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0" r:id="rId2"/>
    <p:sldId id="368" r:id="rId3"/>
    <p:sldId id="366" r:id="rId4"/>
    <p:sldId id="3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038"/>
    <a:srgbClr val="D4A26A"/>
    <a:srgbClr val="E8CDAF"/>
    <a:srgbClr val="FFD001"/>
    <a:srgbClr val="0578E1"/>
    <a:srgbClr val="828282"/>
    <a:srgbClr val="F77331"/>
    <a:srgbClr val="20388E"/>
    <a:srgbClr val="66E6F0"/>
    <a:srgbClr val="D6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5AA61-159B-422F-A232-7165C1E995BF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3BD5A-5858-4F58-AD57-DE8A64C1A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9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BD5A-5858-4F58-AD57-DE8A64C1A8F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9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BD5A-5858-4F58-AD57-DE8A64C1A8F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6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The CIS Library is the authorship and source of truth for electrical board components. An automated utility to transfer CIS Library SQL Data to Teamcenter will 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facilitate keeping the part data up to date and accurate in Teamcenter, for use in ECAD BOMs and downstream systems. </a:t>
            </a:r>
            <a:r>
              <a:rPr lang="en-US" sz="1800" dirty="0">
                <a:effectLst/>
                <a:latin typeface="Calibri" panose="020F0502020204030204" pitchFamily="34" charset="0"/>
              </a:rPr>
              <a:t>[The tool can be used for bulk updates and for one-off new components added to CIS. </a:t>
            </a:r>
            <a:r>
              <a:rPr lang="en-US" sz="1800">
                <a:effectLst/>
                <a:latin typeface="Calibri" panose="020F0502020204030204" pitchFamily="34" charset="0"/>
              </a:rPr>
              <a:t>To be used by MITC librarians.]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BD5A-5858-4F58-AD57-DE8A64C1A8F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BD5A-5858-4F58-AD57-DE8A64C1A8F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4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E7AE-54AE-424C-B3B1-BA049337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16B3B-977E-49C1-9F55-A0CBFB485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32DE-06FC-46AE-8C75-067C0BE7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9D29-6B16-46B3-A8E3-6A3DF5A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C990-D176-419B-9971-9E2B0445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BAFD-E675-45DC-A506-DEE12F9C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E6ED0-579D-4649-B0A7-C5161DC78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0520-25DE-4ABC-BAB0-BD0CF343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9F6F-8F83-4C11-A6D5-80F76A76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8D88-B67C-4C5C-A123-0CB7FEF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CA787-37A3-47A4-AB13-0035CF047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BE61D-4893-4E9D-ACE2-8267CF0AC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4AE8-150A-4882-9DC5-688C3943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95F3-5CF1-4CA2-B1F5-4A4F695A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7394-3271-4C77-B49A-7CBFACAE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379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131"/>
          </a:xfrm>
        </p:spPr>
        <p:txBody>
          <a:bodyPr/>
          <a:lstStyle>
            <a:lvl1pPr>
              <a:defRPr b="1">
                <a:solidFill>
                  <a:srgbClr val="87212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1062193"/>
            <a:ext cx="10515600" cy="559982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639" y="415741"/>
            <a:ext cx="1033161" cy="6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D283-0E8C-4259-BBCB-DD0BA9EB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681B-8BF1-4E9A-9B2A-630E7D0A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83ED-0E32-4382-8DA6-F6E00FB3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148C-D545-469F-8E06-49E1D064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A594-29F6-4B36-8D28-0CCB249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78AA-5391-4CEF-AA01-C4F8C7DB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CAD42-C896-46E3-BD95-28F37D2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95C0-C92D-4F2A-A384-941D94C8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1803-15D9-4604-9A9B-90A76EB6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51D8-FE67-40F8-955F-7488F2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7D74-CB71-4319-B413-4E14FD0C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4D7F-2B32-4B6A-8C39-AAA5C5C2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5BA6E-B408-4020-B431-6242118DC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889B3-A62E-4B84-8E43-B7788610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B1844-6133-493E-ACF7-730D7797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6BDFA-2CD2-4E3E-8F70-85265D32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63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CC32-3F3A-4C5B-AD41-B4EE15AE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DA63E-EF0F-46B0-A56B-50FF1040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B66BA-3BFC-44EE-AA2F-837C655A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F00CA-D15C-4EEE-B82B-698B2A5CC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F16E9-BBC2-4149-A263-017AD9DCD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8A6DD-D40D-4F73-929E-BFC0C061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F06C9-236E-484B-BB9B-0871C0F8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BE5D4-902F-4184-B0F5-0CA2319E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9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CA58-6013-4CD7-BE2C-09526128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EF691-2C3F-4507-8D5C-83B66101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7D97A-C62B-44FC-B192-B4777BA1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B2804-A69B-4F8B-8108-1ECD9D00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0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8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0343-7959-4DBD-B48A-F642AC18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C643-DE3A-4635-9253-DAA55984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342CE-0B6B-4315-90D0-072F6B9B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C7D2F-EE19-48BA-B908-86C534A4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7DBD-D35A-4E52-A105-604EB4C5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D40D5-D15F-4FD1-953B-1459CE88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642D-42C4-4927-A63E-7692FDC7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D1ADF-163A-47EB-9C9E-28C24593C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794FF-C2EB-4ECC-B536-EC6ECDF9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8F74-66C4-4E76-B226-E3BC9E54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B1736-AF1E-473A-AEF9-5A214978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55433-2DF0-4732-AE11-1DF75601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5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FCCD9-C9E3-482E-85B2-C6E618E9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E2546-19BC-40E7-8D0F-6FA9450E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373C-B737-4E1D-8962-ED6C042A2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93F7-D7CE-4221-85A1-8220754D75D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F329-81CD-4D07-93CB-3A98DC11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CFED-49C7-4A0A-B26E-00FFC4906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7856-152A-4899-8BB2-70158D09D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2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1558F36-3F29-46F5-B182-AA4F5EF6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741"/>
            <a:ext cx="10515600" cy="2877696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PLM System Demo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ECATS – ECAD</a:t>
            </a:r>
            <a:br>
              <a:rPr lang="en-US" sz="4000" dirty="0"/>
            </a:br>
            <a:br>
              <a:rPr lang="en-US" sz="4000" dirty="0"/>
            </a:br>
            <a:r>
              <a:rPr lang="en-US" sz="3200" dirty="0"/>
              <a:t>CIS CPaM &amp; Teamcenter Part Library Synchronization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(An Automated End-to-End Solution)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2"/>
                </a:solidFill>
              </a:rPr>
            </a:br>
            <a:br>
              <a:rPr lang="en-US" dirty="0"/>
            </a:br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 Sep 2023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chemeClr val="accent2"/>
                </a:solidFill>
              </a:rPr>
              <a:t>Sanjeev Beemidi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3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A978AE-8D35-4B30-26DF-3ABFF43952DC}"/>
              </a:ext>
            </a:extLst>
          </p:cNvPr>
          <p:cNvSpPr/>
          <p:nvPr/>
        </p:nvSpPr>
        <p:spPr>
          <a:xfrm>
            <a:off x="9296319" y="1699997"/>
            <a:ext cx="2779516" cy="33154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28C1D7-68AB-4724-B9F4-CFC18175A6A8}"/>
              </a:ext>
            </a:extLst>
          </p:cNvPr>
          <p:cNvSpPr/>
          <p:nvPr/>
        </p:nvSpPr>
        <p:spPr>
          <a:xfrm>
            <a:off x="3521353" y="1315058"/>
            <a:ext cx="2779516" cy="33154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927120-5722-734C-A3C9-66DD9A77FC8E}"/>
              </a:ext>
            </a:extLst>
          </p:cNvPr>
          <p:cNvSpPr/>
          <p:nvPr/>
        </p:nvSpPr>
        <p:spPr>
          <a:xfrm>
            <a:off x="102736" y="1254247"/>
            <a:ext cx="2779516" cy="33154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FB697-C59A-695F-427A-69FE0D1835AA}"/>
              </a:ext>
            </a:extLst>
          </p:cNvPr>
          <p:cNvSpPr/>
          <p:nvPr/>
        </p:nvSpPr>
        <p:spPr>
          <a:xfrm>
            <a:off x="352726" y="301498"/>
            <a:ext cx="1164060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b="1" dirty="0">
                <a:latin typeface="Georgia" panose="02040502050405020303" pitchFamily="18" charset="0"/>
              </a:rPr>
              <a:t>High-level Overview of Part Release Process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B395C-0C14-6A8B-5549-A6563C893363}"/>
              </a:ext>
            </a:extLst>
          </p:cNvPr>
          <p:cNvCxnSpPr>
            <a:cxnSpLocks/>
          </p:cNvCxnSpPr>
          <p:nvPr/>
        </p:nvCxnSpPr>
        <p:spPr>
          <a:xfrm>
            <a:off x="287412" y="903980"/>
            <a:ext cx="936530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701;p21">
            <a:extLst>
              <a:ext uri="{FF2B5EF4-FFF2-40B4-BE49-F238E27FC236}">
                <a16:creationId xmlns:a16="http://schemas.microsoft.com/office/drawing/2014/main" id="{C5DAFE48-68F4-A39F-A6C5-49841D0AFF2A}"/>
              </a:ext>
            </a:extLst>
          </p:cNvPr>
          <p:cNvSpPr/>
          <p:nvPr/>
        </p:nvSpPr>
        <p:spPr>
          <a:xfrm>
            <a:off x="287412" y="3098215"/>
            <a:ext cx="2005801" cy="968838"/>
          </a:xfrm>
          <a:prstGeom prst="roundRect">
            <a:avLst>
              <a:gd name="adj" fmla="val 5551"/>
            </a:avLst>
          </a:prstGeom>
          <a:solidFill>
            <a:srgbClr val="F7F9F9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16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latin typeface="Arial" panose="020B0604020202020204" pitchFamily="34" charset="0"/>
                <a:ea typeface="Fira Sans Medium"/>
                <a:cs typeface="Arial" panose="020B0604020202020204" pitchFamily="34" charset="0"/>
                <a:sym typeface="Fira Sans Medium"/>
              </a:rPr>
              <a:t>VLS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latin typeface="Arial" panose="020B0604020202020204" pitchFamily="34" charset="0"/>
                <a:ea typeface="Fira Sans Medium"/>
                <a:cs typeface="Arial" panose="020B0604020202020204" pitchFamily="34" charset="0"/>
                <a:sym typeface="Fira Sans Medium"/>
              </a:rPr>
              <a:t>(Virtual Library System)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1A301B-F3A8-2101-825C-D018261791BA}"/>
              </a:ext>
            </a:extLst>
          </p:cNvPr>
          <p:cNvSpPr/>
          <p:nvPr/>
        </p:nvSpPr>
        <p:spPr>
          <a:xfrm>
            <a:off x="2559480" y="3313461"/>
            <a:ext cx="881010" cy="3554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1701;p21">
            <a:extLst>
              <a:ext uri="{FF2B5EF4-FFF2-40B4-BE49-F238E27FC236}">
                <a16:creationId xmlns:a16="http://schemas.microsoft.com/office/drawing/2014/main" id="{F2FE3763-1040-2EE8-829F-84E2DD405972}"/>
              </a:ext>
            </a:extLst>
          </p:cNvPr>
          <p:cNvSpPr/>
          <p:nvPr/>
        </p:nvSpPr>
        <p:spPr>
          <a:xfrm>
            <a:off x="3706757" y="3108640"/>
            <a:ext cx="2389243" cy="968838"/>
          </a:xfrm>
          <a:prstGeom prst="roundRect">
            <a:avLst>
              <a:gd name="adj" fmla="val 5551"/>
            </a:avLst>
          </a:prstGeom>
          <a:solidFill>
            <a:srgbClr val="F7F9F9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16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latin typeface="Arial" panose="020B0604020202020204" pitchFamily="34" charset="0"/>
                <a:ea typeface="Fira Sans Medium"/>
                <a:cs typeface="Arial" panose="020B0604020202020204" pitchFamily="34" charset="0"/>
                <a:sym typeface="Fira Sans Medium"/>
              </a:rPr>
              <a:t>CPaM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latin typeface="Arial" panose="020B0604020202020204" pitchFamily="34" charset="0"/>
                <a:ea typeface="Fira Sans Medium"/>
                <a:cs typeface="Arial" panose="020B0604020202020204" pitchFamily="34" charset="0"/>
                <a:sym typeface="Fira Sans Medium"/>
              </a:rPr>
              <a:t>(CIS Part Manager –web app)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latin typeface="Arial" panose="020B0604020202020204" pitchFamily="34" charset="0"/>
                <a:ea typeface="Fira Sans Medium"/>
                <a:cs typeface="Arial" panose="020B0604020202020204" pitchFamily="34" charset="0"/>
                <a:sym typeface="Fira Sans Medium"/>
              </a:rPr>
              <a:t>(Formerly CIS Omnify)</a:t>
            </a:r>
          </a:p>
        </p:txBody>
      </p:sp>
      <p:pic>
        <p:nvPicPr>
          <p:cNvPr id="1026" name="Picture 2" descr="Free vector metal gears">
            <a:extLst>
              <a:ext uri="{FF2B5EF4-FFF2-40B4-BE49-F238E27FC236}">
                <a16:creationId xmlns:a16="http://schemas.microsoft.com/office/drawing/2014/main" id="{57084237-E884-5611-32A4-0D9A8153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6" y="2315487"/>
            <a:ext cx="642452" cy="6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photo architectural blueprints.">
            <a:extLst>
              <a:ext uri="{FF2B5EF4-FFF2-40B4-BE49-F238E27FC236}">
                <a16:creationId xmlns:a16="http://schemas.microsoft.com/office/drawing/2014/main" id="{0AC67674-1132-F7F0-7CB2-DC844141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62" y="2315487"/>
            <a:ext cx="398300" cy="59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tprint creation: IX_Industrial - Footprints - KiCad.info Forums">
            <a:extLst>
              <a:ext uri="{FF2B5EF4-FFF2-40B4-BE49-F238E27FC236}">
                <a16:creationId xmlns:a16="http://schemas.microsoft.com/office/drawing/2014/main" id="{AA47884F-9A52-9648-BE81-CB0BF60E1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11" y="2195885"/>
            <a:ext cx="642452" cy="8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715;p21">
            <a:extLst>
              <a:ext uri="{FF2B5EF4-FFF2-40B4-BE49-F238E27FC236}">
                <a16:creationId xmlns:a16="http://schemas.microsoft.com/office/drawing/2014/main" id="{DFC648B9-F543-6D69-21CF-2E558652F285}"/>
              </a:ext>
            </a:extLst>
          </p:cNvPr>
          <p:cNvSpPr txBox="1"/>
          <p:nvPr/>
        </p:nvSpPr>
        <p:spPr>
          <a:xfrm>
            <a:off x="3604116" y="1658178"/>
            <a:ext cx="2594839" cy="131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Approvals by Different Stakeholders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Fira Sans"/>
              <a:cs typeface="Arial" panose="020B0604020202020204" pitchFamily="34" charset="0"/>
              <a:sym typeface="Fira Sans"/>
            </a:endParaRPr>
          </a:p>
        </p:txBody>
      </p:sp>
      <p:pic>
        <p:nvPicPr>
          <p:cNvPr id="1032" name="Picture 8" descr="Free vector approved and rejected rubber stamps set of two">
            <a:extLst>
              <a:ext uri="{FF2B5EF4-FFF2-40B4-BE49-F238E27FC236}">
                <a16:creationId xmlns:a16="http://schemas.microsoft.com/office/drawing/2014/main" id="{8C6CC23C-A576-DE5A-4DB4-0BAF6D46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86" y="2140833"/>
            <a:ext cx="1248941" cy="83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CA39BF1-FACB-0EB1-F7DD-586AC51B4898}"/>
              </a:ext>
            </a:extLst>
          </p:cNvPr>
          <p:cNvCxnSpPr>
            <a:cxnSpLocks/>
          </p:cNvCxnSpPr>
          <p:nvPr/>
        </p:nvCxnSpPr>
        <p:spPr>
          <a:xfrm>
            <a:off x="6300869" y="1800561"/>
            <a:ext cx="2981006" cy="61606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What is transient volume in Teamcenter? - PLM Teamcenter Admin &amp; Developer">
            <a:extLst>
              <a:ext uri="{FF2B5EF4-FFF2-40B4-BE49-F238E27FC236}">
                <a16:creationId xmlns:a16="http://schemas.microsoft.com/office/drawing/2014/main" id="{ED5E68A9-C4FA-D177-45FD-224B30A8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787" y="207557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1701;p21">
            <a:extLst>
              <a:ext uri="{FF2B5EF4-FFF2-40B4-BE49-F238E27FC236}">
                <a16:creationId xmlns:a16="http://schemas.microsoft.com/office/drawing/2014/main" id="{BE61A1B1-91F2-A5C3-23A4-BB0EE418A420}"/>
              </a:ext>
            </a:extLst>
          </p:cNvPr>
          <p:cNvSpPr/>
          <p:nvPr/>
        </p:nvSpPr>
        <p:spPr>
          <a:xfrm>
            <a:off x="9491456" y="3868916"/>
            <a:ext cx="2389243" cy="968838"/>
          </a:xfrm>
          <a:prstGeom prst="roundRect">
            <a:avLst>
              <a:gd name="adj" fmla="val 5551"/>
            </a:avLst>
          </a:prstGeom>
          <a:solidFill>
            <a:srgbClr val="F7F9F9"/>
          </a:solidFill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16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latin typeface="Arial" panose="020B0604020202020204" pitchFamily="34" charset="0"/>
                <a:ea typeface="Fira Sans Medium"/>
                <a:cs typeface="Arial" panose="020B0604020202020204" pitchFamily="34" charset="0"/>
                <a:sym typeface="Fira Sans Medium"/>
              </a:rPr>
              <a:t>Teamcenter</a:t>
            </a:r>
          </a:p>
        </p:txBody>
      </p:sp>
      <p:sp>
        <p:nvSpPr>
          <p:cNvPr id="43" name="Google Shape;1715;p21">
            <a:extLst>
              <a:ext uri="{FF2B5EF4-FFF2-40B4-BE49-F238E27FC236}">
                <a16:creationId xmlns:a16="http://schemas.microsoft.com/office/drawing/2014/main" id="{12E27650-8271-6C15-331D-DBAA559BBFC5}"/>
              </a:ext>
            </a:extLst>
          </p:cNvPr>
          <p:cNvSpPr txBox="1"/>
          <p:nvPr/>
        </p:nvSpPr>
        <p:spPr>
          <a:xfrm>
            <a:off x="6451658" y="1249322"/>
            <a:ext cx="2594839" cy="61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</a:p>
          <a:p>
            <a:pPr lvl="0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rPr>
              <a:t>(Manual)</a:t>
            </a:r>
          </a:p>
        </p:txBody>
      </p:sp>
      <p:sp>
        <p:nvSpPr>
          <p:cNvPr id="57" name="Google Shape;1715;p21">
            <a:extLst>
              <a:ext uri="{FF2B5EF4-FFF2-40B4-BE49-F238E27FC236}">
                <a16:creationId xmlns:a16="http://schemas.microsoft.com/office/drawing/2014/main" id="{E95A6F69-15F5-3EEC-28C5-CFA507AC22A1}"/>
              </a:ext>
            </a:extLst>
          </p:cNvPr>
          <p:cNvSpPr txBox="1"/>
          <p:nvPr/>
        </p:nvSpPr>
        <p:spPr>
          <a:xfrm>
            <a:off x="439812" y="1717464"/>
            <a:ext cx="2594839" cy="61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Raised for Pre-Release Approval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Fira Sans"/>
              <a:cs typeface="Arial" panose="020B0604020202020204" pitchFamily="34" charset="0"/>
              <a:sym typeface="Fira Sans"/>
            </a:endParaRP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E08E69D3-30D0-BBD7-FDA0-D1BB3E5C49BB}"/>
              </a:ext>
            </a:extLst>
          </p:cNvPr>
          <p:cNvGrpSpPr/>
          <p:nvPr/>
        </p:nvGrpSpPr>
        <p:grpSpPr>
          <a:xfrm>
            <a:off x="3419440" y="2885404"/>
            <a:ext cx="6164551" cy="4113851"/>
            <a:chOff x="3419440" y="2885404"/>
            <a:chExt cx="6164551" cy="4113851"/>
          </a:xfrm>
        </p:grpSpPr>
        <p:sp>
          <p:nvSpPr>
            <p:cNvPr id="20" name="Google Shape;1715;p21">
              <a:extLst>
                <a:ext uri="{FF2B5EF4-FFF2-40B4-BE49-F238E27FC236}">
                  <a16:creationId xmlns:a16="http://schemas.microsoft.com/office/drawing/2014/main" id="{CB343109-F674-425A-103A-D03498FBD7C5}"/>
                </a:ext>
              </a:extLst>
            </p:cNvPr>
            <p:cNvSpPr txBox="1"/>
            <p:nvPr/>
          </p:nvSpPr>
          <p:spPr>
            <a:xfrm>
              <a:off x="3419440" y="5542942"/>
              <a:ext cx="2779516" cy="944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Creates a Record in CPaM database’s table</a:t>
              </a:r>
            </a:p>
            <a:p>
              <a:pPr lvl="0" algn="ctr"/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UpdateCISInfoToTc_Log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  <p:sp>
          <p:nvSpPr>
            <p:cNvPr id="58" name="Google Shape;1715;p21">
              <a:extLst>
                <a:ext uri="{FF2B5EF4-FFF2-40B4-BE49-F238E27FC236}">
                  <a16:creationId xmlns:a16="http://schemas.microsoft.com/office/drawing/2014/main" id="{5A14DCEF-B03B-16FD-8A4F-ED7D31A4655A}"/>
                </a:ext>
              </a:extLst>
            </p:cNvPr>
            <p:cNvSpPr txBox="1"/>
            <p:nvPr/>
          </p:nvSpPr>
          <p:spPr>
            <a:xfrm>
              <a:off x="3423050" y="6389107"/>
              <a:ext cx="2594839" cy="610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ROWID, ITEM ID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  <p:sp>
          <p:nvSpPr>
            <p:cNvPr id="59" name="Google Shape;1715;p21">
              <a:extLst>
                <a:ext uri="{FF2B5EF4-FFF2-40B4-BE49-F238E27FC236}">
                  <a16:creationId xmlns:a16="http://schemas.microsoft.com/office/drawing/2014/main" id="{DE807841-E4C7-5EB5-FFDE-51AB76D16266}"/>
                </a:ext>
              </a:extLst>
            </p:cNvPr>
            <p:cNvSpPr txBox="1"/>
            <p:nvPr/>
          </p:nvSpPr>
          <p:spPr>
            <a:xfrm>
              <a:off x="6989152" y="5954020"/>
              <a:ext cx="2594839" cy="610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CPaM Scheduler</a:t>
              </a:r>
            </a:p>
            <a:p>
              <a:pPr lvl="0"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Fira Sans"/>
                  <a:cs typeface="Arial" panose="020B0604020202020204" pitchFamily="34" charset="0"/>
                  <a:sym typeface="Fira Sans"/>
                </a:rPr>
                <a:t>(that updates Timestamp and copy into Staging)</a:t>
              </a:r>
            </a:p>
          </p:txBody>
        </p:sp>
        <p:sp>
          <p:nvSpPr>
            <p:cNvPr id="1024" name="Google Shape;1715;p21">
              <a:extLst>
                <a:ext uri="{FF2B5EF4-FFF2-40B4-BE49-F238E27FC236}">
                  <a16:creationId xmlns:a16="http://schemas.microsoft.com/office/drawing/2014/main" id="{B30DE435-F8ED-E1E2-3C2A-B86DE0B6DF85}"/>
                </a:ext>
              </a:extLst>
            </p:cNvPr>
            <p:cNvSpPr txBox="1"/>
            <p:nvPr/>
          </p:nvSpPr>
          <p:spPr>
            <a:xfrm>
              <a:off x="6550691" y="3723791"/>
              <a:ext cx="2594839" cy="610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Staging Dir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8B07E93A-06F1-9F47-DBAD-A4C02052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79646" y="4630531"/>
              <a:ext cx="799314" cy="866432"/>
            </a:xfrm>
            <a:prstGeom prst="rect">
              <a:avLst/>
            </a:prstGeom>
          </p:spPr>
        </p:pic>
        <p:sp>
          <p:nvSpPr>
            <p:cNvPr id="1029" name="Arrow: Right 1028">
              <a:extLst>
                <a:ext uri="{FF2B5EF4-FFF2-40B4-BE49-F238E27FC236}">
                  <a16:creationId xmlns:a16="http://schemas.microsoft.com/office/drawing/2014/main" id="{564DF968-463C-A0F8-3A42-A18AEFF11CE4}"/>
                </a:ext>
              </a:extLst>
            </p:cNvPr>
            <p:cNvSpPr/>
            <p:nvPr/>
          </p:nvSpPr>
          <p:spPr>
            <a:xfrm>
              <a:off x="6336273" y="6122421"/>
              <a:ext cx="515562" cy="35540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0B73E352-BCF4-251A-A75B-3B4D1218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18549" y="5061890"/>
              <a:ext cx="736043" cy="746867"/>
            </a:xfrm>
            <a:prstGeom prst="rect">
              <a:avLst/>
            </a:prstGeom>
          </p:spPr>
        </p:pic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2390EF4A-6D5C-2FF0-3944-13B81E46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76342" y="4993255"/>
              <a:ext cx="722252" cy="884136"/>
            </a:xfrm>
            <a:prstGeom prst="rect">
              <a:avLst/>
            </a:prstGeom>
          </p:spPr>
        </p:pic>
        <p:sp>
          <p:nvSpPr>
            <p:cNvPr id="1036" name="Arrow: Right 1035">
              <a:extLst>
                <a:ext uri="{FF2B5EF4-FFF2-40B4-BE49-F238E27FC236}">
                  <a16:creationId xmlns:a16="http://schemas.microsoft.com/office/drawing/2014/main" id="{6691B71C-BB90-FAE6-23D9-5282448A19A7}"/>
                </a:ext>
              </a:extLst>
            </p:cNvPr>
            <p:cNvSpPr/>
            <p:nvPr/>
          </p:nvSpPr>
          <p:spPr>
            <a:xfrm rot="16200000">
              <a:off x="7405560" y="4345494"/>
              <a:ext cx="881010" cy="35540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B9493F88-17B3-7B30-02BA-AC3D66FCF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06473" y="2885404"/>
              <a:ext cx="474836" cy="521541"/>
            </a:xfrm>
            <a:prstGeom prst="rect">
              <a:avLst/>
            </a:prstGeom>
          </p:spPr>
        </p:pic>
        <p:pic>
          <p:nvPicPr>
            <p:cNvPr id="1039" name="Picture 1038">
              <a:extLst>
                <a:ext uri="{FF2B5EF4-FFF2-40B4-BE49-F238E27FC236}">
                  <a16:creationId xmlns:a16="http://schemas.microsoft.com/office/drawing/2014/main" id="{BD538AB6-E684-AD2E-C887-96B2AEE06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58873" y="3037804"/>
              <a:ext cx="474836" cy="521541"/>
            </a:xfrm>
            <a:prstGeom prst="rect">
              <a:avLst/>
            </a:prstGeom>
          </p:spPr>
        </p:pic>
        <p:pic>
          <p:nvPicPr>
            <p:cNvPr id="1040" name="Picture 1039">
              <a:extLst>
                <a:ext uri="{FF2B5EF4-FFF2-40B4-BE49-F238E27FC236}">
                  <a16:creationId xmlns:a16="http://schemas.microsoft.com/office/drawing/2014/main" id="{85F45C89-5C9C-C2BD-7877-99013B5B7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11273" y="3190204"/>
              <a:ext cx="474836" cy="521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035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BA70C74-79B4-4858-9620-485EC27A6779}"/>
              </a:ext>
            </a:extLst>
          </p:cNvPr>
          <p:cNvSpPr/>
          <p:nvPr/>
        </p:nvSpPr>
        <p:spPr>
          <a:xfrm>
            <a:off x="387630" y="49572"/>
            <a:ext cx="1164060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2400" b="1" dirty="0">
                <a:latin typeface="Georgia" panose="02040502050405020303" pitchFamily="18" charset="0"/>
              </a:rPr>
              <a:t>Technical Architecture of Automated CIS-CPaM to Teamcenter </a:t>
            </a:r>
          </a:p>
          <a:p>
            <a:r>
              <a:rPr lang="en-IN" sz="2400" b="1" dirty="0">
                <a:latin typeface="Georgia" panose="02040502050405020303" pitchFamily="18" charset="0"/>
              </a:rPr>
              <a:t>for Pre-Released Parts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3E1822-879E-4012-812B-E10A9014F06F}"/>
              </a:ext>
            </a:extLst>
          </p:cNvPr>
          <p:cNvCxnSpPr>
            <a:cxnSpLocks/>
          </p:cNvCxnSpPr>
          <p:nvPr/>
        </p:nvCxnSpPr>
        <p:spPr>
          <a:xfrm>
            <a:off x="352726" y="745359"/>
            <a:ext cx="936530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What is transient volume in Teamcenter? - PLM Teamcenter Admin &amp; Developer">
            <a:extLst>
              <a:ext uri="{FF2B5EF4-FFF2-40B4-BE49-F238E27FC236}">
                <a16:creationId xmlns:a16="http://schemas.microsoft.com/office/drawing/2014/main" id="{15C92A18-378E-49FF-B471-90A958AE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054" y="30814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81F0359-4BA0-3BE8-3571-05812946C268}"/>
              </a:ext>
            </a:extLst>
          </p:cNvPr>
          <p:cNvGrpSpPr/>
          <p:nvPr/>
        </p:nvGrpSpPr>
        <p:grpSpPr>
          <a:xfrm>
            <a:off x="3972026" y="1573847"/>
            <a:ext cx="2481084" cy="2871406"/>
            <a:chOff x="3972026" y="1573847"/>
            <a:chExt cx="2481084" cy="2871406"/>
          </a:xfrm>
        </p:grpSpPr>
        <p:sp>
          <p:nvSpPr>
            <p:cNvPr id="36" name="Google Shape;1706;p21">
              <a:extLst>
                <a:ext uri="{FF2B5EF4-FFF2-40B4-BE49-F238E27FC236}">
                  <a16:creationId xmlns:a16="http://schemas.microsoft.com/office/drawing/2014/main" id="{9B89EBC4-A358-412C-ABD1-ED74831AEE5F}"/>
                </a:ext>
              </a:extLst>
            </p:cNvPr>
            <p:cNvSpPr/>
            <p:nvPr/>
          </p:nvSpPr>
          <p:spPr>
            <a:xfrm>
              <a:off x="3972026" y="3030339"/>
              <a:ext cx="2440137" cy="1414914"/>
            </a:xfrm>
            <a:custGeom>
              <a:avLst/>
              <a:gdLst/>
              <a:ahLst/>
              <a:cxnLst/>
              <a:rect l="l" t="t" r="r" b="b"/>
              <a:pathLst>
                <a:path w="52160" h="30245" extrusionOk="0">
                  <a:moveTo>
                    <a:pt x="4751" y="0"/>
                  </a:moveTo>
                  <a:cubicBezTo>
                    <a:pt x="2122" y="0"/>
                    <a:pt x="1" y="2122"/>
                    <a:pt x="1" y="4751"/>
                  </a:cubicBezTo>
                  <a:lnTo>
                    <a:pt x="1" y="25494"/>
                  </a:lnTo>
                  <a:cubicBezTo>
                    <a:pt x="1" y="28122"/>
                    <a:pt x="2122" y="30244"/>
                    <a:pt x="4751" y="30244"/>
                  </a:cubicBezTo>
                  <a:lnTo>
                    <a:pt x="47409" y="30244"/>
                  </a:lnTo>
                  <a:cubicBezTo>
                    <a:pt x="50006" y="30244"/>
                    <a:pt x="52159" y="28122"/>
                    <a:pt x="52159" y="25494"/>
                  </a:cubicBezTo>
                  <a:lnTo>
                    <a:pt x="52159" y="4751"/>
                  </a:lnTo>
                  <a:cubicBezTo>
                    <a:pt x="52159" y="2122"/>
                    <a:pt x="50006" y="0"/>
                    <a:pt x="474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1707;p21">
              <a:extLst>
                <a:ext uri="{FF2B5EF4-FFF2-40B4-BE49-F238E27FC236}">
                  <a16:creationId xmlns:a16="http://schemas.microsoft.com/office/drawing/2014/main" id="{4B8FF07B-6713-428A-932B-C9D4DF9B4DFF}"/>
                </a:ext>
              </a:extLst>
            </p:cNvPr>
            <p:cNvSpPr/>
            <p:nvPr/>
          </p:nvSpPr>
          <p:spPr>
            <a:xfrm>
              <a:off x="4001210" y="3030339"/>
              <a:ext cx="628233" cy="1414914"/>
            </a:xfrm>
            <a:custGeom>
              <a:avLst/>
              <a:gdLst/>
              <a:ahLst/>
              <a:cxnLst/>
              <a:rect l="l" t="t" r="r" b="b"/>
              <a:pathLst>
                <a:path w="13429" h="30245" extrusionOk="0">
                  <a:moveTo>
                    <a:pt x="4751" y="0"/>
                  </a:moveTo>
                  <a:cubicBezTo>
                    <a:pt x="2154" y="0"/>
                    <a:pt x="1" y="2122"/>
                    <a:pt x="1" y="4751"/>
                  </a:cubicBezTo>
                  <a:lnTo>
                    <a:pt x="1" y="25494"/>
                  </a:lnTo>
                  <a:cubicBezTo>
                    <a:pt x="1" y="28122"/>
                    <a:pt x="2154" y="30244"/>
                    <a:pt x="4751" y="30244"/>
                  </a:cubicBezTo>
                  <a:lnTo>
                    <a:pt x="13428" y="30244"/>
                  </a:lnTo>
                  <a:lnTo>
                    <a:pt x="134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Arial" panose="020B0604020202020204" pitchFamily="34" charset="0"/>
                  <a:ea typeface="Fira Sans SemiBold"/>
                  <a:cs typeface="Arial" panose="020B0604020202020204" pitchFamily="34" charset="0"/>
                  <a:sym typeface="Fira Sans SemiBold"/>
                </a:rPr>
                <a:t>2</a:t>
              </a:r>
              <a:endParaRPr sz="3000">
                <a:solidFill>
                  <a:srgbClr val="FFFFFF"/>
                </a:solidFill>
                <a:latin typeface="Arial" panose="020B0604020202020204" pitchFamily="34" charset="0"/>
                <a:ea typeface="Fira Sans SemiBold"/>
                <a:cs typeface="Arial" panose="020B0604020202020204" pitchFamily="34" charset="0"/>
                <a:sym typeface="Fira Sans SemiBold"/>
              </a:endParaRPr>
            </a:p>
          </p:txBody>
        </p:sp>
        <p:sp>
          <p:nvSpPr>
            <p:cNvPr id="41" name="Google Shape;1715;p21">
              <a:extLst>
                <a:ext uri="{FF2B5EF4-FFF2-40B4-BE49-F238E27FC236}">
                  <a16:creationId xmlns:a16="http://schemas.microsoft.com/office/drawing/2014/main" id="{5E7663F2-249D-4D1B-82AD-CEA9B8AD9C30}"/>
                </a:ext>
              </a:extLst>
            </p:cNvPr>
            <p:cNvSpPr txBox="1"/>
            <p:nvPr/>
          </p:nvSpPr>
          <p:spPr>
            <a:xfrm>
              <a:off x="4704017" y="3130636"/>
              <a:ext cx="1692000" cy="1314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Pre-Process to verify and validate the format and contents 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  <p:sp>
          <p:nvSpPr>
            <p:cNvPr id="2" name="Arrow: Curved Down 1">
              <a:extLst>
                <a:ext uri="{FF2B5EF4-FFF2-40B4-BE49-F238E27FC236}">
                  <a16:creationId xmlns:a16="http://schemas.microsoft.com/office/drawing/2014/main" id="{F02F9766-B3F5-82FB-37B6-369409D313BB}"/>
                </a:ext>
              </a:extLst>
            </p:cNvPr>
            <p:cNvSpPr/>
            <p:nvPr/>
          </p:nvSpPr>
          <p:spPr>
            <a:xfrm rot="16200000">
              <a:off x="3968800" y="1762285"/>
              <a:ext cx="1384352" cy="1007476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Arrow: Curved Up 3">
              <a:extLst>
                <a:ext uri="{FF2B5EF4-FFF2-40B4-BE49-F238E27FC236}">
                  <a16:creationId xmlns:a16="http://schemas.microsoft.com/office/drawing/2014/main" id="{9B397B68-F7B4-7119-B5A8-7A716352C052}"/>
                </a:ext>
              </a:extLst>
            </p:cNvPr>
            <p:cNvSpPr/>
            <p:nvPr/>
          </p:nvSpPr>
          <p:spPr>
            <a:xfrm rot="16200000">
              <a:off x="5378776" y="1866573"/>
              <a:ext cx="1361608" cy="787061"/>
            </a:xfrm>
            <a:prstGeom prst="curved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35E3FA-14A8-43BC-1990-52AC7D6CAB35}"/>
                </a:ext>
              </a:extLst>
            </p:cNvPr>
            <p:cNvSpPr txBox="1"/>
            <p:nvPr/>
          </p:nvSpPr>
          <p:spPr>
            <a:xfrm>
              <a:off x="4755143" y="2117107"/>
              <a:ext cx="12891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CRON JOB</a:t>
              </a:r>
            </a:p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Polling</a:t>
              </a:r>
              <a:endParaRPr 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312F72-747C-9DDD-BBA5-A41DFFB98C05}"/>
              </a:ext>
            </a:extLst>
          </p:cNvPr>
          <p:cNvGrpSpPr/>
          <p:nvPr/>
        </p:nvGrpSpPr>
        <p:grpSpPr>
          <a:xfrm>
            <a:off x="65296" y="1073473"/>
            <a:ext cx="3833403" cy="5742711"/>
            <a:chOff x="65296" y="1073473"/>
            <a:chExt cx="3833403" cy="574271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9A68A95-5B90-5821-8543-FDF37A6DD928}"/>
                </a:ext>
              </a:extLst>
            </p:cNvPr>
            <p:cNvSpPr/>
            <p:nvPr/>
          </p:nvSpPr>
          <p:spPr>
            <a:xfrm>
              <a:off x="2598163" y="1235345"/>
              <a:ext cx="1300536" cy="4588664"/>
            </a:xfrm>
            <a:prstGeom prst="roundRect">
              <a:avLst>
                <a:gd name="adj" fmla="val 23913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5900" dist="50800" dir="5400000" algn="ctr" rotWithShape="0">
                <a:schemeClr val="accent2">
                  <a:lumMod val="75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STAGING</a:t>
              </a:r>
            </a:p>
            <a:p>
              <a:pPr algn="ctr"/>
              <a:r>
                <a:rPr lang="en-US" dirty="0"/>
                <a:t>Directory</a:t>
              </a:r>
            </a:p>
          </p:txBody>
        </p:sp>
        <p:sp>
          <p:nvSpPr>
            <p:cNvPr id="31" name="Google Shape;1704;p21">
              <a:extLst>
                <a:ext uri="{FF2B5EF4-FFF2-40B4-BE49-F238E27FC236}">
                  <a16:creationId xmlns:a16="http://schemas.microsoft.com/office/drawing/2014/main" id="{1245A0C6-A74F-45F2-9D64-67EC0BA471DE}"/>
                </a:ext>
              </a:extLst>
            </p:cNvPr>
            <p:cNvSpPr/>
            <p:nvPr/>
          </p:nvSpPr>
          <p:spPr>
            <a:xfrm>
              <a:off x="436893" y="6090222"/>
              <a:ext cx="1820347" cy="725962"/>
            </a:xfrm>
            <a:custGeom>
              <a:avLst/>
              <a:gdLst/>
              <a:ahLst/>
              <a:cxnLst/>
              <a:rect l="l" t="t" r="r" b="b"/>
              <a:pathLst>
                <a:path w="52160" h="30277" extrusionOk="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Input files of different item types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Google Shape;1701;p21">
              <a:extLst>
                <a:ext uri="{FF2B5EF4-FFF2-40B4-BE49-F238E27FC236}">
                  <a16:creationId xmlns:a16="http://schemas.microsoft.com/office/drawing/2014/main" id="{397F78F1-5CB8-476A-B0E6-23311316E26A}"/>
                </a:ext>
              </a:extLst>
            </p:cNvPr>
            <p:cNvSpPr/>
            <p:nvPr/>
          </p:nvSpPr>
          <p:spPr>
            <a:xfrm>
              <a:off x="102917" y="1073473"/>
              <a:ext cx="2005801" cy="785902"/>
            </a:xfrm>
            <a:prstGeom prst="roundRect">
              <a:avLst>
                <a:gd name="adj" fmla="val 5551"/>
              </a:avLst>
            </a:prstGeom>
            <a:solidFill>
              <a:srgbClr val="F7F9F9"/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Input File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(Capacitors)</a:t>
              </a:r>
            </a:p>
          </p:txBody>
        </p:sp>
        <p:sp>
          <p:nvSpPr>
            <p:cNvPr id="33" name="Google Shape;1701;p21">
              <a:extLst>
                <a:ext uri="{FF2B5EF4-FFF2-40B4-BE49-F238E27FC236}">
                  <a16:creationId xmlns:a16="http://schemas.microsoft.com/office/drawing/2014/main" id="{C2892668-D592-4A8A-B8CF-5063786E78F0}"/>
                </a:ext>
              </a:extLst>
            </p:cNvPr>
            <p:cNvSpPr/>
            <p:nvPr/>
          </p:nvSpPr>
          <p:spPr>
            <a:xfrm>
              <a:off x="102917" y="2023987"/>
              <a:ext cx="2005801" cy="785902"/>
            </a:xfrm>
            <a:prstGeom prst="roundRect">
              <a:avLst>
                <a:gd name="adj" fmla="val 555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Input File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(Resistors)</a:t>
              </a:r>
            </a:p>
          </p:txBody>
        </p:sp>
        <p:sp>
          <p:nvSpPr>
            <p:cNvPr id="34" name="Google Shape;1701;p21">
              <a:extLst>
                <a:ext uri="{FF2B5EF4-FFF2-40B4-BE49-F238E27FC236}">
                  <a16:creationId xmlns:a16="http://schemas.microsoft.com/office/drawing/2014/main" id="{08C126F4-DC16-432D-9922-30E8C39D3625}"/>
                </a:ext>
              </a:extLst>
            </p:cNvPr>
            <p:cNvSpPr/>
            <p:nvPr/>
          </p:nvSpPr>
          <p:spPr>
            <a:xfrm>
              <a:off x="102917" y="2985992"/>
              <a:ext cx="2005801" cy="785902"/>
            </a:xfrm>
            <a:prstGeom prst="roundRect">
              <a:avLst>
                <a:gd name="adj" fmla="val 5551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Input File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(Diodes)</a:t>
              </a:r>
            </a:p>
          </p:txBody>
        </p:sp>
        <p:sp>
          <p:nvSpPr>
            <p:cNvPr id="35" name="Google Shape;1701;p21">
              <a:extLst>
                <a:ext uri="{FF2B5EF4-FFF2-40B4-BE49-F238E27FC236}">
                  <a16:creationId xmlns:a16="http://schemas.microsoft.com/office/drawing/2014/main" id="{53351CCB-3078-46BA-BC6D-29A43BBF2DDB}"/>
                </a:ext>
              </a:extLst>
            </p:cNvPr>
            <p:cNvSpPr/>
            <p:nvPr/>
          </p:nvSpPr>
          <p:spPr>
            <a:xfrm>
              <a:off x="92891" y="3967452"/>
              <a:ext cx="2005801" cy="785902"/>
            </a:xfrm>
            <a:prstGeom prst="roundRect">
              <a:avLst>
                <a:gd name="adj" fmla="val 555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Input File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(Transistors)</a:t>
              </a:r>
            </a:p>
          </p:txBody>
        </p:sp>
        <p:sp>
          <p:nvSpPr>
            <p:cNvPr id="38" name="Google Shape;1705;p21">
              <a:extLst>
                <a:ext uri="{FF2B5EF4-FFF2-40B4-BE49-F238E27FC236}">
                  <a16:creationId xmlns:a16="http://schemas.microsoft.com/office/drawing/2014/main" id="{FE5D008E-9520-406C-A229-C84796AD51A0}"/>
                </a:ext>
              </a:extLst>
            </p:cNvPr>
            <p:cNvSpPr/>
            <p:nvPr/>
          </p:nvSpPr>
          <p:spPr>
            <a:xfrm>
              <a:off x="65296" y="6112641"/>
              <a:ext cx="427195" cy="681124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latin typeface="Arial" panose="020B0604020202020204" pitchFamily="34" charset="0"/>
                  <a:ea typeface="Fira Sans SemiBold"/>
                  <a:cs typeface="Arial" panose="020B0604020202020204" pitchFamily="34" charset="0"/>
                  <a:sym typeface="Fira Sans SemiBold"/>
                </a:rPr>
                <a:t>1</a:t>
              </a:r>
              <a:endParaRPr sz="3000" dirty="0">
                <a:latin typeface="Arial" panose="020B0604020202020204" pitchFamily="34" charset="0"/>
                <a:ea typeface="Fira Sans SemiBold"/>
                <a:cs typeface="Arial" panose="020B0604020202020204" pitchFamily="34" charset="0"/>
                <a:sym typeface="Fira Sans SemiBold"/>
              </a:endParaRP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0BC5370E-3F1E-42DB-BE99-D058C62D2E4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108718" y="3166720"/>
              <a:ext cx="510976" cy="21222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BF5BDF99-C303-458F-A448-D9771E6AF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404" y="3965539"/>
              <a:ext cx="538290" cy="507767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20FAAFD6-4576-4508-99C8-3FC869330113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48" y="1495682"/>
              <a:ext cx="567886" cy="30815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D4C158FB-F2FA-442F-9068-324CB2FCF59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2108718" y="2416938"/>
              <a:ext cx="510976" cy="114816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Google Shape;1701;p21">
              <a:extLst>
                <a:ext uri="{FF2B5EF4-FFF2-40B4-BE49-F238E27FC236}">
                  <a16:creationId xmlns:a16="http://schemas.microsoft.com/office/drawing/2014/main" id="{FFB0A34E-6814-2763-CCAC-5F7D1B71C4DE}"/>
                </a:ext>
              </a:extLst>
            </p:cNvPr>
            <p:cNvSpPr/>
            <p:nvPr/>
          </p:nvSpPr>
          <p:spPr>
            <a:xfrm>
              <a:off x="81386" y="4927544"/>
              <a:ext cx="2005801" cy="785902"/>
            </a:xfrm>
            <a:prstGeom prst="roundRect">
              <a:avLst>
                <a:gd name="adj" fmla="val 555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Input File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Arial" panose="020B0604020202020204" pitchFamily="34" charset="0"/>
                  <a:ea typeface="Fira Sans Medium"/>
                  <a:cs typeface="Arial" panose="020B0604020202020204" pitchFamily="34" charset="0"/>
                  <a:sym typeface="Fira Sans Medium"/>
                </a:rPr>
                <a:t>– existing CIS library migration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72B12E54-B369-DED5-EF6D-0312AD33BCA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087187" y="4927544"/>
              <a:ext cx="587574" cy="39295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38C4D8-687A-A337-786B-8D92AF1D3BE9}"/>
              </a:ext>
            </a:extLst>
          </p:cNvPr>
          <p:cNvSpPr txBox="1"/>
          <p:nvPr/>
        </p:nvSpPr>
        <p:spPr>
          <a:xfrm>
            <a:off x="2523347" y="6239354"/>
            <a:ext cx="89135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Automated CIS Part Library Synchronization with Teamcenter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704AD7-44D3-539C-930A-343C7C2526C9}"/>
              </a:ext>
            </a:extLst>
          </p:cNvPr>
          <p:cNvGrpSpPr/>
          <p:nvPr/>
        </p:nvGrpSpPr>
        <p:grpSpPr>
          <a:xfrm>
            <a:off x="8768207" y="1070746"/>
            <a:ext cx="3280189" cy="2106379"/>
            <a:chOff x="8768207" y="1070746"/>
            <a:chExt cx="3280189" cy="21063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BD0588-F6A4-CC50-86E8-D13DB9663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798128">
              <a:off x="8768207" y="1396454"/>
              <a:ext cx="1780671" cy="17806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8037F7-94B8-C6CD-F94E-E2E1431BC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562" t="18340" r="27512" b="60602"/>
            <a:stretch/>
          </p:blipFill>
          <p:spPr>
            <a:xfrm>
              <a:off x="10386820" y="1202884"/>
              <a:ext cx="1033860" cy="1458543"/>
            </a:xfrm>
            <a:prstGeom prst="rect">
              <a:avLst/>
            </a:prstGeom>
          </p:spPr>
        </p:pic>
        <p:sp>
          <p:nvSpPr>
            <p:cNvPr id="14" name="Google Shape;1715;p21">
              <a:extLst>
                <a:ext uri="{FF2B5EF4-FFF2-40B4-BE49-F238E27FC236}">
                  <a16:creationId xmlns:a16="http://schemas.microsoft.com/office/drawing/2014/main" id="{0A406906-7CEF-7E47-B190-3D5451155EE4}"/>
                </a:ext>
              </a:extLst>
            </p:cNvPr>
            <p:cNvSpPr txBox="1"/>
            <p:nvPr/>
          </p:nvSpPr>
          <p:spPr>
            <a:xfrm>
              <a:off x="9718035" y="1070746"/>
              <a:ext cx="2330361" cy="35685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-US" sz="105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Status Database tracking the Parts Update in Teamcenter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  <p:sp>
          <p:nvSpPr>
            <p:cNvPr id="15" name="Google Shape;1704;p21">
              <a:extLst>
                <a:ext uri="{FF2B5EF4-FFF2-40B4-BE49-F238E27FC236}">
                  <a16:creationId xmlns:a16="http://schemas.microsoft.com/office/drawing/2014/main" id="{26FBD778-82C9-7597-77FB-AB612F993BFC}"/>
                </a:ext>
              </a:extLst>
            </p:cNvPr>
            <p:cNvSpPr/>
            <p:nvPr/>
          </p:nvSpPr>
          <p:spPr>
            <a:xfrm>
              <a:off x="10018781" y="2510960"/>
              <a:ext cx="1820347" cy="394377"/>
            </a:xfrm>
            <a:custGeom>
              <a:avLst/>
              <a:gdLst/>
              <a:ahLst/>
              <a:cxnLst/>
              <a:rect l="l" t="t" r="r" b="b"/>
              <a:pathLst>
                <a:path w="52160" h="30277" extrusionOk="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Status Table Updated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1705;p21">
              <a:extLst>
                <a:ext uri="{FF2B5EF4-FFF2-40B4-BE49-F238E27FC236}">
                  <a16:creationId xmlns:a16="http://schemas.microsoft.com/office/drawing/2014/main" id="{E8C65FEF-961E-ECA3-16BC-B8C39584E0D9}"/>
                </a:ext>
              </a:extLst>
            </p:cNvPr>
            <p:cNvSpPr/>
            <p:nvPr/>
          </p:nvSpPr>
          <p:spPr>
            <a:xfrm>
              <a:off x="9702782" y="2421607"/>
              <a:ext cx="427195" cy="681124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ea typeface="Fira Sans SemiBold"/>
                  <a:cs typeface="Arial" panose="020B0604020202020204" pitchFamily="34" charset="0"/>
                  <a:sym typeface="Fira Sans SemiBold"/>
                </a:rPr>
                <a:t>5</a:t>
              </a:r>
              <a:endParaRPr sz="3000" dirty="0">
                <a:solidFill>
                  <a:schemeClr val="bg1"/>
                </a:solidFill>
                <a:latin typeface="Arial" panose="020B0604020202020204" pitchFamily="34" charset="0"/>
                <a:ea typeface="Fira Sans SemiBold"/>
                <a:cs typeface="Arial" panose="020B0604020202020204" pitchFamily="34" charset="0"/>
                <a:sym typeface="Fira Sans SemiBold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71CFE8-BA13-9B2B-008B-02566538A9BE}"/>
              </a:ext>
            </a:extLst>
          </p:cNvPr>
          <p:cNvGrpSpPr/>
          <p:nvPr/>
        </p:nvGrpSpPr>
        <p:grpSpPr>
          <a:xfrm>
            <a:off x="6606226" y="732510"/>
            <a:ext cx="5289283" cy="4980930"/>
            <a:chOff x="6606226" y="732510"/>
            <a:chExt cx="5289283" cy="498093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4364E05-4B8E-256D-BAEA-FC1312C409A4}"/>
                </a:ext>
              </a:extLst>
            </p:cNvPr>
            <p:cNvSpPr/>
            <p:nvPr/>
          </p:nvSpPr>
          <p:spPr>
            <a:xfrm>
              <a:off x="6606226" y="732510"/>
              <a:ext cx="2962323" cy="498093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Google Shape;1715;p21">
              <a:extLst>
                <a:ext uri="{FF2B5EF4-FFF2-40B4-BE49-F238E27FC236}">
                  <a16:creationId xmlns:a16="http://schemas.microsoft.com/office/drawing/2014/main" id="{7E584DCA-DC4A-419A-89ED-479375603237}"/>
                </a:ext>
              </a:extLst>
            </p:cNvPr>
            <p:cNvSpPr txBox="1"/>
            <p:nvPr/>
          </p:nvSpPr>
          <p:spPr>
            <a:xfrm>
              <a:off x="6808773" y="847895"/>
              <a:ext cx="2562030" cy="28669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CIS Library Import Tool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1D01780E-AAD1-404F-AC89-10F8C8D9C942}"/>
                </a:ext>
              </a:extLst>
            </p:cNvPr>
            <p:cNvSpPr/>
            <p:nvPr/>
          </p:nvSpPr>
          <p:spPr>
            <a:xfrm>
              <a:off x="9053586" y="3918114"/>
              <a:ext cx="881010" cy="35540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704;p21">
              <a:extLst>
                <a:ext uri="{FF2B5EF4-FFF2-40B4-BE49-F238E27FC236}">
                  <a16:creationId xmlns:a16="http://schemas.microsoft.com/office/drawing/2014/main" id="{D68BB697-FEF7-4EDE-8CBA-EE19379A8800}"/>
                </a:ext>
              </a:extLst>
            </p:cNvPr>
            <p:cNvSpPr/>
            <p:nvPr/>
          </p:nvSpPr>
          <p:spPr>
            <a:xfrm>
              <a:off x="7422359" y="1235345"/>
              <a:ext cx="1820347" cy="725962"/>
            </a:xfrm>
            <a:custGeom>
              <a:avLst/>
              <a:gdLst/>
              <a:ahLst/>
              <a:cxnLst/>
              <a:rect l="l" t="t" r="r" b="b"/>
              <a:pathLst>
                <a:path w="52160" h="30277" extrusionOk="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Execution, Reports, Runtime Visibility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1705;p21">
              <a:extLst>
                <a:ext uri="{FF2B5EF4-FFF2-40B4-BE49-F238E27FC236}">
                  <a16:creationId xmlns:a16="http://schemas.microsoft.com/office/drawing/2014/main" id="{1D7EF0FE-1AFF-4E38-B139-677106F552F1}"/>
                </a:ext>
              </a:extLst>
            </p:cNvPr>
            <p:cNvSpPr/>
            <p:nvPr/>
          </p:nvSpPr>
          <p:spPr>
            <a:xfrm>
              <a:off x="7050762" y="1257764"/>
              <a:ext cx="427195" cy="681124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bg1"/>
                  </a:solidFill>
                  <a:latin typeface="Arial" panose="020B0604020202020204" pitchFamily="34" charset="0"/>
                  <a:ea typeface="Fira Sans SemiBold"/>
                  <a:cs typeface="Arial" panose="020B0604020202020204" pitchFamily="34" charset="0"/>
                  <a:sym typeface="Fira Sans SemiBold"/>
                </a:rPr>
                <a:t>3</a:t>
              </a:r>
              <a:endParaRPr sz="3000" dirty="0">
                <a:solidFill>
                  <a:schemeClr val="bg1"/>
                </a:solidFill>
                <a:latin typeface="Arial" panose="020B0604020202020204" pitchFamily="34" charset="0"/>
                <a:ea typeface="Fira Sans SemiBold"/>
                <a:cs typeface="Arial" panose="020B0604020202020204" pitchFamily="34" charset="0"/>
                <a:sym typeface="Fira Sans SemiBold"/>
              </a:endParaRPr>
            </a:p>
          </p:txBody>
        </p:sp>
        <p:sp>
          <p:nvSpPr>
            <p:cNvPr id="53" name="Google Shape;1715;p21">
              <a:extLst>
                <a:ext uri="{FF2B5EF4-FFF2-40B4-BE49-F238E27FC236}">
                  <a16:creationId xmlns:a16="http://schemas.microsoft.com/office/drawing/2014/main" id="{7FE99D31-4361-4B5C-A63A-5AF111BD187B}"/>
                </a:ext>
              </a:extLst>
            </p:cNvPr>
            <p:cNvSpPr txBox="1"/>
            <p:nvPr/>
          </p:nvSpPr>
          <p:spPr>
            <a:xfrm>
              <a:off x="7097785" y="5033786"/>
              <a:ext cx="2249287" cy="48659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0" tIns="0" rIns="0" bIns="0" anchor="t" anchorCtr="0">
              <a:noAutofit/>
            </a:bodyPr>
            <a:lstStyle/>
            <a:p>
              <a:pPr lvl="0"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Synchronization of Parts from CIS to Teamcenter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Fira Sans"/>
                <a:cs typeface="Arial" panose="020B0604020202020204" pitchFamily="34" charset="0"/>
                <a:sym typeface="Fira Sans"/>
              </a:endParaRPr>
            </a:p>
          </p:txBody>
        </p:sp>
        <p:sp>
          <p:nvSpPr>
            <p:cNvPr id="54" name="Google Shape;1704;p21">
              <a:extLst>
                <a:ext uri="{FF2B5EF4-FFF2-40B4-BE49-F238E27FC236}">
                  <a16:creationId xmlns:a16="http://schemas.microsoft.com/office/drawing/2014/main" id="{81CC5695-0BD1-4FAA-B18A-8002B93204F4}"/>
                </a:ext>
              </a:extLst>
            </p:cNvPr>
            <p:cNvSpPr/>
            <p:nvPr/>
          </p:nvSpPr>
          <p:spPr>
            <a:xfrm>
              <a:off x="10075162" y="4747225"/>
              <a:ext cx="1820347" cy="725962"/>
            </a:xfrm>
            <a:custGeom>
              <a:avLst/>
              <a:gdLst/>
              <a:ahLst/>
              <a:cxnLst/>
              <a:rect l="l" t="t" r="r" b="b"/>
              <a:pathLst>
                <a:path w="52160" h="30277" extrusionOk="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EDA Parts Regularly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Updated 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1705;p21">
              <a:extLst>
                <a:ext uri="{FF2B5EF4-FFF2-40B4-BE49-F238E27FC236}">
                  <a16:creationId xmlns:a16="http://schemas.microsoft.com/office/drawing/2014/main" id="{14337145-E68E-41C5-A7F5-FD9CA3F8424E}"/>
                </a:ext>
              </a:extLst>
            </p:cNvPr>
            <p:cNvSpPr/>
            <p:nvPr/>
          </p:nvSpPr>
          <p:spPr>
            <a:xfrm>
              <a:off x="9703565" y="4769644"/>
              <a:ext cx="427195" cy="681124"/>
            </a:xfrm>
            <a:custGeom>
              <a:avLst/>
              <a:gdLst/>
              <a:ahLst/>
              <a:cxnLst/>
              <a:rect l="l" t="t" r="r" b="b"/>
              <a:pathLst>
                <a:path w="13429" h="30277" extrusionOk="0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ea typeface="Fira Sans SemiBold"/>
                  <a:cs typeface="Arial" panose="020B0604020202020204" pitchFamily="34" charset="0"/>
                  <a:sym typeface="Fira Sans SemiBold"/>
                </a:rPr>
                <a:t>4</a:t>
              </a:r>
              <a:endParaRPr sz="3000" dirty="0">
                <a:solidFill>
                  <a:schemeClr val="bg1"/>
                </a:solidFill>
                <a:latin typeface="Arial" panose="020B0604020202020204" pitchFamily="34" charset="0"/>
                <a:ea typeface="Fira Sans SemiBold"/>
                <a:cs typeface="Arial" panose="020B0604020202020204" pitchFamily="34" charset="0"/>
                <a:sym typeface="Fira Sans SemiBold"/>
              </a:endParaRPr>
            </a:p>
          </p:txBody>
        </p:sp>
        <p:sp>
          <p:nvSpPr>
            <p:cNvPr id="3" name="Google Shape;1704;p21">
              <a:extLst>
                <a:ext uri="{FF2B5EF4-FFF2-40B4-BE49-F238E27FC236}">
                  <a16:creationId xmlns:a16="http://schemas.microsoft.com/office/drawing/2014/main" id="{A6AF16AC-2A8F-AB56-25B5-ACA2AF9E9E7A}"/>
                </a:ext>
              </a:extLst>
            </p:cNvPr>
            <p:cNvSpPr/>
            <p:nvPr/>
          </p:nvSpPr>
          <p:spPr>
            <a:xfrm>
              <a:off x="8980576" y="3671763"/>
              <a:ext cx="1033860" cy="286694"/>
            </a:xfrm>
            <a:custGeom>
              <a:avLst/>
              <a:gdLst/>
              <a:ahLst/>
              <a:cxnLst/>
              <a:rect l="l" t="t" r="r" b="b"/>
              <a:pathLst>
                <a:path w="52160" h="30277" extrusionOk="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Tc SOA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11A6AC-2FEC-9584-5076-8054848D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86269" y="2782930"/>
              <a:ext cx="1823594" cy="1823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46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9410948-9DA5-40B3-90B7-ACF35492A1AE}"/>
              </a:ext>
            </a:extLst>
          </p:cNvPr>
          <p:cNvSpPr/>
          <p:nvPr/>
        </p:nvSpPr>
        <p:spPr>
          <a:xfrm>
            <a:off x="753942" y="1077770"/>
            <a:ext cx="10153544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highlight>
                  <a:srgbClr val="FFFF00"/>
                </a:highlight>
                <a:latin typeface="Georgia" panose="02040502050405020303" pitchFamily="18" charset="0"/>
              </a:rPr>
              <a:t>DEMO</a:t>
            </a:r>
          </a:p>
          <a:p>
            <a:endParaRPr lang="en-IN" sz="3200" dirty="0">
              <a:latin typeface="Georgia" panose="02040502050405020303" pitchFamily="18" charset="0"/>
            </a:endParaRPr>
          </a:p>
          <a:p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Use Case 1: End-to-End Automation</a:t>
            </a:r>
          </a:p>
          <a:p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	CIS SYSTEM</a:t>
            </a:r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CIS AUTOMATION  Teamcenter</a:t>
            </a:r>
          </a:p>
          <a:p>
            <a:endParaRPr lang="en-IN" sz="2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Use Case 2: New Items, CREATE/CLASSIFY</a:t>
            </a:r>
          </a:p>
          <a:p>
            <a:endParaRPr lang="en-IN" sz="2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Use Case 3: Existing ITEMS – SKIP/MODIFY AS APPROPRIATE</a:t>
            </a:r>
          </a:p>
          <a:p>
            <a:endParaRPr lang="en-IN" sz="2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Use Case 4: RELEASE ITEMS – STILL CLASSIFIED, RETAIN OWNERSHIP.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44347B-E7A0-4757-B7F9-03E53C2EF33D}"/>
              </a:ext>
            </a:extLst>
          </p:cNvPr>
          <p:cNvCxnSpPr/>
          <p:nvPr/>
        </p:nvCxnSpPr>
        <p:spPr>
          <a:xfrm>
            <a:off x="352726" y="745359"/>
            <a:ext cx="57998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1827C59-76BC-0B99-C88B-3E6466D72AC6}"/>
              </a:ext>
            </a:extLst>
          </p:cNvPr>
          <p:cNvSpPr/>
          <p:nvPr/>
        </p:nvSpPr>
        <p:spPr>
          <a:xfrm>
            <a:off x="4554611" y="5961914"/>
            <a:ext cx="10727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highlight>
                  <a:srgbClr val="FFFF00"/>
                </a:highlight>
                <a:latin typeface="Georgia" panose="02040502050405020303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8722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">
      <a:dk1>
        <a:sysClr val="windowText" lastClr="000000"/>
      </a:dk1>
      <a:lt1>
        <a:sysClr val="window" lastClr="FFFFFF"/>
      </a:lt1>
      <a:dk2>
        <a:srgbClr val="44546A"/>
      </a:dk2>
      <a:lt2>
        <a:srgbClr val="7030A0"/>
      </a:lt2>
      <a:accent1>
        <a:srgbClr val="FFE056"/>
      </a:accent1>
      <a:accent2>
        <a:srgbClr val="FF6387"/>
      </a:accent2>
      <a:accent3>
        <a:srgbClr val="4BCFFF"/>
      </a:accent3>
      <a:accent4>
        <a:srgbClr val="9E95F3"/>
      </a:accent4>
      <a:accent5>
        <a:srgbClr val="00EAB8"/>
      </a:accent5>
      <a:accent6>
        <a:srgbClr val="00B0F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21468</TotalTime>
  <Words>340</Words>
  <Application>Microsoft Office PowerPoint</Application>
  <PresentationFormat>Widescreen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Georgia</vt:lpstr>
      <vt:lpstr>Segoe UI</vt:lpstr>
      <vt:lpstr>Office Theme</vt:lpstr>
      <vt:lpstr>PLM System Demo  ECATS – ECAD  CIS CPaM &amp; Teamcenter Part Library Synchronization  (An Automated End-to-End Solution)   1st  Sep 2023  Sanjeev Beemidi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Beemidi</dc:creator>
  <cp:lastModifiedBy>Beemidi, Sanjeev</cp:lastModifiedBy>
  <cp:revision>241</cp:revision>
  <dcterms:created xsi:type="dcterms:W3CDTF">2020-12-07T06:01:48Z</dcterms:created>
  <dcterms:modified xsi:type="dcterms:W3CDTF">2023-09-01T16:54:13Z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9c7da7c1-dd49-4fdc-a32c-7f8c5d674164</vt:lpwstr>
  </property>
  <property fmtid="{D5CDD505-2E9C-101B-9397-08002B2CF9AE}" pid="3" name="techData">
    <vt:lpwstr>Unknown</vt:lpwstr>
  </property>
  <property fmtid="{D5CDD505-2E9C-101B-9397-08002B2CF9AE}" pid="4" name="VisualMarking">
    <vt:lpwstr>Header</vt:lpwstr>
  </property>
</Properties>
</file>