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98" r:id="rId2"/>
    <p:sldId id="256" r:id="rId3"/>
    <p:sldId id="294" r:id="rId4"/>
    <p:sldId id="293" r:id="rId5"/>
    <p:sldId id="296" r:id="rId6"/>
    <p:sldId id="297" r:id="rId7"/>
    <p:sldId id="257" r:id="rId8"/>
    <p:sldId id="258" r:id="rId9"/>
    <p:sldId id="259" r:id="rId10"/>
    <p:sldId id="260" r:id="rId11"/>
    <p:sldId id="261" r:id="rId12"/>
    <p:sldId id="262" r:id="rId13"/>
    <p:sldId id="263" r:id="rId14"/>
    <p:sldId id="264" r:id="rId15"/>
    <p:sldId id="265" r:id="rId16"/>
    <p:sldId id="266" r:id="rId17"/>
    <p:sldId id="295" r:id="rId18"/>
    <p:sldId id="267" r:id="rId19"/>
    <p:sldId id="284" r:id="rId20"/>
    <p:sldId id="276" r:id="rId21"/>
    <p:sldId id="274" r:id="rId22"/>
    <p:sldId id="278" r:id="rId23"/>
    <p:sldId id="277" r:id="rId24"/>
    <p:sldId id="275" r:id="rId25"/>
    <p:sldId id="287" r:id="rId26"/>
    <p:sldId id="285" r:id="rId27"/>
    <p:sldId id="286" r:id="rId28"/>
    <p:sldId id="288" r:id="rId29"/>
    <p:sldId id="279" r:id="rId30"/>
    <p:sldId id="292" r:id="rId31"/>
    <p:sldId id="291" r:id="rId32"/>
    <p:sldId id="280" r:id="rId33"/>
    <p:sldId id="281" r:id="rId34"/>
    <p:sldId id="282" r:id="rId35"/>
    <p:sldId id="283"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chit Trivedi" initials="AT" lastIdx="1" clrIdx="0">
    <p:extLst>
      <p:ext uri="{19B8F6BF-5375-455C-9EA6-DF929625EA0E}">
        <p15:presenceInfo xmlns:p15="http://schemas.microsoft.com/office/powerpoint/2012/main" userId="4208448f0d904a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4660"/>
  </p:normalViewPr>
  <p:slideViewPr>
    <p:cSldViewPr snapToGrid="0">
      <p:cViewPr>
        <p:scale>
          <a:sx n="86" d="100"/>
          <a:sy n="86" d="100"/>
        </p:scale>
        <p:origin x="5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010184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F47731-0E21-4BEB-9379-BFF633BF9EB6}"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331222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124027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753071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554773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773016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7364188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9602356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308113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123735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F47731-0E21-4BEB-9379-BFF633BF9EB6}" type="datetimeFigureOut">
              <a:rPr lang="en-IN" smtClean="0"/>
              <a:t>30-10-2020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2864861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F47731-0E21-4BEB-9379-BFF633BF9EB6}"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3353658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F47731-0E21-4BEB-9379-BFF633BF9EB6}" type="datetimeFigureOut">
              <a:rPr lang="en-IN" smtClean="0"/>
              <a:t>30-10-2020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56112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F47731-0E21-4BEB-9379-BFF633BF9EB6}" type="datetimeFigureOut">
              <a:rPr lang="en-IN" smtClean="0"/>
              <a:t>30-10-2020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4495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47731-0E21-4BEB-9379-BFF633BF9EB6}" type="datetimeFigureOut">
              <a:rPr lang="en-IN" smtClean="0"/>
              <a:t>30-10-2020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27789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F47731-0E21-4BEB-9379-BFF633BF9EB6}"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50038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F47731-0E21-4BEB-9379-BFF633BF9EB6}" type="datetimeFigureOut">
              <a:rPr lang="en-IN" smtClean="0"/>
              <a:t>30-10-2020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60B87-8935-4B8D-A957-800F6D246D7F}" type="slidenum">
              <a:rPr lang="en-IN" smtClean="0"/>
              <a:t>‹#›</a:t>
            </a:fld>
            <a:endParaRPr lang="en-IN"/>
          </a:p>
        </p:txBody>
      </p:sp>
    </p:spTree>
    <p:extLst>
      <p:ext uri="{BB962C8B-B14F-4D97-AF65-F5344CB8AC3E}">
        <p14:creationId xmlns:p14="http://schemas.microsoft.com/office/powerpoint/2010/main" val="114204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7F47731-0E21-4BEB-9379-BFF633BF9EB6}" type="datetimeFigureOut">
              <a:rPr lang="en-IN" smtClean="0"/>
              <a:t>30-10-2020</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3360B87-8935-4B8D-A957-800F6D246D7F}" type="slidenum">
              <a:rPr lang="en-IN" smtClean="0"/>
              <a:t>‹#›</a:t>
            </a:fld>
            <a:endParaRPr lang="en-IN"/>
          </a:p>
        </p:txBody>
      </p:sp>
    </p:spTree>
    <p:extLst>
      <p:ext uri="{BB962C8B-B14F-4D97-AF65-F5344CB8AC3E}">
        <p14:creationId xmlns:p14="http://schemas.microsoft.com/office/powerpoint/2010/main" val="385018266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3DCCF-42BB-4197-85B4-728E4DA15614}"/>
              </a:ext>
            </a:extLst>
          </p:cNvPr>
          <p:cNvSpPr>
            <a:spLocks noGrp="1"/>
          </p:cNvSpPr>
          <p:nvPr>
            <p:ph type="title"/>
          </p:nvPr>
        </p:nvSpPr>
        <p:spPr>
          <a:xfrm>
            <a:off x="1599721" y="0"/>
            <a:ext cx="10018713" cy="486052"/>
          </a:xfrm>
        </p:spPr>
        <p:txBody>
          <a:bodyPr>
            <a:normAutofit fontScale="90000"/>
          </a:bodyPr>
          <a:lstStyle/>
          <a:p>
            <a:r>
              <a:rPr lang="en-IN" dirty="0"/>
              <a:t>Acknowledgement</a:t>
            </a:r>
          </a:p>
        </p:txBody>
      </p:sp>
      <p:sp>
        <p:nvSpPr>
          <p:cNvPr id="3" name="Content Placeholder 2">
            <a:extLst>
              <a:ext uri="{FF2B5EF4-FFF2-40B4-BE49-F238E27FC236}">
                <a16:creationId xmlns:a16="http://schemas.microsoft.com/office/drawing/2014/main" id="{EB99578D-2F38-4892-8763-4EF7CDAFBC04}"/>
              </a:ext>
            </a:extLst>
          </p:cNvPr>
          <p:cNvSpPr>
            <a:spLocks noGrp="1"/>
          </p:cNvSpPr>
          <p:nvPr>
            <p:ph idx="1"/>
          </p:nvPr>
        </p:nvSpPr>
        <p:spPr>
          <a:xfrm>
            <a:off x="1484310" y="486052"/>
            <a:ext cx="10018713" cy="6371947"/>
          </a:xfrm>
        </p:spPr>
        <p:txBody>
          <a:bodyPr>
            <a:normAutofit fontScale="70000" lnSpcReduction="20000"/>
          </a:bodyPr>
          <a:lstStyle/>
          <a:p>
            <a:pPr marL="0" indent="0" fontAlgn="base">
              <a:lnSpc>
                <a:spcPts val="1500"/>
              </a:lnSpc>
              <a:buNone/>
            </a:pPr>
            <a:r>
              <a:rPr lang="en-US" sz="1800" i="1" dirty="0">
                <a:solidFill>
                  <a:srgbClr val="555555"/>
                </a:solidFill>
                <a:effectLst/>
                <a:latin typeface="Arial" panose="020B0604020202020204" pitchFamily="34" charset="0"/>
                <a:ea typeface="Times New Roman" panose="02020603050405020304" pitchFamily="18" charset="0"/>
              </a:rPr>
              <a:t>I would like to express my special thanks of gratitude to my faculty (</a:t>
            </a:r>
            <a:r>
              <a:rPr lang="en-US" sz="1800" i="1" dirty="0" err="1">
                <a:solidFill>
                  <a:srgbClr val="555555"/>
                </a:solidFill>
                <a:effectLst/>
                <a:latin typeface="Arial" panose="020B0604020202020204" pitchFamily="34" charset="0"/>
                <a:ea typeface="Times New Roman" panose="02020603050405020304" pitchFamily="18" charset="0"/>
              </a:rPr>
              <a:t>Sejal</a:t>
            </a:r>
            <a:r>
              <a:rPr lang="en-US" sz="1800" i="1" dirty="0">
                <a:solidFill>
                  <a:srgbClr val="555555"/>
                </a:solidFill>
                <a:effectLst/>
                <a:latin typeface="Arial" panose="020B0604020202020204" pitchFamily="34" charset="0"/>
                <a:ea typeface="Times New Roman" panose="02020603050405020304" pitchFamily="18" charset="0"/>
              </a:rPr>
              <a:t> Ma’am) as well as our principal (Prakash Sir)who gave me the golden opportunity to do this wonderful project on the topic (E-Plastic), which also helped me in doing a lot of Research and </a:t>
            </a:r>
            <a:r>
              <a:rPr lang="en-US" sz="1800" i="1" dirty="0" err="1">
                <a:solidFill>
                  <a:srgbClr val="555555"/>
                </a:solidFill>
                <a:effectLst/>
                <a:latin typeface="Arial" panose="020B0604020202020204" pitchFamily="34" charset="0"/>
                <a:ea typeface="Times New Roman" panose="02020603050405020304" pitchFamily="18" charset="0"/>
              </a:rPr>
              <a:t>i</a:t>
            </a:r>
            <a:r>
              <a:rPr lang="en-US" sz="1800" i="1" dirty="0">
                <a:solidFill>
                  <a:srgbClr val="555555"/>
                </a:solidFill>
                <a:effectLst/>
                <a:latin typeface="Arial" panose="020B0604020202020204" pitchFamily="34" charset="0"/>
                <a:ea typeface="Times New Roman" panose="02020603050405020304" pitchFamily="18" charset="0"/>
              </a:rPr>
              <a:t> came to know about so many new things I am really thankful to them.</a:t>
            </a:r>
            <a:br>
              <a:rPr lang="en-US" sz="1800" dirty="0">
                <a:solidFill>
                  <a:srgbClr val="555555"/>
                </a:solidFill>
                <a:effectLst/>
                <a:latin typeface="Arial" panose="020B0604020202020204" pitchFamily="34" charset="0"/>
                <a:ea typeface="Times New Roman" panose="02020603050405020304" pitchFamily="18" charset="0"/>
              </a:rPr>
            </a:br>
            <a:r>
              <a:rPr lang="en-US" sz="1800" i="1" dirty="0">
                <a:solidFill>
                  <a:srgbClr val="555555"/>
                </a:solidFill>
                <a:effectLst/>
                <a:latin typeface="Arial" panose="020B0604020202020204" pitchFamily="34" charset="0"/>
                <a:ea typeface="Times New Roman" panose="02020603050405020304" pitchFamily="18" charset="0"/>
              </a:rPr>
              <a:t>Secondly I would also like to thank my guider and friends who helped me a lot in finalizing this project within the limited time frame.</a:t>
            </a:r>
          </a:p>
          <a:p>
            <a:pPr marL="0" indent="0" fontAlgn="base">
              <a:lnSpc>
                <a:spcPts val="15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I am are over helmed in all humbleness and gratefulness to acknowledge my depth to all those who have helped me to put these ideas, well above the level of simplicity and into something </a:t>
            </a:r>
            <a:r>
              <a:rPr lang="en-US" sz="180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concrete.</a:t>
            </a:r>
          </a:p>
          <a:p>
            <a:pPr marL="0" indent="0">
              <a:lnSpc>
                <a:spcPct val="115000"/>
              </a:lnSpc>
              <a:spcAft>
                <a:spcPts val="1000"/>
              </a:spcAft>
              <a:buNone/>
            </a:pPr>
            <a:b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I would like to express my special thanks of gratitude to my teacher as well as our principal who gave me the golden opportunity to do this wonderful project on the topic “E-Plastic" , which also helped me in doing a lot of Research and </a:t>
            </a:r>
            <a:r>
              <a:rPr lang="en-US" sz="1800" dirty="0" err="1">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i</a:t>
            </a: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 came to know about so many new things. I am really thankful to them.</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Any attempt at any level can 't be satisfactorily completed without the support and guidance of MY guider and friends.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I would like to thank my guider who helped me a lot in gathering different information, collecting data and guiding me from time to time in making this project, despite of their busy schedules, they gave me different ideas in making this project unique.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b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b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Thanking you,</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Ark </a:t>
            </a:r>
            <a:r>
              <a:rPr lang="en-US" sz="1800" dirty="0" err="1">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Barot</a:t>
            </a: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Nihir Shah,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err="1">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Archit</a:t>
            </a: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 Trivedi</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solidFill>
                  <a:srgbClr val="373A3E"/>
                </a:solidFill>
                <a:effectLst/>
                <a:latin typeface="Helvetica" panose="020B0604020202020204" pitchFamily="34" charset="0"/>
                <a:ea typeface="Calibri" panose="020F0502020204030204" pitchFamily="34" charset="0"/>
                <a:cs typeface="Times New Roman" panose="02020603050405020304" pitchFamily="18" charset="0"/>
              </a:rPr>
              <a:t>B.C.A. T.Y.(Sem 5)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5000"/>
              </a:lnSpc>
              <a:spcAft>
                <a:spcPts val="10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25845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EB9F-E470-4573-BE5E-5BA088081E5A}"/>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F41DF6F7-E5D1-4DC5-9087-5D84F8496420}"/>
              </a:ext>
            </a:extLst>
          </p:cNvPr>
          <p:cNvSpPr>
            <a:spLocks noGrp="1"/>
          </p:cNvSpPr>
          <p:nvPr>
            <p:ph idx="1"/>
          </p:nvPr>
        </p:nvSpPr>
        <p:spPr/>
        <p:txBody>
          <a:bodyPr/>
          <a:lstStyle/>
          <a:p>
            <a:r>
              <a:rPr lang="en-US" dirty="0"/>
              <a:t>The User send the request for the collecting the Plastic to the Plastic collector . </a:t>
            </a:r>
          </a:p>
          <a:p>
            <a:r>
              <a:rPr lang="en-US" dirty="0"/>
              <a:t>Plastic collector pay some money for the Plastic pr kg to the User. </a:t>
            </a:r>
          </a:p>
          <a:p>
            <a:r>
              <a:rPr lang="en-US" dirty="0"/>
              <a:t>User see the time slot and price list pr kg from Company side.</a:t>
            </a:r>
          </a:p>
          <a:p>
            <a:r>
              <a:rPr lang="en-US" dirty="0"/>
              <a:t>Recycling product will selling online . customer will buy this product. </a:t>
            </a:r>
            <a:endParaRPr lang="en-IN" dirty="0"/>
          </a:p>
        </p:txBody>
      </p:sp>
    </p:spTree>
    <p:extLst>
      <p:ext uri="{BB962C8B-B14F-4D97-AF65-F5344CB8AC3E}">
        <p14:creationId xmlns:p14="http://schemas.microsoft.com/office/powerpoint/2010/main" val="370266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31F8A-3E6B-4AD7-AE5B-217E64463B9B}"/>
              </a:ext>
            </a:extLst>
          </p:cNvPr>
          <p:cNvSpPr>
            <a:spLocks noGrp="1"/>
          </p:cNvSpPr>
          <p:nvPr>
            <p:ph type="title"/>
          </p:nvPr>
        </p:nvSpPr>
        <p:spPr/>
        <p:txBody>
          <a:bodyPr/>
          <a:lstStyle/>
          <a:p>
            <a:r>
              <a:rPr lang="en-IN" dirty="0"/>
              <a:t>Core Components</a:t>
            </a:r>
          </a:p>
        </p:txBody>
      </p:sp>
      <p:sp>
        <p:nvSpPr>
          <p:cNvPr id="3" name="Content Placeholder 2">
            <a:extLst>
              <a:ext uri="{FF2B5EF4-FFF2-40B4-BE49-F238E27FC236}">
                <a16:creationId xmlns:a16="http://schemas.microsoft.com/office/drawing/2014/main" id="{16829D21-2B59-4E3B-B81C-14281A7EF4EF}"/>
              </a:ext>
            </a:extLst>
          </p:cNvPr>
          <p:cNvSpPr>
            <a:spLocks noGrp="1"/>
          </p:cNvSpPr>
          <p:nvPr>
            <p:ph idx="1"/>
          </p:nvPr>
        </p:nvSpPr>
        <p:spPr/>
        <p:txBody>
          <a:bodyPr/>
          <a:lstStyle/>
          <a:p>
            <a:r>
              <a:rPr lang="en-IN" dirty="0"/>
              <a:t>Profile </a:t>
            </a:r>
          </a:p>
          <a:p>
            <a:r>
              <a:rPr lang="en-IN" dirty="0"/>
              <a:t>Category </a:t>
            </a:r>
          </a:p>
          <a:p>
            <a:r>
              <a:rPr lang="en-IN" dirty="0"/>
              <a:t>Product </a:t>
            </a:r>
          </a:p>
          <a:p>
            <a:r>
              <a:rPr lang="en-IN" dirty="0"/>
              <a:t>Payment </a:t>
            </a:r>
          </a:p>
          <a:p>
            <a:r>
              <a:rPr lang="en-IN" dirty="0"/>
              <a:t>Report </a:t>
            </a:r>
          </a:p>
          <a:p>
            <a:r>
              <a:rPr lang="en-IN" dirty="0"/>
              <a:t>Feedback </a:t>
            </a:r>
          </a:p>
        </p:txBody>
      </p:sp>
    </p:spTree>
    <p:extLst>
      <p:ext uri="{BB962C8B-B14F-4D97-AF65-F5344CB8AC3E}">
        <p14:creationId xmlns:p14="http://schemas.microsoft.com/office/powerpoint/2010/main" val="326369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9A37E-9C99-453D-99F2-B866CBBEAFE9}"/>
              </a:ext>
            </a:extLst>
          </p:cNvPr>
          <p:cNvSpPr>
            <a:spLocks noGrp="1"/>
          </p:cNvSpPr>
          <p:nvPr>
            <p:ph type="title"/>
          </p:nvPr>
        </p:nvSpPr>
        <p:spPr/>
        <p:txBody>
          <a:bodyPr/>
          <a:lstStyle/>
          <a:p>
            <a:r>
              <a:rPr lang="en-IN" dirty="0"/>
              <a:t>Project Profile</a:t>
            </a:r>
          </a:p>
        </p:txBody>
      </p:sp>
      <p:sp>
        <p:nvSpPr>
          <p:cNvPr id="3" name="Content Placeholder 2">
            <a:extLst>
              <a:ext uri="{FF2B5EF4-FFF2-40B4-BE49-F238E27FC236}">
                <a16:creationId xmlns:a16="http://schemas.microsoft.com/office/drawing/2014/main" id="{65DD57FE-8995-48D8-B122-C21C5634DF87}"/>
              </a:ext>
            </a:extLst>
          </p:cNvPr>
          <p:cNvSpPr>
            <a:spLocks noGrp="1"/>
          </p:cNvSpPr>
          <p:nvPr>
            <p:ph idx="1"/>
          </p:nvPr>
        </p:nvSpPr>
        <p:spPr/>
        <p:txBody>
          <a:bodyPr/>
          <a:lstStyle/>
          <a:p>
            <a:r>
              <a:rPr lang="en-US" dirty="0"/>
              <a:t>Plastic collector can update User’s request. after updating request User can see their request. </a:t>
            </a:r>
          </a:p>
          <a:p>
            <a:r>
              <a:rPr lang="en-US" dirty="0"/>
              <a:t>User get the notification (by the mail) from the Plastic collector.</a:t>
            </a:r>
          </a:p>
          <a:p>
            <a:r>
              <a:rPr lang="en-US" dirty="0"/>
              <a:t>Plastic collector submit Plastic to the company. </a:t>
            </a:r>
          </a:p>
          <a:p>
            <a:r>
              <a:rPr lang="en-US" dirty="0"/>
              <a:t>Then recycle this plastic. </a:t>
            </a:r>
          </a:p>
          <a:p>
            <a:r>
              <a:rPr lang="en-US" dirty="0"/>
              <a:t>After recycle product will sell online. </a:t>
            </a:r>
            <a:endParaRPr lang="en-IN" dirty="0"/>
          </a:p>
        </p:txBody>
      </p:sp>
    </p:spTree>
    <p:extLst>
      <p:ext uri="{BB962C8B-B14F-4D97-AF65-F5344CB8AC3E}">
        <p14:creationId xmlns:p14="http://schemas.microsoft.com/office/powerpoint/2010/main" val="10784547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64BA-42C2-4868-98D8-74B13E77594B}"/>
              </a:ext>
            </a:extLst>
          </p:cNvPr>
          <p:cNvSpPr>
            <a:spLocks noGrp="1"/>
          </p:cNvSpPr>
          <p:nvPr>
            <p:ph type="title"/>
          </p:nvPr>
        </p:nvSpPr>
        <p:spPr/>
        <p:txBody>
          <a:bodyPr/>
          <a:lstStyle/>
          <a:p>
            <a:r>
              <a:rPr lang="en-IN" dirty="0"/>
              <a:t>Assumptions and Constraints </a:t>
            </a:r>
          </a:p>
        </p:txBody>
      </p:sp>
      <p:sp>
        <p:nvSpPr>
          <p:cNvPr id="3" name="Content Placeholder 2">
            <a:extLst>
              <a:ext uri="{FF2B5EF4-FFF2-40B4-BE49-F238E27FC236}">
                <a16:creationId xmlns:a16="http://schemas.microsoft.com/office/drawing/2014/main" id="{DEE83286-5CBF-493B-A531-DBAC7919E073}"/>
              </a:ext>
            </a:extLst>
          </p:cNvPr>
          <p:cNvSpPr>
            <a:spLocks noGrp="1"/>
          </p:cNvSpPr>
          <p:nvPr>
            <p:ph idx="1"/>
          </p:nvPr>
        </p:nvSpPr>
        <p:spPr>
          <a:xfrm>
            <a:off x="1484310" y="1908699"/>
            <a:ext cx="10018713" cy="3882501"/>
          </a:xfrm>
        </p:spPr>
        <p:txBody>
          <a:bodyPr>
            <a:normAutofit fontScale="62500" lnSpcReduction="20000"/>
          </a:bodyPr>
          <a:lstStyle/>
          <a:p>
            <a:r>
              <a:rPr lang="en-US" dirty="0"/>
              <a:t>Assumptions </a:t>
            </a:r>
          </a:p>
          <a:p>
            <a:pPr lvl="1"/>
            <a:r>
              <a:rPr lang="en-US" dirty="0"/>
              <a:t>The product include direct interaction and easy </a:t>
            </a:r>
            <a:r>
              <a:rPr lang="en-US" dirty="0" err="1"/>
              <a:t>internat</a:t>
            </a:r>
            <a:r>
              <a:rPr lang="en-US" dirty="0"/>
              <a:t> connectivity. </a:t>
            </a:r>
          </a:p>
          <a:p>
            <a:pPr lvl="1"/>
            <a:r>
              <a:rPr lang="en-US" dirty="0"/>
              <a:t>The users can interact within the app for various services from their phone with internet connectivity. </a:t>
            </a:r>
          </a:p>
          <a:p>
            <a:pPr lvl="1"/>
            <a:r>
              <a:rPr lang="en-US" dirty="0"/>
              <a:t>The application will be free of cost. </a:t>
            </a:r>
          </a:p>
          <a:p>
            <a:pPr lvl="1"/>
            <a:r>
              <a:rPr lang="en-US" dirty="0"/>
              <a:t>It will be user friendly. </a:t>
            </a:r>
          </a:p>
          <a:p>
            <a:r>
              <a:rPr lang="en-US" dirty="0"/>
              <a:t>Constraints </a:t>
            </a:r>
          </a:p>
          <a:p>
            <a:pPr lvl="1"/>
            <a:r>
              <a:rPr lang="en-US" dirty="0"/>
              <a:t>Recycling tons of plastic will require separate </a:t>
            </a:r>
            <a:r>
              <a:rPr lang="en-US" dirty="0" err="1"/>
              <a:t>factoris</a:t>
            </a:r>
            <a:r>
              <a:rPr lang="en-US" dirty="0"/>
              <a:t>. </a:t>
            </a:r>
          </a:p>
          <a:p>
            <a:pPr lvl="1"/>
            <a:r>
              <a:rPr lang="en-US" dirty="0"/>
              <a:t>Recycling will produce pollutants, including chemical stews after breaking down the plastic materials. </a:t>
            </a:r>
          </a:p>
          <a:p>
            <a:pPr lvl="1"/>
            <a:r>
              <a:rPr lang="en-US" dirty="0"/>
              <a:t>No safety laws. </a:t>
            </a:r>
          </a:p>
          <a:p>
            <a:pPr lvl="1"/>
            <a:r>
              <a:rPr lang="en-US" dirty="0"/>
              <a:t>Many poisoned by e-plastic. </a:t>
            </a:r>
          </a:p>
          <a:p>
            <a:pPr lvl="1"/>
            <a:r>
              <a:rPr lang="en-US" dirty="0"/>
              <a:t>E-plastic contains lead, mercury, etc. </a:t>
            </a:r>
          </a:p>
          <a:p>
            <a:pPr lvl="1"/>
            <a:r>
              <a:rPr lang="en-US" dirty="0"/>
              <a:t>Can cause death. </a:t>
            </a:r>
          </a:p>
          <a:p>
            <a:pPr lvl="1"/>
            <a:r>
              <a:rPr lang="en-US" dirty="0"/>
              <a:t>Recycling is not always cost-efficient. </a:t>
            </a:r>
          </a:p>
          <a:p>
            <a:pPr lvl="1"/>
            <a:r>
              <a:rPr lang="en-US" dirty="0"/>
              <a:t>Children exposed to harmful plastic &amp; chemicals. </a:t>
            </a:r>
            <a:endParaRPr lang="en-IN" dirty="0"/>
          </a:p>
        </p:txBody>
      </p:sp>
    </p:spTree>
    <p:extLst>
      <p:ext uri="{BB962C8B-B14F-4D97-AF65-F5344CB8AC3E}">
        <p14:creationId xmlns:p14="http://schemas.microsoft.com/office/powerpoint/2010/main" val="2318160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E7DD-720A-4A6A-8111-9ED67BFB37C6}"/>
              </a:ext>
            </a:extLst>
          </p:cNvPr>
          <p:cNvSpPr>
            <a:spLocks noGrp="1"/>
          </p:cNvSpPr>
          <p:nvPr>
            <p:ph type="title"/>
          </p:nvPr>
        </p:nvSpPr>
        <p:spPr/>
        <p:txBody>
          <a:bodyPr/>
          <a:lstStyle/>
          <a:p>
            <a:r>
              <a:rPr lang="en-US" dirty="0"/>
              <a:t>Advantages and Limitation of the Proposed System</a:t>
            </a:r>
            <a:endParaRPr lang="en-IN" dirty="0"/>
          </a:p>
        </p:txBody>
      </p:sp>
      <p:sp>
        <p:nvSpPr>
          <p:cNvPr id="3" name="Content Placeholder 2">
            <a:extLst>
              <a:ext uri="{FF2B5EF4-FFF2-40B4-BE49-F238E27FC236}">
                <a16:creationId xmlns:a16="http://schemas.microsoft.com/office/drawing/2014/main" id="{F8C18C2A-3499-4B79-9EDD-4F2CCDFA1D94}"/>
              </a:ext>
            </a:extLst>
          </p:cNvPr>
          <p:cNvSpPr>
            <a:spLocks noGrp="1"/>
          </p:cNvSpPr>
          <p:nvPr>
            <p:ph idx="1"/>
          </p:nvPr>
        </p:nvSpPr>
        <p:spPr>
          <a:xfrm>
            <a:off x="1484310" y="2246051"/>
            <a:ext cx="10018713" cy="3545150"/>
          </a:xfrm>
        </p:spPr>
        <p:txBody>
          <a:bodyPr>
            <a:normAutofit fontScale="70000" lnSpcReduction="20000"/>
          </a:bodyPr>
          <a:lstStyle/>
          <a:p>
            <a:r>
              <a:rPr lang="en-US" dirty="0"/>
              <a:t>Advantages </a:t>
            </a:r>
          </a:p>
          <a:p>
            <a:pPr lvl="1"/>
            <a:r>
              <a:rPr lang="en-US" dirty="0"/>
              <a:t>It protects the environment. </a:t>
            </a:r>
          </a:p>
          <a:p>
            <a:pPr lvl="1"/>
            <a:r>
              <a:rPr lang="en-US" dirty="0"/>
              <a:t>It reduces business costs. </a:t>
            </a:r>
          </a:p>
          <a:p>
            <a:pPr lvl="1"/>
            <a:r>
              <a:rPr lang="en-US" dirty="0"/>
              <a:t>It supports non-renewable recycling. </a:t>
            </a:r>
          </a:p>
          <a:p>
            <a:pPr lvl="1"/>
            <a:r>
              <a:rPr lang="en-US" dirty="0"/>
              <a:t>It shows your eco-friendly credentials. </a:t>
            </a:r>
          </a:p>
          <a:p>
            <a:pPr lvl="1"/>
            <a:r>
              <a:rPr lang="en-US" dirty="0"/>
              <a:t>It super easy to recycle e- plastic. </a:t>
            </a:r>
          </a:p>
          <a:p>
            <a:r>
              <a:rPr lang="en-US" dirty="0"/>
              <a:t>Limitation </a:t>
            </a:r>
          </a:p>
          <a:p>
            <a:pPr lvl="1"/>
            <a:r>
              <a:rPr lang="en-US" dirty="0"/>
              <a:t>Recycling can increase low quality jobs. </a:t>
            </a:r>
          </a:p>
          <a:p>
            <a:pPr lvl="1"/>
            <a:r>
              <a:rPr lang="en-US" dirty="0"/>
              <a:t>Recycling can create more environment problems, if they do not right.</a:t>
            </a:r>
          </a:p>
          <a:p>
            <a:pPr lvl="1"/>
            <a:r>
              <a:rPr lang="en-US" dirty="0"/>
              <a:t>Recycling does not guarantee good quality products. </a:t>
            </a:r>
          </a:p>
          <a:p>
            <a:pPr lvl="1"/>
            <a:r>
              <a:rPr lang="en-US" dirty="0"/>
              <a:t>Recycling can give people a false sense of security. </a:t>
            </a:r>
          </a:p>
          <a:p>
            <a:pPr lvl="1"/>
            <a:r>
              <a:rPr lang="en-US" dirty="0"/>
              <a:t>35-40 years old, incapable of working</a:t>
            </a:r>
            <a:endParaRPr lang="en-IN" dirty="0"/>
          </a:p>
        </p:txBody>
      </p:sp>
    </p:spTree>
    <p:extLst>
      <p:ext uri="{BB962C8B-B14F-4D97-AF65-F5344CB8AC3E}">
        <p14:creationId xmlns:p14="http://schemas.microsoft.com/office/powerpoint/2010/main" val="410313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IN" dirty="0"/>
              <a:t>Requirement Determination &amp; Analysis</a:t>
            </a:r>
          </a:p>
        </p:txBody>
      </p:sp>
    </p:spTree>
    <p:extLst>
      <p:ext uri="{BB962C8B-B14F-4D97-AF65-F5344CB8AC3E}">
        <p14:creationId xmlns:p14="http://schemas.microsoft.com/office/powerpoint/2010/main" val="767438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DCE7-AFB5-404F-B717-434799B477C3}"/>
              </a:ext>
            </a:extLst>
          </p:cNvPr>
          <p:cNvSpPr>
            <a:spLocks noGrp="1"/>
          </p:cNvSpPr>
          <p:nvPr>
            <p:ph type="title"/>
          </p:nvPr>
        </p:nvSpPr>
        <p:spPr/>
        <p:txBody>
          <a:bodyPr/>
          <a:lstStyle/>
          <a:p>
            <a:r>
              <a:rPr lang="en-IN" dirty="0"/>
              <a:t>Requirement Determination &amp; Analysis	</a:t>
            </a:r>
          </a:p>
        </p:txBody>
      </p:sp>
      <p:sp>
        <p:nvSpPr>
          <p:cNvPr id="3" name="Content Placeholder 2">
            <a:extLst>
              <a:ext uri="{FF2B5EF4-FFF2-40B4-BE49-F238E27FC236}">
                <a16:creationId xmlns:a16="http://schemas.microsoft.com/office/drawing/2014/main" id="{1B177698-ECD5-43C8-A29D-78BDE338B79B}"/>
              </a:ext>
            </a:extLst>
          </p:cNvPr>
          <p:cNvSpPr>
            <a:spLocks noGrp="1"/>
          </p:cNvSpPr>
          <p:nvPr>
            <p:ph idx="1"/>
          </p:nvPr>
        </p:nvSpPr>
        <p:spPr/>
        <p:txBody>
          <a:bodyPr/>
          <a:lstStyle/>
          <a:p>
            <a:r>
              <a:rPr lang="en-IN" dirty="0"/>
              <a:t>DJANGO framework(2.0 version) </a:t>
            </a:r>
          </a:p>
          <a:p>
            <a:r>
              <a:rPr lang="en-IN" dirty="0"/>
              <a:t>Latest version : 2.2 </a:t>
            </a:r>
          </a:p>
          <a:p>
            <a:r>
              <a:rPr lang="en-IN" dirty="0"/>
              <a:t>Database : My SQL </a:t>
            </a:r>
          </a:p>
        </p:txBody>
      </p:sp>
    </p:spTree>
    <p:extLst>
      <p:ext uri="{BB962C8B-B14F-4D97-AF65-F5344CB8AC3E}">
        <p14:creationId xmlns:p14="http://schemas.microsoft.com/office/powerpoint/2010/main" val="246877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F7B7-DCCF-4F12-A52C-02844B183F11}"/>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EA402CC4-12EB-46CF-A5ED-01B031FB18EF}"/>
              </a:ext>
            </a:extLst>
          </p:cNvPr>
          <p:cNvSpPr>
            <a:spLocks noGrp="1"/>
          </p:cNvSpPr>
          <p:nvPr>
            <p:ph idx="1"/>
          </p:nvPr>
        </p:nvSpPr>
        <p:spPr/>
        <p:txBody>
          <a:bodyPr>
            <a:normAutofit fontScale="85000" lnSpcReduction="20000"/>
          </a:bodyPr>
          <a:lstStyle/>
          <a:p>
            <a:r>
              <a:rPr lang="en-US" dirty="0"/>
              <a:t>Whenever we design a new system, normally the management will ask for a feasibility report of the new system. The management wants to know the technicalities and cost involved in creation of new system</a:t>
            </a:r>
          </a:p>
          <a:p>
            <a:r>
              <a:rPr lang="en-IN" dirty="0"/>
              <a:t>Following types are describe</a:t>
            </a:r>
          </a:p>
          <a:p>
            <a:pPr lvl="1"/>
            <a:r>
              <a:rPr lang="en-IN" dirty="0"/>
              <a:t>Technical feasibility :- </a:t>
            </a:r>
            <a:r>
              <a:rPr lang="en-US" dirty="0"/>
              <a:t>Technical feasibility involves Collection of E-waste Collection to establish the technical capability of the system being created to accomplish all requirements to the user. The system should be capable of handling the proposed volume of data and provide users and operating environment to increase their efficiency. For example, system should be capable of handling the proposed volume of data and provide users. </a:t>
            </a:r>
            <a:endParaRPr lang="en-IN" dirty="0"/>
          </a:p>
          <a:p>
            <a:pPr lvl="1"/>
            <a:r>
              <a:rPr lang="en-IN" dirty="0"/>
              <a:t>Economic feasibility:- </a:t>
            </a:r>
            <a:r>
              <a:rPr lang="en-US" dirty="0"/>
              <a:t>Economic feasibility involves E-waste Collection to establish the cost benefit analysis. Money spent on the system must be recorded in the form of benefit from the system. The benefits are of two types:</a:t>
            </a:r>
            <a:endParaRPr lang="en-IN" dirty="0"/>
          </a:p>
        </p:txBody>
      </p:sp>
    </p:spTree>
    <p:extLst>
      <p:ext uri="{BB962C8B-B14F-4D97-AF65-F5344CB8AC3E}">
        <p14:creationId xmlns:p14="http://schemas.microsoft.com/office/powerpoint/2010/main" val="13952221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5DFF-C0DF-4C35-A11E-91202B620BC0}"/>
              </a:ext>
            </a:extLst>
          </p:cNvPr>
          <p:cNvSpPr>
            <a:spLocks noGrp="1"/>
          </p:cNvSpPr>
          <p:nvPr>
            <p:ph type="title"/>
          </p:nvPr>
        </p:nvSpPr>
        <p:spPr>
          <a:xfrm>
            <a:off x="3151573" y="0"/>
            <a:ext cx="5723661" cy="968039"/>
          </a:xfrm>
        </p:spPr>
        <p:txBody>
          <a:bodyPr/>
          <a:lstStyle/>
          <a:p>
            <a:r>
              <a:rPr lang="en-IN" dirty="0"/>
              <a:t>Targeted Users </a:t>
            </a:r>
          </a:p>
        </p:txBody>
      </p:sp>
      <p:sp>
        <p:nvSpPr>
          <p:cNvPr id="3" name="Content Placeholder 2">
            <a:extLst>
              <a:ext uri="{FF2B5EF4-FFF2-40B4-BE49-F238E27FC236}">
                <a16:creationId xmlns:a16="http://schemas.microsoft.com/office/drawing/2014/main" id="{CC2EEC6B-1B7A-4C11-B113-4C16A0F1342F}"/>
              </a:ext>
            </a:extLst>
          </p:cNvPr>
          <p:cNvSpPr>
            <a:spLocks noGrp="1"/>
          </p:cNvSpPr>
          <p:nvPr>
            <p:ph idx="1"/>
          </p:nvPr>
        </p:nvSpPr>
        <p:spPr>
          <a:xfrm>
            <a:off x="1759518" y="399495"/>
            <a:ext cx="10018713" cy="6857999"/>
          </a:xfrm>
        </p:spPr>
        <p:txBody>
          <a:bodyPr>
            <a:noAutofit/>
          </a:bodyPr>
          <a:lstStyle/>
          <a:p>
            <a:r>
              <a:rPr lang="en-US" sz="1050" dirty="0"/>
              <a:t>Company </a:t>
            </a:r>
          </a:p>
          <a:p>
            <a:pPr lvl="1"/>
            <a:r>
              <a:rPr lang="en-US" sz="1050" dirty="0"/>
              <a:t>Company can manage profile. </a:t>
            </a:r>
          </a:p>
          <a:p>
            <a:pPr lvl="1"/>
            <a:r>
              <a:rPr lang="en-US" sz="1050" dirty="0"/>
              <a:t>Company can manage garbage collector. </a:t>
            </a:r>
          </a:p>
          <a:p>
            <a:pPr lvl="1"/>
            <a:r>
              <a:rPr lang="en-US" sz="1050" dirty="0"/>
              <a:t>Company can manage User. </a:t>
            </a:r>
          </a:p>
          <a:p>
            <a:pPr lvl="1"/>
            <a:r>
              <a:rPr lang="en-US" sz="1050" dirty="0"/>
              <a:t>Company can manage category. </a:t>
            </a:r>
          </a:p>
          <a:p>
            <a:pPr lvl="1"/>
            <a:r>
              <a:rPr lang="en-US" sz="1050" dirty="0"/>
              <a:t>Company can manage product. </a:t>
            </a:r>
          </a:p>
          <a:p>
            <a:pPr lvl="1"/>
            <a:r>
              <a:rPr lang="en-US" sz="1050" dirty="0"/>
              <a:t>Company can manage order. </a:t>
            </a:r>
          </a:p>
          <a:p>
            <a:pPr lvl="1"/>
            <a:r>
              <a:rPr lang="en-US" sz="1050" dirty="0"/>
              <a:t>Company can manage feedback. </a:t>
            </a:r>
          </a:p>
          <a:p>
            <a:pPr lvl="1"/>
            <a:r>
              <a:rPr lang="en-US" sz="1050" dirty="0"/>
              <a:t>Company can manage payment details. </a:t>
            </a:r>
          </a:p>
          <a:p>
            <a:r>
              <a:rPr lang="en-US" sz="1050" dirty="0"/>
              <a:t>Garbage collector </a:t>
            </a:r>
          </a:p>
          <a:p>
            <a:pPr lvl="1"/>
            <a:r>
              <a:rPr lang="en-US" sz="1050" dirty="0"/>
              <a:t>Garbage collector can collect the garbage </a:t>
            </a:r>
          </a:p>
          <a:p>
            <a:pPr lvl="1"/>
            <a:r>
              <a:rPr lang="en-US" sz="1050" dirty="0"/>
              <a:t>Garbage collector can view pending request. </a:t>
            </a:r>
          </a:p>
          <a:p>
            <a:pPr lvl="1"/>
            <a:r>
              <a:rPr lang="en-US" sz="1050" dirty="0"/>
              <a:t>Garbage collector can pay money for garbage. </a:t>
            </a:r>
          </a:p>
          <a:p>
            <a:pPr lvl="1"/>
            <a:r>
              <a:rPr lang="en-US" sz="1050" dirty="0"/>
              <a:t>Garbage collector can update the request. </a:t>
            </a:r>
          </a:p>
          <a:p>
            <a:pPr lvl="1"/>
            <a:r>
              <a:rPr lang="en-US" sz="1050" dirty="0"/>
              <a:t>Garbage collector can submit garbage to company. </a:t>
            </a:r>
          </a:p>
          <a:p>
            <a:r>
              <a:rPr lang="en-US" sz="1050" dirty="0"/>
              <a:t>Customer </a:t>
            </a:r>
          </a:p>
          <a:p>
            <a:pPr lvl="1"/>
            <a:r>
              <a:rPr lang="en-US" sz="1050" dirty="0"/>
              <a:t>User can send request for garbage to garbage collector. </a:t>
            </a:r>
          </a:p>
          <a:p>
            <a:pPr lvl="1"/>
            <a:r>
              <a:rPr lang="en-US" sz="1050" dirty="0"/>
              <a:t>User can cancel the request. </a:t>
            </a:r>
          </a:p>
          <a:p>
            <a:pPr lvl="1"/>
            <a:r>
              <a:rPr lang="en-US" sz="1050" dirty="0"/>
              <a:t>User can view status of request. </a:t>
            </a:r>
          </a:p>
          <a:p>
            <a:pPr lvl="1"/>
            <a:r>
              <a:rPr lang="en-US" sz="1050" dirty="0"/>
              <a:t>User can get money.  User can view category. </a:t>
            </a:r>
          </a:p>
          <a:p>
            <a:pPr lvl="1"/>
            <a:r>
              <a:rPr lang="en-US" sz="1050" dirty="0"/>
              <a:t>User can view product.  User can buy product. </a:t>
            </a:r>
          </a:p>
          <a:p>
            <a:pPr lvl="1"/>
            <a:r>
              <a:rPr lang="en-US" sz="1050" dirty="0"/>
              <a:t>User can add product to the add to cart. </a:t>
            </a:r>
          </a:p>
          <a:p>
            <a:pPr lvl="1"/>
            <a:r>
              <a:rPr lang="en-US" sz="1050" dirty="0"/>
              <a:t>User can give payment. </a:t>
            </a:r>
          </a:p>
          <a:p>
            <a:pPr lvl="1"/>
            <a:r>
              <a:rPr lang="en-US" sz="1050" dirty="0"/>
              <a:t>User can give feedback.</a:t>
            </a:r>
            <a:endParaRPr lang="en-IN" sz="1050" dirty="0"/>
          </a:p>
          <a:p>
            <a:endParaRPr lang="en-IN" sz="1050" dirty="0"/>
          </a:p>
          <a:p>
            <a:endParaRPr lang="en-IN" sz="1050" dirty="0"/>
          </a:p>
        </p:txBody>
      </p:sp>
    </p:spTree>
    <p:extLst>
      <p:ext uri="{BB962C8B-B14F-4D97-AF65-F5344CB8AC3E}">
        <p14:creationId xmlns:p14="http://schemas.microsoft.com/office/powerpoint/2010/main" val="3881356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U</a:t>
            </a:r>
            <a:r>
              <a:rPr lang="en-IN" dirty="0"/>
              <a:t>se Case</a:t>
            </a:r>
          </a:p>
        </p:txBody>
      </p:sp>
    </p:spTree>
    <p:extLst>
      <p:ext uri="{BB962C8B-B14F-4D97-AF65-F5344CB8AC3E}">
        <p14:creationId xmlns:p14="http://schemas.microsoft.com/office/powerpoint/2010/main" val="207685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B5D8-F3AA-4CF6-8685-6A619E38718E}"/>
              </a:ext>
            </a:extLst>
          </p:cNvPr>
          <p:cNvSpPr>
            <a:spLocks noGrp="1"/>
          </p:cNvSpPr>
          <p:nvPr>
            <p:ph type="title"/>
          </p:nvPr>
        </p:nvSpPr>
        <p:spPr>
          <a:xfrm>
            <a:off x="1413896" y="0"/>
            <a:ext cx="10018713" cy="921058"/>
          </a:xfrm>
        </p:spPr>
        <p:txBody>
          <a:bodyPr/>
          <a:lstStyle/>
          <a:p>
            <a:r>
              <a:rPr lang="en-IN" dirty="0"/>
              <a:t>Index</a:t>
            </a:r>
          </a:p>
        </p:txBody>
      </p:sp>
      <p:sp>
        <p:nvSpPr>
          <p:cNvPr id="3" name="Content Placeholder 2">
            <a:extLst>
              <a:ext uri="{FF2B5EF4-FFF2-40B4-BE49-F238E27FC236}">
                <a16:creationId xmlns:a16="http://schemas.microsoft.com/office/drawing/2014/main" id="{7B334770-0FCF-44C8-81DF-4FED25B42697}"/>
              </a:ext>
            </a:extLst>
          </p:cNvPr>
          <p:cNvSpPr>
            <a:spLocks noGrp="1"/>
          </p:cNvSpPr>
          <p:nvPr>
            <p:ph idx="1"/>
          </p:nvPr>
        </p:nvSpPr>
        <p:spPr>
          <a:xfrm>
            <a:off x="1519820" y="305540"/>
            <a:ext cx="10018713" cy="5791200"/>
          </a:xfrm>
        </p:spPr>
        <p:txBody>
          <a:bodyPr>
            <a:normAutofit fontScale="85000" lnSpcReduction="20000"/>
          </a:bodyPr>
          <a:lstStyle/>
          <a:p>
            <a:r>
              <a:rPr lang="en-US" dirty="0"/>
              <a:t>Cover Page</a:t>
            </a:r>
          </a:p>
          <a:p>
            <a:r>
              <a:rPr lang="en-US" dirty="0"/>
              <a:t>Acknowledgement </a:t>
            </a:r>
          </a:p>
          <a:p>
            <a:r>
              <a:rPr lang="en-US" dirty="0"/>
              <a:t>Index	</a:t>
            </a:r>
          </a:p>
          <a:p>
            <a:r>
              <a:rPr lang="en-US" dirty="0"/>
              <a:t>Abstract</a:t>
            </a:r>
          </a:p>
          <a:p>
            <a:r>
              <a:rPr lang="en-US" dirty="0"/>
              <a:t>Introduction</a:t>
            </a:r>
          </a:p>
          <a:p>
            <a:r>
              <a:rPr lang="en-US" dirty="0"/>
              <a:t>Project Profile</a:t>
            </a:r>
          </a:p>
          <a:p>
            <a:r>
              <a:rPr lang="en-US" dirty="0"/>
              <a:t>Company Profile</a:t>
            </a:r>
          </a:p>
          <a:p>
            <a:r>
              <a:rPr lang="en-US" dirty="0"/>
              <a:t>Existing System</a:t>
            </a:r>
          </a:p>
          <a:p>
            <a:r>
              <a:rPr lang="en-US" dirty="0"/>
              <a:t>New System</a:t>
            </a:r>
          </a:p>
          <a:p>
            <a:r>
              <a:rPr lang="en-US" dirty="0"/>
              <a:t>Tools &amp; Technology</a:t>
            </a:r>
          </a:p>
          <a:p>
            <a:r>
              <a:rPr lang="en-US" dirty="0"/>
              <a:t>Feasibility Study </a:t>
            </a:r>
          </a:p>
          <a:p>
            <a:r>
              <a:rPr lang="en-US" dirty="0"/>
              <a:t>Process Model</a:t>
            </a:r>
          </a:p>
          <a:p>
            <a:r>
              <a:rPr lang="en-US" dirty="0"/>
              <a:t>UML</a:t>
            </a:r>
          </a:p>
          <a:p>
            <a:r>
              <a:rPr lang="en-IN" dirty="0"/>
              <a:t>Data Dictionary</a:t>
            </a:r>
          </a:p>
          <a:p>
            <a:r>
              <a:rPr lang="en-IN" dirty="0"/>
              <a:t>ERD(Crow’s Foot)</a:t>
            </a:r>
          </a:p>
        </p:txBody>
      </p:sp>
    </p:spTree>
    <p:extLst>
      <p:ext uri="{BB962C8B-B14F-4D97-AF65-F5344CB8AC3E}">
        <p14:creationId xmlns:p14="http://schemas.microsoft.com/office/powerpoint/2010/main" val="2775944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BC39-7CF1-4191-BC40-5F5520F1B966}"/>
              </a:ext>
            </a:extLst>
          </p:cNvPr>
          <p:cNvSpPr>
            <a:spLocks noGrp="1"/>
          </p:cNvSpPr>
          <p:nvPr>
            <p:ph type="title"/>
          </p:nvPr>
        </p:nvSpPr>
        <p:spPr>
          <a:xfrm>
            <a:off x="1715130" y="126508"/>
            <a:ext cx="10018713" cy="1045346"/>
          </a:xfrm>
        </p:spPr>
        <p:txBody>
          <a:bodyPr/>
          <a:lstStyle/>
          <a:p>
            <a:r>
              <a:rPr lang="en-US" dirty="0"/>
              <a:t>Use Case Diagram : Admin</a:t>
            </a:r>
            <a:endParaRPr lang="en-IN" dirty="0"/>
          </a:p>
        </p:txBody>
      </p:sp>
      <p:pic>
        <p:nvPicPr>
          <p:cNvPr id="4" name="Content Placeholder 3">
            <a:extLst>
              <a:ext uri="{FF2B5EF4-FFF2-40B4-BE49-F238E27FC236}">
                <a16:creationId xmlns:a16="http://schemas.microsoft.com/office/drawing/2014/main" id="{15D7E1BB-46B0-4489-8484-810722BF854F}"/>
              </a:ext>
            </a:extLst>
          </p:cNvPr>
          <p:cNvPicPr>
            <a:picLocks noGrp="1" noChangeAspect="1"/>
          </p:cNvPicPr>
          <p:nvPr>
            <p:ph idx="1"/>
          </p:nvPr>
        </p:nvPicPr>
        <p:blipFill>
          <a:blip r:embed="rId2"/>
          <a:stretch>
            <a:fillRect/>
          </a:stretch>
        </p:blipFill>
        <p:spPr>
          <a:xfrm>
            <a:off x="3434571" y="1180732"/>
            <a:ext cx="5358369" cy="5296425"/>
          </a:xfrm>
          <a:prstGeom prst="rect">
            <a:avLst/>
          </a:prstGeom>
        </p:spPr>
      </p:pic>
    </p:spTree>
    <p:extLst>
      <p:ext uri="{BB962C8B-B14F-4D97-AF65-F5344CB8AC3E}">
        <p14:creationId xmlns:p14="http://schemas.microsoft.com/office/powerpoint/2010/main" val="88396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AC9F0-A0EA-49B9-A00A-7CF2DE628DC5}"/>
              </a:ext>
            </a:extLst>
          </p:cNvPr>
          <p:cNvSpPr>
            <a:spLocks noGrp="1"/>
          </p:cNvSpPr>
          <p:nvPr>
            <p:ph type="title"/>
          </p:nvPr>
        </p:nvSpPr>
        <p:spPr>
          <a:xfrm>
            <a:off x="1466555" y="0"/>
            <a:ext cx="10018713" cy="1009835"/>
          </a:xfrm>
        </p:spPr>
        <p:txBody>
          <a:bodyPr/>
          <a:lstStyle/>
          <a:p>
            <a:r>
              <a:rPr lang="en-US" dirty="0"/>
              <a:t>Use Case Diagram : Recycling Company</a:t>
            </a:r>
            <a:endParaRPr lang="en-IN" dirty="0"/>
          </a:p>
        </p:txBody>
      </p:sp>
      <p:pic>
        <p:nvPicPr>
          <p:cNvPr id="4" name="Content Placeholder 3">
            <a:extLst>
              <a:ext uri="{FF2B5EF4-FFF2-40B4-BE49-F238E27FC236}">
                <a16:creationId xmlns:a16="http://schemas.microsoft.com/office/drawing/2014/main" id="{7E678AFB-DF9F-4848-9668-3D22216B6905}"/>
              </a:ext>
            </a:extLst>
          </p:cNvPr>
          <p:cNvPicPr>
            <a:picLocks noGrp="1" noChangeAspect="1"/>
          </p:cNvPicPr>
          <p:nvPr>
            <p:ph idx="1"/>
          </p:nvPr>
        </p:nvPicPr>
        <p:blipFill>
          <a:blip r:embed="rId2"/>
          <a:stretch>
            <a:fillRect/>
          </a:stretch>
        </p:blipFill>
        <p:spPr>
          <a:xfrm>
            <a:off x="3506916" y="1095651"/>
            <a:ext cx="5175445" cy="5504687"/>
          </a:xfrm>
          <a:prstGeom prst="rect">
            <a:avLst/>
          </a:prstGeom>
        </p:spPr>
      </p:pic>
    </p:spTree>
    <p:extLst>
      <p:ext uri="{BB962C8B-B14F-4D97-AF65-F5344CB8AC3E}">
        <p14:creationId xmlns:p14="http://schemas.microsoft.com/office/powerpoint/2010/main" val="240982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3E7C-F792-4BCF-9ADA-E323445A62F2}"/>
              </a:ext>
            </a:extLst>
          </p:cNvPr>
          <p:cNvSpPr>
            <a:spLocks noGrp="1"/>
          </p:cNvSpPr>
          <p:nvPr>
            <p:ph type="title"/>
          </p:nvPr>
        </p:nvSpPr>
        <p:spPr>
          <a:xfrm>
            <a:off x="1386656" y="0"/>
            <a:ext cx="10018713" cy="832282"/>
          </a:xfrm>
        </p:spPr>
        <p:txBody>
          <a:bodyPr/>
          <a:lstStyle/>
          <a:p>
            <a:r>
              <a:rPr lang="en-US" dirty="0"/>
              <a:t>Use Case Diagram :Plastic Collector</a:t>
            </a:r>
            <a:endParaRPr lang="en-IN" dirty="0"/>
          </a:p>
        </p:txBody>
      </p:sp>
      <p:pic>
        <p:nvPicPr>
          <p:cNvPr id="7" name="Content Placeholder 6">
            <a:extLst>
              <a:ext uri="{FF2B5EF4-FFF2-40B4-BE49-F238E27FC236}">
                <a16:creationId xmlns:a16="http://schemas.microsoft.com/office/drawing/2014/main" id="{AA1B5EFD-9E85-4CA0-8489-C4F6A37C9C7F}"/>
              </a:ext>
            </a:extLst>
          </p:cNvPr>
          <p:cNvPicPr>
            <a:picLocks noGrp="1" noChangeAspect="1"/>
          </p:cNvPicPr>
          <p:nvPr>
            <p:ph idx="1"/>
          </p:nvPr>
        </p:nvPicPr>
        <p:blipFill>
          <a:blip r:embed="rId2"/>
          <a:stretch>
            <a:fillRect/>
          </a:stretch>
        </p:blipFill>
        <p:spPr>
          <a:xfrm>
            <a:off x="2528202" y="937858"/>
            <a:ext cx="6704576" cy="5336754"/>
          </a:xfrm>
          <a:prstGeom prst="rect">
            <a:avLst/>
          </a:prstGeom>
        </p:spPr>
      </p:pic>
    </p:spTree>
    <p:extLst>
      <p:ext uri="{BB962C8B-B14F-4D97-AF65-F5344CB8AC3E}">
        <p14:creationId xmlns:p14="http://schemas.microsoft.com/office/powerpoint/2010/main" val="647962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933FF-658D-46D8-910D-3B5291858D5A}"/>
              </a:ext>
            </a:extLst>
          </p:cNvPr>
          <p:cNvSpPr>
            <a:spLocks noGrp="1"/>
          </p:cNvSpPr>
          <p:nvPr>
            <p:ph type="title"/>
          </p:nvPr>
        </p:nvSpPr>
        <p:spPr>
          <a:xfrm>
            <a:off x="1342268" y="73241"/>
            <a:ext cx="10018713" cy="752383"/>
          </a:xfrm>
        </p:spPr>
        <p:txBody>
          <a:bodyPr/>
          <a:lstStyle/>
          <a:p>
            <a:r>
              <a:rPr lang="en-US" dirty="0"/>
              <a:t>Use Case Diagram :Customer</a:t>
            </a:r>
            <a:endParaRPr lang="en-IN" dirty="0"/>
          </a:p>
        </p:txBody>
      </p:sp>
      <p:pic>
        <p:nvPicPr>
          <p:cNvPr id="7" name="Content Placeholder 6">
            <a:extLst>
              <a:ext uri="{FF2B5EF4-FFF2-40B4-BE49-F238E27FC236}">
                <a16:creationId xmlns:a16="http://schemas.microsoft.com/office/drawing/2014/main" id="{C03E171B-AA6F-4881-A3D4-581D330865B2}"/>
              </a:ext>
            </a:extLst>
          </p:cNvPr>
          <p:cNvPicPr>
            <a:picLocks noGrp="1" noChangeAspect="1"/>
          </p:cNvPicPr>
          <p:nvPr>
            <p:ph idx="1"/>
          </p:nvPr>
        </p:nvPicPr>
        <p:blipFill>
          <a:blip r:embed="rId2"/>
          <a:stretch>
            <a:fillRect/>
          </a:stretch>
        </p:blipFill>
        <p:spPr>
          <a:xfrm>
            <a:off x="2624057" y="1124289"/>
            <a:ext cx="6218102" cy="5419980"/>
          </a:xfrm>
          <a:prstGeom prst="rect">
            <a:avLst/>
          </a:prstGeom>
        </p:spPr>
      </p:pic>
    </p:spTree>
    <p:extLst>
      <p:ext uri="{BB962C8B-B14F-4D97-AF65-F5344CB8AC3E}">
        <p14:creationId xmlns:p14="http://schemas.microsoft.com/office/powerpoint/2010/main" val="26320657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Activity Diagram</a:t>
            </a:r>
            <a:endParaRPr lang="en-IN" dirty="0"/>
          </a:p>
        </p:txBody>
      </p:sp>
    </p:spTree>
    <p:extLst>
      <p:ext uri="{BB962C8B-B14F-4D97-AF65-F5344CB8AC3E}">
        <p14:creationId xmlns:p14="http://schemas.microsoft.com/office/powerpoint/2010/main" val="428661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502066" y="73241"/>
            <a:ext cx="10018713" cy="1019930"/>
          </a:xfrm>
        </p:spPr>
        <p:txBody>
          <a:bodyPr/>
          <a:lstStyle/>
          <a:p>
            <a:r>
              <a:rPr lang="en-US" dirty="0"/>
              <a:t>Diagram : Admin</a:t>
            </a:r>
            <a:endParaRPr lang="en-IN" dirty="0"/>
          </a:p>
        </p:txBody>
      </p:sp>
      <p:pic>
        <p:nvPicPr>
          <p:cNvPr id="10" name="Content Placeholder 9">
            <a:extLst>
              <a:ext uri="{FF2B5EF4-FFF2-40B4-BE49-F238E27FC236}">
                <a16:creationId xmlns:a16="http://schemas.microsoft.com/office/drawing/2014/main" id="{0944154F-0384-4934-90A3-14E826F5F27F}"/>
              </a:ext>
            </a:extLst>
          </p:cNvPr>
          <p:cNvPicPr>
            <a:picLocks noGrp="1" noChangeAspect="1"/>
          </p:cNvPicPr>
          <p:nvPr>
            <p:ph idx="1"/>
          </p:nvPr>
        </p:nvPicPr>
        <p:blipFill>
          <a:blip r:embed="rId2"/>
          <a:stretch>
            <a:fillRect/>
          </a:stretch>
        </p:blipFill>
        <p:spPr>
          <a:xfrm>
            <a:off x="4430100" y="897862"/>
            <a:ext cx="3621947" cy="5900415"/>
          </a:xfrm>
          <a:prstGeom prst="rect">
            <a:avLst/>
          </a:prstGeom>
        </p:spPr>
      </p:pic>
    </p:spTree>
    <p:extLst>
      <p:ext uri="{BB962C8B-B14F-4D97-AF65-F5344CB8AC3E}">
        <p14:creationId xmlns:p14="http://schemas.microsoft.com/office/powerpoint/2010/main" val="121990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528699" y="104414"/>
            <a:ext cx="10018713" cy="850037"/>
          </a:xfrm>
        </p:spPr>
        <p:txBody>
          <a:bodyPr/>
          <a:lstStyle/>
          <a:p>
            <a:r>
              <a:rPr lang="en-US" dirty="0"/>
              <a:t>Diagram : Recycling Company</a:t>
            </a:r>
            <a:endParaRPr lang="en-IN" dirty="0"/>
          </a:p>
        </p:txBody>
      </p:sp>
      <p:pic>
        <p:nvPicPr>
          <p:cNvPr id="5" name="Content Placeholder 4">
            <a:extLst>
              <a:ext uri="{FF2B5EF4-FFF2-40B4-BE49-F238E27FC236}">
                <a16:creationId xmlns:a16="http://schemas.microsoft.com/office/drawing/2014/main" id="{041B3A86-11E8-4C2F-81A5-99DB9ABA029B}"/>
              </a:ext>
            </a:extLst>
          </p:cNvPr>
          <p:cNvPicPr>
            <a:picLocks noGrp="1" noChangeAspect="1"/>
          </p:cNvPicPr>
          <p:nvPr>
            <p:ph idx="1"/>
          </p:nvPr>
        </p:nvPicPr>
        <p:blipFill>
          <a:blip r:embed="rId2"/>
          <a:stretch>
            <a:fillRect/>
          </a:stretch>
        </p:blipFill>
        <p:spPr>
          <a:xfrm>
            <a:off x="4401177" y="822847"/>
            <a:ext cx="3739645" cy="5945667"/>
          </a:xfrm>
          <a:prstGeom prst="rect">
            <a:avLst/>
          </a:prstGeom>
        </p:spPr>
      </p:pic>
    </p:spTree>
    <p:extLst>
      <p:ext uri="{BB962C8B-B14F-4D97-AF65-F5344CB8AC3E}">
        <p14:creationId xmlns:p14="http://schemas.microsoft.com/office/powerpoint/2010/main" val="3683282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484311" y="0"/>
            <a:ext cx="10018713" cy="896645"/>
          </a:xfrm>
        </p:spPr>
        <p:txBody>
          <a:bodyPr/>
          <a:lstStyle/>
          <a:p>
            <a:r>
              <a:rPr lang="en-US" dirty="0"/>
              <a:t>Diagram : Plastic Collector</a:t>
            </a:r>
            <a:endParaRPr lang="en-IN" dirty="0"/>
          </a:p>
        </p:txBody>
      </p:sp>
      <p:pic>
        <p:nvPicPr>
          <p:cNvPr id="7" name="Content Placeholder 6">
            <a:extLst>
              <a:ext uri="{FF2B5EF4-FFF2-40B4-BE49-F238E27FC236}">
                <a16:creationId xmlns:a16="http://schemas.microsoft.com/office/drawing/2014/main" id="{14C0C872-0C99-46EB-B79C-F8BA8AC60A59}"/>
              </a:ext>
            </a:extLst>
          </p:cNvPr>
          <p:cNvPicPr>
            <a:picLocks noGrp="1" noChangeAspect="1"/>
          </p:cNvPicPr>
          <p:nvPr>
            <p:ph idx="1"/>
          </p:nvPr>
        </p:nvPicPr>
        <p:blipFill>
          <a:blip r:embed="rId2"/>
          <a:stretch>
            <a:fillRect/>
          </a:stretch>
        </p:blipFill>
        <p:spPr>
          <a:xfrm>
            <a:off x="4190259" y="693929"/>
            <a:ext cx="3755255" cy="6145820"/>
          </a:xfrm>
          <a:prstGeom prst="rect">
            <a:avLst/>
          </a:prstGeom>
        </p:spPr>
      </p:pic>
    </p:spTree>
    <p:extLst>
      <p:ext uri="{BB962C8B-B14F-4D97-AF65-F5344CB8AC3E}">
        <p14:creationId xmlns:p14="http://schemas.microsoft.com/office/powerpoint/2010/main" val="160341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62D3A-8B9D-410F-A7B8-6D48909E95D4}"/>
              </a:ext>
            </a:extLst>
          </p:cNvPr>
          <p:cNvSpPr>
            <a:spLocks noGrp="1"/>
          </p:cNvSpPr>
          <p:nvPr>
            <p:ph type="title"/>
          </p:nvPr>
        </p:nvSpPr>
        <p:spPr>
          <a:xfrm>
            <a:off x="1502067" y="0"/>
            <a:ext cx="10018713" cy="1047565"/>
          </a:xfrm>
        </p:spPr>
        <p:txBody>
          <a:bodyPr/>
          <a:lstStyle/>
          <a:p>
            <a:r>
              <a:rPr lang="en-US" dirty="0"/>
              <a:t>Diagram : Customer</a:t>
            </a:r>
            <a:endParaRPr lang="en-IN" dirty="0"/>
          </a:p>
        </p:txBody>
      </p:sp>
      <p:pic>
        <p:nvPicPr>
          <p:cNvPr id="6" name="Content Placeholder 5">
            <a:extLst>
              <a:ext uri="{FF2B5EF4-FFF2-40B4-BE49-F238E27FC236}">
                <a16:creationId xmlns:a16="http://schemas.microsoft.com/office/drawing/2014/main" id="{DEFFB6AB-ECEF-4F4B-977B-74CA07DBE0B9}"/>
              </a:ext>
            </a:extLst>
          </p:cNvPr>
          <p:cNvPicPr>
            <a:picLocks noGrp="1" noChangeAspect="1"/>
          </p:cNvPicPr>
          <p:nvPr>
            <p:ph idx="1"/>
          </p:nvPr>
        </p:nvPicPr>
        <p:blipFill>
          <a:blip r:embed="rId2"/>
          <a:stretch>
            <a:fillRect/>
          </a:stretch>
        </p:blipFill>
        <p:spPr>
          <a:xfrm>
            <a:off x="4539307" y="859200"/>
            <a:ext cx="3682340" cy="5998799"/>
          </a:xfrm>
          <a:prstGeom prst="rect">
            <a:avLst/>
          </a:prstGeom>
        </p:spPr>
      </p:pic>
    </p:spTree>
    <p:extLst>
      <p:ext uri="{BB962C8B-B14F-4D97-AF65-F5344CB8AC3E}">
        <p14:creationId xmlns:p14="http://schemas.microsoft.com/office/powerpoint/2010/main" val="1484055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Continuity Diagram</a:t>
            </a:r>
            <a:endParaRPr lang="en-IN" dirty="0"/>
          </a:p>
        </p:txBody>
      </p:sp>
    </p:spTree>
    <p:extLst>
      <p:ext uri="{BB962C8B-B14F-4D97-AF65-F5344CB8AC3E}">
        <p14:creationId xmlns:p14="http://schemas.microsoft.com/office/powerpoint/2010/main" val="1107033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BEC95-0443-4583-920B-84E71D37A095}"/>
              </a:ext>
            </a:extLst>
          </p:cNvPr>
          <p:cNvSpPr>
            <a:spLocks noGrp="1"/>
          </p:cNvSpPr>
          <p:nvPr>
            <p:ph type="title"/>
          </p:nvPr>
        </p:nvSpPr>
        <p:spPr/>
        <p:txBody>
          <a:bodyPr/>
          <a:lstStyle/>
          <a:p>
            <a:r>
              <a:rPr lang="en-US" dirty="0"/>
              <a:t>Abstract </a:t>
            </a:r>
            <a:endParaRPr lang="en-IN" dirty="0"/>
          </a:p>
        </p:txBody>
      </p:sp>
      <p:sp>
        <p:nvSpPr>
          <p:cNvPr id="3" name="Content Placeholder 2">
            <a:extLst>
              <a:ext uri="{FF2B5EF4-FFF2-40B4-BE49-F238E27FC236}">
                <a16:creationId xmlns:a16="http://schemas.microsoft.com/office/drawing/2014/main" id="{F768C439-842A-42BA-AE1F-8E757627F733}"/>
              </a:ext>
            </a:extLst>
          </p:cNvPr>
          <p:cNvSpPr>
            <a:spLocks noGrp="1"/>
          </p:cNvSpPr>
          <p:nvPr>
            <p:ph idx="1"/>
          </p:nvPr>
        </p:nvSpPr>
        <p:spPr/>
        <p:txBody>
          <a:bodyPr/>
          <a:lstStyle/>
          <a:p>
            <a:r>
              <a:rPr lang="en-US" dirty="0"/>
              <a:t>This Project is build for customer Garbage Collector , Recycle Company, Recycle Product selling in one portal. Here all are getting work and they all get earning according .</a:t>
            </a:r>
            <a:endParaRPr lang="en-IN" dirty="0"/>
          </a:p>
        </p:txBody>
      </p:sp>
    </p:spTree>
    <p:extLst>
      <p:ext uri="{BB962C8B-B14F-4D97-AF65-F5344CB8AC3E}">
        <p14:creationId xmlns:p14="http://schemas.microsoft.com/office/powerpoint/2010/main" val="39062303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3EF8AA-4360-423F-9D1E-53CFBECC3CE0}"/>
              </a:ext>
            </a:extLst>
          </p:cNvPr>
          <p:cNvPicPr>
            <a:picLocks noChangeAspect="1"/>
          </p:cNvPicPr>
          <p:nvPr/>
        </p:nvPicPr>
        <p:blipFill>
          <a:blip r:embed="rId2"/>
          <a:stretch>
            <a:fillRect/>
          </a:stretch>
        </p:blipFill>
        <p:spPr>
          <a:xfrm>
            <a:off x="506028" y="17756"/>
            <a:ext cx="11694850" cy="6858000"/>
          </a:xfrm>
          <a:prstGeom prst="rect">
            <a:avLst/>
          </a:prstGeom>
        </p:spPr>
      </p:pic>
    </p:spTree>
    <p:extLst>
      <p:ext uri="{BB962C8B-B14F-4D97-AF65-F5344CB8AC3E}">
        <p14:creationId xmlns:p14="http://schemas.microsoft.com/office/powerpoint/2010/main" val="7719858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US" dirty="0"/>
              <a:t>Data </a:t>
            </a:r>
            <a:r>
              <a:rPr lang="en-IN" dirty="0"/>
              <a:t>Dictionary</a:t>
            </a:r>
          </a:p>
        </p:txBody>
      </p:sp>
    </p:spTree>
    <p:extLst>
      <p:ext uri="{BB962C8B-B14F-4D97-AF65-F5344CB8AC3E}">
        <p14:creationId xmlns:p14="http://schemas.microsoft.com/office/powerpoint/2010/main" val="703247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8815-5ADB-416E-ABF8-03487F327F01}"/>
              </a:ext>
            </a:extLst>
          </p:cNvPr>
          <p:cNvSpPr>
            <a:spLocks noGrp="1"/>
          </p:cNvSpPr>
          <p:nvPr>
            <p:ph type="title"/>
          </p:nvPr>
        </p:nvSpPr>
        <p:spPr>
          <a:xfrm>
            <a:off x="1493188" y="-61911"/>
            <a:ext cx="10018713" cy="1752599"/>
          </a:xfrm>
        </p:spPr>
        <p:txBody>
          <a:bodyPr/>
          <a:lstStyle/>
          <a:p>
            <a:r>
              <a:rPr lang="en-US" dirty="0"/>
              <a:t>Table : Admin </a:t>
            </a:r>
            <a:endParaRPr lang="en-IN" dirty="0"/>
          </a:p>
        </p:txBody>
      </p:sp>
      <p:graphicFrame>
        <p:nvGraphicFramePr>
          <p:cNvPr id="4" name="Content Placeholder 3">
            <a:extLst>
              <a:ext uri="{FF2B5EF4-FFF2-40B4-BE49-F238E27FC236}">
                <a16:creationId xmlns:a16="http://schemas.microsoft.com/office/drawing/2014/main" id="{1515EAF6-7BB0-41F5-9219-E47D98C67E07}"/>
              </a:ext>
            </a:extLst>
          </p:cNvPr>
          <p:cNvGraphicFramePr>
            <a:graphicFrameLocks noGrp="1"/>
          </p:cNvGraphicFramePr>
          <p:nvPr>
            <p:ph idx="1"/>
            <p:extLst>
              <p:ext uri="{D42A27DB-BD31-4B8C-83A1-F6EECF244321}">
                <p14:modId xmlns:p14="http://schemas.microsoft.com/office/powerpoint/2010/main" val="3066396570"/>
              </p:ext>
            </p:extLst>
          </p:nvPr>
        </p:nvGraphicFramePr>
        <p:xfrm>
          <a:off x="2712121" y="1385846"/>
          <a:ext cx="7282664" cy="882321"/>
        </p:xfrm>
        <a:graphic>
          <a:graphicData uri="http://schemas.openxmlformats.org/drawingml/2006/table">
            <a:tbl>
              <a:tblPr firstRow="1" firstCol="1" bandRow="1">
                <a:tableStyleId>{5C22544A-7EE6-4342-B048-85BDC9FD1C3A}</a:tableStyleId>
              </a:tblPr>
              <a:tblGrid>
                <a:gridCol w="3641332">
                  <a:extLst>
                    <a:ext uri="{9D8B030D-6E8A-4147-A177-3AD203B41FA5}">
                      <a16:colId xmlns:a16="http://schemas.microsoft.com/office/drawing/2014/main" val="1193222303"/>
                    </a:ext>
                  </a:extLst>
                </a:gridCol>
                <a:gridCol w="3641332">
                  <a:extLst>
                    <a:ext uri="{9D8B030D-6E8A-4147-A177-3AD203B41FA5}">
                      <a16:colId xmlns:a16="http://schemas.microsoft.com/office/drawing/2014/main" val="2973881301"/>
                    </a:ext>
                  </a:extLst>
                </a:gridCol>
              </a:tblGrid>
              <a:tr h="294107">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Admin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01723997"/>
                  </a:ext>
                </a:extLst>
              </a:tr>
              <a:tr h="294107">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383055"/>
                  </a:ext>
                </a:extLst>
              </a:tr>
              <a:tr h="294107">
                <a:tc>
                  <a:txBody>
                    <a:bodyPr/>
                    <a:lstStyle/>
                    <a:p>
                      <a:pPr>
                        <a:lnSpc>
                          <a:spcPct val="107000"/>
                        </a:lnSpc>
                        <a:spcAft>
                          <a:spcPts val="800"/>
                        </a:spcAft>
                      </a:pPr>
                      <a:r>
                        <a:rPr lang="en-IN" sz="1100" dirty="0">
                          <a:effectLst/>
                        </a:rPr>
                        <a:t>Foreign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30162865"/>
                  </a:ext>
                </a:extLst>
              </a:tr>
            </a:tbl>
          </a:graphicData>
        </a:graphic>
      </p:graphicFrame>
      <p:graphicFrame>
        <p:nvGraphicFramePr>
          <p:cNvPr id="5" name="Table 4">
            <a:extLst>
              <a:ext uri="{FF2B5EF4-FFF2-40B4-BE49-F238E27FC236}">
                <a16:creationId xmlns:a16="http://schemas.microsoft.com/office/drawing/2014/main" id="{20113906-0B42-469E-BAFB-916A361DF3D8}"/>
              </a:ext>
            </a:extLst>
          </p:cNvPr>
          <p:cNvGraphicFramePr>
            <a:graphicFrameLocks noGrp="1"/>
          </p:cNvGraphicFramePr>
          <p:nvPr>
            <p:extLst>
              <p:ext uri="{D42A27DB-BD31-4B8C-83A1-F6EECF244321}">
                <p14:modId xmlns:p14="http://schemas.microsoft.com/office/powerpoint/2010/main" val="1046699649"/>
              </p:ext>
            </p:extLst>
          </p:nvPr>
        </p:nvGraphicFramePr>
        <p:xfrm>
          <a:off x="2208550" y="2645359"/>
          <a:ext cx="8587987" cy="2997801"/>
        </p:xfrm>
        <a:graphic>
          <a:graphicData uri="http://schemas.openxmlformats.org/drawingml/2006/table">
            <a:tbl>
              <a:tblPr firstRow="1" firstCol="1" bandRow="1">
                <a:tableStyleId>{5C22544A-7EE6-4342-B048-85BDC9FD1C3A}</a:tableStyleId>
              </a:tblPr>
              <a:tblGrid>
                <a:gridCol w="463642">
                  <a:extLst>
                    <a:ext uri="{9D8B030D-6E8A-4147-A177-3AD203B41FA5}">
                      <a16:colId xmlns:a16="http://schemas.microsoft.com/office/drawing/2014/main" val="1254195771"/>
                    </a:ext>
                  </a:extLst>
                </a:gridCol>
                <a:gridCol w="1156655">
                  <a:extLst>
                    <a:ext uri="{9D8B030D-6E8A-4147-A177-3AD203B41FA5}">
                      <a16:colId xmlns:a16="http://schemas.microsoft.com/office/drawing/2014/main" val="1029185206"/>
                    </a:ext>
                  </a:extLst>
                </a:gridCol>
                <a:gridCol w="1041562">
                  <a:extLst>
                    <a:ext uri="{9D8B030D-6E8A-4147-A177-3AD203B41FA5}">
                      <a16:colId xmlns:a16="http://schemas.microsoft.com/office/drawing/2014/main" val="3656206924"/>
                    </a:ext>
                  </a:extLst>
                </a:gridCol>
                <a:gridCol w="372219">
                  <a:extLst>
                    <a:ext uri="{9D8B030D-6E8A-4147-A177-3AD203B41FA5}">
                      <a16:colId xmlns:a16="http://schemas.microsoft.com/office/drawing/2014/main" val="1676983464"/>
                    </a:ext>
                  </a:extLst>
                </a:gridCol>
                <a:gridCol w="1041562">
                  <a:extLst>
                    <a:ext uri="{9D8B030D-6E8A-4147-A177-3AD203B41FA5}">
                      <a16:colId xmlns:a16="http://schemas.microsoft.com/office/drawing/2014/main" val="1375786556"/>
                    </a:ext>
                  </a:extLst>
                </a:gridCol>
                <a:gridCol w="4512347">
                  <a:extLst>
                    <a:ext uri="{9D8B030D-6E8A-4147-A177-3AD203B41FA5}">
                      <a16:colId xmlns:a16="http://schemas.microsoft.com/office/drawing/2014/main" val="2686949759"/>
                    </a:ext>
                  </a:extLst>
                </a:gridCol>
              </a:tblGrid>
              <a:tr h="0">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4789875"/>
                  </a:ext>
                </a:extLst>
              </a:tr>
              <a:tr h="29410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user 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7985572"/>
                  </a:ext>
                </a:extLst>
              </a:tr>
              <a:tr h="29410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Role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role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733029"/>
                  </a:ext>
                </a:extLst>
              </a:tr>
              <a:tr h="29410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25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1486586"/>
                  </a:ext>
                </a:extLst>
              </a:tr>
              <a:tr h="29410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password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97405345"/>
                  </a:ext>
                </a:extLst>
              </a:tr>
              <a:tr h="29410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OTP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393299"/>
                  </a:ext>
                </a:extLst>
              </a:tr>
              <a:tr h="29410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Verification Code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191631"/>
                  </a:ext>
                </a:extLst>
              </a:tr>
              <a:tr h="29410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61623479"/>
                  </a:ext>
                </a:extLst>
              </a:tr>
              <a:tr h="294107">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Is_update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data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792948"/>
                  </a:ext>
                </a:extLst>
              </a:tr>
              <a:tr h="294107">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Is_active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activation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4748708"/>
                  </a:ext>
                </a:extLst>
              </a:tr>
            </a:tbl>
          </a:graphicData>
        </a:graphic>
      </p:graphicFrame>
    </p:spTree>
    <p:extLst>
      <p:ext uri="{BB962C8B-B14F-4D97-AF65-F5344CB8AC3E}">
        <p14:creationId xmlns:p14="http://schemas.microsoft.com/office/powerpoint/2010/main" val="23760824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E0424-4119-41B8-B59C-D9DCBA8EA676}"/>
              </a:ext>
            </a:extLst>
          </p:cNvPr>
          <p:cNvSpPr>
            <a:spLocks noGrp="1"/>
          </p:cNvSpPr>
          <p:nvPr>
            <p:ph type="title"/>
          </p:nvPr>
        </p:nvSpPr>
        <p:spPr>
          <a:xfrm>
            <a:off x="1457678" y="0"/>
            <a:ext cx="10018713" cy="1752599"/>
          </a:xfrm>
        </p:spPr>
        <p:txBody>
          <a:bodyPr/>
          <a:lstStyle/>
          <a:p>
            <a:r>
              <a:rPr lang="en-US" dirty="0"/>
              <a:t>Table : Recycling Company</a:t>
            </a:r>
            <a:endParaRPr lang="en-IN" dirty="0"/>
          </a:p>
        </p:txBody>
      </p:sp>
      <p:graphicFrame>
        <p:nvGraphicFramePr>
          <p:cNvPr id="4" name="Content Placeholder 3">
            <a:extLst>
              <a:ext uri="{FF2B5EF4-FFF2-40B4-BE49-F238E27FC236}">
                <a16:creationId xmlns:a16="http://schemas.microsoft.com/office/drawing/2014/main" id="{3BD05D4B-B2FF-4884-9DB6-682C6385A271}"/>
              </a:ext>
            </a:extLst>
          </p:cNvPr>
          <p:cNvGraphicFramePr>
            <a:graphicFrameLocks noGrp="1"/>
          </p:cNvGraphicFramePr>
          <p:nvPr>
            <p:ph idx="1"/>
            <p:extLst>
              <p:ext uri="{D42A27DB-BD31-4B8C-83A1-F6EECF244321}">
                <p14:modId xmlns:p14="http://schemas.microsoft.com/office/powerpoint/2010/main" val="4092082721"/>
              </p:ext>
            </p:extLst>
          </p:nvPr>
        </p:nvGraphicFramePr>
        <p:xfrm>
          <a:off x="2570439" y="1675623"/>
          <a:ext cx="7263174" cy="996981"/>
        </p:xfrm>
        <a:graphic>
          <a:graphicData uri="http://schemas.openxmlformats.org/drawingml/2006/table">
            <a:tbl>
              <a:tblPr firstRow="1" firstCol="1" bandRow="1">
                <a:tableStyleId>{5C22544A-7EE6-4342-B048-85BDC9FD1C3A}</a:tableStyleId>
              </a:tblPr>
              <a:tblGrid>
                <a:gridCol w="3631587">
                  <a:extLst>
                    <a:ext uri="{9D8B030D-6E8A-4147-A177-3AD203B41FA5}">
                      <a16:colId xmlns:a16="http://schemas.microsoft.com/office/drawing/2014/main" val="257712803"/>
                    </a:ext>
                  </a:extLst>
                </a:gridCol>
                <a:gridCol w="3631587">
                  <a:extLst>
                    <a:ext uri="{9D8B030D-6E8A-4147-A177-3AD203B41FA5}">
                      <a16:colId xmlns:a16="http://schemas.microsoft.com/office/drawing/2014/main" val="3780804233"/>
                    </a:ext>
                  </a:extLst>
                </a:gridCol>
              </a:tblGrid>
              <a:tr h="332327">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Recycling Company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953314"/>
                  </a:ext>
                </a:extLst>
              </a:tr>
              <a:tr h="332327">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6633823"/>
                  </a:ext>
                </a:extLst>
              </a:tr>
              <a:tr h="332327">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2102231"/>
                  </a:ext>
                </a:extLst>
              </a:tr>
            </a:tbl>
          </a:graphicData>
        </a:graphic>
      </p:graphicFrame>
      <p:graphicFrame>
        <p:nvGraphicFramePr>
          <p:cNvPr id="5" name="Table 4">
            <a:extLst>
              <a:ext uri="{FF2B5EF4-FFF2-40B4-BE49-F238E27FC236}">
                <a16:creationId xmlns:a16="http://schemas.microsoft.com/office/drawing/2014/main" id="{492FD650-061B-4AE5-870A-31001605C58C}"/>
              </a:ext>
            </a:extLst>
          </p:cNvPr>
          <p:cNvGraphicFramePr>
            <a:graphicFrameLocks noGrp="1"/>
          </p:cNvGraphicFramePr>
          <p:nvPr>
            <p:extLst>
              <p:ext uri="{D42A27DB-BD31-4B8C-83A1-F6EECF244321}">
                <p14:modId xmlns:p14="http://schemas.microsoft.com/office/powerpoint/2010/main" val="2282972355"/>
              </p:ext>
            </p:extLst>
          </p:nvPr>
        </p:nvGraphicFramePr>
        <p:xfrm>
          <a:off x="1999424" y="2923098"/>
          <a:ext cx="8565004" cy="3006328"/>
        </p:xfrm>
        <a:graphic>
          <a:graphicData uri="http://schemas.openxmlformats.org/drawingml/2006/table">
            <a:tbl>
              <a:tblPr firstRow="1" firstCol="1" bandRow="1">
                <a:tableStyleId>{5C22544A-7EE6-4342-B048-85BDC9FD1C3A}</a:tableStyleId>
              </a:tblPr>
              <a:tblGrid>
                <a:gridCol w="462401">
                  <a:extLst>
                    <a:ext uri="{9D8B030D-6E8A-4147-A177-3AD203B41FA5}">
                      <a16:colId xmlns:a16="http://schemas.microsoft.com/office/drawing/2014/main" val="3976147035"/>
                    </a:ext>
                  </a:extLst>
                </a:gridCol>
                <a:gridCol w="1153560">
                  <a:extLst>
                    <a:ext uri="{9D8B030D-6E8A-4147-A177-3AD203B41FA5}">
                      <a16:colId xmlns:a16="http://schemas.microsoft.com/office/drawing/2014/main" val="854697394"/>
                    </a:ext>
                  </a:extLst>
                </a:gridCol>
                <a:gridCol w="965492">
                  <a:extLst>
                    <a:ext uri="{9D8B030D-6E8A-4147-A177-3AD203B41FA5}">
                      <a16:colId xmlns:a16="http://schemas.microsoft.com/office/drawing/2014/main" val="2099621187"/>
                    </a:ext>
                  </a:extLst>
                </a:gridCol>
                <a:gridCol w="444507">
                  <a:extLst>
                    <a:ext uri="{9D8B030D-6E8A-4147-A177-3AD203B41FA5}">
                      <a16:colId xmlns:a16="http://schemas.microsoft.com/office/drawing/2014/main" val="1907941075"/>
                    </a:ext>
                  </a:extLst>
                </a:gridCol>
                <a:gridCol w="1038775">
                  <a:extLst>
                    <a:ext uri="{9D8B030D-6E8A-4147-A177-3AD203B41FA5}">
                      <a16:colId xmlns:a16="http://schemas.microsoft.com/office/drawing/2014/main" val="2759057652"/>
                    </a:ext>
                  </a:extLst>
                </a:gridCol>
                <a:gridCol w="4500269">
                  <a:extLst>
                    <a:ext uri="{9D8B030D-6E8A-4147-A177-3AD203B41FA5}">
                      <a16:colId xmlns:a16="http://schemas.microsoft.com/office/drawing/2014/main" val="2268432324"/>
                    </a:ext>
                  </a:extLst>
                </a:gridCol>
              </a:tblGrid>
              <a:tr h="680039">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8847746"/>
                  </a:ext>
                </a:extLst>
              </a:tr>
              <a:tr h="332327">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5168773"/>
                  </a:ext>
                </a:extLst>
              </a:tr>
              <a:tr h="332327">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4778321"/>
                  </a:ext>
                </a:extLst>
              </a:tr>
              <a:tr h="332327">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9139459"/>
                  </a:ext>
                </a:extLst>
              </a:tr>
              <a:tr h="332327">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678867"/>
                  </a:ext>
                </a:extLst>
              </a:tr>
              <a:tr h="332327">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Phone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26447666"/>
                  </a:ext>
                </a:extLst>
              </a:tr>
              <a:tr h="332327">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Company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1326327"/>
                  </a:ext>
                </a:extLst>
              </a:tr>
              <a:tr h="332327">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Is_created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Datafield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data</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2899144"/>
                  </a:ext>
                </a:extLst>
              </a:tr>
            </a:tbl>
          </a:graphicData>
        </a:graphic>
      </p:graphicFrame>
    </p:spTree>
    <p:extLst>
      <p:ext uri="{BB962C8B-B14F-4D97-AF65-F5344CB8AC3E}">
        <p14:creationId xmlns:p14="http://schemas.microsoft.com/office/powerpoint/2010/main" val="3346798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4F354-DBCF-477D-AA2D-73089A3A45D7}"/>
              </a:ext>
            </a:extLst>
          </p:cNvPr>
          <p:cNvSpPr>
            <a:spLocks noGrp="1"/>
          </p:cNvSpPr>
          <p:nvPr>
            <p:ph type="title"/>
          </p:nvPr>
        </p:nvSpPr>
        <p:spPr>
          <a:xfrm>
            <a:off x="1498949" y="-61912"/>
            <a:ext cx="10018713" cy="1752599"/>
          </a:xfrm>
        </p:spPr>
        <p:txBody>
          <a:bodyPr/>
          <a:lstStyle/>
          <a:p>
            <a:r>
              <a:rPr lang="en-US" dirty="0"/>
              <a:t>Table : Plastic Collector</a:t>
            </a:r>
            <a:endParaRPr lang="en-IN" dirty="0"/>
          </a:p>
        </p:txBody>
      </p:sp>
      <p:graphicFrame>
        <p:nvGraphicFramePr>
          <p:cNvPr id="5" name="Content Placeholder 4">
            <a:extLst>
              <a:ext uri="{FF2B5EF4-FFF2-40B4-BE49-F238E27FC236}">
                <a16:creationId xmlns:a16="http://schemas.microsoft.com/office/drawing/2014/main" id="{1FC6FDB4-69D5-4A95-8183-CAFD8E2B4452}"/>
              </a:ext>
            </a:extLst>
          </p:cNvPr>
          <p:cNvGraphicFramePr>
            <a:graphicFrameLocks noGrp="1"/>
          </p:cNvGraphicFramePr>
          <p:nvPr>
            <p:ph idx="1"/>
            <p:extLst>
              <p:ext uri="{D42A27DB-BD31-4B8C-83A1-F6EECF244321}">
                <p14:modId xmlns:p14="http://schemas.microsoft.com/office/powerpoint/2010/main" val="3514385728"/>
              </p:ext>
            </p:extLst>
          </p:nvPr>
        </p:nvGraphicFramePr>
        <p:xfrm>
          <a:off x="2842803" y="1660124"/>
          <a:ext cx="7165306" cy="856557"/>
        </p:xfrm>
        <a:graphic>
          <a:graphicData uri="http://schemas.openxmlformats.org/drawingml/2006/table">
            <a:tbl>
              <a:tblPr firstRow="1" firstCol="1" bandRow="1">
                <a:tableStyleId>{5C22544A-7EE6-4342-B048-85BDC9FD1C3A}</a:tableStyleId>
              </a:tblPr>
              <a:tblGrid>
                <a:gridCol w="3582653">
                  <a:extLst>
                    <a:ext uri="{9D8B030D-6E8A-4147-A177-3AD203B41FA5}">
                      <a16:colId xmlns:a16="http://schemas.microsoft.com/office/drawing/2014/main" val="355825208"/>
                    </a:ext>
                  </a:extLst>
                </a:gridCol>
                <a:gridCol w="3582653">
                  <a:extLst>
                    <a:ext uri="{9D8B030D-6E8A-4147-A177-3AD203B41FA5}">
                      <a16:colId xmlns:a16="http://schemas.microsoft.com/office/drawing/2014/main" val="3600844121"/>
                    </a:ext>
                  </a:extLst>
                </a:gridCol>
              </a:tblGrid>
              <a:tr h="290793">
                <a:tc>
                  <a:txBody>
                    <a:bodyPr/>
                    <a:lstStyle/>
                    <a:p>
                      <a:pPr>
                        <a:lnSpc>
                          <a:spcPct val="107000"/>
                        </a:lnSpc>
                        <a:spcAft>
                          <a:spcPts val="800"/>
                        </a:spcAft>
                      </a:pPr>
                      <a:r>
                        <a:rPr lang="en-IN" sz="1100" dirty="0">
                          <a:effectLst/>
                        </a:rPr>
                        <a:t>Table Name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Garbage Collector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4190178"/>
                  </a:ext>
                </a:extLst>
              </a:tr>
              <a:tr h="282882">
                <a:tc>
                  <a:txBody>
                    <a:bodyPr/>
                    <a:lstStyle/>
                    <a:p>
                      <a:pPr>
                        <a:lnSpc>
                          <a:spcPct val="107000"/>
                        </a:lnSpc>
                        <a:spcAft>
                          <a:spcPts val="800"/>
                        </a:spcAft>
                      </a:pPr>
                      <a:r>
                        <a:rPr lang="en-IN" sz="1100" dirty="0">
                          <a:effectLst/>
                        </a:rPr>
                        <a:t>Primary Key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GC_id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6140575"/>
                  </a:ext>
                </a:extLst>
              </a:tr>
              <a:tr h="282882">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FKuser</a:t>
                      </a:r>
                      <a:r>
                        <a:rPr lang="en-IN" sz="1100" dirty="0">
                          <a:effectLst/>
                        </a:rPr>
                        <a:t>(User)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9804051"/>
                  </a:ext>
                </a:extLst>
              </a:tr>
            </a:tbl>
          </a:graphicData>
        </a:graphic>
      </p:graphicFrame>
      <p:graphicFrame>
        <p:nvGraphicFramePr>
          <p:cNvPr id="6" name="Table 5">
            <a:extLst>
              <a:ext uri="{FF2B5EF4-FFF2-40B4-BE49-F238E27FC236}">
                <a16:creationId xmlns:a16="http://schemas.microsoft.com/office/drawing/2014/main" id="{1F652A39-0FAB-4206-8152-ABD3BF041C6E}"/>
              </a:ext>
            </a:extLst>
          </p:cNvPr>
          <p:cNvGraphicFramePr>
            <a:graphicFrameLocks noGrp="1"/>
          </p:cNvGraphicFramePr>
          <p:nvPr>
            <p:extLst>
              <p:ext uri="{D42A27DB-BD31-4B8C-83A1-F6EECF244321}">
                <p14:modId xmlns:p14="http://schemas.microsoft.com/office/powerpoint/2010/main" val="1469710490"/>
              </p:ext>
            </p:extLst>
          </p:nvPr>
        </p:nvGraphicFramePr>
        <p:xfrm>
          <a:off x="2283509" y="2823522"/>
          <a:ext cx="8449592" cy="3420778"/>
        </p:xfrm>
        <a:graphic>
          <a:graphicData uri="http://schemas.openxmlformats.org/drawingml/2006/table">
            <a:tbl>
              <a:tblPr firstRow="1" firstCol="1" bandRow="1">
                <a:tableStyleId>{5C22544A-7EE6-4342-B048-85BDC9FD1C3A}</a:tableStyleId>
              </a:tblPr>
              <a:tblGrid>
                <a:gridCol w="456170">
                  <a:extLst>
                    <a:ext uri="{9D8B030D-6E8A-4147-A177-3AD203B41FA5}">
                      <a16:colId xmlns:a16="http://schemas.microsoft.com/office/drawing/2014/main" val="4279620121"/>
                    </a:ext>
                  </a:extLst>
                </a:gridCol>
                <a:gridCol w="1138016">
                  <a:extLst>
                    <a:ext uri="{9D8B030D-6E8A-4147-A177-3AD203B41FA5}">
                      <a16:colId xmlns:a16="http://schemas.microsoft.com/office/drawing/2014/main" val="1156680917"/>
                    </a:ext>
                  </a:extLst>
                </a:gridCol>
                <a:gridCol w="1024777">
                  <a:extLst>
                    <a:ext uri="{9D8B030D-6E8A-4147-A177-3AD203B41FA5}">
                      <a16:colId xmlns:a16="http://schemas.microsoft.com/office/drawing/2014/main" val="3900801180"/>
                    </a:ext>
                  </a:extLst>
                </a:gridCol>
                <a:gridCol w="366221">
                  <a:extLst>
                    <a:ext uri="{9D8B030D-6E8A-4147-A177-3AD203B41FA5}">
                      <a16:colId xmlns:a16="http://schemas.microsoft.com/office/drawing/2014/main" val="1108865335"/>
                    </a:ext>
                  </a:extLst>
                </a:gridCol>
                <a:gridCol w="1024777">
                  <a:extLst>
                    <a:ext uri="{9D8B030D-6E8A-4147-A177-3AD203B41FA5}">
                      <a16:colId xmlns:a16="http://schemas.microsoft.com/office/drawing/2014/main" val="1622904908"/>
                    </a:ext>
                  </a:extLst>
                </a:gridCol>
                <a:gridCol w="4439631">
                  <a:extLst>
                    <a:ext uri="{9D8B030D-6E8A-4147-A177-3AD203B41FA5}">
                      <a16:colId xmlns:a16="http://schemas.microsoft.com/office/drawing/2014/main" val="3186062855"/>
                    </a:ext>
                  </a:extLst>
                </a:gridCol>
              </a:tblGrid>
              <a:tr h="57886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3080481"/>
                  </a:ext>
                </a:extLst>
              </a:tr>
              <a:tr h="282882">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gc_id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2583896"/>
                  </a:ext>
                </a:extLst>
              </a:tr>
              <a:tr h="282882">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FKuser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24119749"/>
                  </a:ext>
                </a:extLst>
              </a:tr>
              <a:tr h="282882">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7611932"/>
                  </a:ext>
                </a:extLst>
              </a:tr>
              <a:tr h="282882">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3180887"/>
                  </a:ext>
                </a:extLst>
              </a:tr>
              <a:tr h="282882">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85522336"/>
                  </a:ext>
                </a:extLst>
              </a:tr>
              <a:tr h="282882">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65752509"/>
                  </a:ext>
                </a:extLst>
              </a:tr>
              <a:tr h="282882">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8255468"/>
                  </a:ext>
                </a:extLst>
              </a:tr>
              <a:tr h="282882">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4084623"/>
                  </a:ext>
                </a:extLst>
              </a:tr>
              <a:tr h="578861">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Address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address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4281405"/>
                  </a:ext>
                </a:extLst>
              </a:tr>
            </a:tbl>
          </a:graphicData>
        </a:graphic>
      </p:graphicFrame>
    </p:spTree>
    <p:extLst>
      <p:ext uri="{BB962C8B-B14F-4D97-AF65-F5344CB8AC3E}">
        <p14:creationId xmlns:p14="http://schemas.microsoft.com/office/powerpoint/2010/main" val="3514593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11073-AB3E-41F0-89EC-0162A9C9D229}"/>
              </a:ext>
            </a:extLst>
          </p:cNvPr>
          <p:cNvSpPr>
            <a:spLocks noGrp="1"/>
          </p:cNvSpPr>
          <p:nvPr>
            <p:ph type="title"/>
          </p:nvPr>
        </p:nvSpPr>
        <p:spPr>
          <a:xfrm>
            <a:off x="1466555" y="1"/>
            <a:ext cx="10018713" cy="1340528"/>
          </a:xfrm>
        </p:spPr>
        <p:txBody>
          <a:bodyPr/>
          <a:lstStyle/>
          <a:p>
            <a:r>
              <a:rPr lang="en-US" dirty="0"/>
              <a:t>Table : Customer</a:t>
            </a:r>
            <a:endParaRPr lang="en-IN" dirty="0"/>
          </a:p>
        </p:txBody>
      </p:sp>
      <p:graphicFrame>
        <p:nvGraphicFramePr>
          <p:cNvPr id="7" name="Content Placeholder 6">
            <a:extLst>
              <a:ext uri="{FF2B5EF4-FFF2-40B4-BE49-F238E27FC236}">
                <a16:creationId xmlns:a16="http://schemas.microsoft.com/office/drawing/2014/main" id="{A9CD9485-EF57-496E-A285-ABD9BA4E5F90}"/>
              </a:ext>
            </a:extLst>
          </p:cNvPr>
          <p:cNvGraphicFramePr>
            <a:graphicFrameLocks noGrp="1"/>
          </p:cNvGraphicFramePr>
          <p:nvPr>
            <p:ph idx="1"/>
            <p:extLst>
              <p:ext uri="{D42A27DB-BD31-4B8C-83A1-F6EECF244321}">
                <p14:modId xmlns:p14="http://schemas.microsoft.com/office/powerpoint/2010/main" val="2525276339"/>
              </p:ext>
            </p:extLst>
          </p:nvPr>
        </p:nvGraphicFramePr>
        <p:xfrm>
          <a:off x="2840560" y="1553593"/>
          <a:ext cx="7270702" cy="840871"/>
        </p:xfrm>
        <a:graphic>
          <a:graphicData uri="http://schemas.openxmlformats.org/drawingml/2006/table">
            <a:tbl>
              <a:tblPr firstRow="1" firstCol="1" bandRow="1">
                <a:tableStyleId>{5C22544A-7EE6-4342-B048-85BDC9FD1C3A}</a:tableStyleId>
              </a:tblPr>
              <a:tblGrid>
                <a:gridCol w="3635351">
                  <a:extLst>
                    <a:ext uri="{9D8B030D-6E8A-4147-A177-3AD203B41FA5}">
                      <a16:colId xmlns:a16="http://schemas.microsoft.com/office/drawing/2014/main" val="3978562112"/>
                    </a:ext>
                  </a:extLst>
                </a:gridCol>
                <a:gridCol w="3635351">
                  <a:extLst>
                    <a:ext uri="{9D8B030D-6E8A-4147-A177-3AD203B41FA5}">
                      <a16:colId xmlns:a16="http://schemas.microsoft.com/office/drawing/2014/main" val="267976124"/>
                    </a:ext>
                  </a:extLst>
                </a:gridCol>
              </a:tblGrid>
              <a:tr h="284703">
                <a:tc>
                  <a:txBody>
                    <a:bodyPr/>
                    <a:lstStyle/>
                    <a:p>
                      <a:pPr>
                        <a:lnSpc>
                          <a:spcPct val="107000"/>
                        </a:lnSpc>
                        <a:spcAft>
                          <a:spcPts val="800"/>
                        </a:spcAft>
                      </a:pPr>
                      <a:r>
                        <a:rPr lang="en-IN" sz="1100">
                          <a:effectLst/>
                        </a:rPr>
                        <a:t>Table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Customer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4318979"/>
                  </a:ext>
                </a:extLst>
              </a:tr>
              <a:tr h="278084">
                <a:tc>
                  <a:txBody>
                    <a:bodyPr/>
                    <a:lstStyle/>
                    <a:p>
                      <a:pPr>
                        <a:lnSpc>
                          <a:spcPct val="107000"/>
                        </a:lnSpc>
                        <a:spcAft>
                          <a:spcPts val="800"/>
                        </a:spcAft>
                      </a:pPr>
                      <a:r>
                        <a:rPr lang="en-IN" sz="1100">
                          <a:effectLst/>
                        </a:rPr>
                        <a:t>Primary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5247784"/>
                  </a:ext>
                </a:extLst>
              </a:tr>
              <a:tr h="278084">
                <a:tc>
                  <a:txBody>
                    <a:bodyPr/>
                    <a:lstStyle/>
                    <a:p>
                      <a:pPr>
                        <a:lnSpc>
                          <a:spcPct val="107000"/>
                        </a:lnSpc>
                        <a:spcAft>
                          <a:spcPts val="800"/>
                        </a:spcAft>
                      </a:pPr>
                      <a:r>
                        <a:rPr lang="en-IN" sz="1100">
                          <a:effectLst/>
                        </a:rPr>
                        <a:t>Foreign Key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err="1">
                          <a:effectLst/>
                        </a:rPr>
                        <a:t>User_id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0849202"/>
                  </a:ext>
                </a:extLst>
              </a:tr>
            </a:tbl>
          </a:graphicData>
        </a:graphic>
      </p:graphicFrame>
      <p:graphicFrame>
        <p:nvGraphicFramePr>
          <p:cNvPr id="8" name="Table 7">
            <a:extLst>
              <a:ext uri="{FF2B5EF4-FFF2-40B4-BE49-F238E27FC236}">
                <a16:creationId xmlns:a16="http://schemas.microsoft.com/office/drawing/2014/main" id="{44E98E9E-53FB-4CAD-B722-F7D13EC61417}"/>
              </a:ext>
            </a:extLst>
          </p:cNvPr>
          <p:cNvGraphicFramePr>
            <a:graphicFrameLocks noGrp="1"/>
          </p:cNvGraphicFramePr>
          <p:nvPr>
            <p:extLst>
              <p:ext uri="{D42A27DB-BD31-4B8C-83A1-F6EECF244321}">
                <p14:modId xmlns:p14="http://schemas.microsoft.com/office/powerpoint/2010/main" val="3912580835"/>
              </p:ext>
            </p:extLst>
          </p:nvPr>
        </p:nvGraphicFramePr>
        <p:xfrm>
          <a:off x="2301264" y="2752077"/>
          <a:ext cx="8573880" cy="3045347"/>
        </p:xfrm>
        <a:graphic>
          <a:graphicData uri="http://schemas.openxmlformats.org/drawingml/2006/table">
            <a:tbl>
              <a:tblPr firstRow="1" firstCol="1" bandRow="1">
                <a:tableStyleId>{5C22544A-7EE6-4342-B048-85BDC9FD1C3A}</a:tableStyleId>
              </a:tblPr>
              <a:tblGrid>
                <a:gridCol w="462880">
                  <a:extLst>
                    <a:ext uri="{9D8B030D-6E8A-4147-A177-3AD203B41FA5}">
                      <a16:colId xmlns:a16="http://schemas.microsoft.com/office/drawing/2014/main" val="2167312549"/>
                    </a:ext>
                  </a:extLst>
                </a:gridCol>
                <a:gridCol w="1154756">
                  <a:extLst>
                    <a:ext uri="{9D8B030D-6E8A-4147-A177-3AD203B41FA5}">
                      <a16:colId xmlns:a16="http://schemas.microsoft.com/office/drawing/2014/main" val="1765158505"/>
                    </a:ext>
                  </a:extLst>
                </a:gridCol>
                <a:gridCol w="1039851">
                  <a:extLst>
                    <a:ext uri="{9D8B030D-6E8A-4147-A177-3AD203B41FA5}">
                      <a16:colId xmlns:a16="http://schemas.microsoft.com/office/drawing/2014/main" val="851453282"/>
                    </a:ext>
                  </a:extLst>
                </a:gridCol>
                <a:gridCol w="371608">
                  <a:extLst>
                    <a:ext uri="{9D8B030D-6E8A-4147-A177-3AD203B41FA5}">
                      <a16:colId xmlns:a16="http://schemas.microsoft.com/office/drawing/2014/main" val="2074888416"/>
                    </a:ext>
                  </a:extLst>
                </a:gridCol>
                <a:gridCol w="1039851">
                  <a:extLst>
                    <a:ext uri="{9D8B030D-6E8A-4147-A177-3AD203B41FA5}">
                      <a16:colId xmlns:a16="http://schemas.microsoft.com/office/drawing/2014/main" val="864605565"/>
                    </a:ext>
                  </a:extLst>
                </a:gridCol>
                <a:gridCol w="4504934">
                  <a:extLst>
                    <a:ext uri="{9D8B030D-6E8A-4147-A177-3AD203B41FA5}">
                      <a16:colId xmlns:a16="http://schemas.microsoft.com/office/drawing/2014/main" val="1256602269"/>
                    </a:ext>
                  </a:extLst>
                </a:gridCol>
              </a:tblGrid>
              <a:tr h="542591">
                <a:tc>
                  <a:txBody>
                    <a:bodyPr/>
                    <a:lstStyle/>
                    <a:p>
                      <a:pPr>
                        <a:lnSpc>
                          <a:spcPct val="107000"/>
                        </a:lnSpc>
                        <a:spcAft>
                          <a:spcPts val="800"/>
                        </a:spcAft>
                      </a:pPr>
                      <a:r>
                        <a:rPr lang="en-IN" sz="1100">
                          <a:effectLst/>
                        </a:rPr>
                        <a:t>No.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Field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Data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Size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Constraint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Description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7207882"/>
                  </a:ext>
                </a:extLst>
              </a:tr>
              <a:tr h="278084">
                <a:tc>
                  <a:txBody>
                    <a:bodyPr/>
                    <a:lstStyle/>
                    <a:p>
                      <a:pPr>
                        <a:lnSpc>
                          <a:spcPct val="107000"/>
                        </a:lnSpc>
                        <a:spcAft>
                          <a:spcPts val="800"/>
                        </a:spcAft>
                      </a:pPr>
                      <a:r>
                        <a:rPr lang="en-IN" sz="11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Int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MS_id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385072"/>
                  </a:ext>
                </a:extLst>
              </a:tr>
              <a:tr h="278084">
                <a:tc>
                  <a:txBody>
                    <a:bodyPr/>
                    <a:lstStyle/>
                    <a:p>
                      <a:pPr>
                        <a:lnSpc>
                          <a:spcPct val="107000"/>
                        </a:lnSpc>
                        <a:spcAft>
                          <a:spcPts val="800"/>
                        </a:spcAft>
                      </a:pPr>
                      <a:r>
                        <a:rPr lang="en-IN" sz="11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User_id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46614679"/>
                  </a:ext>
                </a:extLst>
              </a:tr>
              <a:tr h="278084">
                <a:tc>
                  <a:txBody>
                    <a:bodyPr/>
                    <a:lstStyle/>
                    <a:p>
                      <a:pPr>
                        <a:lnSpc>
                          <a:spcPct val="107000"/>
                        </a:lnSpc>
                        <a:spcAft>
                          <a:spcPts val="800"/>
                        </a:spcAft>
                      </a:pPr>
                      <a:r>
                        <a:rPr lang="en-IN" sz="11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Firstname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First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4704482"/>
                  </a:ext>
                </a:extLst>
              </a:tr>
              <a:tr h="278084">
                <a:tc>
                  <a:txBody>
                    <a:bodyPr/>
                    <a:lstStyle/>
                    <a:p>
                      <a:pPr>
                        <a:lnSpc>
                          <a:spcPct val="107000"/>
                        </a:lnSpc>
                        <a:spcAft>
                          <a:spcPts val="800"/>
                        </a:spcAft>
                      </a:pPr>
                      <a:r>
                        <a:rPr lang="en-IN" sz="11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Lastname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Last Name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82415902"/>
                  </a:ext>
                </a:extLst>
              </a:tr>
              <a:tr h="278084">
                <a:tc>
                  <a:txBody>
                    <a:bodyPr/>
                    <a:lstStyle/>
                    <a:p>
                      <a:pPr>
                        <a:lnSpc>
                          <a:spcPct val="107000"/>
                        </a:lnSpc>
                        <a:spcAft>
                          <a:spcPts val="800"/>
                        </a:spcAft>
                      </a:pPr>
                      <a:r>
                        <a:rPr lang="en-IN" sz="11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Gender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1479863"/>
                  </a:ext>
                </a:extLst>
              </a:tr>
              <a:tr h="278084">
                <a:tc>
                  <a:txBody>
                    <a:bodyPr/>
                    <a:lstStyle/>
                    <a:p>
                      <a:pPr>
                        <a:lnSpc>
                          <a:spcPct val="107000"/>
                        </a:lnSpc>
                        <a:spcAft>
                          <a:spcPts val="800"/>
                        </a:spcAft>
                      </a:pPr>
                      <a:r>
                        <a:rPr lang="en-IN" sz="11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Area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390112"/>
                  </a:ext>
                </a:extLst>
              </a:tr>
              <a:tr h="278084">
                <a:tc>
                  <a:txBody>
                    <a:bodyPr/>
                    <a:lstStyle/>
                    <a:p>
                      <a:pPr>
                        <a:lnSpc>
                          <a:spcPct val="107000"/>
                        </a:lnSpc>
                        <a:spcAft>
                          <a:spcPts val="800"/>
                        </a:spcAft>
                      </a:pPr>
                      <a:r>
                        <a:rPr lang="en-IN" sz="11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Phone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Varchar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Phone number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404792"/>
                  </a:ext>
                </a:extLst>
              </a:tr>
              <a:tr h="278084">
                <a:tc>
                  <a:txBody>
                    <a:bodyPr/>
                    <a:lstStyle/>
                    <a:p>
                      <a:pPr>
                        <a:lnSpc>
                          <a:spcPct val="107000"/>
                        </a:lnSpc>
                        <a:spcAft>
                          <a:spcPts val="800"/>
                        </a:spcAft>
                      </a:pPr>
                      <a:r>
                        <a:rPr lang="en-IN" sz="11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Profile_pic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Imagepath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It is used for store Profile Path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62517032"/>
                  </a:ext>
                </a:extLst>
              </a:tr>
              <a:tr h="278084">
                <a:tc>
                  <a:txBody>
                    <a:bodyPr/>
                    <a:lstStyle/>
                    <a:p>
                      <a:pPr>
                        <a:lnSpc>
                          <a:spcPct val="107000"/>
                        </a:lnSpc>
                        <a:spcAft>
                          <a:spcPts val="800"/>
                        </a:spcAft>
                      </a:pPr>
                      <a:r>
                        <a:rPr lang="en-IN" sz="11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Is_verified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Boolean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a:effectLst/>
                        </a:rPr>
                        <a:t>NOT NULL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100" dirty="0">
                          <a:effectLst/>
                        </a:rPr>
                        <a:t>It is used for store </a:t>
                      </a:r>
                      <a:r>
                        <a:rPr lang="en-IN" sz="1100" dirty="0" err="1">
                          <a:effectLst/>
                        </a:rPr>
                        <a:t>is_verified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3012684"/>
                  </a:ext>
                </a:extLst>
              </a:tr>
            </a:tbl>
          </a:graphicData>
        </a:graphic>
      </p:graphicFrame>
    </p:spTree>
    <p:extLst>
      <p:ext uri="{BB962C8B-B14F-4D97-AF65-F5344CB8AC3E}">
        <p14:creationId xmlns:p14="http://schemas.microsoft.com/office/powerpoint/2010/main" val="2444347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A00B1CCF-6E3C-45B2-B3B3-9743406811F2}"/>
              </a:ext>
            </a:extLst>
          </p:cNvPr>
          <p:cNvSpPr>
            <a:spLocks noGrp="1"/>
          </p:cNvSpPr>
          <p:nvPr>
            <p:ph type="ctrTitle"/>
          </p:nvPr>
        </p:nvSpPr>
        <p:spPr>
          <a:xfrm>
            <a:off x="1524000" y="2953551"/>
            <a:ext cx="9144000" cy="950898"/>
          </a:xfrm>
        </p:spPr>
        <p:txBody>
          <a:bodyPr>
            <a:normAutofit fontScale="90000"/>
          </a:bodyPr>
          <a:lstStyle/>
          <a:p>
            <a:r>
              <a:rPr lang="en-IN" dirty="0"/>
              <a:t>INTRODUCTION</a:t>
            </a:r>
          </a:p>
        </p:txBody>
      </p:sp>
    </p:spTree>
    <p:extLst>
      <p:ext uri="{BB962C8B-B14F-4D97-AF65-F5344CB8AC3E}">
        <p14:creationId xmlns:p14="http://schemas.microsoft.com/office/powerpoint/2010/main" val="2472494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C8ED-DDF1-45EF-9ED6-D594EFF9CBA3}"/>
              </a:ext>
            </a:extLst>
          </p:cNvPr>
          <p:cNvSpPr>
            <a:spLocks noGrp="1"/>
          </p:cNvSpPr>
          <p:nvPr>
            <p:ph type="title"/>
          </p:nvPr>
        </p:nvSpPr>
        <p:spPr>
          <a:xfrm>
            <a:off x="1484309" y="0"/>
            <a:ext cx="10018713" cy="690239"/>
          </a:xfrm>
        </p:spPr>
        <p:txBody>
          <a:bodyPr>
            <a:normAutofit fontScale="90000"/>
          </a:bodyPr>
          <a:lstStyle/>
          <a:p>
            <a:pPr marL="0" indent="0">
              <a:buNone/>
            </a:pPr>
            <a:r>
              <a:rPr kumimoji="0" lang="en-US" altLang="en-US" sz="4000" i="0"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Project Definition</a:t>
            </a:r>
          </a:p>
        </p:txBody>
      </p:sp>
      <p:sp>
        <p:nvSpPr>
          <p:cNvPr id="4" name="Content Placeholder 3">
            <a:extLst>
              <a:ext uri="{FF2B5EF4-FFF2-40B4-BE49-F238E27FC236}">
                <a16:creationId xmlns:a16="http://schemas.microsoft.com/office/drawing/2014/main" id="{5EC11D0A-D145-4003-853B-E99C0D578D59}"/>
              </a:ext>
            </a:extLst>
          </p:cNvPr>
          <p:cNvSpPr>
            <a:spLocks noGrp="1"/>
          </p:cNvSpPr>
          <p:nvPr>
            <p:ph idx="1"/>
          </p:nvPr>
        </p:nvSpPr>
        <p:spPr>
          <a:xfrm>
            <a:off x="1484310" y="690240"/>
            <a:ext cx="10018713" cy="5994646"/>
          </a:xfrm>
        </p:spPr>
        <p:txBody>
          <a:bodyPr>
            <a:normAutofit fontScale="92500" lnSpcReduction="10000"/>
          </a:bodyPr>
          <a:lstStyle/>
          <a:p>
            <a:pPr marL="0" indent="0">
              <a:buNone/>
            </a:pPr>
            <a:r>
              <a:rPr lang="en-IN" sz="1400" dirty="0"/>
              <a:t>																		</a:t>
            </a:r>
          </a:p>
          <a:p>
            <a:pPr marL="0" indent="0">
              <a:buNone/>
            </a:pPr>
            <a:r>
              <a:rPr lang="en-IN" sz="1400" dirty="0"/>
              <a:t>	</a:t>
            </a:r>
          </a:p>
          <a:p>
            <a:pPr marL="0" indent="0">
              <a:buNone/>
            </a:pPr>
            <a:r>
              <a:rPr lang="en-IN" sz="1400" dirty="0"/>
              <a:t>								</a:t>
            </a:r>
            <a:endParaRPr kumimoji="0" lang="en-US" altLang="en-US" sz="700" b="0" i="0" u="none" strike="noStrike" cap="none" normalizeH="0" baseline="0" dirty="0">
              <a:ln>
                <a:noFill/>
              </a:ln>
              <a:solidFill>
                <a:schemeClr val="tx1"/>
              </a:solidFill>
              <a:effectLst/>
            </a:endParaRPr>
          </a:p>
          <a:p>
            <a:pPr marL="0" indent="0">
              <a:buNone/>
            </a:pPr>
            <a:r>
              <a:rPr lang="en-IN" sz="1400" dirty="0"/>
              <a:t>		</a:t>
            </a:r>
          </a:p>
          <a:p>
            <a:pPr marL="0" indent="0">
              <a:buNone/>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Date: 02/10/2020</a:t>
            </a: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is to certify that below students of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Lokmanya College of Computer Application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working on project title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E-plastic Web-Site”</a:t>
            </a:r>
            <a:r>
              <a:rPr lang="en-IN" sz="1800" dirty="0">
                <a:effectLst/>
                <a:latin typeface="Calibri" panose="020F0502020204030204" pitchFamily="34" charset="0"/>
                <a:ea typeface="Calibri" panose="020F0502020204030204" pitchFamily="34" charset="0"/>
                <a:cs typeface="Times New Roman" panose="02020603050405020304" pitchFamily="18" charset="0"/>
              </a:rPr>
              <a:t> using Python with Django  at our company under our guidance and supervision.</a:t>
            </a:r>
          </a:p>
          <a:p>
            <a:pPr marL="0" indent="0">
              <a:buNone/>
            </a:pPr>
            <a:endParaRPr lang="en-IN" sz="1400" dirty="0"/>
          </a:p>
          <a:p>
            <a:pPr marL="0" indent="0">
              <a:buNone/>
            </a:pPr>
            <a:endParaRPr lang="en-IN" sz="1400" dirty="0"/>
          </a:p>
          <a:p>
            <a:pPr marL="0" indent="0">
              <a:buNone/>
            </a:pPr>
            <a:endParaRPr lang="en-IN" sz="1400" dirty="0"/>
          </a:p>
          <a:p>
            <a:pPr marL="0" indent="0">
              <a:buNone/>
            </a:pPr>
            <a:r>
              <a:rPr lang="en-IN" sz="1400" dirty="0"/>
              <a:t>													</a:t>
            </a:r>
          </a:p>
          <a:p>
            <a:pPr marL="0" indent="0">
              <a:buNone/>
            </a:pPr>
            <a:r>
              <a:rPr lang="en-IN" sz="1400" dirty="0"/>
              <a:t>									</a:t>
            </a:r>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a:p>
            <a:pPr marL="0" indent="0">
              <a:buNone/>
            </a:pPr>
            <a:endParaRPr lang="en-IN" sz="1400" dirty="0"/>
          </a:p>
        </p:txBody>
      </p:sp>
      <p:sp>
        <p:nvSpPr>
          <p:cNvPr id="10" name="Rectangle 3">
            <a:extLst>
              <a:ext uri="{FF2B5EF4-FFF2-40B4-BE49-F238E27FC236}">
                <a16:creationId xmlns:a16="http://schemas.microsoft.com/office/drawing/2014/main" id="{B1E8C2E3-2AEC-4D6F-9AA8-6EF2B1755171}"/>
              </a:ext>
            </a:extLst>
          </p:cNvPr>
          <p:cNvSpPr>
            <a:spLocks noChangeArrowheads="1"/>
          </p:cNvSpPr>
          <p:nvPr/>
        </p:nvSpPr>
        <p:spPr bwMode="auto">
          <a:xfrm>
            <a:off x="3630613" y="3782635"/>
            <a:ext cx="184731" cy="477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2" name="Table 12">
            <a:extLst>
              <a:ext uri="{FF2B5EF4-FFF2-40B4-BE49-F238E27FC236}">
                <a16:creationId xmlns:a16="http://schemas.microsoft.com/office/drawing/2014/main" id="{83A4E2CD-89D0-41A3-B856-1E9A090CB9AF}"/>
              </a:ext>
            </a:extLst>
          </p:cNvPr>
          <p:cNvGraphicFramePr>
            <a:graphicFrameLocks noGrp="1"/>
          </p:cNvGraphicFramePr>
          <p:nvPr>
            <p:extLst>
              <p:ext uri="{D42A27DB-BD31-4B8C-83A1-F6EECF244321}">
                <p14:modId xmlns:p14="http://schemas.microsoft.com/office/powerpoint/2010/main" val="1552699857"/>
              </p:ext>
            </p:extLst>
          </p:nvPr>
        </p:nvGraphicFramePr>
        <p:xfrm>
          <a:off x="2333841" y="3924505"/>
          <a:ext cx="8128000" cy="14833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86711367"/>
                    </a:ext>
                  </a:extLst>
                </a:gridCol>
                <a:gridCol w="4064000">
                  <a:extLst>
                    <a:ext uri="{9D8B030D-6E8A-4147-A177-3AD203B41FA5}">
                      <a16:colId xmlns:a16="http://schemas.microsoft.com/office/drawing/2014/main" val="3285728003"/>
                    </a:ext>
                  </a:extLst>
                </a:gridCol>
              </a:tblGrid>
              <a:tr h="370840">
                <a:tc>
                  <a:txBody>
                    <a:bodyPr/>
                    <a:lstStyle/>
                    <a:p>
                      <a:r>
                        <a:rPr lang="en-IN" sz="1800" b="1" kern="1200" dirty="0">
                          <a:solidFill>
                            <a:schemeClr val="lt1"/>
                          </a:solidFill>
                          <a:effectLst/>
                          <a:latin typeface="+mn-lt"/>
                          <a:ea typeface="+mn-ea"/>
                          <a:cs typeface="+mn-cs"/>
                        </a:rPr>
                        <a:t>Student Name</a:t>
                      </a:r>
                      <a:endParaRPr lang="en-IN" dirty="0"/>
                    </a:p>
                  </a:txBody>
                  <a:tcPr/>
                </a:tc>
                <a:tc>
                  <a:txBody>
                    <a:bodyPr/>
                    <a:lstStyle/>
                    <a:p>
                      <a:r>
                        <a:rPr lang="en-IN" sz="1800" b="1" kern="1200" dirty="0" err="1">
                          <a:solidFill>
                            <a:schemeClr val="lt1"/>
                          </a:solidFill>
                          <a:effectLst/>
                          <a:latin typeface="+mn-lt"/>
                          <a:ea typeface="+mn-ea"/>
                          <a:cs typeface="+mn-cs"/>
                        </a:rPr>
                        <a:t>Enrollment</a:t>
                      </a:r>
                      <a:r>
                        <a:rPr lang="en-IN" sz="1800" b="1" kern="1200" dirty="0">
                          <a:solidFill>
                            <a:schemeClr val="lt1"/>
                          </a:solidFill>
                          <a:effectLst/>
                          <a:latin typeface="+mn-lt"/>
                          <a:ea typeface="+mn-ea"/>
                          <a:cs typeface="+mn-cs"/>
                        </a:rPr>
                        <a:t> No.</a:t>
                      </a:r>
                      <a:endParaRPr lang="en-IN" dirty="0"/>
                    </a:p>
                  </a:txBody>
                  <a:tcPr/>
                </a:tc>
                <a:extLst>
                  <a:ext uri="{0D108BD9-81ED-4DB2-BD59-A6C34878D82A}">
                    <a16:rowId xmlns:a16="http://schemas.microsoft.com/office/drawing/2014/main" val="3531117800"/>
                  </a:ext>
                </a:extLst>
              </a:tr>
              <a:tr h="370840">
                <a:tc>
                  <a:txBody>
                    <a:bodyPr/>
                    <a:lstStyle/>
                    <a:p>
                      <a:r>
                        <a:rPr lang="en-IN" dirty="0"/>
                        <a:t>Ark </a:t>
                      </a:r>
                      <a:r>
                        <a:rPr lang="en-IN" dirty="0" err="1"/>
                        <a:t>Barot</a:t>
                      </a:r>
                      <a:endParaRPr lang="en-IN" dirty="0"/>
                    </a:p>
                  </a:txBody>
                  <a:tcPr/>
                </a:tc>
                <a:tc>
                  <a:txBody>
                    <a:bodyPr/>
                    <a:lstStyle/>
                    <a:p>
                      <a:r>
                        <a:rPr lang="en-IN" dirty="0">
                          <a:latin typeface="Calibri" panose="020F0502020204030204" pitchFamily="34" charset="0"/>
                          <a:cs typeface="Calibri" panose="020F0502020204030204" pitchFamily="34" charset="0"/>
                        </a:rPr>
                        <a:t>201812100365</a:t>
                      </a:r>
                    </a:p>
                  </a:txBody>
                  <a:tcPr/>
                </a:tc>
                <a:extLst>
                  <a:ext uri="{0D108BD9-81ED-4DB2-BD59-A6C34878D82A}">
                    <a16:rowId xmlns:a16="http://schemas.microsoft.com/office/drawing/2014/main" val="1529827076"/>
                  </a:ext>
                </a:extLst>
              </a:tr>
              <a:tr h="370840">
                <a:tc>
                  <a:txBody>
                    <a:bodyPr/>
                    <a:lstStyle/>
                    <a:p>
                      <a:r>
                        <a:rPr lang="en-IN" dirty="0"/>
                        <a:t>Nihir Shah</a:t>
                      </a:r>
                    </a:p>
                  </a:txBody>
                  <a:tcPr/>
                </a:tc>
                <a:tc>
                  <a:txBody>
                    <a:bodyPr/>
                    <a:lstStyle/>
                    <a:p>
                      <a:r>
                        <a:rPr lang="en-IN" dirty="0">
                          <a:latin typeface="Calibri" panose="020F0502020204030204" pitchFamily="34" charset="0"/>
                          <a:cs typeface="Calibri" panose="020F0502020204030204" pitchFamily="34" charset="0"/>
                        </a:rPr>
                        <a:t>201812100494</a:t>
                      </a:r>
                      <a:endParaRPr lang="en-IN" dirty="0"/>
                    </a:p>
                  </a:txBody>
                  <a:tcPr/>
                </a:tc>
                <a:extLst>
                  <a:ext uri="{0D108BD9-81ED-4DB2-BD59-A6C34878D82A}">
                    <a16:rowId xmlns:a16="http://schemas.microsoft.com/office/drawing/2014/main" val="2913757295"/>
                  </a:ext>
                </a:extLst>
              </a:tr>
              <a:tr h="370840">
                <a:tc>
                  <a:txBody>
                    <a:bodyPr/>
                    <a:lstStyle/>
                    <a:p>
                      <a:r>
                        <a:rPr lang="en-IN" dirty="0" err="1"/>
                        <a:t>Archit</a:t>
                      </a:r>
                      <a:r>
                        <a:rPr lang="en-IN" dirty="0"/>
                        <a:t> Trivedi</a:t>
                      </a:r>
                    </a:p>
                  </a:txBody>
                  <a:tcPr/>
                </a:tc>
                <a:tc>
                  <a:txBody>
                    <a:bodyPr/>
                    <a:lstStyle/>
                    <a:p>
                      <a:r>
                        <a:rPr lang="en-IN" dirty="0">
                          <a:latin typeface="Calibri" panose="020F0502020204030204" pitchFamily="34" charset="0"/>
                          <a:cs typeface="Calibri" panose="020F0502020204030204" pitchFamily="34" charset="0"/>
                        </a:rPr>
                        <a:t>201812100528</a:t>
                      </a:r>
                      <a:endParaRPr lang="en-IN" dirty="0"/>
                    </a:p>
                  </a:txBody>
                  <a:tcPr/>
                </a:tc>
                <a:extLst>
                  <a:ext uri="{0D108BD9-81ED-4DB2-BD59-A6C34878D82A}">
                    <a16:rowId xmlns:a16="http://schemas.microsoft.com/office/drawing/2014/main" val="2108827384"/>
                  </a:ext>
                </a:extLst>
              </a:tr>
            </a:tbl>
          </a:graphicData>
        </a:graphic>
      </p:graphicFrame>
    </p:spTree>
    <p:extLst>
      <p:ext uri="{BB962C8B-B14F-4D97-AF65-F5344CB8AC3E}">
        <p14:creationId xmlns:p14="http://schemas.microsoft.com/office/powerpoint/2010/main" val="2542418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C5C2-DAEC-4D64-8842-B7D997E4564F}"/>
              </a:ext>
            </a:extLst>
          </p:cNvPr>
          <p:cNvSpPr>
            <a:spLocks noGrp="1"/>
          </p:cNvSpPr>
          <p:nvPr>
            <p:ph type="title"/>
          </p:nvPr>
        </p:nvSpPr>
        <p:spPr/>
        <p:txBody>
          <a:bodyPr/>
          <a:lstStyle/>
          <a:p>
            <a:r>
              <a:rPr lang="en-US" dirty="0"/>
              <a:t>Company Profile</a:t>
            </a:r>
            <a:endParaRPr lang="en-IN" dirty="0"/>
          </a:p>
        </p:txBody>
      </p:sp>
      <p:sp>
        <p:nvSpPr>
          <p:cNvPr id="3" name="Content Placeholder 2">
            <a:extLst>
              <a:ext uri="{FF2B5EF4-FFF2-40B4-BE49-F238E27FC236}">
                <a16:creationId xmlns:a16="http://schemas.microsoft.com/office/drawing/2014/main" id="{277B83EC-2C98-4363-8DD0-DA51982475CF}"/>
              </a:ext>
            </a:extLst>
          </p:cNvPr>
          <p:cNvSpPr>
            <a:spLocks noGrp="1"/>
          </p:cNvSpPr>
          <p:nvPr>
            <p:ph idx="1"/>
          </p:nvPr>
        </p:nvSpPr>
        <p:spPr/>
        <p:txBody>
          <a:bodyPr>
            <a:normAutofit fontScale="92500" lnSpcReduction="10000"/>
          </a:bodyPr>
          <a:lstStyle/>
          <a:p>
            <a:r>
              <a:rPr lang="en-US" i="0" dirty="0">
                <a:solidFill>
                  <a:srgbClr val="333333"/>
                </a:solidFill>
              </a:rPr>
              <a:t>TOPS Technologies is one of the largest IT Training and Finishing Schools with expertise in </a:t>
            </a:r>
            <a:r>
              <a:rPr lang="en-US" i="0" dirty="0" err="1">
                <a:solidFill>
                  <a:srgbClr val="333333"/>
                </a:solidFill>
              </a:rPr>
              <a:t>ASP.Net</a:t>
            </a:r>
            <a:r>
              <a:rPr lang="en-US" i="0" dirty="0">
                <a:solidFill>
                  <a:srgbClr val="333333"/>
                </a:solidFill>
              </a:rPr>
              <a:t> Training, PHP Training, Java Training, iPhone Training, Android Training, Software Testing Training, SEO Training, Web Design Training. We started the training division to become a bridge between the skills required by the best IT companies require and the talent created by Engineering, BCA, MCA colleges. As an IT Finishing school, we are one of the largest and Best placement generator in the Software Development sector placing over 1000 students at various IT companies across Gujarat and India. As one of the largest Software Development company in Gujarat, we have also been accorded the Microsoft Silver Learning Partnership by Microsoft Corporation.</a:t>
            </a:r>
            <a:endParaRPr lang="en-IN" dirty="0"/>
          </a:p>
        </p:txBody>
      </p:sp>
    </p:spTree>
    <p:extLst>
      <p:ext uri="{BB962C8B-B14F-4D97-AF65-F5344CB8AC3E}">
        <p14:creationId xmlns:p14="http://schemas.microsoft.com/office/powerpoint/2010/main" val="130439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813C8-3A8F-4098-A5CD-4C86005552C9}"/>
              </a:ext>
            </a:extLst>
          </p:cNvPr>
          <p:cNvSpPr>
            <a:spLocks noGrp="1"/>
          </p:cNvSpPr>
          <p:nvPr>
            <p:ph type="title"/>
          </p:nvPr>
        </p:nvSpPr>
        <p:spPr/>
        <p:txBody>
          <a:bodyPr/>
          <a:lstStyle/>
          <a:p>
            <a:r>
              <a:rPr lang="en-IN" dirty="0"/>
              <a:t>Existing system </a:t>
            </a:r>
          </a:p>
        </p:txBody>
      </p:sp>
      <p:sp>
        <p:nvSpPr>
          <p:cNvPr id="3" name="Content Placeholder 2">
            <a:extLst>
              <a:ext uri="{FF2B5EF4-FFF2-40B4-BE49-F238E27FC236}">
                <a16:creationId xmlns:a16="http://schemas.microsoft.com/office/drawing/2014/main" id="{E433FCD4-FBFB-45D7-9A3D-6D902482E90C}"/>
              </a:ext>
            </a:extLst>
          </p:cNvPr>
          <p:cNvSpPr>
            <a:spLocks noGrp="1"/>
          </p:cNvSpPr>
          <p:nvPr>
            <p:ph idx="1"/>
          </p:nvPr>
        </p:nvSpPr>
        <p:spPr/>
        <p:txBody>
          <a:bodyPr>
            <a:normAutofit fontScale="92500"/>
          </a:bodyPr>
          <a:lstStyle/>
          <a:p>
            <a:r>
              <a:rPr lang="en-US" dirty="0"/>
              <a:t>The existing system has one ways of plastic collection system. </a:t>
            </a:r>
          </a:p>
          <a:p>
            <a:r>
              <a:rPr lang="en-US" dirty="0"/>
              <a:t>The plastic collection system is offline which is done by the government.</a:t>
            </a:r>
          </a:p>
          <a:p>
            <a:r>
              <a:rPr lang="en-US" dirty="0"/>
              <a:t>The plastic is send to the garbage factories for the deployment of the plastic. </a:t>
            </a:r>
          </a:p>
          <a:p>
            <a:r>
              <a:rPr lang="en-US" dirty="0"/>
              <a:t>The Environment pollution will reduce and the electronic plastic will recycle or deployed. </a:t>
            </a:r>
          </a:p>
          <a:p>
            <a:r>
              <a:rPr lang="en-US" dirty="0"/>
              <a:t>This technique could eliminate plastic disposal costs, reduce raw material costs and provide income from a salable garbage. </a:t>
            </a:r>
            <a:endParaRPr lang="en-IN" dirty="0"/>
          </a:p>
        </p:txBody>
      </p:sp>
    </p:spTree>
    <p:extLst>
      <p:ext uri="{BB962C8B-B14F-4D97-AF65-F5344CB8AC3E}">
        <p14:creationId xmlns:p14="http://schemas.microsoft.com/office/powerpoint/2010/main" val="61606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8393-4AAC-4200-81A4-DF68F9D0EFA6}"/>
              </a:ext>
            </a:extLst>
          </p:cNvPr>
          <p:cNvSpPr>
            <a:spLocks noGrp="1"/>
          </p:cNvSpPr>
          <p:nvPr>
            <p:ph type="title"/>
          </p:nvPr>
        </p:nvSpPr>
        <p:spPr/>
        <p:txBody>
          <a:bodyPr/>
          <a:lstStyle/>
          <a:p>
            <a:r>
              <a:rPr lang="en-US" dirty="0"/>
              <a:t>Need for the New System</a:t>
            </a:r>
            <a:endParaRPr lang="en-IN" dirty="0"/>
          </a:p>
        </p:txBody>
      </p:sp>
      <p:sp>
        <p:nvSpPr>
          <p:cNvPr id="3" name="Content Placeholder 2">
            <a:extLst>
              <a:ext uri="{FF2B5EF4-FFF2-40B4-BE49-F238E27FC236}">
                <a16:creationId xmlns:a16="http://schemas.microsoft.com/office/drawing/2014/main" id="{DFB8C2F9-B630-44E5-BF51-020891753A27}"/>
              </a:ext>
            </a:extLst>
          </p:cNvPr>
          <p:cNvSpPr>
            <a:spLocks noGrp="1"/>
          </p:cNvSpPr>
          <p:nvPr>
            <p:ph idx="1"/>
          </p:nvPr>
        </p:nvSpPr>
        <p:spPr/>
        <p:txBody>
          <a:bodyPr>
            <a:normAutofit fontScale="85000" lnSpcReduction="20000"/>
          </a:bodyPr>
          <a:lstStyle/>
          <a:p>
            <a:r>
              <a:rPr lang="en-US" dirty="0"/>
              <a:t>The e – garbage system is online garbage collection website . </a:t>
            </a:r>
          </a:p>
          <a:p>
            <a:r>
              <a:rPr lang="en-US" dirty="0"/>
              <a:t>We will collect garbage (Six type of garbage :- ( Glass ,metal ,steel, plastic, </a:t>
            </a:r>
            <a:r>
              <a:rPr lang="en-US" dirty="0" err="1"/>
              <a:t>thermocol</a:t>
            </a:r>
            <a:r>
              <a:rPr lang="en-US" dirty="0"/>
              <a:t> and paper ) from user .which will be recycle. </a:t>
            </a:r>
          </a:p>
          <a:p>
            <a:r>
              <a:rPr lang="en-US" dirty="0"/>
              <a:t>The plastic will be used in the making new product and company can use the recycling product for new product. </a:t>
            </a:r>
          </a:p>
          <a:p>
            <a:r>
              <a:rPr lang="en-US" dirty="0"/>
              <a:t> The goals of the system are: </a:t>
            </a:r>
          </a:p>
          <a:p>
            <a:pPr lvl="1"/>
            <a:r>
              <a:rPr lang="en-US" dirty="0"/>
              <a:t>To provide decided time and place service for the customer. </a:t>
            </a:r>
          </a:p>
          <a:p>
            <a:pPr lvl="1"/>
            <a:r>
              <a:rPr lang="en-US" dirty="0"/>
              <a:t>To reuse garbage by recycling or deploy. </a:t>
            </a:r>
          </a:p>
          <a:p>
            <a:pPr lvl="1"/>
            <a:r>
              <a:rPr lang="en-US" dirty="0"/>
              <a:t>To decrease the garbage material from household.</a:t>
            </a:r>
            <a:endParaRPr lang="en-IN" dirty="0"/>
          </a:p>
        </p:txBody>
      </p:sp>
    </p:spTree>
    <p:extLst>
      <p:ext uri="{BB962C8B-B14F-4D97-AF65-F5344CB8AC3E}">
        <p14:creationId xmlns:p14="http://schemas.microsoft.com/office/powerpoint/2010/main" val="2773359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F419-5C5D-4E01-8812-6E646E65B897}"/>
              </a:ext>
            </a:extLst>
          </p:cNvPr>
          <p:cNvSpPr>
            <a:spLocks noGrp="1"/>
          </p:cNvSpPr>
          <p:nvPr>
            <p:ph type="title"/>
          </p:nvPr>
        </p:nvSpPr>
        <p:spPr/>
        <p:txBody>
          <a:bodyPr/>
          <a:lstStyle/>
          <a:p>
            <a:r>
              <a:rPr lang="en-US" dirty="0"/>
              <a:t>Objective for the New System </a:t>
            </a:r>
            <a:endParaRPr lang="en-IN" dirty="0"/>
          </a:p>
        </p:txBody>
      </p:sp>
      <p:sp>
        <p:nvSpPr>
          <p:cNvPr id="3" name="Content Placeholder 2">
            <a:extLst>
              <a:ext uri="{FF2B5EF4-FFF2-40B4-BE49-F238E27FC236}">
                <a16:creationId xmlns:a16="http://schemas.microsoft.com/office/drawing/2014/main" id="{B93A9BC6-4DC2-46C0-AD82-B029D60A9448}"/>
              </a:ext>
            </a:extLst>
          </p:cNvPr>
          <p:cNvSpPr>
            <a:spLocks noGrp="1"/>
          </p:cNvSpPr>
          <p:nvPr>
            <p:ph idx="1"/>
          </p:nvPr>
        </p:nvSpPr>
        <p:spPr/>
        <p:txBody>
          <a:bodyPr>
            <a:normAutofit fontScale="85000" lnSpcReduction="20000"/>
          </a:bodyPr>
          <a:lstStyle/>
          <a:p>
            <a:r>
              <a:rPr lang="en-US" dirty="0"/>
              <a:t>E-plastic System will recycling of the plastic material by using latest system for clients. </a:t>
            </a:r>
          </a:p>
          <a:p>
            <a:r>
              <a:rPr lang="en-US" dirty="0"/>
              <a:t>Help in the improvement of standards , terminology equipment’s methods and implementation practices in the field of Online E-plastic System. </a:t>
            </a:r>
          </a:p>
          <a:p>
            <a:r>
              <a:rPr lang="en-US" dirty="0"/>
              <a:t>Online E-plastic Collection System amongst clients for awareness and recycling of the plastic material by using latest system. </a:t>
            </a:r>
          </a:p>
          <a:p>
            <a:r>
              <a:rPr lang="en-US" dirty="0"/>
              <a:t>Online E-plastic System including policy, collection, transportation and treatment in a city/ geographical area. </a:t>
            </a:r>
          </a:p>
          <a:p>
            <a:r>
              <a:rPr lang="en-US" dirty="0"/>
              <a:t>Encourage and promote the development and progress of Online E-plastic System towards achieving in the field of computer sciences and technology for Theater applications both for recycling and deployment of electronic plastic </a:t>
            </a:r>
            <a:endParaRPr lang="en-IN" dirty="0"/>
          </a:p>
        </p:txBody>
      </p:sp>
    </p:spTree>
    <p:extLst>
      <p:ext uri="{BB962C8B-B14F-4D97-AF65-F5344CB8AC3E}">
        <p14:creationId xmlns:p14="http://schemas.microsoft.com/office/powerpoint/2010/main" val="5813576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2871</TotalTime>
  <Words>2143</Words>
  <Application>Microsoft Office PowerPoint</Application>
  <PresentationFormat>Widescreen</PresentationFormat>
  <Paragraphs>440</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Corbel</vt:lpstr>
      <vt:lpstr>Helvetica</vt:lpstr>
      <vt:lpstr>Parallax</vt:lpstr>
      <vt:lpstr>Acknowledgement</vt:lpstr>
      <vt:lpstr>Index</vt:lpstr>
      <vt:lpstr>Abstract </vt:lpstr>
      <vt:lpstr>INTRODUCTION</vt:lpstr>
      <vt:lpstr>Project Definition</vt:lpstr>
      <vt:lpstr>Company Profile</vt:lpstr>
      <vt:lpstr>Existing system </vt:lpstr>
      <vt:lpstr>Need for the New System</vt:lpstr>
      <vt:lpstr>Objective for the New System </vt:lpstr>
      <vt:lpstr>Problem Definition</vt:lpstr>
      <vt:lpstr>Core Components</vt:lpstr>
      <vt:lpstr>Project Profile</vt:lpstr>
      <vt:lpstr>Assumptions and Constraints </vt:lpstr>
      <vt:lpstr>Advantages and Limitation of the Proposed System</vt:lpstr>
      <vt:lpstr>Requirement Determination &amp; Analysis</vt:lpstr>
      <vt:lpstr>Requirement Determination &amp; Analysis </vt:lpstr>
      <vt:lpstr>Feasibility Study</vt:lpstr>
      <vt:lpstr>Targeted Users </vt:lpstr>
      <vt:lpstr>Use Case</vt:lpstr>
      <vt:lpstr>Use Case Diagram : Admin</vt:lpstr>
      <vt:lpstr>Use Case Diagram : Recycling Company</vt:lpstr>
      <vt:lpstr>Use Case Diagram :Plastic Collector</vt:lpstr>
      <vt:lpstr>Use Case Diagram :Customer</vt:lpstr>
      <vt:lpstr>Activity Diagram</vt:lpstr>
      <vt:lpstr>Diagram : Admin</vt:lpstr>
      <vt:lpstr>Diagram : Recycling Company</vt:lpstr>
      <vt:lpstr>Diagram : Plastic Collector</vt:lpstr>
      <vt:lpstr>Diagram : Customer</vt:lpstr>
      <vt:lpstr>Continuity Diagram</vt:lpstr>
      <vt:lpstr>PowerPoint Presentation</vt:lpstr>
      <vt:lpstr>Data Dictionary</vt:lpstr>
      <vt:lpstr>Table : Admin </vt:lpstr>
      <vt:lpstr>Table : Recycling Company</vt:lpstr>
      <vt:lpstr>Table : Plastic Collector</vt:lpstr>
      <vt:lpstr>Table : Customer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Archit Trivedi</dc:creator>
  <cp:lastModifiedBy>Nihir Shah</cp:lastModifiedBy>
  <cp:revision>106</cp:revision>
  <dcterms:created xsi:type="dcterms:W3CDTF">2020-10-13T06:46:55Z</dcterms:created>
  <dcterms:modified xsi:type="dcterms:W3CDTF">2020-10-30T06:29:24Z</dcterms:modified>
</cp:coreProperties>
</file>