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318" r:id="rId3"/>
    <p:sldId id="516" r:id="rId4"/>
    <p:sldId id="436" r:id="rId5"/>
    <p:sldId id="509" r:id="rId6"/>
    <p:sldId id="520" r:id="rId7"/>
    <p:sldId id="521" r:id="rId8"/>
    <p:sldId id="522" r:id="rId9"/>
    <p:sldId id="524" r:id="rId10"/>
    <p:sldId id="526" r:id="rId11"/>
    <p:sldId id="527" r:id="rId12"/>
    <p:sldId id="519" r:id="rId13"/>
    <p:sldId id="518" r:id="rId14"/>
    <p:sldId id="540" r:id="rId15"/>
    <p:sldId id="538" r:id="rId16"/>
    <p:sldId id="539" r:id="rId17"/>
    <p:sldId id="528" r:id="rId18"/>
    <p:sldId id="536" r:id="rId19"/>
    <p:sldId id="523" r:id="rId20"/>
    <p:sldId id="533" r:id="rId21"/>
    <p:sldId id="537" r:id="rId22"/>
    <p:sldId id="531" r:id="rId23"/>
    <p:sldId id="416" r:id="rId24"/>
    <p:sldId id="534" r:id="rId25"/>
    <p:sldId id="535" r:id="rId26"/>
    <p:sldId id="532" r:id="rId27"/>
    <p:sldId id="529" r:id="rId2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Lucida Sans Unicode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Lucida Sans Unicode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Lucida Sans Unicode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Lucida Sans Unicode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66"/>
    <a:srgbClr val="000099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9" autoAdjust="0"/>
  </p:normalViewPr>
  <p:slideViewPr>
    <p:cSldViewPr>
      <p:cViewPr varScale="1">
        <p:scale>
          <a:sx n="81" d="100"/>
          <a:sy n="81" d="100"/>
        </p:scale>
        <p:origin x="-456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6" y="-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notesViewPr>
    <p:cSldViewPr>
      <p:cViewPr varScale="1">
        <p:scale>
          <a:sx n="55" d="100"/>
          <a:sy n="55" d="100"/>
        </p:scale>
        <p:origin x="-2562" y="-90"/>
      </p:cViewPr>
      <p:guideLst>
        <p:guide orient="horz" pos="2978"/>
        <p:guide pos="225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41" tIns="47470" rIns="94941" bIns="47470" numCol="1" anchor="t" anchorCtr="0" compatLnSpc="1">
            <a:prstTxWarp prst="textNoShape">
              <a:avLst/>
            </a:prstTxWarp>
          </a:bodyPr>
          <a:lstStyle>
            <a:lvl1pPr defTabSz="947321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3" y="0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41" tIns="47470" rIns="94941" bIns="47470" numCol="1" anchor="t" anchorCtr="0" compatLnSpc="1">
            <a:prstTxWarp prst="textNoShape">
              <a:avLst/>
            </a:prstTxWarp>
          </a:bodyPr>
          <a:lstStyle>
            <a:lvl1pPr algn="r" defTabSz="947321" eaLnBrk="0" hangingPunct="0">
              <a:defRPr sz="1200"/>
            </a:lvl1pPr>
          </a:lstStyle>
          <a:p>
            <a:pPr>
              <a:defRPr/>
            </a:pPr>
            <a:fld id="{4A9A7AEB-E3A8-4428-94B9-4622F1CF5D2F}" type="datetimeFigureOut">
              <a:rPr lang="en-US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41" tIns="47470" rIns="94941" bIns="47470" numCol="1" anchor="b" anchorCtr="0" compatLnSpc="1">
            <a:prstTxWarp prst="textNoShape">
              <a:avLst/>
            </a:prstTxWarp>
          </a:bodyPr>
          <a:lstStyle>
            <a:lvl1pPr defTabSz="947321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3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41" tIns="47470" rIns="94941" bIns="47470" numCol="1" anchor="b" anchorCtr="0" compatLnSpc="1">
            <a:prstTxWarp prst="textNoShape">
              <a:avLst/>
            </a:prstTxWarp>
          </a:bodyPr>
          <a:lstStyle>
            <a:lvl1pPr algn="r" defTabSz="947321" eaLnBrk="0" hangingPunct="0">
              <a:defRPr sz="1200"/>
            </a:lvl1pPr>
          </a:lstStyle>
          <a:p>
            <a:pPr>
              <a:defRPr/>
            </a:pPr>
            <a:fld id="{D0494C04-FCAB-4CFC-9FF3-7D1C81B7F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316857" cy="960284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" y="0"/>
            <a:ext cx="3152361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  <p:sp>
        <p:nvSpPr>
          <p:cNvPr id="3995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47775" y="720725"/>
            <a:ext cx="4797425" cy="3597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2" name="Rectangle 1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84" y="4561226"/>
            <a:ext cx="5835927" cy="431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37" tIns="48218" rIns="96437" bIns="4821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2" y="9119174"/>
            <a:ext cx="3152361" cy="46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41" tIns="47470" rIns="94941" bIns="47470" anchor="ctr"/>
          <a:lstStyle/>
          <a:p>
            <a:pPr defTabSz="947321" eaLnBrk="0" hangingPunct="0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234109" y="721403"/>
            <a:ext cx="4848639" cy="35988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4096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2" y="4561227"/>
            <a:ext cx="5837583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1253988" y="709925"/>
            <a:ext cx="4750904" cy="363160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501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2963" y="9119173"/>
            <a:ext cx="3170583" cy="480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53" tIns="47776" rIns="95553" bIns="47776"/>
          <a:lstStyle/>
          <a:p>
            <a:pPr defTabSz="946722"/>
            <a:fld id="{4A2234B3-847E-4404-B35D-135C2ED1B81C}" type="slidenum">
              <a:rPr lang="en-US"/>
              <a:pPr defTabSz="946722"/>
              <a:t>11</a:t>
            </a:fld>
            <a:endParaRPr lang="en-US" dirty="0"/>
          </a:p>
        </p:txBody>
      </p:sp>
      <p:sp>
        <p:nvSpPr>
          <p:cNvPr id="51203" name="AutoShape 1"/>
          <p:cNvSpPr>
            <a:spLocks noChangeArrowheads="1"/>
          </p:cNvSpPr>
          <p:nvPr/>
        </p:nvSpPr>
        <p:spPr bwMode="auto">
          <a:xfrm>
            <a:off x="1109871" y="665657"/>
            <a:ext cx="4358309" cy="3320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553" tIns="47776" rIns="95553" bIns="47776" anchor="ctr"/>
          <a:lstStyle/>
          <a:p>
            <a:pPr defTabSz="946722"/>
            <a:endParaRPr lang="en-US" dirty="0"/>
          </a:p>
        </p:txBody>
      </p:sp>
      <p:sp>
        <p:nvSpPr>
          <p:cNvPr id="512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2184" y="4559587"/>
            <a:ext cx="5850835" cy="43202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3730489" y="2"/>
            <a:ext cx="2840935" cy="442678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wrap="none" lIns="95553" tIns="47776" rIns="95553" bIns="47776" anchor="ctr"/>
          <a:lstStyle/>
          <a:p>
            <a:pPr defTabSz="946722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2963" y="9119173"/>
            <a:ext cx="3170583" cy="480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53" tIns="47776" rIns="95553" bIns="47776"/>
          <a:lstStyle/>
          <a:p>
            <a:pPr defTabSz="946722"/>
            <a:fld id="{716B8217-8FD5-42C5-8E14-9E8B31D90D7C}" type="slidenum">
              <a:rPr lang="en-US"/>
              <a:pPr defTabSz="946722"/>
              <a:t>12</a:t>
            </a:fld>
            <a:endParaRPr lang="en-US" dirty="0"/>
          </a:p>
        </p:txBody>
      </p:sp>
      <p:sp>
        <p:nvSpPr>
          <p:cNvPr id="52227" name="AutoShape 1"/>
          <p:cNvSpPr>
            <a:spLocks noChangeArrowheads="1"/>
          </p:cNvSpPr>
          <p:nvPr/>
        </p:nvSpPr>
        <p:spPr bwMode="auto">
          <a:xfrm>
            <a:off x="1234111" y="719763"/>
            <a:ext cx="4846983" cy="35988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553" tIns="47776" rIns="95553" bIns="47776" anchor="ctr"/>
          <a:lstStyle/>
          <a:p>
            <a:pPr defTabSz="946722"/>
            <a:endParaRPr lang="en-US" dirty="0"/>
          </a:p>
        </p:txBody>
      </p:sp>
      <p:sp>
        <p:nvSpPr>
          <p:cNvPr id="522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wrap="none" lIns="95553" tIns="47776" rIns="95553" bIns="47776" anchor="ctr"/>
          <a:lstStyle/>
          <a:p>
            <a:pPr defTabSz="946722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ChangeArrowheads="1"/>
          </p:cNvSpPr>
          <p:nvPr/>
        </p:nvSpPr>
        <p:spPr bwMode="auto">
          <a:xfrm>
            <a:off x="1234110" y="721403"/>
            <a:ext cx="4842013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5325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2184" y="4561227"/>
            <a:ext cx="5850835" cy="431857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ChangeArrowheads="1"/>
          </p:cNvSpPr>
          <p:nvPr/>
        </p:nvSpPr>
        <p:spPr bwMode="auto">
          <a:xfrm>
            <a:off x="1234109" y="721403"/>
            <a:ext cx="4848639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5702" tIns="47850" rIns="95702" bIns="47850" anchor="ctr"/>
          <a:lstStyle/>
          <a:p>
            <a:pPr eaLnBrk="0" hangingPunct="0"/>
            <a:endParaRPr lang="en-US"/>
          </a:p>
        </p:txBody>
      </p:sp>
      <p:sp>
        <p:nvSpPr>
          <p:cNvPr id="5529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02" tIns="47850" rIns="95702" bIns="47850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ChangeArrowheads="1"/>
          </p:cNvSpPr>
          <p:nvPr/>
        </p:nvSpPr>
        <p:spPr bwMode="auto">
          <a:xfrm>
            <a:off x="1234109" y="721403"/>
            <a:ext cx="4848639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5702" tIns="47850" rIns="95702" bIns="47850" anchor="ctr"/>
          <a:lstStyle/>
          <a:p>
            <a:pPr eaLnBrk="0" hangingPunct="0"/>
            <a:endParaRPr lang="en-US"/>
          </a:p>
        </p:txBody>
      </p:sp>
      <p:sp>
        <p:nvSpPr>
          <p:cNvPr id="5529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02" tIns="47850" rIns="95702" bIns="47850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1253988" y="709925"/>
            <a:ext cx="4750904" cy="363160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5673" tIns="47837" rIns="95673" bIns="47837" anchor="ctr"/>
          <a:lstStyle/>
          <a:p>
            <a:pPr eaLnBrk="0" hangingPunct="0"/>
            <a:endParaRPr lang="en-US"/>
          </a:p>
        </p:txBody>
      </p:sp>
      <p:sp>
        <p:nvSpPr>
          <p:cNvPr id="5632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lIns="97179" tIns="48589" rIns="97179" bIns="48589" anchor="ctr"/>
          <a:lstStyle/>
          <a:p>
            <a:endParaRPr lang="en-US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673" tIns="47837" rIns="95673" bIns="47837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2184" y="4561227"/>
            <a:ext cx="5850835" cy="431857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1234110" y="721403"/>
            <a:ext cx="4842013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936" tIns="47467" rIns="94936" bIns="47467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593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2" y="4561226"/>
            <a:ext cx="5830957" cy="431529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4936" tIns="47467" rIns="94936" bIns="47467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1"/>
          <p:cNvSpPr>
            <a:spLocks noChangeArrowheads="1"/>
          </p:cNvSpPr>
          <p:nvPr/>
        </p:nvSpPr>
        <p:spPr bwMode="auto">
          <a:xfrm>
            <a:off x="1234109" y="721403"/>
            <a:ext cx="4843670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696" tIns="47846" rIns="95696" bIns="47846" anchor="ctr"/>
          <a:lstStyle/>
          <a:p>
            <a:pPr defTabSz="470891" eaLnBrk="0" hangingPunct="0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3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2182" y="4561226"/>
            <a:ext cx="5832614" cy="4315293"/>
          </a:xfrm>
          <a:noFill/>
          <a:ln/>
        </p:spPr>
        <p:txBody>
          <a:bodyPr wrap="none" lIns="0" tIns="0" rIns="0" bIns="0" anchor="ctr"/>
          <a:lstStyle/>
          <a:p>
            <a:endParaRPr lang="en-US" smtClean="0"/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5696" tIns="47846" rIns="95696" bIns="47846" anchor="ctr"/>
          <a:lstStyle/>
          <a:p>
            <a:pPr defTabSz="470891" eaLnBrk="0" hangingPunct="0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ChangeArrowheads="1"/>
          </p:cNvSpPr>
          <p:nvPr/>
        </p:nvSpPr>
        <p:spPr bwMode="auto">
          <a:xfrm>
            <a:off x="1234110" y="721403"/>
            <a:ext cx="4842013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936" tIns="47467" rIns="94936" bIns="47467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5837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2" y="4561226"/>
            <a:ext cx="5830957" cy="431529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4936" tIns="47467" rIns="94936" bIns="47467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1234110" y="721403"/>
            <a:ext cx="4842013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936" tIns="47467" rIns="94936" bIns="47467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593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2" y="4561226"/>
            <a:ext cx="5830957" cy="431529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4936" tIns="47467" rIns="94936" bIns="47467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ChangeArrowheads="1"/>
          </p:cNvSpPr>
          <p:nvPr/>
        </p:nvSpPr>
        <p:spPr bwMode="auto">
          <a:xfrm>
            <a:off x="1234110" y="721403"/>
            <a:ext cx="4842013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936" tIns="47467" rIns="94936" bIns="47467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6041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2" y="4561226"/>
            <a:ext cx="5830957" cy="431529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4936" tIns="47467" rIns="94936" bIns="47467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1234109" y="721403"/>
            <a:ext cx="4843670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696" tIns="47846" rIns="95696" bIns="47846" anchor="ctr"/>
          <a:lstStyle/>
          <a:p>
            <a:pPr eaLnBrk="0" hangingPunct="0"/>
            <a:endParaRPr lang="en-US"/>
          </a:p>
        </p:txBody>
      </p:sp>
      <p:sp>
        <p:nvSpPr>
          <p:cNvPr id="624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2" y="4561226"/>
            <a:ext cx="5830957" cy="4315293"/>
          </a:xfrm>
          <a:noFill/>
          <a:ln/>
        </p:spPr>
        <p:txBody>
          <a:bodyPr wrap="none" anchor="ctr"/>
          <a:lstStyle/>
          <a:p>
            <a:pPr marL="477477" indent="-477477">
              <a:tabLst>
                <a:tab pos="477477" algn="l"/>
                <a:tab pos="1432431" algn="l"/>
                <a:tab pos="2387385" algn="l"/>
                <a:tab pos="3342339" algn="l"/>
                <a:tab pos="4298940" algn="l"/>
                <a:tab pos="5253894" algn="l"/>
                <a:tab pos="6210494" algn="l"/>
                <a:tab pos="7165447" algn="l"/>
                <a:tab pos="8122049" algn="l"/>
                <a:tab pos="9077003" algn="l"/>
                <a:tab pos="10031957" algn="l"/>
                <a:tab pos="10988558" algn="l"/>
              </a:tabLst>
            </a:pPr>
            <a:endParaRPr lang="en-US" dirty="0" smtClean="0">
              <a:cs typeface="Lucida Sans Unicode" pitchFamily="34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5696" tIns="47846" rIns="95696" bIns="47846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ChangeArrowheads="1"/>
          </p:cNvSpPr>
          <p:nvPr/>
        </p:nvSpPr>
        <p:spPr bwMode="auto">
          <a:xfrm>
            <a:off x="1253988" y="709925"/>
            <a:ext cx="4750904" cy="363160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4301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1253988" y="709925"/>
            <a:ext cx="4750904" cy="363160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4403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ChangeArrowheads="1"/>
          </p:cNvSpPr>
          <p:nvPr/>
        </p:nvSpPr>
        <p:spPr bwMode="auto">
          <a:xfrm>
            <a:off x="1253988" y="709925"/>
            <a:ext cx="4750904" cy="363160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4710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ChangeArrowheads="1"/>
          </p:cNvSpPr>
          <p:nvPr/>
        </p:nvSpPr>
        <p:spPr bwMode="auto">
          <a:xfrm>
            <a:off x="1253988" y="709925"/>
            <a:ext cx="4750904" cy="363160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  <p:sp>
        <p:nvSpPr>
          <p:cNvPr id="4813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2184" y="4561227"/>
            <a:ext cx="5835927" cy="43185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41" tIns="47470" rIns="94941" bIns="47470" anchor="ctr"/>
          <a:lstStyle/>
          <a:p>
            <a:pPr defTabSz="946722" eaLnBrk="0" hangingPunct="0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2963" y="9119173"/>
            <a:ext cx="3170583" cy="480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85" tIns="43692" rIns="87385" bIns="43692"/>
          <a:lstStyle/>
          <a:p>
            <a:pPr eaLnBrk="0" hangingPunct="0"/>
            <a:fld id="{A369DD10-EB5A-4DDB-8F86-6F6B67470924}" type="slidenum">
              <a:rPr lang="en-GB"/>
              <a:pPr eaLnBrk="0" hangingPunct="0"/>
              <a:t>9</a:t>
            </a:fld>
            <a:endParaRPr lang="en-GB"/>
          </a:p>
        </p:txBody>
      </p:sp>
      <p:sp>
        <p:nvSpPr>
          <p:cNvPr id="49155" name="AutoShape 1"/>
          <p:cNvSpPr>
            <a:spLocks noChangeArrowheads="1"/>
          </p:cNvSpPr>
          <p:nvPr/>
        </p:nvSpPr>
        <p:spPr bwMode="auto">
          <a:xfrm>
            <a:off x="1232452" y="721403"/>
            <a:ext cx="4850296" cy="3598811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85" tIns="43692" rIns="87385" bIns="43692" anchor="ctr"/>
          <a:lstStyle/>
          <a:p>
            <a:pPr eaLnBrk="0" hangingPunct="0"/>
            <a:endParaRPr lang="en-US"/>
          </a:p>
        </p:txBody>
      </p:sp>
      <p:sp>
        <p:nvSpPr>
          <p:cNvPr id="491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2184" y="4559588"/>
            <a:ext cx="5834270" cy="4318573"/>
          </a:xfrm>
          <a:noFill/>
          <a:ln/>
        </p:spPr>
        <p:txBody>
          <a:bodyPr wrap="none" anchor="ctr"/>
          <a:lstStyle/>
          <a:p>
            <a:pPr marL="477477" indent="-477477">
              <a:tabLst>
                <a:tab pos="477477" algn="l"/>
                <a:tab pos="1432431" algn="l"/>
                <a:tab pos="2387385" algn="l"/>
                <a:tab pos="3342339" algn="l"/>
                <a:tab pos="4298940" algn="l"/>
                <a:tab pos="5253894" algn="l"/>
                <a:tab pos="6210494" algn="l"/>
                <a:tab pos="7165447" algn="l"/>
                <a:tab pos="8122049" algn="l"/>
                <a:tab pos="9077003" algn="l"/>
                <a:tab pos="10031957" algn="l"/>
                <a:tab pos="10988558" algn="l"/>
              </a:tabLst>
            </a:pPr>
            <a:endParaRPr lang="en-US" dirty="0" smtClean="0"/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4142963" y="0"/>
            <a:ext cx="3154017" cy="4787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7385" tIns="43692" rIns="87385" bIns="43692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F3415777-5FA9-4343-9C51-9B0075C54B72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AC1FE18C-27A8-4133-9BD9-12C45944FBEA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00" y="273050"/>
            <a:ext cx="2052638" cy="5818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07100" cy="5818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D3D257CA-1975-4084-8C3D-B6FBCC528F35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2138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41388"/>
            <a:ext cx="3800475" cy="5149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41388"/>
            <a:ext cx="3802063" cy="2498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92513"/>
            <a:ext cx="3802063" cy="2498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CD10AFC1-A48D-4261-8D3F-2626963C6482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3050"/>
            <a:ext cx="8212138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41388"/>
            <a:ext cx="3800475" cy="2498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41388"/>
            <a:ext cx="3802063" cy="2498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592513"/>
            <a:ext cx="3800475" cy="2498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3592513"/>
            <a:ext cx="3802063" cy="2498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FAE1F2B9-4385-4872-9883-E21020AA7408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2138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54938" cy="5149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6937E4B3-4B5F-4B87-8CAB-902CA97C6FA4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4E649-13AE-4534-9FAD-AE1EB98A56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5C3BC-7511-4950-B862-81CB177091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BE516-BBFF-4263-8408-EE9228928F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CC6B-925F-401F-A813-E18A97E2D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6424613"/>
            <a:ext cx="778827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Data Analysis Software (TDAS)	                                                                             Tutorial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2EA5BBC9-38B4-431A-BF98-6B4A7E711C7A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2CAF0-F07E-4277-AF45-F4EE26580D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63AEE-539E-407D-9CA2-E9360A7574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A1924-4531-4698-9BB0-2BDC374D8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CD2E-5DB2-431C-8DAE-1FE64DFA8D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EA21D-0CCA-453F-B358-1D8D1BBD5C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DF1A-C76A-416B-B47F-6371C6BAA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6364E-0B38-4080-8A8A-74CEA4BC7D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36C5EED9-1288-40D0-9AD3-9E6E169118D7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64D55D4D-5F3C-4413-98A1-3DE867E9630B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41388"/>
            <a:ext cx="3800475" cy="514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41388"/>
            <a:ext cx="3802063" cy="514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9FB83F46-4F28-4CE7-BD1F-FA74424E3766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Science Software Training	Software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1723264F-7895-4B80-BD48-52F8D4558FAF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GEM – San Francisco, CA   Dec 12, 2010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5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6424613"/>
            <a:ext cx="778827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/>
              <a:t>THEMIS Data Analysis Software (TDAS)                                                                               Tutorial </a:t>
            </a:r>
            <a:r>
              <a:rPr lang="en-GB" sz="1300" dirty="0">
                <a:cs typeface="Arial" charset="0"/>
              </a:rPr>
              <a:t>−</a:t>
            </a:r>
            <a:r>
              <a:rPr lang="en-GB" sz="1300" dirty="0"/>
              <a:t> </a:t>
            </a:r>
            <a:fld id="{07410717-EB34-4DEE-86FE-CA65CC58B554}" type="slidenum">
              <a:rPr lang="en-GB" sz="1300"/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/>
              <a:t>	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5800" y="6424613"/>
            <a:ext cx="778827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Data Analysis Software (TDAS)	                                                                               Tutorial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7F82CDBC-4C55-4F47-B04B-F643543E7F1C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5800" y="6340475"/>
            <a:ext cx="77882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>
                <a:latin typeface="Arial" pitchFamily="34" charset="0"/>
                <a:cs typeface="+mn-cs"/>
              </a:rPr>
              <a:t>THEMIS Data Analysis Software (TDAS)	                                                                               Tutorial </a:t>
            </a:r>
            <a:r>
              <a:rPr lang="en-GB" sz="1300" dirty="0">
                <a:latin typeface="Arial" pitchFamily="34" charset="0"/>
                <a:cs typeface="Arial" pitchFamily="34" charset="0"/>
              </a:rPr>
              <a:t>−</a:t>
            </a:r>
            <a:r>
              <a:rPr lang="en-GB" sz="1300" dirty="0">
                <a:latin typeface="Arial" pitchFamily="34" charset="0"/>
                <a:cs typeface="+mn-cs"/>
              </a:rPr>
              <a:t> </a:t>
            </a:r>
            <a:fld id="{44E6BA16-1BEB-41F8-BB7E-BB3A76584D54}" type="slidenum">
              <a:rPr lang="en-GB" sz="1300">
                <a:latin typeface="Arial" pitchFamily="34" charset="0"/>
                <a:cs typeface="+mn-cs"/>
              </a:rPr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>
                <a:latin typeface="Arial" pitchFamily="34" charset="0"/>
                <a:cs typeface="+mn-cs"/>
              </a:rPr>
              <a:t>	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652463" y="852488"/>
            <a:ext cx="7851775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51788" y="296863"/>
            <a:ext cx="5540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692150" y="201613"/>
            <a:ext cx="2589213" cy="581025"/>
            <a:chOff x="436" y="127"/>
            <a:chExt cx="1631" cy="366"/>
          </a:xfrm>
        </p:grpSpPr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36" y="127"/>
              <a:ext cx="163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436" y="127"/>
              <a:ext cx="1632" cy="367"/>
            </a:xfrm>
            <a:prstGeom prst="roundRect">
              <a:avLst>
                <a:gd name="adj" fmla="val 27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5800" y="6424613"/>
            <a:ext cx="82296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3697288" algn="ctr"/>
                <a:tab pos="7577138" algn="r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1300" dirty="0"/>
              <a:t>THEMIS Data Analysis Software (TDAS)	                                                                              Tutorial </a:t>
            </a:r>
            <a:r>
              <a:rPr lang="en-GB" sz="1300" dirty="0">
                <a:cs typeface="Arial" charset="0"/>
              </a:rPr>
              <a:t>−</a:t>
            </a:r>
            <a:fld id="{6D86DBBA-6D99-4D4A-92E9-81DB70ECEA57}" type="slidenum">
              <a:rPr lang="en-GB" sz="1300"/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3697288" algn="ctr"/>
                  <a:tab pos="7577138" algn="r"/>
                  <a:tab pos="8229600" algn="l"/>
                  <a:tab pos="9144000" algn="l"/>
                  <a:tab pos="10058400" algn="l"/>
                  <a:tab pos="10515600" algn="l"/>
                </a:tabLst>
                <a:defRPr/>
              </a:pPr>
              <a:t>‹#›</a:t>
            </a:fld>
            <a:r>
              <a:rPr lang="en-GB" sz="1300" dirty="0"/>
              <a:t>	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60400" y="6383338"/>
            <a:ext cx="7853363" cy="1587"/>
          </a:xfrm>
          <a:prstGeom prst="line">
            <a:avLst/>
          </a:prstGeom>
          <a:noFill/>
          <a:ln w="28440">
            <a:solidFill>
              <a:srgbClr val="0000B6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121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54938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  <p:sldLayoutId id="2147484154" r:id="rId15"/>
  </p:sldLayoutIdLst>
  <p:hf sldNum="0" hdr="0" dt="0"/>
  <p:txStyles>
    <p:titleStyle>
      <a:lvl1pPr algn="r" defTabSz="457200" rtl="0" eaLnBrk="0" fontAlgn="base" hangingPunct="0">
        <a:lnSpc>
          <a:spcPct val="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lnSpc>
          <a:spcPct val="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r" defTabSz="457200" rtl="0" eaLnBrk="0" fontAlgn="base" hangingPunct="0">
        <a:lnSpc>
          <a:spcPct val="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r" defTabSz="457200" rtl="0" eaLnBrk="0" fontAlgn="base" hangingPunct="0">
        <a:lnSpc>
          <a:spcPct val="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r" defTabSz="457200" rtl="0" eaLnBrk="0" fontAlgn="base" hangingPunct="0">
        <a:lnSpc>
          <a:spcPct val="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457200" indent="-457200" algn="l" defTabSz="457200" rtl="0" eaLnBrk="0" fontAlgn="base" hangingPunct="0">
        <a:lnSpc>
          <a:spcPct val="5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820738" indent="-363538" algn="l" defTabSz="457200" rtl="0" eaLnBrk="0" fontAlgn="base" hangingPunct="0">
        <a:lnSpc>
          <a:spcPct val="5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1239838" indent="-325438" algn="l" defTabSz="457200" rtl="0" eaLnBrk="0" fontAlgn="base" hangingPunct="0">
        <a:lnSpc>
          <a:spcPct val="50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  <a:cs typeface="+mn-cs"/>
        </a:defRPr>
      </a:lvl3pPr>
      <a:lvl4pPr marL="1658938" indent="-287338" algn="l" defTabSz="457200" rtl="0" eaLnBrk="0" fontAlgn="base" hangingPunct="0">
        <a:lnSpc>
          <a:spcPct val="50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078038" indent="-249238" algn="l" defTabSz="457200" rtl="0" eaLnBrk="0" fontAlgn="base" hangingPunct="0">
        <a:lnSpc>
          <a:spcPct val="50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5pPr>
      <a:lvl6pPr marL="2535238" indent="-249238" algn="l" defTabSz="457200" rtl="0" fontAlgn="base">
        <a:lnSpc>
          <a:spcPct val="50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92438" indent="-249238" algn="l" defTabSz="457200" rtl="0" fontAlgn="base">
        <a:lnSpc>
          <a:spcPct val="50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49638" indent="-249238" algn="l" defTabSz="457200" rtl="0" fontAlgn="base">
        <a:lnSpc>
          <a:spcPct val="50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906838" indent="-249238" algn="l" defTabSz="457200" rtl="0" fontAlgn="base">
        <a:lnSpc>
          <a:spcPct val="50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TEST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B43C65-54B2-4E7D-B8B9-8967BAE4D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http://www.nasa.gov/images/content/164406main_THEMIS_Spacecraft2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5280025"/>
            <a:ext cx="852170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>
                <a:solidFill>
                  <a:srgbClr val="000000"/>
                </a:solidFill>
              </a:rPr>
              <a:t>Science Software – v6.0 Tutorial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50975"/>
            <a:ext cx="7769225" cy="350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266700"/>
            <a:ext cx="7439025" cy="4953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Wavelet Transform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52400" y="457200"/>
            <a:ext cx="7315200" cy="1371600"/>
          </a:xfrm>
        </p:spPr>
        <p:txBody>
          <a:bodyPr lIns="101880" tIns="51120" rIns="101880" bIns="51120"/>
          <a:lstStyle/>
          <a:p>
            <a:pPr marL="487363" indent="-487363" eaLnBrk="1" hangingPunct="1">
              <a:lnSpc>
                <a:spcPct val="93000"/>
              </a:lnSpc>
              <a:spcBef>
                <a:spcPts val="675"/>
              </a:spcBef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mtClean="0"/>
          </a:p>
          <a:p>
            <a:pPr marL="1008063" lvl="1" indent="-327025" eaLnBrk="1" hangingPunct="1">
              <a:lnSpc>
                <a:spcPct val="100000"/>
              </a:lnSpc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mtClean="0"/>
              <a:t>To perform a wavelet transform on an area of interest</a:t>
            </a:r>
          </a:p>
          <a:p>
            <a:pPr marL="1008063" lvl="1" indent="-327025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000" smtClean="0"/>
              <a:t> </a:t>
            </a:r>
          </a:p>
          <a:p>
            <a:pPr marL="1008063" lvl="1" indent="-327025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200" smtClean="0"/>
              <a:t>            ; define area of interest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400" smtClean="0"/>
              <a:t>idl &gt;  </a:t>
            </a:r>
            <a:r>
              <a:rPr lang="en-GB" sz="1400" b="1" smtClean="0"/>
              <a:t>tr</a:t>
            </a:r>
            <a:r>
              <a:rPr lang="en-GB" sz="1400" smtClean="0"/>
              <a:t> = ['2007-07-23/09:00','2007-07-23/16']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z="140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z="140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z="1400" b="1" smtClean="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038600" y="1497013"/>
            <a:ext cx="5105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474788" lvl="2" indent="-290513"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200" dirty="0"/>
              <a:t>; split the 3d vector into components</a:t>
            </a:r>
          </a:p>
          <a:p>
            <a:pPr marL="1474788" lvl="2" indent="-290513"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400" dirty="0" err="1"/>
              <a:t>idl</a:t>
            </a:r>
            <a:r>
              <a:rPr lang="en-GB" sz="1400" dirty="0"/>
              <a:t> &gt;  </a:t>
            </a:r>
            <a:r>
              <a:rPr lang="en-GB" sz="1400" b="1" dirty="0" err="1"/>
              <a:t>split_vec</a:t>
            </a:r>
            <a:r>
              <a:rPr lang="en-GB" sz="1400" dirty="0"/>
              <a:t>,  ‘ </a:t>
            </a:r>
            <a:r>
              <a:rPr lang="en-GB" sz="1400" dirty="0" err="1"/>
              <a:t>thg_mag_ccnv</a:t>
            </a:r>
            <a:r>
              <a:rPr lang="en-GB" sz="1400" dirty="0"/>
              <a:t>‘</a:t>
            </a:r>
            <a:endParaRPr lang="en-GB" sz="1200" dirty="0">
              <a:solidFill>
                <a:srgbClr val="000000"/>
              </a:solidFill>
            </a:endParaRPr>
          </a:p>
          <a:p>
            <a:pPr marL="1474788" lvl="2" indent="-290513"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200" dirty="0">
                <a:solidFill>
                  <a:srgbClr val="000000"/>
                </a:solidFill>
              </a:rPr>
              <a:t>; compute transform of one component</a:t>
            </a:r>
          </a:p>
          <a:p>
            <a:pPr marL="1474788" lvl="2" indent="-290513"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400" dirty="0" err="1"/>
              <a:t>idl</a:t>
            </a:r>
            <a:r>
              <a:rPr lang="en-GB" sz="1400" dirty="0"/>
              <a:t> &gt;  </a:t>
            </a:r>
            <a:r>
              <a:rPr lang="en-GB" sz="1400" b="1" dirty="0" err="1"/>
              <a:t>wav_data</a:t>
            </a:r>
            <a:r>
              <a:rPr lang="en-GB" sz="1400" dirty="0"/>
              <a:t>,  '</a:t>
            </a:r>
            <a:r>
              <a:rPr lang="en-GB" sz="1400" dirty="0" err="1"/>
              <a:t>thg_mag_ccnv_x</a:t>
            </a:r>
            <a:r>
              <a:rPr lang="en-GB" sz="1400" dirty="0"/>
              <a:t>',  /</a:t>
            </a:r>
            <a:r>
              <a:rPr lang="en-GB" sz="1400" dirty="0" err="1"/>
              <a:t>kol</a:t>
            </a:r>
            <a:r>
              <a:rPr lang="en-GB" sz="1400" dirty="0"/>
              <a:t>, $          trange=tr,  maxpoints = 24l*3600*2</a:t>
            </a:r>
          </a:p>
          <a:p>
            <a:pPr marL="1474788" lvl="2" indent="-290513"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200" dirty="0">
                <a:solidFill>
                  <a:srgbClr val="000000"/>
                </a:solidFill>
              </a:rPr>
              <a:t>; set color limits (log scale)</a:t>
            </a:r>
            <a:endParaRPr lang="en-GB" sz="1400" b="1" dirty="0"/>
          </a:p>
          <a:p>
            <a:pPr marL="1474788" lvl="2" indent="-290513"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400" dirty="0" err="1"/>
              <a:t>idl</a:t>
            </a:r>
            <a:r>
              <a:rPr lang="en-GB" sz="1400" dirty="0"/>
              <a:t> &gt;</a:t>
            </a:r>
            <a:r>
              <a:rPr lang="en-GB" sz="1400" b="1" dirty="0"/>
              <a:t>  zlim</a:t>
            </a:r>
            <a:r>
              <a:rPr lang="en-GB" sz="1400" dirty="0"/>
              <a:t>, '*pow',  .0001,  .01, 1   </a:t>
            </a:r>
          </a:p>
          <a:p>
            <a:pPr marL="1474788" lvl="2" indent="-290513"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200" dirty="0">
                <a:solidFill>
                  <a:srgbClr val="000000"/>
                </a:solidFill>
              </a:rPr>
              <a:t>; and plot it.</a:t>
            </a:r>
            <a:endParaRPr lang="en-GB" sz="1200" dirty="0"/>
          </a:p>
          <a:p>
            <a:pPr marL="1474788" lvl="2" indent="-290513"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400" dirty="0" err="1"/>
              <a:t>idl</a:t>
            </a:r>
            <a:r>
              <a:rPr lang="en-GB" sz="1400" dirty="0"/>
              <a:t> &gt;  </a:t>
            </a:r>
            <a:r>
              <a:rPr lang="en-GB" sz="1400" b="1" dirty="0" err="1"/>
              <a:t>tplot</a:t>
            </a:r>
            <a:r>
              <a:rPr lang="en-GB" sz="1400" dirty="0"/>
              <a:t>,  '*ccnv_x*‘ ,  trange=tr</a:t>
            </a:r>
          </a:p>
          <a:p>
            <a:pPr marL="1474788" lvl="2" indent="-290513"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z="1400" dirty="0"/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2525" y="3429000"/>
            <a:ext cx="35718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057400"/>
            <a:ext cx="3267075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 bwMode="auto">
          <a:xfrm rot="5400000" flipH="1" flipV="1">
            <a:off x="1219200" y="3276600"/>
            <a:ext cx="228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 flipH="1" flipV="1">
            <a:off x="1981200" y="3276600"/>
            <a:ext cx="228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66738" y="334963"/>
            <a:ext cx="7281862" cy="579437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tIns="91440" anchor="ctr"/>
          <a:lstStyle/>
          <a:p>
            <a:pPr algn="r">
              <a:lnSpc>
                <a:spcPct val="49000"/>
              </a:lnSpc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+mj-lt" charset="0"/>
                <a:ea typeface="+mj-ea" charset="0"/>
                <a:cs typeface="+mj-ea" charset="0"/>
              </a:rPr>
              <a:t>Analysis Routines 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22300" y="1036638"/>
            <a:ext cx="3524250" cy="459422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79425" indent="-479425">
              <a:lnSpc>
                <a:spcPct val="75000"/>
              </a:lnSpc>
              <a:spcBef>
                <a:spcPts val="600"/>
              </a:spcBef>
              <a:buSzPct val="100000"/>
              <a:buFont typeface="Arial" pitchFamily="34" charset="0"/>
              <a:buNone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endParaRPr lang="en-GB" sz="24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962525" y="1157288"/>
            <a:ext cx="3419475" cy="2125662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81360" tIns="40680" rIns="81360" bIns="40680">
            <a:spAutoFit/>
          </a:bodyPr>
          <a:lstStyle/>
          <a:p>
            <a:pPr marL="827088" lvl="1" indent="-381000">
              <a:lnSpc>
                <a:spcPct val="86000"/>
              </a:lnSpc>
              <a:spcBef>
                <a:spcPts val="550"/>
              </a:spcBef>
              <a:buSzPct val="100000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u="sng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Tsyganenko Model</a:t>
            </a:r>
          </a:p>
          <a:p>
            <a:pPr marL="1117600" lvl="2" indent="-288925">
              <a:lnSpc>
                <a:spcPct val="98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(t)trace2iono</a:t>
            </a:r>
          </a:p>
          <a:p>
            <a:pPr marL="1117600" lvl="2" indent="-288925">
              <a:lnSpc>
                <a:spcPct val="98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(t)trace2equator</a:t>
            </a:r>
          </a:p>
          <a:p>
            <a:pPr marL="1117600" lvl="2" indent="-288925">
              <a:lnSpc>
                <a:spcPct val="98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(t)t89</a:t>
            </a:r>
          </a:p>
          <a:p>
            <a:pPr marL="1117600" lvl="2" indent="-288925">
              <a:lnSpc>
                <a:spcPct val="98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(t)t96</a:t>
            </a:r>
          </a:p>
          <a:p>
            <a:pPr marL="1117600" lvl="2" indent="-288925">
              <a:lnSpc>
                <a:spcPct val="98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(t)t01</a:t>
            </a:r>
          </a:p>
          <a:p>
            <a:pPr marL="1117600" lvl="2" indent="-288925">
              <a:lnSpc>
                <a:spcPct val="98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(t)t04s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4038600"/>
            <a:ext cx="6934200" cy="205740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4975" indent="-434975">
              <a:lnSpc>
                <a:spcPct val="92000"/>
              </a:lnSpc>
              <a:spcBef>
                <a:spcPts val="613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Example:</a:t>
            </a: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</a:t>
            </a:r>
            <a:r>
              <a:rPr lang="en-GB" sz="1300" b="1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</a:t>
            </a:r>
          </a:p>
          <a:p>
            <a:pPr marL="434975" indent="-434975">
              <a:lnSpc>
                <a:spcPct val="92000"/>
              </a:lnSpc>
              <a:spcBef>
                <a:spcPts val="613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r>
              <a:rPr lang="en-GB" sz="1300" b="1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    </a:t>
            </a:r>
            <a:r>
              <a:rPr lang="en-GB" sz="1300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idl</a:t>
            </a: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&gt;  </a:t>
            </a:r>
            <a:r>
              <a:rPr lang="en-GB" sz="1300" b="1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tt89</a:t>
            </a: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,  '</a:t>
            </a:r>
            <a:r>
              <a:rPr lang="en-GB" sz="1300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tha_state_pos_gsm</a:t>
            </a: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',  </a:t>
            </a:r>
            <a:r>
              <a:rPr lang="en-GB" sz="1300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newname</a:t>
            </a: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='model_field'</a:t>
            </a:r>
          </a:p>
          <a:p>
            <a:pPr marL="434975" indent="-434975">
              <a:lnSpc>
                <a:spcPct val="92000"/>
              </a:lnSpc>
              <a:spcBef>
                <a:spcPts val="613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endParaRPr lang="en-GB" sz="13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marL="434975" indent="-434975">
              <a:lnSpc>
                <a:spcPct val="92000"/>
              </a:lnSpc>
              <a:spcBef>
                <a:spcPts val="613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    </a:t>
            </a:r>
            <a:r>
              <a:rPr lang="en-GB" sz="1300" dirty="0" err="1">
                <a:solidFill>
                  <a:srgbClr val="000000"/>
                </a:solidFill>
                <a:cs typeface="+mn-ea" charset="0"/>
              </a:rPr>
              <a:t>idl</a:t>
            </a:r>
            <a:r>
              <a:rPr lang="en-GB" sz="1300" dirty="0">
                <a:solidFill>
                  <a:srgbClr val="000000"/>
                </a:solidFill>
                <a:cs typeface="+mn-ea" charset="0"/>
              </a:rPr>
              <a:t> &gt;  </a:t>
            </a:r>
            <a:r>
              <a:rPr lang="en-GB" sz="1300" b="1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fac_matrix_make</a:t>
            </a: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,  '</a:t>
            </a:r>
            <a:r>
              <a:rPr lang="en-GB" sz="1300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model_field</a:t>
            </a: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' ,  </a:t>
            </a:r>
            <a:r>
              <a:rPr lang="en-GB" sz="1300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other_dim</a:t>
            </a: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=   'xgse', newname = 'fac_mat'</a:t>
            </a:r>
          </a:p>
          <a:p>
            <a:pPr marL="434975" indent="-434975">
              <a:lnSpc>
                <a:spcPct val="92000"/>
              </a:lnSpc>
              <a:spcBef>
                <a:spcPts val="613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endParaRPr lang="en-GB" sz="13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marL="434975" indent="-434975">
              <a:lnSpc>
                <a:spcPct val="92000"/>
              </a:lnSpc>
              <a:spcBef>
                <a:spcPts val="613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r>
              <a:rPr lang="en-GB" sz="1300" b="1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    </a:t>
            </a:r>
            <a:r>
              <a:rPr lang="en-GB" sz="1300" dirty="0" err="1">
                <a:solidFill>
                  <a:srgbClr val="000000"/>
                </a:solidFill>
                <a:cs typeface="+mn-ea" charset="0"/>
              </a:rPr>
              <a:t>idl</a:t>
            </a:r>
            <a:r>
              <a:rPr lang="en-GB" sz="1300" dirty="0">
                <a:solidFill>
                  <a:srgbClr val="000000"/>
                </a:solidFill>
                <a:cs typeface="+mn-ea" charset="0"/>
              </a:rPr>
              <a:t> &gt;  </a:t>
            </a:r>
            <a:r>
              <a:rPr lang="en-GB" sz="1300" b="1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tvector_rotate</a:t>
            </a:r>
            <a:r>
              <a:rPr lang="en-GB" sz="13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, 'fac_mat', 'thc_peir_velocity', newname = 'ion_velocity_model_fa'</a:t>
            </a:r>
          </a:p>
          <a:p>
            <a:pPr marL="434975" indent="-434975">
              <a:lnSpc>
                <a:spcPct val="92000"/>
              </a:lnSpc>
              <a:spcBef>
                <a:spcPts val="613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endParaRPr lang="en-US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marL="434975" indent="-434975">
              <a:lnSpc>
                <a:spcPct val="92000"/>
              </a:lnSpc>
              <a:spcBef>
                <a:spcPts val="613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endParaRPr lang="en-US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marL="434975" indent="-434975">
              <a:lnSpc>
                <a:spcPct val="71000"/>
              </a:lnSpc>
              <a:spcBef>
                <a:spcPts val="613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endParaRPr lang="en-US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marL="434975" indent="-434975">
              <a:lnSpc>
                <a:spcPct val="58000"/>
              </a:lnSpc>
              <a:spcBef>
                <a:spcPts val="550"/>
              </a:spcBef>
              <a:buSzPct val="100000"/>
              <a:tabLst>
                <a:tab pos="892175" algn="l"/>
                <a:tab pos="1306513" algn="l"/>
                <a:tab pos="1720850" algn="l"/>
                <a:tab pos="2135188" algn="l"/>
                <a:tab pos="2549525" algn="l"/>
                <a:tab pos="2965450" algn="l"/>
                <a:tab pos="3379788" algn="l"/>
                <a:tab pos="3794125" algn="l"/>
                <a:tab pos="4208463" algn="l"/>
                <a:tab pos="4624388" algn="l"/>
                <a:tab pos="5038725" algn="l"/>
                <a:tab pos="5453063" algn="l"/>
                <a:tab pos="5867400" algn="l"/>
                <a:tab pos="6283325" algn="l"/>
                <a:tab pos="6697663" algn="l"/>
                <a:tab pos="7112000" algn="l"/>
                <a:tab pos="7526338" algn="l"/>
                <a:tab pos="7942263" algn="l"/>
                <a:tab pos="8356600" algn="l"/>
                <a:tab pos="8770938" algn="l"/>
              </a:tabLst>
              <a:defRPr/>
            </a:pPr>
            <a:endParaRPr lang="en-US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149350"/>
            <a:ext cx="4562475" cy="235585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81360" tIns="40680" rIns="81360" bIns="40680">
            <a:spAutoFit/>
          </a:bodyPr>
          <a:lstStyle/>
          <a:p>
            <a:pPr marL="827088" lvl="1" indent="-381000">
              <a:lnSpc>
                <a:spcPct val="75000"/>
              </a:lnSpc>
              <a:spcBef>
                <a:spcPts val="550"/>
              </a:spcBef>
              <a:buSzPct val="100000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u="sng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Analytic Coordinate Transformations</a:t>
            </a:r>
          </a:p>
          <a:p>
            <a:pPr marL="1117600" lvl="2" indent="-288925">
              <a:lnSpc>
                <a:spcPct val="80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tvector_rotate</a:t>
            </a:r>
          </a:p>
          <a:p>
            <a:pPr marL="1117600" lvl="2" indent="-288925">
              <a:lnSpc>
                <a:spcPct val="80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fac_matrix_make</a:t>
            </a:r>
          </a:p>
          <a:p>
            <a:pPr marL="1117600" lvl="2" indent="-288925">
              <a:lnSpc>
                <a:spcPct val="80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thm_fac_matrix_make</a:t>
            </a:r>
          </a:p>
          <a:p>
            <a:pPr marL="1117600" lvl="2" indent="-288925">
              <a:lnSpc>
                <a:spcPct val="80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minvar_matrix_make</a:t>
            </a:r>
          </a:p>
          <a:p>
            <a:pPr marL="1117600" lvl="2" indent="-288925">
              <a:lnSpc>
                <a:spcPct val="80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enp_matrix_make</a:t>
            </a:r>
          </a:p>
          <a:p>
            <a:pPr marL="1117600" lvl="2" indent="-288925">
              <a:lnSpc>
                <a:spcPct val="80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rxy_matrix_make</a:t>
            </a:r>
          </a:p>
          <a:p>
            <a:pPr marL="1117600" lvl="2" indent="-288925">
              <a:lnSpc>
                <a:spcPct val="80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sse_matrix_make</a:t>
            </a:r>
          </a:p>
          <a:p>
            <a:pPr marL="1117600" lvl="2" indent="-288925">
              <a:lnSpc>
                <a:spcPct val="80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1654175" algn="l"/>
                <a:tab pos="2070100" algn="l"/>
                <a:tab pos="2484438" algn="l"/>
                <a:tab pos="2898775" algn="l"/>
                <a:tab pos="3313113" algn="l"/>
                <a:tab pos="3729038" algn="l"/>
                <a:tab pos="4143375" algn="l"/>
                <a:tab pos="4557713" algn="l"/>
                <a:tab pos="4972050" algn="l"/>
                <a:tab pos="5387975" algn="l"/>
                <a:tab pos="5802313" algn="l"/>
                <a:tab pos="6216650" algn="l"/>
                <a:tab pos="6630988" algn="l"/>
                <a:tab pos="7046913" algn="l"/>
                <a:tab pos="7461250" algn="l"/>
                <a:tab pos="7875588" algn="l"/>
                <a:tab pos="8289925" algn="l"/>
                <a:tab pos="8705850" algn="l"/>
                <a:tab pos="9120188" algn="l"/>
                <a:tab pos="9534525" algn="l"/>
                <a:tab pos="99488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gsm2lmn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317500"/>
            <a:ext cx="7316788" cy="5984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tIns="91440" anchor="ctr"/>
          <a:lstStyle/>
          <a:p>
            <a:pPr algn="r">
              <a:lnSpc>
                <a:spcPct val="85000"/>
              </a:lnSpc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+mj-lt" charset="0"/>
                <a:ea typeface="+mj-ea" charset="0"/>
                <a:cs typeface="+mj-ea" charset="0"/>
              </a:rPr>
              <a:t>Coordinate Transforms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5800" y="1093788"/>
            <a:ext cx="7924800" cy="545941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lvl="1" indent="-457200">
              <a:lnSpc>
                <a:spcPct val="85000"/>
              </a:lnSpc>
              <a:spcBef>
                <a:spcPts val="600"/>
              </a:spcBef>
              <a:buSzPct val="100000"/>
              <a:buFont typeface="Arial" pitchFamily="34" charset="0"/>
              <a:buChar char="●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Geophysical Coordinate Systems supported by TDAS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SPG	Spinning Probe Geometric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SSL	Spinning SunSensor L-vectorZ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DSL	Despun SunSensor L-vectorZ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GEI	Geocentric Equatorial Inertial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GSE	Geocentric Solar Ecliptic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GSM	Geocentric Solar Magnetospheric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SM       Solar Magnetic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GEO    Geographic Coordinate System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SSE     </a:t>
            </a:r>
            <a:r>
              <a:rPr lang="en-GB" sz="1400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Selenocentric</a:t>
            </a: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Coordinate </a:t>
            </a:r>
            <a:r>
              <a:rPr lang="en-GB" sz="1400" dirty="0" smtClean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System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SEL 	</a:t>
            </a:r>
            <a:r>
              <a:rPr lang="en-GB" sz="1400" dirty="0" err="1" smtClean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Selenographic</a:t>
            </a:r>
            <a:r>
              <a:rPr lang="en-GB" sz="1400" dirty="0" smtClean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Coordinate System</a:t>
            </a:r>
            <a:endParaRPr lang="en-GB" sz="14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endParaRPr lang="en-GB" sz="14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lvl="1" indent="-457200">
              <a:lnSpc>
                <a:spcPct val="85000"/>
              </a:lnSpc>
              <a:spcBef>
                <a:spcPts val="600"/>
              </a:spcBef>
              <a:buSzPct val="100000"/>
              <a:buFont typeface="Arial" pitchFamily="34" charset="0"/>
              <a:buChar char="●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2000" dirty="0" err="1">
                <a:solidFill>
                  <a:srgbClr val="000000"/>
                </a:solidFill>
                <a:latin typeface="Arial" pitchFamily="34" charset="0"/>
                <a:cs typeface="+mn-ea" charset="0"/>
              </a:rPr>
              <a:t>thm_cotrans</a:t>
            </a:r>
            <a:endParaRPr lang="en-GB" sz="2000" dirty="0">
              <a:solidFill>
                <a:srgbClr val="000000"/>
              </a:solidFill>
              <a:latin typeface="Arial" pitchFamily="34" charset="0"/>
              <a:cs typeface="+mn-ea" charset="0"/>
            </a:endParaRP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cs typeface="+mn-ea" charset="0"/>
              </a:rPr>
              <a:t>transforms to/from any of the following coordinate systems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cs typeface="+mn-ea" charset="0"/>
              </a:rPr>
              <a:t>updates metadata in output.</a:t>
            </a: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cs typeface="+mn-ea" charset="0"/>
              </a:rPr>
              <a:t>knows coordinate system of input from metadata</a:t>
            </a:r>
            <a:endParaRPr lang="en-GB" dirty="0">
              <a:solidFill>
                <a:srgbClr val="000000"/>
              </a:solidFill>
              <a:cs typeface="+mn-ea" charset="0"/>
            </a:endParaRPr>
          </a:p>
          <a:p>
            <a:pPr marL="1236663" lvl="2" indent="-322263">
              <a:lnSpc>
                <a:spcPct val="85000"/>
              </a:lnSpc>
              <a:spcBef>
                <a:spcPts val="450"/>
              </a:spcBef>
              <a:buSzPct val="100000"/>
              <a:buFont typeface="Arial" pitchFamily="34" charset="0"/>
              <a:buChar char="–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endParaRPr lang="en-GB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lvl="1" indent="-457200">
              <a:lnSpc>
                <a:spcPct val="85000"/>
              </a:lnSpc>
              <a:spcBef>
                <a:spcPts val="600"/>
              </a:spcBef>
              <a:buSzPct val="100000"/>
              <a:buFont typeface="Arial" pitchFamily="34" charset="0"/>
              <a:buChar char="●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Example (previously loaded FGM and STATE data)‏</a:t>
            </a:r>
          </a:p>
          <a:p>
            <a:pPr marL="1236663" lvl="2" indent="-322263">
              <a:lnSpc>
                <a:spcPct val="74000"/>
              </a:lnSpc>
              <a:spcBef>
                <a:spcPts val="450"/>
              </a:spcBef>
              <a:buSzPct val="100000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endParaRPr lang="en-GB" sz="14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marL="1236663" lvl="2" indent="-322263">
              <a:lnSpc>
                <a:spcPct val="74000"/>
              </a:lnSpc>
              <a:spcBef>
                <a:spcPts val="450"/>
              </a:spcBef>
              <a:buSzPct val="100000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/>
            </a:pPr>
            <a:r>
              <a:rPr lang="en-GB" sz="1400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idl</a:t>
            </a: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&gt;  </a:t>
            </a:r>
            <a:r>
              <a:rPr lang="en-GB" sz="1400" b="1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thm_cotrans</a:t>
            </a: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, 'th?_fg?', out_coord='geo‘, ouf_suffix = ‘geo’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6934200" y="5638800"/>
            <a:ext cx="9906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reduced</a:t>
            </a:r>
          </a:p>
        </p:txBody>
      </p:sp>
      <p:sp>
        <p:nvSpPr>
          <p:cNvPr id="29700" name="Text Box 8"/>
          <p:cNvSpPr txBox="1">
            <a:spLocks noChangeArrowheads="1"/>
          </p:cNvSpPr>
          <p:nvPr/>
        </p:nvSpPr>
        <p:spPr bwMode="auto">
          <a:xfrm>
            <a:off x="7162800" y="4495800"/>
            <a:ext cx="4572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full</a:t>
            </a: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3962400" y="2819400"/>
            <a:ext cx="9906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reduced</a:t>
            </a:r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4191000" y="1676400"/>
            <a:ext cx="4572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full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3152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Plotting Angular Spectra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985421"/>
            <a:ext cx="381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smtClean="0"/>
              <a:t>timespan,'7 11 07/10',2,/hours</a:t>
            </a:r>
          </a:p>
          <a:p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smtClean="0"/>
              <a:t>sc=‘a’</a:t>
            </a:r>
          </a:p>
          <a:p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err="1" smtClean="0"/>
              <a:t>thm_load_state</a:t>
            </a:r>
            <a:r>
              <a:rPr lang="en-US" sz="1200" b="1" dirty="0" smtClean="0"/>
              <a:t>, probe=sc, /</a:t>
            </a:r>
            <a:r>
              <a:rPr lang="en-US" sz="1200" b="1" dirty="0" err="1" smtClean="0"/>
              <a:t>get_supp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err="1" smtClean="0"/>
              <a:t>thm_load_fit</a:t>
            </a:r>
            <a:r>
              <a:rPr lang="en-US" sz="1200" b="1" dirty="0" smtClean="0"/>
              <a:t>, probe=sc, data='</a:t>
            </a:r>
            <a:r>
              <a:rPr lang="en-US" sz="1200" b="1" dirty="0" err="1" smtClean="0"/>
              <a:t>fgs</a:t>
            </a:r>
            <a:r>
              <a:rPr lang="en-US" sz="1200" b="1" dirty="0" smtClean="0"/>
              <a:t>',  $</a:t>
            </a:r>
          </a:p>
          <a:p>
            <a:r>
              <a:rPr lang="en-US" sz="1200" b="1" dirty="0" smtClean="0"/>
              <a:t>               coord='gsm', </a:t>
            </a:r>
            <a:r>
              <a:rPr lang="en-US" sz="1200" b="1" dirty="0" err="1" smtClean="0"/>
              <a:t>suff</a:t>
            </a:r>
            <a:r>
              <a:rPr lang="en-US" sz="1200" b="1" dirty="0" smtClean="0"/>
              <a:t>='_gsm'</a:t>
            </a:r>
            <a:endParaRPr lang="en-US" sz="1200" dirty="0" smtClean="0"/>
          </a:p>
          <a:p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err="1" smtClean="0"/>
              <a:t>thm_load_mom</a:t>
            </a:r>
            <a:r>
              <a:rPr lang="en-US" sz="1200" b="1" dirty="0" smtClean="0"/>
              <a:t>, probe=sc</a:t>
            </a:r>
          </a:p>
          <a:p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err="1" smtClean="0"/>
              <a:t>thm_load_esa,probe</a:t>
            </a:r>
            <a:r>
              <a:rPr lang="en-US" sz="1200" b="1" dirty="0" smtClean="0"/>
              <a:t>=sc 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err="1" smtClean="0"/>
              <a:t>tplot</a:t>
            </a:r>
            <a:r>
              <a:rPr lang="en-US" sz="1200" b="1" dirty="0" smtClean="0"/>
              <a:t>, ['</a:t>
            </a:r>
            <a:r>
              <a:rPr lang="en-US" sz="1200" b="1" dirty="0" err="1" smtClean="0"/>
              <a:t>tha_fgs_gsm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tha_pxxm_pot</a:t>
            </a:r>
            <a:r>
              <a:rPr lang="en-US" sz="1200" b="1" dirty="0" smtClean="0"/>
              <a:t>’,  $</a:t>
            </a:r>
          </a:p>
          <a:p>
            <a:r>
              <a:rPr lang="en-US" sz="1200" b="1" dirty="0" smtClean="0"/>
              <a:t>                ‘</a:t>
            </a:r>
            <a:r>
              <a:rPr lang="en-US" sz="1200" b="1" dirty="0" err="1" smtClean="0"/>
              <a:t>tha_pe?m_density</a:t>
            </a:r>
            <a:r>
              <a:rPr lang="en-US" sz="1200" b="1" dirty="0" smtClean="0"/>
              <a:t>’,  $</a:t>
            </a:r>
          </a:p>
          <a:p>
            <a:r>
              <a:rPr lang="en-US" sz="1200" b="1" dirty="0" smtClean="0"/>
              <a:t>                ’</a:t>
            </a:r>
            <a:r>
              <a:rPr lang="en-US" sz="1200" b="1" dirty="0" err="1" smtClean="0"/>
              <a:t>tha_pe?r_en_eflux</a:t>
            </a:r>
            <a:r>
              <a:rPr lang="en-US" sz="1200" b="1" dirty="0" smtClean="0"/>
              <a:t>‘]</a:t>
            </a:r>
            <a:br>
              <a:rPr lang="en-US" sz="1200" b="1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smtClean="0"/>
              <a:t>trange = ['07-11-07/11:00',‘ 07-11-07/11:30']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smtClean="0"/>
              <a:t>thm_part_getspec, probe=['a'], </a:t>
            </a:r>
            <a:r>
              <a:rPr lang="en-US" sz="1200" b="1" dirty="0" smtClean="0"/>
              <a:t> $  </a:t>
            </a:r>
            <a:endParaRPr lang="en-US" sz="1200" b="1" dirty="0" smtClean="0"/>
          </a:p>
          <a:p>
            <a:r>
              <a:rPr lang="en-US" sz="1200" b="1" dirty="0" smtClean="0"/>
              <a:t>                 </a:t>
            </a:r>
            <a:r>
              <a:rPr lang="en-US" sz="1200" b="1" dirty="0" err="1" smtClean="0"/>
              <a:t>erange</a:t>
            </a:r>
            <a:r>
              <a:rPr lang="en-US" sz="1200" b="1" dirty="0" smtClean="0"/>
              <a:t>=[2000,10000],  trange=trange,$</a:t>
            </a:r>
            <a:endParaRPr lang="en-US" sz="1200" dirty="0" smtClean="0"/>
          </a:p>
          <a:p>
            <a:r>
              <a:rPr lang="en-US" sz="1200" b="1" dirty="0" smtClean="0"/>
              <a:t>                 angle='gyro', pitch</a:t>
            </a:r>
            <a:r>
              <a:rPr lang="en-US" sz="1200" b="1" dirty="0" smtClean="0"/>
              <a:t>=[45,135</a:t>
            </a:r>
            <a:r>
              <a:rPr lang="en-US" sz="1200" b="1" dirty="0" smtClean="0"/>
              <a:t>], $</a:t>
            </a:r>
          </a:p>
          <a:p>
            <a:r>
              <a:rPr lang="en-US" sz="1200" b="1" dirty="0" smtClean="0"/>
              <a:t>                 </a:t>
            </a:r>
            <a:r>
              <a:rPr lang="en-US" sz="1200" b="1" dirty="0" err="1" smtClean="0"/>
              <a:t>other_dim</a:t>
            </a:r>
            <a:r>
              <a:rPr lang="en-US" sz="1200" b="1" dirty="0" smtClean="0"/>
              <a:t>='</a:t>
            </a:r>
            <a:r>
              <a:rPr lang="en-US" sz="1200" b="1" dirty="0" err="1" smtClean="0"/>
              <a:t>mPhism</a:t>
            </a:r>
            <a:r>
              <a:rPr lang="en-US" sz="1200" b="1" dirty="0" smtClean="0"/>
              <a:t>', /normalize, $</a:t>
            </a:r>
            <a:br>
              <a:rPr lang="en-US" sz="1200" b="1" dirty="0" smtClean="0"/>
            </a:br>
            <a:r>
              <a:rPr lang="en-US" sz="1200" b="1" dirty="0" smtClean="0"/>
              <a:t>                 data_type=['</a:t>
            </a:r>
            <a:r>
              <a:rPr lang="en-US" sz="1200" b="1" dirty="0" err="1" smtClean="0"/>
              <a:t>peir</a:t>
            </a:r>
            <a:r>
              <a:rPr lang="en-US" sz="1200" b="1" dirty="0" smtClean="0"/>
              <a:t>'], regrid=[32,16]</a:t>
            </a:r>
          </a:p>
          <a:p>
            <a:r>
              <a:rPr lang="en-US" sz="1200" dirty="0" err="1" smtClean="0"/>
              <a:t>idl</a:t>
            </a:r>
            <a:r>
              <a:rPr lang="en-US" sz="1200" dirty="0" smtClean="0"/>
              <a:t> &gt; </a:t>
            </a:r>
            <a:r>
              <a:rPr lang="en-US" sz="1200" b="1" dirty="0" smtClean="0"/>
              <a:t>thm_part_getspec, probe=['a'],   </a:t>
            </a:r>
          </a:p>
          <a:p>
            <a:r>
              <a:rPr lang="en-US" sz="1200" b="1" dirty="0" smtClean="0"/>
              <a:t>                 trange=trange,  angle=‘pa’</a:t>
            </a:r>
          </a:p>
          <a:p>
            <a:r>
              <a:rPr lang="en-US" sz="1200" b="1" dirty="0" smtClean="0"/>
              <a:t>                 </a:t>
            </a:r>
            <a:r>
              <a:rPr lang="en-US" sz="1200" b="1" dirty="0" err="1" smtClean="0"/>
              <a:t>erange</a:t>
            </a:r>
            <a:r>
              <a:rPr lang="en-US" sz="1200" b="1" dirty="0" smtClean="0"/>
              <a:t>=[2000,10000],</a:t>
            </a:r>
            <a:r>
              <a:rPr lang="en-US" sz="1200" b="1" dirty="0" smtClean="0"/>
              <a:t> </a:t>
            </a:r>
            <a:r>
              <a:rPr lang="en-US" sz="1200" b="1" dirty="0" smtClean="0"/>
              <a:t>pitch=[65,115], $</a:t>
            </a:r>
            <a:endParaRPr lang="en-US" sz="1200" dirty="0" smtClean="0"/>
          </a:p>
          <a:p>
            <a:r>
              <a:rPr lang="en-US" sz="1200" b="1" dirty="0" smtClean="0"/>
              <a:t>                 </a:t>
            </a:r>
            <a:r>
              <a:rPr lang="en-US" sz="1200" b="1" dirty="0" err="1" smtClean="0"/>
              <a:t>other_dim</a:t>
            </a:r>
            <a:r>
              <a:rPr lang="en-US" sz="1200" b="1" dirty="0" smtClean="0"/>
              <a:t>='</a:t>
            </a:r>
            <a:r>
              <a:rPr lang="en-US" sz="1200" b="1" dirty="0" err="1" smtClean="0"/>
              <a:t>mPhism</a:t>
            </a:r>
            <a:r>
              <a:rPr lang="en-US" sz="1200" b="1" dirty="0" smtClean="0"/>
              <a:t>', /normalize, $</a:t>
            </a:r>
            <a:br>
              <a:rPr lang="en-US" sz="1200" b="1" dirty="0" smtClean="0"/>
            </a:br>
            <a:r>
              <a:rPr lang="en-US" sz="1200" b="1" dirty="0" smtClean="0"/>
              <a:t>                 data_type=['</a:t>
            </a:r>
            <a:r>
              <a:rPr lang="en-US" sz="1200" b="1" dirty="0" err="1" smtClean="0"/>
              <a:t>peir</a:t>
            </a:r>
            <a:r>
              <a:rPr lang="en-US" sz="1200" b="1" dirty="0" smtClean="0"/>
              <a:t>'], regrid=[32,16]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idl</a:t>
            </a:r>
            <a:r>
              <a:rPr lang="en-US" sz="1200" dirty="0" smtClean="0"/>
              <a:t> &gt;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tplot</a:t>
            </a:r>
            <a:r>
              <a:rPr lang="en-US" sz="1200" b="1" dirty="0" smtClean="0"/>
              <a:t>, [</a:t>
            </a:r>
            <a:r>
              <a:rPr lang="en-US" sz="1200" b="1" dirty="0" smtClean="0"/>
              <a:t>'</a:t>
            </a:r>
            <a:r>
              <a:rPr lang="en-US" sz="1200" b="1" dirty="0" err="1" smtClean="0"/>
              <a:t>tha_fgs_gsm</a:t>
            </a:r>
            <a:r>
              <a:rPr lang="en-US" sz="1200" b="1" dirty="0" smtClean="0"/>
              <a:t>’, </a:t>
            </a:r>
            <a:r>
              <a:rPr lang="en-US" sz="1200" b="1" dirty="0" smtClean="0"/>
              <a:t>$  </a:t>
            </a:r>
          </a:p>
          <a:p>
            <a:r>
              <a:rPr lang="en-US" sz="1200" b="1" dirty="0" smtClean="0"/>
              <a:t>             </a:t>
            </a:r>
            <a:r>
              <a:rPr lang="en-US" sz="1200" b="1" dirty="0" smtClean="0"/>
              <a:t>      </a:t>
            </a:r>
            <a:r>
              <a:rPr lang="en-US" sz="1200" b="1" dirty="0" smtClean="0"/>
              <a:t>'</a:t>
            </a:r>
            <a:r>
              <a:rPr lang="en-US" sz="1200" b="1" dirty="0" err="1" smtClean="0"/>
              <a:t>tha_peir_an_eflux_gyro</a:t>
            </a:r>
            <a:r>
              <a:rPr lang="en-US" sz="1200" b="1" dirty="0" smtClean="0"/>
              <a:t>’,  $</a:t>
            </a:r>
          </a:p>
          <a:p>
            <a:r>
              <a:rPr lang="en-US" sz="1200" b="1" dirty="0" smtClean="0"/>
              <a:t>              </a:t>
            </a:r>
            <a:r>
              <a:rPr lang="en-US" sz="1200" b="1" dirty="0" smtClean="0"/>
              <a:t>     '</a:t>
            </a:r>
            <a:r>
              <a:rPr lang="en-US" sz="1200" b="1" dirty="0" err="1" smtClean="0"/>
              <a:t>tha_peir_an_eflux_pa</a:t>
            </a:r>
            <a:r>
              <a:rPr lang="en-US" sz="1200" b="1" dirty="0" smtClean="0"/>
              <a:t>,  $</a:t>
            </a:r>
            <a:endParaRPr lang="en-US" sz="1200" b="1" dirty="0" smtClean="0"/>
          </a:p>
          <a:p>
            <a:r>
              <a:rPr lang="en-US" sz="1200" b="1" dirty="0" smtClean="0"/>
              <a:t>               </a:t>
            </a:r>
            <a:r>
              <a:rPr lang="en-US" sz="1200" b="1" dirty="0" smtClean="0"/>
              <a:t>    </a:t>
            </a:r>
            <a:r>
              <a:rPr lang="en-US" sz="1200" b="1" dirty="0" smtClean="0"/>
              <a:t>‘</a:t>
            </a:r>
            <a:r>
              <a:rPr lang="en-US" sz="1200" b="1" dirty="0" err="1" smtClean="0"/>
              <a:t>tha_pe?m_density</a:t>
            </a:r>
            <a:r>
              <a:rPr lang="en-US" sz="1200" b="1" dirty="0" smtClean="0"/>
              <a:t>’,  $</a:t>
            </a:r>
          </a:p>
          <a:p>
            <a:r>
              <a:rPr lang="en-US" sz="1200" b="1" dirty="0" smtClean="0"/>
              <a:t>                </a:t>
            </a:r>
            <a:r>
              <a:rPr lang="en-US" sz="1200" b="1" dirty="0" smtClean="0"/>
              <a:t>   </a:t>
            </a:r>
            <a:r>
              <a:rPr lang="en-US" sz="1200" b="1" dirty="0" smtClean="0"/>
              <a:t>‘</a:t>
            </a:r>
            <a:r>
              <a:rPr lang="en-US" sz="1200" b="1" dirty="0" err="1" smtClean="0"/>
              <a:t>tha_pe?r_en_eflux</a:t>
            </a:r>
            <a:r>
              <a:rPr lang="en-US" sz="1200" b="1" dirty="0" smtClean="0"/>
              <a:t>‘], $</a:t>
            </a:r>
          </a:p>
          <a:p>
            <a:r>
              <a:rPr lang="en-US" sz="1200" b="1" dirty="0" smtClean="0"/>
              <a:t> </a:t>
            </a:r>
            <a:r>
              <a:rPr lang="en-US" sz="1200" b="1" dirty="0" smtClean="0"/>
              <a:t>                   title=‘Angular Spectra Example’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29079"/>
            <a:ext cx="4436745" cy="511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04800"/>
            <a:ext cx="3411538" cy="609600"/>
          </a:xfrm>
        </p:spPr>
        <p:txBody>
          <a:bodyPr/>
          <a:lstStyle/>
          <a:p>
            <a:r>
              <a:rPr lang="en-US" dirty="0" smtClean="0"/>
              <a:t>Graphical User Interface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24209"/>
            <a:ext cx="4953000" cy="462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990601"/>
            <a:ext cx="64008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23863"/>
            <a:r>
              <a:rPr lang="en-US" dirty="0" smtClean="0"/>
              <a:t>The GUI is the quickest and easiest way to learn TDAS functionality</a:t>
            </a:r>
          </a:p>
          <a:p>
            <a:pPr defTabSz="423863"/>
            <a:r>
              <a:rPr lang="en-US" dirty="0" smtClean="0"/>
              <a:t>To run the </a:t>
            </a:r>
            <a:r>
              <a:rPr lang="en-US" dirty="0" err="1" smtClean="0"/>
              <a:t>gui</a:t>
            </a:r>
            <a:r>
              <a:rPr lang="en-US" dirty="0" smtClean="0"/>
              <a:t> type:   </a:t>
            </a:r>
            <a:r>
              <a:rPr lang="en-US" dirty="0" err="1" smtClean="0"/>
              <a:t>idl</a:t>
            </a:r>
            <a:r>
              <a:rPr lang="en-US" dirty="0" smtClean="0"/>
              <a:t>  &gt;  </a:t>
            </a:r>
            <a:r>
              <a:rPr lang="en-US" b="1" dirty="0" err="1" smtClean="0"/>
              <a:t>thm_gui</a:t>
            </a:r>
            <a:endParaRPr lang="en-US" b="1" dirty="0" smtClean="0"/>
          </a:p>
          <a:p>
            <a:pPr defTabSz="423863">
              <a:lnSpc>
                <a:spcPct val="80000"/>
              </a:lnSpc>
            </a:pPr>
            <a:endParaRPr lang="en-US" dirty="0" smtClean="0"/>
          </a:p>
          <a:p>
            <a:pPr defTabSz="423863">
              <a:lnSpc>
                <a:spcPct val="80000"/>
              </a:lnSpc>
            </a:pPr>
            <a:endParaRPr lang="en-US" dirty="0" smtClean="0"/>
          </a:p>
          <a:p>
            <a:pPr defTabSz="423863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0600" y="1704201"/>
            <a:ext cx="84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Menu Bar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80903" y="1905000"/>
            <a:ext cx="747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Tool Bar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14400" y="3505200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Main graph</a:t>
            </a:r>
          </a:p>
          <a:p>
            <a:r>
              <a:rPr lang="en-US" sz="1200" dirty="0" smtClean="0"/>
              <a:t>area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54099" y="5867400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Status Bar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467600" y="1828800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Window Resize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828800" y="1828800"/>
            <a:ext cx="457200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>
            <a:stCxn id="7" idx="3"/>
          </p:cNvCxnSpPr>
          <p:nvPr/>
        </p:nvCxnSpPr>
        <p:spPr bwMode="auto">
          <a:xfrm flipV="1">
            <a:off x="1828800" y="1981201"/>
            <a:ext cx="457200" cy="622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828800" y="3657600"/>
            <a:ext cx="457200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828800" y="6019800"/>
            <a:ext cx="457200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4876800" y="1979612"/>
            <a:ext cx="2590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371600"/>
            <a:ext cx="3327714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04800"/>
            <a:ext cx="3411538" cy="609600"/>
          </a:xfrm>
        </p:spPr>
        <p:txBody>
          <a:bodyPr/>
          <a:lstStyle/>
          <a:p>
            <a:r>
              <a:rPr lang="en-US" dirty="0" smtClean="0"/>
              <a:t>Graphical User Interface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99060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23863"/>
            <a:r>
              <a:rPr lang="en-US" sz="1800" dirty="0" smtClean="0"/>
              <a:t>With a few clicks of the button the user can load, analyze and plot data</a:t>
            </a:r>
          </a:p>
          <a:p>
            <a:pPr defTabSz="423863"/>
            <a:r>
              <a:rPr lang="en-US" sz="1800" dirty="0" smtClean="0"/>
              <a:t>For Example: </a:t>
            </a:r>
            <a:endParaRPr lang="en-US" sz="18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33400" y="1809214"/>
            <a:ext cx="5257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23863"/>
            <a:r>
              <a:rPr lang="en-US" sz="1400" u="sng" dirty="0" smtClean="0"/>
              <a:t>To Load Data: </a:t>
            </a:r>
          </a:p>
          <a:p>
            <a:pPr defTabSz="423863"/>
            <a:r>
              <a:rPr lang="en-US" sz="1200" dirty="0" smtClean="0"/>
              <a:t>Select Load Data under the File menu</a:t>
            </a:r>
          </a:p>
          <a:p>
            <a:pPr defTabSz="423863"/>
            <a:r>
              <a:rPr lang="en-US" sz="1200" dirty="0" smtClean="0"/>
              <a:t>Select Instrument Type: </a:t>
            </a:r>
            <a:r>
              <a:rPr lang="en-US" sz="1200" dirty="0" err="1" smtClean="0"/>
              <a:t>fgm</a:t>
            </a:r>
            <a:r>
              <a:rPr lang="en-US" sz="1200" dirty="0" smtClean="0"/>
              <a:t>, Level2: </a:t>
            </a:r>
            <a:r>
              <a:rPr lang="en-US" sz="1200" dirty="0" err="1" smtClean="0"/>
              <a:t>fgs_dsl</a:t>
            </a:r>
            <a:r>
              <a:rPr lang="en-US" sz="1200" dirty="0" smtClean="0"/>
              <a:t>, Click Right arrow button</a:t>
            </a:r>
          </a:p>
          <a:p>
            <a:pPr defTabSz="423863"/>
            <a:r>
              <a:rPr lang="en-US" sz="1200" dirty="0" smtClean="0"/>
              <a:t>Select Instrument Type: </a:t>
            </a:r>
            <a:r>
              <a:rPr lang="en-US" sz="1200" dirty="0" err="1" smtClean="0"/>
              <a:t>esa</a:t>
            </a:r>
            <a:r>
              <a:rPr lang="en-US" sz="1200" dirty="0" smtClean="0"/>
              <a:t>, Level1: </a:t>
            </a:r>
            <a:r>
              <a:rPr lang="en-US" sz="1200" dirty="0" err="1" smtClean="0"/>
              <a:t>peef</a:t>
            </a:r>
            <a:r>
              <a:rPr lang="en-US" sz="1200" dirty="0" smtClean="0"/>
              <a:t>, Click Right arrow button</a:t>
            </a:r>
          </a:p>
          <a:p>
            <a:pPr defTabSz="423863"/>
            <a:r>
              <a:rPr lang="en-US" sz="1200" dirty="0" smtClean="0"/>
              <a:t>Click Done button</a:t>
            </a:r>
          </a:p>
          <a:p>
            <a:pPr defTabSz="423863"/>
            <a:endParaRPr lang="en-US" sz="1200" dirty="0" smtClean="0"/>
          </a:p>
          <a:p>
            <a:pPr defTabSz="423863"/>
            <a:r>
              <a:rPr lang="en-US" sz="1400" u="sng" dirty="0" smtClean="0"/>
              <a:t>To Perform Analysis:</a:t>
            </a:r>
          </a:p>
          <a:p>
            <a:pPr defTabSz="423863"/>
            <a:r>
              <a:rPr lang="en-US" sz="1200" dirty="0" smtClean="0"/>
              <a:t>Select Data Processing… under the Analysis menu</a:t>
            </a:r>
          </a:p>
          <a:p>
            <a:pPr defTabSz="423863"/>
            <a:r>
              <a:rPr lang="en-US" sz="1200" dirty="0" smtClean="0"/>
              <a:t>Select </a:t>
            </a:r>
            <a:r>
              <a:rPr lang="en-US" sz="1200" dirty="0" err="1" smtClean="0"/>
              <a:t>tha_fgs_dsl</a:t>
            </a:r>
            <a:r>
              <a:rPr lang="en-US" sz="1200" dirty="0" smtClean="0"/>
              <a:t> data, Click right Arrow button</a:t>
            </a:r>
          </a:p>
          <a:p>
            <a:pPr defTabSz="423863"/>
            <a:r>
              <a:rPr lang="en-US" sz="1200" dirty="0" smtClean="0"/>
              <a:t>Click Power Spectrum button, Select a 1 hour interval of time, Click OK</a:t>
            </a:r>
          </a:p>
          <a:p>
            <a:pPr defTabSz="423863"/>
            <a:r>
              <a:rPr lang="en-US" sz="1200" dirty="0" smtClean="0"/>
              <a:t>Click Done button</a:t>
            </a:r>
          </a:p>
          <a:p>
            <a:pPr defTabSz="423863"/>
            <a:endParaRPr lang="en-US" sz="1200" dirty="0" smtClean="0"/>
          </a:p>
          <a:p>
            <a:pPr defTabSz="423863"/>
            <a:r>
              <a:rPr lang="en-US" sz="1400" u="sng" dirty="0" smtClean="0"/>
              <a:t>To Plot Data: </a:t>
            </a:r>
          </a:p>
          <a:p>
            <a:pPr defTabSz="423863"/>
            <a:r>
              <a:rPr lang="en-US" sz="1200" dirty="0" smtClean="0"/>
              <a:t>Select Plot/Layout Options… under the Graph menu</a:t>
            </a:r>
          </a:p>
          <a:p>
            <a:pPr defTabSz="423863"/>
            <a:r>
              <a:rPr lang="en-US" sz="1200" dirty="0" smtClean="0"/>
              <a:t>Select </a:t>
            </a:r>
            <a:r>
              <a:rPr lang="en-US" sz="1200" dirty="0" err="1" smtClean="0"/>
              <a:t>tha_fgs_dsl</a:t>
            </a:r>
            <a:r>
              <a:rPr lang="en-US" sz="1200" dirty="0" smtClean="0"/>
              <a:t>, Click Line button</a:t>
            </a:r>
          </a:p>
          <a:p>
            <a:pPr defTabSz="423863"/>
            <a:r>
              <a:rPr lang="en-US" sz="1200" dirty="0" smtClean="0"/>
              <a:t>Click Panels Add button, Select tha_peef_en_counts_L1, Click Spec button</a:t>
            </a:r>
          </a:p>
          <a:p>
            <a:pPr defTabSz="423863"/>
            <a:r>
              <a:rPr lang="en-US" sz="1200" dirty="0" smtClean="0"/>
              <a:t>Click Panels Add button, Select </a:t>
            </a:r>
            <a:r>
              <a:rPr lang="en-US" sz="1200" dirty="0" err="1" smtClean="0"/>
              <a:t>tha_fgl_dsl_x_wv_pow</a:t>
            </a:r>
            <a:r>
              <a:rPr lang="en-US" sz="1200" dirty="0" smtClean="0"/>
              <a:t>, Click Spec button</a:t>
            </a:r>
          </a:p>
          <a:p>
            <a:pPr defTabSz="423863"/>
            <a:r>
              <a:rPr lang="en-US" sz="1200" dirty="0" smtClean="0"/>
              <a:t>Click OK button</a:t>
            </a:r>
          </a:p>
          <a:p>
            <a:pPr defTabSz="423863"/>
            <a:endParaRPr lang="en-US" sz="12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0" y="381000"/>
            <a:ext cx="1371600" cy="457200"/>
          </a:xfrm>
        </p:spPr>
        <p:txBody>
          <a:bodyPr/>
          <a:lstStyle/>
          <a:p>
            <a:pPr eaLnBrk="1" hangingPunct="1"/>
            <a:r>
              <a:rPr lang="en-US" smtClean="0"/>
              <a:t>Appendix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84788"/>
          </a:xfrm>
        </p:spPr>
        <p:txBody>
          <a:bodyPr wrap="none"/>
          <a:lstStyle/>
          <a:p>
            <a:pPr defTabSz="423863" eaLnBrk="1" hangingPunct="1">
              <a:lnSpc>
                <a:spcPct val="80000"/>
              </a:lnSpc>
              <a:spcBef>
                <a:spcPct val="0"/>
              </a:spcBef>
            </a:pPr>
            <a:endParaRPr lang="en-US" sz="12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r>
              <a:rPr lang="en-US" sz="1600" dirty="0" smtClean="0"/>
              <a:t>Load Routines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r>
              <a:rPr lang="en-US" sz="1600" dirty="0" smtClean="0"/>
              <a:t>Crib Sheets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r>
              <a:rPr lang="en-US" sz="1600" dirty="0" smtClean="0"/>
              <a:t>Position/Velocity Plots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r>
              <a:rPr lang="en-US" sz="1600" dirty="0" smtClean="0"/>
              <a:t>Trace Orbit Plots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r>
              <a:rPr lang="en-US" sz="1600" dirty="0" smtClean="0"/>
              <a:t>Ion Electron Velocity Slices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r>
              <a:rPr lang="en-US" sz="1600" dirty="0" smtClean="0"/>
              <a:t>Map/Orbit Plots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U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												</a:t>
            </a:r>
          </a:p>
          <a:p>
            <a:pPr defTabSz="423863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7315200" cy="5969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A. Load Routines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4953000" y="4495800"/>
            <a:ext cx="3200400" cy="24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8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dirty="0" smtClean="0">
                <a:latin typeface="Times New Roman" pitchFamily="18" charset="0"/>
              </a:rPr>
              <a:t>(-) data reduction and analysis routines available</a:t>
            </a:r>
            <a:endParaRPr lang="en-GB" sz="1200" dirty="0">
              <a:latin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6907" y="2171703"/>
          <a:ext cx="7170293" cy="2324097"/>
        </p:xfrm>
        <a:graphic>
          <a:graphicData uri="http://schemas.openxmlformats.org/drawingml/2006/table">
            <a:tbl>
              <a:tblPr/>
              <a:tblGrid>
                <a:gridCol w="1674114"/>
                <a:gridCol w="3374643"/>
                <a:gridCol w="414401"/>
                <a:gridCol w="937642"/>
                <a:gridCol w="769493"/>
              </a:tblGrid>
              <a:tr h="2582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Name</a:t>
                      </a:r>
                    </a:p>
                  </a:txBody>
                  <a:tcPr marL="5051" marR="5051" marT="505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Description</a:t>
                      </a:r>
                    </a:p>
                  </a:txBody>
                  <a:tcPr marL="5051" marR="5051" marT="505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Level 1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Level 2</a:t>
                      </a:r>
                    </a:p>
                  </a:txBody>
                  <a:tcPr marL="5051" marR="5051" marT="505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Raw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Calibrated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thm_load_esa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ElectoStatic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 Analyzer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 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 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thm_load_efi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Electric Fields Instrument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thm_load_fgm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Flux Gate Magnetometer Waveforms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thm_load_gmag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Ground Magnetometer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 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 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thm_load_scm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Search Coil Magnetometer Waveforms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 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thm_load_sst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Solid State Telescope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(-)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*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thm_load_state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Orbit and Attitude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V3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 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 </a:t>
                      </a:r>
                    </a:p>
                  </a:txBody>
                  <a:tcPr marL="5051" marR="5051" marT="505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9906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Times New Roman" pitchFamily="18" charset="0"/>
              </a:rPr>
              <a:t>There are load routines for every THEMIS science data set and follow a naming convention:    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latin typeface="Times New Roman" pitchFamily="18" charset="0"/>
              </a:rPr>
              <a:t>	</a:t>
            </a:r>
            <a:r>
              <a:rPr lang="en-GB" dirty="0" smtClean="0">
                <a:latin typeface="Times New Roman" pitchFamily="18" charset="0"/>
              </a:rPr>
              <a:t>		</a:t>
            </a:r>
            <a:r>
              <a:rPr lang="en-GB" dirty="0" err="1" smtClean="0">
                <a:latin typeface="Times New Roman" pitchFamily="18" charset="0"/>
              </a:rPr>
              <a:t>thm_load_xxx</a:t>
            </a:r>
            <a:r>
              <a:rPr lang="en-GB" dirty="0" smtClean="0">
                <a:latin typeface="Times New Roman" pitchFamily="18" charset="0"/>
              </a:rPr>
              <a:t>      where  xxx = instrument name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Times New Roman" pitchFamily="18" charset="0"/>
              </a:rPr>
              <a:t>Each load routine contains keywords that are specific to each instrument or data type.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Times New Roman" pitchFamily="18" charset="0"/>
              </a:rPr>
              <a:t>The table below contains only a partial listing of routines available to retrieve and load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724400"/>
            <a:ext cx="7924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Times New Roman" pitchFamily="18" charset="0"/>
              </a:rPr>
              <a:t>Additional Examples: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4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 smtClean="0"/>
              <a:t>idl</a:t>
            </a:r>
            <a:r>
              <a:rPr lang="en-GB" sz="1400" dirty="0" smtClean="0"/>
              <a:t> </a:t>
            </a:r>
            <a:r>
              <a:rPr lang="en-GB" sz="1400" dirty="0"/>
              <a:t>&gt;  </a:t>
            </a:r>
            <a:r>
              <a:rPr lang="en-GB" sz="1400" b="1" dirty="0" err="1"/>
              <a:t>thm_load_state</a:t>
            </a:r>
            <a:r>
              <a:rPr lang="en-GB" sz="1400" dirty="0"/>
              <a:t>, probe</a:t>
            </a:r>
            <a:r>
              <a:rPr lang="en-GB" sz="1400" dirty="0" smtClean="0"/>
              <a:t>=‘b’, </a:t>
            </a:r>
            <a:r>
              <a:rPr lang="en-GB" sz="1400" dirty="0"/>
              <a:t>/</a:t>
            </a:r>
            <a:r>
              <a:rPr lang="en-GB" sz="1400" dirty="0" smtClean="0"/>
              <a:t>get_support_data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 smtClean="0"/>
              <a:t>idl</a:t>
            </a:r>
            <a:r>
              <a:rPr lang="en-GB" sz="1400" dirty="0" smtClean="0"/>
              <a:t> </a:t>
            </a:r>
            <a:r>
              <a:rPr lang="en-GB" sz="1400" dirty="0"/>
              <a:t>&gt;  </a:t>
            </a:r>
            <a:r>
              <a:rPr lang="en-GB" sz="1400" b="1" dirty="0"/>
              <a:t>thm_load_fgm, </a:t>
            </a:r>
            <a:r>
              <a:rPr lang="en-GB" sz="1400" dirty="0"/>
              <a:t>probe=[‘</a:t>
            </a:r>
            <a:r>
              <a:rPr lang="en-GB" sz="1400" dirty="0" err="1"/>
              <a:t>a’,’b</a:t>
            </a:r>
            <a:r>
              <a:rPr lang="en-GB" sz="1400" dirty="0" smtClean="0"/>
              <a:t>’, ‘c’], </a:t>
            </a:r>
            <a:r>
              <a:rPr lang="en-GB" sz="1400" dirty="0"/>
              <a:t>coord</a:t>
            </a:r>
            <a:r>
              <a:rPr lang="en-GB" sz="1400" dirty="0" smtClean="0"/>
              <a:t>=‘</a:t>
            </a:r>
            <a:r>
              <a:rPr lang="en-GB" sz="1400" dirty="0" err="1" smtClean="0"/>
              <a:t>gei</a:t>
            </a:r>
            <a:r>
              <a:rPr lang="en-GB" sz="1400" dirty="0" smtClean="0"/>
              <a:t>’, </a:t>
            </a:r>
            <a:r>
              <a:rPr lang="en-GB" sz="1400" dirty="0"/>
              <a:t>datatype=‘fgl’, </a:t>
            </a:r>
            <a:r>
              <a:rPr lang="en-GB" sz="1400" dirty="0" smtClean="0"/>
              <a:t>level=1, suffix=‘</a:t>
            </a:r>
            <a:r>
              <a:rPr lang="en-GB" sz="1400" dirty="0" err="1" smtClean="0"/>
              <a:t>gei</a:t>
            </a:r>
            <a:r>
              <a:rPr lang="en-GB" sz="1400" dirty="0" smtClean="0"/>
              <a:t>’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 smtClean="0"/>
              <a:t>idl</a:t>
            </a:r>
            <a:r>
              <a:rPr lang="en-GB" sz="1400" dirty="0" smtClean="0"/>
              <a:t> </a:t>
            </a:r>
            <a:r>
              <a:rPr lang="en-GB" sz="1400" dirty="0"/>
              <a:t>&gt;  </a:t>
            </a:r>
            <a:r>
              <a:rPr lang="en-GB" sz="1400" b="1" dirty="0" err="1"/>
              <a:t>thm_load_esa</a:t>
            </a:r>
            <a:r>
              <a:rPr lang="en-GB" sz="1400" b="1" dirty="0"/>
              <a:t>, </a:t>
            </a:r>
            <a:r>
              <a:rPr lang="en-GB" sz="1400" dirty="0"/>
              <a:t>probe=‘a</a:t>
            </a:r>
            <a:r>
              <a:rPr lang="en-GB" sz="1400" dirty="0" smtClean="0"/>
              <a:t>’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 smtClean="0"/>
              <a:t>idl</a:t>
            </a:r>
            <a:r>
              <a:rPr lang="en-GB" sz="1400" dirty="0" smtClean="0"/>
              <a:t> </a:t>
            </a:r>
            <a:r>
              <a:rPr lang="en-GB" sz="1400" dirty="0"/>
              <a:t>&gt;  </a:t>
            </a:r>
            <a:r>
              <a:rPr lang="en-GB" sz="1400" b="1" dirty="0" err="1"/>
              <a:t>thm_load_efi</a:t>
            </a:r>
            <a:r>
              <a:rPr lang="en-GB" sz="1400" b="1" dirty="0"/>
              <a:t>, </a:t>
            </a:r>
            <a:r>
              <a:rPr lang="en-GB" sz="1400" dirty="0"/>
              <a:t>datatype=‘</a:t>
            </a:r>
            <a:r>
              <a:rPr lang="en-GB" sz="1400" dirty="0" err="1" smtClean="0"/>
              <a:t>vaf</a:t>
            </a:r>
            <a:r>
              <a:rPr lang="en-GB" sz="1400" dirty="0" smtClean="0"/>
              <a:t>’, trange=[‘2007-03-23’, ‘2007-03-24’]</a:t>
            </a:r>
            <a:r>
              <a:rPr lang="en-GB" dirty="0" smtClean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7391400" cy="5969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A. Common Load Keywords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097607"/>
            <a:ext cx="84582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/>
              <a:t>probe</a:t>
            </a:r>
            <a:r>
              <a:rPr lang="en-US" sz="1300" dirty="0" smtClean="0"/>
              <a:t> </a:t>
            </a:r>
            <a:r>
              <a:rPr lang="en-US" sz="1300" dirty="0"/>
              <a:t>= Probe name. The default is 'all', i.e., load all available </a:t>
            </a:r>
            <a:r>
              <a:rPr lang="en-US" sz="1300" dirty="0" smtClean="0"/>
              <a:t>probes. This </a:t>
            </a:r>
            <a:r>
              <a:rPr lang="en-US" sz="1300" dirty="0"/>
              <a:t>can be an array of strings, e.g., ['a', </a:t>
            </a:r>
            <a:endParaRPr lang="en-US" sz="1300" dirty="0" smtClean="0"/>
          </a:p>
          <a:p>
            <a:r>
              <a:rPr lang="en-US" sz="1300" dirty="0" smtClean="0"/>
              <a:t>               'b</a:t>
            </a:r>
            <a:r>
              <a:rPr lang="en-US" sz="1300" dirty="0"/>
              <a:t>'] or </a:t>
            </a:r>
            <a:r>
              <a:rPr lang="en-US" sz="1300" dirty="0" smtClean="0"/>
              <a:t>a single </a:t>
            </a:r>
            <a:r>
              <a:rPr lang="en-US" sz="1300" dirty="0"/>
              <a:t>string delimited by spaces, e.g., 'a b'</a:t>
            </a:r>
          </a:p>
          <a:p>
            <a:r>
              <a:rPr lang="en-US" sz="1300" b="1" dirty="0" smtClean="0"/>
              <a:t>datatype</a:t>
            </a:r>
            <a:r>
              <a:rPr lang="en-US" sz="1300" dirty="0" smtClean="0"/>
              <a:t> </a:t>
            </a:r>
            <a:r>
              <a:rPr lang="en-US" sz="1300" dirty="0"/>
              <a:t>= The type of data to be loaded, '</a:t>
            </a:r>
            <a:r>
              <a:rPr lang="en-US" sz="1300" dirty="0" err="1"/>
              <a:t>fge</a:t>
            </a:r>
            <a:r>
              <a:rPr lang="en-US" sz="1300" dirty="0"/>
              <a:t>', '</a:t>
            </a:r>
            <a:r>
              <a:rPr lang="en-US" sz="1300" dirty="0" err="1"/>
              <a:t>fgh</a:t>
            </a:r>
            <a:r>
              <a:rPr lang="en-US" sz="1300" dirty="0"/>
              <a:t>', or 'fgl'.  'all</a:t>
            </a:r>
            <a:r>
              <a:rPr lang="en-US" sz="1300" dirty="0" smtClean="0"/>
              <a:t>' can </a:t>
            </a:r>
            <a:r>
              <a:rPr lang="en-US" sz="1300" dirty="0"/>
              <a:t>be passed in also, to get all variables.</a:t>
            </a:r>
          </a:p>
          <a:p>
            <a:r>
              <a:rPr lang="en-US" sz="1300" b="1" dirty="0" smtClean="0"/>
              <a:t>trange</a:t>
            </a:r>
            <a:r>
              <a:rPr lang="en-US" sz="1300" dirty="0" smtClean="0"/>
              <a:t> = Time </a:t>
            </a:r>
            <a:r>
              <a:rPr lang="en-US" sz="1300" dirty="0"/>
              <a:t>range of interest  (2 element array), </a:t>
            </a:r>
            <a:r>
              <a:rPr lang="en-US" sz="1300" dirty="0" smtClean="0"/>
              <a:t>if this </a:t>
            </a:r>
            <a:r>
              <a:rPr lang="en-US" sz="1300" dirty="0"/>
              <a:t>is not set, the default is to prompt the user. </a:t>
            </a:r>
            <a:r>
              <a:rPr lang="en-US" sz="1300" dirty="0" smtClean="0"/>
              <a:t>Note that </a:t>
            </a:r>
            <a:r>
              <a:rPr lang="en-US" sz="1300" dirty="0"/>
              <a:t>if </a:t>
            </a:r>
            <a:endParaRPr lang="en-US" sz="1300" dirty="0" smtClean="0"/>
          </a:p>
          <a:p>
            <a:r>
              <a:rPr lang="en-US" sz="1300" dirty="0" smtClean="0"/>
              <a:t>                the </a:t>
            </a:r>
            <a:r>
              <a:rPr lang="en-US" sz="1300" dirty="0"/>
              <a:t>input  </a:t>
            </a:r>
            <a:r>
              <a:rPr lang="en-US" sz="1300" dirty="0" smtClean="0"/>
              <a:t>time </a:t>
            </a:r>
            <a:r>
              <a:rPr lang="en-US" sz="1300" dirty="0"/>
              <a:t>range is not a full day, a </a:t>
            </a:r>
            <a:r>
              <a:rPr lang="en-US" sz="1300" dirty="0" smtClean="0"/>
              <a:t>full day's </a:t>
            </a:r>
            <a:r>
              <a:rPr lang="en-US" sz="1300" dirty="0"/>
              <a:t>data is loaded</a:t>
            </a:r>
          </a:p>
          <a:p>
            <a:r>
              <a:rPr lang="en-US" sz="1300" b="1" dirty="0" smtClean="0"/>
              <a:t>level</a:t>
            </a:r>
            <a:r>
              <a:rPr lang="en-US" sz="1300" dirty="0" smtClean="0"/>
              <a:t> </a:t>
            </a:r>
            <a:r>
              <a:rPr lang="en-US" sz="1300" dirty="0"/>
              <a:t>= the level of the data to read, the default is 'l1', or </a:t>
            </a:r>
            <a:r>
              <a:rPr lang="en-US" sz="1300" dirty="0" smtClean="0"/>
              <a:t>level-1 data</a:t>
            </a:r>
            <a:r>
              <a:rPr lang="en-US" sz="1300" dirty="0"/>
              <a:t>. A string (e.g., 'l2') or an integer can be </a:t>
            </a:r>
            <a:endParaRPr lang="en-US" sz="1300" dirty="0" smtClean="0"/>
          </a:p>
          <a:p>
            <a:r>
              <a:rPr lang="en-US" sz="1300" dirty="0" smtClean="0"/>
              <a:t>             used</a:t>
            </a:r>
            <a:r>
              <a:rPr lang="en-US" sz="1300" dirty="0"/>
              <a:t>. </a:t>
            </a:r>
            <a:r>
              <a:rPr lang="en-US" sz="1300" dirty="0" smtClean="0"/>
              <a:t>'all‘ can </a:t>
            </a:r>
            <a:r>
              <a:rPr lang="en-US" sz="1300" dirty="0"/>
              <a:t>be passed in also, to get all levels.</a:t>
            </a:r>
          </a:p>
          <a:p>
            <a:r>
              <a:rPr lang="en-US" sz="1300" b="1" dirty="0" smtClean="0"/>
              <a:t>type</a:t>
            </a:r>
            <a:r>
              <a:rPr lang="en-US" sz="1300" dirty="0" smtClean="0"/>
              <a:t> = </a:t>
            </a:r>
            <a:r>
              <a:rPr lang="en-US" sz="1300" dirty="0"/>
              <a:t>'raw' or 'calibrated'. default is calibrated.</a:t>
            </a:r>
          </a:p>
          <a:p>
            <a:r>
              <a:rPr lang="en-US" sz="1300" b="1" dirty="0" smtClean="0"/>
              <a:t>coord</a:t>
            </a:r>
            <a:r>
              <a:rPr lang="en-US" sz="1300" dirty="0" smtClean="0"/>
              <a:t> =  </a:t>
            </a:r>
            <a:r>
              <a:rPr lang="en-US" sz="1300" dirty="0"/>
              <a:t>coordinate system of output.  default is '</a:t>
            </a:r>
            <a:r>
              <a:rPr lang="en-US" sz="1300" dirty="0" err="1"/>
              <a:t>dsl</a:t>
            </a:r>
            <a:r>
              <a:rPr lang="en-US" sz="1300" dirty="0"/>
              <a:t>'</a:t>
            </a:r>
          </a:p>
          <a:p>
            <a:r>
              <a:rPr lang="en-US" sz="1300" b="1" dirty="0" smtClean="0"/>
              <a:t>suffix</a:t>
            </a:r>
            <a:r>
              <a:rPr lang="en-US" sz="1300" dirty="0" smtClean="0"/>
              <a:t> = </a:t>
            </a:r>
            <a:r>
              <a:rPr lang="en-US" sz="1300" dirty="0"/>
              <a:t>suffix to add to output data quantity (not added to support data)</a:t>
            </a:r>
          </a:p>
          <a:p>
            <a:r>
              <a:rPr lang="en-US" sz="1300" b="1" dirty="0" err="1" smtClean="0"/>
              <a:t>cdf_data</a:t>
            </a:r>
            <a:r>
              <a:rPr lang="en-US" sz="1300" dirty="0" smtClean="0"/>
              <a:t> = </a:t>
            </a:r>
            <a:r>
              <a:rPr lang="en-US" sz="1300" dirty="0"/>
              <a:t>named variable in which to return </a:t>
            </a:r>
            <a:r>
              <a:rPr lang="en-US" sz="1300" dirty="0" err="1"/>
              <a:t>cdf</a:t>
            </a:r>
            <a:r>
              <a:rPr lang="en-US" sz="1300" dirty="0"/>
              <a:t> data structure: only </a:t>
            </a:r>
            <a:r>
              <a:rPr lang="en-US" sz="1300" dirty="0" smtClean="0"/>
              <a:t>works for </a:t>
            </a:r>
            <a:r>
              <a:rPr lang="en-US" sz="1300" dirty="0"/>
              <a:t>a single spacecraft and </a:t>
            </a:r>
            <a:r>
              <a:rPr lang="en-US" sz="1300" dirty="0" err="1"/>
              <a:t>datafile</a:t>
            </a:r>
            <a:r>
              <a:rPr lang="en-US" sz="1300" dirty="0"/>
              <a:t> </a:t>
            </a:r>
            <a:r>
              <a:rPr lang="en-US" sz="1300" dirty="0" smtClean="0"/>
              <a:t>  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               name</a:t>
            </a:r>
            <a:r>
              <a:rPr lang="en-US" sz="1300" dirty="0"/>
              <a:t>.</a:t>
            </a:r>
          </a:p>
          <a:p>
            <a:r>
              <a:rPr lang="en-US" sz="1300" b="1" dirty="0" err="1" smtClean="0"/>
              <a:t>varnames</a:t>
            </a:r>
            <a:r>
              <a:rPr lang="en-US" sz="1300" dirty="0" smtClean="0"/>
              <a:t> = </a:t>
            </a:r>
            <a:r>
              <a:rPr lang="en-US" sz="1300" dirty="0"/>
              <a:t>names of variables to load from </a:t>
            </a:r>
            <a:r>
              <a:rPr lang="en-US" sz="1300" dirty="0" err="1"/>
              <a:t>cdf</a:t>
            </a:r>
            <a:r>
              <a:rPr lang="en-US" sz="1300" dirty="0"/>
              <a:t>: default is all.</a:t>
            </a:r>
          </a:p>
          <a:p>
            <a:r>
              <a:rPr lang="en-US" sz="1300" b="1" dirty="0" smtClean="0"/>
              <a:t>/get_support_data </a:t>
            </a:r>
            <a:r>
              <a:rPr lang="en-US" sz="1300" dirty="0" smtClean="0"/>
              <a:t>= </a:t>
            </a:r>
            <a:r>
              <a:rPr lang="en-US" sz="1300" dirty="0"/>
              <a:t>load </a:t>
            </a:r>
            <a:r>
              <a:rPr lang="en-US" sz="1300" dirty="0" err="1"/>
              <a:t>support_data</a:t>
            </a:r>
            <a:r>
              <a:rPr lang="en-US" sz="1300" dirty="0"/>
              <a:t> variables as well as data </a:t>
            </a:r>
            <a:r>
              <a:rPr lang="en-US" sz="1300" dirty="0" smtClean="0"/>
              <a:t>variables into </a:t>
            </a:r>
            <a:r>
              <a:rPr lang="en-US" sz="1300" dirty="0" err="1"/>
              <a:t>tplot</a:t>
            </a:r>
            <a:r>
              <a:rPr lang="en-US" sz="1300" dirty="0"/>
              <a:t> variables.</a:t>
            </a:r>
          </a:p>
          <a:p>
            <a:r>
              <a:rPr lang="en-US" sz="1300" b="1" dirty="0" smtClean="0"/>
              <a:t>/</a:t>
            </a:r>
            <a:r>
              <a:rPr lang="en-US" sz="1300" b="1" dirty="0" err="1" smtClean="0"/>
              <a:t>download_only</a:t>
            </a:r>
            <a:r>
              <a:rPr lang="en-US" sz="1300" b="1" dirty="0" smtClean="0"/>
              <a:t> </a:t>
            </a:r>
            <a:r>
              <a:rPr lang="en-US" sz="1300" dirty="0" smtClean="0"/>
              <a:t>= </a:t>
            </a:r>
            <a:r>
              <a:rPr lang="en-US" sz="1300" dirty="0"/>
              <a:t>download file but don't read it.</a:t>
            </a:r>
          </a:p>
          <a:p>
            <a:r>
              <a:rPr lang="en-US" sz="1300" b="1" dirty="0" smtClean="0"/>
              <a:t>/</a:t>
            </a:r>
            <a:r>
              <a:rPr lang="en-US" sz="1300" b="1" dirty="0" err="1" smtClean="0"/>
              <a:t>no_download</a:t>
            </a:r>
            <a:r>
              <a:rPr lang="en-US" sz="1300" b="1" dirty="0" smtClean="0"/>
              <a:t> </a:t>
            </a:r>
            <a:r>
              <a:rPr lang="en-US" sz="1300" dirty="0" smtClean="0"/>
              <a:t>= </a:t>
            </a:r>
            <a:r>
              <a:rPr lang="en-US" sz="1300" dirty="0"/>
              <a:t>use only files which are online locally.</a:t>
            </a:r>
          </a:p>
          <a:p>
            <a:r>
              <a:rPr lang="en-US" sz="1300" b="1" dirty="0" err="1" smtClean="0"/>
              <a:t>relpathnames_all</a:t>
            </a:r>
            <a:r>
              <a:rPr lang="en-US" sz="1300" dirty="0" smtClean="0"/>
              <a:t> = </a:t>
            </a:r>
            <a:r>
              <a:rPr lang="en-US" sz="1300" dirty="0"/>
              <a:t>named variable in which to return all files that </a:t>
            </a:r>
            <a:r>
              <a:rPr lang="en-US" sz="1300" dirty="0" smtClean="0"/>
              <a:t>are required </a:t>
            </a:r>
            <a:r>
              <a:rPr lang="en-US" sz="1300" dirty="0"/>
              <a:t>for specified </a:t>
            </a:r>
            <a:r>
              <a:rPr lang="en-US" sz="1300" dirty="0" err="1"/>
              <a:t>timespan</a:t>
            </a:r>
            <a:r>
              <a:rPr lang="en-US" sz="1300" dirty="0"/>
              <a:t>, probe, </a:t>
            </a:r>
            <a:endParaRPr lang="en-US" sz="1300" dirty="0" smtClean="0"/>
          </a:p>
          <a:p>
            <a:r>
              <a:rPr lang="en-US" sz="1300" dirty="0"/>
              <a:t>	</a:t>
            </a:r>
            <a:r>
              <a:rPr lang="en-US" sz="1300" dirty="0" smtClean="0"/>
              <a:t>              datatype, and level. If </a:t>
            </a:r>
            <a:r>
              <a:rPr lang="en-US" sz="1300" dirty="0"/>
              <a:t>present, no files will be downloaded, and no data will be loaded.</a:t>
            </a:r>
          </a:p>
          <a:p>
            <a:r>
              <a:rPr lang="en-US" sz="1300" b="1" dirty="0" smtClean="0"/>
              <a:t>/</a:t>
            </a:r>
            <a:r>
              <a:rPr lang="en-US" sz="1300" b="1" dirty="0" err="1" smtClean="0"/>
              <a:t>valid_names</a:t>
            </a:r>
            <a:r>
              <a:rPr lang="en-US" sz="1300" b="1" dirty="0" smtClean="0"/>
              <a:t> </a:t>
            </a:r>
            <a:r>
              <a:rPr lang="en-US" sz="1300" dirty="0" smtClean="0"/>
              <a:t>= </a:t>
            </a:r>
            <a:r>
              <a:rPr lang="en-US" sz="1300" dirty="0"/>
              <a:t>if set, then this routine will return the valid probe, </a:t>
            </a:r>
            <a:r>
              <a:rPr lang="en-US" sz="1300" dirty="0" smtClean="0"/>
              <a:t>datatype and/or </a:t>
            </a:r>
            <a:r>
              <a:rPr lang="en-US" sz="1300" dirty="0"/>
              <a:t>level options in named </a:t>
            </a:r>
            <a:endParaRPr lang="en-US" sz="1300" dirty="0" smtClean="0"/>
          </a:p>
          <a:p>
            <a:r>
              <a:rPr lang="en-US" sz="1300" dirty="0"/>
              <a:t>	</a:t>
            </a:r>
            <a:r>
              <a:rPr lang="en-US" sz="1300" dirty="0" smtClean="0"/>
              <a:t>       variables supplied as arguments </a:t>
            </a:r>
            <a:r>
              <a:rPr lang="en-US" sz="1300" dirty="0"/>
              <a:t>to the corresponding keywords.</a:t>
            </a:r>
          </a:p>
          <a:p>
            <a:r>
              <a:rPr lang="en-US" sz="1300" b="1" dirty="0" smtClean="0"/>
              <a:t>files</a:t>
            </a:r>
            <a:r>
              <a:rPr lang="en-US" sz="1300" dirty="0" smtClean="0"/>
              <a:t> = named </a:t>
            </a:r>
            <a:r>
              <a:rPr lang="en-US" sz="1300" dirty="0" err="1"/>
              <a:t>varible</a:t>
            </a:r>
            <a:r>
              <a:rPr lang="en-US" sz="1300" dirty="0"/>
              <a:t> for output of pathnames of local files.</a:t>
            </a:r>
          </a:p>
          <a:p>
            <a:r>
              <a:rPr lang="en-US" sz="1300" b="1" dirty="0" smtClean="0"/>
              <a:t>/verbose </a:t>
            </a:r>
            <a:r>
              <a:rPr lang="en-US" sz="1300" dirty="0" smtClean="0"/>
              <a:t>= </a:t>
            </a:r>
            <a:r>
              <a:rPr lang="en-US" sz="1300" dirty="0"/>
              <a:t>set to output some useful info, set to 0 to or 1 to reduce output.</a:t>
            </a:r>
          </a:p>
          <a:p>
            <a:r>
              <a:rPr lang="en-US" sz="1300" b="1" dirty="0" smtClean="0"/>
              <a:t>/</a:t>
            </a:r>
            <a:r>
              <a:rPr lang="en-US" sz="1300" b="1" dirty="0" err="1" smtClean="0"/>
              <a:t>no_time_clip</a:t>
            </a:r>
            <a:r>
              <a:rPr lang="en-US" sz="1300" b="1" dirty="0" smtClean="0"/>
              <a:t> </a:t>
            </a:r>
            <a:r>
              <a:rPr lang="en-US" sz="1300" dirty="0" smtClean="0"/>
              <a:t>= Disables </a:t>
            </a:r>
            <a:r>
              <a:rPr lang="en-US" sz="1300" dirty="0"/>
              <a:t>time clipping, which is the default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3050"/>
            <a:ext cx="7315200" cy="414338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B. Crib Sheets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5863" y="2362200"/>
            <a:ext cx="2039937" cy="1676400"/>
          </a:xfrm>
        </p:spPr>
        <p:txBody>
          <a:bodyPr lIns="0" tIns="0" rIns="0" bIns="0"/>
          <a:lstStyle/>
          <a:p>
            <a:pPr marL="487363" indent="-487363" eaLnBrk="1" hangingPunct="1">
              <a:lnSpc>
                <a:spcPct val="93000"/>
              </a:lnSpc>
              <a:spcBef>
                <a:spcPts val="675"/>
              </a:spcBef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300" dirty="0" smtClean="0"/>
              <a:t>thm_crib_efi</a:t>
            </a:r>
          </a:p>
          <a:p>
            <a:pPr marL="487363" indent="-487363" eaLnBrk="1" hangingPunct="1">
              <a:lnSpc>
                <a:spcPct val="93000"/>
              </a:lnSpc>
              <a:spcBef>
                <a:spcPts val="675"/>
              </a:spcBef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300" dirty="0" err="1" smtClean="0"/>
              <a:t>thm_crib_esa</a:t>
            </a:r>
            <a:endParaRPr lang="en-GB" sz="1300" dirty="0" smtClean="0"/>
          </a:p>
          <a:p>
            <a:pPr marL="487363" indent="-487363" eaLnBrk="1" hangingPunct="1">
              <a:lnSpc>
                <a:spcPct val="93000"/>
              </a:lnSpc>
              <a:spcBef>
                <a:spcPts val="675"/>
              </a:spcBef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300" dirty="0" smtClean="0"/>
              <a:t>thm_crib_fgm</a:t>
            </a:r>
          </a:p>
          <a:p>
            <a:pPr marL="487363" indent="-487363" eaLnBrk="1" hangingPunct="1">
              <a:lnSpc>
                <a:spcPct val="87000"/>
              </a:lnSpc>
              <a:spcBef>
                <a:spcPts val="675"/>
              </a:spcBef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300" dirty="0" smtClean="0"/>
              <a:t>thm_crib_gmag</a:t>
            </a:r>
          </a:p>
          <a:p>
            <a:pPr marL="487363" indent="-487363" eaLnBrk="1" hangingPunct="1">
              <a:lnSpc>
                <a:spcPct val="87000"/>
              </a:lnSpc>
              <a:spcBef>
                <a:spcPts val="675"/>
              </a:spcBef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300" dirty="0" smtClean="0"/>
              <a:t>thm_crib_part_getspec</a:t>
            </a:r>
          </a:p>
          <a:p>
            <a:pPr marL="487363" lvl="0" indent="-487363" eaLnBrk="1" hangingPunct="1">
              <a:lnSpc>
                <a:spcPct val="87000"/>
              </a:lnSpc>
              <a:spcBef>
                <a:spcPts val="675"/>
              </a:spcBef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1300" dirty="0" smtClean="0"/>
              <a:t>thm_crib_scm</a:t>
            </a:r>
          </a:p>
          <a:p>
            <a:pPr marL="487363" indent="-487363" eaLnBrk="1" hangingPunct="1">
              <a:lnSpc>
                <a:spcPct val="87000"/>
              </a:lnSpc>
              <a:spcBef>
                <a:spcPts val="675"/>
              </a:spcBef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z="1300" dirty="0" smtClean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6629400" cy="231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u="sng" dirty="0" smtClean="0"/>
              <a:t>Examples:</a:t>
            </a:r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GB" sz="2000" dirty="0"/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dirty="0" err="1"/>
              <a:t>i</a:t>
            </a:r>
            <a:r>
              <a:rPr lang="en-GB" dirty="0" err="1" smtClean="0"/>
              <a:t>dl</a:t>
            </a:r>
            <a:r>
              <a:rPr lang="en-GB" dirty="0" smtClean="0"/>
              <a:t> &gt;  </a:t>
            </a:r>
            <a:r>
              <a:rPr lang="en-GB" b="1" dirty="0" smtClean="0"/>
              <a:t>.</a:t>
            </a:r>
            <a:r>
              <a:rPr lang="en-GB" b="1" dirty="0"/>
              <a:t>run </a:t>
            </a:r>
            <a:r>
              <a:rPr lang="en-GB" b="1" dirty="0" smtClean="0"/>
              <a:t>thm_crib_fgm</a:t>
            </a:r>
            <a:endParaRPr lang="en-GB" b="1" dirty="0"/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sz="2000" dirty="0"/>
              <a:t>	 </a:t>
            </a:r>
            <a:r>
              <a:rPr lang="en-GB" sz="2000" dirty="0" smtClean="0"/>
              <a:t>      </a:t>
            </a:r>
            <a:r>
              <a:rPr lang="en-GB" sz="1400" dirty="0" smtClean="0"/>
              <a:t>(</a:t>
            </a:r>
            <a:r>
              <a:rPr lang="en-GB" sz="1400" dirty="0"/>
              <a:t>or cut and paste, or copy and modify</a:t>
            </a:r>
            <a:r>
              <a:rPr lang="en-GB" sz="1400" dirty="0" smtClean="0"/>
              <a:t>)</a:t>
            </a:r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GB" sz="1800" dirty="0" smtClean="0"/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dirty="0" err="1" smtClean="0"/>
              <a:t>idl</a:t>
            </a:r>
            <a:r>
              <a:rPr lang="en-GB" dirty="0" smtClean="0"/>
              <a:t> &gt;  </a:t>
            </a:r>
            <a:r>
              <a:rPr lang="en-GB" b="1" dirty="0" smtClean="0"/>
              <a:t>.compile </a:t>
            </a:r>
            <a:r>
              <a:rPr lang="en-GB" b="1" dirty="0" err="1" smtClean="0"/>
              <a:t>thm_crib_plotxyz</a:t>
            </a:r>
            <a:endParaRPr lang="en-GB" b="1" dirty="0" smtClean="0"/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dirty="0" err="1" smtClean="0"/>
              <a:t>idl</a:t>
            </a:r>
            <a:r>
              <a:rPr lang="en-GB" dirty="0" smtClean="0"/>
              <a:t> &gt;  </a:t>
            </a:r>
            <a:r>
              <a:rPr lang="en-GB" b="1" dirty="0" smtClean="0"/>
              <a:t>.go   </a:t>
            </a:r>
            <a:r>
              <a:rPr lang="en-GB" sz="2400" dirty="0" smtClean="0"/>
              <a:t>	</a:t>
            </a:r>
            <a:r>
              <a:rPr lang="en-GB" sz="1400" dirty="0" smtClean="0"/>
              <a:t> </a:t>
            </a:r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sz="1400" dirty="0" smtClean="0"/>
              <a:t>          (</a:t>
            </a:r>
            <a:r>
              <a:rPr lang="en-US" sz="1400" dirty="0" smtClean="0"/>
              <a:t>run it by compiling in </a:t>
            </a:r>
            <a:r>
              <a:rPr lang="en-US" sz="1400" dirty="0" err="1" smtClean="0"/>
              <a:t>idl</a:t>
            </a:r>
            <a:r>
              <a:rPr lang="en-US" sz="1400" dirty="0" smtClean="0"/>
              <a:t> and then typing ".go“, </a:t>
            </a:r>
            <a:r>
              <a:rPr lang="en-GB" sz="1400" dirty="0" smtClean="0"/>
              <a:t>or cut and paste)</a:t>
            </a:r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GB" sz="1400" dirty="0"/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dirty="0" err="1" smtClean="0"/>
              <a:t>idl</a:t>
            </a:r>
            <a:r>
              <a:rPr lang="en-GB" dirty="0" smtClean="0"/>
              <a:t> &gt;  </a:t>
            </a:r>
            <a:r>
              <a:rPr lang="en-GB" b="1" dirty="0" smtClean="0"/>
              <a:t>thm_crib_part_slice2d</a:t>
            </a:r>
          </a:p>
          <a:p>
            <a:pPr>
              <a:lnSpc>
                <a:spcPct val="7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sz="2400" dirty="0" smtClean="0"/>
              <a:t>	      </a:t>
            </a:r>
            <a:r>
              <a:rPr lang="en-GB" sz="1400" dirty="0" smtClean="0"/>
              <a:t>(this is a procedure and can be just typed at the IDL command prompt)</a:t>
            </a:r>
            <a:endParaRPr lang="en-GB" sz="1400" b="1" dirty="0" smtClean="0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2303463" y="2286000"/>
            <a:ext cx="38862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990600"/>
            <a:ext cx="7924800" cy="11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sz="1800" dirty="0" smtClean="0"/>
              <a:t>  Crib sheets are the easiest way to learn how to load, analyze and plot data.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sz="1800" dirty="0" smtClean="0"/>
              <a:t>  Crib sheets can be found in the examples directory under </a:t>
            </a:r>
            <a:r>
              <a:rPr lang="en-GB" sz="1800" dirty="0" err="1" smtClean="0"/>
              <a:t>themis</a:t>
            </a:r>
            <a:r>
              <a:rPr lang="en-GB" sz="1800" dirty="0" smtClean="0"/>
              <a:t>.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sz="1800" dirty="0" smtClean="0"/>
              <a:t>  The following is only a partial list of the crib sheets available.</a:t>
            </a:r>
            <a:endParaRPr lang="en-GB" sz="18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7063" y="2362200"/>
            <a:ext cx="20399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87363" marR="0" lvl="0" indent="-487363" algn="l" defTabSz="457200" rtl="0" eaLnBrk="1" fontAlgn="base" latinLnBrk="0" hangingPunct="1">
              <a:lnSpc>
                <a:spcPct val="87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thm_crib_sst</a:t>
            </a:r>
          </a:p>
          <a:p>
            <a:pPr marL="487363" marR="0" lvl="0" indent="-487363" algn="l" defTabSz="457200" rtl="0" eaLnBrk="1" fontAlgn="base" latinLnBrk="0" hangingPunct="1">
              <a:lnSpc>
                <a:spcPct val="87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thm_crib_state</a:t>
            </a:r>
          </a:p>
          <a:p>
            <a:pPr marL="487363" marR="0" lvl="0" indent="-487363" algn="l" defTabSz="457200" rtl="0" eaLnBrk="1" fontAlgn="base" latinLnBrk="0" hangingPunct="1">
              <a:lnSpc>
                <a:spcPct val="87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thm_crib_tplot</a:t>
            </a:r>
          </a:p>
          <a:p>
            <a:pPr marL="487363" marR="0" lvl="0" indent="-487363" algn="l" defTabSz="457200" rtl="0" eaLnBrk="1" fontAlgn="base" latinLnBrk="0" hangingPunct="1">
              <a:lnSpc>
                <a:spcPct val="87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thm_crib_tplotxy</a:t>
            </a:r>
          </a:p>
          <a:p>
            <a:pPr marL="487363" marR="0" lvl="0" indent="-487363" algn="l" defTabSz="457200" rtl="0" eaLnBrk="1" fontAlgn="base" latinLnBrk="0" hangingPunct="1">
              <a:lnSpc>
                <a:spcPct val="87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thm_crib_part_slice2d</a:t>
            </a:r>
          </a:p>
          <a:p>
            <a:pPr marL="487363" marR="0" lvl="0" indent="-487363" algn="l" defTabSz="457200" rtl="0" eaLnBrk="1" fontAlgn="base" latinLnBrk="0" hangingPunct="1">
              <a:lnSpc>
                <a:spcPct val="87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300" kern="0" dirty="0">
                <a:solidFill>
                  <a:srgbClr val="000000"/>
                </a:solidFill>
                <a:latin typeface="+mn-lt"/>
                <a:cs typeface="+mn-cs"/>
              </a:rPr>
              <a:t>t</a:t>
            </a:r>
            <a:r>
              <a:rPr lang="en-GB" sz="1300" kern="0" dirty="0" smtClean="0">
                <a:solidFill>
                  <a:srgbClr val="000000"/>
                </a:solidFill>
                <a:latin typeface="+mn-lt"/>
                <a:cs typeface="+mn-cs"/>
              </a:rPr>
              <a:t>hm_crib_dproc</a:t>
            </a:r>
            <a:endParaRPr kumimoji="0" lang="en-GB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0" y="381000"/>
            <a:ext cx="1130300" cy="457200"/>
          </a:xfrm>
        </p:spPr>
        <p:txBody>
          <a:bodyPr/>
          <a:lstStyle/>
          <a:p>
            <a:pPr eaLnBrk="1" hangingPunct="1"/>
            <a:r>
              <a:rPr lang="en-US" smtClean="0"/>
              <a:t>Tutorial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84788"/>
          </a:xfrm>
        </p:spPr>
        <p:txBody>
          <a:bodyPr wrap="none"/>
          <a:lstStyle/>
          <a:p>
            <a:pPr defTabSz="423863" eaLnBrk="1" hangingPunct="1">
              <a:lnSpc>
                <a:spcPct val="80000"/>
              </a:lnSpc>
              <a:spcBef>
                <a:spcPct val="0"/>
              </a:spcBef>
            </a:pPr>
            <a:endParaRPr lang="en-US" sz="12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en-US" sz="1600" dirty="0" smtClean="0"/>
              <a:t>Overview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en-US" sz="1600" dirty="0" smtClean="0"/>
              <a:t>Instruments and Data Sets 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en-US" sz="1600" dirty="0" smtClean="0"/>
              <a:t>System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Installation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IDL Configuration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en-US" sz="1600" dirty="0" smtClean="0"/>
              <a:t>Loading Data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en-US" sz="1600" dirty="0" smtClean="0"/>
              <a:t>Plotting Data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en-US" sz="1600" dirty="0" smtClean="0"/>
              <a:t>Analysis Routines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Wavelet Transforms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Coordinate Transforms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Angular Spectra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sz="14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AutoNum type="arabicPeriod" startAt="7"/>
            </a:pPr>
            <a:r>
              <a:rPr lang="en-US" sz="1600" dirty="0" smtClean="0"/>
              <a:t>Graphical User Interface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AutoNum type="arabicPeriod" startAt="7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600" dirty="0" smtClean="0"/>
              <a:t>Appendices - Additional Functionality 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Load routines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Crib Sheets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Position/Velocity Plots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Trace/Orbit Plots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Ion Electron Velocity Slices</a:t>
            </a:r>
          </a:p>
          <a:p>
            <a:pPr marL="838200" lvl="1" indent="-381000"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lphaLcParenR"/>
            </a:pPr>
            <a:r>
              <a:rPr lang="en-US" sz="1400" dirty="0" smtClean="0"/>
              <a:t>Map/Orbit Plots</a:t>
            </a:r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AutoNum type="arabicPeriod"/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0"/>
              </a:spcBef>
            </a:pPr>
            <a:endParaRPr lang="en-US" sz="1600" dirty="0" smtClean="0"/>
          </a:p>
          <a:p>
            <a:pPr defTabSz="423863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												</a:t>
            </a:r>
          </a:p>
          <a:p>
            <a:pPr defTabSz="423863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319088"/>
            <a:ext cx="7315200" cy="595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57200" eaLnBrk="0" hangingPunct="0">
              <a:lnSpc>
                <a:spcPct val="77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B. Crib Sheet Example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934200" y="5638800"/>
            <a:ext cx="990600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124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reduced</a:t>
            </a:r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752356" y="915144"/>
            <a:ext cx="5724644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;pro thm_crib_gmag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 This is an example crib sheet that will load ground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mag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 data.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 Open this file in a text editor and then use copy and paste to copy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 selected lines into an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idl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 window. Or alternatively compile and run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 using the command:</a:t>
            </a:r>
            <a:r>
              <a:rPr lang="en-US" sz="500" dirty="0">
                <a:latin typeface="Arial" pitchFamily="34" charset="0"/>
              </a:rPr>
              <a:t> </a:t>
            </a:r>
            <a:r>
              <a:rPr lang="en-US" sz="500" dirty="0" smtClean="0">
                <a:latin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.RUN THM_CRIB_GMAG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pos=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C0C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ptrace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(option=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7F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)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 Set program trace to display line #.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7F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timespan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'6-10-2'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7F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,/days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  Define the time span of interest.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7F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thm_load_gmag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,site=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bmls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 ccnv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fykn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,/subtract_average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;Load data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7F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options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'thg_mag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_????'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,labels=[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'Bx'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'By'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'Bz'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]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7F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tplot_options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'title'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'GMAG Examples'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print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'Defined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 TPLOT Variables;'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7F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tplot_names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 ,/time 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  Display all stored variables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print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C0C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ptrace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(),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'Loaded GMAG Data, and Displayed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tplot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 names'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print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C0C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ptrace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(),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'Note that 3 sites were loaded each with 2 days of data.'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print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C0C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ptrace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(),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'All files are downloaded automatically if not found.'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stop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7F7F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tplot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"thg_mag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_????"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tplot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 accepts wildcard characters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Lucida Sans Unicode" pitchFamily="34" charset="0"/>
              </a:rPr>
              <a:t>		: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Lucida Sans Unicode" pitchFamily="34" charset="0"/>
              </a:rPr>
              <a:t>	</a:t>
            </a:r>
            <a:r>
              <a:rPr lang="en-US" sz="12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ea typeface="Times New Roman" pitchFamily="18" charset="0"/>
              </a:rPr>
              <a:t>         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Lucida Sans Unicode" pitchFamily="34" charset="0"/>
              </a:rPr>
              <a:t>etc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Times New Roman" pitchFamily="18" charset="0"/>
                <a:cs typeface="Lucida Sans Unicode" pitchFamily="34" charset="0"/>
              </a:rPr>
              <a:t>…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Lucida Sans Unicode" pitchFamily="34" charset="0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6067" y="3657600"/>
            <a:ext cx="4715933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 bwMode="auto">
          <a:xfrm>
            <a:off x="1134533" y="3702843"/>
            <a:ext cx="2523067" cy="86915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457200" y="319088"/>
            <a:ext cx="7315200" cy="595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57200" eaLnBrk="0" hangingPunct="0">
              <a:lnSpc>
                <a:spcPct val="77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C. Position/Velocity Plots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934200" y="5638800"/>
            <a:ext cx="990600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124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reduced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685800" y="941388"/>
            <a:ext cx="7848600" cy="5335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>
                <a:solidFill>
                  <a:srgbClr val="000000"/>
                </a:solidFill>
              </a:rPr>
              <a:t>	 		        Plotxyvec – Position/Velocity Plot</a:t>
            </a: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lvl="1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5829300" cy="388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648200" y="2133600"/>
            <a:ext cx="47244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u="sng" dirty="0"/>
              <a:t>To plot something similar, type the following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r>
              <a:rPr lang="en-US" sz="1200" dirty="0" err="1"/>
              <a:t>idl</a:t>
            </a:r>
            <a:r>
              <a:rPr lang="en-US" sz="1200" dirty="0"/>
              <a:t>  &gt;  </a:t>
            </a:r>
            <a:r>
              <a:rPr lang="en-US" sz="1200" b="1" dirty="0" err="1"/>
              <a:t>get_data</a:t>
            </a:r>
            <a:r>
              <a:rPr lang="en-US" sz="1200" b="1" dirty="0"/>
              <a:t>,  '</a:t>
            </a:r>
            <a:r>
              <a:rPr lang="en-US" sz="1200" b="1" dirty="0" err="1"/>
              <a:t>tha_state_pos</a:t>
            </a:r>
            <a:r>
              <a:rPr lang="en-US" sz="1200" b="1" dirty="0"/>
              <a:t>',  data=d</a:t>
            </a:r>
          </a:p>
          <a:p>
            <a:endParaRPr lang="en-US" sz="1200" dirty="0"/>
          </a:p>
          <a:p>
            <a:r>
              <a:rPr lang="en-US" sz="1200" dirty="0" err="1"/>
              <a:t>idl</a:t>
            </a:r>
            <a:r>
              <a:rPr lang="en-US" sz="1200" dirty="0"/>
              <a:t>  &gt; </a:t>
            </a:r>
            <a:r>
              <a:rPr lang="en-US" sz="1200" b="1" dirty="0" err="1"/>
              <a:t>d_thm_a</a:t>
            </a:r>
            <a:r>
              <a:rPr lang="en-US" sz="1200" b="1" dirty="0"/>
              <a:t> = </a:t>
            </a:r>
            <a:r>
              <a:rPr lang="en-US" sz="1200" b="1" dirty="0" err="1" smtClean="0"/>
              <a:t>d.</a:t>
            </a:r>
            <a:r>
              <a:rPr lang="en-US" sz="1200" b="1" i="1" dirty="0" err="1" smtClean="0"/>
              <a:t>y</a:t>
            </a:r>
            <a:r>
              <a:rPr lang="en-US" sz="1200" b="1" i="1" dirty="0" smtClean="0"/>
              <a:t>/6374.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 err="1"/>
              <a:t>idl</a:t>
            </a:r>
            <a:r>
              <a:rPr lang="en-US" sz="1200" dirty="0"/>
              <a:t>  &gt; </a:t>
            </a:r>
            <a:r>
              <a:rPr lang="en-US" sz="1200" b="1" dirty="0" err="1"/>
              <a:t>plotxy</a:t>
            </a:r>
            <a:r>
              <a:rPr lang="en-US" sz="1200" b="1" dirty="0"/>
              <a:t>, </a:t>
            </a:r>
            <a:r>
              <a:rPr lang="en-US" sz="1200" b="1" dirty="0" err="1"/>
              <a:t>d_thm_a</a:t>
            </a:r>
            <a:r>
              <a:rPr lang="en-US" sz="1200" b="1" dirty="0"/>
              <a:t>, </a:t>
            </a:r>
            <a:r>
              <a:rPr lang="en-US" sz="1200" b="1" dirty="0" err="1"/>
              <a:t>xsize</a:t>
            </a:r>
            <a:r>
              <a:rPr lang="en-US" sz="1200" b="1" dirty="0"/>
              <a:t>=600, </a:t>
            </a:r>
            <a:r>
              <a:rPr lang="en-US" sz="1200" b="1" dirty="0" err="1"/>
              <a:t>ysize</a:t>
            </a:r>
            <a:r>
              <a:rPr lang="en-US" sz="1200" b="1" dirty="0"/>
              <a:t>=600,  $ </a:t>
            </a:r>
          </a:p>
          <a:p>
            <a:r>
              <a:rPr lang="en-US" sz="1200" b="1" dirty="0"/>
              <a:t>         title="XY orbital plot w/change arrows", $ </a:t>
            </a:r>
          </a:p>
          <a:p>
            <a:r>
              <a:rPr lang="en-US" sz="1200" b="1" dirty="0"/>
              <a:t>         </a:t>
            </a:r>
            <a:r>
              <a:rPr lang="en-US" sz="1200" b="1" dirty="0" err="1"/>
              <a:t>charsize</a:t>
            </a:r>
            <a:r>
              <a:rPr lang="en-US" sz="1200" b="1" dirty="0"/>
              <a:t>=1.5,  </a:t>
            </a:r>
            <a:r>
              <a:rPr lang="en-US" sz="1200" b="1" dirty="0" err="1"/>
              <a:t>xrange</a:t>
            </a:r>
            <a:r>
              <a:rPr lang="en-US" sz="1200" b="1" dirty="0"/>
              <a:t>=[-5, 15],  </a:t>
            </a:r>
            <a:r>
              <a:rPr lang="en-US" sz="1200" b="1" dirty="0" err="1"/>
              <a:t>yrange</a:t>
            </a:r>
            <a:r>
              <a:rPr lang="en-US" sz="1200" b="1" dirty="0"/>
              <a:t>=[-15,5]</a:t>
            </a:r>
            <a:endParaRPr lang="en-US" sz="1200" b="1" i="1" dirty="0"/>
          </a:p>
          <a:p>
            <a:endParaRPr lang="en-US" sz="1200" dirty="0"/>
          </a:p>
          <a:p>
            <a:r>
              <a:rPr lang="en-US" sz="1200" dirty="0" err="1"/>
              <a:t>idl</a:t>
            </a:r>
            <a:r>
              <a:rPr lang="en-US" sz="1200" dirty="0"/>
              <a:t>  &gt; </a:t>
            </a:r>
            <a:r>
              <a:rPr lang="en-US" sz="1200" b="1" dirty="0" err="1"/>
              <a:t>plotxyvec</a:t>
            </a:r>
            <a:r>
              <a:rPr lang="en-US" sz="1200" b="1" dirty="0"/>
              <a:t>,  [[x[1:n-1]], [y[1:n-1]]],[[u],[v]],/over, $</a:t>
            </a:r>
          </a:p>
          <a:p>
            <a:r>
              <a:rPr lang="en-US" sz="1200" b="1" dirty="0"/>
              <a:t>        </a:t>
            </a:r>
            <a:r>
              <a:rPr lang="en-US" sz="1200" b="1" dirty="0" err="1"/>
              <a:t>charsize</a:t>
            </a:r>
            <a:r>
              <a:rPr lang="en-US" sz="1200" b="1" dirty="0"/>
              <a:t>=1.5</a:t>
            </a:r>
          </a:p>
          <a:p>
            <a:endParaRPr lang="en-US" sz="1200" b="1" i="1" dirty="0"/>
          </a:p>
          <a:p>
            <a:endParaRPr lang="en-US" sz="1200" b="1" i="1" dirty="0"/>
          </a:p>
          <a:p>
            <a:r>
              <a:rPr lang="en-US" sz="1200" b="1" dirty="0"/>
              <a:t> </a:t>
            </a:r>
            <a:r>
              <a:rPr lang="en-US" sz="1200" dirty="0" smtClean="0"/>
              <a:t>Note</a:t>
            </a:r>
            <a:r>
              <a:rPr lang="en-US" sz="1200" b="1" dirty="0"/>
              <a:t>: </a:t>
            </a:r>
            <a:r>
              <a:rPr lang="en-US" sz="1200" dirty="0" smtClean="0"/>
              <a:t>See thm_crib_plotxy.pro </a:t>
            </a:r>
            <a:r>
              <a:rPr lang="en-US" sz="1200" dirty="0"/>
              <a:t>and </a:t>
            </a:r>
            <a:r>
              <a:rPr lang="en-US" sz="1200" dirty="0" smtClean="0"/>
              <a:t>thm_crib_ploxyvec.pro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319088"/>
            <a:ext cx="7315200" cy="595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57200" eaLnBrk="0" hangingPunct="0">
              <a:lnSpc>
                <a:spcPct val="77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D. Trace / Orbit Plot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934200" y="5638800"/>
            <a:ext cx="990600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124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reduced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941388"/>
            <a:ext cx="7848600" cy="5335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>
                <a:solidFill>
                  <a:srgbClr val="000000"/>
                </a:solidFill>
              </a:rPr>
              <a:t>				Trace / Orbit Plots – XZ Plot</a:t>
            </a: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lvl="1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752600"/>
            <a:ext cx="5715000" cy="388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319088"/>
            <a:ext cx="7315200" cy="595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57200" eaLnBrk="0" hangingPunct="0">
              <a:lnSpc>
                <a:spcPct val="77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D. Trace Plot Source Code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934200" y="5638800"/>
            <a:ext cx="990600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124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reduced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5800" y="941388"/>
            <a:ext cx="7848600" cy="5335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>
                <a:solidFill>
                  <a:srgbClr val="000000"/>
                </a:solidFill>
              </a:rPr>
              <a:t>				</a:t>
            </a:r>
            <a:r>
              <a:rPr lang="en-GB">
                <a:solidFill>
                  <a:srgbClr val="000000"/>
                </a:solidFill>
              </a:rPr>
              <a:t>Source Code for Trace Plots – XZ Plot</a:t>
            </a: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lvl="1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</p:txBody>
      </p:sp>
      <p:sp>
        <p:nvSpPr>
          <p:cNvPr id="35845" name="Rectangle 1"/>
          <p:cNvSpPr>
            <a:spLocks noChangeArrowheads="1"/>
          </p:cNvSpPr>
          <p:nvPr/>
        </p:nvSpPr>
        <p:spPr bwMode="auto">
          <a:xfrm>
            <a:off x="762000" y="1771650"/>
            <a:ext cx="85344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; code to plot trace field lines</a:t>
            </a:r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thm_init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date = 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'2008-03-27/02:00:00'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;date to be plotted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hrs = 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sdate = </a:t>
            </a:r>
            <a:r>
              <a:rPr lang="en-US" sz="1000" b="1">
                <a:solidFill>
                  <a:srgbClr val="00C0C0"/>
                </a:solidFill>
                <a:latin typeface="Courier New" pitchFamily="49" charset="0"/>
                <a:cs typeface="Times New Roman" pitchFamily="18" charset="0"/>
              </a:rPr>
              <a:t>time_double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(date)-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3600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*hrs/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edate = </a:t>
            </a:r>
            <a:r>
              <a:rPr lang="en-US" sz="1000" b="1">
                <a:solidFill>
                  <a:srgbClr val="00C0C0"/>
                </a:solidFill>
                <a:latin typeface="Courier New" pitchFamily="49" charset="0"/>
                <a:cs typeface="Times New Roman" pitchFamily="18" charset="0"/>
              </a:rPr>
              <a:t>time_double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(date)+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3600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*hrs/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endParaRPr lang="en-US" sz="10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timespan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,sdate,hrs,/hour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x = [-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22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22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22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22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17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12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8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7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8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8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y = 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replicate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14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z = [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7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replicate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9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times = 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replicate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000" b="1">
                <a:solidFill>
                  <a:srgbClr val="00C0C0"/>
                </a:solidFill>
                <a:latin typeface="Courier New" pitchFamily="49" charset="0"/>
                <a:cs typeface="Times New Roman" pitchFamily="18" charset="0"/>
              </a:rPr>
              <a:t>time_double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(date),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14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trace_pts_north =  [[x],[y],[z]]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trace_pts_south =  [[x],[y],[-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*z]] </a:t>
            </a:r>
            <a:endParaRPr lang="en-US" sz="10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store_data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'trace_pts_north'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,data={x:times,y:trace_pts_north}</a:t>
            </a:r>
            <a:endParaRPr lang="en-US" sz="10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store_data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'trace_pts_south'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,data={x:times,y:trace_pts_south}</a:t>
            </a:r>
            <a:endParaRPr lang="en-US" sz="10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ttrace2iono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'trace_pts_north'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,trace_var_name = 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'trace_n'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 in_coord=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'gsm'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,out_coord=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'gsm'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;trace field lines</a:t>
            </a:r>
            <a:endParaRPr lang="en-US" sz="10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ttrace2iono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'trace_pts_south'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,trace_var_name = 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'trace_s'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in_coord=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'gsm'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,out_coord=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'gsm'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/south</a:t>
            </a:r>
            <a:endParaRPr lang="en-US" sz="1000"/>
          </a:p>
          <a:p>
            <a:pPr eaLnBrk="0" hangingPunct="0"/>
            <a:r>
              <a:rPr lang="en-US" sz="1000" b="1">
                <a:solidFill>
                  <a:srgbClr val="00007F"/>
                </a:solidFill>
                <a:latin typeface="Courier New" pitchFamily="49" charset="0"/>
                <a:cs typeface="Times New Roman" pitchFamily="18" charset="0"/>
              </a:rPr>
              <a:t>window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,xsize=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800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,ysize=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600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xrange = [-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22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 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;x range of the xz plot</a:t>
            </a:r>
            <a:endParaRPr lang="en-US" sz="10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zrange = [-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11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11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 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;z range of the xz plot</a:t>
            </a:r>
            <a:endParaRPr lang="en-US" sz="10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tplotxy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'trace_n'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,versus=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'xrz'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,xrange=xrange,yrange=zrange,charsize=charsize, $</a:t>
            </a:r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title=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"XZ field line/probe position plot"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xthick=axisthick, ythick=axisthick, $</a:t>
            </a:r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thick=linethick,charthick=charthick,ymargin=[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.15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.1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endParaRPr lang="en-US" sz="10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tplotxy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'trace_s'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,versus=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'xrz'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,xrange=xrange,yrange=zrange,/over, xthick=axisthick, $</a:t>
            </a:r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ythick=axisthick,thick=linethick,charthick=charthick</a:t>
            </a:r>
          </a:p>
          <a:p>
            <a:pPr eaLnBrk="0" hangingPunct="0"/>
            <a:endParaRPr lang="en-US" sz="1000"/>
          </a:p>
          <a:p>
            <a:pPr eaLnBrk="0" hangingPunct="0"/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endParaRPr lang="en-US" sz="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319088"/>
            <a:ext cx="7315200" cy="595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57200" eaLnBrk="0" hangingPunct="0">
              <a:lnSpc>
                <a:spcPct val="77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D. Orbit Source Code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934200" y="5638800"/>
            <a:ext cx="990600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124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reduced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85800" y="941388"/>
            <a:ext cx="7848600" cy="5335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>
                <a:solidFill>
                  <a:srgbClr val="000000"/>
                </a:solidFill>
              </a:rPr>
              <a:t>		    </a:t>
            </a:r>
            <a:r>
              <a:rPr lang="en-GB">
                <a:solidFill>
                  <a:srgbClr val="000000"/>
                </a:solidFill>
              </a:rPr>
              <a:t>Source Code for Trace / Orbit Plots – Spacecraft Position</a:t>
            </a: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lvl="1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739775" y="1828800"/>
            <a:ext cx="7032625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;code to overplot the probe positions</a:t>
            </a:r>
            <a:endParaRPr lang="en-US" sz="100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colors=[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'm'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'r'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'g'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'c'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'b'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  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;colors for probes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probes = [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'a'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'b'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'c'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'd'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'e'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 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;the probes to be marked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 = 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FINDGEN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17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 * (!PI*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/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16.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;makes a circle to mark spacecraft position</a:t>
            </a:r>
            <a:endParaRPr lang="en-US" sz="500"/>
          </a:p>
          <a:p>
            <a:pPr eaLnBrk="0" hangingPunct="0"/>
            <a:r>
              <a:rPr lang="en-US" sz="1000" b="1">
                <a:solidFill>
                  <a:srgbClr val="00007F"/>
                </a:solidFill>
                <a:latin typeface="Courier New" pitchFamily="49" charset="0"/>
                <a:cs typeface="Times New Roman" pitchFamily="18" charset="0"/>
              </a:rPr>
              <a:t>USERSYM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COS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(A), 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SIN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(A), /FILL </a:t>
            </a:r>
            <a:endParaRPr lang="en-US" sz="5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thm_load_state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,probe=probes,coord=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'gsm'</a:t>
            </a:r>
            <a:endParaRPr lang="en-US" sz="5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tkm2re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'th'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+probes+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'_state_pos'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,/replace 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;plot the probe positions</a:t>
            </a:r>
            <a:endParaRPr lang="en-US" sz="500"/>
          </a:p>
          <a:p>
            <a:pPr eaLnBrk="0" hangingPunct="0"/>
            <a:r>
              <a:rPr lang="en-US" sz="1000" b="1">
                <a:solidFill>
                  <a:srgbClr val="7F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i = 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n_elements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(probes) - 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000" b="1">
                <a:solidFill>
                  <a:srgbClr val="7F0000"/>
                </a:solidFill>
                <a:latin typeface="Courier New" pitchFamily="49" charset="0"/>
                <a:cs typeface="Times New Roman" pitchFamily="18" charset="0"/>
              </a:rPr>
              <a:t>do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000" b="1">
                <a:solidFill>
                  <a:srgbClr val="7F0000"/>
                </a:solidFill>
                <a:latin typeface="Courier New" pitchFamily="49" charset="0"/>
                <a:cs typeface="Times New Roman" pitchFamily="18" charset="0"/>
              </a:rPr>
              <a:t>begin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probe = probes[i]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color = colors[i]      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varname = 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'th'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+probe+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'_state_pos'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get_data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,varname,data=d    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;plot position in KM   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000" b="1">
                <a:solidFill>
                  <a:srgbClr val="7F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~</a:t>
            </a:r>
            <a:r>
              <a:rPr lang="en-US" sz="1000" b="1">
                <a:solidFill>
                  <a:srgbClr val="00C0C0"/>
                </a:solidFill>
                <a:latin typeface="Courier New" pitchFamily="49" charset="0"/>
                <a:cs typeface="Times New Roman" pitchFamily="18" charset="0"/>
              </a:rPr>
              <a:t>is_struct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(d) </a:t>
            </a:r>
            <a:r>
              <a:rPr lang="en-US" sz="1000" b="1">
                <a:solidFill>
                  <a:srgbClr val="7F0000"/>
                </a:solidFill>
                <a:latin typeface="Courier New" pitchFamily="49" charset="0"/>
                <a:cs typeface="Times New Roman" pitchFamily="18" charset="0"/>
              </a:rPr>
              <a:t>then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000" b="1">
                <a:solidFill>
                  <a:srgbClr val="7F0000"/>
                </a:solidFill>
                <a:latin typeface="Courier New" pitchFamily="49" charset="0"/>
                <a:cs typeface="Times New Roman" pitchFamily="18" charset="0"/>
              </a:rPr>
              <a:t>continue 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;skip if no valid data on day</a:t>
            </a:r>
            <a:endParaRPr lang="en-US" sz="500"/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tmp = 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min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abs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(d.</a:t>
            </a:r>
            <a:r>
              <a:rPr lang="en-US" sz="1000" i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x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- </a:t>
            </a:r>
            <a:r>
              <a:rPr lang="en-US" sz="1000" b="1">
                <a:solidFill>
                  <a:srgbClr val="00C0C0"/>
                </a:solidFill>
                <a:latin typeface="Courier New" pitchFamily="49" charset="0"/>
                <a:cs typeface="Times New Roman" pitchFamily="18" charset="0"/>
              </a:rPr>
              <a:t>time_double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(date)),probe_pos) </a:t>
            </a:r>
            <a:r>
              <a:rPr lang="en-US" sz="1000">
                <a:solidFill>
                  <a:srgbClr val="408080"/>
                </a:solidFill>
                <a:latin typeface="Courier New" pitchFamily="49" charset="0"/>
                <a:cs typeface="Times New Roman" pitchFamily="18" charset="0"/>
              </a:rPr>
              <a:t>;find midpoint      </a:t>
            </a:r>
            <a:endParaRPr lang="en-US" sz="500"/>
          </a:p>
          <a:p>
            <a:pPr eaLnBrk="0" hangingPunct="0"/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  tplotxy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,varname,versus=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'xrz'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,/over,color=color,xthick=axisthick,ythick=axisthick, $</a:t>
            </a:r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thick=linethick,charthick=charthick  </a:t>
            </a:r>
            <a:r>
              <a:rPr lang="en-US" sz="1000" b="1">
                <a:solidFill>
                  <a:srgbClr val="007F7F"/>
                </a:solidFill>
                <a:latin typeface="Courier New" pitchFamily="49" charset="0"/>
                <a:cs typeface="Times New Roman" pitchFamily="18" charset="0"/>
              </a:rPr>
              <a:t>plotxy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reform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(d.</a:t>
            </a:r>
            <a:r>
              <a:rPr lang="en-US" sz="1000" i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y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[probe_pos,*],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),psym=</a:t>
            </a:r>
            <a:r>
              <a:rPr lang="en-US" sz="1000" b="1">
                <a:solidFill>
                  <a:srgbClr val="7F7F00"/>
                </a:solidFill>
                <a:latin typeface="Courier New" pitchFamily="49" charset="0"/>
                <a:cs typeface="Times New Roman" pitchFamily="18" charset="0"/>
              </a:rPr>
              <a:t>8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$</a:t>
            </a:r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color=color,symsize=symsize,versus=</a:t>
            </a:r>
            <a:r>
              <a:rPr lang="en-US" sz="1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'xrz'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,/over,xthick=axisthick,ythick=axisthick, $</a:t>
            </a:r>
          </a:p>
          <a:p>
            <a:pPr eaLnBrk="0" hangingPunct="0"/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thick=linethick,charthick=charthick</a:t>
            </a:r>
            <a:endParaRPr lang="en-US" sz="500"/>
          </a:p>
          <a:p>
            <a:pPr eaLnBrk="0" hangingPunct="0"/>
            <a:r>
              <a:rPr lang="en-US" sz="1000" b="1">
                <a:solidFill>
                  <a:srgbClr val="7F0000"/>
                </a:solidFill>
                <a:latin typeface="Courier New" pitchFamily="49" charset="0"/>
                <a:cs typeface="Times New Roman" pitchFamily="18" charset="0"/>
              </a:rPr>
              <a:t>endfor 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14400"/>
            <a:ext cx="8001000" cy="633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defTabSz="457200" eaLnBrk="0" hangingPunct="0">
              <a:lnSpc>
                <a:spcPct val="5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Beta support for Slices of 3d particle Velocity distributions are supported in the bleeding edge.</a:t>
            </a:r>
          </a:p>
          <a:p>
            <a:pPr marL="457200" indent="-457200" defTabSz="457200" eaLnBrk="0" hangingPunct="0">
              <a:lnSpc>
                <a:spcPct val="5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 can be started by typing: thm_ui_slice2d or can be accessed from the GUI by selecting</a:t>
            </a:r>
          </a:p>
          <a:p>
            <a:pPr marL="457200" indent="-457200" defTabSz="457200" eaLnBrk="0" hangingPunct="0">
              <a:lnSpc>
                <a:spcPct val="5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Analysis-&gt;Velocity Slices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-304800" y="77788"/>
            <a:ext cx="8212138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457200" eaLnBrk="0" hangingPunct="0">
              <a:lnSpc>
                <a:spcPct val="5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E. Ion Electron Velocity Slices(Beta)‏</a:t>
            </a:r>
          </a:p>
        </p:txBody>
      </p:sp>
      <p:pic>
        <p:nvPicPr>
          <p:cNvPr id="37892" name="Picture 6" descr="slice_gu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95438"/>
            <a:ext cx="2971800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7" descr="example_slic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2286000"/>
            <a:ext cx="5189538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319088"/>
            <a:ext cx="7315200" cy="595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57200" eaLnBrk="0" hangingPunct="0">
              <a:lnSpc>
                <a:spcPct val="77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 F. Map/Orbits Example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934200" y="5638800"/>
            <a:ext cx="990600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124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reduced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85800" y="941388"/>
            <a:ext cx="7848600" cy="5335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>
                <a:solidFill>
                  <a:srgbClr val="000000"/>
                </a:solidFill>
              </a:rPr>
              <a:t>			</a:t>
            </a:r>
            <a:r>
              <a:rPr lang="en-US" sz="2000"/>
              <a:t>Trace/Orbit Plots - AACGM/Iono Trace Plot</a:t>
            </a: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lvl="1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457200" indent="-457200" defTabSz="457200" eaLnBrk="0" hangingPunct="0">
              <a:lnSpc>
                <a:spcPct val="124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00000"/>
              </a:solidFill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56388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370763" cy="465137"/>
          </a:xfrm>
        </p:spPr>
        <p:txBody>
          <a:bodyPr lIns="90000" tIns="46800" rIns="90000" bIns="46800" anchor="t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Software Objectives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09600" y="1143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0" tIns="51120" rIns="101880" bIns="51120"/>
          <a:lstStyle/>
          <a:p>
            <a:pPr marL="487363" indent="-487363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2000">
                <a:solidFill>
                  <a:srgbClr val="000000"/>
                </a:solidFill>
              </a:rPr>
              <a:t>THEMIS Data Analysis Software (TDAS) Objectives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Powerful, Flexible Command Line Interface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GUI provides easy access to data, analysis tools, and graphics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Crib sheets are available for all data sets and common analysis functions </a:t>
            </a:r>
          </a:p>
          <a:p>
            <a:pPr marL="487363" indent="-487363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2000">
                <a:solidFill>
                  <a:srgbClr val="000000"/>
                </a:solidFill>
              </a:rPr>
              <a:t>IDL based (library of routines –but no main program!)</a:t>
            </a:r>
          </a:p>
          <a:p>
            <a:pPr marL="487363" indent="-487363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2000">
                <a:solidFill>
                  <a:srgbClr val="000000"/>
                </a:solidFill>
              </a:rPr>
              <a:t>Code is free and available to everyone</a:t>
            </a:r>
          </a:p>
          <a:p>
            <a:pPr marL="487363" indent="-487363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2000">
                <a:solidFill>
                  <a:srgbClr val="000000"/>
                </a:solidFill>
              </a:rPr>
              <a:t>The software operates on Level 1 and Level 2 data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-      It is not required to analyze level 2 data.</a:t>
            </a:r>
          </a:p>
          <a:p>
            <a:pPr marL="487363" indent="-487363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2000">
                <a:solidFill>
                  <a:srgbClr val="000000"/>
                </a:solidFill>
              </a:rPr>
              <a:t>Functionally separates the tasks into: 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Reading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Manipulating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Plotting</a:t>
            </a:r>
          </a:p>
          <a:p>
            <a:pPr marL="487363" indent="-487363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 sz="2000">
                <a:solidFill>
                  <a:srgbClr val="000000"/>
                </a:solidFill>
              </a:rPr>
              <a:t>Platform independent. Works on: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Solaris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Linux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Windows, Vista</a:t>
            </a: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-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r>
              <a:rPr lang="en-GB">
                <a:solidFill>
                  <a:srgbClr val="000000"/>
                </a:solidFill>
              </a:rPr>
              <a:t>Mac OS X</a:t>
            </a:r>
            <a:endParaRPr lang="en-GB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304800"/>
            <a:ext cx="7370762" cy="465138"/>
          </a:xfrm>
        </p:spPr>
        <p:txBody>
          <a:bodyPr lIns="90000" tIns="46800" rIns="90000" bIns="46800" anchor="t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Instruments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09600" y="1062038"/>
            <a:ext cx="7772400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0" tIns="51120" rIns="101880" bIns="51120"/>
          <a:lstStyle/>
          <a:p>
            <a:pPr marL="487363" indent="-487363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z="1800">
              <a:solidFill>
                <a:srgbClr val="000000"/>
              </a:solidFill>
            </a:endParaRP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z="1800">
              <a:solidFill>
                <a:srgbClr val="000000"/>
              </a:solidFill>
            </a:endParaRP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z="1800">
              <a:solidFill>
                <a:srgbClr val="000000"/>
              </a:solidFill>
            </a:endParaRPr>
          </a:p>
          <a:p>
            <a:pPr marL="914400" lvl="1" indent="-422275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</a:pPr>
            <a:endParaRPr lang="en-GB" sz="2000">
              <a:solidFill>
                <a:srgbClr val="000000"/>
              </a:solidFill>
            </a:endParaRPr>
          </a:p>
        </p:txBody>
      </p:sp>
      <p:pic>
        <p:nvPicPr>
          <p:cNvPr id="20484" name="Picture 2" descr="image of THEMIS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4191000" y="1219200"/>
            <a:ext cx="3436938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838200" y="990600"/>
            <a:ext cx="30480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1" u="sng">
                <a:cs typeface="Times New Roman" pitchFamily="18" charset="0"/>
              </a:rPr>
              <a:t>FIELDS INSTRUMENTS:</a:t>
            </a:r>
          </a:p>
          <a:p>
            <a:endParaRPr lang="en-US" sz="1400" b="1">
              <a:cs typeface="Times New Roman" pitchFamily="18" charset="0"/>
            </a:endParaRPr>
          </a:p>
          <a:p>
            <a:pPr eaLnBrk="0" hangingPunct="0"/>
            <a:r>
              <a:rPr lang="en-US" sz="1400"/>
              <a:t>EFI - Electric Field Instruments</a:t>
            </a:r>
            <a:br>
              <a:rPr lang="en-US" sz="1400"/>
            </a:br>
            <a:r>
              <a:rPr lang="en-US" sz="1400"/>
              <a:t>FGM - Flux Gate Magnetometer </a:t>
            </a:r>
          </a:p>
          <a:p>
            <a:pPr eaLnBrk="0" hangingPunct="0"/>
            <a:r>
              <a:rPr lang="en-US" sz="1400"/>
              <a:t>SCM - Search Coil Magnetometers</a:t>
            </a: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838200" y="2235200"/>
            <a:ext cx="2971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400" b="1" u="sng">
                <a:cs typeface="Times New Roman" pitchFamily="18" charset="0"/>
              </a:rPr>
              <a:t>PARTICLE INSTRUMENTS:</a:t>
            </a:r>
          </a:p>
          <a:p>
            <a:pPr eaLnBrk="0" hangingPunct="0"/>
            <a:endParaRPr lang="en-US" sz="1400" b="1"/>
          </a:p>
          <a:p>
            <a:pPr eaLnBrk="0" hangingPunct="0"/>
            <a:r>
              <a:rPr lang="en-US" sz="1400"/>
              <a:t>ESA - Electrostatic Analyzer</a:t>
            </a:r>
            <a:br>
              <a:rPr lang="en-US" sz="1400"/>
            </a:br>
            <a:r>
              <a:rPr lang="en-US" sz="1400"/>
              <a:t>SST - Solid State Telescope</a:t>
            </a:r>
          </a:p>
          <a:p>
            <a:pPr eaLnBrk="0" hangingPunct="0"/>
            <a:endParaRPr lang="en-US" sz="1400"/>
          </a:p>
        </p:txBody>
      </p:sp>
      <p:pic>
        <p:nvPicPr>
          <p:cNvPr id="20487" name="Picture 1" descr="http://themis.ssl.berkeley.edu/images/instruments/CGSM_2006_l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4513" y="3657600"/>
            <a:ext cx="2960687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838200" y="3298825"/>
            <a:ext cx="32766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u="sng">
                <a:cs typeface="Times New Roman" pitchFamily="18" charset="0"/>
              </a:rPr>
              <a:t>GROUND BASED:</a:t>
            </a:r>
          </a:p>
          <a:p>
            <a:endParaRPr lang="en-US" sz="1400" b="1">
              <a:cs typeface="Times New Roman" pitchFamily="18" charset="0"/>
            </a:endParaRPr>
          </a:p>
          <a:p>
            <a:pPr eaLnBrk="0" hangingPunct="0"/>
            <a:r>
              <a:rPr lang="en-US" sz="1400"/>
              <a:t>ASI – All-Sky Imager Array</a:t>
            </a:r>
            <a:br>
              <a:rPr lang="en-US" sz="1400"/>
            </a:br>
            <a:r>
              <a:rPr lang="en-US" sz="1400"/>
              <a:t>GMAG – Magnetometer Array</a:t>
            </a:r>
          </a:p>
          <a:p>
            <a:pPr eaLnBrk="0" hangingPunct="0"/>
            <a:endParaRPr lang="en-US" sz="1400"/>
          </a:p>
          <a:p>
            <a:r>
              <a:rPr lang="en-US" sz="1400" b="1" u="sng">
                <a:cs typeface="Times New Roman" pitchFamily="18" charset="0"/>
              </a:rPr>
              <a:t>PROCESSED DATA:</a:t>
            </a:r>
          </a:p>
          <a:p>
            <a:endParaRPr lang="en-US" sz="1400" b="1">
              <a:cs typeface="Times New Roman" pitchFamily="18" charset="0"/>
            </a:endParaRPr>
          </a:p>
          <a:p>
            <a:pPr eaLnBrk="0" hangingPunct="0"/>
            <a:r>
              <a:rPr lang="en-US" sz="1400"/>
              <a:t>FBK – Filter Bank</a:t>
            </a:r>
            <a:br>
              <a:rPr lang="en-US" sz="1400"/>
            </a:br>
            <a:r>
              <a:rPr lang="en-US" sz="1400"/>
              <a:t>FIT – Onboard Spin-Fit</a:t>
            </a:r>
          </a:p>
          <a:p>
            <a:pPr eaLnBrk="0" hangingPunct="0"/>
            <a:r>
              <a:rPr lang="en-US" sz="1400"/>
              <a:t>FFT – Fast Fourier Transform</a:t>
            </a:r>
          </a:p>
          <a:p>
            <a:pPr eaLnBrk="0" hangingPunct="0"/>
            <a:r>
              <a:rPr lang="en-US" sz="1400"/>
              <a:t>MOM – Onboard Moments</a:t>
            </a:r>
          </a:p>
          <a:p>
            <a:pPr eaLnBrk="0" hangingPunct="0"/>
            <a:r>
              <a:rPr lang="en-US" sz="1400"/>
              <a:t>STATE – Spacecraft state vectors</a:t>
            </a:r>
            <a:endParaRPr lang="en-GB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685800" y="990600"/>
            <a:ext cx="7772400" cy="52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200">
              <a:solidFill>
                <a:srgbClr val="000000"/>
              </a:solidFill>
            </a:endParaRPr>
          </a:p>
          <a:p>
            <a:pPr marL="457200" indent="-457200" defTabSz="423863"/>
            <a:r>
              <a:rPr lang="en-US" sz="1800" u="sng"/>
              <a:t>To Download the TDAS software:</a:t>
            </a:r>
            <a:endParaRPr lang="en-US" sz="1800" u="sng">
              <a:solidFill>
                <a:srgbClr val="000000"/>
              </a:solidFill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endParaRPr lang="en-US">
              <a:solidFill>
                <a:srgbClr val="000000"/>
              </a:solidFill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US" sz="1800">
                <a:solidFill>
                  <a:srgbClr val="000000"/>
                </a:solidFill>
              </a:rPr>
              <a:t>Download the latest TDAS release .zip file go to by going to the </a:t>
            </a: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</a:pPr>
            <a:r>
              <a:rPr lang="en-US" sz="1800">
                <a:solidFill>
                  <a:srgbClr val="000000"/>
                </a:solidFill>
              </a:rPr>
              <a:t>       THEMIS web page at </a:t>
            </a:r>
            <a:r>
              <a:rPr lang="en-US" sz="1800" u="sng">
                <a:solidFill>
                  <a:srgbClr val="0070C0"/>
                </a:solidFill>
              </a:rPr>
              <a:t>http://themis.ssl.berkeley.edu/software.shtml</a:t>
            </a: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endParaRPr lang="en-US" sz="1800">
              <a:solidFill>
                <a:srgbClr val="000000"/>
              </a:solidFill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rabicPeriod" startAt="2"/>
            </a:pPr>
            <a:r>
              <a:rPr lang="en-US" sz="1800">
                <a:solidFill>
                  <a:srgbClr val="000000"/>
                </a:solidFill>
              </a:rPr>
              <a:t>Create a new directory called TDAS into which you will copy the </a:t>
            </a: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</a:pPr>
            <a:r>
              <a:rPr lang="en-US" sz="1800">
                <a:solidFill>
                  <a:srgbClr val="000000"/>
                </a:solidFill>
              </a:rPr>
              <a:t>        latest software.</a:t>
            </a: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rabicPeriod" startAt="2"/>
            </a:pPr>
            <a:endParaRPr lang="en-US" sz="1800">
              <a:solidFill>
                <a:srgbClr val="000000"/>
              </a:solidFill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rabicPeriod" startAt="2"/>
            </a:pPr>
            <a:r>
              <a:rPr lang="en-US" sz="1800">
                <a:solidFill>
                  <a:srgbClr val="000000"/>
                </a:solidFill>
              </a:rPr>
              <a:t>Move the unzipped folder (tdas_x_xx) into the TDAS directory.</a:t>
            </a: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rabicPeriod" startAt="2"/>
            </a:pPr>
            <a:endParaRPr lang="en-US" sz="1800">
              <a:solidFill>
                <a:srgbClr val="000000"/>
              </a:solidFill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rabicPeriod" startAt="2"/>
            </a:pPr>
            <a:r>
              <a:rPr lang="en-US" sz="1800">
                <a:solidFill>
                  <a:srgbClr val="000000"/>
                </a:solidFill>
              </a:rPr>
              <a:t>The tdas_x_xx directory contains 3 main sub-directories</a:t>
            </a: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rabicPeriod" startAt="2"/>
            </a:pPr>
            <a:endParaRPr lang="en-US" b="1">
              <a:solidFill>
                <a:srgbClr val="000000"/>
              </a:solidFill>
            </a:endParaRPr>
          </a:p>
          <a:p>
            <a:pPr marL="914400" lvl="1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lphaLcPeriod"/>
            </a:pPr>
            <a:r>
              <a:rPr lang="en-GB">
                <a:solidFill>
                  <a:srgbClr val="000000"/>
                </a:solidFill>
              </a:rPr>
              <a:t>THEMIS (idl/themis/) </a:t>
            </a:r>
            <a:r>
              <a:rPr lang="en-GB" b="1">
                <a:solidFill>
                  <a:srgbClr val="000000"/>
                </a:solidFill>
              </a:rPr>
              <a:t>– </a:t>
            </a:r>
            <a:r>
              <a:rPr lang="en-GB">
                <a:solidFill>
                  <a:srgbClr val="000000"/>
                </a:solidFill>
              </a:rPr>
              <a:t>routines specific to THEMIS</a:t>
            </a:r>
          </a:p>
          <a:p>
            <a:pPr marL="914400" lvl="1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lphaLcPeriod"/>
            </a:pPr>
            <a:endParaRPr lang="en-GB">
              <a:solidFill>
                <a:srgbClr val="000000"/>
              </a:solidFill>
            </a:endParaRPr>
          </a:p>
          <a:p>
            <a:pPr marL="914400" lvl="1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lphaLcPeriod"/>
            </a:pPr>
            <a:r>
              <a:rPr lang="en-GB">
                <a:solidFill>
                  <a:srgbClr val="000000"/>
                </a:solidFill>
              </a:rPr>
              <a:t>ssl_general (idl/ssl_general/) </a:t>
            </a:r>
            <a:r>
              <a:rPr lang="en-GB" b="1">
                <a:solidFill>
                  <a:srgbClr val="000000"/>
                </a:solidFill>
              </a:rPr>
              <a:t>– </a:t>
            </a:r>
            <a:r>
              <a:rPr lang="en-GB">
                <a:solidFill>
                  <a:srgbClr val="000000"/>
                </a:solidFill>
              </a:rPr>
              <a:t>general routines</a:t>
            </a:r>
          </a:p>
          <a:p>
            <a:pPr marL="914400" lvl="1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lphaLcPeriod"/>
            </a:pPr>
            <a:endParaRPr lang="en-GB">
              <a:solidFill>
                <a:srgbClr val="000000"/>
              </a:solidFill>
            </a:endParaRPr>
          </a:p>
          <a:p>
            <a:pPr marL="914400" lvl="1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AutoNum type="alphaLcPeriod"/>
            </a:pPr>
            <a:r>
              <a:rPr lang="en-GB">
                <a:solidFill>
                  <a:srgbClr val="000000"/>
                </a:solidFill>
              </a:rPr>
              <a:t>external (idl/external/) </a:t>
            </a:r>
            <a:r>
              <a:rPr lang="en-GB" b="1">
                <a:solidFill>
                  <a:srgbClr val="000000"/>
                </a:solidFill>
              </a:rPr>
              <a:t>– </a:t>
            </a:r>
            <a:r>
              <a:rPr lang="en-GB">
                <a:solidFill>
                  <a:srgbClr val="000000"/>
                </a:solidFill>
              </a:rPr>
              <a:t>external libraries</a:t>
            </a:r>
            <a:endParaRPr lang="en-GB" b="1">
              <a:solidFill>
                <a:srgbClr val="000000"/>
              </a:solidFill>
            </a:endParaRPr>
          </a:p>
          <a:p>
            <a:pPr marL="457200" indent="-457200" defTabSz="423863">
              <a:lnSpc>
                <a:spcPct val="67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endParaRPr lang="en-GB" b="1">
              <a:solidFill>
                <a:srgbClr val="000000"/>
              </a:solidFill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</a:pPr>
            <a:endParaRPr lang="en-US" sz="1200">
              <a:solidFill>
                <a:srgbClr val="000000"/>
              </a:solidFill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000000"/>
              </a:solidFill>
            </a:endParaRPr>
          </a:p>
          <a:p>
            <a:pPr marL="457200" indent="-457200" defTabSz="423863">
              <a:lnSpc>
                <a:spcPct val="80000"/>
              </a:lnSpc>
              <a:spcBef>
                <a:spcPct val="25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>
                <a:solidFill>
                  <a:srgbClr val="000000"/>
                </a:solidFill>
              </a:rPr>
              <a:t>												</a:t>
            </a:r>
          </a:p>
          <a:p>
            <a:pPr marL="457200" indent="-457200" defTabSz="423863">
              <a:lnSpc>
                <a:spcPct val="80000"/>
              </a:lnSpc>
              <a:spcBef>
                <a:spcPct val="25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>
                <a:solidFill>
                  <a:srgbClr val="000000"/>
                </a:solidFill>
              </a:rPr>
              <a:t>								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3375" y="304800"/>
            <a:ext cx="7439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457200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Installation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887413"/>
            <a:ext cx="7772400" cy="5284787"/>
          </a:xfrm>
          <a:prstGeom prst="rect">
            <a:avLst/>
          </a:prstGeom>
        </p:spPr>
        <p:txBody>
          <a:bodyPr wrap="none"/>
          <a:lstStyle/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200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>
              <a:defRPr/>
            </a:pPr>
            <a:r>
              <a:rPr lang="en-US" sz="1800" u="sng" dirty="0"/>
              <a:t>To Configure IDL:</a:t>
            </a:r>
            <a:endParaRPr lang="en-US" sz="1800" u="sng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US" sz="1400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kern="0" dirty="0">
                <a:solidFill>
                  <a:srgbClr val="000000"/>
                </a:solidFill>
              </a:rPr>
              <a:t>Add the TDAS directory to the IDLPATH.</a:t>
            </a:r>
            <a:endParaRPr lang="en-US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US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914400" lvl="1" indent="-457200" defTabSz="423863"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r>
              <a:rPr lang="en-US" sz="1400" b="1" dirty="0"/>
              <a:t>To Configure IDL 6.4 or older: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Start IDL (Windows) or IDLDE (UNIX, Linux, Mac).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Go to File-&gt;Preferences.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Select the “Path” tab.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If &lt;IDL_DEFAULT&gt; is not present, press ‘Insert Standard Libraries’.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Press “Insert”.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Browse to find the TDAS directory.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Check the box to indicate “search subdirectories”.</a:t>
            </a:r>
            <a:endParaRPr lang="en-US" sz="1300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+mj-lt"/>
              <a:buAutoNum type="arabicPeriod" startAt="2"/>
              <a:defRPr/>
            </a:pPr>
            <a:endParaRPr lang="en-US" sz="1400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914400" lvl="1" indent="-457200" defTabSz="423863"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r>
              <a:rPr lang="en-US" sz="1400" b="1" dirty="0"/>
              <a:t>To Configure IDL 7.0 or newer: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Start IDL (Windows) or IDLDE (UNIX, Linux, Mac).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Go to Window-&gt;Preferences.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Expand the menu to access the IDL-&gt;Paths section.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Press “Insert”.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Browse to find the TDAS directory. (See section 5.3 above: Installation and Configuration.)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Check the box next to the path to indicate “search subdirectories”.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Select “Apply”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Select “Ok”</a:t>
            </a:r>
          </a:p>
          <a:p>
            <a:pPr marL="1143000" lvl="2" indent="-228600">
              <a:buFont typeface="+mj-lt"/>
              <a:buAutoNum type="alphaLcPeriod"/>
              <a:defRPr/>
            </a:pPr>
            <a:r>
              <a:rPr lang="en-US" sz="1300" dirty="0"/>
              <a:t>Type .</a:t>
            </a:r>
            <a:r>
              <a:rPr lang="en-US" sz="1300" dirty="0" err="1"/>
              <a:t>full_reset_session</a:t>
            </a:r>
            <a:r>
              <a:rPr lang="en-US" sz="1300" dirty="0"/>
              <a:t> at the IDL command prompt or restart IDL.</a:t>
            </a:r>
            <a:endParaRPr lang="en-US" sz="1300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457200" indent="-457200" defTabSz="4238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457200" indent="-457200" defTabSz="423863">
              <a:lnSpc>
                <a:spcPct val="80000"/>
              </a:lnSpc>
              <a:spcBef>
                <a:spcPct val="250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  <a:cs typeface="+mn-cs"/>
              </a:rPr>
              <a:t>												</a:t>
            </a:r>
          </a:p>
          <a:p>
            <a:pPr marL="457200" indent="-457200" defTabSz="423863">
              <a:lnSpc>
                <a:spcPct val="80000"/>
              </a:lnSpc>
              <a:spcBef>
                <a:spcPct val="250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  <a:cs typeface="+mn-cs"/>
              </a:rPr>
              <a:t>								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3375" y="304800"/>
            <a:ext cx="7439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457200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IDL Configuration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266700"/>
            <a:ext cx="7439025" cy="4953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Loading Data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04800" y="533400"/>
            <a:ext cx="9067800" cy="5156200"/>
          </a:xfrm>
        </p:spPr>
        <p:txBody>
          <a:bodyPr lIns="101880" tIns="51120" rIns="101880" bIns="51120"/>
          <a:lstStyle/>
          <a:p>
            <a:pPr marL="487363" indent="-487363" eaLnBrk="1" hangingPunct="1">
              <a:lnSpc>
                <a:spcPct val="93000"/>
              </a:lnSpc>
              <a:spcBef>
                <a:spcPts val="675"/>
              </a:spcBef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dirty="0" smtClean="0"/>
          </a:p>
          <a:p>
            <a:pPr marL="1008063" lvl="1" indent="-327025" eaLnBrk="1" hangingPunct="1">
              <a:lnSpc>
                <a:spcPct val="100000"/>
              </a:lnSpc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dirty="0" smtClean="0"/>
              <a:t>To load THEMIS data type the following at the IDL command prompt:</a:t>
            </a:r>
          </a:p>
          <a:p>
            <a:pPr marL="1008063" lvl="1" indent="-327025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0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smtClean="0"/>
              <a:t>timespan</a:t>
            </a:r>
            <a:r>
              <a:rPr lang="en-GB" sz="1400" dirty="0" smtClean="0"/>
              <a:t>,‘7-7-23',2,/days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err="1" smtClean="0"/>
              <a:t>thm_load_gmag</a:t>
            </a:r>
            <a:r>
              <a:rPr lang="en-GB" sz="1400" dirty="0" smtClean="0"/>
              <a:t>, site=‘ccnv’, /subtract_average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err="1" smtClean="0"/>
              <a:t>tplot</a:t>
            </a:r>
            <a:r>
              <a:rPr lang="en-GB" sz="1400" b="1" dirty="0" smtClean="0"/>
              <a:t>, ‘</a:t>
            </a:r>
            <a:r>
              <a:rPr lang="en-GB" sz="1400" b="1" dirty="0" err="1" smtClean="0"/>
              <a:t>thg_mag_ccnv</a:t>
            </a:r>
            <a:r>
              <a:rPr lang="en-GB" sz="1400" b="1" dirty="0" smtClean="0"/>
              <a:t>’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0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timespan</a:t>
            </a:r>
            <a:r>
              <a:rPr lang="en-GB" sz="1400" dirty="0" smtClean="0"/>
              <a:t> - sets the time frame (start and stop) of the data to be loaded.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thm_load_gmag</a:t>
            </a:r>
            <a:r>
              <a:rPr lang="en-GB" sz="1400" dirty="0" smtClean="0"/>
              <a:t> - loads the data into memory and stores the CDF file on your disk drive. 	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tplot</a:t>
            </a:r>
            <a:r>
              <a:rPr lang="en-GB" sz="1400" dirty="0" smtClean="0"/>
              <a:t> - displays the data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dirty="0" smtClean="0"/>
          </a:p>
          <a:p>
            <a:pPr marL="1055688" lvl="1" indent="-290513" eaLnBrk="1" hangingPunct="1">
              <a:lnSpc>
                <a:spcPct val="100000"/>
              </a:lnSpc>
              <a:buFont typeface="Arial" pitchFamily="34" charset="0"/>
              <a:buChar char="•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dirty="0" smtClean="0"/>
              <a:t>To add more features to the plot: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0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smtClean="0"/>
              <a:t>options</a:t>
            </a:r>
            <a:r>
              <a:rPr lang="en-GB" sz="1400" dirty="0" smtClean="0"/>
              <a:t>,‘thg_mag_ccnv’, labels=[‘Bx’,’By’,’Bz’]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smtClean="0"/>
              <a:t>tplot_options</a:t>
            </a:r>
            <a:r>
              <a:rPr lang="en-GB" sz="1400" dirty="0" smtClean="0"/>
              <a:t>, ‘title’, ‘GMAG Examples’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err="1" smtClean="0"/>
              <a:t>tplot</a:t>
            </a:r>
            <a:r>
              <a:rPr lang="en-GB" sz="1400" b="1" dirty="0" smtClean="0"/>
              <a:t>, ‘</a:t>
            </a:r>
            <a:r>
              <a:rPr lang="en-GB" sz="1400" b="1" dirty="0" err="1" smtClean="0"/>
              <a:t>thg_mag_ccnv</a:t>
            </a:r>
            <a:r>
              <a:rPr lang="en-GB" sz="1400" b="1" dirty="0" smtClean="0"/>
              <a:t>’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b="1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b="1" dirty="0" smtClean="0"/>
          </a:p>
          <a:p>
            <a:pPr marL="1055688" lvl="1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600" b="1" dirty="0" smtClean="0"/>
          </a:p>
          <a:p>
            <a:pPr marL="1055688" lvl="1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600" b="1" dirty="0" smtClean="0"/>
              <a:t>    </a:t>
            </a:r>
            <a:r>
              <a:rPr lang="en-GB" sz="1400" b="1" dirty="0" smtClean="0"/>
              <a:t>NOTE:</a:t>
            </a:r>
            <a:r>
              <a:rPr lang="en-GB" sz="1400" dirty="0" smtClean="0"/>
              <a:t> Load routines are available for all THEMIS science data sets. See appendix slides.</a:t>
            </a:r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2004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266700"/>
            <a:ext cx="7439025" cy="4953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Loading Data (Cont’d)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533400" y="939800"/>
            <a:ext cx="9067800" cy="5156200"/>
          </a:xfrm>
        </p:spPr>
        <p:txBody>
          <a:bodyPr lIns="101880" tIns="51120" rIns="101880" bIns="51120"/>
          <a:lstStyle/>
          <a:p>
            <a:pPr marL="1008063" lvl="1" indent="-327025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0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smtClean="0"/>
              <a:t>timespan</a:t>
            </a:r>
            <a:r>
              <a:rPr lang="en-GB" sz="1400" dirty="0" smtClean="0"/>
              <a:t>,‘2007-07-23',1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err="1" smtClean="0"/>
              <a:t>thm_load_state</a:t>
            </a:r>
            <a:r>
              <a:rPr lang="en-GB" sz="1400" dirty="0" smtClean="0"/>
              <a:t>, probe=‘a’, /get_support_data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smtClean="0"/>
              <a:t>thm_load_fgm, </a:t>
            </a:r>
            <a:r>
              <a:rPr lang="en-GB" sz="1400" dirty="0" smtClean="0"/>
              <a:t>probe=‘a’, coord=‘gsm’, datatype=‘fgl’, level=1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err="1" smtClean="0"/>
              <a:t>thm_load_esa</a:t>
            </a:r>
            <a:r>
              <a:rPr lang="en-GB" sz="1400" b="1" dirty="0" smtClean="0"/>
              <a:t>, </a:t>
            </a:r>
            <a:r>
              <a:rPr lang="en-GB" sz="1400" dirty="0" smtClean="0"/>
              <a:t>probe=[‘</a:t>
            </a:r>
            <a:r>
              <a:rPr lang="en-GB" sz="1400" dirty="0" err="1" smtClean="0"/>
              <a:t>a’,’b</a:t>
            </a:r>
            <a:r>
              <a:rPr lang="en-GB" sz="1400" dirty="0" smtClean="0"/>
              <a:t>’], datatype=[‘peer_*’,’</a:t>
            </a:r>
            <a:r>
              <a:rPr lang="en-GB" sz="1400" dirty="0" err="1" smtClean="0"/>
              <a:t>peir</a:t>
            </a:r>
            <a:r>
              <a:rPr lang="en-GB" sz="1400" dirty="0" smtClean="0"/>
              <a:t>_*’], level=2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err="1" smtClean="0"/>
              <a:t>thm_load_efi</a:t>
            </a:r>
            <a:r>
              <a:rPr lang="en-GB" sz="1400" b="1" dirty="0" smtClean="0"/>
              <a:t>, </a:t>
            </a:r>
            <a:r>
              <a:rPr lang="en-GB" sz="1400" dirty="0" smtClean="0"/>
              <a:t>datatype=‘</a:t>
            </a:r>
            <a:r>
              <a:rPr lang="en-GB" sz="1400" dirty="0" err="1" smtClean="0"/>
              <a:t>vaw</a:t>
            </a:r>
            <a:r>
              <a:rPr lang="en-GB" sz="1400" dirty="0" smtClean="0"/>
              <a:t>’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&gt;  </a:t>
            </a:r>
            <a:r>
              <a:rPr lang="en-GB" sz="1400" b="1" dirty="0" err="1" smtClean="0"/>
              <a:t>tplot_names</a:t>
            </a:r>
            <a:endParaRPr lang="en-GB" sz="14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tplot_names</a:t>
            </a:r>
            <a:r>
              <a:rPr lang="en-GB" sz="1400" dirty="0" smtClean="0"/>
              <a:t> - prints names of all </a:t>
            </a:r>
            <a:r>
              <a:rPr lang="en-GB" sz="1400" dirty="0" err="1" smtClean="0"/>
              <a:t>tplot</a:t>
            </a:r>
            <a:r>
              <a:rPr lang="en-GB" sz="1400" dirty="0" smtClean="0"/>
              <a:t> variables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smtClean="0"/>
              <a:t>                       currently in memory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err="1" smtClean="0"/>
              <a:t>idl</a:t>
            </a:r>
            <a:r>
              <a:rPr lang="en-GB" sz="1400" dirty="0" smtClean="0"/>
              <a:t> </a:t>
            </a:r>
            <a:r>
              <a:rPr lang="en-GB" sz="1400" b="1" dirty="0" smtClean="0"/>
              <a:t>&gt;  </a:t>
            </a:r>
            <a:r>
              <a:rPr lang="en-GB" sz="1400" b="1" dirty="0" err="1" smtClean="0"/>
              <a:t>tplot</a:t>
            </a:r>
            <a:r>
              <a:rPr lang="en-GB" sz="1400" dirty="0" smtClean="0"/>
              <a:t>, [‘tha_fgl’,  $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smtClean="0"/>
              <a:t>                    ‘</a:t>
            </a:r>
            <a:r>
              <a:rPr lang="en-GB" sz="1400" dirty="0" err="1" smtClean="0"/>
              <a:t>tha_peer_en_eflux</a:t>
            </a:r>
            <a:r>
              <a:rPr lang="en-GB" sz="1400" dirty="0" smtClean="0"/>
              <a:t>’,  $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smtClean="0"/>
              <a:t>                    ‘</a:t>
            </a:r>
            <a:r>
              <a:rPr lang="en-GB" sz="1400" dirty="0" err="1" smtClean="0"/>
              <a:t>tha_peir_en_eflux</a:t>
            </a:r>
            <a:r>
              <a:rPr lang="en-GB" sz="1400" dirty="0" smtClean="0"/>
              <a:t>’,   $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smtClean="0"/>
              <a:t>                    ‘</a:t>
            </a:r>
            <a:r>
              <a:rPr lang="en-GB" sz="1400" dirty="0" err="1" smtClean="0"/>
              <a:t>tha_peer_density</a:t>
            </a:r>
            <a:r>
              <a:rPr lang="en-GB" sz="1400" dirty="0" smtClean="0"/>
              <a:t>’,  $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smtClean="0"/>
              <a:t>                    ‘</a:t>
            </a:r>
            <a:r>
              <a:rPr lang="en-GB" sz="1400" dirty="0" err="1" smtClean="0"/>
              <a:t>tha_peir_velocity_gsm</a:t>
            </a:r>
            <a:r>
              <a:rPr lang="en-GB" sz="1400" dirty="0" smtClean="0"/>
              <a:t>’, $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smtClean="0"/>
              <a:t>                    ‘</a:t>
            </a:r>
            <a:r>
              <a:rPr lang="en-GB" sz="1400" dirty="0" err="1" smtClean="0"/>
              <a:t>tha_state_pos_gsm</a:t>
            </a:r>
            <a:r>
              <a:rPr lang="en-GB" sz="1400" dirty="0" smtClean="0"/>
              <a:t>’]</a:t>
            </a:r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b="1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b="1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b="1" dirty="0" smtClean="0"/>
          </a:p>
          <a:p>
            <a:pPr marL="1474788" lvl="2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400" b="1" dirty="0" smtClean="0"/>
          </a:p>
          <a:p>
            <a:pPr marL="1055688" lvl="1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endParaRPr lang="en-GB" sz="1600" b="1" dirty="0" smtClean="0"/>
          </a:p>
          <a:p>
            <a:pPr marL="1055688" lvl="1" indent="-290513" eaLnBrk="1" hangingPunct="1">
              <a:lnSpc>
                <a:spcPct val="100000"/>
              </a:lnSpc>
              <a:buFont typeface="Arial" charset="0"/>
              <a:buNone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/>
            </a:pPr>
            <a:r>
              <a:rPr lang="en-GB" sz="1400" dirty="0" smtClean="0"/>
              <a:t>. 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0" y="2362200"/>
            <a:ext cx="37147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114800" y="304800"/>
            <a:ext cx="4800600" cy="598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>
              <a:lnSpc>
                <a:spcPct val="87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>
                <a:solidFill>
                  <a:srgbClr val="000000"/>
                </a:solidFill>
              </a:rPr>
              <a:t>Plotting Routines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419600" y="2590800"/>
            <a:ext cx="4419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90525" indent="-293688" eaLnBrk="0">
              <a:lnSpc>
                <a:spcPct val="150000"/>
              </a:lnSpc>
              <a:spcBef>
                <a:spcPts val="55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</a:pPr>
            <a:r>
              <a:rPr lang="en-GB" sz="1200">
                <a:solidFill>
                  <a:srgbClr val="000000"/>
                </a:solidFill>
              </a:rPr>
              <a:t>     </a:t>
            </a:r>
            <a:r>
              <a:rPr lang="en-GB" sz="1200" b="1">
                <a:solidFill>
                  <a:srgbClr val="000000"/>
                </a:solidFill>
              </a:rPr>
              <a:t>tplotxy</a:t>
            </a:r>
            <a:r>
              <a:rPr lang="en-GB" sz="1200">
                <a:solidFill>
                  <a:srgbClr val="000000"/>
                </a:solidFill>
              </a:rPr>
              <a:t> can be used to plot isotropic position plots.  Like plots of magnetic field models and spacecraft position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267200" y="5410200"/>
            <a:ext cx="4648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14338" indent="-414338" eaLnBrk="0">
              <a:lnSpc>
                <a:spcPct val="150000"/>
              </a:lnSpc>
              <a:spcBef>
                <a:spcPts val="550"/>
              </a:spcBef>
              <a:buSzPct val="100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</a:pPr>
            <a:r>
              <a:rPr lang="en-GB" sz="1800">
                <a:solidFill>
                  <a:srgbClr val="000000"/>
                </a:solidFill>
              </a:rPr>
              <a:t>       </a:t>
            </a:r>
            <a:r>
              <a:rPr lang="en-GB" sz="1200" b="1">
                <a:solidFill>
                  <a:srgbClr val="000000"/>
                </a:solidFill>
              </a:rPr>
              <a:t>plotxyz</a:t>
            </a:r>
            <a:r>
              <a:rPr lang="en-GB" sz="1200">
                <a:solidFill>
                  <a:srgbClr val="000000"/>
                </a:solidFill>
              </a:rPr>
              <a:t> can be used to plot 3 dimensional isotropic data, with any axis. (Not restricted to time-series.)‏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352800"/>
            <a:ext cx="2971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914400" y="3505200"/>
            <a:ext cx="33528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685800" y="5943600"/>
            <a:ext cx="33528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 rot="-5400000">
            <a:off x="266700" y="4838700"/>
            <a:ext cx="16764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2560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990600"/>
            <a:ext cx="2514600" cy="162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3886200" cy="277336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79425" indent="-479425">
              <a:lnSpc>
                <a:spcPct val="92000"/>
              </a:lnSpc>
              <a:spcBef>
                <a:spcPts val="675"/>
              </a:spcBef>
              <a:buSzPct val="100000"/>
              <a:buFont typeface="Arial" pitchFamily="34" charset="0"/>
              <a:buChar char="●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Plotting routines using </a:t>
            </a:r>
            <a:r>
              <a:rPr lang="en-GB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tplot</a:t>
            </a: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variables</a:t>
            </a:r>
          </a:p>
          <a:p>
            <a:pPr marL="914400" lvl="1" indent="-420688">
              <a:lnSpc>
                <a:spcPct val="92000"/>
              </a:lnSpc>
              <a:spcBef>
                <a:spcPts val="550"/>
              </a:spcBef>
              <a:buSzPct val="100000"/>
              <a:buFont typeface="Arial" pitchFamily="34" charset="0"/>
              <a:buChar char="•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tplot</a:t>
            </a:r>
          </a:p>
          <a:p>
            <a:pPr marL="914400" lvl="1" indent="-420688">
              <a:lnSpc>
                <a:spcPct val="92000"/>
              </a:lnSpc>
              <a:spcBef>
                <a:spcPts val="550"/>
              </a:spcBef>
              <a:buSzPct val="100000"/>
              <a:buFont typeface="Arial" pitchFamily="34" charset="0"/>
              <a:buChar char="•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tplotxy</a:t>
            </a:r>
          </a:p>
          <a:p>
            <a:pPr marL="914400" lvl="1" indent="-420688">
              <a:lnSpc>
                <a:spcPct val="92000"/>
              </a:lnSpc>
              <a:spcBef>
                <a:spcPts val="550"/>
              </a:spcBef>
              <a:buSzPct val="100000"/>
              <a:buFont typeface="Arial" pitchFamily="34" charset="0"/>
              <a:buChar char="•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plotxy</a:t>
            </a:r>
          </a:p>
          <a:p>
            <a:pPr marL="914400" lvl="1" indent="-420688">
              <a:lnSpc>
                <a:spcPct val="92000"/>
              </a:lnSpc>
              <a:spcBef>
                <a:spcPts val="550"/>
              </a:spcBef>
              <a:buSzPct val="100000"/>
              <a:buFont typeface="Arial" pitchFamily="34" charset="0"/>
              <a:buChar char="•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plotxyz</a:t>
            </a:r>
            <a:endParaRPr lang="en-GB" sz="14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marL="914400" lvl="1" indent="-420688">
              <a:lnSpc>
                <a:spcPct val="92000"/>
              </a:lnSpc>
              <a:spcBef>
                <a:spcPts val="550"/>
              </a:spcBef>
              <a:buSzPct val="100000"/>
              <a:buFont typeface="Arial" pitchFamily="34" charset="0"/>
              <a:buChar char="•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tplot_names</a:t>
            </a:r>
          </a:p>
          <a:p>
            <a:pPr marL="914400" lvl="1" indent="-420688">
              <a:lnSpc>
                <a:spcPct val="92000"/>
              </a:lnSpc>
              <a:spcBef>
                <a:spcPts val="550"/>
              </a:spcBef>
              <a:buSzPct val="100000"/>
              <a:buFont typeface="Arial" pitchFamily="34" charset="0"/>
              <a:buChar char="•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tlimit</a:t>
            </a:r>
          </a:p>
          <a:p>
            <a:pPr marL="914400" lvl="1" indent="-420688">
              <a:lnSpc>
                <a:spcPct val="92000"/>
              </a:lnSpc>
              <a:spcBef>
                <a:spcPts val="550"/>
              </a:spcBef>
              <a:buSzPct val="100000"/>
              <a:buFont typeface="Arial" pitchFamily="34" charset="0"/>
              <a:buChar char="•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get_data</a:t>
            </a:r>
          </a:p>
          <a:p>
            <a:pPr marL="914400" lvl="1" indent="-420688">
              <a:lnSpc>
                <a:spcPct val="92000"/>
              </a:lnSpc>
              <a:spcBef>
                <a:spcPts val="550"/>
              </a:spcBef>
              <a:buSzPct val="100000"/>
              <a:buFont typeface="Arial" pitchFamily="34" charset="0"/>
              <a:buChar char="•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store_data‏</a:t>
            </a:r>
          </a:p>
          <a:p>
            <a:pPr marL="479425" indent="-479425">
              <a:lnSpc>
                <a:spcPct val="75000"/>
              </a:lnSpc>
              <a:spcBef>
                <a:spcPts val="600"/>
              </a:spcBef>
              <a:buSzPct val="100000"/>
              <a:buFont typeface="Arial" pitchFamily="34" charset="0"/>
              <a:buNone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endParaRPr lang="en-GB" sz="24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62000" y="3962400"/>
            <a:ext cx="3886200" cy="6096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79425" indent="-479425">
              <a:lnSpc>
                <a:spcPct val="92000"/>
              </a:lnSpc>
              <a:spcBef>
                <a:spcPts val="675"/>
              </a:spcBef>
              <a:buSzPct val="100000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NOTE 1:</a:t>
            </a:r>
            <a:r>
              <a:rPr lang="en-GB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 </a:t>
            </a: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Crib sheets are available for </a:t>
            </a:r>
            <a:r>
              <a:rPr lang="en-GB" sz="1400" dirty="0" err="1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tplot</a:t>
            </a:r>
            <a:endParaRPr lang="en-GB" sz="14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  <a:p>
            <a:pPr marL="479425" indent="-479425">
              <a:lnSpc>
                <a:spcPct val="92000"/>
              </a:lnSpc>
              <a:spcBef>
                <a:spcPts val="675"/>
              </a:spcBef>
              <a:buSzPct val="100000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and other plotting and analysis tools</a:t>
            </a:r>
          </a:p>
          <a:p>
            <a:pPr marL="479425" indent="-479425">
              <a:lnSpc>
                <a:spcPct val="75000"/>
              </a:lnSpc>
              <a:spcBef>
                <a:spcPts val="600"/>
              </a:spcBef>
              <a:buSzPct val="100000"/>
              <a:buFont typeface="Arial" pitchFamily="34" charset="0"/>
              <a:buNone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endParaRPr lang="en-GB" sz="24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62000" y="4724400"/>
            <a:ext cx="3886200" cy="6096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79425" indent="-479425">
              <a:lnSpc>
                <a:spcPct val="92000"/>
              </a:lnSpc>
              <a:spcBef>
                <a:spcPts val="675"/>
              </a:spcBef>
              <a:buSzPct val="100000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NOTE 2</a:t>
            </a:r>
            <a:r>
              <a:rPr lang="en-GB" sz="1400" b="1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:</a:t>
            </a: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 Functionality of TDAS routines are</a:t>
            </a:r>
          </a:p>
          <a:p>
            <a:pPr marL="479425" indent="-479425">
              <a:lnSpc>
                <a:spcPct val="92000"/>
              </a:lnSpc>
              <a:spcBef>
                <a:spcPts val="675"/>
              </a:spcBef>
              <a:buSzPct val="100000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controlled by the use of keywords. The keywords</a:t>
            </a:r>
          </a:p>
          <a:p>
            <a:pPr marL="479425" indent="-479425">
              <a:lnSpc>
                <a:spcPct val="92000"/>
              </a:lnSpc>
              <a:spcBef>
                <a:spcPts val="675"/>
              </a:spcBef>
              <a:buSzPct val="100000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available for each routine can be found in the</a:t>
            </a:r>
          </a:p>
          <a:p>
            <a:pPr marL="479425" indent="-479425">
              <a:lnSpc>
                <a:spcPct val="92000"/>
              </a:lnSpc>
              <a:spcBef>
                <a:spcPts val="675"/>
              </a:spcBef>
              <a:buSzPct val="100000"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t> header of the source code. </a:t>
            </a:r>
          </a:p>
          <a:p>
            <a:pPr marL="479425" indent="-479425">
              <a:lnSpc>
                <a:spcPct val="75000"/>
              </a:lnSpc>
              <a:spcBef>
                <a:spcPts val="600"/>
              </a:spcBef>
              <a:buSzPct val="100000"/>
              <a:buFont typeface="Arial" pitchFamily="34" charset="0"/>
              <a:buNone/>
              <a:tabLst>
                <a:tab pos="982663" algn="l"/>
                <a:tab pos="1439863" algn="l"/>
                <a:tab pos="1897063" algn="l"/>
                <a:tab pos="2354263" algn="l"/>
                <a:tab pos="2811463" algn="l"/>
                <a:tab pos="3268663" algn="l"/>
                <a:tab pos="3725863" algn="l"/>
                <a:tab pos="4183063" algn="l"/>
                <a:tab pos="4640263" algn="l"/>
                <a:tab pos="5097463" algn="l"/>
                <a:tab pos="5554663" algn="l"/>
                <a:tab pos="6011863" algn="l"/>
                <a:tab pos="6469063" algn="l"/>
                <a:tab pos="6926263" algn="l"/>
                <a:tab pos="7383463" algn="l"/>
                <a:tab pos="7840663" algn="l"/>
                <a:tab pos="8297863" algn="l"/>
                <a:tab pos="8755063" algn="l"/>
                <a:tab pos="9212263" algn="l"/>
                <a:tab pos="9669463" algn="l"/>
              </a:tabLst>
              <a:defRPr/>
            </a:pPr>
            <a:endParaRPr lang="en-GB" sz="2400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8890</TotalTime>
  <Words>2377</Words>
  <Application>Microsoft Office PowerPoint</Application>
  <PresentationFormat>On-screen Show (4:3)</PresentationFormat>
  <Paragraphs>565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Custom Design</vt:lpstr>
      <vt:lpstr>Slide 1</vt:lpstr>
      <vt:lpstr>Tutorial</vt:lpstr>
      <vt:lpstr>Software Objectives</vt:lpstr>
      <vt:lpstr>Instruments</vt:lpstr>
      <vt:lpstr>Slide 5</vt:lpstr>
      <vt:lpstr>Slide 6</vt:lpstr>
      <vt:lpstr>Loading Data </vt:lpstr>
      <vt:lpstr>Loading Data (Cont’d)</vt:lpstr>
      <vt:lpstr>Slide 9</vt:lpstr>
      <vt:lpstr>Wavelet Transform</vt:lpstr>
      <vt:lpstr>Slide 11</vt:lpstr>
      <vt:lpstr>Slide 12</vt:lpstr>
      <vt:lpstr>Slide 13</vt:lpstr>
      <vt:lpstr>Graphical User Interface </vt:lpstr>
      <vt:lpstr>Graphical User Interface </vt:lpstr>
      <vt:lpstr>Appendix</vt:lpstr>
      <vt:lpstr>A. Load Routines</vt:lpstr>
      <vt:lpstr>A. Common Load Keywords</vt:lpstr>
      <vt:lpstr>B. Crib Sheets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Ken Bromund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IGPP</cp:lastModifiedBy>
  <cp:revision>450</cp:revision>
  <dcterms:modified xsi:type="dcterms:W3CDTF">2011-09-29T16:38:06Z</dcterms:modified>
</cp:coreProperties>
</file>