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8.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23"/>
  </p:notesMasterIdLst>
  <p:handoutMasterIdLst>
    <p:handoutMasterId r:id="rId24"/>
  </p:handoutMasterIdLst>
  <p:sldIdLst>
    <p:sldId id="422" r:id="rId2"/>
    <p:sldId id="396" r:id="rId3"/>
    <p:sldId id="352" r:id="rId4"/>
    <p:sldId id="353" r:id="rId5"/>
    <p:sldId id="398" r:id="rId6"/>
    <p:sldId id="402" r:id="rId7"/>
    <p:sldId id="358" r:id="rId8"/>
    <p:sldId id="404" r:id="rId9"/>
    <p:sldId id="405" r:id="rId10"/>
    <p:sldId id="364" r:id="rId11"/>
    <p:sldId id="366" r:id="rId12"/>
    <p:sldId id="406" r:id="rId13"/>
    <p:sldId id="374" r:id="rId14"/>
    <p:sldId id="375" r:id="rId15"/>
    <p:sldId id="390" r:id="rId16"/>
    <p:sldId id="410" r:id="rId17"/>
    <p:sldId id="412" r:id="rId18"/>
    <p:sldId id="382" r:id="rId19"/>
    <p:sldId id="419" r:id="rId20"/>
    <p:sldId id="420" r:id="rId21"/>
    <p:sldId id="413" r:id="rId22"/>
  </p:sldIdLst>
  <p:sldSz cx="12188825" cy="6858000"/>
  <p:notesSz cx="6858000" cy="9144000"/>
  <p:custDataLst>
    <p:tags r:id="rId25"/>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486">
          <p15:clr>
            <a:srgbClr val="A4A3A4"/>
          </p15:clr>
        </p15:guide>
        <p15:guide id="3" orient="horz" pos="4188">
          <p15:clr>
            <a:srgbClr val="A4A3A4"/>
          </p15:clr>
        </p15:guide>
        <p15:guide id="4" orient="horz" pos="911">
          <p15:clr>
            <a:srgbClr val="A4A3A4"/>
          </p15:clr>
        </p15:guide>
        <p15:guide id="5" orient="horz" pos="3948">
          <p15:clr>
            <a:srgbClr val="A4A3A4"/>
          </p15:clr>
        </p15:guide>
        <p15:guide id="6" orient="horz" pos="1199">
          <p15:clr>
            <a:srgbClr val="A4A3A4"/>
          </p15:clr>
        </p15:guide>
        <p15:guide id="7" pos="7350">
          <p15:clr>
            <a:srgbClr val="A4A3A4"/>
          </p15:clr>
        </p15:guide>
        <p15:guide id="8" pos="32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8CC600"/>
    <a:srgbClr val="0000FF"/>
    <a:srgbClr val="595959"/>
    <a:srgbClr val="FFE497"/>
    <a:srgbClr val="FFE18B"/>
    <a:srgbClr val="FFDA71"/>
    <a:srgbClr val="FFD253"/>
    <a:srgbClr val="FFBE00"/>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40" autoAdjust="0"/>
    <p:restoredTop sz="81413" autoAdjust="0"/>
  </p:normalViewPr>
  <p:slideViewPr>
    <p:cSldViewPr snapToGrid="0">
      <p:cViewPr varScale="1">
        <p:scale>
          <a:sx n="90" d="100"/>
          <a:sy n="90" d="100"/>
        </p:scale>
        <p:origin x="992" y="200"/>
      </p:cViewPr>
      <p:guideLst>
        <p:guide orient="horz" pos="144"/>
        <p:guide orient="horz" pos="1486"/>
        <p:guide orient="horz" pos="4188"/>
        <p:guide orient="horz" pos="911"/>
        <p:guide orient="horz" pos="3948"/>
        <p:guide orient="horz" pos="1199"/>
        <p:guide pos="7350"/>
        <p:guide pos="326"/>
      </p:guideLst>
    </p:cSldViewPr>
  </p:slideViewPr>
  <p:outlineViewPr>
    <p:cViewPr>
      <p:scale>
        <a:sx n="33" d="100"/>
        <a:sy n="33" d="100"/>
      </p:scale>
      <p:origin x="0" y="-29208"/>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tags" Target="tags/tag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Service Bus</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5/22/15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Service Bus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5/22/15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Microsoft  Azure  Storage  is  a  Microsoft-managed  service  that  provides  </a:t>
            </a:r>
            <a:r>
              <a:rPr lang="en-US" b="1" dirty="0" smtClean="0"/>
              <a:t>durable,  scalable,  and  redundant</a:t>
            </a:r>
            <a:r>
              <a:rPr lang="en-US" dirty="0" smtClean="0"/>
              <a:t> storage. </a:t>
            </a:r>
          </a:p>
          <a:p>
            <a:r>
              <a:rPr lang="en-US" dirty="0" smtClean="0"/>
              <a:t>2. Microsoft  takes  care  of  all  backups  and  maintenance  for  you.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3951560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74881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928367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US" sz="900" b="1" kern="1200" dirty="0" smtClean="0">
                <a:solidFill>
                  <a:schemeClr val="tx1"/>
                </a:solidFill>
                <a:effectLst/>
                <a:latin typeface="Segoe UI" pitchFamily="34" charset="0"/>
                <a:ea typeface="+mn-ea"/>
                <a:cs typeface="+mn-cs"/>
              </a:rPr>
              <a:t>Relays</a:t>
            </a:r>
            <a:r>
              <a:rPr lang="en-US" sz="900" kern="1200" dirty="0" smtClean="0">
                <a:solidFill>
                  <a:schemeClr val="tx1"/>
                </a:solidFill>
                <a:effectLst/>
                <a:latin typeface="Segoe UI" pitchFamily="34" charset="0"/>
                <a:ea typeface="+mn-ea"/>
                <a:cs typeface="+mn-cs"/>
              </a:rPr>
              <a:t>, which provide bi-directional communication. </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US" sz="900" kern="1200" dirty="0" smtClean="0">
                <a:solidFill>
                  <a:schemeClr val="tx1"/>
                </a:solidFill>
                <a:effectLst/>
                <a:latin typeface="Segoe UI" pitchFamily="34" charset="0"/>
                <a:ea typeface="+mn-ea"/>
                <a:cs typeface="+mn-cs"/>
              </a:rPr>
              <a:t>Doesn't store in-flight messages.</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US" sz="900" kern="1200" dirty="0" smtClean="0">
                <a:solidFill>
                  <a:schemeClr val="tx1"/>
                </a:solidFill>
                <a:effectLst/>
                <a:latin typeface="Segoe UI" pitchFamily="34" charset="0"/>
                <a:ea typeface="+mn-ea"/>
                <a:cs typeface="+mn-cs"/>
              </a:rPr>
              <a:t>it just passes them on to the destination application.</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95559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67750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main differences</a:t>
            </a:r>
            <a:r>
              <a:rPr lang="en-US" sz="900" kern="1200" baseline="0" dirty="0" smtClean="0">
                <a:solidFill>
                  <a:schemeClr val="tx1"/>
                </a:solidFill>
                <a:effectLst/>
                <a:latin typeface="Segoe UI" pitchFamily="34" charset="0"/>
                <a:ea typeface="+mn-ea"/>
                <a:cs typeface="+mn-cs"/>
              </a:rPr>
              <a:t> between Relay and Broker</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Main difference between Relay messaging and Broker messaging</a:t>
            </a: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Relay messaging</a:t>
            </a:r>
            <a:r>
              <a:rPr lang="en-US" sz="900" kern="1200" baseline="0" dirty="0" smtClean="0">
                <a:solidFill>
                  <a:schemeClr val="tx1"/>
                </a:solidFill>
                <a:effectLst/>
                <a:latin typeface="Segoe UI" pitchFamily="34" charset="0"/>
                <a:ea typeface="+mn-ea"/>
                <a:cs typeface="+mn-cs"/>
              </a:rPr>
              <a:t> goes through direct, TPC-like connection</a:t>
            </a:r>
            <a:endParaRPr lang="en-US" sz="900" kern="1200" dirty="0" smtClean="0">
              <a:solidFill>
                <a:schemeClr val="tx1"/>
              </a:solidFill>
              <a:effectLst/>
              <a:latin typeface="Segoe UI" pitchFamily="34" charset="0"/>
              <a:ea typeface="+mn-ea"/>
              <a:cs typeface="+mn-cs"/>
            </a:endParaRP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Broker manipulate</a:t>
            </a:r>
            <a:r>
              <a:rPr lang="en-US" sz="900" kern="1200" baseline="0" dirty="0" smtClean="0">
                <a:solidFill>
                  <a:schemeClr val="tx1"/>
                </a:solidFill>
                <a:effectLst/>
                <a:latin typeface="Segoe UI" pitchFamily="34" charset="0"/>
                <a:ea typeface="+mn-ea"/>
                <a:cs typeface="+mn-cs"/>
              </a:rPr>
              <a:t> messages (such as stamping) while relay is pass-through</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Broker has storage, allowing loose-coupling between the sender and the receiver</a:t>
            </a: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57275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Overview of brokered</a:t>
            </a:r>
            <a:r>
              <a:rPr lang="en-US" sz="900" kern="1200" baseline="0" dirty="0" smtClean="0">
                <a:solidFill>
                  <a:schemeClr val="tx1"/>
                </a:solidFill>
                <a:effectLst/>
                <a:latin typeface="Segoe UI" pitchFamily="34" charset="0"/>
                <a:ea typeface="+mn-ea"/>
                <a:cs typeface="+mn-cs"/>
              </a:rPr>
              <a:t> message structure</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The</a:t>
            </a:r>
            <a:r>
              <a:rPr lang="en-US" sz="900" kern="1200" baseline="0" dirty="0" smtClean="0">
                <a:solidFill>
                  <a:schemeClr val="tx1"/>
                </a:solidFill>
                <a:effectLst/>
                <a:latin typeface="Segoe UI" pitchFamily="34" charset="0"/>
                <a:ea typeface="+mn-ea"/>
                <a:cs typeface="+mn-cs"/>
              </a:rPr>
              <a:t> structure is more like a HTTP message instead of a SOAP message.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949979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a:t>
            </a:r>
            <a:r>
              <a:rPr lang="en-US" sz="900" kern="1200" baseline="0" dirty="0" smtClean="0">
                <a:solidFill>
                  <a:schemeClr val="tx1"/>
                </a:solidFill>
                <a:effectLst/>
                <a:latin typeface="Segoe UI" pitchFamily="34" charset="0"/>
                <a:ea typeface="+mn-ea"/>
                <a:cs typeface="+mn-cs"/>
              </a:rPr>
              <a:t> slide and the next slide list some of integration patterns enabled by queues – load leveling, offline/batch, load balancing (competing consumers)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89939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 slide introduces</a:t>
            </a:r>
            <a:r>
              <a:rPr lang="en-US" sz="900" kern="1200" baseline="0" dirty="0" smtClean="0">
                <a:solidFill>
                  <a:schemeClr val="tx1"/>
                </a:solidFill>
                <a:effectLst/>
                <a:latin typeface="Segoe UI" pitchFamily="34" charset="0"/>
                <a:ea typeface="+mn-ea"/>
                <a:cs typeface="+mn-cs"/>
              </a:rPr>
              <a:t> some integration patterns enabled by topics and subscriptions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523984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Additional integration</a:t>
            </a:r>
            <a:r>
              <a:rPr lang="en-US" sz="900" kern="1200" baseline="0" dirty="0" smtClean="0">
                <a:solidFill>
                  <a:schemeClr val="tx1"/>
                </a:solidFill>
                <a:effectLst/>
                <a:latin typeface="Segoe UI" pitchFamily="34" charset="0"/>
                <a:ea typeface="+mn-ea"/>
                <a:cs typeface="+mn-cs"/>
              </a:rPr>
              <a:t> patterns enabled by subscription filters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One pattern</a:t>
            </a:r>
            <a:r>
              <a:rPr lang="en-US" sz="900" kern="1200" baseline="0" dirty="0" smtClean="0">
                <a:solidFill>
                  <a:schemeClr val="tx1"/>
                </a:solidFill>
                <a:effectLst/>
                <a:latin typeface="Segoe UI" pitchFamily="34" charset="0"/>
                <a:ea typeface="+mn-ea"/>
                <a:cs typeface="+mn-cs"/>
              </a:rPr>
              <a:t> can be easily called out is message router, where messages are routed to different recipients based on message attributes. Note that will subscription filters the messages are actually routed to ALL recipients and they are only filtered by subscriptions.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530407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744029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Whether an </a:t>
            </a:r>
            <a:r>
              <a:rPr lang="en-US" sz="900" b="1" kern="1200" dirty="0" smtClean="0">
                <a:solidFill>
                  <a:schemeClr val="tx1"/>
                </a:solidFill>
                <a:effectLst/>
                <a:latin typeface="Segoe UI" pitchFamily="34" charset="0"/>
                <a:ea typeface="+mn-ea"/>
                <a:cs typeface="+mn-cs"/>
              </a:rPr>
              <a:t>application</a:t>
            </a:r>
            <a:r>
              <a:rPr lang="en-US" sz="900" kern="1200" dirty="0" smtClean="0">
                <a:solidFill>
                  <a:schemeClr val="tx1"/>
                </a:solidFill>
                <a:effectLst/>
                <a:latin typeface="Segoe UI" pitchFamily="34" charset="0"/>
                <a:ea typeface="+mn-ea"/>
                <a:cs typeface="+mn-cs"/>
              </a:rPr>
              <a:t> or service </a:t>
            </a:r>
            <a:r>
              <a:rPr lang="en-US" sz="900" b="1" kern="1200" dirty="0" smtClean="0">
                <a:solidFill>
                  <a:schemeClr val="tx1"/>
                </a:solidFill>
                <a:effectLst/>
                <a:latin typeface="Segoe UI" pitchFamily="34" charset="0"/>
                <a:ea typeface="+mn-ea"/>
                <a:cs typeface="+mn-cs"/>
              </a:rPr>
              <a:t>runs</a:t>
            </a:r>
            <a:r>
              <a:rPr lang="en-US" sz="900" kern="1200" dirty="0" smtClean="0">
                <a:solidFill>
                  <a:schemeClr val="tx1"/>
                </a:solidFill>
                <a:effectLst/>
                <a:latin typeface="Segoe UI" pitchFamily="34" charset="0"/>
                <a:ea typeface="+mn-ea"/>
                <a:cs typeface="+mn-cs"/>
              </a:rPr>
              <a:t> in the cloud or on premises, it often needs to </a:t>
            </a:r>
            <a:r>
              <a:rPr lang="en-US" sz="900" b="1" kern="1200" dirty="0" smtClean="0">
                <a:solidFill>
                  <a:schemeClr val="tx1"/>
                </a:solidFill>
                <a:effectLst/>
                <a:latin typeface="Segoe UI" pitchFamily="34" charset="0"/>
                <a:ea typeface="+mn-ea"/>
                <a:cs typeface="+mn-cs"/>
              </a:rPr>
              <a:t>interact</a:t>
            </a:r>
            <a:r>
              <a:rPr lang="en-US" sz="900" kern="1200" dirty="0" smtClean="0">
                <a:solidFill>
                  <a:schemeClr val="tx1"/>
                </a:solidFill>
                <a:effectLst/>
                <a:latin typeface="Segoe UI" pitchFamily="34" charset="0"/>
                <a:ea typeface="+mn-ea"/>
                <a:cs typeface="+mn-cs"/>
              </a:rPr>
              <a:t> with </a:t>
            </a:r>
            <a:r>
              <a:rPr lang="en-US" sz="900" b="1" kern="1200" dirty="0" smtClean="0">
                <a:solidFill>
                  <a:schemeClr val="tx1"/>
                </a:solidFill>
                <a:effectLst/>
                <a:latin typeface="Segoe UI" pitchFamily="34" charset="0"/>
                <a:ea typeface="+mn-ea"/>
                <a:cs typeface="+mn-cs"/>
              </a:rPr>
              <a:t>other applications or services</a:t>
            </a:r>
            <a:r>
              <a:rPr lang="en-US" sz="900" kern="1200" dirty="0" smtClean="0">
                <a:solidFill>
                  <a:schemeClr val="tx1"/>
                </a:solidFill>
                <a:effectLst/>
                <a:latin typeface="Segoe UI" pitchFamily="34" charset="0"/>
                <a:ea typeface="+mn-ea"/>
                <a:cs typeface="+mn-cs"/>
              </a:rPr>
              <a:t>. To </a:t>
            </a:r>
            <a:r>
              <a:rPr lang="en-US" sz="900" b="1" kern="1200" dirty="0" smtClean="0">
                <a:solidFill>
                  <a:schemeClr val="tx1"/>
                </a:solidFill>
                <a:effectLst/>
                <a:latin typeface="Segoe UI" pitchFamily="34" charset="0"/>
                <a:ea typeface="+mn-ea"/>
                <a:cs typeface="+mn-cs"/>
              </a:rPr>
              <a:t>provide</a:t>
            </a:r>
            <a:r>
              <a:rPr lang="en-US" sz="900" kern="1200" dirty="0" smtClean="0">
                <a:solidFill>
                  <a:schemeClr val="tx1"/>
                </a:solidFill>
                <a:effectLst/>
                <a:latin typeface="Segoe UI" pitchFamily="34" charset="0"/>
                <a:ea typeface="+mn-ea"/>
                <a:cs typeface="+mn-cs"/>
              </a:rPr>
              <a:t> a broadly useful way to do this, </a:t>
            </a:r>
            <a:r>
              <a:rPr lang="en-US" sz="900" b="1" kern="1200" dirty="0" smtClean="0">
                <a:solidFill>
                  <a:schemeClr val="tx1"/>
                </a:solidFill>
                <a:effectLst/>
                <a:latin typeface="Segoe UI" pitchFamily="34" charset="0"/>
                <a:ea typeface="+mn-ea"/>
                <a:cs typeface="+mn-cs"/>
              </a:rPr>
              <a:t>Azure offers Service Bus</a:t>
            </a:r>
            <a:endParaRPr lang="en-US" sz="900" b="1"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t>2</a:t>
            </a:fld>
            <a:endParaRPr lang="en-US" dirty="0"/>
          </a:p>
        </p:txBody>
      </p:sp>
    </p:spTree>
    <p:extLst>
      <p:ext uri="{BB962C8B-B14F-4D97-AF65-F5344CB8AC3E}">
        <p14:creationId xmlns:p14="http://schemas.microsoft.com/office/powerpoint/2010/main" val="4152214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Explains how notifications work without Service</a:t>
            </a:r>
            <a:r>
              <a:rPr lang="en-US" sz="900" kern="1200" baseline="0" dirty="0" smtClean="0">
                <a:solidFill>
                  <a:schemeClr val="tx1"/>
                </a:solidFill>
                <a:effectLst/>
                <a:latin typeface="Segoe UI" pitchFamily="34" charset="0"/>
                <a:ea typeface="+mn-ea"/>
                <a:cs typeface="+mn-cs"/>
              </a:rPr>
              <a:t> Bus Notification Hub</a:t>
            </a:r>
          </a:p>
          <a:p>
            <a:pPr marL="0" lvl="0" indent="0">
              <a:buFont typeface="Arial" pitchFamily="34" charset="0"/>
              <a:buNone/>
            </a:pPr>
            <a:r>
              <a:rPr lang="en-US" sz="900" b="1" kern="1200" baseline="0" dirty="0" smtClean="0">
                <a:solidFill>
                  <a:schemeClr val="tx1"/>
                </a:solidFill>
                <a:effectLst/>
                <a:latin typeface="Segoe UI" pitchFamily="34" charset="0"/>
                <a:ea typeface="+mn-ea"/>
                <a:cs typeface="+mn-cs"/>
              </a:rPr>
              <a:t>Speaker Notes: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Main challenges</a:t>
            </a: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Platform</a:t>
            </a:r>
            <a:r>
              <a:rPr lang="en-US" sz="900" kern="1200" baseline="0" dirty="0" smtClean="0">
                <a:solidFill>
                  <a:schemeClr val="tx1"/>
                </a:solidFill>
                <a:effectLst/>
                <a:latin typeface="Segoe UI" pitchFamily="34" charset="0"/>
                <a:ea typeface="+mn-ea"/>
                <a:cs typeface="+mn-cs"/>
              </a:rPr>
              <a:t> dependency – code multiple interfaces in the backend</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Scale – PNS handle needs to be refreshed when app is launched; Most PNSs don’t support multicasting</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Routing – not able to filter messages by custom criteria</a:t>
            </a:r>
          </a:p>
          <a:p>
            <a:pPr marL="0" lvl="0" indent="0">
              <a:buFont typeface="Arial" pitchFamily="34" charset="0"/>
              <a:buNone/>
            </a:pPr>
            <a:r>
              <a:rPr lang="en-US" sz="900" kern="1200" dirty="0" smtClean="0">
                <a:solidFill>
                  <a:schemeClr val="tx1"/>
                </a:solidFill>
                <a:effectLst/>
                <a:latin typeface="Segoe UI" pitchFamily="34" charset="0"/>
                <a:ea typeface="+mn-ea"/>
                <a:cs typeface="+mn-cs"/>
              </a:rPr>
              <a:t>http://msdn.microsoft.com/en-us/library/windowsazure/jj927170.aspx</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82064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99032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Because</a:t>
            </a:r>
            <a:r>
              <a:rPr lang="en-US" baseline="0" dirty="0" smtClean="0"/>
              <a:t> the connection/Firewall</a:t>
            </a:r>
          </a:p>
          <a:p>
            <a:pPr marL="228600" indent="-228600">
              <a:buFont typeface="+mj-lt"/>
              <a:buAutoNum type="arabicPeriod"/>
            </a:pPr>
            <a:r>
              <a:rPr lang="en-US" baseline="0" dirty="0" smtClean="0"/>
              <a:t>Using HTTP</a:t>
            </a:r>
          </a:p>
          <a:p>
            <a:pPr marL="228600" indent="-228600">
              <a:buFont typeface="+mj-lt"/>
              <a:buAutoNum type="arabicPeriod"/>
            </a:pPr>
            <a:r>
              <a:rPr lang="en-US" baseline="0" dirty="0" smtClean="0"/>
              <a:t>Architecture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889608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45009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49575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38465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22261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4185318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929591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2.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2.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2.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75665060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rgbClr val="FFFFFF"/>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FFFF"/>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Tree>
    <p:extLst>
      <p:ext uri="{BB962C8B-B14F-4D97-AF65-F5344CB8AC3E}">
        <p14:creationId xmlns:p14="http://schemas.microsoft.com/office/powerpoint/2010/main" val="2757116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11954276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rgbClr val="FFFFFF"/>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FFFF"/>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FFFFFF"/>
              </a:solidFill>
            </a:endParaRPr>
          </a:p>
        </p:txBody>
      </p:sp>
    </p:spTree>
    <p:extLst>
      <p:ext uri="{BB962C8B-B14F-4D97-AF65-F5344CB8AC3E}">
        <p14:creationId xmlns:p14="http://schemas.microsoft.com/office/powerpoint/2010/main" val="27645575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rgbClr val="FFFFFF"/>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FFFF"/>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Tree>
    <p:extLst>
      <p:ext uri="{BB962C8B-B14F-4D97-AF65-F5344CB8AC3E}">
        <p14:creationId xmlns:p14="http://schemas.microsoft.com/office/powerpoint/2010/main" val="365710199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6687726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90431949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10042206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575165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4011877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3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018" y="2663577"/>
            <a:ext cx="11031571" cy="846386"/>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592770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61747"/>
          </a:xfrm>
        </p:spPr>
        <p:txBody>
          <a:bodyPr/>
          <a:lstStyle>
            <a:lvl1pPr>
              <a:defRPr sz="5400">
                <a:solidFill>
                  <a:srgbClr val="FFFFFF"/>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solidFill>
                  <a:srgbClr val="FFFFFF"/>
                </a:solidFill>
                <a:latin typeface="Segoe UI Light" pitchFamily="34" charset="0"/>
              </a:defRPr>
            </a:lvl1pPr>
            <a:lvl2pPr marL="3175" indent="0">
              <a:spcBef>
                <a:spcPts val="0"/>
              </a:spcBef>
              <a:buSzPct val="80000"/>
              <a:buFont typeface="Arial" pitchFamily="34" charset="0"/>
              <a:buNone/>
              <a:defRPr sz="2000" spc="-50" baseline="0">
                <a:solidFill>
                  <a:srgbClr val="FFFFFF"/>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766134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61747"/>
          </a:xfrm>
        </p:spPr>
        <p:txBody>
          <a:bodyPr/>
          <a:lstStyle>
            <a:lvl1pPr algn="l" defTabSz="914363" rtl="0" eaLnBrk="1" latinLnBrk="0" hangingPunct="1">
              <a:lnSpc>
                <a:spcPct val="90000"/>
              </a:lnSpc>
              <a:spcBef>
                <a:spcPct val="0"/>
              </a:spcBef>
              <a:buNone/>
              <a:defRPr lang="en-US" sz="5400" b="0" kern="1200" cap="none" spc="-100" baseline="0" dirty="0">
                <a:ln w="3175">
                  <a:noFill/>
                </a:ln>
                <a:solidFill>
                  <a:srgbClr val="FFFFFF"/>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solidFill>
                  <a:srgbClr val="FFFFFF"/>
                </a:solidFill>
                <a:latin typeface="+mn-lt"/>
                <a:ea typeface="+mn-ea"/>
                <a:cs typeface="+mn-cs"/>
              </a:defRPr>
            </a:lvl1pPr>
            <a:lvl2pPr marL="688975" indent="-342900">
              <a:spcBef>
                <a:spcPts val="0"/>
              </a:spcBef>
              <a:spcAft>
                <a:spcPts val="0"/>
              </a:spcAft>
              <a:buFont typeface="Arial" pitchFamily="34" charset="0"/>
              <a:buChar char="•"/>
              <a:defRPr lang="en-US" sz="2800" kern="1200" dirty="0" smtClean="0">
                <a:solidFill>
                  <a:srgbClr val="FFFFFF"/>
                </a:solidFill>
                <a:latin typeface="+mn-lt"/>
                <a:ea typeface="+mn-ea"/>
                <a:cs typeface="+mn-cs"/>
              </a:defRPr>
            </a:lvl2pPr>
            <a:lvl3pPr marL="0" indent="0">
              <a:spcBef>
                <a:spcPts val="0"/>
              </a:spcBef>
              <a:spcAft>
                <a:spcPts val="400"/>
              </a:spcAft>
              <a:buNone/>
              <a:defRPr sz="2000">
                <a:solidFill>
                  <a:srgbClr val="FFFFFF"/>
                </a:solidFill>
              </a:defRPr>
            </a:lvl3pPr>
            <a:lvl4pPr marL="0" indent="0">
              <a:spcBef>
                <a:spcPts val="0"/>
              </a:spcBef>
              <a:spcAft>
                <a:spcPts val="400"/>
              </a:spcAft>
              <a:buNone/>
              <a:defRPr>
                <a:solidFill>
                  <a:srgbClr val="FFFFFF"/>
                </a:solidFill>
              </a:defRPr>
            </a:lvl4pPr>
            <a:lvl5pPr marL="342900" indent="-342900">
              <a:spcBef>
                <a:spcPts val="0"/>
              </a:spcBef>
              <a:spcAft>
                <a:spcPts val="400"/>
              </a:spcAft>
              <a:buFont typeface="Arial" pitchFamily="34" charset="0"/>
              <a:buChar char="•"/>
              <a:defRPr>
                <a:solidFill>
                  <a:srgbClr val="FFFFFF"/>
                </a:solidFill>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58727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61747"/>
          </a:xfrm>
        </p:spPr>
        <p:txBody>
          <a:bodyPr/>
          <a:lstStyle>
            <a:lvl1pPr>
              <a:defRPr sz="5400">
                <a:solidFill>
                  <a:srgbClr val="FFFF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solidFill>
                  <a:srgbClr val="FFFFFF"/>
                </a:solidFill>
              </a:defRPr>
            </a:lvl1pPr>
            <a:lvl2pPr marL="627063" indent="-285750">
              <a:lnSpc>
                <a:spcPct val="90000"/>
              </a:lnSpc>
              <a:buSzPct val="80000"/>
              <a:buFont typeface="Arial" pitchFamily="34" charset="0"/>
              <a:buChar char="•"/>
              <a:defRPr sz="2800">
                <a:solidFill>
                  <a:srgbClr val="FFFFFF"/>
                </a:solidFill>
              </a:defRPr>
            </a:lvl2pPr>
            <a:lvl3pPr marL="914400" indent="-287338">
              <a:lnSpc>
                <a:spcPct val="90000"/>
              </a:lnSpc>
              <a:buSzPct val="80000"/>
              <a:buFont typeface="Arial" pitchFamily="34" charset="0"/>
              <a:buChar char="•"/>
              <a:defRPr sz="2400">
                <a:solidFill>
                  <a:srgbClr val="FFFFFF"/>
                </a:solidFill>
              </a:defRPr>
            </a:lvl3pPr>
            <a:lvl4pPr marL="1712913" indent="-225425">
              <a:lnSpc>
                <a:spcPct val="90000"/>
              </a:lnSpc>
              <a:buSzPct val="80000"/>
              <a:buFont typeface="Arial" pitchFamily="34" charset="0"/>
              <a:buChar char="•"/>
              <a:defRPr sz="2000">
                <a:solidFill>
                  <a:srgbClr val="FFFFFF"/>
                </a:solidFill>
              </a:defRPr>
            </a:lvl4pPr>
            <a:lvl5pPr marL="1944688" indent="-231775">
              <a:lnSpc>
                <a:spcPct val="90000"/>
              </a:lnSpc>
              <a:buSzPct val="80000"/>
              <a:buFont typeface="Arial" pitchFamily="34" charset="0"/>
              <a:buChar char="•"/>
              <a:defRPr sz="2000">
                <a:solidFill>
                  <a:srgbClr val="FFFFFF"/>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solidFill>
                  <a:srgbClr val="FFFFFF"/>
                </a:solidFill>
                <a:latin typeface="+mn-lt"/>
                <a:ea typeface="+mn-ea"/>
                <a:cs typeface="+mn-cs"/>
              </a:defRPr>
            </a:lvl1pPr>
            <a:lvl2pPr marL="798513" indent="-457200">
              <a:lnSpc>
                <a:spcPct val="90000"/>
              </a:lnSpc>
              <a:buSzPct val="80000"/>
              <a:buFont typeface="Arial" pitchFamily="34" charset="0"/>
              <a:buChar char="•"/>
              <a:defRPr lang="en-US" sz="2800" kern="1200" dirty="0" smtClean="0">
                <a:solidFill>
                  <a:srgbClr val="FFFFFF"/>
                </a:solidFill>
                <a:latin typeface="+mn-lt"/>
                <a:ea typeface="+mn-ea"/>
                <a:cs typeface="+mn-cs"/>
              </a:defRPr>
            </a:lvl2pPr>
            <a:lvl3pPr marL="969962" indent="-342900">
              <a:lnSpc>
                <a:spcPct val="90000"/>
              </a:lnSpc>
              <a:buSzPct val="80000"/>
              <a:buFont typeface="Arial" pitchFamily="34" charset="0"/>
              <a:buChar char="•"/>
              <a:defRPr lang="en-US" sz="2400" kern="1200" dirty="0" smtClean="0">
                <a:solidFill>
                  <a:srgbClr val="FFFFFF"/>
                </a:solidFill>
                <a:latin typeface="+mn-lt"/>
                <a:ea typeface="+mn-ea"/>
                <a:cs typeface="+mn-cs"/>
              </a:defRPr>
            </a:lvl3pPr>
            <a:lvl4pPr marL="1830388" indent="-342900">
              <a:lnSpc>
                <a:spcPct val="90000"/>
              </a:lnSpc>
              <a:buSzPct val="80000"/>
              <a:buFont typeface="Arial" pitchFamily="34" charset="0"/>
              <a:buChar char="•"/>
              <a:defRPr lang="en-US" sz="2000" kern="1200" dirty="0" smtClean="0">
                <a:solidFill>
                  <a:srgbClr val="FFFFFF"/>
                </a:solidFill>
                <a:latin typeface="+mn-lt"/>
                <a:ea typeface="+mn-ea"/>
                <a:cs typeface="+mn-cs"/>
              </a:defRPr>
            </a:lvl4pPr>
            <a:lvl5pPr marL="2055813" indent="-342900">
              <a:lnSpc>
                <a:spcPct val="90000"/>
              </a:lnSpc>
              <a:buSzPct val="80000"/>
              <a:buFont typeface="Arial" pitchFamily="34" charset="0"/>
              <a:buChar char="•"/>
              <a:defRPr lang="en-US" sz="2000" kern="1200" dirty="0">
                <a:solidFill>
                  <a:srgbClr val="FFFFFF"/>
                </a:soli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8587810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61747"/>
          </a:xfrm>
        </p:spPr>
        <p:txBody>
          <a:bodyPr/>
          <a:lstStyle>
            <a:lvl1pPr>
              <a:defRPr sz="5400">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39592"/>
            <a:ext cx="5486400" cy="451406"/>
          </a:xfrm>
        </p:spPr>
        <p:txBody>
          <a:bodyPr anchor="b"/>
          <a:lstStyle>
            <a:lvl1pPr marL="0" indent="0">
              <a:lnSpc>
                <a:spcPct val="90000"/>
              </a:lnSpc>
              <a:spcBef>
                <a:spcPts val="0"/>
              </a:spcBef>
              <a:buNone/>
              <a:defRPr sz="3200" b="0">
                <a:solidFill>
                  <a:srgbClr val="FFFFFF"/>
                </a:solidFill>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solidFill>
                  <a:srgbClr val="FFFFFF"/>
                </a:solidFill>
              </a:defRPr>
            </a:lvl1pPr>
            <a:lvl2pPr marL="744538" indent="-322263">
              <a:buSzPct val="80000"/>
              <a:buFont typeface="Arial" pitchFamily="34" charset="0"/>
              <a:buChar char="•"/>
              <a:defRPr sz="2800">
                <a:solidFill>
                  <a:srgbClr val="FFFFFF"/>
                </a:solidFill>
              </a:defRPr>
            </a:lvl2pPr>
            <a:lvl3pPr marL="1027113" indent="-282575" defTabSz="1030288">
              <a:buSzPct val="80000"/>
              <a:buFont typeface="Arial" pitchFamily="34" charset="0"/>
              <a:buChar char="•"/>
              <a:defRPr sz="2400">
                <a:solidFill>
                  <a:srgbClr val="FFFFFF"/>
                </a:solidFill>
              </a:defRPr>
            </a:lvl3pPr>
            <a:lvl4pPr marL="1317625" indent="-287338">
              <a:buSzPct val="80000"/>
              <a:buFont typeface="Arial" pitchFamily="34" charset="0"/>
              <a:buChar char="•"/>
              <a:defRPr sz="2000">
                <a:solidFill>
                  <a:srgbClr val="FFFFFF"/>
                </a:solidFill>
              </a:defRPr>
            </a:lvl4pPr>
            <a:lvl5pPr marL="1541463" indent="-223838">
              <a:buSzPct val="80000"/>
              <a:buFont typeface="Arial" pitchFamily="34" charset="0"/>
              <a:buChar char="•"/>
              <a:defRPr sz="2000">
                <a:solidFill>
                  <a:srgbClr val="FFFFFF"/>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39592"/>
            <a:ext cx="5486400" cy="451406"/>
          </a:xfrm>
        </p:spPr>
        <p:txBody>
          <a:bodyPr anchor="b"/>
          <a:lstStyle>
            <a:lvl1pPr marL="0" indent="0">
              <a:lnSpc>
                <a:spcPct val="90000"/>
              </a:lnSpc>
              <a:spcBef>
                <a:spcPts val="0"/>
              </a:spcBef>
              <a:buNone/>
              <a:defRPr sz="3200" b="0">
                <a:solidFill>
                  <a:srgbClr val="FFFFFF"/>
                </a:solidFill>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solidFill>
                  <a:srgbClr val="FFFFFF"/>
                </a:solidFill>
                <a:latin typeface="+mn-lt"/>
                <a:ea typeface="+mn-ea"/>
                <a:cs typeface="+mn-cs"/>
              </a:defRPr>
            </a:lvl1pPr>
            <a:lvl2pPr marL="457200" indent="-457200">
              <a:buSzPct val="80000"/>
              <a:buFont typeface="Arial" pitchFamily="34" charset="0"/>
              <a:buChar char="•"/>
              <a:defRPr lang="en-US" sz="2800" kern="1200" dirty="0" smtClean="0">
                <a:solidFill>
                  <a:srgbClr val="FFFFFF"/>
                </a:solidFill>
                <a:latin typeface="+mn-lt"/>
                <a:ea typeface="+mn-ea"/>
                <a:cs typeface="+mn-cs"/>
              </a:defRPr>
            </a:lvl2pPr>
            <a:lvl3pPr marL="765175" indent="-342900">
              <a:buSzPct val="80000"/>
              <a:buFont typeface="Arial" pitchFamily="34" charset="0"/>
              <a:buChar char="•"/>
              <a:defRPr lang="en-US" sz="2400" kern="1200" dirty="0" smtClean="0">
                <a:solidFill>
                  <a:srgbClr val="FFFFFF"/>
                </a:solidFill>
                <a:latin typeface="+mn-lt"/>
                <a:ea typeface="+mn-ea"/>
                <a:cs typeface="+mn-cs"/>
              </a:defRPr>
            </a:lvl3pPr>
            <a:lvl4pPr marL="1373187" indent="-342900">
              <a:buSzPct val="80000"/>
              <a:buFont typeface="Arial" pitchFamily="34" charset="0"/>
              <a:buChar char="•"/>
              <a:defRPr lang="en-US" sz="2000" kern="1200" dirty="0" smtClean="0">
                <a:solidFill>
                  <a:srgbClr val="FFFFFF"/>
                </a:solidFill>
                <a:latin typeface="+mn-lt"/>
                <a:ea typeface="+mn-ea"/>
                <a:cs typeface="+mn-cs"/>
              </a:defRPr>
            </a:lvl4pPr>
            <a:lvl5pPr marL="1087438" indent="-342900">
              <a:buSzPct val="80000"/>
              <a:buFont typeface="Arial" pitchFamily="34" charset="0"/>
              <a:buChar char="•"/>
              <a:defRPr lang="en-US" sz="2000" kern="1200" dirty="0">
                <a:solidFill>
                  <a:srgbClr val="FFFFFF"/>
                </a:soli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1395026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7058006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476310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solidFill>
                <a:srgbClr val="FFFFFF"/>
              </a:soli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rgbClr val="FFFFFF"/>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109884"/>
            <a:ext cx="6945312" cy="1857432"/>
          </a:xfrm>
        </p:spPr>
        <p:txBody>
          <a:bodyPr lIns="182880" tIns="182880" anchor="ctr" anchorCtr="0"/>
          <a:lstStyle>
            <a:lvl1pPr marL="574675" indent="-571500">
              <a:spcAft>
                <a:spcPts val="1200"/>
              </a:spcAft>
              <a:buNone/>
              <a:defRPr lang="en-US" sz="4400" kern="1200" spc="-100" baseline="0" dirty="0" smtClean="0">
                <a:solidFill>
                  <a:srgbClr val="FFFFFF"/>
                </a:solidFill>
                <a:latin typeface="Segoe UI Light" pitchFamily="34" charset="0"/>
                <a:ea typeface="+mn-ea"/>
                <a:cs typeface="+mn-cs"/>
              </a:defRPr>
            </a:lvl1pPr>
            <a:lvl2pPr marL="346075" indent="-342900">
              <a:buFont typeface="Arial" pitchFamily="34" charset="0"/>
              <a:buNone/>
              <a:defRPr lang="en-US" sz="2400" kern="1200" spc="-50" baseline="0" dirty="0">
                <a:solidFill>
                  <a:srgbClr val="FFFFFF"/>
                </a:soli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FFFFFF"/>
              </a:solidFill>
            </a:endParaRPr>
          </a:p>
        </p:txBody>
      </p:sp>
    </p:spTree>
    <p:extLst>
      <p:ext uri="{BB962C8B-B14F-4D97-AF65-F5344CB8AC3E}">
        <p14:creationId xmlns:p14="http://schemas.microsoft.com/office/powerpoint/2010/main" val="10063635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rgbClr val="FFFFFF"/>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FFFF"/>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Tree>
    <p:extLst>
      <p:ext uri="{BB962C8B-B14F-4D97-AF65-F5344CB8AC3E}">
        <p14:creationId xmlns:p14="http://schemas.microsoft.com/office/powerpoint/2010/main" val="24671719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6174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299958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8"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rgbClr val="FFFFFF"/>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solidFill>
            <a:srgbClr val="FFFFFF"/>
          </a:soli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solidFill>
            <a:srgbClr val="FFFFFF"/>
          </a:soli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solidFill>
            <a:srgbClr val="FFFFFF"/>
          </a:soli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solidFill>
            <a:srgbClr val="FFFFFF"/>
          </a:soli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solidFill>
            <a:srgbClr val="FFFFFF"/>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20" Type="http://schemas.openxmlformats.org/officeDocument/2006/relationships/tags" Target="../tags/tag54.xml"/><Relationship Id="rId21" Type="http://schemas.openxmlformats.org/officeDocument/2006/relationships/tags" Target="../tags/tag55.xml"/><Relationship Id="rId22" Type="http://schemas.openxmlformats.org/officeDocument/2006/relationships/tags" Target="../tags/tag56.xml"/><Relationship Id="rId23" Type="http://schemas.openxmlformats.org/officeDocument/2006/relationships/tags" Target="../tags/tag57.xml"/><Relationship Id="rId24" Type="http://schemas.openxmlformats.org/officeDocument/2006/relationships/tags" Target="../tags/tag58.xml"/><Relationship Id="rId25" Type="http://schemas.openxmlformats.org/officeDocument/2006/relationships/tags" Target="../tags/tag59.xml"/><Relationship Id="rId26" Type="http://schemas.openxmlformats.org/officeDocument/2006/relationships/tags" Target="../tags/tag60.xml"/><Relationship Id="rId27" Type="http://schemas.openxmlformats.org/officeDocument/2006/relationships/tags" Target="../tags/tag61.xml"/><Relationship Id="rId28" Type="http://schemas.openxmlformats.org/officeDocument/2006/relationships/tags" Target="../tags/tag62.xml"/><Relationship Id="rId29" Type="http://schemas.openxmlformats.org/officeDocument/2006/relationships/tags" Target="../tags/tag63.xml"/><Relationship Id="rId1" Type="http://schemas.openxmlformats.org/officeDocument/2006/relationships/tags" Target="../tags/tag35.xml"/><Relationship Id="rId2" Type="http://schemas.openxmlformats.org/officeDocument/2006/relationships/tags" Target="../tags/tag36.xml"/><Relationship Id="rId3" Type="http://schemas.openxmlformats.org/officeDocument/2006/relationships/tags" Target="../tags/tag37.xml"/><Relationship Id="rId4" Type="http://schemas.openxmlformats.org/officeDocument/2006/relationships/tags" Target="../tags/tag38.xml"/><Relationship Id="rId5" Type="http://schemas.openxmlformats.org/officeDocument/2006/relationships/tags" Target="../tags/tag39.xml"/><Relationship Id="rId30" Type="http://schemas.openxmlformats.org/officeDocument/2006/relationships/slideLayout" Target="../slideLayouts/slideLayout6.xml"/><Relationship Id="rId31" Type="http://schemas.openxmlformats.org/officeDocument/2006/relationships/notesSlide" Target="../notesSlides/notesSlide10.xml"/><Relationship Id="rId32" Type="http://schemas.openxmlformats.org/officeDocument/2006/relationships/hyperlink" Target="https://clemensv-sb.accesscontrol.windows.net/" TargetMode="External"/><Relationship Id="rId9" Type="http://schemas.openxmlformats.org/officeDocument/2006/relationships/tags" Target="../tags/tag43.xml"/><Relationship Id="rId6" Type="http://schemas.openxmlformats.org/officeDocument/2006/relationships/tags" Target="../tags/tag40.xml"/><Relationship Id="rId7" Type="http://schemas.openxmlformats.org/officeDocument/2006/relationships/tags" Target="../tags/tag41.xml"/><Relationship Id="rId8" Type="http://schemas.openxmlformats.org/officeDocument/2006/relationships/tags" Target="../tags/tag42.xml"/><Relationship Id="rId33" Type="http://schemas.openxmlformats.org/officeDocument/2006/relationships/hyperlink" Target="http://clemensv.sbwn/" TargetMode="External"/><Relationship Id="rId34" Type="http://schemas.openxmlformats.org/officeDocument/2006/relationships/hyperlink" Target="http://clemensv.sbwn/abc/ghi" TargetMode="External"/><Relationship Id="rId35" Type="http://schemas.openxmlformats.org/officeDocument/2006/relationships/hyperlink" Target="http://clemensv.sbwn/abc" TargetMode="External"/><Relationship Id="rId10" Type="http://schemas.openxmlformats.org/officeDocument/2006/relationships/tags" Target="../tags/tag44.xml"/><Relationship Id="rId11" Type="http://schemas.openxmlformats.org/officeDocument/2006/relationships/tags" Target="../tags/tag45.xml"/><Relationship Id="rId12" Type="http://schemas.openxmlformats.org/officeDocument/2006/relationships/tags" Target="../tags/tag46.xml"/><Relationship Id="rId13" Type="http://schemas.openxmlformats.org/officeDocument/2006/relationships/tags" Target="../tags/tag47.xml"/><Relationship Id="rId14" Type="http://schemas.openxmlformats.org/officeDocument/2006/relationships/tags" Target="../tags/tag48.xml"/><Relationship Id="rId15" Type="http://schemas.openxmlformats.org/officeDocument/2006/relationships/tags" Target="../tags/tag49.xml"/><Relationship Id="rId16" Type="http://schemas.openxmlformats.org/officeDocument/2006/relationships/tags" Target="../tags/tag50.xml"/><Relationship Id="rId17" Type="http://schemas.openxmlformats.org/officeDocument/2006/relationships/tags" Target="../tags/tag51.xml"/><Relationship Id="rId18" Type="http://schemas.openxmlformats.org/officeDocument/2006/relationships/tags" Target="../tags/tag52.xml"/><Relationship Id="rId19" Type="http://schemas.openxmlformats.org/officeDocument/2006/relationships/tags" Target="../tags/tag53.xml"/></Relationships>
</file>

<file path=ppt/slides/_rels/slide11.xml.rels><?xml version="1.0" encoding="UTF-8" standalone="yes"?>
<Relationships xmlns="http://schemas.openxmlformats.org/package/2006/relationships"><Relationship Id="rId3" Type="http://schemas.openxmlformats.org/officeDocument/2006/relationships/tags" Target="../tags/tag65.xml"/><Relationship Id="rId4" Type="http://schemas.openxmlformats.org/officeDocument/2006/relationships/slideLayout" Target="../slideLayouts/slideLayout14.xml"/><Relationship Id="rId5" Type="http://schemas.openxmlformats.org/officeDocument/2006/relationships/notesSlide" Target="../notesSlides/notesSlide11.xml"/><Relationship Id="rId6" Type="http://schemas.openxmlformats.org/officeDocument/2006/relationships/oleObject" Target="../embeddings/oleObject5.bin"/><Relationship Id="rId7" Type="http://schemas.openxmlformats.org/officeDocument/2006/relationships/image" Target="../media/image8.emf"/><Relationship Id="rId1" Type="http://schemas.openxmlformats.org/officeDocument/2006/relationships/vmlDrawing" Target="../drawings/vmlDrawing5.vml"/><Relationship Id="rId2" Type="http://schemas.openxmlformats.org/officeDocument/2006/relationships/tags" Target="../tags/tag64.xml"/></Relationships>
</file>

<file path=ppt/slides/_rels/slide12.xml.rels><?xml version="1.0" encoding="UTF-8" standalone="yes"?>
<Relationships xmlns="http://schemas.openxmlformats.org/package/2006/relationships"><Relationship Id="rId3" Type="http://schemas.openxmlformats.org/officeDocument/2006/relationships/tags" Target="../tags/tag67.xml"/><Relationship Id="rId4" Type="http://schemas.openxmlformats.org/officeDocument/2006/relationships/slideLayout" Target="../slideLayouts/slideLayout6.xml"/><Relationship Id="rId5" Type="http://schemas.openxmlformats.org/officeDocument/2006/relationships/notesSlide" Target="../notesSlides/notesSlide12.xml"/><Relationship Id="rId6" Type="http://schemas.openxmlformats.org/officeDocument/2006/relationships/oleObject" Target="../embeddings/oleObject6.bin"/><Relationship Id="rId7" Type="http://schemas.openxmlformats.org/officeDocument/2006/relationships/image" Target="../media/image8.emf"/><Relationship Id="rId8" Type="http://schemas.openxmlformats.org/officeDocument/2006/relationships/image" Target="../media/image7.png"/><Relationship Id="rId9" Type="http://schemas.microsoft.com/office/2007/relationships/hdphoto" Target="../media/hdphoto2.wdp"/><Relationship Id="rId1" Type="http://schemas.openxmlformats.org/officeDocument/2006/relationships/vmlDrawing" Target="../drawings/vmlDrawing6.vml"/><Relationship Id="rId2" Type="http://schemas.openxmlformats.org/officeDocument/2006/relationships/tags" Target="../tags/tag66.xml"/></Relationships>
</file>

<file path=ppt/slides/_rels/slide13.xml.rels><?xml version="1.0" encoding="UTF-8" standalone="yes"?>
<Relationships xmlns="http://schemas.openxmlformats.org/package/2006/relationships"><Relationship Id="rId3" Type="http://schemas.openxmlformats.org/officeDocument/2006/relationships/tags" Target="../tags/tag69.xml"/><Relationship Id="rId4" Type="http://schemas.openxmlformats.org/officeDocument/2006/relationships/slideLayout" Target="../slideLayouts/slideLayout14.xml"/><Relationship Id="rId5" Type="http://schemas.openxmlformats.org/officeDocument/2006/relationships/notesSlide" Target="../notesSlides/notesSlide13.xml"/><Relationship Id="rId6" Type="http://schemas.openxmlformats.org/officeDocument/2006/relationships/oleObject" Target="../embeddings/oleObject7.bin"/><Relationship Id="rId7" Type="http://schemas.openxmlformats.org/officeDocument/2006/relationships/image" Target="../media/image8.emf"/><Relationship Id="rId1" Type="http://schemas.openxmlformats.org/officeDocument/2006/relationships/vmlDrawing" Target="../drawings/vmlDrawing7.vml"/><Relationship Id="rId2" Type="http://schemas.openxmlformats.org/officeDocument/2006/relationships/tags" Target="../tags/tag68.xml"/></Relationships>
</file>

<file path=ppt/slides/_rels/slide14.xml.rels><?xml version="1.0" encoding="UTF-8" standalone="yes"?>
<Relationships xmlns="http://schemas.openxmlformats.org/package/2006/relationships"><Relationship Id="rId9" Type="http://schemas.openxmlformats.org/officeDocument/2006/relationships/tags" Target="../tags/tag77.xml"/><Relationship Id="rId20" Type="http://schemas.openxmlformats.org/officeDocument/2006/relationships/tags" Target="../tags/tag88.xml"/><Relationship Id="rId21" Type="http://schemas.openxmlformats.org/officeDocument/2006/relationships/tags" Target="../tags/tag89.xml"/><Relationship Id="rId22" Type="http://schemas.openxmlformats.org/officeDocument/2006/relationships/slideLayout" Target="../slideLayouts/slideLayout6.xml"/><Relationship Id="rId23" Type="http://schemas.openxmlformats.org/officeDocument/2006/relationships/notesSlide" Target="../notesSlides/notesSlide14.xml"/><Relationship Id="rId24" Type="http://schemas.openxmlformats.org/officeDocument/2006/relationships/oleObject" Target="../embeddings/oleObject8.bin"/><Relationship Id="rId25" Type="http://schemas.openxmlformats.org/officeDocument/2006/relationships/image" Target="../media/image8.emf"/><Relationship Id="rId10" Type="http://schemas.openxmlformats.org/officeDocument/2006/relationships/tags" Target="../tags/tag78.xml"/><Relationship Id="rId11" Type="http://schemas.openxmlformats.org/officeDocument/2006/relationships/tags" Target="../tags/tag79.xml"/><Relationship Id="rId12" Type="http://schemas.openxmlformats.org/officeDocument/2006/relationships/tags" Target="../tags/tag80.xml"/><Relationship Id="rId13" Type="http://schemas.openxmlformats.org/officeDocument/2006/relationships/tags" Target="../tags/tag81.xml"/><Relationship Id="rId14" Type="http://schemas.openxmlformats.org/officeDocument/2006/relationships/tags" Target="../tags/tag82.xml"/><Relationship Id="rId15" Type="http://schemas.openxmlformats.org/officeDocument/2006/relationships/tags" Target="../tags/tag83.xml"/><Relationship Id="rId16" Type="http://schemas.openxmlformats.org/officeDocument/2006/relationships/tags" Target="../tags/tag84.xml"/><Relationship Id="rId17" Type="http://schemas.openxmlformats.org/officeDocument/2006/relationships/tags" Target="../tags/tag85.xml"/><Relationship Id="rId18" Type="http://schemas.openxmlformats.org/officeDocument/2006/relationships/tags" Target="../tags/tag86.xml"/><Relationship Id="rId19" Type="http://schemas.openxmlformats.org/officeDocument/2006/relationships/tags" Target="../tags/tag87.xml"/><Relationship Id="rId1" Type="http://schemas.openxmlformats.org/officeDocument/2006/relationships/vmlDrawing" Target="../drawings/vmlDrawing8.vml"/><Relationship Id="rId2" Type="http://schemas.openxmlformats.org/officeDocument/2006/relationships/tags" Target="../tags/tag70.xml"/><Relationship Id="rId3" Type="http://schemas.openxmlformats.org/officeDocument/2006/relationships/tags" Target="../tags/tag71.xml"/><Relationship Id="rId4" Type="http://schemas.openxmlformats.org/officeDocument/2006/relationships/tags" Target="../tags/tag72.xml"/><Relationship Id="rId5" Type="http://schemas.openxmlformats.org/officeDocument/2006/relationships/tags" Target="../tags/tag73.xml"/><Relationship Id="rId6" Type="http://schemas.openxmlformats.org/officeDocument/2006/relationships/tags" Target="../tags/tag74.xml"/><Relationship Id="rId7" Type="http://schemas.openxmlformats.org/officeDocument/2006/relationships/tags" Target="../tags/tag75.xml"/><Relationship Id="rId8" Type="http://schemas.openxmlformats.org/officeDocument/2006/relationships/tags" Target="../tags/tag76.xml"/></Relationships>
</file>

<file path=ppt/slides/_rels/slide15.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tags" Target="../tags/tag92.xml"/><Relationship Id="rId4" Type="http://schemas.openxmlformats.org/officeDocument/2006/relationships/tags" Target="../tags/tag93.xml"/><Relationship Id="rId5" Type="http://schemas.openxmlformats.org/officeDocument/2006/relationships/slideLayout" Target="../slideLayouts/slideLayout2.xml"/><Relationship Id="rId6" Type="http://schemas.openxmlformats.org/officeDocument/2006/relationships/notesSlide" Target="../notesSlides/notesSlide18.xml"/><Relationship Id="rId7" Type="http://schemas.openxmlformats.org/officeDocument/2006/relationships/oleObject" Target="../embeddings/oleObject9.bin"/><Relationship Id="rId8" Type="http://schemas.openxmlformats.org/officeDocument/2006/relationships/image" Target="../media/image8.emf"/><Relationship Id="rId1" Type="http://schemas.openxmlformats.org/officeDocument/2006/relationships/vmlDrawing" Target="../drawings/vmlDrawing9.vml"/><Relationship Id="rId2" Type="http://schemas.openxmlformats.org/officeDocument/2006/relationships/tags" Target="../tags/tag91.xml"/></Relationships>
</file>

<file path=ppt/slides/_rels/slide19.xml.rels><?xml version="1.0" encoding="UTF-8" standalone="yes"?>
<Relationships xmlns="http://schemas.openxmlformats.org/package/2006/relationships"><Relationship Id="rId3" Type="http://schemas.openxmlformats.org/officeDocument/2006/relationships/tags" Target="../tags/tag95.xml"/><Relationship Id="rId4" Type="http://schemas.openxmlformats.org/officeDocument/2006/relationships/slideLayout" Target="../slideLayouts/slideLayout14.xml"/><Relationship Id="rId5" Type="http://schemas.openxmlformats.org/officeDocument/2006/relationships/notesSlide" Target="../notesSlides/notesSlide19.xml"/><Relationship Id="rId6" Type="http://schemas.openxmlformats.org/officeDocument/2006/relationships/oleObject" Target="../embeddings/oleObject10.bin"/><Relationship Id="rId7" Type="http://schemas.openxmlformats.org/officeDocument/2006/relationships/image" Target="../media/image8.emf"/><Relationship Id="rId1" Type="http://schemas.openxmlformats.org/officeDocument/2006/relationships/vmlDrawing" Target="../drawings/vmlDrawing10.vml"/><Relationship Id="rId2" Type="http://schemas.openxmlformats.org/officeDocument/2006/relationships/tags" Target="../tags/tag94.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6.xml"/><Relationship Id="rId5" Type="http://schemas.openxmlformats.org/officeDocument/2006/relationships/notesSlide" Target="../notesSlides/notesSlide2.xml"/><Relationship Id="rId6" Type="http://schemas.openxmlformats.org/officeDocument/2006/relationships/image" Target="../media/image7.png"/><Relationship Id="rId7" Type="http://schemas.microsoft.com/office/2007/relationships/hdphoto" Target="../media/hdphoto2.wdp"/><Relationship Id="rId1" Type="http://schemas.openxmlformats.org/officeDocument/2006/relationships/tags" Target="../tags/tag2.xml"/><Relationship Id="rId2"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4.wdp"/><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slideLayout" Target="../slideLayouts/slideLayout2.xml"/><Relationship Id="rId5" Type="http://schemas.openxmlformats.org/officeDocument/2006/relationships/notesSlide" Target="../notesSlides/notesSlide4.xml"/><Relationship Id="rId1" Type="http://schemas.openxmlformats.org/officeDocument/2006/relationships/tags" Target="../tags/tag6.xml"/><Relationship Id="rId2"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1" Type="http://schemas.openxmlformats.org/officeDocument/2006/relationships/tags" Target="../tags/tag9.xml"/><Relationship Id="rId2"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slideLayout" Target="../slideLayouts/slideLayout2.xml"/><Relationship Id="rId6" Type="http://schemas.openxmlformats.org/officeDocument/2006/relationships/notesSlide" Target="../notesSlides/notesSlide6.xml"/><Relationship Id="rId7" Type="http://schemas.openxmlformats.org/officeDocument/2006/relationships/oleObject" Target="../embeddings/oleObject1.bin"/><Relationship Id="rId8"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slideLayout" Target="../slideLayouts/slideLayout2.xml"/><Relationship Id="rId6" Type="http://schemas.openxmlformats.org/officeDocument/2006/relationships/notesSlide" Target="../notesSlides/notesSlide7.xml"/><Relationship Id="rId7" Type="http://schemas.openxmlformats.org/officeDocument/2006/relationships/image" Target="../media/image9.png"/><Relationship Id="rId8" Type="http://schemas.openxmlformats.org/officeDocument/2006/relationships/oleObject" Target="../embeddings/oleObject2.bin"/><Relationship Id="rId9"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tags" Target="../tags/tag14.xml"/></Relationships>
</file>

<file path=ppt/slides/_rels/slide8.xml.rels><?xml version="1.0" encoding="UTF-8" standalone="yes"?>
<Relationships xmlns="http://schemas.openxmlformats.org/package/2006/relationships"><Relationship Id="rId11" Type="http://schemas.openxmlformats.org/officeDocument/2006/relationships/slideLayout" Target="../slideLayouts/slideLayout2.xml"/><Relationship Id="rId12" Type="http://schemas.openxmlformats.org/officeDocument/2006/relationships/notesSlide" Target="../notesSlides/notesSlide8.xml"/><Relationship Id="rId13" Type="http://schemas.openxmlformats.org/officeDocument/2006/relationships/oleObject" Target="../embeddings/oleObject3.bin"/><Relationship Id="rId1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tags" Target="../tags/tag17.xml"/><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tags" Target="../tags/tag21.xml"/><Relationship Id="rId7" Type="http://schemas.openxmlformats.org/officeDocument/2006/relationships/tags" Target="../tags/tag22.xml"/><Relationship Id="rId8" Type="http://schemas.openxmlformats.org/officeDocument/2006/relationships/tags" Target="../tags/tag23.xml"/><Relationship Id="rId9" Type="http://schemas.openxmlformats.org/officeDocument/2006/relationships/tags" Target="../tags/tag24.xml"/><Relationship Id="rId10" Type="http://schemas.openxmlformats.org/officeDocument/2006/relationships/tags" Target="../tags/tag25.xml"/></Relationships>
</file>

<file path=ppt/slides/_rels/slide9.xml.rels><?xml version="1.0" encoding="UTF-8" standalone="yes"?>
<Relationships xmlns="http://schemas.openxmlformats.org/package/2006/relationships"><Relationship Id="rId11" Type="http://schemas.openxmlformats.org/officeDocument/2006/relationships/slideLayout" Target="../slideLayouts/slideLayout2.xml"/><Relationship Id="rId12" Type="http://schemas.openxmlformats.org/officeDocument/2006/relationships/notesSlide" Target="../notesSlides/notesSlide9.xml"/><Relationship Id="rId13" Type="http://schemas.openxmlformats.org/officeDocument/2006/relationships/oleObject" Target="../embeddings/oleObject4.bin"/><Relationship Id="rId14"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tags" Target="../tags/tag28.xml"/><Relationship Id="rId5" Type="http://schemas.openxmlformats.org/officeDocument/2006/relationships/tags" Target="../tags/tag29.xml"/><Relationship Id="rId6" Type="http://schemas.openxmlformats.org/officeDocument/2006/relationships/tags" Target="../tags/tag30.xml"/><Relationship Id="rId7" Type="http://schemas.openxmlformats.org/officeDocument/2006/relationships/tags" Target="../tags/tag31.xml"/><Relationship Id="rId8" Type="http://schemas.openxmlformats.org/officeDocument/2006/relationships/tags" Target="../tags/tag32.xml"/><Relationship Id="rId9" Type="http://schemas.openxmlformats.org/officeDocument/2006/relationships/tags" Target="../tags/tag33.xml"/><Relationship Id="rId10"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4924"/>
          <a:stretch/>
        </p:blipFill>
        <p:spPr>
          <a:xfrm>
            <a:off x="-18657" y="0"/>
            <a:ext cx="12207481" cy="6858000"/>
          </a:xfrm>
          <a:prstGeom prst="rect">
            <a:avLst/>
          </a:prstGeom>
        </p:spPr>
      </p:pic>
      <p:sp>
        <p:nvSpPr>
          <p:cNvPr id="2" name="Title 1"/>
          <p:cNvSpPr>
            <a:spLocks noGrp="1"/>
          </p:cNvSpPr>
          <p:nvPr>
            <p:ph type="ctrTitle"/>
          </p:nvPr>
        </p:nvSpPr>
        <p:spPr>
          <a:xfrm>
            <a:off x="606018" y="2121267"/>
            <a:ext cx="11582807" cy="2387600"/>
          </a:xfrm>
        </p:spPr>
        <p:txBody>
          <a:bodyPr>
            <a:noAutofit/>
          </a:bodyPr>
          <a:lstStyle/>
          <a:p>
            <a:r>
              <a:rPr lang="en-US" sz="9600" dirty="0"/>
              <a:t>Windows Azure Service Bus</a:t>
            </a:r>
          </a:p>
        </p:txBody>
      </p:sp>
      <p:sp>
        <p:nvSpPr>
          <p:cNvPr id="6" name="TextBox 5"/>
          <p:cNvSpPr txBox="1"/>
          <p:nvPr/>
        </p:nvSpPr>
        <p:spPr>
          <a:xfrm>
            <a:off x="606017" y="6058456"/>
            <a:ext cx="2839239" cy="400110"/>
          </a:xfrm>
          <a:prstGeom prst="rect">
            <a:avLst/>
          </a:prstGeom>
          <a:noFill/>
        </p:spPr>
        <p:txBody>
          <a:bodyPr wrap="none" rtlCol="0">
            <a:spAutoFit/>
          </a:bodyPr>
          <a:lstStyle/>
          <a:p>
            <a:r>
              <a:rPr lang="en-US" sz="2000" dirty="0" smtClean="0">
                <a:solidFill>
                  <a:schemeClr val="bg1"/>
                </a:solidFill>
              </a:rPr>
              <a:t>Azure </a:t>
            </a:r>
            <a:r>
              <a:rPr lang="en-US" sz="2000" smtClean="0">
                <a:solidFill>
                  <a:schemeClr val="bg1"/>
                </a:solidFill>
              </a:rPr>
              <a:t>OSS Accelerator</a:t>
            </a:r>
            <a:endParaRPr lang="en-US" sz="2000" dirty="0">
              <a:solidFill>
                <a:schemeClr val="bg1"/>
              </a:solidFill>
            </a:endParaRPr>
          </a:p>
        </p:txBody>
      </p:sp>
    </p:spTree>
    <p:extLst>
      <p:ext uri="{BB962C8B-B14F-4D97-AF65-F5344CB8AC3E}">
        <p14:creationId xmlns:p14="http://schemas.microsoft.com/office/powerpoint/2010/main" val="166165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Isosceles Triangle 39"/>
          <p:cNvSpPr/>
          <p:nvPr/>
        </p:nvSpPr>
        <p:spPr bwMode="auto">
          <a:xfrm rot="5400000">
            <a:off x="8665308" y="1935069"/>
            <a:ext cx="777240" cy="3235577"/>
          </a:xfrm>
          <a:prstGeom prst="triangle">
            <a:avLst>
              <a:gd name="adj" fmla="val 23004"/>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FFFFFF"/>
              </a:solidFill>
            </a:endParaRPr>
          </a:p>
        </p:txBody>
      </p:sp>
      <p:sp>
        <p:nvSpPr>
          <p:cNvPr id="44" name="Isosceles Triangle 43"/>
          <p:cNvSpPr/>
          <p:nvPr/>
        </p:nvSpPr>
        <p:spPr bwMode="auto">
          <a:xfrm rot="5400000">
            <a:off x="8368909" y="3229188"/>
            <a:ext cx="1124712" cy="2990250"/>
          </a:xfrm>
          <a:prstGeom prst="triangle">
            <a:avLst>
              <a:gd name="adj" fmla="val 63006"/>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FFFFFF"/>
              </a:solidFill>
            </a:endParaRPr>
          </a:p>
        </p:txBody>
      </p:sp>
      <p:sp>
        <p:nvSpPr>
          <p:cNvPr id="37" name="Isosceles Triangle 36"/>
          <p:cNvSpPr/>
          <p:nvPr/>
        </p:nvSpPr>
        <p:spPr bwMode="auto">
          <a:xfrm rot="5400000">
            <a:off x="7967465" y="1311299"/>
            <a:ext cx="1124712" cy="2187361"/>
          </a:xfrm>
          <a:prstGeom prst="triangle">
            <a:avLst>
              <a:gd name="adj" fmla="val 22786"/>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FFFFFF"/>
              </a:solidFill>
            </a:endParaRPr>
          </a:p>
        </p:txBody>
      </p:sp>
      <p:sp>
        <p:nvSpPr>
          <p:cNvPr id="2" name="Title 1"/>
          <p:cNvSpPr>
            <a:spLocks noGrp="1"/>
          </p:cNvSpPr>
          <p:nvPr>
            <p:ph type="title"/>
            <p:custDataLst>
              <p:tags r:id="rId1"/>
            </p:custDataLst>
          </p:nvPr>
        </p:nvSpPr>
        <p:spPr>
          <a:xfrm>
            <a:off x="519112" y="228600"/>
            <a:ext cx="11149013" cy="1191095"/>
          </a:xfrm>
        </p:spPr>
        <p:txBody>
          <a:bodyPr/>
          <a:lstStyle/>
          <a:p>
            <a:r>
              <a:rPr lang="en-US" dirty="0">
                <a:cs typeface="Segoe UI"/>
              </a:rPr>
              <a:t>Access Control – Implementation</a:t>
            </a:r>
            <a:br>
              <a:rPr lang="en-US" dirty="0">
                <a:cs typeface="Segoe UI"/>
              </a:rPr>
            </a:br>
            <a:r>
              <a:rPr lang="en-US" sz="3200" dirty="0">
                <a:cs typeface="Segoe UI"/>
                <a:hlinkClick r:id="rId32"/>
              </a:rPr>
              <a:t>https</a:t>
            </a:r>
            <a:r>
              <a:rPr lang="en-US" sz="3200" dirty="0" smtClean="0">
                <a:cs typeface="Segoe UI"/>
                <a:hlinkClick r:id="rId32"/>
              </a:rPr>
              <a:t>://yourapp-sb.accesscontrol.windows.net</a:t>
            </a:r>
            <a:r>
              <a:rPr lang="en-US" sz="3200" dirty="0" smtClean="0">
                <a:cs typeface="Segoe UI"/>
              </a:rPr>
              <a:t> </a:t>
            </a:r>
            <a:endParaRPr lang="en-US" dirty="0">
              <a:cs typeface="Segoe UI"/>
            </a:endParaRPr>
          </a:p>
        </p:txBody>
      </p:sp>
      <p:sp>
        <p:nvSpPr>
          <p:cNvPr id="8" name="Oval 7"/>
          <p:cNvSpPr/>
          <p:nvPr>
            <p:custDataLst>
              <p:tags r:id="rId2"/>
            </p:custDataLst>
          </p:nvPr>
        </p:nvSpPr>
        <p:spPr bwMode="auto">
          <a:xfrm>
            <a:off x="9299410" y="3291538"/>
            <a:ext cx="859536" cy="856816"/>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sz="2700" dirty="0">
                <a:ln>
                  <a:solidFill>
                    <a:schemeClr val="bg1">
                      <a:alpha val="0"/>
                    </a:schemeClr>
                  </a:solidFill>
                </a:ln>
                <a:solidFill>
                  <a:srgbClr val="FFFFFF"/>
                </a:solidFill>
              </a:rPr>
              <a:t>pqr</a:t>
            </a:r>
          </a:p>
        </p:txBody>
      </p:sp>
      <p:sp>
        <p:nvSpPr>
          <p:cNvPr id="9" name="Oval 8"/>
          <p:cNvSpPr/>
          <p:nvPr>
            <p:custDataLst>
              <p:tags r:id="rId3"/>
            </p:custDataLst>
          </p:nvPr>
        </p:nvSpPr>
        <p:spPr bwMode="auto">
          <a:xfrm>
            <a:off x="10550503" y="4450650"/>
            <a:ext cx="859536" cy="856816"/>
          </a:xfrm>
          <a:prstGeom prst="ellipse">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sz="2700" dirty="0">
                <a:ln>
                  <a:solidFill>
                    <a:schemeClr val="bg1">
                      <a:alpha val="0"/>
                    </a:schemeClr>
                  </a:solidFill>
                </a:ln>
                <a:solidFill>
                  <a:srgbClr val="FFFFFF"/>
                </a:solidFill>
              </a:rPr>
              <a:t>ghi</a:t>
            </a:r>
          </a:p>
        </p:txBody>
      </p:sp>
      <p:cxnSp>
        <p:nvCxnSpPr>
          <p:cNvPr id="11" name="Straight Arrow Connector 10"/>
          <p:cNvCxnSpPr>
            <a:stCxn id="6" idx="5"/>
            <a:endCxn id="7" idx="1"/>
          </p:cNvCxnSpPr>
          <p:nvPr>
            <p:custDataLst>
              <p:tags r:id="rId4"/>
            </p:custDataLst>
          </p:nvPr>
        </p:nvCxnSpPr>
        <p:spPr>
          <a:xfrm>
            <a:off x="10443840" y="2410846"/>
            <a:ext cx="427434" cy="60554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custDataLst>
              <p:tags r:id="rId5"/>
            </p:custDataLst>
          </p:nvPr>
        </p:nvCxnSpPr>
        <p:spPr>
          <a:xfrm flipH="1">
            <a:off x="11048564" y="3366198"/>
            <a:ext cx="155348" cy="10744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custDataLst>
              <p:tags r:id="rId6"/>
            </p:custDataLst>
          </p:nvPr>
        </p:nvSpPr>
        <p:spPr bwMode="auto">
          <a:xfrm>
            <a:off x="5210628" y="1826763"/>
            <a:ext cx="2143113" cy="1120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en-US" sz="1600" dirty="0">
                <a:ln>
                  <a:solidFill>
                    <a:schemeClr val="bg1">
                      <a:alpha val="0"/>
                    </a:schemeClr>
                  </a:solidFill>
                </a:ln>
                <a:solidFill>
                  <a:srgbClr val="1D4380"/>
                </a:solidFill>
              </a:rPr>
              <a:t>owner: Send</a:t>
            </a:r>
            <a:br>
              <a:rPr lang="en-US" sz="1600" dirty="0">
                <a:ln>
                  <a:solidFill>
                    <a:schemeClr val="bg1">
                      <a:alpha val="0"/>
                    </a:schemeClr>
                  </a:solidFill>
                </a:ln>
                <a:solidFill>
                  <a:srgbClr val="1D4380"/>
                </a:solidFill>
              </a:rPr>
            </a:br>
            <a:r>
              <a:rPr lang="en-US" sz="1600" dirty="0">
                <a:ln>
                  <a:solidFill>
                    <a:schemeClr val="bg1">
                      <a:alpha val="0"/>
                    </a:schemeClr>
                  </a:solidFill>
                </a:ln>
                <a:solidFill>
                  <a:srgbClr val="1D4380"/>
                </a:solidFill>
              </a:rPr>
              <a:t>owner: Listen</a:t>
            </a:r>
            <a:br>
              <a:rPr lang="en-US" sz="1600" dirty="0">
                <a:ln>
                  <a:solidFill>
                    <a:schemeClr val="bg1">
                      <a:alpha val="0"/>
                    </a:schemeClr>
                  </a:solidFill>
                </a:ln>
                <a:solidFill>
                  <a:srgbClr val="1D4380"/>
                </a:solidFill>
              </a:rPr>
            </a:br>
            <a:r>
              <a:rPr lang="en-US" sz="1600" dirty="0">
                <a:ln>
                  <a:solidFill>
                    <a:schemeClr val="bg1">
                      <a:alpha val="0"/>
                    </a:schemeClr>
                  </a:solidFill>
                </a:ln>
                <a:solidFill>
                  <a:srgbClr val="1D4380"/>
                </a:solidFill>
              </a:rPr>
              <a:t>owner: Manage</a:t>
            </a:r>
          </a:p>
        </p:txBody>
      </p:sp>
      <p:sp>
        <p:nvSpPr>
          <p:cNvPr id="14" name="Rectangle 13"/>
          <p:cNvSpPr/>
          <p:nvPr>
            <p:custDataLst>
              <p:tags r:id="rId7"/>
            </p:custDataLst>
          </p:nvPr>
        </p:nvSpPr>
        <p:spPr bwMode="auto">
          <a:xfrm>
            <a:off x="5210629" y="3164238"/>
            <a:ext cx="2143112" cy="7809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en-US" sz="1600" dirty="0">
                <a:ln>
                  <a:solidFill>
                    <a:schemeClr val="bg1">
                      <a:alpha val="0"/>
                    </a:schemeClr>
                  </a:solidFill>
                </a:ln>
                <a:solidFill>
                  <a:srgbClr val="1D4380"/>
                </a:solidFill>
              </a:rPr>
              <a:t>John: Manage</a:t>
            </a:r>
          </a:p>
        </p:txBody>
      </p:sp>
      <p:sp>
        <p:nvSpPr>
          <p:cNvPr id="15" name="Rectangle 14"/>
          <p:cNvSpPr/>
          <p:nvPr>
            <p:custDataLst>
              <p:tags r:id="rId8"/>
            </p:custDataLst>
          </p:nvPr>
        </p:nvSpPr>
        <p:spPr bwMode="auto">
          <a:xfrm>
            <a:off x="5210629" y="4161957"/>
            <a:ext cx="2143113" cy="1120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da-DK" sz="1600" dirty="0">
                <a:ln>
                  <a:solidFill>
                    <a:schemeClr val="bg1">
                      <a:alpha val="0"/>
                    </a:schemeClr>
                  </a:solidFill>
                </a:ln>
                <a:solidFill>
                  <a:srgbClr val="1D4380"/>
                </a:solidFill>
              </a:rPr>
              <a:t>Fred: Send</a:t>
            </a:r>
            <a:br>
              <a:rPr lang="da-DK" sz="1600" dirty="0">
                <a:ln>
                  <a:solidFill>
                    <a:schemeClr val="bg1">
                      <a:alpha val="0"/>
                    </a:schemeClr>
                  </a:solidFill>
                </a:ln>
                <a:solidFill>
                  <a:srgbClr val="1D4380"/>
                </a:solidFill>
              </a:rPr>
            </a:br>
            <a:r>
              <a:rPr lang="da-DK" sz="1600" dirty="0">
                <a:ln>
                  <a:solidFill>
                    <a:schemeClr val="bg1">
                      <a:alpha val="0"/>
                    </a:schemeClr>
                  </a:solidFill>
                </a:ln>
                <a:solidFill>
                  <a:srgbClr val="1D4380"/>
                </a:solidFill>
              </a:rPr>
              <a:t>Alice: Send</a:t>
            </a:r>
            <a:br>
              <a:rPr lang="da-DK" sz="1600" dirty="0">
                <a:ln>
                  <a:solidFill>
                    <a:schemeClr val="bg1">
                      <a:alpha val="0"/>
                    </a:schemeClr>
                  </a:solidFill>
                </a:ln>
                <a:solidFill>
                  <a:srgbClr val="1D4380"/>
                </a:solidFill>
              </a:rPr>
            </a:br>
            <a:r>
              <a:rPr lang="da-DK" sz="1600" dirty="0">
                <a:ln>
                  <a:solidFill>
                    <a:schemeClr val="bg1">
                      <a:alpha val="0"/>
                    </a:schemeClr>
                  </a:solidFill>
                </a:ln>
                <a:solidFill>
                  <a:srgbClr val="1D4380"/>
                </a:solidFill>
              </a:rPr>
              <a:t>Peter: Listen</a:t>
            </a:r>
          </a:p>
        </p:txBody>
      </p:sp>
      <p:sp>
        <p:nvSpPr>
          <p:cNvPr id="16" name="Down Arrow 15"/>
          <p:cNvSpPr/>
          <p:nvPr>
            <p:custDataLst>
              <p:tags r:id="rId9"/>
            </p:custDataLst>
          </p:nvPr>
        </p:nvSpPr>
        <p:spPr bwMode="auto">
          <a:xfrm flipV="1">
            <a:off x="7551531" y="2600160"/>
            <a:ext cx="346698" cy="430213"/>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solidFill>
                <a:srgbClr val="FFFFFF"/>
              </a:solidFill>
            </a:endParaRPr>
          </a:p>
        </p:txBody>
      </p:sp>
      <p:sp>
        <p:nvSpPr>
          <p:cNvPr id="17" name="Down Arrow 16"/>
          <p:cNvSpPr/>
          <p:nvPr>
            <p:custDataLst>
              <p:tags r:id="rId10"/>
            </p:custDataLst>
          </p:nvPr>
        </p:nvSpPr>
        <p:spPr bwMode="auto">
          <a:xfrm flipV="1">
            <a:off x="7551531" y="3681260"/>
            <a:ext cx="346698" cy="430213"/>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solidFill>
                <a:srgbClr val="FFFFFF"/>
              </a:solidFill>
            </a:endParaRPr>
          </a:p>
        </p:txBody>
      </p:sp>
      <p:sp>
        <p:nvSpPr>
          <p:cNvPr id="20" name="Rectangle 19"/>
          <p:cNvSpPr/>
          <p:nvPr>
            <p:custDataLst>
              <p:tags r:id="rId11"/>
            </p:custDataLst>
          </p:nvPr>
        </p:nvSpPr>
        <p:spPr bwMode="auto">
          <a:xfrm>
            <a:off x="517523" y="1704541"/>
            <a:ext cx="3517449" cy="1280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FFFFFF"/>
                </a:solidFill>
                <a:hlinkClick r:id="rId33"/>
              </a:rPr>
              <a:t>http</a:t>
            </a:r>
            <a:r>
              <a:rPr lang="en-US" sz="2200" dirty="0" smtClean="0">
                <a:ln>
                  <a:solidFill>
                    <a:schemeClr val="bg1">
                      <a:alpha val="0"/>
                    </a:schemeClr>
                  </a:solidFill>
                </a:ln>
                <a:solidFill>
                  <a:srgbClr val="FFFFFF"/>
                </a:solidFill>
                <a:hlinkClick r:id="rId33"/>
              </a:rPr>
              <a:t>://yourapp.sbwn/</a:t>
            </a:r>
            <a:r>
              <a:rPr lang="en-US" sz="2200" dirty="0" smtClean="0">
                <a:ln>
                  <a:solidFill>
                    <a:schemeClr val="bg1">
                      <a:alpha val="0"/>
                    </a:schemeClr>
                  </a:solidFill>
                </a:ln>
                <a:solidFill>
                  <a:srgbClr val="FFFFFF"/>
                </a:solidFill>
              </a:rPr>
              <a:t> </a:t>
            </a:r>
            <a:endParaRPr lang="en-US" sz="2200" dirty="0">
              <a:ln>
                <a:solidFill>
                  <a:schemeClr val="bg1">
                    <a:alpha val="0"/>
                  </a:schemeClr>
                </a:solidFill>
              </a:ln>
              <a:solidFill>
                <a:srgbClr val="FFFFFF"/>
              </a:solidFill>
            </a:endParaRPr>
          </a:p>
        </p:txBody>
      </p:sp>
      <p:sp>
        <p:nvSpPr>
          <p:cNvPr id="23" name="Rectangle 22"/>
          <p:cNvSpPr/>
          <p:nvPr>
            <p:custDataLst>
              <p:tags r:id="rId12"/>
            </p:custDataLst>
          </p:nvPr>
        </p:nvSpPr>
        <p:spPr>
          <a:xfrm>
            <a:off x="954724" y="5772332"/>
            <a:ext cx="2989821" cy="461665"/>
          </a:xfrm>
          <a:prstGeom prst="rect">
            <a:avLst/>
          </a:prstGeom>
        </p:spPr>
        <p:txBody>
          <a:bodyPr wrap="none">
            <a:spAutoFit/>
          </a:bodyPr>
          <a:lstStyle/>
          <a:p>
            <a:r>
              <a:rPr lang="en-US" sz="2400" dirty="0">
                <a:ln>
                  <a:solidFill>
                    <a:schemeClr val="bg1">
                      <a:alpha val="0"/>
                    </a:schemeClr>
                  </a:solidFill>
                </a:ln>
                <a:solidFill>
                  <a:srgbClr val="FFFFFF"/>
                </a:solidFill>
                <a:latin typeface="Segoe UI Light" pitchFamily="34" charset="0"/>
              </a:rPr>
              <a:t>Relying Party/Realm</a:t>
            </a:r>
          </a:p>
        </p:txBody>
      </p:sp>
      <p:sp>
        <p:nvSpPr>
          <p:cNvPr id="24" name="Rectangle 23"/>
          <p:cNvSpPr/>
          <p:nvPr>
            <p:custDataLst>
              <p:tags r:id="rId13"/>
            </p:custDataLst>
          </p:nvPr>
        </p:nvSpPr>
        <p:spPr>
          <a:xfrm>
            <a:off x="5407566" y="5772332"/>
            <a:ext cx="1758564" cy="461665"/>
          </a:xfrm>
          <a:prstGeom prst="rect">
            <a:avLst/>
          </a:prstGeom>
        </p:spPr>
        <p:txBody>
          <a:bodyPr wrap="none">
            <a:spAutoFit/>
          </a:bodyPr>
          <a:lstStyle/>
          <a:p>
            <a:r>
              <a:rPr lang="en-US" sz="2400" dirty="0">
                <a:ln>
                  <a:solidFill>
                    <a:schemeClr val="bg1">
                      <a:alpha val="0"/>
                    </a:schemeClr>
                  </a:solidFill>
                </a:ln>
                <a:solidFill>
                  <a:srgbClr val="FFFFFF"/>
                </a:solidFill>
                <a:latin typeface="Segoe UI Light" pitchFamily="34" charset="0"/>
              </a:rPr>
              <a:t>Rule Group</a:t>
            </a:r>
          </a:p>
        </p:txBody>
      </p:sp>
      <p:sp>
        <p:nvSpPr>
          <p:cNvPr id="25" name="Rectangle 24"/>
          <p:cNvSpPr/>
          <p:nvPr>
            <p:custDataLst>
              <p:tags r:id="rId14"/>
            </p:custDataLst>
          </p:nvPr>
        </p:nvSpPr>
        <p:spPr>
          <a:xfrm>
            <a:off x="4055648" y="2067433"/>
            <a:ext cx="505267" cy="523220"/>
          </a:xfrm>
          <a:prstGeom prst="rect">
            <a:avLst/>
          </a:prstGeom>
        </p:spPr>
        <p:txBody>
          <a:bodyPr wrap="none">
            <a:spAutoFit/>
          </a:bodyPr>
          <a:lstStyle/>
          <a:p>
            <a:r>
              <a:rPr lang="en-US" sz="2800" dirty="0" smtClean="0">
                <a:ln>
                  <a:solidFill>
                    <a:schemeClr val="bg1">
                      <a:alpha val="0"/>
                    </a:schemeClr>
                  </a:solidFill>
                </a:ln>
                <a:solidFill>
                  <a:srgbClr val="FFFFFF"/>
                </a:solidFill>
                <a:sym typeface="Wingdings 2"/>
              </a:rPr>
              <a:t></a:t>
            </a:r>
            <a:endParaRPr lang="en-US" sz="2800" dirty="0">
              <a:ln>
                <a:solidFill>
                  <a:schemeClr val="bg1">
                    <a:alpha val="0"/>
                  </a:schemeClr>
                </a:solidFill>
              </a:ln>
              <a:solidFill>
                <a:srgbClr val="FFFFFF"/>
              </a:solidFill>
            </a:endParaRPr>
          </a:p>
        </p:txBody>
      </p:sp>
      <p:cxnSp>
        <p:nvCxnSpPr>
          <p:cNvPr id="32" name="Straight Arrow Connector 31"/>
          <p:cNvCxnSpPr>
            <a:stCxn id="25" idx="3"/>
          </p:cNvCxnSpPr>
          <p:nvPr>
            <p:custDataLst>
              <p:tags r:id="rId15"/>
            </p:custDataLst>
          </p:nvPr>
        </p:nvCxnSpPr>
        <p:spPr>
          <a:xfrm>
            <a:off x="4560915" y="2329043"/>
            <a:ext cx="64971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17522" y="2536324"/>
            <a:ext cx="4693107" cy="3314175"/>
            <a:chOff x="517522" y="2536324"/>
            <a:chExt cx="4693107" cy="3314175"/>
          </a:xfrm>
        </p:grpSpPr>
        <p:sp>
          <p:nvSpPr>
            <p:cNvPr id="28" name="Rectangle 27"/>
            <p:cNvSpPr/>
            <p:nvPr>
              <p:custDataLst>
                <p:tags r:id="rId23"/>
              </p:custDataLst>
            </p:nvPr>
          </p:nvSpPr>
          <p:spPr>
            <a:xfrm>
              <a:off x="4055648" y="4506738"/>
              <a:ext cx="505267" cy="523220"/>
            </a:xfrm>
            <a:prstGeom prst="rect">
              <a:avLst/>
            </a:prstGeom>
          </p:spPr>
          <p:txBody>
            <a:bodyPr wrap="none">
              <a:spAutoFit/>
            </a:bodyPr>
            <a:lstStyle/>
            <a:p>
              <a:r>
                <a:rPr lang="en-US" sz="2800" dirty="0" smtClean="0">
                  <a:ln>
                    <a:solidFill>
                      <a:schemeClr val="bg1">
                        <a:alpha val="0"/>
                      </a:schemeClr>
                    </a:solidFill>
                  </a:ln>
                  <a:solidFill>
                    <a:srgbClr val="FFFFFF"/>
                  </a:solidFill>
                  <a:sym typeface="Wingdings 2"/>
                </a:rPr>
                <a:t></a:t>
              </a:r>
              <a:endParaRPr lang="en-US" sz="2800" dirty="0">
                <a:ln>
                  <a:solidFill>
                    <a:schemeClr val="bg1">
                      <a:alpha val="0"/>
                    </a:schemeClr>
                  </a:solidFill>
                </a:ln>
                <a:solidFill>
                  <a:srgbClr val="FFFFFF"/>
                </a:solidFill>
              </a:endParaRPr>
            </a:p>
          </p:txBody>
        </p:sp>
        <p:sp>
          <p:nvSpPr>
            <p:cNvPr id="29" name="Rectangle 28"/>
            <p:cNvSpPr/>
            <p:nvPr>
              <p:custDataLst>
                <p:tags r:id="rId24"/>
              </p:custDataLst>
            </p:nvPr>
          </p:nvSpPr>
          <p:spPr>
            <a:xfrm>
              <a:off x="4055648" y="4917008"/>
              <a:ext cx="505267" cy="523220"/>
            </a:xfrm>
            <a:prstGeom prst="rect">
              <a:avLst/>
            </a:prstGeom>
          </p:spPr>
          <p:txBody>
            <a:bodyPr wrap="none">
              <a:spAutoFit/>
            </a:bodyPr>
            <a:lstStyle/>
            <a:p>
              <a:r>
                <a:rPr lang="en-US" sz="2800" dirty="0" smtClean="0">
                  <a:ln>
                    <a:solidFill>
                      <a:schemeClr val="bg1">
                        <a:alpha val="0"/>
                      </a:schemeClr>
                    </a:solidFill>
                  </a:ln>
                  <a:solidFill>
                    <a:srgbClr val="FFFFFF"/>
                  </a:solidFill>
                  <a:sym typeface="Wingdings 2"/>
                </a:rPr>
                <a:t></a:t>
              </a:r>
              <a:endParaRPr lang="en-US" sz="2800" dirty="0">
                <a:ln>
                  <a:solidFill>
                    <a:schemeClr val="bg1">
                      <a:alpha val="0"/>
                    </a:schemeClr>
                  </a:solidFill>
                </a:ln>
                <a:solidFill>
                  <a:srgbClr val="FFFFFF"/>
                </a:solidFill>
              </a:endParaRPr>
            </a:p>
          </p:txBody>
        </p:sp>
        <p:sp>
          <p:nvSpPr>
            <p:cNvPr id="30" name="Rectangle 29"/>
            <p:cNvSpPr/>
            <p:nvPr>
              <p:custDataLst>
                <p:tags r:id="rId25"/>
              </p:custDataLst>
            </p:nvPr>
          </p:nvSpPr>
          <p:spPr>
            <a:xfrm>
              <a:off x="4055648" y="5327279"/>
              <a:ext cx="505267" cy="523220"/>
            </a:xfrm>
            <a:prstGeom prst="rect">
              <a:avLst/>
            </a:prstGeom>
          </p:spPr>
          <p:txBody>
            <a:bodyPr wrap="none">
              <a:spAutoFit/>
            </a:bodyPr>
            <a:lstStyle/>
            <a:p>
              <a:r>
                <a:rPr lang="en-US" sz="2800" dirty="0" smtClean="0">
                  <a:ln>
                    <a:solidFill>
                      <a:schemeClr val="bg1">
                        <a:alpha val="0"/>
                      </a:schemeClr>
                    </a:solidFill>
                  </a:ln>
                  <a:solidFill>
                    <a:srgbClr val="FFFFFF"/>
                  </a:solidFill>
                  <a:sym typeface="Wingdings 2"/>
                </a:rPr>
                <a:t></a:t>
              </a:r>
              <a:endParaRPr lang="en-US" sz="2800" dirty="0">
                <a:ln>
                  <a:solidFill>
                    <a:schemeClr val="bg1">
                      <a:alpha val="0"/>
                    </a:schemeClr>
                  </a:solidFill>
                </a:ln>
                <a:solidFill>
                  <a:srgbClr val="FFFFFF"/>
                </a:solidFill>
              </a:endParaRPr>
            </a:p>
          </p:txBody>
        </p:sp>
        <p:grpSp>
          <p:nvGrpSpPr>
            <p:cNvPr id="3" name="Group 2"/>
            <p:cNvGrpSpPr/>
            <p:nvPr/>
          </p:nvGrpSpPr>
          <p:grpSpPr>
            <a:xfrm>
              <a:off x="517522" y="2536324"/>
              <a:ext cx="4693107" cy="3250574"/>
              <a:chOff x="517522" y="2536324"/>
              <a:chExt cx="4693107" cy="3250574"/>
            </a:xfrm>
          </p:grpSpPr>
          <p:sp>
            <p:nvSpPr>
              <p:cNvPr id="22" name="Rectangle 21"/>
              <p:cNvSpPr/>
              <p:nvPr>
                <p:custDataLst>
                  <p:tags r:id="rId26"/>
                </p:custDataLst>
              </p:nvPr>
            </p:nvSpPr>
            <p:spPr bwMode="auto">
              <a:xfrm>
                <a:off x="517522" y="4506738"/>
                <a:ext cx="3517449" cy="1280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r>
                  <a:rPr lang="en-US" sz="2000" i="1" dirty="0">
                    <a:ln>
                      <a:solidFill>
                        <a:schemeClr val="bg1">
                          <a:alpha val="0"/>
                        </a:schemeClr>
                      </a:solidFill>
                    </a:ln>
                    <a:solidFill>
                      <a:srgbClr val="FFFFFF"/>
                    </a:solidFill>
                    <a:hlinkClick r:id="rId34"/>
                  </a:rPr>
                  <a:t>http</a:t>
                </a:r>
                <a:r>
                  <a:rPr lang="en-US" sz="2000" i="1" dirty="0" smtClean="0">
                    <a:ln>
                      <a:solidFill>
                        <a:schemeClr val="bg1">
                          <a:alpha val="0"/>
                        </a:schemeClr>
                      </a:solidFill>
                    </a:ln>
                    <a:solidFill>
                      <a:srgbClr val="FFFFFF"/>
                    </a:solidFill>
                    <a:hlinkClick r:id="rId34"/>
                  </a:rPr>
                  <a:t>://yourapp.sbwn/abc/ghi</a:t>
                </a:r>
                <a:r>
                  <a:rPr lang="en-US" sz="2000" i="1" dirty="0" smtClean="0">
                    <a:ln>
                      <a:solidFill>
                        <a:schemeClr val="bg1">
                          <a:alpha val="0"/>
                        </a:schemeClr>
                      </a:solidFill>
                    </a:ln>
                    <a:solidFill>
                      <a:srgbClr val="FFFFFF"/>
                    </a:solidFill>
                  </a:rPr>
                  <a:t> </a:t>
                </a:r>
                <a:endParaRPr lang="en-US" sz="2000" i="1" dirty="0">
                  <a:ln>
                    <a:solidFill>
                      <a:schemeClr val="bg1">
                        <a:alpha val="0"/>
                      </a:schemeClr>
                    </a:solidFill>
                  </a:ln>
                  <a:solidFill>
                    <a:srgbClr val="FFFFFF"/>
                  </a:solidFill>
                </a:endParaRPr>
              </a:p>
            </p:txBody>
          </p:sp>
          <p:cxnSp>
            <p:nvCxnSpPr>
              <p:cNvPr id="36" name="Elbow Connector 35"/>
              <p:cNvCxnSpPr>
                <a:stCxn id="30" idx="3"/>
              </p:cNvCxnSpPr>
              <p:nvPr>
                <p:custDataLst>
                  <p:tags r:id="rId27"/>
                </p:custDataLst>
              </p:nvPr>
            </p:nvCxnSpPr>
            <p:spPr>
              <a:xfrm flipV="1">
                <a:off x="4560915" y="4722293"/>
                <a:ext cx="649714" cy="8665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3"/>
              </p:cNvCxnSpPr>
              <p:nvPr>
                <p:custDataLst>
                  <p:tags r:id="rId28"/>
                </p:custDataLst>
              </p:nvPr>
            </p:nvCxnSpPr>
            <p:spPr>
              <a:xfrm flipV="1">
                <a:off x="4560915" y="3554696"/>
                <a:ext cx="649714" cy="162392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8" idx="3"/>
              </p:cNvCxnSpPr>
              <p:nvPr>
                <p:custDataLst>
                  <p:tags r:id="rId29"/>
                </p:custDataLst>
              </p:nvPr>
            </p:nvCxnSpPr>
            <p:spPr>
              <a:xfrm flipV="1">
                <a:off x="4560915" y="2536324"/>
                <a:ext cx="649713" cy="223202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a:off x="517526" y="2387099"/>
            <a:ext cx="4693103" cy="1998701"/>
            <a:chOff x="517526" y="2387099"/>
            <a:chExt cx="4693103" cy="1998701"/>
          </a:xfrm>
        </p:grpSpPr>
        <p:sp>
          <p:nvSpPr>
            <p:cNvPr id="21" name="Rectangle 20"/>
            <p:cNvSpPr/>
            <p:nvPr>
              <p:custDataLst>
                <p:tags r:id="rId19"/>
              </p:custDataLst>
            </p:nvPr>
          </p:nvSpPr>
          <p:spPr bwMode="auto">
            <a:xfrm>
              <a:off x="517526" y="3105640"/>
              <a:ext cx="3517449" cy="1280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r>
                <a:rPr lang="en-US" sz="2000" i="1" dirty="0">
                  <a:ln>
                    <a:solidFill>
                      <a:schemeClr val="bg1">
                        <a:alpha val="0"/>
                      </a:schemeClr>
                    </a:solidFill>
                  </a:ln>
                  <a:solidFill>
                    <a:srgbClr val="FFFFFF"/>
                  </a:solidFill>
                  <a:hlinkClick r:id="rId35"/>
                </a:rPr>
                <a:t>http</a:t>
              </a:r>
              <a:r>
                <a:rPr lang="en-US" sz="2000" i="1" dirty="0" smtClean="0">
                  <a:ln>
                    <a:solidFill>
                      <a:schemeClr val="bg1">
                        <a:alpha val="0"/>
                      </a:schemeClr>
                    </a:solidFill>
                  </a:ln>
                  <a:solidFill>
                    <a:srgbClr val="FFFFFF"/>
                  </a:solidFill>
                  <a:hlinkClick r:id="rId35"/>
                </a:rPr>
                <a:t>://yourapp.sbwn/abc</a:t>
              </a:r>
              <a:r>
                <a:rPr lang="en-US" sz="2000" i="1" dirty="0" smtClean="0">
                  <a:ln>
                    <a:solidFill>
                      <a:schemeClr val="bg1">
                        <a:alpha val="0"/>
                      </a:schemeClr>
                    </a:solidFill>
                  </a:ln>
                  <a:solidFill>
                    <a:srgbClr val="FFFFFF"/>
                  </a:solidFill>
                </a:rPr>
                <a:t> </a:t>
              </a:r>
              <a:endParaRPr lang="en-US" sz="2000" i="1" dirty="0">
                <a:ln>
                  <a:solidFill>
                    <a:schemeClr val="bg1">
                      <a:alpha val="0"/>
                    </a:schemeClr>
                  </a:solidFill>
                </a:ln>
                <a:solidFill>
                  <a:srgbClr val="FFFFFF"/>
                </a:solidFill>
              </a:endParaRPr>
            </a:p>
          </p:txBody>
        </p:sp>
        <p:sp>
          <p:nvSpPr>
            <p:cNvPr id="26" name="Rectangle 25"/>
            <p:cNvSpPr/>
            <p:nvPr>
              <p:custDataLst>
                <p:tags r:id="rId20"/>
              </p:custDataLst>
            </p:nvPr>
          </p:nvSpPr>
          <p:spPr>
            <a:xfrm>
              <a:off x="4034971" y="3164238"/>
              <a:ext cx="505267" cy="523220"/>
            </a:xfrm>
            <a:prstGeom prst="rect">
              <a:avLst/>
            </a:prstGeom>
          </p:spPr>
          <p:txBody>
            <a:bodyPr wrap="none">
              <a:spAutoFit/>
            </a:bodyPr>
            <a:lstStyle/>
            <a:p>
              <a:r>
                <a:rPr lang="en-US" sz="2800" dirty="0" smtClean="0">
                  <a:ln>
                    <a:solidFill>
                      <a:schemeClr val="bg1">
                        <a:alpha val="0"/>
                      </a:schemeClr>
                    </a:solidFill>
                  </a:ln>
                  <a:solidFill>
                    <a:srgbClr val="FFFFFF"/>
                  </a:solidFill>
                  <a:sym typeface="Wingdings 2"/>
                </a:rPr>
                <a:t></a:t>
              </a:r>
              <a:endParaRPr lang="en-US" sz="2800" dirty="0">
                <a:ln>
                  <a:solidFill>
                    <a:schemeClr val="bg1">
                      <a:alpha val="0"/>
                    </a:schemeClr>
                  </a:solidFill>
                </a:ln>
                <a:solidFill>
                  <a:srgbClr val="FFFFFF"/>
                </a:solidFill>
              </a:endParaRPr>
            </a:p>
          </p:txBody>
        </p:sp>
        <p:sp>
          <p:nvSpPr>
            <p:cNvPr id="27" name="Rectangle 26"/>
            <p:cNvSpPr/>
            <p:nvPr>
              <p:custDataLst>
                <p:tags r:id="rId21"/>
              </p:custDataLst>
            </p:nvPr>
          </p:nvSpPr>
          <p:spPr>
            <a:xfrm>
              <a:off x="4034971" y="3837580"/>
              <a:ext cx="505267" cy="523220"/>
            </a:xfrm>
            <a:prstGeom prst="rect">
              <a:avLst/>
            </a:prstGeom>
          </p:spPr>
          <p:txBody>
            <a:bodyPr wrap="none">
              <a:spAutoFit/>
            </a:bodyPr>
            <a:lstStyle/>
            <a:p>
              <a:r>
                <a:rPr lang="en-US" sz="2800" dirty="0" smtClean="0">
                  <a:ln>
                    <a:solidFill>
                      <a:schemeClr val="bg1">
                        <a:alpha val="0"/>
                      </a:schemeClr>
                    </a:solidFill>
                  </a:ln>
                  <a:solidFill>
                    <a:srgbClr val="FFFFFF"/>
                  </a:solidFill>
                  <a:sym typeface="Wingdings 2"/>
                </a:rPr>
                <a:t></a:t>
              </a:r>
              <a:endParaRPr lang="en-US" sz="2800" dirty="0">
                <a:ln>
                  <a:solidFill>
                    <a:schemeClr val="bg1">
                      <a:alpha val="0"/>
                    </a:schemeClr>
                  </a:solidFill>
                </a:ln>
                <a:solidFill>
                  <a:srgbClr val="FFFFFF"/>
                </a:solidFill>
              </a:endParaRPr>
            </a:p>
          </p:txBody>
        </p:sp>
        <p:cxnSp>
          <p:nvCxnSpPr>
            <p:cNvPr id="45" name="Elbow Connector 44"/>
            <p:cNvCxnSpPr>
              <a:stCxn id="27" idx="3"/>
            </p:cNvCxnSpPr>
            <p:nvPr>
              <p:custDataLst>
                <p:tags r:id="rId22"/>
              </p:custDataLst>
            </p:nvPr>
          </p:nvCxnSpPr>
          <p:spPr>
            <a:xfrm flipV="1">
              <a:off x="4540238" y="3425848"/>
              <a:ext cx="670391" cy="67334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6" idx="3"/>
            </p:cNvCxnSpPr>
            <p:nvPr/>
          </p:nvCxnSpPr>
          <p:spPr>
            <a:xfrm flipV="1">
              <a:off x="4540238" y="2387099"/>
              <a:ext cx="670390" cy="103874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custDataLst>
              <p:tags r:id="rId16"/>
            </p:custDataLst>
          </p:nvPr>
        </p:nvCxnSpPr>
        <p:spPr>
          <a:xfrm flipH="1">
            <a:off x="9837337" y="2080008"/>
            <a:ext cx="351692" cy="121585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custDataLst>
              <p:tags r:id="rId17"/>
            </p:custDataLst>
          </p:nvPr>
        </p:nvSpPr>
        <p:spPr bwMode="auto">
          <a:xfrm>
            <a:off x="9710180" y="1679508"/>
            <a:ext cx="859536" cy="856816"/>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sz="2800" dirty="0">
                <a:ln>
                  <a:solidFill>
                    <a:schemeClr val="bg1">
                      <a:alpha val="0"/>
                    </a:schemeClr>
                  </a:solidFill>
                </a:ln>
                <a:solidFill>
                  <a:srgbClr val="FFFFFF"/>
                </a:solidFill>
              </a:rPr>
              <a:t>/</a:t>
            </a:r>
          </a:p>
        </p:txBody>
      </p:sp>
      <p:sp>
        <p:nvSpPr>
          <p:cNvPr id="7" name="Oval 6"/>
          <p:cNvSpPr/>
          <p:nvPr>
            <p:custDataLst>
              <p:tags r:id="rId18"/>
            </p:custDataLst>
          </p:nvPr>
        </p:nvSpPr>
        <p:spPr bwMode="auto">
          <a:xfrm>
            <a:off x="10745398" y="2890914"/>
            <a:ext cx="859536" cy="856816"/>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sz="2700" dirty="0">
                <a:ln>
                  <a:solidFill>
                    <a:schemeClr val="bg1">
                      <a:alpha val="0"/>
                    </a:schemeClr>
                  </a:solidFill>
                </a:ln>
                <a:solidFill>
                  <a:srgbClr val="FFFFFF"/>
                </a:solidFill>
              </a:rPr>
              <a:t>abc</a:t>
            </a:r>
          </a:p>
        </p:txBody>
      </p:sp>
    </p:spTree>
    <p:extLst>
      <p:ext uri="{BB962C8B-B14F-4D97-AF65-F5344CB8AC3E}">
        <p14:creationId xmlns:p14="http://schemas.microsoft.com/office/powerpoint/2010/main" val="24938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329247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6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type="body" sz="quarter" idx="10"/>
            <p:custDataLst>
              <p:tags r:id="rId3"/>
            </p:custDataLst>
          </p:nvPr>
        </p:nvSpPr>
        <p:spPr/>
        <p:txBody>
          <a:bodyPr/>
          <a:lstStyle/>
          <a:p>
            <a:r>
              <a:rPr lang="en-US" dirty="0" smtClean="0"/>
              <a:t>Service Bus Relay</a:t>
            </a:r>
            <a:endParaRPr lang="en-US" dirty="0"/>
          </a:p>
        </p:txBody>
      </p:sp>
    </p:spTree>
    <p:extLst>
      <p:ext uri="{BB962C8B-B14F-4D97-AF65-F5344CB8AC3E}">
        <p14:creationId xmlns:p14="http://schemas.microsoft.com/office/powerpoint/2010/main" val="32017796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9092113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7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519112" y="228600"/>
            <a:ext cx="11149013" cy="564257"/>
          </a:xfrm>
        </p:spPr>
        <p:txBody>
          <a:bodyPr/>
          <a:lstStyle/>
          <a:p>
            <a:r>
              <a:rPr lang="en-US" sz="4000" dirty="0" smtClean="0"/>
              <a:t>“Expose Web Services from anywhere to anywhere”</a:t>
            </a:r>
            <a:endParaRPr lang="en-US" sz="4000" dirty="0"/>
          </a:p>
        </p:txBody>
      </p:sp>
      <p:sp>
        <p:nvSpPr>
          <p:cNvPr id="6" name="Content Placeholder 2"/>
          <p:cNvSpPr txBox="1">
            <a:spLocks/>
          </p:cNvSpPr>
          <p:nvPr/>
        </p:nvSpPr>
        <p:spPr>
          <a:xfrm>
            <a:off x="3935896" y="4091116"/>
            <a:ext cx="774016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rgbClr val="FFFFFF"/>
                </a:solidFill>
                <a:latin typeface="Segoe UI Semibold" pitchFamily="34" charset="0"/>
                <a:cs typeface="Segoe UI" pitchFamily="34" charset="0"/>
              </a:rPr>
              <a:t>Outbound TCP (Ports 9350-9353)</a:t>
            </a:r>
          </a:p>
          <a:p>
            <a:pPr marL="3175" lvl="1" indent="0" defTabSz="914325">
              <a:lnSpc>
                <a:spcPct val="90000"/>
              </a:lnSpc>
              <a:spcBef>
                <a:spcPts val="0"/>
              </a:spcBef>
              <a:spcAft>
                <a:spcPts val="600"/>
              </a:spcAft>
              <a:buSzPct val="80000"/>
              <a:buNone/>
            </a:pPr>
            <a:r>
              <a:rPr lang="en-US" sz="1600" spc="-51" dirty="0">
                <a:solidFill>
                  <a:srgbClr val="FFFFFF"/>
                </a:solidFill>
                <a:latin typeface="Segoe UI"/>
                <a:cs typeface="Segoe UI" pitchFamily="34" charset="0"/>
              </a:rPr>
              <a:t>9350 Unsecured TCP One-way (client)</a:t>
            </a:r>
          </a:p>
          <a:p>
            <a:pPr marL="3175" lvl="1" indent="0" defTabSz="914325">
              <a:lnSpc>
                <a:spcPct val="90000"/>
              </a:lnSpc>
              <a:spcBef>
                <a:spcPts val="0"/>
              </a:spcBef>
              <a:spcAft>
                <a:spcPts val="600"/>
              </a:spcAft>
              <a:buSzPct val="80000"/>
              <a:buNone/>
            </a:pPr>
            <a:r>
              <a:rPr lang="en-US" sz="1600" spc="-51" dirty="0">
                <a:solidFill>
                  <a:srgbClr val="FFFFFF"/>
                </a:solidFill>
                <a:latin typeface="Segoe UI"/>
                <a:cs typeface="Segoe UI" pitchFamily="34" charset="0"/>
              </a:rPr>
              <a:t>9351 Secured TCP One-way (all listeners, secured clients)</a:t>
            </a:r>
          </a:p>
          <a:p>
            <a:pPr marL="3175" lvl="1" indent="0" defTabSz="914325">
              <a:lnSpc>
                <a:spcPct val="90000"/>
              </a:lnSpc>
              <a:spcBef>
                <a:spcPts val="0"/>
              </a:spcBef>
              <a:spcAft>
                <a:spcPts val="600"/>
              </a:spcAft>
              <a:buSzPct val="80000"/>
              <a:buNone/>
            </a:pPr>
            <a:r>
              <a:rPr lang="en-US" sz="1600" spc="-51" dirty="0">
                <a:solidFill>
                  <a:srgbClr val="FFFFFF"/>
                </a:solidFill>
                <a:latin typeface="Segoe UI"/>
                <a:cs typeface="Segoe UI" pitchFamily="34" charset="0"/>
              </a:rPr>
              <a:t>9352 Secured TCP Rendezvous (all listeners except one-way)</a:t>
            </a:r>
          </a:p>
          <a:p>
            <a:pPr marL="3175" lvl="1" indent="0" defTabSz="914325">
              <a:lnSpc>
                <a:spcPct val="90000"/>
              </a:lnSpc>
              <a:spcBef>
                <a:spcPts val="0"/>
              </a:spcBef>
              <a:spcAft>
                <a:spcPts val="1200"/>
              </a:spcAft>
              <a:buSzPct val="80000"/>
              <a:buNone/>
            </a:pPr>
            <a:r>
              <a:rPr lang="en-US" sz="1600" spc="-51" dirty="0">
                <a:solidFill>
                  <a:srgbClr val="FFFFFF"/>
                </a:solidFill>
                <a:latin typeface="Segoe UI"/>
                <a:cs typeface="Segoe UI" pitchFamily="34" charset="0"/>
              </a:rPr>
              <a:t>9353 Direct Connect Probing Protocol (TCP listeners with direct connect)</a:t>
            </a:r>
          </a:p>
          <a:p>
            <a:pPr marL="3175" lvl="1" indent="0" defTabSz="914325">
              <a:lnSpc>
                <a:spcPct val="90000"/>
              </a:lnSpc>
              <a:spcBef>
                <a:spcPts val="0"/>
              </a:spcBef>
              <a:spcAft>
                <a:spcPts val="600"/>
              </a:spcAft>
              <a:buSzPct val="80000"/>
              <a:buNone/>
            </a:pPr>
            <a:r>
              <a:rPr lang="en-US" sz="1800" spc="-51" dirty="0">
                <a:solidFill>
                  <a:srgbClr val="FFFFFF"/>
                </a:solidFill>
                <a:latin typeface="Segoe UI Semibold" pitchFamily="34" charset="0"/>
                <a:cs typeface="Segoe UI" pitchFamily="34" charset="0"/>
              </a:rPr>
              <a:t>Outbound HTTP (Port 80, Listeners)</a:t>
            </a:r>
          </a:p>
          <a:p>
            <a:pPr marL="3175" lvl="1" indent="0" defTabSz="914325">
              <a:lnSpc>
                <a:spcPct val="90000"/>
              </a:lnSpc>
              <a:spcBef>
                <a:spcPts val="0"/>
              </a:spcBef>
              <a:spcAft>
                <a:spcPts val="1200"/>
              </a:spcAft>
              <a:buSzPct val="80000"/>
              <a:buNone/>
            </a:pPr>
            <a:r>
              <a:rPr lang="en-US" sz="1600" spc="-51" dirty="0">
                <a:solidFill>
                  <a:srgbClr val="FFFFFF"/>
                </a:solidFill>
                <a:latin typeface="Segoe UI"/>
                <a:cs typeface="Segoe UI" pitchFamily="34" charset="0"/>
              </a:rPr>
              <a:t>TCP equivalent tunnel with overlaid TLS/SSL formed over pair of HTTP requests</a:t>
            </a:r>
          </a:p>
          <a:p>
            <a:pPr marL="3175" lvl="1" indent="0" defTabSz="914325">
              <a:lnSpc>
                <a:spcPct val="90000"/>
              </a:lnSpc>
              <a:spcBef>
                <a:spcPts val="0"/>
              </a:spcBef>
              <a:spcAft>
                <a:spcPts val="600"/>
              </a:spcAft>
              <a:buSzPct val="80000"/>
              <a:buNone/>
            </a:pPr>
            <a:r>
              <a:rPr lang="en-US" sz="1600" spc="-51" dirty="0">
                <a:solidFill>
                  <a:srgbClr val="FFFFFF"/>
                </a:solidFill>
                <a:latin typeface="Segoe UI"/>
                <a:cs typeface="Segoe UI" pitchFamily="34" charset="0"/>
              </a:rPr>
              <a:t>Alternate connectivity path if outbound TCP is blocked</a:t>
            </a:r>
          </a:p>
          <a:p>
            <a:pPr marL="3175" lvl="1" indent="0" defTabSz="914325">
              <a:lnSpc>
                <a:spcPct val="90000"/>
              </a:lnSpc>
              <a:spcBef>
                <a:spcPts val="0"/>
              </a:spcBef>
              <a:spcAft>
                <a:spcPts val="600"/>
              </a:spcAft>
              <a:buSzPct val="80000"/>
              <a:buNone/>
            </a:pPr>
            <a:r>
              <a:rPr lang="en-US" sz="1800" spc="-51" dirty="0">
                <a:solidFill>
                  <a:srgbClr val="FFFFFF"/>
                </a:solidFill>
                <a:latin typeface="Segoe UI Semibold" pitchFamily="34" charset="0"/>
                <a:cs typeface="Segoe UI" pitchFamily="34" charset="0"/>
              </a:rPr>
              <a:t>Outbound HTTPS (Port 443, Senders)</a:t>
            </a:r>
          </a:p>
        </p:txBody>
      </p:sp>
      <p:sp>
        <p:nvSpPr>
          <p:cNvPr id="7" name="Content Placeholder 2"/>
          <p:cNvSpPr txBox="1">
            <a:spLocks/>
          </p:cNvSpPr>
          <p:nvPr/>
        </p:nvSpPr>
        <p:spPr>
          <a:xfrm>
            <a:off x="3921133" y="1446213"/>
            <a:ext cx="7754929" cy="1526572"/>
          </a:xfrm>
          <a:prstGeom prst="rect">
            <a:avLst/>
          </a:prstGeom>
        </p:spPr>
        <p:txBody>
          <a:bodyPr vert="horz" lIns="121899" tIns="60949" rIns="121899" bIns="60949" rtlCol="0" anchor="t"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rgbClr val="FFFFFF"/>
                </a:solidFill>
                <a:latin typeface="Segoe UI"/>
                <a:cs typeface="Segoe UI" pitchFamily="34" charset="0"/>
              </a:rPr>
              <a:t>Relayed One-Way Unicast and Multicast</a:t>
            </a:r>
          </a:p>
          <a:p>
            <a:pPr marL="3175" lvl="1" indent="0" defTabSz="914325">
              <a:lnSpc>
                <a:spcPct val="90000"/>
              </a:lnSpc>
              <a:spcBef>
                <a:spcPts val="0"/>
              </a:spcBef>
              <a:spcAft>
                <a:spcPts val="600"/>
              </a:spcAft>
              <a:buSzPct val="80000"/>
              <a:buNone/>
            </a:pPr>
            <a:r>
              <a:rPr lang="en-US" sz="1800" spc="-51" dirty="0">
                <a:solidFill>
                  <a:srgbClr val="FFFFFF"/>
                </a:solidFill>
                <a:latin typeface="Segoe UI"/>
                <a:cs typeface="Segoe UI" pitchFamily="34" charset="0"/>
              </a:rPr>
              <a:t>Relayed WCF NET.TCP with Direct Connect Option</a:t>
            </a:r>
          </a:p>
          <a:p>
            <a:pPr marL="3175" lvl="1" indent="0" defTabSz="914325">
              <a:lnSpc>
                <a:spcPct val="90000"/>
              </a:lnSpc>
              <a:spcBef>
                <a:spcPts val="0"/>
              </a:spcBef>
              <a:spcAft>
                <a:spcPts val="600"/>
              </a:spcAft>
              <a:buSzPct val="80000"/>
              <a:buNone/>
            </a:pPr>
            <a:r>
              <a:rPr lang="en-US" sz="1800" spc="-51" dirty="0">
                <a:solidFill>
                  <a:srgbClr val="FFFFFF"/>
                </a:solidFill>
                <a:latin typeface="Segoe UI"/>
                <a:cs typeface="Segoe UI" pitchFamily="34" charset="0"/>
              </a:rPr>
              <a:t>Relayed WCF HTTP with support for REST and SOAP 1.1/1.2</a:t>
            </a:r>
          </a:p>
          <a:p>
            <a:pPr marL="3175" lvl="1" indent="0" defTabSz="914325">
              <a:lnSpc>
                <a:spcPct val="90000"/>
              </a:lnSpc>
              <a:spcBef>
                <a:spcPts val="0"/>
              </a:spcBef>
              <a:spcAft>
                <a:spcPts val="600"/>
              </a:spcAft>
              <a:buSzPct val="80000"/>
              <a:buNone/>
            </a:pPr>
            <a:r>
              <a:rPr lang="en-US" sz="1800" spc="-51" dirty="0">
                <a:solidFill>
                  <a:srgbClr val="FFFFFF"/>
                </a:solidFill>
                <a:latin typeface="Segoe UI"/>
                <a:cs typeface="Segoe UI" pitchFamily="34" charset="0"/>
              </a:rPr>
              <a:t>Endpoint protection with Access Control</a:t>
            </a:r>
          </a:p>
        </p:txBody>
      </p:sp>
      <p:cxnSp>
        <p:nvCxnSpPr>
          <p:cNvPr id="18" name="Straight Connector 17"/>
          <p:cNvCxnSpPr/>
          <p:nvPr/>
        </p:nvCxnSpPr>
        <p:spPr>
          <a:xfrm>
            <a:off x="0" y="3125440"/>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8" cstate="print">
            <a:extLst>
              <a:ext uri="{BEBA8EAE-BF5A-486C-A8C5-ECC9F3942E4B}">
                <a14:imgProps xmlns:a14="http://schemas.microsoft.com/office/drawing/2010/main">
                  <a14:imgLayer r:embed="rId9">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pSp>
        <p:nvGrpSpPr>
          <p:cNvPr id="5" name="Group 4"/>
          <p:cNvGrpSpPr/>
          <p:nvPr/>
        </p:nvGrpSpPr>
        <p:grpSpPr>
          <a:xfrm>
            <a:off x="529161" y="1510850"/>
            <a:ext cx="3207951" cy="1077905"/>
            <a:chOff x="529161" y="1510850"/>
            <a:chExt cx="3207951" cy="1077905"/>
          </a:xfrm>
        </p:grpSpPr>
        <p:sp>
          <p:nvSpPr>
            <p:cNvPr id="10" name="TextBox 9"/>
            <p:cNvSpPr txBox="1"/>
            <p:nvPr/>
          </p:nvSpPr>
          <p:spPr>
            <a:xfrm>
              <a:off x="1650019" y="1603870"/>
              <a:ext cx="2087093" cy="984885"/>
            </a:xfrm>
            <a:prstGeom prst="rect">
              <a:avLst/>
            </a:prstGeom>
            <a:noFill/>
          </p:spPr>
          <p:txBody>
            <a:bodyPr wrap="square" lIns="0" tIns="0" rIns="0" bIns="0" rtlCol="0">
              <a:spAutoFit/>
            </a:bodyPr>
            <a:lstStyle/>
            <a:p>
              <a:r>
                <a:rPr lang="en-US" sz="3200" spc="-100" dirty="0">
                  <a:solidFill>
                    <a:srgbClr val="FFFFFF"/>
                  </a:solidFill>
                  <a:latin typeface="Segoe UI" pitchFamily="34" charset="0"/>
                  <a:ea typeface="Segoe UI" pitchFamily="34" charset="0"/>
                  <a:cs typeface="Segoe UI" pitchFamily="34" charset="0"/>
                </a:rPr>
                <a:t>Key </a:t>
              </a:r>
              <a:r>
                <a:rPr lang="en-US" sz="3200" spc="-100" dirty="0" smtClean="0">
                  <a:solidFill>
                    <a:srgbClr val="FFFFFF"/>
                  </a:solidFill>
                  <a:latin typeface="Segoe UI" pitchFamily="34" charset="0"/>
                  <a:ea typeface="Segoe UI" pitchFamily="34" charset="0"/>
                  <a:cs typeface="Segoe UI" pitchFamily="34" charset="0"/>
                </a:rPr>
                <a:t>Capabilities</a:t>
              </a:r>
              <a:endParaRPr lang="en-US" sz="3200" spc="-100" dirty="0">
                <a:solidFill>
                  <a:srgbClr val="FFFFFF"/>
                </a:solidFill>
                <a:latin typeface="Segoe UI" pitchFamily="34" charset="0"/>
                <a:ea typeface="Segoe UI" pitchFamily="34" charset="0"/>
                <a:cs typeface="Segoe UI" pitchFamily="34" charset="0"/>
              </a:endParaRPr>
            </a:p>
          </p:txBody>
        </p:sp>
        <p:sp>
          <p:nvSpPr>
            <p:cNvPr id="20" name="Freeform 24"/>
            <p:cNvSpPr>
              <a:spLocks noEditPoints="1"/>
            </p:cNvSpPr>
            <p:nvPr/>
          </p:nvSpPr>
          <p:spPr bwMode="black">
            <a:xfrm>
              <a:off x="529161" y="1510850"/>
              <a:ext cx="898162" cy="104194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FFFFFF"/>
                </a:solidFill>
              </a:endParaRPr>
            </a:p>
          </p:txBody>
        </p:sp>
      </p:grpSp>
      <p:grpSp>
        <p:nvGrpSpPr>
          <p:cNvPr id="22" name="Group 21"/>
          <p:cNvGrpSpPr/>
          <p:nvPr/>
        </p:nvGrpSpPr>
        <p:grpSpPr>
          <a:xfrm>
            <a:off x="519113" y="4269202"/>
            <a:ext cx="3217999" cy="961842"/>
            <a:chOff x="519113" y="4269202"/>
            <a:chExt cx="3217999" cy="961842"/>
          </a:xfrm>
        </p:grpSpPr>
        <p:sp>
          <p:nvSpPr>
            <p:cNvPr id="13" name="TextBox 12"/>
            <p:cNvSpPr txBox="1"/>
            <p:nvPr/>
          </p:nvSpPr>
          <p:spPr>
            <a:xfrm>
              <a:off x="1650020" y="4426721"/>
              <a:ext cx="2087092" cy="804323"/>
            </a:xfrm>
            <a:prstGeom prst="rect">
              <a:avLst/>
            </a:prstGeom>
            <a:noFill/>
          </p:spPr>
          <p:txBody>
            <a:bodyPr wrap="square" lIns="0" tIns="0" rIns="0" bIns="0" rtlCol="0">
              <a:spAutoFit/>
            </a:bodyPr>
            <a:lstStyle/>
            <a:p>
              <a:pPr>
                <a:lnSpc>
                  <a:spcPct val="80000"/>
                </a:lnSpc>
              </a:pPr>
              <a:r>
                <a:rPr lang="en-US" sz="3200" spc="-100" dirty="0">
                  <a:solidFill>
                    <a:srgbClr val="FFFFFF"/>
                  </a:solidFill>
                  <a:latin typeface="Segoe UI" pitchFamily="34" charset="0"/>
                  <a:ea typeface="Segoe UI" pitchFamily="34" charset="0"/>
                  <a:cs typeface="Segoe UI" pitchFamily="34" charset="0"/>
                </a:rPr>
                <a:t>Connectivity Options</a:t>
              </a:r>
            </a:p>
          </p:txBody>
        </p:sp>
        <p:sp>
          <p:nvSpPr>
            <p:cNvPr id="21" name="Freeform 78"/>
            <p:cNvSpPr>
              <a:spLocks noEditPoints="1"/>
            </p:cNvSpPr>
            <p:nvPr/>
          </p:nvSpPr>
          <p:spPr bwMode="black">
            <a:xfrm>
              <a:off x="519113" y="4269202"/>
              <a:ext cx="935878" cy="89565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FFFFFF"/>
                </a:solidFill>
              </a:endParaRPr>
            </a:p>
          </p:txBody>
        </p:sp>
      </p:grpSp>
    </p:spTree>
    <p:extLst>
      <p:ext uri="{BB962C8B-B14F-4D97-AF65-F5344CB8AC3E}">
        <p14:creationId xmlns:p14="http://schemas.microsoft.com/office/powerpoint/2010/main" val="1261270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255481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ext Placeholder 3"/>
          <p:cNvSpPr>
            <a:spLocks noGrp="1"/>
          </p:cNvSpPr>
          <p:nvPr>
            <p:ph type="body" sz="quarter" idx="10"/>
            <p:custDataLst>
              <p:tags r:id="rId3"/>
            </p:custDataLst>
          </p:nvPr>
        </p:nvSpPr>
        <p:spPr/>
        <p:txBody>
          <a:bodyPr/>
          <a:lstStyle/>
          <a:p>
            <a:r>
              <a:rPr lang="en-US" dirty="0">
                <a:cs typeface="Segoe UI"/>
              </a:rPr>
              <a:t>Service Bus Messaging</a:t>
            </a:r>
          </a:p>
        </p:txBody>
      </p:sp>
    </p:spTree>
    <p:extLst>
      <p:ext uri="{BB962C8B-B14F-4D97-AF65-F5344CB8AC3E}">
        <p14:creationId xmlns:p14="http://schemas.microsoft.com/office/powerpoint/2010/main" val="283801323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19148700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76"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519112" y="228600"/>
            <a:ext cx="11149013" cy="761747"/>
          </a:xfrm>
        </p:spPr>
        <p:txBody>
          <a:bodyPr/>
          <a:lstStyle/>
          <a:p>
            <a:r>
              <a:rPr lang="en-US" dirty="0">
                <a:cs typeface="Segoe UI"/>
              </a:rPr>
              <a:t>Relay vs. Message Broker</a:t>
            </a:r>
          </a:p>
        </p:txBody>
      </p:sp>
      <p:grpSp>
        <p:nvGrpSpPr>
          <p:cNvPr id="2" name="Group 1"/>
          <p:cNvGrpSpPr/>
          <p:nvPr/>
        </p:nvGrpSpPr>
        <p:grpSpPr>
          <a:xfrm>
            <a:off x="871782" y="1532612"/>
            <a:ext cx="11598766" cy="4846330"/>
            <a:chOff x="871782" y="1134830"/>
            <a:chExt cx="11598766" cy="4846330"/>
          </a:xfrm>
        </p:grpSpPr>
        <p:sp>
          <p:nvSpPr>
            <p:cNvPr id="24" name="Rectangle 23"/>
            <p:cNvSpPr/>
            <p:nvPr>
              <p:custDataLst>
                <p:tags r:id="rId4"/>
              </p:custDataLst>
            </p:nvPr>
          </p:nvSpPr>
          <p:spPr bwMode="auto">
            <a:xfrm>
              <a:off x="3676434" y="2432113"/>
              <a:ext cx="7277116" cy="899160"/>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rgbClr val="FFFFFF"/>
                  </a:solidFill>
                </a:rPr>
                <a:t>The Relay routes messages ‘straight through’ with </a:t>
              </a:r>
              <a:br>
                <a:rPr lang="en-US" dirty="0">
                  <a:ln>
                    <a:solidFill>
                      <a:schemeClr val="bg1">
                        <a:alpha val="0"/>
                      </a:schemeClr>
                    </a:solidFill>
                  </a:ln>
                  <a:solidFill>
                    <a:srgbClr val="FFFFFF"/>
                  </a:solidFill>
                </a:rPr>
              </a:br>
              <a:r>
                <a:rPr lang="en-US" dirty="0">
                  <a:ln>
                    <a:solidFill>
                      <a:schemeClr val="bg1">
                        <a:alpha val="0"/>
                      </a:schemeClr>
                    </a:solidFill>
                  </a:ln>
                  <a:solidFill>
                    <a:srgbClr val="FFFFFF"/>
                  </a:solidFill>
                </a:rPr>
                <a:t>feedback path and network backpressure into sender</a:t>
              </a:r>
            </a:p>
          </p:txBody>
        </p:sp>
        <p:grpSp>
          <p:nvGrpSpPr>
            <p:cNvPr id="44" name="Group 43"/>
            <p:cNvGrpSpPr/>
            <p:nvPr>
              <p:custDataLst>
                <p:tags r:id="rId5"/>
              </p:custDataLst>
            </p:nvPr>
          </p:nvGrpSpPr>
          <p:grpSpPr>
            <a:xfrm>
              <a:off x="871782" y="1134830"/>
              <a:ext cx="10445260" cy="1055077"/>
              <a:chOff x="871782" y="1396710"/>
              <a:chExt cx="10445260" cy="1055077"/>
            </a:xfrm>
          </p:grpSpPr>
          <p:sp>
            <p:nvSpPr>
              <p:cNvPr id="7" name="Oval 6"/>
              <p:cNvSpPr/>
              <p:nvPr>
                <p:custDataLst>
                  <p:tags r:id="rId14"/>
                </p:custDataLst>
              </p:nvPr>
            </p:nvSpPr>
            <p:spPr bwMode="auto">
              <a:xfrm>
                <a:off x="871782"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rgbClr val="FFFFFF"/>
                    </a:solidFill>
                  </a:rPr>
                  <a:t>S</a:t>
                </a:r>
              </a:p>
            </p:txBody>
          </p:sp>
          <p:sp>
            <p:nvSpPr>
              <p:cNvPr id="8" name="Oval 7"/>
              <p:cNvSpPr/>
              <p:nvPr>
                <p:custDataLst>
                  <p:tags r:id="rId15"/>
                </p:custDataLst>
              </p:nvPr>
            </p:nvSpPr>
            <p:spPr bwMode="auto">
              <a:xfrm>
                <a:off x="10308857"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rgbClr val="FFFFFF"/>
                    </a:solidFill>
                  </a:rPr>
                  <a:t>R</a:t>
                </a:r>
              </a:p>
            </p:txBody>
          </p:sp>
          <p:cxnSp>
            <p:nvCxnSpPr>
              <p:cNvPr id="9" name="Straight Arrow Connector 8"/>
              <p:cNvCxnSpPr/>
              <p:nvPr>
                <p:custDataLst>
                  <p:tags r:id="rId16"/>
                </p:custDataLst>
              </p:nvPr>
            </p:nvCxnSpPr>
            <p:spPr>
              <a:xfrm>
                <a:off x="1879967" y="1983025"/>
                <a:ext cx="2842845" cy="0"/>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5" name="Straight Arrow Connector 4"/>
              <p:cNvCxnSpPr/>
              <p:nvPr>
                <p:custDataLst>
                  <p:tags r:id="rId17"/>
                </p:custDataLst>
              </p:nvPr>
            </p:nvCxnSpPr>
            <p:spPr>
              <a:xfrm flipH="1">
                <a:off x="1879966" y="1865470"/>
                <a:ext cx="8428891" cy="0"/>
              </a:xfrm>
              <a:prstGeom prst="straightConnector1">
                <a:avLst/>
              </a:prstGeom>
              <a:ln w="254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custDataLst>
                  <p:tags r:id="rId18"/>
                </p:custDataLst>
              </p:nvPr>
            </p:nvCxnSpPr>
            <p:spPr>
              <a:xfrm>
                <a:off x="7466012" y="1983025"/>
                <a:ext cx="2842845" cy="1"/>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18" name="TextBox 17"/>
              <p:cNvSpPr txBox="1"/>
              <p:nvPr>
                <p:custDataLst>
                  <p:tags r:id="rId19"/>
                </p:custDataLst>
              </p:nvPr>
            </p:nvSpPr>
            <p:spPr>
              <a:xfrm>
                <a:off x="7743049" y="2091654"/>
                <a:ext cx="615966" cy="276999"/>
              </a:xfrm>
              <a:prstGeom prst="rect">
                <a:avLst/>
              </a:prstGeom>
              <a:noFill/>
            </p:spPr>
            <p:txBody>
              <a:bodyPr wrap="none" lIns="0" tIns="0" rIns="0" bIns="0" rtlCol="0">
                <a:spAutoFit/>
              </a:bodyPr>
              <a:lstStyle/>
              <a:p>
                <a:pPr defTabSz="914287"/>
                <a:r>
                  <a:rPr lang="en-US" sz="1800" dirty="0">
                    <a:ln>
                      <a:solidFill>
                        <a:schemeClr val="bg1">
                          <a:alpha val="0"/>
                        </a:schemeClr>
                      </a:solidFill>
                    </a:ln>
                    <a:solidFill>
                      <a:srgbClr val="FFFFFF"/>
                    </a:solidFill>
                  </a:rPr>
                  <a:t>Route</a:t>
                </a:r>
              </a:p>
            </p:txBody>
          </p:sp>
          <p:sp>
            <p:nvSpPr>
              <p:cNvPr id="20" name="TextBox 19"/>
              <p:cNvSpPr txBox="1"/>
              <p:nvPr>
                <p:custDataLst>
                  <p:tags r:id="rId20"/>
                </p:custDataLst>
              </p:nvPr>
            </p:nvSpPr>
            <p:spPr>
              <a:xfrm>
                <a:off x="3736907" y="1553192"/>
                <a:ext cx="881652" cy="276999"/>
              </a:xfrm>
              <a:prstGeom prst="rect">
                <a:avLst/>
              </a:prstGeom>
              <a:noFill/>
            </p:spPr>
            <p:txBody>
              <a:bodyPr wrap="none" lIns="0" tIns="0" rIns="0" bIns="0" rtlCol="0">
                <a:spAutoFit/>
              </a:bodyPr>
              <a:lstStyle/>
              <a:p>
                <a:pPr defTabSz="914287"/>
                <a:r>
                  <a:rPr lang="en-US" sz="1800" dirty="0">
                    <a:ln>
                      <a:solidFill>
                        <a:schemeClr val="bg1">
                          <a:alpha val="0"/>
                        </a:schemeClr>
                      </a:solidFill>
                    </a:ln>
                    <a:solidFill>
                      <a:srgbClr val="FFFFFF"/>
                    </a:solidFill>
                  </a:rPr>
                  <a:t>AuthN/Z</a:t>
                </a:r>
              </a:p>
            </p:txBody>
          </p:sp>
          <p:sp>
            <p:nvSpPr>
              <p:cNvPr id="23" name="TextBox 22"/>
              <p:cNvSpPr txBox="1"/>
              <p:nvPr>
                <p:custDataLst>
                  <p:tags r:id="rId21"/>
                </p:custDataLst>
              </p:nvPr>
            </p:nvSpPr>
            <p:spPr>
              <a:xfrm>
                <a:off x="7845963" y="1553192"/>
                <a:ext cx="2334986" cy="553998"/>
              </a:xfrm>
              <a:prstGeom prst="rect">
                <a:avLst/>
              </a:prstGeom>
              <a:noFill/>
            </p:spPr>
            <p:txBody>
              <a:bodyPr wrap="square" lIns="0" tIns="0" rIns="0" bIns="0" rtlCol="0">
                <a:spAutoFit/>
              </a:bodyPr>
              <a:lstStyle/>
              <a:p>
                <a:r>
                  <a:rPr lang="en-US" sz="1800" dirty="0" smtClean="0">
                    <a:ln>
                      <a:solidFill>
                        <a:schemeClr val="bg1">
                          <a:alpha val="0"/>
                        </a:schemeClr>
                      </a:solidFill>
                    </a:ln>
                    <a:solidFill>
                      <a:srgbClr val="FFFFFF"/>
                    </a:solidFill>
                  </a:rPr>
                  <a:t>Backpressure Feedback </a:t>
                </a:r>
                <a:endParaRPr lang="en-US" sz="1800" dirty="0">
                  <a:ln>
                    <a:solidFill>
                      <a:schemeClr val="bg1">
                        <a:alpha val="0"/>
                      </a:schemeClr>
                    </a:solidFill>
                  </a:ln>
                  <a:solidFill>
                    <a:srgbClr val="FFFFFF"/>
                  </a:solidFill>
                </a:endParaRPr>
              </a:p>
            </p:txBody>
          </p:sp>
          <p:grpSp>
            <p:nvGrpSpPr>
              <p:cNvPr id="33" name="Group 32"/>
              <p:cNvGrpSpPr/>
              <p:nvPr/>
            </p:nvGrpSpPr>
            <p:grpSpPr>
              <a:xfrm>
                <a:off x="4722812" y="1396710"/>
                <a:ext cx="2743200" cy="1055077"/>
                <a:chOff x="4722812" y="1396710"/>
                <a:chExt cx="2743200" cy="1055077"/>
              </a:xfrm>
            </p:grpSpPr>
            <p:sp>
              <p:nvSpPr>
                <p:cNvPr id="26" name="Rectangle 25"/>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27" name="Rectangle 26"/>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rgbClr val="FFFFFF"/>
                      </a:solidFill>
                      <a:latin typeface="Segoe UI Light" pitchFamily="34" charset="0"/>
                    </a:rPr>
                    <a:t>Relay</a:t>
                  </a:r>
                </a:p>
              </p:txBody>
            </p:sp>
          </p:grpSp>
        </p:grpSp>
        <p:grpSp>
          <p:nvGrpSpPr>
            <p:cNvPr id="45" name="Group 44"/>
            <p:cNvGrpSpPr/>
            <p:nvPr>
              <p:custDataLst>
                <p:tags r:id="rId6"/>
              </p:custDataLst>
            </p:nvPr>
          </p:nvGrpSpPr>
          <p:grpSpPr>
            <a:xfrm>
              <a:off x="871782" y="3617259"/>
              <a:ext cx="10445260" cy="1164406"/>
              <a:chOff x="871782" y="3879139"/>
              <a:chExt cx="10445260" cy="1164406"/>
            </a:xfrm>
          </p:grpSpPr>
          <p:sp>
            <p:nvSpPr>
              <p:cNvPr id="12" name="Oval 11"/>
              <p:cNvSpPr/>
              <p:nvPr>
                <p:custDataLst>
                  <p:tags r:id="rId8"/>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rgbClr val="FFFFFF"/>
                    </a:solidFill>
                  </a:rPr>
                  <a:t>S</a:t>
                </a:r>
              </a:p>
            </p:txBody>
          </p:sp>
          <p:sp>
            <p:nvSpPr>
              <p:cNvPr id="13" name="Oval 12"/>
              <p:cNvSpPr/>
              <p:nvPr>
                <p:custDataLst>
                  <p:tags r:id="rId9"/>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rgbClr val="FFFFFF"/>
                    </a:solidFill>
                  </a:rPr>
                  <a:t>R</a:t>
                </a:r>
              </a:p>
            </p:txBody>
          </p:sp>
          <p:cxnSp>
            <p:nvCxnSpPr>
              <p:cNvPr id="14" name="Straight Arrow Connector 13"/>
              <p:cNvCxnSpPr/>
              <p:nvPr>
                <p:custDataLst>
                  <p:tags r:id="rId10"/>
                </p:custDataLst>
              </p:nvPr>
            </p:nvCxnSpPr>
            <p:spPr>
              <a:xfrm flipV="1">
                <a:off x="1879967" y="4406677"/>
                <a:ext cx="2842845" cy="0"/>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custDataLst>
                  <p:tags r:id="rId11"/>
                </p:custDataLst>
              </p:nvPr>
            </p:nvCxnSpPr>
            <p:spPr>
              <a:xfrm>
                <a:off x="7466012" y="4406677"/>
                <a:ext cx="2842845" cy="0"/>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17" name="TextBox 16"/>
              <p:cNvSpPr txBox="1"/>
              <p:nvPr>
                <p:custDataLst>
                  <p:tags r:id="rId12"/>
                </p:custDataLst>
              </p:nvPr>
            </p:nvSpPr>
            <p:spPr>
              <a:xfrm>
                <a:off x="7743048" y="4489547"/>
                <a:ext cx="1496202" cy="553998"/>
              </a:xfrm>
              <a:prstGeom prst="rect">
                <a:avLst/>
              </a:prstGeom>
              <a:noFill/>
            </p:spPr>
            <p:txBody>
              <a:bodyPr wrap="square" lIns="0" tIns="0" rIns="0" bIns="0" rtlCol="0">
                <a:spAutoFit/>
              </a:bodyPr>
              <a:lstStyle/>
              <a:p>
                <a:pPr defTabSz="914287"/>
                <a:r>
                  <a:rPr lang="en-US" sz="1800" dirty="0" smtClean="0">
                    <a:ln>
                      <a:solidFill>
                        <a:schemeClr val="bg1">
                          <a:alpha val="0"/>
                        </a:schemeClr>
                      </a:solidFill>
                    </a:ln>
                    <a:solidFill>
                      <a:srgbClr val="FFFFFF"/>
                    </a:solidFill>
                  </a:rPr>
                  <a:t>Query Filter</a:t>
                </a:r>
                <a:endParaRPr lang="en-US" sz="1800" dirty="0">
                  <a:ln>
                    <a:solidFill>
                      <a:schemeClr val="bg1">
                        <a:alpha val="0"/>
                      </a:schemeClr>
                    </a:solidFill>
                  </a:ln>
                  <a:solidFill>
                    <a:srgbClr val="FFFFFF"/>
                  </a:solidFill>
                </a:endParaRPr>
              </a:p>
              <a:p>
                <a:pPr defTabSz="914287"/>
                <a:r>
                  <a:rPr lang="en-US" sz="1800" dirty="0">
                    <a:ln>
                      <a:solidFill>
                        <a:schemeClr val="bg1">
                          <a:alpha val="0"/>
                        </a:schemeClr>
                      </a:solidFill>
                    </a:ln>
                    <a:solidFill>
                      <a:srgbClr val="FFFFFF"/>
                    </a:solidFill>
                  </a:rPr>
                  <a:t>Pull</a:t>
                </a:r>
              </a:p>
            </p:txBody>
          </p:sp>
          <p:sp>
            <p:nvSpPr>
              <p:cNvPr id="22" name="TextBox 21"/>
              <p:cNvSpPr txBox="1"/>
              <p:nvPr>
                <p:custDataLst>
                  <p:tags r:id="rId13"/>
                </p:custDataLst>
              </p:nvPr>
            </p:nvSpPr>
            <p:spPr>
              <a:xfrm>
                <a:off x="3736907" y="4088982"/>
                <a:ext cx="881652" cy="276999"/>
              </a:xfrm>
              <a:prstGeom prst="rect">
                <a:avLst/>
              </a:prstGeom>
              <a:noFill/>
            </p:spPr>
            <p:txBody>
              <a:bodyPr wrap="none" lIns="0" tIns="0" rIns="0" bIns="0" rtlCol="0">
                <a:spAutoFit/>
              </a:bodyPr>
              <a:lstStyle/>
              <a:p>
                <a:pPr defTabSz="914287"/>
                <a:r>
                  <a:rPr lang="en-US" sz="1800" dirty="0">
                    <a:ln>
                      <a:solidFill>
                        <a:schemeClr val="bg1">
                          <a:alpha val="0"/>
                        </a:schemeClr>
                      </a:solidFill>
                    </a:ln>
                    <a:solidFill>
                      <a:srgbClr val="FFFFFF"/>
                    </a:solidFill>
                  </a:rPr>
                  <a:t>AuthN/Z</a:t>
                </a:r>
              </a:p>
            </p:txBody>
          </p:sp>
          <p:grpSp>
            <p:nvGrpSpPr>
              <p:cNvPr id="38" name="Group 37"/>
              <p:cNvGrpSpPr/>
              <p:nvPr/>
            </p:nvGrpSpPr>
            <p:grpSpPr>
              <a:xfrm>
                <a:off x="4722812" y="3879139"/>
                <a:ext cx="2743200" cy="1055077"/>
                <a:chOff x="4722812" y="1396710"/>
                <a:chExt cx="2743200" cy="1055077"/>
              </a:xfrm>
            </p:grpSpPr>
            <p:sp>
              <p:nvSpPr>
                <p:cNvPr id="39" name="Rectangle 38"/>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40" name="Rectangle 39"/>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rgbClr val="FFFFFF"/>
                      </a:solidFill>
                      <a:latin typeface="Segoe UI Light" pitchFamily="34" charset="0"/>
                    </a:rPr>
                    <a:t>Broker</a:t>
                  </a:r>
                </a:p>
              </p:txBody>
            </p:sp>
          </p:grpSp>
        </p:grpSp>
        <p:sp>
          <p:nvSpPr>
            <p:cNvPr id="46" name="Rectangle 45"/>
            <p:cNvSpPr/>
            <p:nvPr>
              <p:custDataLst>
                <p:tags r:id="rId7"/>
              </p:custDataLst>
            </p:nvPr>
          </p:nvSpPr>
          <p:spPr bwMode="auto">
            <a:xfrm>
              <a:off x="3676434" y="4769217"/>
              <a:ext cx="8794114" cy="1211943"/>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rgbClr val="FFFFFF"/>
                  </a:solidFill>
                </a:rPr>
                <a:t>Brokers hold messages for retrieval and querying</a:t>
              </a:r>
            </a:p>
          </p:txBody>
        </p:sp>
      </p:grpSp>
      <p:grpSp>
        <p:nvGrpSpPr>
          <p:cNvPr id="34" name="Group 33"/>
          <p:cNvGrpSpPr/>
          <p:nvPr/>
        </p:nvGrpSpPr>
        <p:grpSpPr>
          <a:xfrm>
            <a:off x="5714250" y="4845034"/>
            <a:ext cx="760358" cy="748234"/>
            <a:chOff x="5938838" y="5600700"/>
            <a:chExt cx="2090737" cy="2057400"/>
          </a:xfrm>
        </p:grpSpPr>
        <p:sp>
          <p:nvSpPr>
            <p:cNvPr id="35"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6"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Tree>
    <p:extLst>
      <p:ext uri="{BB962C8B-B14F-4D97-AF65-F5344CB8AC3E}">
        <p14:creationId xmlns:p14="http://schemas.microsoft.com/office/powerpoint/2010/main" val="29481904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custDataLst>
              <p:tags r:id="rId1"/>
            </p:custDataLst>
          </p:nvPr>
        </p:nvSpPr>
        <p:spPr bwMode="auto">
          <a:xfrm>
            <a:off x="519113" y="1420813"/>
            <a:ext cx="5120640" cy="4846320"/>
          </a:xfrm>
          <a:prstGeom prst="rect">
            <a:avLst/>
          </a:prstGeom>
          <a:solidFill>
            <a:schemeClr val="bg1">
              <a:lumMod val="9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rgbClr val="595959">
                    <a:alpha val="99000"/>
                  </a:srgbClr>
                </a:solidFill>
                <a:latin typeface="Segoe UI Light" pitchFamily="34" charset="0"/>
              </a:rPr>
              <a:t>Broker Message</a:t>
            </a:r>
          </a:p>
        </p:txBody>
      </p:sp>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type="body" sz="quarter" idx="10"/>
          </p:nvPr>
        </p:nvSpPr>
        <p:spPr>
          <a:xfrm>
            <a:off x="5917067" y="1903413"/>
            <a:ext cx="5751058" cy="3836435"/>
          </a:xfrm>
        </p:spPr>
        <p:txBody>
          <a:bodyPr/>
          <a:lstStyle/>
          <a:p>
            <a:r>
              <a:rPr lang="en-US" sz="2800" dirty="0" smtClean="0"/>
              <a:t>Brokered messaging properties are not SOAP headers</a:t>
            </a:r>
          </a:p>
          <a:p>
            <a:r>
              <a:rPr lang="en-US" sz="2800" dirty="0" smtClean="0"/>
              <a:t>Properties are key/value pairs that may very well carry payloads</a:t>
            </a:r>
          </a:p>
          <a:p>
            <a:r>
              <a:rPr lang="en-US" sz="2800" dirty="0" smtClean="0"/>
              <a:t>It’s not uncommon to have messages with empty message bodies</a:t>
            </a:r>
          </a:p>
          <a:p>
            <a:r>
              <a:rPr lang="en-US" sz="2800" dirty="0" smtClean="0"/>
              <a:t>Message bodies are useful for a single opaque payload not exposed to the broker (e.g. encrypted content)</a:t>
            </a:r>
            <a:endParaRPr lang="en-US" sz="2800" dirty="0"/>
          </a:p>
        </p:txBody>
      </p:sp>
      <p:sp>
        <p:nvSpPr>
          <p:cNvPr id="19" name="Rectangle 18"/>
          <p:cNvSpPr/>
          <p:nvPr/>
        </p:nvSpPr>
        <p:spPr>
          <a:xfrm>
            <a:off x="793433" y="4818187"/>
            <a:ext cx="4572000" cy="1266092"/>
          </a:xfrm>
          <a:prstGeom prst="rect">
            <a:avLst/>
          </a:prstGeom>
          <a:solidFill>
            <a:schemeClr val="accent2">
              <a:lumMod val="20000"/>
              <a:lumOff val="80000"/>
            </a:schemeClr>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dirty="0">
                <a:ln>
                  <a:solidFill>
                    <a:schemeClr val="bg1">
                      <a:alpha val="0"/>
                    </a:schemeClr>
                  </a:solidFill>
                </a:ln>
                <a:solidFill>
                  <a:srgbClr val="595959">
                    <a:alpha val="99000"/>
                  </a:srgbClr>
                </a:solidFill>
              </a:rPr>
              <a:t>Body</a:t>
            </a:r>
          </a:p>
        </p:txBody>
      </p:sp>
      <p:sp>
        <p:nvSpPr>
          <p:cNvPr id="20" name="Rectangle 19"/>
          <p:cNvSpPr/>
          <p:nvPr/>
        </p:nvSpPr>
        <p:spPr>
          <a:xfrm>
            <a:off x="793433" y="1957757"/>
            <a:ext cx="4572000" cy="2719753"/>
          </a:xfrm>
          <a:prstGeom prst="rect">
            <a:avLst/>
          </a:prstGeom>
          <a:solidFill>
            <a:schemeClr val="accent2">
              <a:lumMod val="20000"/>
              <a:lumOff val="80000"/>
            </a:schemeClr>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dirty="0">
                <a:ln>
                  <a:solidFill>
                    <a:schemeClr val="bg1">
                      <a:alpha val="0"/>
                    </a:schemeClr>
                  </a:solidFill>
                </a:ln>
                <a:solidFill>
                  <a:srgbClr val="595959">
                    <a:alpha val="99000"/>
                  </a:srgbClr>
                </a:solidFill>
              </a:rPr>
              <a:t>Properties</a:t>
            </a:r>
          </a:p>
        </p:txBody>
      </p:sp>
      <p:sp>
        <p:nvSpPr>
          <p:cNvPr id="21" name="Rectangle 20"/>
          <p:cNvSpPr/>
          <p:nvPr/>
        </p:nvSpPr>
        <p:spPr bwMode="auto">
          <a:xfrm>
            <a:off x="976313" y="2528839"/>
            <a:ext cx="832338"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Key</a:t>
            </a:r>
          </a:p>
        </p:txBody>
      </p:sp>
      <p:sp>
        <p:nvSpPr>
          <p:cNvPr id="22" name="Rectangle 21"/>
          <p:cNvSpPr/>
          <p:nvPr/>
        </p:nvSpPr>
        <p:spPr bwMode="auto">
          <a:xfrm>
            <a:off x="1912481" y="2528839"/>
            <a:ext cx="3270072"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Value</a:t>
            </a:r>
          </a:p>
        </p:txBody>
      </p:sp>
      <p:sp>
        <p:nvSpPr>
          <p:cNvPr id="23" name="Rectangle 22"/>
          <p:cNvSpPr/>
          <p:nvPr/>
        </p:nvSpPr>
        <p:spPr bwMode="auto">
          <a:xfrm>
            <a:off x="976313" y="3041415"/>
            <a:ext cx="832338"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Key</a:t>
            </a:r>
          </a:p>
        </p:txBody>
      </p:sp>
      <p:sp>
        <p:nvSpPr>
          <p:cNvPr id="24" name="Rectangle 23"/>
          <p:cNvSpPr/>
          <p:nvPr/>
        </p:nvSpPr>
        <p:spPr bwMode="auto">
          <a:xfrm>
            <a:off x="1912481" y="3041415"/>
            <a:ext cx="3270072"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Value</a:t>
            </a:r>
          </a:p>
        </p:txBody>
      </p:sp>
      <p:sp>
        <p:nvSpPr>
          <p:cNvPr id="25" name="Rectangle 24"/>
          <p:cNvSpPr/>
          <p:nvPr/>
        </p:nvSpPr>
        <p:spPr bwMode="auto">
          <a:xfrm>
            <a:off x="976313" y="3553991"/>
            <a:ext cx="832338"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Key</a:t>
            </a:r>
          </a:p>
        </p:txBody>
      </p:sp>
      <p:sp>
        <p:nvSpPr>
          <p:cNvPr id="26" name="Rectangle 25"/>
          <p:cNvSpPr/>
          <p:nvPr/>
        </p:nvSpPr>
        <p:spPr bwMode="auto">
          <a:xfrm>
            <a:off x="1912481" y="3553991"/>
            <a:ext cx="3270072"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Value</a:t>
            </a:r>
          </a:p>
        </p:txBody>
      </p:sp>
      <p:sp>
        <p:nvSpPr>
          <p:cNvPr id="27" name="Rectangle 26"/>
          <p:cNvSpPr/>
          <p:nvPr/>
        </p:nvSpPr>
        <p:spPr bwMode="auto">
          <a:xfrm>
            <a:off x="976313" y="4066567"/>
            <a:ext cx="832338"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Key</a:t>
            </a:r>
          </a:p>
        </p:txBody>
      </p:sp>
      <p:sp>
        <p:nvSpPr>
          <p:cNvPr id="28" name="Rectangle 27"/>
          <p:cNvSpPr/>
          <p:nvPr/>
        </p:nvSpPr>
        <p:spPr bwMode="auto">
          <a:xfrm>
            <a:off x="1912481" y="4066567"/>
            <a:ext cx="3270072"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Value</a:t>
            </a:r>
          </a:p>
        </p:txBody>
      </p:sp>
      <p:sp>
        <p:nvSpPr>
          <p:cNvPr id="29" name="Rectangle 28"/>
          <p:cNvSpPr/>
          <p:nvPr/>
        </p:nvSpPr>
        <p:spPr bwMode="auto">
          <a:xfrm>
            <a:off x="976313" y="5288280"/>
            <a:ext cx="4206240" cy="662357"/>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Body</a:t>
            </a:r>
          </a:p>
        </p:txBody>
      </p:sp>
    </p:spTree>
    <p:extLst>
      <p:ext uri="{BB962C8B-B14F-4D97-AF65-F5344CB8AC3E}">
        <p14:creationId xmlns:p14="http://schemas.microsoft.com/office/powerpoint/2010/main" val="9879959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12" name="Rectangle 11"/>
          <p:cNvSpPr/>
          <p:nvPr/>
        </p:nvSpPr>
        <p:spPr bwMode="auto">
          <a:xfrm>
            <a:off x="1603636" y="3083439"/>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Load </a:t>
            </a:r>
            <a:r>
              <a:rPr lang="en-US" sz="3200" dirty="0" smtClean="0">
                <a:gradFill>
                  <a:gsLst>
                    <a:gs pos="0">
                      <a:srgbClr val="FFFFFF"/>
                    </a:gs>
                    <a:gs pos="100000">
                      <a:srgbClr val="FFFFFF"/>
                    </a:gs>
                  </a:gsLst>
                  <a:lin ang="5400000" scaled="0"/>
                </a:gradFill>
                <a:latin typeface="Segoe UI Light" pitchFamily="34" charset="0"/>
              </a:rPr>
              <a:t>Leveling</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Receiver receives and processes at its own pace. Can never be overloaded. Can add receivers as queue length grows, reduce receiver if queue length is low or zero. Gracefully handles traffic spikes by never stressing out the backend</a:t>
            </a:r>
            <a:r>
              <a:rPr lang="en-US" sz="2000" dirty="0" smtClean="0">
                <a:gradFill>
                  <a:gsLst>
                    <a:gs pos="0">
                      <a:srgbClr val="FFFFFF"/>
                    </a:gs>
                    <a:gs pos="100000">
                      <a:srgbClr val="FFFFFF"/>
                    </a:gs>
                  </a:gsLst>
                  <a:lin ang="5400000" scaled="0"/>
                </a:gradFill>
                <a:latin typeface="+mj-lt"/>
              </a:rPr>
              <a:t>.</a:t>
            </a:r>
            <a:endParaRPr lang="en-US" sz="2000" dirty="0">
              <a:gradFill>
                <a:gsLst>
                  <a:gs pos="0">
                    <a:srgbClr val="FFFFFF"/>
                  </a:gs>
                  <a:gs pos="100000">
                    <a:srgbClr val="FFFFFF"/>
                  </a:gs>
                </a:gsLst>
                <a:lin ang="5400000" scaled="0"/>
              </a:gradFill>
              <a:latin typeface="+mj-lt"/>
            </a:endParaRPr>
          </a:p>
        </p:txBody>
      </p:sp>
      <p:sp>
        <p:nvSpPr>
          <p:cNvPr id="13" name="Rectangle 12"/>
          <p:cNvSpPr/>
          <p:nvPr/>
        </p:nvSpPr>
        <p:spPr bwMode="auto">
          <a:xfrm>
            <a:off x="6271330" y="3083439"/>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Offline/Batch</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Allows taking the receiver offline for servicing or other reasons. Requests are buffered up until the receiver is available again.</a:t>
            </a:r>
          </a:p>
        </p:txBody>
      </p:sp>
      <p:grpSp>
        <p:nvGrpSpPr>
          <p:cNvPr id="16" name="Group 15"/>
          <p:cNvGrpSpPr/>
          <p:nvPr/>
        </p:nvGrpSpPr>
        <p:grpSpPr>
          <a:xfrm>
            <a:off x="1623205" y="1135747"/>
            <a:ext cx="8848144" cy="1535331"/>
            <a:chOff x="1623205" y="1430240"/>
            <a:chExt cx="8848144" cy="1535331"/>
          </a:xfrm>
        </p:grpSpPr>
        <p:sp>
          <p:nvSpPr>
            <p:cNvPr id="18" name="Rectangle 17"/>
            <p:cNvSpPr/>
            <p:nvPr/>
          </p:nvSpPr>
          <p:spPr bwMode="auto">
            <a:xfrm>
              <a:off x="4778217" y="143024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19" name="Rectangle 18"/>
            <p:cNvSpPr/>
            <p:nvPr/>
          </p:nvSpPr>
          <p:spPr bwMode="auto">
            <a:xfrm>
              <a:off x="4920468" y="1589480"/>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p>
              <a:pPr algn="ctr" defTabSz="914099" fontAlgn="base">
                <a:spcBef>
                  <a:spcPct val="0"/>
                </a:spcBef>
                <a:spcAft>
                  <a:spcPct val="0"/>
                </a:spcAft>
              </a:pPr>
              <a:r>
                <a:rPr lang="en-US" sz="3600" dirty="0">
                  <a:ln>
                    <a:solidFill>
                      <a:schemeClr val="bg1">
                        <a:alpha val="0"/>
                      </a:schemeClr>
                    </a:solidFill>
                  </a:ln>
                  <a:solidFill>
                    <a:srgbClr val="595959">
                      <a:alpha val="99000"/>
                    </a:srgbClr>
                  </a:solidFill>
                  <a:latin typeface="Segoe UI Light" pitchFamily="34" charset="0"/>
                </a:rPr>
                <a:t>Queue</a:t>
              </a:r>
              <a:endParaRPr lang="en-US" sz="3200" dirty="0">
                <a:ln>
                  <a:solidFill>
                    <a:schemeClr val="bg1">
                      <a:alpha val="0"/>
                    </a:schemeClr>
                  </a:solidFill>
                </a:ln>
                <a:solidFill>
                  <a:srgbClr val="595959">
                    <a:alpha val="99000"/>
                  </a:srgbClr>
                </a:solidFill>
                <a:latin typeface="Segoe UI Light" pitchFamily="34" charset="0"/>
              </a:endParaRPr>
            </a:p>
          </p:txBody>
        </p:sp>
        <p:sp>
          <p:nvSpPr>
            <p:cNvPr id="20" name="Oval 19"/>
            <p:cNvSpPr/>
            <p:nvPr/>
          </p:nvSpPr>
          <p:spPr bwMode="auto">
            <a:xfrm>
              <a:off x="1623205" y="1430240"/>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S</a:t>
              </a:r>
            </a:p>
          </p:txBody>
        </p:sp>
        <p:sp>
          <p:nvSpPr>
            <p:cNvPr id="21" name="Oval 20"/>
            <p:cNvSpPr/>
            <p:nvPr/>
          </p:nvSpPr>
          <p:spPr bwMode="auto">
            <a:xfrm>
              <a:off x="9416273" y="1430240"/>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cxnSp>
          <p:nvCxnSpPr>
            <p:cNvPr id="22" name="Straight Arrow Connector 21"/>
            <p:cNvCxnSpPr/>
            <p:nvPr/>
          </p:nvCxnSpPr>
          <p:spPr>
            <a:xfrm>
              <a:off x="2678281" y="1957778"/>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16338" y="1957778"/>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714250" y="2217337"/>
              <a:ext cx="760358" cy="748234"/>
              <a:chOff x="5938838" y="5600700"/>
              <a:chExt cx="2090737" cy="2057400"/>
            </a:xfrm>
          </p:grpSpPr>
          <p:sp>
            <p:nvSpPr>
              <p:cNvPr id="27"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7228014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grpSp>
        <p:nvGrpSpPr>
          <p:cNvPr id="15" name="Group 14"/>
          <p:cNvGrpSpPr/>
          <p:nvPr/>
        </p:nvGrpSpPr>
        <p:grpSpPr>
          <a:xfrm>
            <a:off x="1755180" y="228600"/>
            <a:ext cx="9185502" cy="2920106"/>
            <a:chOff x="1670340" y="86823"/>
            <a:chExt cx="9492762" cy="3017785"/>
          </a:xfrm>
        </p:grpSpPr>
        <p:sp>
          <p:nvSpPr>
            <p:cNvPr id="7" name="Oval 6"/>
            <p:cNvSpPr/>
            <p:nvPr/>
          </p:nvSpPr>
          <p:spPr bwMode="auto">
            <a:xfrm>
              <a:off x="9476663" y="1167787"/>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27" name="Oval 26"/>
            <p:cNvSpPr/>
            <p:nvPr/>
          </p:nvSpPr>
          <p:spPr bwMode="auto">
            <a:xfrm>
              <a:off x="9476663" y="86823"/>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30" name="Oval 29"/>
            <p:cNvSpPr/>
            <p:nvPr/>
          </p:nvSpPr>
          <p:spPr bwMode="auto">
            <a:xfrm>
              <a:off x="9476663" y="2248752"/>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40" name="Oval 39"/>
            <p:cNvSpPr/>
            <p:nvPr/>
          </p:nvSpPr>
          <p:spPr bwMode="auto">
            <a:xfrm>
              <a:off x="10307244" y="1708269"/>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43" name="Oval 42"/>
            <p:cNvSpPr/>
            <p:nvPr/>
          </p:nvSpPr>
          <p:spPr bwMode="auto">
            <a:xfrm>
              <a:off x="10307244" y="627305"/>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cxnSp>
          <p:nvCxnSpPr>
            <p:cNvPr id="26" name="Straight Arrow Connector 25"/>
            <p:cNvCxnSpPr/>
            <p:nvPr/>
          </p:nvCxnSpPr>
          <p:spPr>
            <a:xfrm>
              <a:off x="7363473" y="1594440"/>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6" idx="3"/>
            </p:cNvCxnSpPr>
            <p:nvPr/>
          </p:nvCxnSpPr>
          <p:spPr>
            <a:xfrm flipV="1">
              <a:off x="7363473" y="545231"/>
              <a:ext cx="2106776" cy="1002218"/>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6" idx="3"/>
            </p:cNvCxnSpPr>
            <p:nvPr/>
          </p:nvCxnSpPr>
          <p:spPr>
            <a:xfrm>
              <a:off x="7363473" y="1547449"/>
              <a:ext cx="2131401" cy="951202"/>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3"/>
            </p:cNvCxnSpPr>
            <p:nvPr/>
          </p:nvCxnSpPr>
          <p:spPr>
            <a:xfrm flipV="1">
              <a:off x="7363473" y="1023305"/>
              <a:ext cx="2953295" cy="524144"/>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6" idx="3"/>
              <a:endCxn id="40" idx="2"/>
            </p:cNvCxnSpPr>
            <p:nvPr/>
          </p:nvCxnSpPr>
          <p:spPr>
            <a:xfrm>
              <a:off x="7363473" y="1547449"/>
              <a:ext cx="2943771" cy="588748"/>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4825352" y="101991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37" name="Rectangle 36"/>
            <p:cNvSpPr/>
            <p:nvPr/>
          </p:nvSpPr>
          <p:spPr bwMode="auto">
            <a:xfrm>
              <a:off x="4967602" y="1179150"/>
              <a:ext cx="1507625"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p>
              <a:pPr algn="ctr" defTabSz="914099" fontAlgn="base">
                <a:spcBef>
                  <a:spcPct val="0"/>
                </a:spcBef>
                <a:spcAft>
                  <a:spcPct val="0"/>
                </a:spcAft>
              </a:pPr>
              <a:r>
                <a:rPr lang="en-US" sz="3600" dirty="0" smtClean="0">
                  <a:ln>
                    <a:solidFill>
                      <a:schemeClr val="bg1">
                        <a:alpha val="0"/>
                      </a:schemeClr>
                    </a:solidFill>
                  </a:ln>
                  <a:solidFill>
                    <a:srgbClr val="595959">
                      <a:alpha val="99000"/>
                    </a:srgbClr>
                  </a:solidFill>
                  <a:latin typeface="Segoe UI Light" pitchFamily="34" charset="0"/>
                </a:rPr>
                <a:t>Topic</a:t>
              </a:r>
              <a:endParaRPr lang="en-US" sz="3600" dirty="0">
                <a:ln>
                  <a:solidFill>
                    <a:schemeClr val="bg1">
                      <a:alpha val="0"/>
                    </a:schemeClr>
                  </a:solidFill>
                </a:ln>
                <a:solidFill>
                  <a:srgbClr val="595959">
                    <a:alpha val="99000"/>
                  </a:srgbClr>
                </a:solidFill>
                <a:latin typeface="Segoe UI Light" pitchFamily="34" charset="0"/>
              </a:endParaRPr>
            </a:p>
          </p:txBody>
        </p:sp>
        <p:sp>
          <p:nvSpPr>
            <p:cNvPr id="38" name="Oval 37"/>
            <p:cNvSpPr/>
            <p:nvPr/>
          </p:nvSpPr>
          <p:spPr bwMode="auto">
            <a:xfrm>
              <a:off x="1670340" y="1019910"/>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S</a:t>
              </a:r>
            </a:p>
          </p:txBody>
        </p:sp>
        <p:cxnSp>
          <p:nvCxnSpPr>
            <p:cNvPr id="39" name="Straight Arrow Connector 38"/>
            <p:cNvCxnSpPr/>
            <p:nvPr/>
          </p:nvCxnSpPr>
          <p:spPr>
            <a:xfrm>
              <a:off x="2725416" y="1547448"/>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6485859" y="1179150"/>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 rIns="91436" bIns="18288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alpha val="99000"/>
                    </a:srgbClr>
                  </a:solidFill>
                  <a:latin typeface="+mj-lt"/>
                </a:rPr>
                <a:t>Sub</a:t>
              </a:r>
              <a:endParaRPr lang="en-US" sz="1600" dirty="0">
                <a:ln>
                  <a:solidFill>
                    <a:schemeClr val="bg1">
                      <a:alpha val="0"/>
                    </a:schemeClr>
                  </a:solidFill>
                </a:ln>
                <a:solidFill>
                  <a:srgbClr val="595959">
                    <a:alpha val="99000"/>
                  </a:srgbClr>
                </a:solidFill>
                <a:latin typeface="+mj-lt"/>
              </a:endParaRPr>
            </a:p>
          </p:txBody>
        </p:sp>
        <p:sp>
          <p:nvSpPr>
            <p:cNvPr id="46" name="Rectangle 45"/>
            <p:cNvSpPr/>
            <p:nvPr/>
          </p:nvSpPr>
          <p:spPr bwMode="auto">
            <a:xfrm>
              <a:off x="6485859" y="1429375"/>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 rIns="91436" bIns="182880" numCol="1" rtlCol="0" anchor="ctr"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rgbClr val="595959">
                      <a:alpha val="99000"/>
                    </a:srgbClr>
                  </a:solidFill>
                  <a:latin typeface="+mj-lt"/>
                </a:rPr>
                <a:t>Sub</a:t>
              </a:r>
            </a:p>
          </p:txBody>
        </p:sp>
        <p:sp>
          <p:nvSpPr>
            <p:cNvPr id="47" name="Rectangle 46"/>
            <p:cNvSpPr/>
            <p:nvPr/>
          </p:nvSpPr>
          <p:spPr bwMode="auto">
            <a:xfrm>
              <a:off x="6485859" y="1679600"/>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 rIns="91436" bIns="182880" numCol="1" rtlCol="0" anchor="ctr"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rgbClr val="595959">
                      <a:alpha val="99000"/>
                    </a:srgbClr>
                  </a:solidFill>
                  <a:latin typeface="+mj-lt"/>
                </a:rPr>
                <a:t>Sub</a:t>
              </a:r>
            </a:p>
          </p:txBody>
        </p:sp>
        <p:grpSp>
          <p:nvGrpSpPr>
            <p:cNvPr id="41" name="Group 40"/>
            <p:cNvGrpSpPr/>
            <p:nvPr/>
          </p:nvGrpSpPr>
          <p:grpSpPr>
            <a:xfrm>
              <a:off x="5761385" y="1803873"/>
              <a:ext cx="760358" cy="748234"/>
              <a:chOff x="5938838" y="5600700"/>
              <a:chExt cx="2090737" cy="2057400"/>
            </a:xfrm>
          </p:grpSpPr>
          <p:sp>
            <p:nvSpPr>
              <p:cNvPr id="42"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8" name="Rectangle 47"/>
          <p:cNvSpPr/>
          <p:nvPr/>
        </p:nvSpPr>
        <p:spPr bwMode="auto">
          <a:xfrm>
            <a:off x="1603636" y="3269067"/>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smtClean="0">
                <a:gradFill>
                  <a:gsLst>
                    <a:gs pos="0">
                      <a:srgbClr val="FFFFFF"/>
                    </a:gs>
                    <a:gs pos="100000">
                      <a:srgbClr val="FFFFFF"/>
                    </a:gs>
                  </a:gsLst>
                  <a:lin ang="5400000" scaled="0"/>
                </a:gradFill>
                <a:latin typeface="Segoe UI Light" pitchFamily="34" charset="0"/>
              </a:rPr>
              <a:t>Message Distribution</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Each receiver gets its own copy of each message. Subscriptions are independent. Allows for many independent ‘taps’ into a message stream. Subscriber can filter down by interest. </a:t>
            </a:r>
          </a:p>
        </p:txBody>
      </p:sp>
      <p:sp>
        <p:nvSpPr>
          <p:cNvPr id="49" name="Rectangle 48"/>
          <p:cNvSpPr/>
          <p:nvPr/>
        </p:nvSpPr>
        <p:spPr bwMode="auto">
          <a:xfrm>
            <a:off x="6271330" y="3269067"/>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Constrained Message Distribution (Partitioning)</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Receiver get mutually exclusive slices </a:t>
            </a:r>
            <a:br>
              <a:rPr lang="en-US" sz="2000" dirty="0">
                <a:gradFill>
                  <a:gsLst>
                    <a:gs pos="0">
                      <a:srgbClr val="FFFFFF"/>
                    </a:gs>
                    <a:gs pos="100000">
                      <a:srgbClr val="FFFFFF"/>
                    </a:gs>
                  </a:gsLst>
                  <a:lin ang="5400000" scaled="0"/>
                </a:gradFill>
                <a:latin typeface="+mj-lt"/>
              </a:rPr>
            </a:br>
            <a:r>
              <a:rPr lang="en-US" sz="2000" dirty="0">
                <a:gradFill>
                  <a:gsLst>
                    <a:gs pos="0">
                      <a:srgbClr val="FFFFFF"/>
                    </a:gs>
                    <a:gs pos="100000">
                      <a:srgbClr val="FFFFFF"/>
                    </a:gs>
                  </a:gsLst>
                  <a:lin ang="5400000" scaled="0"/>
                </a:gradFill>
                <a:latin typeface="+mj-lt"/>
              </a:rPr>
              <a:t>of the message stream by creating appropriate filter expressions.</a:t>
            </a:r>
          </a:p>
        </p:txBody>
      </p:sp>
    </p:spTree>
    <p:extLst>
      <p:ext uri="{BB962C8B-B14F-4D97-AF65-F5344CB8AC3E}">
        <p14:creationId xmlns:p14="http://schemas.microsoft.com/office/powerpoint/2010/main" val="154622680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8729805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4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Subscription Filters</a:t>
            </a:r>
            <a:endParaRPr lang="en-US" dirty="0"/>
          </a:p>
        </p:txBody>
      </p:sp>
      <p:sp>
        <p:nvSpPr>
          <p:cNvPr id="5" name="Text Placeholder 4"/>
          <p:cNvSpPr>
            <a:spLocks noGrp="1"/>
          </p:cNvSpPr>
          <p:nvPr>
            <p:ph type="body" sz="quarter" idx="10"/>
            <p:custDataLst>
              <p:tags r:id="rId4"/>
            </p:custDataLst>
          </p:nvPr>
        </p:nvSpPr>
        <p:spPr>
          <a:xfrm>
            <a:off x="519112" y="1447799"/>
            <a:ext cx="11149013" cy="3831818"/>
          </a:xfrm>
        </p:spPr>
        <p:txBody>
          <a:bodyPr/>
          <a:lstStyle/>
          <a:p>
            <a:r>
              <a:rPr lang="en-US" dirty="0" smtClean="0">
                <a:solidFill>
                  <a:schemeClr val="accent2">
                    <a:alpha val="99000"/>
                  </a:schemeClr>
                </a:solidFill>
                <a:latin typeface="Segoe UI Light" pitchFamily="34" charset="0"/>
              </a:rPr>
              <a:t>Filter conditions operate on message properties </a:t>
            </a:r>
            <a:br>
              <a:rPr lang="en-US" dirty="0" smtClean="0">
                <a:solidFill>
                  <a:schemeClr val="accent2">
                    <a:alpha val="99000"/>
                  </a:schemeClr>
                </a:solidFill>
                <a:latin typeface="Segoe UI Light" pitchFamily="34" charset="0"/>
              </a:rPr>
            </a:br>
            <a:r>
              <a:rPr lang="en-US" dirty="0" smtClean="0">
                <a:solidFill>
                  <a:schemeClr val="accent2">
                    <a:alpha val="99000"/>
                  </a:schemeClr>
                </a:solidFill>
                <a:latin typeface="Segoe UI Light" pitchFamily="34" charset="0"/>
              </a:rPr>
              <a:t>and are expressed in SQL’92 syntax </a:t>
            </a:r>
          </a:p>
          <a:p>
            <a:pPr lvl="1"/>
            <a:r>
              <a:rPr lang="en-US" dirty="0" smtClean="0">
                <a:latin typeface="Consolas" pitchFamily="49" charset="0"/>
                <a:cs typeface="Consolas" pitchFamily="49" charset="0"/>
                <a:sym typeface="Segoe UI"/>
              </a:rPr>
              <a:t>InvoiceTotal &gt; 10000.00 OR ClientRating &lt;3</a:t>
            </a:r>
          </a:p>
          <a:p>
            <a:pPr lvl="1"/>
            <a:r>
              <a:rPr lang="en-US" dirty="0" smtClean="0">
                <a:latin typeface="Consolas" pitchFamily="49" charset="0"/>
                <a:cs typeface="Consolas" pitchFamily="49" charset="0"/>
                <a:sym typeface="Segoe UI"/>
              </a:rPr>
              <a:t>ShipDestCtry = ‘USA’ AND ShipDestState=‘WA’</a:t>
            </a:r>
          </a:p>
          <a:p>
            <a:pPr lvl="1"/>
            <a:r>
              <a:rPr lang="en-US" dirty="0" smtClean="0">
                <a:latin typeface="Consolas" pitchFamily="49" charset="0"/>
                <a:cs typeface="Consolas" pitchFamily="49" charset="0"/>
                <a:sym typeface="Segoe UI"/>
              </a:rPr>
              <a:t>LastName LIKE ‘V%’</a:t>
            </a:r>
          </a:p>
          <a:p>
            <a:pPr lvl="1"/>
            <a:endParaRPr lang="en-US" dirty="0" smtClean="0">
              <a:latin typeface="Consolas" pitchFamily="49" charset="0"/>
              <a:cs typeface="Consolas" pitchFamily="49" charset="0"/>
              <a:sym typeface="Segoe UI"/>
            </a:endParaRPr>
          </a:p>
          <a:p>
            <a:r>
              <a:rPr lang="en-US" dirty="0">
                <a:solidFill>
                  <a:schemeClr val="accent2">
                    <a:alpha val="99000"/>
                  </a:schemeClr>
                </a:solidFill>
              </a:rPr>
              <a:t>Filters actions may modify/add/remove properties as </a:t>
            </a:r>
            <a:br>
              <a:rPr lang="en-US" dirty="0">
                <a:solidFill>
                  <a:schemeClr val="accent2">
                    <a:alpha val="99000"/>
                  </a:schemeClr>
                </a:solidFill>
              </a:rPr>
            </a:br>
            <a:r>
              <a:rPr lang="en-US" dirty="0">
                <a:solidFill>
                  <a:schemeClr val="accent2">
                    <a:alpha val="99000"/>
                  </a:schemeClr>
                </a:solidFill>
              </a:rPr>
              <a:t>message is selected</a:t>
            </a:r>
          </a:p>
          <a:p>
            <a:pPr lvl="1"/>
            <a:r>
              <a:rPr lang="en-US" dirty="0" smtClean="0">
                <a:latin typeface="Consolas" pitchFamily="49" charset="0"/>
                <a:cs typeface="Consolas" pitchFamily="49" charset="0"/>
                <a:sym typeface="Segoe UI"/>
              </a:rPr>
              <a:t>SET AuditRequired = 1</a:t>
            </a:r>
            <a:endParaRPr lang="en-US" dirty="0">
              <a:latin typeface="Consolas" pitchFamily="49" charset="0"/>
              <a:cs typeface="Consolas" pitchFamily="49" charset="0"/>
              <a:sym typeface="Segoe UI"/>
            </a:endParaRPr>
          </a:p>
        </p:txBody>
      </p:sp>
    </p:spTree>
    <p:extLst>
      <p:ext uri="{BB962C8B-B14F-4D97-AF65-F5344CB8AC3E}">
        <p14:creationId xmlns:p14="http://schemas.microsoft.com/office/powerpoint/2010/main" val="288211704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4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ext Placeholder 3"/>
          <p:cNvSpPr>
            <a:spLocks noGrp="1"/>
          </p:cNvSpPr>
          <p:nvPr>
            <p:ph type="body" sz="quarter" idx="10"/>
            <p:custDataLst>
              <p:tags r:id="rId3"/>
            </p:custDataLst>
          </p:nvPr>
        </p:nvSpPr>
        <p:spPr>
          <a:xfrm>
            <a:off x="521208" y="2594548"/>
            <a:ext cx="10693401" cy="1378644"/>
          </a:xfrm>
        </p:spPr>
        <p:txBody>
          <a:bodyPr/>
          <a:lstStyle/>
          <a:p>
            <a:r>
              <a:rPr lang="en-US" sz="7200" dirty="0">
                <a:cs typeface="Segoe UI"/>
              </a:rPr>
              <a:t>Service </a:t>
            </a:r>
            <a:r>
              <a:rPr lang="en-US" sz="7200" dirty="0" smtClean="0">
                <a:cs typeface="Segoe UI"/>
              </a:rPr>
              <a:t>Bus Notification Hub</a:t>
            </a:r>
          </a:p>
          <a:p>
            <a:r>
              <a:rPr lang="en-US" sz="4800" dirty="0" smtClean="0">
                <a:cs typeface="Segoe UI"/>
              </a:rPr>
              <a:t>(preview)</a:t>
            </a:r>
            <a:endParaRPr lang="en-US" sz="4800" dirty="0">
              <a:cs typeface="Segoe UI"/>
            </a:endParaRPr>
          </a:p>
        </p:txBody>
      </p:sp>
    </p:spTree>
    <p:extLst>
      <p:ext uri="{BB962C8B-B14F-4D97-AF65-F5344CB8AC3E}">
        <p14:creationId xmlns:p14="http://schemas.microsoft.com/office/powerpoint/2010/main" val="32186762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7585" y="92845"/>
            <a:ext cx="7288716" cy="2215991"/>
          </a:xfrm>
        </p:spPr>
        <p:txBody>
          <a:bodyPr/>
          <a:lstStyle/>
          <a:p>
            <a:r>
              <a:rPr lang="en-US" sz="8000" dirty="0" smtClean="0"/>
              <a:t>Service Bus</a:t>
            </a:r>
            <a:endParaRPr lang="en-US" sz="8000" dirty="0"/>
          </a:p>
        </p:txBody>
      </p:sp>
      <p:cxnSp>
        <p:nvCxnSpPr>
          <p:cNvPr id="62" name="Straight Connector 61"/>
          <p:cNvCxnSpPr/>
          <p:nvPr/>
        </p:nvCxnSpPr>
        <p:spPr>
          <a:xfrm flipV="1">
            <a:off x="7264010" y="3251518"/>
            <a:ext cx="4924815" cy="1"/>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351" y="3946693"/>
            <a:ext cx="4930166" cy="11091"/>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264010" y="4775781"/>
            <a:ext cx="4924815" cy="23514"/>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7264010" y="6256413"/>
            <a:ext cx="4924815" cy="13206"/>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pSp>
        <p:nvGrpSpPr>
          <p:cNvPr id="29" name="Group 28"/>
          <p:cNvGrpSpPr/>
          <p:nvPr/>
        </p:nvGrpSpPr>
        <p:grpSpPr>
          <a:xfrm>
            <a:off x="6482734" y="1708680"/>
            <a:ext cx="4104010" cy="1367599"/>
            <a:chOff x="5770353" y="351148"/>
            <a:chExt cx="4104010" cy="1367599"/>
          </a:xfrm>
        </p:grpSpPr>
        <p:grpSp>
          <p:nvGrpSpPr>
            <p:cNvPr id="57" name="Group 56"/>
            <p:cNvGrpSpPr/>
            <p:nvPr/>
          </p:nvGrpSpPr>
          <p:grpSpPr>
            <a:xfrm>
              <a:off x="6828556" y="351148"/>
              <a:ext cx="3045807" cy="1367599"/>
              <a:chOff x="342904" y="1145539"/>
              <a:chExt cx="3045807" cy="1367599"/>
            </a:xfrm>
          </p:grpSpPr>
          <p:sp>
            <p:nvSpPr>
              <p:cNvPr id="15" name="TextBox 14"/>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smtClean="0">
                    <a:solidFill>
                      <a:srgbClr val="FFFFFF"/>
                    </a:solidFill>
                    <a:latin typeface="Segoe UI" pitchFamily="34" charset="0"/>
                    <a:ea typeface="Segoe UI" pitchFamily="34" charset="0"/>
                    <a:cs typeface="Segoe UI" pitchFamily="34" charset="0"/>
                  </a:rPr>
                  <a:t>Connectivity</a:t>
                </a:r>
              </a:p>
              <a:p>
                <a:pPr>
                  <a:lnSpc>
                    <a:spcPct val="90000"/>
                  </a:lnSpc>
                  <a:spcBef>
                    <a:spcPct val="20000"/>
                  </a:spcBef>
                </a:pPr>
                <a:r>
                  <a:rPr lang="en-US" sz="1400" dirty="0">
                    <a:solidFill>
                      <a:srgbClr val="FFFFFF"/>
                    </a:solidFill>
                    <a:latin typeface="Segoe UI" pitchFamily="34" charset="0"/>
                    <a:ea typeface="Segoe UI" pitchFamily="34" charset="0"/>
                    <a:cs typeface="Segoe UI" pitchFamily="34" charset="0"/>
                  </a:rPr>
                  <a:t>Service Relay</a:t>
                </a:r>
              </a:p>
              <a:p>
                <a:pPr>
                  <a:lnSpc>
                    <a:spcPct val="90000"/>
                  </a:lnSpc>
                  <a:spcBef>
                    <a:spcPct val="20000"/>
                  </a:spcBef>
                </a:pPr>
                <a:r>
                  <a:rPr lang="en-US" sz="1400" dirty="0">
                    <a:solidFill>
                      <a:srgbClr val="FFFFFF"/>
                    </a:solidFill>
                    <a:latin typeface="Segoe UI" pitchFamily="34" charset="0"/>
                    <a:ea typeface="Segoe UI" pitchFamily="34" charset="0"/>
                    <a:cs typeface="Segoe UI" pitchFamily="34" charset="0"/>
                  </a:rPr>
                  <a:t>Protocol Tunnel </a:t>
                </a:r>
                <a:r>
                  <a:rPr lang="en-US" sz="1400" dirty="0" smtClean="0">
                    <a:solidFill>
                      <a:srgbClr val="FFFFFF"/>
                    </a:solidFill>
                    <a:latin typeface="Segoe UI" pitchFamily="34" charset="0"/>
                    <a:ea typeface="Segoe UI" pitchFamily="34" charset="0"/>
                    <a:cs typeface="Segoe UI" pitchFamily="34" charset="0"/>
                  </a:rPr>
                  <a:t>Eventing</a:t>
                </a:r>
                <a:endParaRPr lang="en-US" sz="1400" dirty="0">
                  <a:solidFill>
                    <a:srgbClr val="FFFFFF"/>
                  </a:solidFill>
                  <a:latin typeface="Segoe UI" pitchFamily="34" charset="0"/>
                  <a:ea typeface="Segoe UI" pitchFamily="34" charset="0"/>
                  <a:cs typeface="Segoe UI" pitchFamily="34" charset="0"/>
                </a:endParaRPr>
              </a:p>
            </p:txBody>
          </p:sp>
          <p:sp>
            <p:nvSpPr>
              <p:cNvPr id="16" name="Rectangle 15"/>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rgbClr val="FFFFFF"/>
                    </a:solidFill>
                    <a:ea typeface="Kozuka Gothic Pro R" pitchFamily="34" charset="-128"/>
                  </a:rPr>
                  <a:t>Rich options for interconnecting apps across network boundaries</a:t>
                </a:r>
              </a:p>
            </p:txBody>
          </p:sp>
        </p:grpSp>
        <p:grpSp>
          <p:nvGrpSpPr>
            <p:cNvPr id="85" name="Group 84"/>
            <p:cNvGrpSpPr/>
            <p:nvPr>
              <p:custDataLst>
                <p:tags r:id="rId3"/>
              </p:custDataLst>
            </p:nvPr>
          </p:nvGrpSpPr>
          <p:grpSpPr>
            <a:xfrm>
              <a:off x="5770353" y="516987"/>
              <a:ext cx="230722" cy="874420"/>
              <a:chOff x="1757521" y="1512570"/>
              <a:chExt cx="579120" cy="2194822"/>
            </a:xfrm>
          </p:grpSpPr>
          <p:sp>
            <p:nvSpPr>
              <p:cNvPr id="86" name="Isosceles Triangle 85"/>
              <p:cNvSpPr/>
              <p:nvPr/>
            </p:nvSpPr>
            <p:spPr bwMode="auto">
              <a:xfrm>
                <a:off x="1757521" y="1512570"/>
                <a:ext cx="579120" cy="43815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sp>
            <p:nvSpPr>
              <p:cNvPr id="87" name="Oval 86"/>
              <p:cNvSpPr/>
              <p:nvPr/>
            </p:nvSpPr>
            <p:spPr bwMode="auto">
              <a:xfrm>
                <a:off x="1772762" y="3158752"/>
                <a:ext cx="548641" cy="54864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cxnSp>
            <p:nvCxnSpPr>
              <p:cNvPr id="88" name="Straight Arrow Connector 87"/>
              <p:cNvCxnSpPr/>
              <p:nvPr/>
            </p:nvCxnSpPr>
            <p:spPr>
              <a:xfrm>
                <a:off x="2047081" y="1950721"/>
                <a:ext cx="0" cy="12226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auto">
              <a:xfrm>
                <a:off x="1818482" y="2670608"/>
                <a:ext cx="457200" cy="914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grpSp>
      </p:grpSp>
      <p:grpSp>
        <p:nvGrpSpPr>
          <p:cNvPr id="46" name="Group 45"/>
          <p:cNvGrpSpPr/>
          <p:nvPr/>
        </p:nvGrpSpPr>
        <p:grpSpPr>
          <a:xfrm>
            <a:off x="6148376" y="4911641"/>
            <a:ext cx="4438368" cy="1160210"/>
            <a:chOff x="5435995" y="4946984"/>
            <a:chExt cx="4438368" cy="1160210"/>
          </a:xfrm>
        </p:grpSpPr>
        <p:grpSp>
          <p:nvGrpSpPr>
            <p:cNvPr id="77" name="Group 76"/>
            <p:cNvGrpSpPr/>
            <p:nvPr/>
          </p:nvGrpSpPr>
          <p:grpSpPr>
            <a:xfrm>
              <a:off x="6828556" y="4946984"/>
              <a:ext cx="3045807" cy="1160210"/>
              <a:chOff x="342904" y="1145539"/>
              <a:chExt cx="3045807" cy="1160210"/>
            </a:xfrm>
          </p:grpSpPr>
          <p:sp>
            <p:nvSpPr>
              <p:cNvPr id="78" name="TextBox 77"/>
              <p:cNvSpPr txBox="1"/>
              <p:nvPr/>
            </p:nvSpPr>
            <p:spPr>
              <a:xfrm>
                <a:off x="342904" y="1145539"/>
                <a:ext cx="3045807" cy="606316"/>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rgbClr val="FFFFFF"/>
                    </a:solidFill>
                    <a:latin typeface="Segoe UI" pitchFamily="34" charset="0"/>
                    <a:ea typeface="Segoe UI" pitchFamily="34" charset="0"/>
                    <a:cs typeface="Segoe UI" pitchFamily="34" charset="0"/>
                  </a:rPr>
                  <a:t>Integration Routing</a:t>
                </a:r>
              </a:p>
              <a:p>
                <a:pPr>
                  <a:lnSpc>
                    <a:spcPct val="90000"/>
                  </a:lnSpc>
                  <a:spcBef>
                    <a:spcPct val="20000"/>
                  </a:spcBef>
                </a:pPr>
                <a:r>
                  <a:rPr lang="en-US" sz="1400" dirty="0">
                    <a:solidFill>
                      <a:srgbClr val="FFFFFF"/>
                    </a:solidFill>
                    <a:latin typeface="Segoe UI" pitchFamily="34" charset="0"/>
                    <a:ea typeface="Segoe UI" pitchFamily="34" charset="0"/>
                    <a:cs typeface="Segoe UI" pitchFamily="34" charset="0"/>
                  </a:rPr>
                  <a:t>Coordination Transformation</a:t>
                </a:r>
              </a:p>
            </p:txBody>
          </p:sp>
          <p:sp>
            <p:nvSpPr>
              <p:cNvPr id="79" name="Rectangle 78"/>
              <p:cNvSpPr/>
              <p:nvPr/>
            </p:nvSpPr>
            <p:spPr>
              <a:xfrm>
                <a:off x="342905" y="1936417"/>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rgbClr val="FFFFFF"/>
                    </a:solidFill>
                    <a:ea typeface="Kozuka Gothic Pro R" pitchFamily="34" charset="-128"/>
                  </a:rPr>
                  <a:t>Content-based routing, document transformation, and process coordination.</a:t>
                </a:r>
              </a:p>
            </p:txBody>
          </p:sp>
        </p:grpSp>
        <p:grpSp>
          <p:nvGrpSpPr>
            <p:cNvPr id="90" name="Group 89"/>
            <p:cNvGrpSpPr/>
            <p:nvPr>
              <p:custDataLst>
                <p:tags r:id="rId2"/>
              </p:custDataLst>
            </p:nvPr>
          </p:nvGrpSpPr>
          <p:grpSpPr>
            <a:xfrm>
              <a:off x="5435995" y="5040098"/>
              <a:ext cx="889913" cy="874420"/>
              <a:chOff x="9012936" y="1567376"/>
              <a:chExt cx="2233708" cy="2194822"/>
            </a:xfrm>
          </p:grpSpPr>
          <p:sp>
            <p:nvSpPr>
              <p:cNvPr id="91" name="Isosceles Triangle 90"/>
              <p:cNvSpPr/>
              <p:nvPr/>
            </p:nvSpPr>
            <p:spPr bwMode="auto">
              <a:xfrm>
                <a:off x="9845289" y="1567376"/>
                <a:ext cx="579119" cy="43815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cxnSp>
            <p:nvCxnSpPr>
              <p:cNvPr id="92" name="Straight Arrow Connector 91"/>
              <p:cNvCxnSpPr/>
              <p:nvPr/>
            </p:nvCxnSpPr>
            <p:spPr>
              <a:xfrm>
                <a:off x="10134849" y="2005527"/>
                <a:ext cx="0" cy="100584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9012936" y="3213558"/>
                <a:ext cx="548640" cy="54864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sp>
            <p:nvSpPr>
              <p:cNvPr id="94" name="Oval 93"/>
              <p:cNvSpPr/>
              <p:nvPr/>
            </p:nvSpPr>
            <p:spPr bwMode="auto">
              <a:xfrm>
                <a:off x="10698004" y="3213558"/>
                <a:ext cx="548640" cy="54864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cxnSp>
            <p:nvCxnSpPr>
              <p:cNvPr id="95" name="Straight Arrow Connector 94"/>
              <p:cNvCxnSpPr>
                <a:endCxn id="93" idx="6"/>
              </p:cNvCxnSpPr>
              <p:nvPr/>
            </p:nvCxnSpPr>
            <p:spPr>
              <a:xfrm flipH="1">
                <a:off x="9561576" y="3471850"/>
                <a:ext cx="298229" cy="16029"/>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0438924" y="3487878"/>
                <a:ext cx="274320" cy="0"/>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bwMode="auto">
              <a:xfrm>
                <a:off x="9845289" y="3011367"/>
                <a:ext cx="579119" cy="641220"/>
              </a:xfrm>
              <a:prstGeom prst="rect">
                <a:avLst/>
              </a:prstGeom>
              <a:solidFill>
                <a:schemeClr val="accent2"/>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sp>
            <p:nvSpPr>
              <p:cNvPr id="98" name="Diamond 97"/>
              <p:cNvSpPr/>
              <p:nvPr/>
            </p:nvSpPr>
            <p:spPr bwMode="auto">
              <a:xfrm>
                <a:off x="9937458" y="3142494"/>
                <a:ext cx="365759" cy="378965"/>
              </a:xfrm>
              <a:prstGeom prst="diamon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grpSp>
      </p:grpSp>
      <p:grpSp>
        <p:nvGrpSpPr>
          <p:cNvPr id="42" name="Group 41"/>
          <p:cNvGrpSpPr/>
          <p:nvPr/>
        </p:nvGrpSpPr>
        <p:grpSpPr>
          <a:xfrm>
            <a:off x="6477266" y="3360661"/>
            <a:ext cx="4109478" cy="1367599"/>
            <a:chOff x="5764885" y="3396004"/>
            <a:chExt cx="4109478" cy="1367599"/>
          </a:xfrm>
        </p:grpSpPr>
        <p:grpSp>
          <p:nvGrpSpPr>
            <p:cNvPr id="74" name="Group 73"/>
            <p:cNvGrpSpPr/>
            <p:nvPr/>
          </p:nvGrpSpPr>
          <p:grpSpPr>
            <a:xfrm>
              <a:off x="6828556" y="3396004"/>
              <a:ext cx="3045807" cy="1367599"/>
              <a:chOff x="342904" y="1145539"/>
              <a:chExt cx="3045807" cy="1367599"/>
            </a:xfrm>
          </p:grpSpPr>
          <p:sp>
            <p:nvSpPr>
              <p:cNvPr id="75" name="TextBox 74"/>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rgbClr val="FFFFFF"/>
                    </a:solidFill>
                    <a:latin typeface="Segoe UI" pitchFamily="34" charset="0"/>
                    <a:ea typeface="Segoe UI" pitchFamily="34" charset="0"/>
                    <a:cs typeface="Segoe UI" pitchFamily="34" charset="0"/>
                  </a:rPr>
                  <a:t>Svc Management </a:t>
                </a:r>
                <a:endParaRPr lang="en-US" sz="2000" dirty="0" smtClean="0">
                  <a:solidFill>
                    <a:srgbClr val="FFFFFF"/>
                  </a:solidFill>
                  <a:latin typeface="Segoe UI" pitchFamily="34" charset="0"/>
                  <a:ea typeface="Segoe UI" pitchFamily="34" charset="0"/>
                  <a:cs typeface="Segoe UI" pitchFamily="34" charset="0"/>
                </a:endParaRPr>
              </a:p>
              <a:p>
                <a:pPr>
                  <a:lnSpc>
                    <a:spcPct val="90000"/>
                  </a:lnSpc>
                  <a:spcBef>
                    <a:spcPct val="20000"/>
                  </a:spcBef>
                </a:pPr>
                <a:r>
                  <a:rPr lang="en-US" sz="1400" dirty="0">
                    <a:solidFill>
                      <a:srgbClr val="FFFFFF"/>
                    </a:solidFill>
                    <a:latin typeface="Segoe UI" pitchFamily="34" charset="0"/>
                    <a:ea typeface="Segoe UI" pitchFamily="34" charset="0"/>
                    <a:cs typeface="Segoe UI" pitchFamily="34" charset="0"/>
                  </a:rPr>
                  <a:t>Naming, Discovery</a:t>
                </a:r>
              </a:p>
              <a:p>
                <a:pPr>
                  <a:lnSpc>
                    <a:spcPct val="90000"/>
                  </a:lnSpc>
                  <a:spcBef>
                    <a:spcPct val="20000"/>
                  </a:spcBef>
                </a:pPr>
                <a:r>
                  <a:rPr lang="en-US" sz="1400" dirty="0">
                    <a:solidFill>
                      <a:srgbClr val="FFFFFF"/>
                    </a:solidFill>
                    <a:latin typeface="Segoe UI" pitchFamily="34" charset="0"/>
                    <a:ea typeface="Segoe UI" pitchFamily="34" charset="0"/>
                    <a:cs typeface="Segoe UI" pitchFamily="34" charset="0"/>
                  </a:rPr>
                  <a:t>Monitoring</a:t>
                </a:r>
              </a:p>
            </p:txBody>
          </p:sp>
          <p:sp>
            <p:nvSpPr>
              <p:cNvPr id="76" name="Rectangle 75"/>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rgbClr val="FFFFFF"/>
                    </a:solidFill>
                    <a:ea typeface="Kozuka Gothic Pro R" pitchFamily="34" charset="-128"/>
                  </a:rPr>
                  <a:t>Consistent management surface and service observation capabilities</a:t>
                </a:r>
              </a:p>
            </p:txBody>
          </p:sp>
        </p:grpSp>
        <p:grpSp>
          <p:nvGrpSpPr>
            <p:cNvPr id="99" name="Group 98"/>
            <p:cNvGrpSpPr/>
            <p:nvPr>
              <p:custDataLst>
                <p:tags r:id="rId1"/>
              </p:custDataLst>
            </p:nvPr>
          </p:nvGrpSpPr>
          <p:grpSpPr>
            <a:xfrm>
              <a:off x="5764885" y="3580698"/>
              <a:ext cx="666714" cy="874420"/>
              <a:chOff x="7153963" y="1512570"/>
              <a:chExt cx="1673475" cy="2194822"/>
            </a:xfrm>
          </p:grpSpPr>
          <p:sp>
            <p:nvSpPr>
              <p:cNvPr id="100" name="Isosceles Triangle 99"/>
              <p:cNvSpPr/>
              <p:nvPr/>
            </p:nvSpPr>
            <p:spPr bwMode="auto">
              <a:xfrm>
                <a:off x="7153963" y="1512570"/>
                <a:ext cx="579120" cy="43815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cxnSp>
            <p:nvCxnSpPr>
              <p:cNvPr id="101" name="Straight Arrow Connector 100"/>
              <p:cNvCxnSpPr/>
              <p:nvPr/>
            </p:nvCxnSpPr>
            <p:spPr>
              <a:xfrm>
                <a:off x="7443523" y="1950720"/>
                <a:ext cx="0" cy="12226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2" name="Hexagon 101"/>
              <p:cNvSpPr/>
              <p:nvPr/>
            </p:nvSpPr>
            <p:spPr bwMode="auto">
              <a:xfrm>
                <a:off x="7180685" y="3213558"/>
                <a:ext cx="520039" cy="439027"/>
              </a:xfrm>
              <a:prstGeom prst="hex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sp>
            <p:nvSpPr>
              <p:cNvPr id="103" name="Oval 102"/>
              <p:cNvSpPr/>
              <p:nvPr/>
            </p:nvSpPr>
            <p:spPr bwMode="auto">
              <a:xfrm>
                <a:off x="7154432" y="3158752"/>
                <a:ext cx="548641" cy="548640"/>
              </a:xfrm>
              <a:prstGeom prst="ellips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sp>
            <p:nvSpPr>
              <p:cNvPr id="104" name="Rectangle 103"/>
              <p:cNvSpPr/>
              <p:nvPr/>
            </p:nvSpPr>
            <p:spPr bwMode="auto">
              <a:xfrm>
                <a:off x="7214924" y="2646946"/>
                <a:ext cx="457200" cy="914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cxnSp>
            <p:nvCxnSpPr>
              <p:cNvPr id="105" name="Straight Arrow Connector 104"/>
              <p:cNvCxnSpPr/>
              <p:nvPr/>
            </p:nvCxnSpPr>
            <p:spPr>
              <a:xfrm flipH="1">
                <a:off x="7740925" y="2694845"/>
                <a:ext cx="369665" cy="0"/>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7970678" y="2204965"/>
                <a:ext cx="856760" cy="1004289"/>
              </a:xfrm>
              <a:prstGeom prst="rect">
                <a:avLst/>
              </a:prstGeom>
            </p:spPr>
            <p:txBody>
              <a:bodyPr wrap="none">
                <a:spAutoFit/>
              </a:bodyPr>
              <a:lstStyle/>
              <a:p>
                <a:r>
                  <a:rPr lang="en-US" sz="2000" b="1" kern="0" dirty="0" smtClean="0">
                    <a:ln>
                      <a:solidFill>
                        <a:schemeClr val="bg1">
                          <a:alpha val="0"/>
                        </a:schemeClr>
                      </a:solidFill>
                    </a:ln>
                    <a:solidFill>
                      <a:srgbClr val="FFFFFF"/>
                    </a:solidFill>
                    <a:latin typeface="Segoe UI Light" pitchFamily="34" charset="0"/>
                  </a:rPr>
                  <a:t>?</a:t>
                </a:r>
                <a:endParaRPr lang="en-US" sz="1400" b="1" dirty="0">
                  <a:solidFill>
                    <a:srgbClr val="FFFFFF"/>
                  </a:solidFill>
                  <a:latin typeface="Segoe UI Light" pitchFamily="34" charset="0"/>
                </a:endParaRPr>
              </a:p>
            </p:txBody>
          </p:sp>
        </p:grpSp>
      </p:grpSp>
      <p:grpSp>
        <p:nvGrpSpPr>
          <p:cNvPr id="34" name="Group 33"/>
          <p:cNvGrpSpPr/>
          <p:nvPr/>
        </p:nvGrpSpPr>
        <p:grpSpPr>
          <a:xfrm>
            <a:off x="387733" y="2488950"/>
            <a:ext cx="4428843" cy="1367599"/>
            <a:chOff x="5445520" y="1906568"/>
            <a:chExt cx="4428843" cy="1367599"/>
          </a:xfrm>
        </p:grpSpPr>
        <p:grpSp>
          <p:nvGrpSpPr>
            <p:cNvPr id="71" name="Group 70"/>
            <p:cNvGrpSpPr/>
            <p:nvPr/>
          </p:nvGrpSpPr>
          <p:grpSpPr>
            <a:xfrm>
              <a:off x="6828556" y="1906568"/>
              <a:ext cx="3045807" cy="1367599"/>
              <a:chOff x="342904" y="1145539"/>
              <a:chExt cx="3045807" cy="1367599"/>
            </a:xfrm>
          </p:grpSpPr>
          <p:sp>
            <p:nvSpPr>
              <p:cNvPr id="72" name="TextBox 71"/>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rgbClr val="FFFFFF"/>
                    </a:solidFill>
                    <a:latin typeface="Segoe UI" pitchFamily="34" charset="0"/>
                    <a:ea typeface="Segoe UI" pitchFamily="34" charset="0"/>
                    <a:cs typeface="Segoe UI" pitchFamily="34" charset="0"/>
                  </a:rPr>
                  <a:t>Messaging</a:t>
                </a:r>
                <a:endParaRPr lang="en-US" sz="2000" dirty="0" smtClean="0">
                  <a:solidFill>
                    <a:srgbClr val="FFFFFF"/>
                  </a:solidFill>
                  <a:latin typeface="Segoe UI" pitchFamily="34" charset="0"/>
                  <a:ea typeface="Segoe UI" pitchFamily="34" charset="0"/>
                  <a:cs typeface="Segoe UI" pitchFamily="34" charset="0"/>
                </a:endParaRPr>
              </a:p>
              <a:p>
                <a:pPr>
                  <a:lnSpc>
                    <a:spcPct val="90000"/>
                  </a:lnSpc>
                  <a:spcBef>
                    <a:spcPct val="20000"/>
                  </a:spcBef>
                </a:pPr>
                <a:r>
                  <a:rPr lang="en-US" sz="1400" dirty="0">
                    <a:solidFill>
                      <a:srgbClr val="FFFFFF"/>
                    </a:solidFill>
                    <a:latin typeface="Segoe UI" pitchFamily="34" charset="0"/>
                    <a:ea typeface="Segoe UI" pitchFamily="34" charset="0"/>
                    <a:cs typeface="Segoe UI" pitchFamily="34" charset="0"/>
                  </a:rPr>
                  <a:t>Queuing Pub/Sub</a:t>
                </a:r>
              </a:p>
              <a:p>
                <a:pPr>
                  <a:lnSpc>
                    <a:spcPct val="90000"/>
                  </a:lnSpc>
                  <a:spcBef>
                    <a:spcPct val="20000"/>
                  </a:spcBef>
                </a:pPr>
                <a:r>
                  <a:rPr lang="en-US" sz="1400" dirty="0">
                    <a:solidFill>
                      <a:srgbClr val="FFFFFF"/>
                    </a:solidFill>
                    <a:latin typeface="Segoe UI" pitchFamily="34" charset="0"/>
                    <a:ea typeface="Segoe UI" pitchFamily="34" charset="0"/>
                    <a:cs typeface="Segoe UI" pitchFamily="34" charset="0"/>
                  </a:rPr>
                  <a:t>Reliable Transfer</a:t>
                </a:r>
              </a:p>
            </p:txBody>
          </p:sp>
          <p:sp>
            <p:nvSpPr>
              <p:cNvPr id="73" name="Rectangle 72"/>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rgbClr val="FFFFFF"/>
                    </a:solidFill>
                    <a:ea typeface="Kozuka Gothic Pro R" pitchFamily="34" charset="-128"/>
                  </a:rPr>
                  <a:t>Reliable, transaction-aware cloud messaging infrastructure for business apps.</a:t>
                </a:r>
              </a:p>
            </p:txBody>
          </p:sp>
        </p:grpSp>
        <p:grpSp>
          <p:nvGrpSpPr>
            <p:cNvPr id="107" name="Group 106"/>
            <p:cNvGrpSpPr/>
            <p:nvPr/>
          </p:nvGrpSpPr>
          <p:grpSpPr>
            <a:xfrm>
              <a:off x="5445520" y="2057419"/>
              <a:ext cx="880388" cy="883214"/>
              <a:chOff x="3846625" y="1616683"/>
              <a:chExt cx="1653774" cy="1659083"/>
            </a:xfrm>
          </p:grpSpPr>
          <p:sp>
            <p:nvSpPr>
              <p:cNvPr id="108" name="Isosceles Triangle 107"/>
              <p:cNvSpPr/>
              <p:nvPr/>
            </p:nvSpPr>
            <p:spPr bwMode="auto">
              <a:xfrm>
                <a:off x="4462513" y="1616683"/>
                <a:ext cx="433403" cy="327903"/>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cxnSp>
            <p:nvCxnSpPr>
              <p:cNvPr id="109" name="Straight Arrow Connector 108"/>
              <p:cNvCxnSpPr/>
              <p:nvPr/>
            </p:nvCxnSpPr>
            <p:spPr>
              <a:xfrm>
                <a:off x="4679215" y="1944586"/>
                <a:ext cx="0" cy="91504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bwMode="auto">
              <a:xfrm>
                <a:off x="3846625" y="2848655"/>
                <a:ext cx="410592" cy="4105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sp>
            <p:nvSpPr>
              <p:cNvPr id="111" name="Oval 110"/>
              <p:cNvSpPr/>
              <p:nvPr/>
            </p:nvSpPr>
            <p:spPr bwMode="auto">
              <a:xfrm>
                <a:off x="5089807" y="2848655"/>
                <a:ext cx="410592" cy="4105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cxnSp>
            <p:nvCxnSpPr>
              <p:cNvPr id="112" name="Straight Arrow Connector 111"/>
              <p:cNvCxnSpPr/>
              <p:nvPr/>
            </p:nvCxnSpPr>
            <p:spPr>
              <a:xfrm>
                <a:off x="4257217" y="3041955"/>
                <a:ext cx="205296" cy="1"/>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4895916" y="3053951"/>
                <a:ext cx="205296" cy="0"/>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sp>
            <p:nvSpPr>
              <p:cNvPr id="114" name="Freeform 34"/>
              <p:cNvSpPr>
                <a:spLocks noEditPoints="1"/>
              </p:cNvSpPr>
              <p:nvPr/>
            </p:nvSpPr>
            <p:spPr bwMode="auto">
              <a:xfrm>
                <a:off x="4476752" y="2882168"/>
                <a:ext cx="401098" cy="393598"/>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rgbClr val="FFFFFF"/>
                  </a:solidFill>
                  <a:latin typeface="Segoe UI Light" pitchFamily="34" charset="0"/>
                </a:endParaRPr>
              </a:p>
            </p:txBody>
          </p:sp>
        </p:grpSp>
      </p:grpSp>
      <p:cxnSp>
        <p:nvCxnSpPr>
          <p:cNvPr id="68" name="Straight Connector 67"/>
          <p:cNvCxnSpPr/>
          <p:nvPr/>
        </p:nvCxnSpPr>
        <p:spPr>
          <a:xfrm>
            <a:off x="2603" y="5525001"/>
            <a:ext cx="4930166" cy="11091"/>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95687" y="4067258"/>
            <a:ext cx="4428843" cy="1367599"/>
            <a:chOff x="395687" y="4067258"/>
            <a:chExt cx="4428843" cy="1367599"/>
          </a:xfrm>
        </p:grpSpPr>
        <p:cxnSp>
          <p:nvCxnSpPr>
            <p:cNvPr id="120" name="Straight Arrow Connector 119"/>
            <p:cNvCxnSpPr>
              <a:stCxn id="81" idx="3"/>
              <a:endCxn id="84" idx="1"/>
            </p:cNvCxnSpPr>
            <p:nvPr/>
          </p:nvCxnSpPr>
          <p:spPr>
            <a:xfrm>
              <a:off x="838917" y="4392668"/>
              <a:ext cx="250589" cy="5132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95687" y="4067258"/>
              <a:ext cx="4428843" cy="1367599"/>
              <a:chOff x="395687" y="4067258"/>
              <a:chExt cx="4428843" cy="1367599"/>
            </a:xfrm>
          </p:grpSpPr>
          <p:grpSp>
            <p:nvGrpSpPr>
              <p:cNvPr id="69" name="Group 68"/>
              <p:cNvGrpSpPr/>
              <p:nvPr/>
            </p:nvGrpSpPr>
            <p:grpSpPr>
              <a:xfrm>
                <a:off x="395687" y="4067258"/>
                <a:ext cx="4428843" cy="1367599"/>
                <a:chOff x="5445520" y="1906568"/>
                <a:chExt cx="4428843" cy="1367599"/>
              </a:xfrm>
            </p:grpSpPr>
            <p:grpSp>
              <p:nvGrpSpPr>
                <p:cNvPr id="70" name="Group 69"/>
                <p:cNvGrpSpPr/>
                <p:nvPr/>
              </p:nvGrpSpPr>
              <p:grpSpPr>
                <a:xfrm>
                  <a:off x="6828556" y="1906568"/>
                  <a:ext cx="3045807" cy="1367599"/>
                  <a:chOff x="342904" y="1145539"/>
                  <a:chExt cx="3045807" cy="1367599"/>
                </a:xfrm>
              </p:grpSpPr>
              <p:sp>
                <p:nvSpPr>
                  <p:cNvPr id="118" name="TextBox 117"/>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smtClean="0">
                        <a:solidFill>
                          <a:srgbClr val="FFFFFF"/>
                        </a:solidFill>
                        <a:latin typeface="Segoe UI" pitchFamily="34" charset="0"/>
                        <a:ea typeface="Segoe UI" pitchFamily="34" charset="0"/>
                        <a:cs typeface="Segoe UI" pitchFamily="34" charset="0"/>
                      </a:rPr>
                      <a:t>Notification</a:t>
                    </a:r>
                  </a:p>
                  <a:p>
                    <a:pPr>
                      <a:lnSpc>
                        <a:spcPct val="90000"/>
                      </a:lnSpc>
                      <a:spcBef>
                        <a:spcPct val="20000"/>
                      </a:spcBef>
                    </a:pPr>
                    <a:r>
                      <a:rPr lang="en-US" sz="1400" dirty="0" smtClean="0">
                        <a:solidFill>
                          <a:srgbClr val="FFFFFF"/>
                        </a:solidFill>
                        <a:latin typeface="Segoe UI" pitchFamily="34" charset="0"/>
                        <a:ea typeface="Segoe UI" pitchFamily="34" charset="0"/>
                        <a:cs typeface="Segoe UI" pitchFamily="34" charset="0"/>
                      </a:rPr>
                      <a:t>Multiplatform</a:t>
                    </a:r>
                  </a:p>
                  <a:p>
                    <a:pPr>
                      <a:lnSpc>
                        <a:spcPct val="90000"/>
                      </a:lnSpc>
                      <a:spcBef>
                        <a:spcPct val="20000"/>
                      </a:spcBef>
                    </a:pPr>
                    <a:r>
                      <a:rPr lang="en-US" sz="1400" dirty="0" smtClean="0">
                        <a:solidFill>
                          <a:srgbClr val="FFFFFF"/>
                        </a:solidFill>
                        <a:latin typeface="Segoe UI" pitchFamily="34" charset="0"/>
                        <a:ea typeface="Segoe UI" pitchFamily="34" charset="0"/>
                        <a:cs typeface="Segoe UI" pitchFamily="34" charset="0"/>
                      </a:rPr>
                      <a:t>Easily Scale out</a:t>
                    </a:r>
                    <a:endParaRPr lang="en-US" sz="1400" dirty="0">
                      <a:solidFill>
                        <a:srgbClr val="FFFFFF"/>
                      </a:solidFill>
                      <a:latin typeface="Segoe UI" pitchFamily="34" charset="0"/>
                      <a:ea typeface="Segoe UI" pitchFamily="34" charset="0"/>
                      <a:cs typeface="Segoe UI" pitchFamily="34" charset="0"/>
                    </a:endParaRPr>
                  </a:p>
                </p:txBody>
              </p:sp>
              <p:sp>
                <p:nvSpPr>
                  <p:cNvPr id="119" name="Rectangle 118"/>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smtClean="0">
                        <a:solidFill>
                          <a:srgbClr val="FFFFFF"/>
                        </a:solidFill>
                        <a:ea typeface="Kozuka Gothic Pro R" pitchFamily="34" charset="-128"/>
                      </a:rPr>
                      <a:t>Push notifications to large number of mobile devices.</a:t>
                    </a:r>
                    <a:endParaRPr lang="en-US" sz="1200" dirty="0">
                      <a:solidFill>
                        <a:srgbClr val="FFFFFF"/>
                      </a:solidFill>
                      <a:ea typeface="Kozuka Gothic Pro R" pitchFamily="34" charset="-128"/>
                    </a:endParaRPr>
                  </a:p>
                </p:txBody>
              </p:sp>
            </p:grpSp>
            <p:grpSp>
              <p:nvGrpSpPr>
                <p:cNvPr id="80" name="Group 79"/>
                <p:cNvGrpSpPr/>
                <p:nvPr/>
              </p:nvGrpSpPr>
              <p:grpSpPr>
                <a:xfrm>
                  <a:off x="5445520" y="2057419"/>
                  <a:ext cx="880388" cy="874420"/>
                  <a:chOff x="3846625" y="1616683"/>
                  <a:chExt cx="1653774" cy="1642564"/>
                </a:xfrm>
              </p:grpSpPr>
              <p:sp>
                <p:nvSpPr>
                  <p:cNvPr id="81" name="Isosceles Triangle 80"/>
                  <p:cNvSpPr/>
                  <p:nvPr/>
                </p:nvSpPr>
                <p:spPr bwMode="auto">
                  <a:xfrm>
                    <a:off x="4462513" y="1616683"/>
                    <a:ext cx="433403" cy="327903"/>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cxnSp>
                <p:nvCxnSpPr>
                  <p:cNvPr id="82" name="Straight Arrow Connector 81"/>
                  <p:cNvCxnSpPr>
                    <a:endCxn id="83" idx="7"/>
                  </p:cNvCxnSpPr>
                  <p:nvPr/>
                </p:nvCxnSpPr>
                <p:spPr>
                  <a:xfrm flipH="1">
                    <a:off x="4197087" y="1944585"/>
                    <a:ext cx="482128" cy="96419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bwMode="auto">
                  <a:xfrm>
                    <a:off x="3846625" y="2848655"/>
                    <a:ext cx="410592" cy="4105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sp>
                <p:nvSpPr>
                  <p:cNvPr id="84" name="Oval 83"/>
                  <p:cNvSpPr/>
                  <p:nvPr/>
                </p:nvSpPr>
                <p:spPr bwMode="auto">
                  <a:xfrm>
                    <a:off x="5089807" y="2848655"/>
                    <a:ext cx="410592" cy="4105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grpSp>
          </p:grpSp>
          <p:sp>
            <p:nvSpPr>
              <p:cNvPr id="121" name="Oval 120"/>
              <p:cNvSpPr/>
              <p:nvPr/>
            </p:nvSpPr>
            <p:spPr bwMode="auto">
              <a:xfrm>
                <a:off x="727745" y="4868699"/>
                <a:ext cx="218579" cy="21857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ndParaRPr>
              </a:p>
            </p:txBody>
          </p:sp>
          <p:cxnSp>
            <p:nvCxnSpPr>
              <p:cNvPr id="122" name="Straight Arrow Connector 121"/>
              <p:cNvCxnSpPr>
                <a:stCxn id="81" idx="3"/>
                <a:endCxn id="121" idx="0"/>
              </p:cNvCxnSpPr>
              <p:nvPr/>
            </p:nvCxnSpPr>
            <p:spPr>
              <a:xfrm flipH="1">
                <a:off x="837035" y="4392668"/>
                <a:ext cx="1882" cy="47603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642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10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20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30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61747"/>
          </a:xfrm>
        </p:spPr>
        <p:txBody>
          <a:bodyPr/>
          <a:lstStyle/>
          <a:p>
            <a:r>
              <a:rPr lang="en-US" dirty="0" smtClean="0"/>
              <a:t>How Push Notifications Work</a:t>
            </a:r>
            <a:endParaRPr lang="en-US" dirty="0"/>
          </a:p>
        </p:txBody>
      </p:sp>
      <p:cxnSp>
        <p:nvCxnSpPr>
          <p:cNvPr id="17" name="Straight Arrow Connector 16"/>
          <p:cNvCxnSpPr/>
          <p:nvPr/>
        </p:nvCxnSpPr>
        <p:spPr>
          <a:xfrm flipV="1">
            <a:off x="2204149" y="2450197"/>
            <a:ext cx="7170699" cy="52306"/>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454944" y="1924442"/>
            <a:ext cx="3889321" cy="451179"/>
            <a:chOff x="2454944" y="1924442"/>
            <a:chExt cx="3889321" cy="451179"/>
          </a:xfrm>
        </p:grpSpPr>
        <p:sp>
          <p:nvSpPr>
            <p:cNvPr id="24" name="Oval 23"/>
            <p:cNvSpPr/>
            <p:nvPr/>
          </p:nvSpPr>
          <p:spPr bwMode="auto">
            <a:xfrm>
              <a:off x="2454944" y="1924442"/>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smtClean="0">
                  <a:ln>
                    <a:solidFill>
                      <a:srgbClr val="FFFFFF">
                        <a:alpha val="0"/>
                      </a:srgbClr>
                    </a:solidFill>
                  </a:ln>
                  <a:solidFill>
                    <a:srgbClr val="FFFFFF"/>
                  </a:solidFill>
                </a:rPr>
                <a:t>1</a:t>
              </a:r>
              <a:endParaRPr lang="en-US" sz="2000" dirty="0">
                <a:ln>
                  <a:solidFill>
                    <a:srgbClr val="FFFFFF">
                      <a:alpha val="0"/>
                    </a:srgbClr>
                  </a:solidFill>
                </a:ln>
                <a:solidFill>
                  <a:srgbClr val="FFFFFF"/>
                </a:solidFill>
              </a:endParaRPr>
            </a:p>
          </p:txBody>
        </p:sp>
        <p:sp>
          <p:nvSpPr>
            <p:cNvPr id="4" name="TextBox 3"/>
            <p:cNvSpPr txBox="1"/>
            <p:nvPr/>
          </p:nvSpPr>
          <p:spPr>
            <a:xfrm>
              <a:off x="2982482" y="1983831"/>
              <a:ext cx="3361783" cy="338554"/>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FFFFFF"/>
                  </a:solidFill>
                </a:rPr>
                <a:t>Retrieve device handle</a:t>
              </a:r>
              <a:endParaRPr lang="en-US" sz="2400" dirty="0">
                <a:solidFill>
                  <a:srgbClr val="FFFFFF"/>
                </a:solidFill>
              </a:endParaRPr>
            </a:p>
          </p:txBody>
        </p:sp>
      </p:grpSp>
      <p:pic>
        <p:nvPicPr>
          <p:cNvPr id="5" name="Picture 4"/>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Lst>
          </a:blip>
          <a:stretch>
            <a:fillRect/>
          </a:stretch>
        </p:blipFill>
        <p:spPr>
          <a:xfrm>
            <a:off x="9444058" y="1727715"/>
            <a:ext cx="955070" cy="1358321"/>
          </a:xfrm>
          <a:prstGeom prst="rect">
            <a:avLst/>
          </a:prstGeom>
        </p:spPr>
      </p:pic>
      <p:sp>
        <p:nvSpPr>
          <p:cNvPr id="25" name="TextBox 24"/>
          <p:cNvSpPr txBox="1"/>
          <p:nvPr/>
        </p:nvSpPr>
        <p:spPr>
          <a:xfrm>
            <a:off x="8567120" y="3086036"/>
            <a:ext cx="2735968" cy="1077218"/>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rgbClr val="FFFFFF"/>
                </a:solidFill>
              </a:rPr>
              <a:t>PNS</a:t>
            </a:r>
          </a:p>
          <a:p>
            <a:pPr algn="ctr">
              <a:lnSpc>
                <a:spcPct val="90000"/>
              </a:lnSpc>
              <a:spcBef>
                <a:spcPct val="20000"/>
              </a:spcBef>
              <a:buSzPct val="80000"/>
            </a:pPr>
            <a:r>
              <a:rPr lang="en-US" sz="2400" dirty="0" smtClean="0">
                <a:solidFill>
                  <a:srgbClr val="FFFFFF"/>
                </a:solidFill>
              </a:rPr>
              <a:t>(APNS, WNS, GCM)</a:t>
            </a:r>
            <a:endParaRPr lang="en-US" sz="2400" dirty="0">
              <a:solidFill>
                <a:srgbClr val="FFFFFF"/>
              </a:solidFill>
            </a:endParaRPr>
          </a:p>
        </p:txBody>
      </p:sp>
      <p:cxnSp>
        <p:nvCxnSpPr>
          <p:cNvPr id="29" name="Straight Arrow Connector 28"/>
          <p:cNvCxnSpPr/>
          <p:nvPr/>
        </p:nvCxnSpPr>
        <p:spPr>
          <a:xfrm flipH="1">
            <a:off x="2204150" y="2725452"/>
            <a:ext cx="7170698" cy="46251"/>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Freeform 31"/>
          <p:cNvSpPr>
            <a:spLocks noEditPoints="1"/>
          </p:cNvSpPr>
          <p:nvPr/>
        </p:nvSpPr>
        <p:spPr bwMode="black">
          <a:xfrm>
            <a:off x="5636345" y="4239634"/>
            <a:ext cx="644721" cy="957343"/>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cxnSp>
        <p:nvCxnSpPr>
          <p:cNvPr id="32" name="Elbow Connector 31"/>
          <p:cNvCxnSpPr/>
          <p:nvPr/>
        </p:nvCxnSpPr>
        <p:spPr>
          <a:xfrm>
            <a:off x="1812577" y="3282847"/>
            <a:ext cx="3583881" cy="1543987"/>
          </a:xfrm>
          <a:prstGeom prst="bentConnector3">
            <a:avLst>
              <a:gd name="adj1" fmla="val -192"/>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7" name="Group 46"/>
          <p:cNvGrpSpPr/>
          <p:nvPr/>
        </p:nvGrpSpPr>
        <p:grpSpPr>
          <a:xfrm>
            <a:off x="865691" y="4875473"/>
            <a:ext cx="4650711" cy="451179"/>
            <a:chOff x="865691" y="4875473"/>
            <a:chExt cx="4650711" cy="451179"/>
          </a:xfrm>
        </p:grpSpPr>
        <p:sp>
          <p:nvSpPr>
            <p:cNvPr id="34" name="Oval 33"/>
            <p:cNvSpPr/>
            <p:nvPr/>
          </p:nvSpPr>
          <p:spPr bwMode="auto">
            <a:xfrm>
              <a:off x="865691"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a:ln>
                    <a:solidFill>
                      <a:srgbClr val="FFFFFF">
                        <a:alpha val="0"/>
                      </a:srgbClr>
                    </a:solidFill>
                  </a:ln>
                  <a:solidFill>
                    <a:srgbClr val="FFFFFF"/>
                  </a:solidFill>
                </a:rPr>
                <a:t>2</a:t>
              </a:r>
            </a:p>
          </p:txBody>
        </p:sp>
        <p:sp>
          <p:nvSpPr>
            <p:cNvPr id="35" name="TextBox 34"/>
            <p:cNvSpPr txBox="1"/>
            <p:nvPr/>
          </p:nvSpPr>
          <p:spPr>
            <a:xfrm>
              <a:off x="1443962" y="4934864"/>
              <a:ext cx="4072440" cy="338554"/>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FFFFFF"/>
                  </a:solidFill>
                </a:rPr>
                <a:t>Store handle in app back-end</a:t>
              </a:r>
              <a:endParaRPr lang="en-US" sz="2400" dirty="0">
                <a:solidFill>
                  <a:srgbClr val="FFFFFF"/>
                </a:solidFill>
              </a:endParaRPr>
            </a:p>
          </p:txBody>
        </p:sp>
      </p:grpSp>
      <p:sp>
        <p:nvSpPr>
          <p:cNvPr id="37" name="Freeform 18"/>
          <p:cNvSpPr>
            <a:spLocks noEditPoints="1"/>
          </p:cNvSpPr>
          <p:nvPr/>
        </p:nvSpPr>
        <p:spPr bwMode="auto">
          <a:xfrm>
            <a:off x="1433966" y="2139706"/>
            <a:ext cx="663429" cy="958737"/>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0070C0"/>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cxnSp>
        <p:nvCxnSpPr>
          <p:cNvPr id="38" name="Elbow Connector 37"/>
          <p:cNvCxnSpPr/>
          <p:nvPr/>
        </p:nvCxnSpPr>
        <p:spPr>
          <a:xfrm flipV="1">
            <a:off x="6545989" y="3988534"/>
            <a:ext cx="3375604" cy="838300"/>
          </a:xfrm>
          <a:prstGeom prst="bentConnector3">
            <a:avLst>
              <a:gd name="adj1" fmla="val 99736"/>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8" name="Group 47"/>
          <p:cNvGrpSpPr/>
          <p:nvPr/>
        </p:nvGrpSpPr>
        <p:grpSpPr>
          <a:xfrm>
            <a:off x="6693828" y="4875473"/>
            <a:ext cx="4634153" cy="451179"/>
            <a:chOff x="6693828" y="4875473"/>
            <a:chExt cx="4634153" cy="451179"/>
          </a:xfrm>
        </p:grpSpPr>
        <p:sp>
          <p:nvSpPr>
            <p:cNvPr id="42" name="Oval 41"/>
            <p:cNvSpPr/>
            <p:nvPr/>
          </p:nvSpPr>
          <p:spPr bwMode="auto">
            <a:xfrm>
              <a:off x="6693828"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smtClean="0">
                  <a:ln>
                    <a:solidFill>
                      <a:srgbClr val="FFFFFF">
                        <a:alpha val="0"/>
                      </a:srgbClr>
                    </a:solidFill>
                  </a:ln>
                  <a:solidFill>
                    <a:srgbClr val="FFFFFF"/>
                  </a:solidFill>
                </a:rPr>
                <a:t>3</a:t>
              </a:r>
              <a:endParaRPr lang="en-US" sz="2000" dirty="0">
                <a:ln>
                  <a:solidFill>
                    <a:srgbClr val="FFFFFF">
                      <a:alpha val="0"/>
                    </a:srgbClr>
                  </a:solidFill>
                </a:ln>
                <a:solidFill>
                  <a:srgbClr val="FFFFFF"/>
                </a:solidFill>
              </a:endParaRPr>
            </a:p>
          </p:txBody>
        </p:sp>
        <p:sp>
          <p:nvSpPr>
            <p:cNvPr id="43" name="TextBox 42"/>
            <p:cNvSpPr txBox="1"/>
            <p:nvPr/>
          </p:nvSpPr>
          <p:spPr>
            <a:xfrm>
              <a:off x="7255541" y="4934864"/>
              <a:ext cx="4072440" cy="338554"/>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FFFFFF"/>
                  </a:solidFill>
                </a:rPr>
                <a:t>Send notification to handle</a:t>
              </a:r>
              <a:endParaRPr lang="en-US" sz="2400" dirty="0">
                <a:solidFill>
                  <a:srgbClr val="FFFFFF"/>
                </a:solidFill>
              </a:endParaRPr>
            </a:p>
          </p:txBody>
        </p:sp>
      </p:grpSp>
      <p:grpSp>
        <p:nvGrpSpPr>
          <p:cNvPr id="49" name="Group 48"/>
          <p:cNvGrpSpPr/>
          <p:nvPr/>
        </p:nvGrpSpPr>
        <p:grpSpPr>
          <a:xfrm>
            <a:off x="2913272" y="2875211"/>
            <a:ext cx="7030643" cy="451179"/>
            <a:chOff x="2913272" y="2875211"/>
            <a:chExt cx="7030643" cy="451179"/>
          </a:xfrm>
        </p:grpSpPr>
        <p:sp>
          <p:nvSpPr>
            <p:cNvPr id="44" name="Oval 43"/>
            <p:cNvSpPr/>
            <p:nvPr/>
          </p:nvSpPr>
          <p:spPr bwMode="auto">
            <a:xfrm>
              <a:off x="2913272" y="2875211"/>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a:ln>
                    <a:solidFill>
                      <a:srgbClr val="FFFFFF">
                        <a:alpha val="0"/>
                      </a:srgbClr>
                    </a:solidFill>
                  </a:ln>
                  <a:solidFill>
                    <a:srgbClr val="FFFFFF"/>
                  </a:solidFill>
                </a:rPr>
                <a:t>4</a:t>
              </a:r>
            </a:p>
          </p:txBody>
        </p:sp>
        <p:sp>
          <p:nvSpPr>
            <p:cNvPr id="45" name="TextBox 44"/>
            <p:cNvSpPr txBox="1"/>
            <p:nvPr/>
          </p:nvSpPr>
          <p:spPr>
            <a:xfrm>
              <a:off x="3482339" y="2930374"/>
              <a:ext cx="6461576" cy="338554"/>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FFFFFF"/>
                  </a:solidFill>
                </a:rPr>
                <a:t>Device notified (even when app is inactive)</a:t>
              </a:r>
              <a:endParaRPr lang="en-US" sz="2400" dirty="0">
                <a:solidFill>
                  <a:srgbClr val="FFFFFF"/>
                </a:solidFill>
              </a:endParaRPr>
            </a:p>
          </p:txBody>
        </p:sp>
      </p:grpSp>
    </p:spTree>
    <p:extLst>
      <p:ext uri="{BB962C8B-B14F-4D97-AF65-F5344CB8AC3E}">
        <p14:creationId xmlns:p14="http://schemas.microsoft.com/office/powerpoint/2010/main" val="16368686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22" presetClass="entr" presetSubtype="8"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22" presetClass="entr" presetSubtype="4"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down)">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22" presetClass="entr" presetSubtype="2"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right)">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0746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custDataLst>
              <p:tags r:id="rId1"/>
            </p:custDataLst>
          </p:nvPr>
        </p:nvSpPr>
        <p:spPr/>
        <p:txBody>
          <a:bodyPr/>
          <a:lstStyle/>
          <a:p>
            <a:r>
              <a:rPr lang="en-US" dirty="0" smtClean="0"/>
              <a:t>Why Service Bus?</a:t>
            </a:r>
            <a:endParaRPr lang="en-US" dirty="0"/>
          </a:p>
        </p:txBody>
      </p:sp>
    </p:spTree>
    <p:extLst>
      <p:ext uri="{BB962C8B-B14F-4D97-AF65-F5344CB8AC3E}">
        <p14:creationId xmlns:p14="http://schemas.microsoft.com/office/powerpoint/2010/main" val="20389891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custDataLst>
              <p:tags r:id="rId1"/>
            </p:custDataLst>
          </p:nvPr>
        </p:nvSpPr>
        <p:spPr bwMode="auto">
          <a:xfrm>
            <a:off x="7154426" y="1446213"/>
            <a:ext cx="4513699"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rgbClr val="FFFFFF"/>
              </a:solidFill>
            </a:endParaRPr>
          </a:p>
        </p:txBody>
      </p:sp>
      <p:sp>
        <p:nvSpPr>
          <p:cNvPr id="23" name="Freeform 6"/>
          <p:cNvSpPr>
            <a:spLocks/>
          </p:cNvSpPr>
          <p:nvPr/>
        </p:nvSpPr>
        <p:spPr bwMode="auto">
          <a:xfrm>
            <a:off x="8358150" y="1600132"/>
            <a:ext cx="2106251" cy="141170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400" dirty="0">
                <a:ln>
                  <a:solidFill>
                    <a:srgbClr val="FFFFFF">
                      <a:alpha val="0"/>
                    </a:srgbClr>
                  </a:solidFill>
                </a:ln>
                <a:solidFill>
                  <a:srgbClr val="FFFFFF"/>
                </a:solidFill>
                <a:latin typeface="Segoe UI Light" pitchFamily="34" charset="0"/>
              </a:rPr>
              <a:t>Cloud App</a:t>
            </a:r>
          </a:p>
        </p:txBody>
      </p:sp>
      <p:sp>
        <p:nvSpPr>
          <p:cNvPr id="3" name="Title 2"/>
          <p:cNvSpPr>
            <a:spLocks noGrp="1"/>
          </p:cNvSpPr>
          <p:nvPr>
            <p:ph type="title"/>
            <p:custDataLst>
              <p:tags r:id="rId2"/>
            </p:custDataLst>
          </p:nvPr>
        </p:nvSpPr>
        <p:spPr/>
        <p:txBody>
          <a:bodyPr/>
          <a:lstStyle/>
          <a:p>
            <a:r>
              <a:rPr lang="en-US" dirty="0" smtClean="0"/>
              <a:t>Cloud/On-Premise Integration</a:t>
            </a:r>
            <a:endParaRPr lang="en-US" dirty="0"/>
          </a:p>
        </p:txBody>
      </p:sp>
      <p:sp>
        <p:nvSpPr>
          <p:cNvPr id="9" name="Content Placeholder 8"/>
          <p:cNvSpPr>
            <a:spLocks noGrp="1"/>
          </p:cNvSpPr>
          <p:nvPr>
            <p:ph type="body" sz="quarter" idx="10"/>
            <p:custDataLst>
              <p:tags r:id="rId3"/>
            </p:custDataLst>
          </p:nvPr>
        </p:nvSpPr>
        <p:spPr>
          <a:xfrm>
            <a:off x="519112" y="1447799"/>
            <a:ext cx="6364009" cy="3721019"/>
          </a:xfrm>
        </p:spPr>
        <p:txBody>
          <a:bodyPr/>
          <a:lstStyle/>
          <a:p>
            <a:pPr>
              <a:spcAft>
                <a:spcPts val="1800"/>
              </a:spcAft>
            </a:pPr>
            <a:r>
              <a:rPr lang="en-US" sz="3600" dirty="0" smtClean="0"/>
              <a:t>Cloud-Hosted, reliable asynchronous Messaging Infrastructure with Publish/Subscribe</a:t>
            </a:r>
          </a:p>
          <a:p>
            <a:pPr>
              <a:spcAft>
                <a:spcPts val="1800"/>
              </a:spcAft>
            </a:pPr>
            <a:r>
              <a:rPr lang="en-US" sz="3600" dirty="0" smtClean="0"/>
              <a:t>Cloud-Based Relay enabling NAT/Firewall Traversal for reach </a:t>
            </a:r>
            <a:br>
              <a:rPr lang="en-US" sz="3600" dirty="0" smtClean="0"/>
            </a:br>
            <a:r>
              <a:rPr lang="en-US" sz="3600" dirty="0" smtClean="0"/>
              <a:t>into </a:t>
            </a:r>
            <a:r>
              <a:rPr lang="en-US" sz="3600" dirty="0" err="1" smtClean="0"/>
              <a:t>on-premise</a:t>
            </a:r>
            <a:r>
              <a:rPr lang="en-US" sz="3600" dirty="0" smtClean="0"/>
              <a:t> assets</a:t>
            </a:r>
          </a:p>
        </p:txBody>
      </p:sp>
      <p:sp>
        <p:nvSpPr>
          <p:cNvPr id="6" name="Rectangle 5"/>
          <p:cNvSpPr/>
          <p:nvPr/>
        </p:nvSpPr>
        <p:spPr bwMode="auto">
          <a:xfrm>
            <a:off x="8268275" y="4025461"/>
            <a:ext cx="228600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rgbClr val="FFFFFF"/>
                </a:solidFill>
              </a:rPr>
              <a:t>On-Prem assets</a:t>
            </a:r>
          </a:p>
        </p:txBody>
      </p:sp>
      <p:cxnSp>
        <p:nvCxnSpPr>
          <p:cNvPr id="8" name="Straight Arrow Connector 7"/>
          <p:cNvCxnSpPr/>
          <p:nvPr/>
        </p:nvCxnSpPr>
        <p:spPr>
          <a:xfrm>
            <a:off x="9411275"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72891" y="3291010"/>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72891" y="5857192"/>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32838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custDataLst>
              <p:tags r:id="rId1"/>
            </p:custDataLst>
          </p:nvPr>
        </p:nvSpPr>
        <p:spPr bwMode="auto">
          <a:xfrm>
            <a:off x="7154426" y="1446213"/>
            <a:ext cx="4513699"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2" name="Title 1"/>
          <p:cNvSpPr>
            <a:spLocks noGrp="1"/>
          </p:cNvSpPr>
          <p:nvPr>
            <p:ph type="title"/>
            <p:custDataLst>
              <p:tags r:id="rId2"/>
            </p:custDataLst>
          </p:nvPr>
        </p:nvSpPr>
        <p:spPr/>
        <p:txBody>
          <a:bodyPr/>
          <a:lstStyle/>
          <a:p>
            <a:r>
              <a:rPr lang="en-US" dirty="0" smtClean="0"/>
              <a:t>Cross-Site Federation (SaaS)</a:t>
            </a:r>
            <a:endParaRPr lang="en-US" dirty="0"/>
          </a:p>
        </p:txBody>
      </p:sp>
      <p:sp>
        <p:nvSpPr>
          <p:cNvPr id="11" name="Content Placeholder 10"/>
          <p:cNvSpPr>
            <a:spLocks noGrp="1"/>
          </p:cNvSpPr>
          <p:nvPr>
            <p:ph type="body" sz="quarter" idx="10"/>
          </p:nvPr>
        </p:nvSpPr>
        <p:spPr>
          <a:xfrm>
            <a:off x="519113" y="1447799"/>
            <a:ext cx="6022364" cy="3824124"/>
          </a:xfrm>
        </p:spPr>
        <p:txBody>
          <a:bodyPr/>
          <a:lstStyle/>
          <a:p>
            <a:r>
              <a:rPr lang="en-US" sz="3200" dirty="0" smtClean="0"/>
              <a:t>Endpoint Federation instead of Network Federation (VPN)</a:t>
            </a:r>
          </a:p>
          <a:p>
            <a:r>
              <a:rPr lang="en-US" sz="3200" dirty="0" smtClean="0"/>
              <a:t>Non-intrusive, does not require network reconfiguration</a:t>
            </a:r>
          </a:p>
          <a:p>
            <a:r>
              <a:rPr lang="en-US" sz="3200" dirty="0" smtClean="0"/>
              <a:t>Enables integration scenarios with:</a:t>
            </a:r>
          </a:p>
          <a:p>
            <a:pPr lvl="1">
              <a:spcAft>
                <a:spcPts val="600"/>
              </a:spcAft>
            </a:pPr>
            <a:r>
              <a:rPr lang="en-US" dirty="0" smtClean="0"/>
              <a:t>Multi-Tenancy</a:t>
            </a:r>
          </a:p>
          <a:p>
            <a:pPr lvl="1">
              <a:spcAft>
                <a:spcPts val="600"/>
              </a:spcAft>
            </a:pPr>
            <a:r>
              <a:rPr lang="en-US" dirty="0"/>
              <a:t>Minimal mutual trust</a:t>
            </a:r>
          </a:p>
          <a:p>
            <a:pPr lvl="1"/>
            <a:r>
              <a:rPr lang="en-US" dirty="0" smtClean="0"/>
              <a:t>Minimal or no control over the on-premise </a:t>
            </a:r>
            <a:br>
              <a:rPr lang="en-US" dirty="0" smtClean="0"/>
            </a:br>
            <a:r>
              <a:rPr lang="en-US" dirty="0" smtClean="0"/>
              <a:t>networking environment</a:t>
            </a:r>
            <a:endParaRPr lang="en-US" dirty="0"/>
          </a:p>
        </p:txBody>
      </p:sp>
      <p:sp>
        <p:nvSpPr>
          <p:cNvPr id="18" name="Freeform 6"/>
          <p:cNvSpPr>
            <a:spLocks/>
          </p:cNvSpPr>
          <p:nvPr/>
        </p:nvSpPr>
        <p:spPr bwMode="auto">
          <a:xfrm>
            <a:off x="7707086" y="1668026"/>
            <a:ext cx="3408380" cy="13438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18" rIns="91436" bIns="45718" numCol="1" rtlCol="0" anchor="ctr" anchorCtr="0" compatLnSpc="1">
            <a:prstTxWarp prst="textNoShape">
              <a:avLst/>
            </a:prstTxWarp>
          </a:bodyPr>
          <a:lstStyle/>
          <a:p>
            <a:pPr defTabSz="914099" fontAlgn="base">
              <a:spcBef>
                <a:spcPct val="0"/>
              </a:spcBef>
              <a:spcAft>
                <a:spcPct val="0"/>
              </a:spcAft>
            </a:pPr>
            <a:r>
              <a:rPr lang="en-US" sz="2800" dirty="0">
                <a:ln>
                  <a:solidFill>
                    <a:srgbClr val="FFFFFF">
                      <a:alpha val="0"/>
                    </a:srgbClr>
                  </a:solidFill>
                </a:ln>
                <a:solidFill>
                  <a:srgbClr val="FFFFFF">
                    <a:alpha val="99000"/>
                  </a:srgbClr>
                </a:solidFill>
                <a:latin typeface="Segoe UI Light" pitchFamily="34" charset="0"/>
              </a:rPr>
              <a:t>SaaS</a:t>
            </a:r>
          </a:p>
        </p:txBody>
      </p:sp>
      <p:sp>
        <p:nvSpPr>
          <p:cNvPr id="29" name="Rectangle 28"/>
          <p:cNvSpPr/>
          <p:nvPr/>
        </p:nvSpPr>
        <p:spPr bwMode="auto">
          <a:xfrm>
            <a:off x="7710079" y="4025461"/>
            <a:ext cx="1524355"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chemeClr val="lt1">
                    <a:alpha val="99000"/>
                  </a:schemeClr>
                </a:solidFill>
              </a:rPr>
              <a:t>Branch On-Prem Assets</a:t>
            </a:r>
          </a:p>
        </p:txBody>
      </p:sp>
      <p:cxnSp>
        <p:nvCxnSpPr>
          <p:cNvPr id="30" name="Straight Connector 29"/>
          <p:cNvCxnSpPr/>
          <p:nvPr/>
        </p:nvCxnSpPr>
        <p:spPr>
          <a:xfrm>
            <a:off x="7710080" y="3291010"/>
            <a:ext cx="1524355"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10080" y="5857192"/>
            <a:ext cx="1524355"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472256"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9589121" y="4025461"/>
            <a:ext cx="1524355"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chemeClr val="lt1">
                    <a:alpha val="99000"/>
                  </a:schemeClr>
                </a:solidFill>
              </a:rPr>
              <a:t>Branch On-Prem Assets</a:t>
            </a:r>
          </a:p>
        </p:txBody>
      </p:sp>
      <p:cxnSp>
        <p:nvCxnSpPr>
          <p:cNvPr id="39" name="Straight Connector 38"/>
          <p:cNvCxnSpPr/>
          <p:nvPr/>
        </p:nvCxnSpPr>
        <p:spPr>
          <a:xfrm>
            <a:off x="9589122" y="3291010"/>
            <a:ext cx="1524355"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589122" y="5857192"/>
            <a:ext cx="1524355"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351298"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Freeform 35"/>
          <p:cNvSpPr>
            <a:spLocks noEditPoints="1"/>
          </p:cNvSpPr>
          <p:nvPr/>
        </p:nvSpPr>
        <p:spPr bwMode="black">
          <a:xfrm>
            <a:off x="7935730" y="1903413"/>
            <a:ext cx="816386" cy="826666"/>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42811407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42589830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3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Mobile Workforce/Customer Integration</a:t>
            </a:r>
            <a:endParaRPr lang="en-US" dirty="0"/>
          </a:p>
        </p:txBody>
      </p:sp>
      <p:sp>
        <p:nvSpPr>
          <p:cNvPr id="12" name="Content Placeholder 11"/>
          <p:cNvSpPr>
            <a:spLocks noGrp="1"/>
          </p:cNvSpPr>
          <p:nvPr>
            <p:ph type="body" sz="quarter" idx="10"/>
          </p:nvPr>
        </p:nvSpPr>
        <p:spPr>
          <a:xfrm>
            <a:off x="519112" y="1885769"/>
            <a:ext cx="3520325" cy="3224985"/>
          </a:xfrm>
        </p:spPr>
        <p:txBody>
          <a:bodyPr/>
          <a:lstStyle/>
          <a:p>
            <a:r>
              <a:rPr lang="en-US" sz="2800" dirty="0" smtClean="0">
                <a:solidFill>
                  <a:srgbClr val="FFFFFF">
                    <a:alpha val="99000"/>
                  </a:srgbClr>
                </a:solidFill>
              </a:rPr>
              <a:t>Mobile devices are largely not “behind the firewall”</a:t>
            </a:r>
          </a:p>
          <a:p>
            <a:r>
              <a:rPr lang="en-US" sz="2800" dirty="0" smtClean="0">
                <a:solidFill>
                  <a:srgbClr val="FFFFFF">
                    <a:alpha val="99000"/>
                  </a:srgbClr>
                </a:solidFill>
              </a:rPr>
              <a:t>VPN solutions are largely impractical due to setup and management complexity</a:t>
            </a:r>
          </a:p>
        </p:txBody>
      </p:sp>
      <p:sp>
        <p:nvSpPr>
          <p:cNvPr id="74" name="Rectangle 73"/>
          <p:cNvSpPr/>
          <p:nvPr>
            <p:custDataLst>
              <p:tags r:id="rId4"/>
            </p:custDataLst>
          </p:nvPr>
        </p:nvSpPr>
        <p:spPr bwMode="auto">
          <a:xfrm>
            <a:off x="4551903" y="1446213"/>
            <a:ext cx="7116223"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75" name="Freeform 6"/>
          <p:cNvSpPr>
            <a:spLocks/>
          </p:cNvSpPr>
          <p:nvPr/>
        </p:nvSpPr>
        <p:spPr bwMode="auto">
          <a:xfrm>
            <a:off x="4983982" y="1668026"/>
            <a:ext cx="6282209" cy="13438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18" rIns="91436" bIns="45718" numCol="1" rtlCol="0" anchor="ctr" anchorCtr="0" compatLnSpc="1">
            <a:prstTxWarp prst="textNoShape">
              <a:avLst/>
            </a:prstTxWarp>
          </a:bodyPr>
          <a:lstStyle/>
          <a:p>
            <a:pPr lvl="0" defTabSz="914099" fontAlgn="base">
              <a:spcBef>
                <a:spcPct val="0"/>
              </a:spcBef>
              <a:spcAft>
                <a:spcPct val="0"/>
              </a:spcAft>
            </a:pPr>
            <a:r>
              <a:rPr lang="en-US" sz="2800" dirty="0">
                <a:ln>
                  <a:solidFill>
                    <a:srgbClr val="FFFFFF">
                      <a:alpha val="0"/>
                    </a:srgbClr>
                  </a:solidFill>
                </a:ln>
                <a:solidFill>
                  <a:srgbClr val="FFFFFF">
                    <a:alpha val="99000"/>
                  </a:srgbClr>
                </a:solidFill>
                <a:latin typeface="Segoe UI Light" pitchFamily="34" charset="0"/>
              </a:rPr>
              <a:t>Mobile Devices</a:t>
            </a:r>
          </a:p>
        </p:txBody>
      </p:sp>
      <p:sp>
        <p:nvSpPr>
          <p:cNvPr id="76" name="Rectangle 75"/>
          <p:cNvSpPr/>
          <p:nvPr/>
        </p:nvSpPr>
        <p:spPr bwMode="auto">
          <a:xfrm>
            <a:off x="6029011" y="3482850"/>
            <a:ext cx="2569464" cy="7977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Application Client Services</a:t>
            </a:r>
          </a:p>
        </p:txBody>
      </p:sp>
      <p:cxnSp>
        <p:nvCxnSpPr>
          <p:cNvPr id="77" name="Straight Connector 76"/>
          <p:cNvCxnSpPr/>
          <p:nvPr/>
        </p:nvCxnSpPr>
        <p:spPr>
          <a:xfrm>
            <a:off x="4953838" y="4500665"/>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Freeform 5"/>
          <p:cNvSpPr>
            <a:spLocks noEditPoints="1"/>
          </p:cNvSpPr>
          <p:nvPr/>
        </p:nvSpPr>
        <p:spPr bwMode="auto">
          <a:xfrm>
            <a:off x="5399874" y="1827302"/>
            <a:ext cx="545681" cy="1041343"/>
          </a:xfrm>
          <a:custGeom>
            <a:avLst/>
            <a:gdLst>
              <a:gd name="T0" fmla="*/ 54 w 58"/>
              <a:gd name="T1" fmla="*/ 0 h 111"/>
              <a:gd name="T2" fmla="*/ 4 w 58"/>
              <a:gd name="T3" fmla="*/ 0 h 111"/>
              <a:gd name="T4" fmla="*/ 0 w 58"/>
              <a:gd name="T5" fmla="*/ 4 h 111"/>
              <a:gd name="T6" fmla="*/ 0 w 58"/>
              <a:gd name="T7" fmla="*/ 107 h 111"/>
              <a:gd name="T8" fmla="*/ 4 w 58"/>
              <a:gd name="T9" fmla="*/ 111 h 111"/>
              <a:gd name="T10" fmla="*/ 54 w 58"/>
              <a:gd name="T11" fmla="*/ 111 h 111"/>
              <a:gd name="T12" fmla="*/ 58 w 58"/>
              <a:gd name="T13" fmla="*/ 107 h 111"/>
              <a:gd name="T14" fmla="*/ 58 w 58"/>
              <a:gd name="T15" fmla="*/ 4 h 111"/>
              <a:gd name="T16" fmla="*/ 54 w 58"/>
              <a:gd name="T17" fmla="*/ 0 h 111"/>
              <a:gd name="T18" fmla="*/ 16 w 58"/>
              <a:gd name="T19" fmla="*/ 102 h 111"/>
              <a:gd name="T20" fmla="*/ 11 w 58"/>
              <a:gd name="T21" fmla="*/ 102 h 111"/>
              <a:gd name="T22" fmla="*/ 13 w 58"/>
              <a:gd name="T23" fmla="*/ 104 h 111"/>
              <a:gd name="T24" fmla="*/ 12 w 58"/>
              <a:gd name="T25" fmla="*/ 104 h 111"/>
              <a:gd name="T26" fmla="*/ 9 w 58"/>
              <a:gd name="T27" fmla="*/ 101 h 111"/>
              <a:gd name="T28" fmla="*/ 12 w 58"/>
              <a:gd name="T29" fmla="*/ 99 h 111"/>
              <a:gd name="T30" fmla="*/ 13 w 58"/>
              <a:gd name="T31" fmla="*/ 99 h 111"/>
              <a:gd name="T32" fmla="*/ 11 w 58"/>
              <a:gd name="T33" fmla="*/ 101 h 111"/>
              <a:gd name="T34" fmla="*/ 16 w 58"/>
              <a:gd name="T35" fmla="*/ 101 h 111"/>
              <a:gd name="T36" fmla="*/ 16 w 58"/>
              <a:gd name="T37" fmla="*/ 102 h 111"/>
              <a:gd name="T38" fmla="*/ 31 w 58"/>
              <a:gd name="T39" fmla="*/ 104 h 111"/>
              <a:gd name="T40" fmla="*/ 28 w 58"/>
              <a:gd name="T41" fmla="*/ 104 h 111"/>
              <a:gd name="T42" fmla="*/ 26 w 58"/>
              <a:gd name="T43" fmla="*/ 103 h 111"/>
              <a:gd name="T44" fmla="*/ 28 w 58"/>
              <a:gd name="T45" fmla="*/ 98 h 111"/>
              <a:gd name="T46" fmla="*/ 30 w 58"/>
              <a:gd name="T47" fmla="*/ 99 h 111"/>
              <a:gd name="T48" fmla="*/ 33 w 58"/>
              <a:gd name="T49" fmla="*/ 99 h 111"/>
              <a:gd name="T50" fmla="*/ 31 w 58"/>
              <a:gd name="T51" fmla="*/ 104 h 111"/>
              <a:gd name="T52" fmla="*/ 49 w 58"/>
              <a:gd name="T53" fmla="*/ 101 h 111"/>
              <a:gd name="T54" fmla="*/ 47 w 58"/>
              <a:gd name="T55" fmla="*/ 103 h 111"/>
              <a:gd name="T56" fmla="*/ 47 w 58"/>
              <a:gd name="T57" fmla="*/ 103 h 111"/>
              <a:gd name="T58" fmla="*/ 46 w 58"/>
              <a:gd name="T59" fmla="*/ 102 h 111"/>
              <a:gd name="T60" fmla="*/ 45 w 58"/>
              <a:gd name="T61" fmla="*/ 104 h 111"/>
              <a:gd name="T62" fmla="*/ 44 w 58"/>
              <a:gd name="T63" fmla="*/ 104 h 111"/>
              <a:gd name="T64" fmla="*/ 44 w 58"/>
              <a:gd name="T65" fmla="*/ 104 h 111"/>
              <a:gd name="T66" fmla="*/ 44 w 58"/>
              <a:gd name="T67" fmla="*/ 103 h 111"/>
              <a:gd name="T68" fmla="*/ 45 w 58"/>
              <a:gd name="T69" fmla="*/ 102 h 111"/>
              <a:gd name="T70" fmla="*/ 45 w 58"/>
              <a:gd name="T71" fmla="*/ 100 h 111"/>
              <a:gd name="T72" fmla="*/ 47 w 58"/>
              <a:gd name="T73" fmla="*/ 98 h 111"/>
              <a:gd name="T74" fmla="*/ 48 w 58"/>
              <a:gd name="T75" fmla="*/ 98 h 111"/>
              <a:gd name="T76" fmla="*/ 49 w 58"/>
              <a:gd name="T77" fmla="*/ 99 h 111"/>
              <a:gd name="T78" fmla="*/ 49 w 58"/>
              <a:gd name="T79" fmla="*/ 101 h 111"/>
              <a:gd name="T80" fmla="*/ 53 w 58"/>
              <a:gd name="T81" fmla="*/ 88 h 111"/>
              <a:gd name="T82" fmla="*/ 6 w 58"/>
              <a:gd name="T83" fmla="*/ 88 h 111"/>
              <a:gd name="T84" fmla="*/ 6 w 58"/>
              <a:gd name="T85" fmla="*/ 9 h 111"/>
              <a:gd name="T86" fmla="*/ 53 w 58"/>
              <a:gd name="T87" fmla="*/ 9 h 111"/>
              <a:gd name="T88" fmla="*/ 53 w 58"/>
              <a:gd name="T89" fmla="*/ 8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 h="111">
                <a:moveTo>
                  <a:pt x="54" y="0"/>
                </a:moveTo>
                <a:cubicBezTo>
                  <a:pt x="4" y="0"/>
                  <a:pt x="4" y="0"/>
                  <a:pt x="4" y="0"/>
                </a:cubicBezTo>
                <a:cubicBezTo>
                  <a:pt x="2" y="0"/>
                  <a:pt x="0" y="2"/>
                  <a:pt x="0" y="4"/>
                </a:cubicBezTo>
                <a:cubicBezTo>
                  <a:pt x="0" y="107"/>
                  <a:pt x="0" y="107"/>
                  <a:pt x="0" y="107"/>
                </a:cubicBezTo>
                <a:cubicBezTo>
                  <a:pt x="0" y="109"/>
                  <a:pt x="2" y="111"/>
                  <a:pt x="4" y="111"/>
                </a:cubicBezTo>
                <a:cubicBezTo>
                  <a:pt x="54" y="111"/>
                  <a:pt x="54" y="111"/>
                  <a:pt x="54" y="111"/>
                </a:cubicBezTo>
                <a:cubicBezTo>
                  <a:pt x="56" y="111"/>
                  <a:pt x="58" y="109"/>
                  <a:pt x="58" y="107"/>
                </a:cubicBezTo>
                <a:cubicBezTo>
                  <a:pt x="58" y="4"/>
                  <a:pt x="58" y="4"/>
                  <a:pt x="58" y="4"/>
                </a:cubicBezTo>
                <a:cubicBezTo>
                  <a:pt x="58" y="2"/>
                  <a:pt x="56" y="0"/>
                  <a:pt x="54" y="0"/>
                </a:cubicBezTo>
                <a:close/>
                <a:moveTo>
                  <a:pt x="16" y="102"/>
                </a:moveTo>
                <a:cubicBezTo>
                  <a:pt x="11" y="102"/>
                  <a:pt x="11" y="102"/>
                  <a:pt x="11" y="102"/>
                </a:cubicBezTo>
                <a:cubicBezTo>
                  <a:pt x="13" y="104"/>
                  <a:pt x="13" y="104"/>
                  <a:pt x="13" y="104"/>
                </a:cubicBezTo>
                <a:cubicBezTo>
                  <a:pt x="12" y="104"/>
                  <a:pt x="12" y="104"/>
                  <a:pt x="12" y="104"/>
                </a:cubicBezTo>
                <a:cubicBezTo>
                  <a:pt x="9" y="101"/>
                  <a:pt x="9" y="101"/>
                  <a:pt x="9" y="101"/>
                </a:cubicBezTo>
                <a:cubicBezTo>
                  <a:pt x="12" y="99"/>
                  <a:pt x="12" y="99"/>
                  <a:pt x="12" y="99"/>
                </a:cubicBezTo>
                <a:cubicBezTo>
                  <a:pt x="13" y="99"/>
                  <a:pt x="13" y="99"/>
                  <a:pt x="13" y="99"/>
                </a:cubicBezTo>
                <a:cubicBezTo>
                  <a:pt x="11" y="101"/>
                  <a:pt x="11" y="101"/>
                  <a:pt x="11" y="101"/>
                </a:cubicBezTo>
                <a:cubicBezTo>
                  <a:pt x="16" y="101"/>
                  <a:pt x="16" y="101"/>
                  <a:pt x="16" y="101"/>
                </a:cubicBezTo>
                <a:lnTo>
                  <a:pt x="16" y="102"/>
                </a:lnTo>
                <a:close/>
                <a:moveTo>
                  <a:pt x="31" y="104"/>
                </a:moveTo>
                <a:cubicBezTo>
                  <a:pt x="31" y="104"/>
                  <a:pt x="29" y="104"/>
                  <a:pt x="28" y="104"/>
                </a:cubicBezTo>
                <a:cubicBezTo>
                  <a:pt x="27" y="103"/>
                  <a:pt x="26" y="103"/>
                  <a:pt x="26" y="103"/>
                </a:cubicBezTo>
                <a:cubicBezTo>
                  <a:pt x="28" y="98"/>
                  <a:pt x="28" y="98"/>
                  <a:pt x="28" y="98"/>
                </a:cubicBezTo>
                <a:cubicBezTo>
                  <a:pt x="28" y="98"/>
                  <a:pt x="29" y="98"/>
                  <a:pt x="30" y="99"/>
                </a:cubicBezTo>
                <a:cubicBezTo>
                  <a:pt x="31" y="100"/>
                  <a:pt x="33" y="99"/>
                  <a:pt x="33" y="99"/>
                </a:cubicBezTo>
                <a:lnTo>
                  <a:pt x="31" y="104"/>
                </a:lnTo>
                <a:close/>
                <a:moveTo>
                  <a:pt x="49" y="101"/>
                </a:moveTo>
                <a:cubicBezTo>
                  <a:pt x="49" y="102"/>
                  <a:pt x="48" y="103"/>
                  <a:pt x="47" y="103"/>
                </a:cubicBezTo>
                <a:cubicBezTo>
                  <a:pt x="47" y="103"/>
                  <a:pt x="47" y="103"/>
                  <a:pt x="47" y="103"/>
                </a:cubicBezTo>
                <a:cubicBezTo>
                  <a:pt x="47" y="103"/>
                  <a:pt x="46" y="103"/>
                  <a:pt x="46" y="102"/>
                </a:cubicBezTo>
                <a:cubicBezTo>
                  <a:pt x="46" y="102"/>
                  <a:pt x="46" y="102"/>
                  <a:pt x="45" y="104"/>
                </a:cubicBezTo>
                <a:cubicBezTo>
                  <a:pt x="44" y="104"/>
                  <a:pt x="44" y="104"/>
                  <a:pt x="44" y="104"/>
                </a:cubicBezTo>
                <a:cubicBezTo>
                  <a:pt x="44" y="104"/>
                  <a:pt x="44" y="104"/>
                  <a:pt x="44" y="104"/>
                </a:cubicBezTo>
                <a:cubicBezTo>
                  <a:pt x="44" y="104"/>
                  <a:pt x="44" y="104"/>
                  <a:pt x="44" y="103"/>
                </a:cubicBezTo>
                <a:cubicBezTo>
                  <a:pt x="44" y="103"/>
                  <a:pt x="44" y="103"/>
                  <a:pt x="45" y="102"/>
                </a:cubicBezTo>
                <a:cubicBezTo>
                  <a:pt x="45" y="101"/>
                  <a:pt x="45" y="101"/>
                  <a:pt x="45" y="100"/>
                </a:cubicBezTo>
                <a:cubicBezTo>
                  <a:pt x="45" y="99"/>
                  <a:pt x="46" y="98"/>
                  <a:pt x="47" y="98"/>
                </a:cubicBezTo>
                <a:cubicBezTo>
                  <a:pt x="47" y="98"/>
                  <a:pt x="48" y="98"/>
                  <a:pt x="48" y="98"/>
                </a:cubicBezTo>
                <a:cubicBezTo>
                  <a:pt x="48" y="99"/>
                  <a:pt x="49" y="99"/>
                  <a:pt x="49" y="99"/>
                </a:cubicBezTo>
                <a:cubicBezTo>
                  <a:pt x="49" y="100"/>
                  <a:pt x="50" y="101"/>
                  <a:pt x="49" y="101"/>
                </a:cubicBezTo>
                <a:close/>
                <a:moveTo>
                  <a:pt x="53" y="88"/>
                </a:moveTo>
                <a:cubicBezTo>
                  <a:pt x="6" y="88"/>
                  <a:pt x="6" y="88"/>
                  <a:pt x="6" y="88"/>
                </a:cubicBezTo>
                <a:cubicBezTo>
                  <a:pt x="6" y="9"/>
                  <a:pt x="6" y="9"/>
                  <a:pt x="6" y="9"/>
                </a:cubicBezTo>
                <a:cubicBezTo>
                  <a:pt x="53" y="9"/>
                  <a:pt x="53" y="9"/>
                  <a:pt x="53" y="9"/>
                </a:cubicBezTo>
                <a:lnTo>
                  <a:pt x="53" y="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79" name="Straight Arrow Connector 78"/>
          <p:cNvCxnSpPr/>
          <p:nvPr/>
        </p:nvCxnSpPr>
        <p:spPr>
          <a:xfrm>
            <a:off x="7008725" y="3024555"/>
            <a:ext cx="0" cy="45217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953838" y="3254669"/>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auto">
          <a:xfrm>
            <a:off x="8696727" y="3482850"/>
            <a:ext cx="2569464" cy="7977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Platform Client </a:t>
            </a:r>
            <a:r>
              <a:rPr lang="en-US" sz="1600" dirty="0" smtClean="0">
                <a:ln>
                  <a:solidFill>
                    <a:schemeClr val="bg1">
                      <a:alpha val="0"/>
                    </a:schemeClr>
                  </a:solidFill>
                </a:ln>
                <a:solidFill>
                  <a:schemeClr val="lt1">
                    <a:alpha val="99000"/>
                  </a:schemeClr>
                </a:solidFill>
              </a:rPr>
              <a:t/>
            </a:r>
            <a:br>
              <a:rPr lang="en-US" sz="1600" dirty="0" smtClean="0">
                <a:ln>
                  <a:solidFill>
                    <a:schemeClr val="bg1">
                      <a:alpha val="0"/>
                    </a:schemeClr>
                  </a:solidFill>
                </a:ln>
                <a:solidFill>
                  <a:schemeClr val="lt1">
                    <a:alpha val="99000"/>
                  </a:schemeClr>
                </a:solidFill>
              </a:rPr>
            </a:br>
            <a:r>
              <a:rPr lang="en-US" sz="1600" dirty="0" smtClean="0">
                <a:ln>
                  <a:solidFill>
                    <a:schemeClr val="bg1">
                      <a:alpha val="0"/>
                    </a:schemeClr>
                  </a:solidFill>
                </a:ln>
                <a:solidFill>
                  <a:schemeClr val="lt1">
                    <a:alpha val="99000"/>
                  </a:schemeClr>
                </a:solidFill>
              </a:rPr>
              <a:t>Services</a:t>
            </a:r>
            <a:endParaRPr lang="en-US" sz="1600" dirty="0">
              <a:ln>
                <a:solidFill>
                  <a:schemeClr val="bg1">
                    <a:alpha val="0"/>
                  </a:schemeClr>
                </a:solidFill>
              </a:ln>
              <a:solidFill>
                <a:schemeClr val="lt1">
                  <a:alpha val="99000"/>
                </a:schemeClr>
              </a:solidFill>
            </a:endParaRPr>
          </a:p>
        </p:txBody>
      </p:sp>
      <p:cxnSp>
        <p:nvCxnSpPr>
          <p:cNvPr id="82" name="Straight Arrow Connector 81"/>
          <p:cNvCxnSpPr/>
          <p:nvPr/>
        </p:nvCxnSpPr>
        <p:spPr>
          <a:xfrm>
            <a:off x="5591908" y="3024555"/>
            <a:ext cx="0" cy="172831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4983982" y="4758991"/>
            <a:ext cx="2572378" cy="7977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Branch On-Prem </a:t>
            </a:r>
            <a:r>
              <a:rPr lang="en-US" sz="1600" dirty="0" smtClean="0">
                <a:ln>
                  <a:solidFill>
                    <a:schemeClr val="bg1">
                      <a:alpha val="0"/>
                    </a:schemeClr>
                  </a:solidFill>
                </a:ln>
                <a:solidFill>
                  <a:schemeClr val="lt1">
                    <a:alpha val="99000"/>
                  </a:schemeClr>
                </a:solidFill>
              </a:rPr>
              <a:t/>
            </a:r>
            <a:br>
              <a:rPr lang="en-US" sz="1600" dirty="0" smtClean="0">
                <a:ln>
                  <a:solidFill>
                    <a:schemeClr val="bg1">
                      <a:alpha val="0"/>
                    </a:schemeClr>
                  </a:solidFill>
                </a:ln>
                <a:solidFill>
                  <a:schemeClr val="lt1">
                    <a:alpha val="99000"/>
                  </a:schemeClr>
                </a:solidFill>
              </a:rPr>
            </a:br>
            <a:r>
              <a:rPr lang="en-US" sz="1600" dirty="0" smtClean="0">
                <a:ln>
                  <a:solidFill>
                    <a:schemeClr val="bg1">
                      <a:alpha val="0"/>
                    </a:schemeClr>
                  </a:solidFill>
                </a:ln>
                <a:solidFill>
                  <a:schemeClr val="lt1">
                    <a:alpha val="99000"/>
                  </a:schemeClr>
                </a:solidFill>
              </a:rPr>
              <a:t>Assets</a:t>
            </a:r>
            <a:endParaRPr lang="en-US" sz="1600" dirty="0">
              <a:ln>
                <a:solidFill>
                  <a:schemeClr val="bg1">
                    <a:alpha val="0"/>
                  </a:schemeClr>
                </a:solidFill>
              </a:ln>
              <a:solidFill>
                <a:schemeClr val="lt1">
                  <a:alpha val="99000"/>
                </a:schemeClr>
              </a:solidFill>
            </a:endParaRPr>
          </a:p>
        </p:txBody>
      </p:sp>
      <p:cxnSp>
        <p:nvCxnSpPr>
          <p:cNvPr id="84" name="Straight Connector 83"/>
          <p:cNvCxnSpPr/>
          <p:nvPr/>
        </p:nvCxnSpPr>
        <p:spPr>
          <a:xfrm>
            <a:off x="4953838" y="5837096"/>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008725" y="4300695"/>
            <a:ext cx="0" cy="45217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289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2"/>
            </p:custDataLst>
          </p:nvPr>
        </p:nvSpPr>
        <p:spPr bwMode="auto">
          <a:xfrm>
            <a:off x="519113" y="1446213"/>
            <a:ext cx="4925682"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pic>
        <p:nvPicPr>
          <p:cNvPr id="12"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31043" t="26569" r="24870" b="1833"/>
          <a:stretch/>
        </p:blipFill>
        <p:spPr bwMode="auto">
          <a:xfrm>
            <a:off x="690930" y="1850185"/>
            <a:ext cx="4582048" cy="4030754"/>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grpSp>
        <p:nvGrpSpPr>
          <p:cNvPr id="27" name="Group 26"/>
          <p:cNvGrpSpPr/>
          <p:nvPr/>
        </p:nvGrpSpPr>
        <p:grpSpPr>
          <a:xfrm>
            <a:off x="2039470" y="3099961"/>
            <a:ext cx="1383615" cy="415970"/>
            <a:chOff x="8720847" y="3152204"/>
            <a:chExt cx="2760033" cy="829778"/>
          </a:xfrm>
          <a:effectLst>
            <a:outerShdw blurRad="76200" dir="18900000" sy="23000" kx="-1200000" algn="bl" rotWithShape="0">
              <a:prstClr val="black">
                <a:alpha val="20000"/>
              </a:prstClr>
            </a:outerShdw>
          </a:effectLst>
        </p:grpSpPr>
        <p:grpSp>
          <p:nvGrpSpPr>
            <p:cNvPr id="28" name="Group 27"/>
            <p:cNvGrpSpPr/>
            <p:nvPr/>
          </p:nvGrpSpPr>
          <p:grpSpPr>
            <a:xfrm>
              <a:off x="8720847" y="3152204"/>
              <a:ext cx="2760033" cy="829778"/>
              <a:chOff x="8072519" y="-247775"/>
              <a:chExt cx="2760033" cy="829778"/>
            </a:xfrm>
          </p:grpSpPr>
          <p:sp>
            <p:nvSpPr>
              <p:cNvPr id="30" name="Rectangle 29"/>
              <p:cNvSpPr/>
              <p:nvPr/>
            </p:nvSpPr>
            <p:spPr bwMode="auto">
              <a:xfrm>
                <a:off x="8072519" y="-247775"/>
                <a:ext cx="2760033" cy="5492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31" name="Isosceles Triangle 30"/>
              <p:cNvSpPr/>
              <p:nvPr/>
            </p:nvSpPr>
            <p:spPr bwMode="auto">
              <a:xfrm rot="5400000">
                <a:off x="7866931" y="64916"/>
                <a:ext cx="722676"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29" name="TextBox 28"/>
            <p:cNvSpPr txBox="1"/>
            <p:nvPr/>
          </p:nvSpPr>
          <p:spPr>
            <a:xfrm>
              <a:off x="8874018" y="3266408"/>
              <a:ext cx="2506333" cy="331533"/>
            </a:xfrm>
            <a:prstGeom prst="rect">
              <a:avLst/>
            </a:prstGeom>
            <a:noFill/>
          </p:spPr>
          <p:txBody>
            <a:bodyPr wrap="none" lIns="0" tIns="0" rIns="0" bIns="0" rtlCol="0">
              <a:spAutoFit/>
            </a:bodyPr>
            <a:lstStyle/>
            <a:p>
              <a:pPr>
                <a:lnSpc>
                  <a:spcPct val="90000"/>
                </a:lnSpc>
                <a:spcBef>
                  <a:spcPct val="20000"/>
                </a:spcBef>
                <a:buSzPct val="80000"/>
              </a:pPr>
              <a:r>
                <a:rPr lang="en-US" sz="1200" dirty="0">
                  <a:solidFill>
                    <a:schemeClr val="bg1">
                      <a:alpha val="99000"/>
                    </a:schemeClr>
                  </a:solidFill>
                </a:rPr>
                <a:t>Smart Grid System</a:t>
              </a:r>
            </a:p>
          </p:txBody>
        </p:sp>
      </p:gr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237789437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6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a:xfrm>
            <a:off x="519112" y="228600"/>
            <a:ext cx="11149013" cy="664797"/>
          </a:xfrm>
        </p:spPr>
        <p:txBody>
          <a:bodyPr/>
          <a:lstStyle/>
          <a:p>
            <a:r>
              <a:rPr lang="en-US" sz="4800" dirty="0" smtClean="0"/>
              <a:t>Large Scale Eventing / Command-Control</a:t>
            </a:r>
            <a:endParaRPr lang="en-US" sz="4800" dirty="0"/>
          </a:p>
        </p:txBody>
      </p:sp>
      <p:sp>
        <p:nvSpPr>
          <p:cNvPr id="8" name="Content Placeholder 7"/>
          <p:cNvSpPr>
            <a:spLocks noGrp="1"/>
          </p:cNvSpPr>
          <p:nvPr>
            <p:ph type="body" sz="quarter" idx="10"/>
          </p:nvPr>
        </p:nvSpPr>
        <p:spPr>
          <a:xfrm>
            <a:off x="5724159" y="1903413"/>
            <a:ext cx="5811350" cy="3951851"/>
          </a:xfrm>
        </p:spPr>
        <p:txBody>
          <a:bodyPr/>
          <a:lstStyle/>
          <a:p>
            <a:pPr marL="111125" indent="-107950"/>
            <a:r>
              <a:rPr lang="en-US" sz="2800" dirty="0" smtClean="0"/>
              <a:t>“Last Mile” problem of reaching into the consumer household</a:t>
            </a:r>
          </a:p>
          <a:p>
            <a:r>
              <a:rPr lang="en-US" sz="2800" dirty="0" smtClean="0"/>
              <a:t>Reach consumer or industrial devices </a:t>
            </a:r>
            <a:br>
              <a:rPr lang="en-US" sz="2800" dirty="0" smtClean="0"/>
            </a:br>
            <a:r>
              <a:rPr lang="en-US" sz="2800" dirty="0" smtClean="0"/>
              <a:t>at scale</a:t>
            </a:r>
          </a:p>
          <a:p>
            <a:r>
              <a:rPr lang="en-US" sz="2800" dirty="0" smtClean="0"/>
              <a:t>Broadcast event data at “utility scale” </a:t>
            </a:r>
          </a:p>
          <a:p>
            <a:r>
              <a:rPr lang="en-US" sz="2800" dirty="0" smtClean="0"/>
              <a:t>Send targeted notifications based on geography or demographics</a:t>
            </a:r>
          </a:p>
          <a:p>
            <a:r>
              <a:rPr lang="en-US" sz="2800" dirty="0" smtClean="0"/>
              <a:t>Large scale notifications and broadcast will become part of Service Bus in CY12</a:t>
            </a:r>
            <a:endParaRPr lang="en-US" sz="2800" dirty="0"/>
          </a:p>
        </p:txBody>
      </p:sp>
      <p:grpSp>
        <p:nvGrpSpPr>
          <p:cNvPr id="32" name="Group 31"/>
          <p:cNvGrpSpPr/>
          <p:nvPr/>
        </p:nvGrpSpPr>
        <p:grpSpPr>
          <a:xfrm>
            <a:off x="1996102" y="3686987"/>
            <a:ext cx="1383615" cy="415970"/>
            <a:chOff x="8720847" y="3152204"/>
            <a:chExt cx="2760033" cy="829778"/>
          </a:xfrm>
          <a:effectLst>
            <a:outerShdw blurRad="76200" dir="18900000" sy="23000" kx="-1200000" algn="bl" rotWithShape="0">
              <a:prstClr val="black">
                <a:alpha val="20000"/>
              </a:prstClr>
            </a:outerShdw>
          </a:effectLst>
        </p:grpSpPr>
        <p:grpSp>
          <p:nvGrpSpPr>
            <p:cNvPr id="33" name="Group 32"/>
            <p:cNvGrpSpPr/>
            <p:nvPr/>
          </p:nvGrpSpPr>
          <p:grpSpPr>
            <a:xfrm>
              <a:off x="8720847" y="3152204"/>
              <a:ext cx="2760033" cy="829778"/>
              <a:chOff x="8072519" y="-247775"/>
              <a:chExt cx="2760033" cy="829778"/>
            </a:xfrm>
          </p:grpSpPr>
          <p:sp>
            <p:nvSpPr>
              <p:cNvPr id="35" name="Rectangle 34"/>
              <p:cNvSpPr/>
              <p:nvPr/>
            </p:nvSpPr>
            <p:spPr bwMode="auto">
              <a:xfrm>
                <a:off x="8072519" y="-247775"/>
                <a:ext cx="2760033" cy="54922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36" name="Isosceles Triangle 35"/>
              <p:cNvSpPr/>
              <p:nvPr/>
            </p:nvSpPr>
            <p:spPr bwMode="auto">
              <a:xfrm rot="5400000">
                <a:off x="7866931" y="64916"/>
                <a:ext cx="722676" cy="311498"/>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34" name="TextBox 33"/>
            <p:cNvSpPr txBox="1"/>
            <p:nvPr/>
          </p:nvSpPr>
          <p:spPr>
            <a:xfrm>
              <a:off x="8874018" y="3266408"/>
              <a:ext cx="2506333" cy="331533"/>
            </a:xfrm>
            <a:prstGeom prst="rect">
              <a:avLst/>
            </a:prstGeom>
            <a:noFill/>
          </p:spPr>
          <p:txBody>
            <a:bodyPr wrap="none" lIns="0" tIns="0" rIns="0" bIns="0" rtlCol="0">
              <a:spAutoFit/>
            </a:bodyPr>
            <a:lstStyle/>
            <a:p>
              <a:pPr>
                <a:lnSpc>
                  <a:spcPct val="90000"/>
                </a:lnSpc>
                <a:spcBef>
                  <a:spcPct val="20000"/>
                </a:spcBef>
                <a:buSzPct val="80000"/>
              </a:pPr>
              <a:r>
                <a:rPr lang="en-US" sz="1200" dirty="0">
                  <a:solidFill>
                    <a:schemeClr val="bg1">
                      <a:alpha val="99000"/>
                    </a:schemeClr>
                  </a:solidFill>
                </a:rPr>
                <a:t>Smart Grid System</a:t>
              </a:r>
            </a:p>
          </p:txBody>
        </p:sp>
      </p:grpSp>
      <p:grpSp>
        <p:nvGrpSpPr>
          <p:cNvPr id="37" name="Group 36"/>
          <p:cNvGrpSpPr/>
          <p:nvPr/>
        </p:nvGrpSpPr>
        <p:grpSpPr>
          <a:xfrm>
            <a:off x="1914634" y="4119066"/>
            <a:ext cx="1383615" cy="415970"/>
            <a:chOff x="8720847" y="3152204"/>
            <a:chExt cx="2760033" cy="829778"/>
          </a:xfrm>
          <a:effectLst>
            <a:outerShdw blurRad="76200" dir="18900000" sy="23000" kx="-1200000" algn="bl" rotWithShape="0">
              <a:prstClr val="black">
                <a:alpha val="20000"/>
              </a:prstClr>
            </a:outerShdw>
          </a:effectLst>
        </p:grpSpPr>
        <p:grpSp>
          <p:nvGrpSpPr>
            <p:cNvPr id="38" name="Group 37"/>
            <p:cNvGrpSpPr/>
            <p:nvPr/>
          </p:nvGrpSpPr>
          <p:grpSpPr>
            <a:xfrm>
              <a:off x="8720847" y="3152204"/>
              <a:ext cx="2760033" cy="829778"/>
              <a:chOff x="8072519" y="-247775"/>
              <a:chExt cx="2760033" cy="829778"/>
            </a:xfrm>
          </p:grpSpPr>
          <p:sp>
            <p:nvSpPr>
              <p:cNvPr id="40" name="Rectangle 39"/>
              <p:cNvSpPr/>
              <p:nvPr/>
            </p:nvSpPr>
            <p:spPr bwMode="auto">
              <a:xfrm>
                <a:off x="8072519" y="-247775"/>
                <a:ext cx="2760033" cy="5492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1" name="Isosceles Triangle 40"/>
              <p:cNvSpPr/>
              <p:nvPr/>
            </p:nvSpPr>
            <p:spPr bwMode="auto">
              <a:xfrm rot="5400000">
                <a:off x="7866931" y="64916"/>
                <a:ext cx="722676" cy="311498"/>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39" name="TextBox 38"/>
            <p:cNvSpPr txBox="1"/>
            <p:nvPr/>
          </p:nvSpPr>
          <p:spPr>
            <a:xfrm>
              <a:off x="8874018" y="3266408"/>
              <a:ext cx="2506332" cy="331533"/>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alpha val="99000"/>
                    </a:schemeClr>
                  </a:solidFill>
                </a:rPr>
                <a:t>Smart Grid System</a:t>
              </a:r>
            </a:p>
          </p:txBody>
        </p:sp>
      </p:grpSp>
    </p:spTree>
    <p:extLst>
      <p:ext uri="{BB962C8B-B14F-4D97-AF65-F5344CB8AC3E}">
        <p14:creationId xmlns:p14="http://schemas.microsoft.com/office/powerpoint/2010/main" val="283825642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257361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26"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519112" y="228600"/>
            <a:ext cx="11149013" cy="1191095"/>
          </a:xfrm>
        </p:spPr>
        <p:txBody>
          <a:bodyPr/>
          <a:lstStyle/>
          <a:p>
            <a:r>
              <a:rPr lang="en-US" dirty="0" smtClean="0"/>
              <a:t>Service Bus Namespace</a:t>
            </a:r>
            <a:br>
              <a:rPr lang="en-US" dirty="0" smtClean="0"/>
            </a:br>
            <a:r>
              <a:rPr lang="en-US" sz="3200" dirty="0" smtClean="0"/>
              <a:t>https://yourapp.servicebus.windows.net/foo/bar/baz</a:t>
            </a:r>
            <a:r>
              <a:rPr lang="en-US" sz="3200" dirty="0"/>
              <a:t> </a:t>
            </a:r>
          </a:p>
        </p:txBody>
      </p:sp>
      <p:sp>
        <p:nvSpPr>
          <p:cNvPr id="6" name="Content Placeholder 5"/>
          <p:cNvSpPr>
            <a:spLocks noGrp="1"/>
          </p:cNvSpPr>
          <p:nvPr>
            <p:ph type="body" sz="quarter" idx="10"/>
          </p:nvPr>
        </p:nvSpPr>
        <p:spPr>
          <a:xfrm>
            <a:off x="519112" y="1902663"/>
            <a:ext cx="6032413" cy="4101123"/>
          </a:xfrm>
        </p:spPr>
        <p:txBody>
          <a:bodyPr/>
          <a:lstStyle/>
          <a:p>
            <a:r>
              <a:rPr lang="en-US" sz="2800" dirty="0" smtClean="0"/>
              <a:t>Naming tree</a:t>
            </a:r>
          </a:p>
          <a:p>
            <a:pPr lvl="1">
              <a:spcAft>
                <a:spcPts val="600"/>
              </a:spcAft>
            </a:pPr>
            <a:r>
              <a:rPr lang="en-US" dirty="0" smtClean="0"/>
              <a:t>ATOM Feed at the root for discovery</a:t>
            </a:r>
          </a:p>
          <a:p>
            <a:pPr lvl="1">
              <a:spcAft>
                <a:spcPts val="600"/>
              </a:spcAft>
            </a:pPr>
            <a:r>
              <a:rPr lang="en-US" dirty="0" smtClean="0"/>
              <a:t>Management via REST on the ATOM feed hierarchy</a:t>
            </a:r>
          </a:p>
          <a:p>
            <a:pPr lvl="1"/>
            <a:r>
              <a:rPr lang="en-US" dirty="0" smtClean="0"/>
              <a:t>All names that can exist do exist</a:t>
            </a:r>
          </a:p>
          <a:p>
            <a:pPr lvl="1"/>
            <a:endParaRPr lang="en-US" dirty="0" smtClean="0"/>
          </a:p>
          <a:p>
            <a:r>
              <a:rPr lang="en-US" sz="2800" dirty="0"/>
              <a:t>“Infinite” depth </a:t>
            </a:r>
          </a:p>
          <a:p>
            <a:pPr lvl="1"/>
            <a:r>
              <a:rPr lang="en-US" dirty="0" smtClean="0"/>
              <a:t>Factually: 32 segments, 450 character path limit</a:t>
            </a:r>
          </a:p>
          <a:p>
            <a:pPr lvl="1"/>
            <a:endParaRPr lang="en-US" dirty="0" smtClean="0"/>
          </a:p>
          <a:p>
            <a:r>
              <a:rPr lang="en-US" sz="2800" dirty="0"/>
              <a:t>Entities own the namespace tree leaves</a:t>
            </a:r>
          </a:p>
          <a:p>
            <a:r>
              <a:rPr lang="en-US" sz="2800" dirty="0"/>
              <a:t>Any branch can be differently secured </a:t>
            </a:r>
            <a:r>
              <a:rPr lang="en-US" sz="2800" dirty="0" smtClean="0"/>
              <a:t/>
            </a:r>
            <a:br>
              <a:rPr lang="en-US" sz="2800" dirty="0" smtClean="0"/>
            </a:br>
            <a:r>
              <a:rPr lang="en-US" sz="2800" dirty="0" smtClean="0"/>
              <a:t>with </a:t>
            </a:r>
            <a:r>
              <a:rPr lang="en-US" sz="2800" dirty="0"/>
              <a:t>ACS</a:t>
            </a:r>
          </a:p>
        </p:txBody>
      </p:sp>
      <p:cxnSp>
        <p:nvCxnSpPr>
          <p:cNvPr id="24" name="Straight Connector 23"/>
          <p:cNvCxnSpPr/>
          <p:nvPr>
            <p:custDataLst>
              <p:tags r:id="rId4"/>
            </p:custDataLst>
          </p:nvPr>
        </p:nvCxnSpPr>
        <p:spPr>
          <a:xfrm>
            <a:off x="7052739" y="1446213"/>
            <a:ext cx="361657"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custDataLst>
              <p:tags r:id="rId5"/>
            </p:custDataLst>
          </p:nvPr>
        </p:nvCxnSpPr>
        <p:spPr>
          <a:xfrm>
            <a:off x="7184571" y="1446213"/>
            <a:ext cx="1225899" cy="912812"/>
          </a:xfrm>
          <a:prstGeom prst="line">
            <a:avLst/>
          </a:prstGeom>
          <a:ln cap="rnd">
            <a:solidFill>
              <a:schemeClr val="accent1"/>
            </a:solidFill>
            <a:prstDash val="sysDot"/>
          </a:ln>
          <a:effectLst/>
        </p:spPr>
        <p:style>
          <a:lnRef idx="3">
            <a:schemeClr val="accent1"/>
          </a:lnRef>
          <a:fillRef idx="0">
            <a:schemeClr val="accent1"/>
          </a:fillRef>
          <a:effectRef idx="2">
            <a:schemeClr val="accent1"/>
          </a:effectRef>
          <a:fontRef idx="minor">
            <a:schemeClr val="tx1"/>
          </a:fontRef>
        </p:style>
      </p:cxnSp>
      <p:grpSp>
        <p:nvGrpSpPr>
          <p:cNvPr id="52" name="Group 51"/>
          <p:cNvGrpSpPr/>
          <p:nvPr>
            <p:custDataLst>
              <p:tags r:id="rId6"/>
            </p:custDataLst>
          </p:nvPr>
        </p:nvGrpSpPr>
        <p:grpSpPr>
          <a:xfrm>
            <a:off x="6735743" y="2401499"/>
            <a:ext cx="4884423" cy="2740153"/>
            <a:chOff x="4248148" y="2233155"/>
            <a:chExt cx="6961413" cy="3905342"/>
          </a:xfrm>
        </p:grpSpPr>
        <p:sp>
          <p:nvSpPr>
            <p:cNvPr id="10" name="Oval 9"/>
            <p:cNvSpPr/>
            <p:nvPr/>
          </p:nvSpPr>
          <p:spPr bwMode="auto">
            <a:xfrm>
              <a:off x="10297301" y="2233155"/>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baz</a:t>
              </a:r>
            </a:p>
          </p:txBody>
        </p:sp>
        <p:sp>
          <p:nvSpPr>
            <p:cNvPr id="12" name="Oval 11"/>
            <p:cNvSpPr/>
            <p:nvPr/>
          </p:nvSpPr>
          <p:spPr bwMode="auto">
            <a:xfrm>
              <a:off x="4248148" y="397975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pqr</a:t>
              </a:r>
            </a:p>
          </p:txBody>
        </p:sp>
        <p:sp>
          <p:nvSpPr>
            <p:cNvPr id="13" name="Oval 12"/>
            <p:cNvSpPr/>
            <p:nvPr/>
          </p:nvSpPr>
          <p:spPr bwMode="auto">
            <a:xfrm>
              <a:off x="6957232" y="4631607"/>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def</a:t>
              </a:r>
            </a:p>
          </p:txBody>
        </p:sp>
        <p:cxnSp>
          <p:nvCxnSpPr>
            <p:cNvPr id="14" name="Straight Arrow Connector 13"/>
            <p:cNvCxnSpPr/>
            <p:nvPr/>
          </p:nvCxnSpPr>
          <p:spPr>
            <a:xfrm>
              <a:off x="5668633" y="2691913"/>
              <a:ext cx="899856"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7549103" y="2691913"/>
              <a:ext cx="772215"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9301932" y="2691913"/>
              <a:ext cx="995368"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7" idx="5"/>
              <a:endCxn id="11" idx="1"/>
            </p:cNvCxnSpPr>
            <p:nvPr/>
          </p:nvCxnSpPr>
          <p:spPr>
            <a:xfrm>
              <a:off x="5466680" y="3036667"/>
              <a:ext cx="463494" cy="64844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11" idx="5"/>
              <a:endCxn id="13" idx="1"/>
            </p:cNvCxnSpPr>
            <p:nvPr/>
          </p:nvCxnSpPr>
          <p:spPr>
            <a:xfrm>
              <a:off x="6575238" y="4333894"/>
              <a:ext cx="515592" cy="432081"/>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19" name="Oval 18"/>
            <p:cNvSpPr/>
            <p:nvPr/>
          </p:nvSpPr>
          <p:spPr bwMode="auto">
            <a:xfrm>
              <a:off x="5587875" y="5220980"/>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ghi</a:t>
              </a:r>
            </a:p>
          </p:txBody>
        </p:sp>
        <p:cxnSp>
          <p:nvCxnSpPr>
            <p:cNvPr id="20" name="Straight Arrow Connector 19"/>
            <p:cNvCxnSpPr>
              <a:stCxn id="11" idx="4"/>
              <a:endCxn id="19" idx="0"/>
            </p:cNvCxnSpPr>
            <p:nvPr/>
          </p:nvCxnSpPr>
          <p:spPr>
            <a:xfrm flipH="1">
              <a:off x="6044004" y="4468261"/>
              <a:ext cx="208702" cy="752718"/>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endCxn id="12" idx="0"/>
            </p:cNvCxnSpPr>
            <p:nvPr/>
          </p:nvCxnSpPr>
          <p:spPr>
            <a:xfrm flipH="1">
              <a:off x="4704278" y="3162577"/>
              <a:ext cx="336060" cy="81717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22" name="Oval 21"/>
            <p:cNvSpPr/>
            <p:nvPr/>
          </p:nvSpPr>
          <p:spPr bwMode="auto">
            <a:xfrm>
              <a:off x="10209297" y="3556982"/>
              <a:ext cx="912259"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bee</a:t>
              </a:r>
            </a:p>
          </p:txBody>
        </p:sp>
        <p:cxnSp>
          <p:nvCxnSpPr>
            <p:cNvPr id="23" name="Straight Arrow Connector 22"/>
            <p:cNvCxnSpPr>
              <a:stCxn id="9" idx="5"/>
              <a:endCxn id="22" idx="1"/>
            </p:cNvCxnSpPr>
            <p:nvPr/>
          </p:nvCxnSpPr>
          <p:spPr>
            <a:xfrm>
              <a:off x="9099979" y="3016305"/>
              <a:ext cx="1242915" cy="675045"/>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30" name="Oval 29"/>
            <p:cNvSpPr/>
            <p:nvPr/>
          </p:nvSpPr>
          <p:spPr bwMode="auto">
            <a:xfrm>
              <a:off x="7831009" y="355698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boo</a:t>
              </a:r>
            </a:p>
          </p:txBody>
        </p:sp>
        <p:cxnSp>
          <p:nvCxnSpPr>
            <p:cNvPr id="31" name="Straight Arrow Connector 30"/>
            <p:cNvCxnSpPr>
              <a:stCxn id="8" idx="5"/>
              <a:endCxn id="30" idx="1"/>
            </p:cNvCxnSpPr>
            <p:nvPr/>
          </p:nvCxnSpPr>
          <p:spPr>
            <a:xfrm>
              <a:off x="7347151" y="3036667"/>
              <a:ext cx="617456" cy="654683"/>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a:endCxn id="8" idx="2"/>
            </p:cNvCxnSpPr>
            <p:nvPr/>
          </p:nvCxnSpPr>
          <p:spPr>
            <a:xfrm>
              <a:off x="5433752" y="2712277"/>
              <a:ext cx="113473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9" idx="2"/>
            </p:cNvCxnSpPr>
            <p:nvPr/>
          </p:nvCxnSpPr>
          <p:spPr>
            <a:xfrm flipV="1">
              <a:off x="7480749" y="2691914"/>
              <a:ext cx="840569" cy="2036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6"/>
              <a:endCxn id="10" idx="2"/>
            </p:cNvCxnSpPr>
            <p:nvPr/>
          </p:nvCxnSpPr>
          <p:spPr>
            <a:xfrm>
              <a:off x="9233577" y="2691914"/>
              <a:ext cx="106372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799315" y="2699795"/>
              <a:ext cx="349356" cy="126638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1" idx="1"/>
            </p:cNvCxnSpPr>
            <p:nvPr/>
          </p:nvCxnSpPr>
          <p:spPr>
            <a:xfrm>
              <a:off x="5317466" y="2812125"/>
              <a:ext cx="612708" cy="87298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191751" y="2876273"/>
              <a:ext cx="803231" cy="79471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098541" y="4165926"/>
              <a:ext cx="170091" cy="103469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3" idx="1"/>
            </p:cNvCxnSpPr>
            <p:nvPr/>
          </p:nvCxnSpPr>
          <p:spPr>
            <a:xfrm>
              <a:off x="6295782" y="4003023"/>
              <a:ext cx="795047" cy="76295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2" idx="1"/>
            </p:cNvCxnSpPr>
            <p:nvPr/>
          </p:nvCxnSpPr>
          <p:spPr>
            <a:xfrm>
              <a:off x="8909026" y="2794822"/>
              <a:ext cx="1433868" cy="89652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auto">
            <a:xfrm>
              <a:off x="468801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a:t>
              </a:r>
            </a:p>
          </p:txBody>
        </p:sp>
        <p:sp>
          <p:nvSpPr>
            <p:cNvPr id="11" name="Oval 10"/>
            <p:cNvSpPr/>
            <p:nvPr/>
          </p:nvSpPr>
          <p:spPr bwMode="auto">
            <a:xfrm>
              <a:off x="5796576" y="3550744"/>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abc</a:t>
              </a:r>
            </a:p>
          </p:txBody>
        </p:sp>
        <p:sp>
          <p:nvSpPr>
            <p:cNvPr id="8" name="Oval 7"/>
            <p:cNvSpPr/>
            <p:nvPr/>
          </p:nvSpPr>
          <p:spPr bwMode="auto">
            <a:xfrm>
              <a:off x="656848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foo</a:t>
              </a:r>
            </a:p>
          </p:txBody>
        </p:sp>
        <p:sp>
          <p:nvSpPr>
            <p:cNvPr id="9" name="Oval 8"/>
            <p:cNvSpPr/>
            <p:nvPr/>
          </p:nvSpPr>
          <p:spPr bwMode="auto">
            <a:xfrm>
              <a:off x="8321318" y="2233155"/>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rgbClr val="FFFFFF"/>
                  </a:solidFill>
                </a:rPr>
                <a:t>bar</a:t>
              </a:r>
            </a:p>
          </p:txBody>
        </p:sp>
      </p:grpSp>
      <p:cxnSp>
        <p:nvCxnSpPr>
          <p:cNvPr id="44" name="Straight Connector 43"/>
          <p:cNvCxnSpPr/>
          <p:nvPr>
            <p:custDataLst>
              <p:tags r:id="rId7"/>
            </p:custDataLst>
          </p:nvPr>
        </p:nvCxnSpPr>
        <p:spPr>
          <a:xfrm>
            <a:off x="7766171" y="1446213"/>
            <a:ext cx="361657"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custDataLst>
              <p:tags r:id="rId8"/>
            </p:custDataLst>
          </p:nvPr>
        </p:nvCxnSpPr>
        <p:spPr>
          <a:xfrm>
            <a:off x="7918101" y="1446213"/>
            <a:ext cx="1627833" cy="912812"/>
          </a:xfrm>
          <a:prstGeom prst="line">
            <a:avLst/>
          </a:prstGeom>
          <a:ln cap="rnd">
            <a:solidFill>
              <a:schemeClr val="accent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custDataLst>
              <p:tags r:id="rId9"/>
            </p:custDataLst>
          </p:nvPr>
        </p:nvCxnSpPr>
        <p:spPr>
          <a:xfrm>
            <a:off x="8439411" y="1446213"/>
            <a:ext cx="361657"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50" name="Straight Connector 49"/>
          <p:cNvCxnSpPr/>
          <p:nvPr>
            <p:custDataLst>
              <p:tags r:id="rId10"/>
            </p:custDataLst>
          </p:nvPr>
        </p:nvCxnSpPr>
        <p:spPr>
          <a:xfrm>
            <a:off x="8551147" y="1446213"/>
            <a:ext cx="2361363" cy="912812"/>
          </a:xfrm>
          <a:prstGeom prst="line">
            <a:avLst/>
          </a:prstGeom>
          <a:ln cap="rnd">
            <a:solidFill>
              <a:schemeClr val="accent1"/>
            </a:solidFill>
            <a:prstDash val="sysDot"/>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79362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 name="Isosceles Triangle 68"/>
          <p:cNvSpPr/>
          <p:nvPr/>
        </p:nvSpPr>
        <p:spPr bwMode="auto">
          <a:xfrm rot="5400000">
            <a:off x="6548086" y="2238763"/>
            <a:ext cx="777240" cy="1766636"/>
          </a:xfrm>
          <a:prstGeom prst="triangle">
            <a:avLst>
              <a:gd name="adj" fmla="val 3017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595959"/>
              </a:solidFill>
            </a:endParaRPr>
          </a:p>
        </p:txBody>
      </p:sp>
      <p:sp>
        <p:nvSpPr>
          <p:cNvPr id="70" name="Isosceles Triangle 69"/>
          <p:cNvSpPr/>
          <p:nvPr/>
        </p:nvSpPr>
        <p:spPr bwMode="auto">
          <a:xfrm rot="5400000">
            <a:off x="6302913" y="3471361"/>
            <a:ext cx="1124712" cy="1623762"/>
          </a:xfrm>
          <a:prstGeom prst="triangle">
            <a:avLst>
              <a:gd name="adj" fmla="val 39211"/>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595959"/>
              </a:solidFill>
            </a:endParaRPr>
          </a:p>
        </p:txBody>
      </p:sp>
      <p:sp>
        <p:nvSpPr>
          <p:cNvPr id="4" name="Isosceles Triangle 3"/>
          <p:cNvSpPr/>
          <p:nvPr/>
        </p:nvSpPr>
        <p:spPr bwMode="auto">
          <a:xfrm rot="5400000">
            <a:off x="5988588" y="1460784"/>
            <a:ext cx="1124712" cy="995111"/>
          </a:xfrm>
          <a:prstGeom prst="triangle">
            <a:avLst>
              <a:gd name="adj" fmla="val 5550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595959"/>
              </a:solidFill>
            </a:endParaRPr>
          </a:p>
        </p:txBody>
      </p:sp>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123574301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51"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Access Control – Conceptual Model</a:t>
            </a:r>
            <a:endParaRPr lang="en-US" dirty="0"/>
          </a:p>
        </p:txBody>
      </p:sp>
      <p:sp>
        <p:nvSpPr>
          <p:cNvPr id="3" name="Content Placeholder 2"/>
          <p:cNvSpPr>
            <a:spLocks noGrp="1"/>
          </p:cNvSpPr>
          <p:nvPr>
            <p:ph type="body" sz="quarter" idx="10"/>
            <p:custDataLst>
              <p:tags r:id="rId4"/>
            </p:custDataLst>
          </p:nvPr>
        </p:nvSpPr>
        <p:spPr>
          <a:xfrm>
            <a:off x="519113" y="1446213"/>
            <a:ext cx="3047952" cy="4219617"/>
          </a:xfrm>
        </p:spPr>
        <p:txBody>
          <a:bodyPr/>
          <a:lstStyle/>
          <a:p>
            <a:r>
              <a:rPr lang="en-US" sz="2400" dirty="0" smtClean="0"/>
              <a:t>Each name/branch in </a:t>
            </a:r>
            <a:br>
              <a:rPr lang="en-US" sz="2400" dirty="0" smtClean="0"/>
            </a:br>
            <a:r>
              <a:rPr lang="en-US" sz="2400" dirty="0" smtClean="0"/>
              <a:t>the namespace can </a:t>
            </a:r>
            <a:br>
              <a:rPr lang="en-US" sz="2400" dirty="0" smtClean="0"/>
            </a:br>
            <a:r>
              <a:rPr lang="en-US" sz="2400" dirty="0" smtClean="0"/>
              <a:t>have a set of associated mappings from ‘claims’ </a:t>
            </a:r>
            <a:br>
              <a:rPr lang="en-US" sz="2400" dirty="0" smtClean="0"/>
            </a:br>
            <a:r>
              <a:rPr lang="en-US" sz="2400" dirty="0" smtClean="0"/>
              <a:t>to ‘rights’</a:t>
            </a:r>
          </a:p>
          <a:p>
            <a:r>
              <a:rPr lang="en-US" sz="2400" dirty="0" smtClean="0"/>
              <a:t>‘Claims’ are issued by identity providers federated with Access Control</a:t>
            </a:r>
          </a:p>
          <a:p>
            <a:r>
              <a:rPr lang="en-US" sz="2400" dirty="0" smtClean="0"/>
              <a:t>‘Rights’ define permissions on Service Bus entities: ‘Send’, ‘Listen’, ‘Manage’</a:t>
            </a:r>
            <a:endParaRPr lang="en-US" sz="2400" dirty="0"/>
          </a:p>
        </p:txBody>
      </p:sp>
      <p:sp>
        <p:nvSpPr>
          <p:cNvPr id="34" name="Rectangle 33"/>
          <p:cNvSpPr/>
          <p:nvPr>
            <p:custDataLst>
              <p:tags r:id="rId5"/>
            </p:custDataLst>
          </p:nvPr>
        </p:nvSpPr>
        <p:spPr bwMode="auto">
          <a:xfrm>
            <a:off x="4223657" y="1395983"/>
            <a:ext cx="1772400" cy="1120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en-US" sz="1600" dirty="0">
                <a:ln>
                  <a:solidFill>
                    <a:schemeClr val="bg1">
                      <a:alpha val="0"/>
                    </a:schemeClr>
                  </a:solidFill>
                </a:ln>
                <a:solidFill>
                  <a:srgbClr val="595959"/>
                </a:solidFill>
              </a:rPr>
              <a:t>owner: Send</a:t>
            </a:r>
            <a:br>
              <a:rPr lang="en-US" sz="1600" dirty="0">
                <a:ln>
                  <a:solidFill>
                    <a:schemeClr val="bg1">
                      <a:alpha val="0"/>
                    </a:schemeClr>
                  </a:solidFill>
                </a:ln>
                <a:solidFill>
                  <a:srgbClr val="595959"/>
                </a:solidFill>
              </a:rPr>
            </a:br>
            <a:r>
              <a:rPr lang="en-US" sz="1600" dirty="0">
                <a:ln>
                  <a:solidFill>
                    <a:schemeClr val="bg1">
                      <a:alpha val="0"/>
                    </a:schemeClr>
                  </a:solidFill>
                </a:ln>
                <a:solidFill>
                  <a:srgbClr val="595959"/>
                </a:solidFill>
              </a:rPr>
              <a:t>owner: Listen</a:t>
            </a:r>
            <a:br>
              <a:rPr lang="en-US" sz="1600" dirty="0">
                <a:ln>
                  <a:solidFill>
                    <a:schemeClr val="bg1">
                      <a:alpha val="0"/>
                    </a:schemeClr>
                  </a:solidFill>
                </a:ln>
                <a:solidFill>
                  <a:srgbClr val="595959"/>
                </a:solidFill>
              </a:rPr>
            </a:br>
            <a:r>
              <a:rPr lang="en-US" sz="1600" dirty="0">
                <a:ln>
                  <a:solidFill>
                    <a:schemeClr val="bg1">
                      <a:alpha val="0"/>
                    </a:schemeClr>
                  </a:solidFill>
                </a:ln>
                <a:solidFill>
                  <a:srgbClr val="595959"/>
                </a:solidFill>
              </a:rPr>
              <a:t>owner: Manage</a:t>
            </a:r>
          </a:p>
        </p:txBody>
      </p:sp>
      <p:sp>
        <p:nvSpPr>
          <p:cNvPr id="35" name="Rectangle 34"/>
          <p:cNvSpPr/>
          <p:nvPr>
            <p:custDataLst>
              <p:tags r:id="rId6"/>
            </p:custDataLst>
          </p:nvPr>
        </p:nvSpPr>
        <p:spPr bwMode="auto">
          <a:xfrm>
            <a:off x="4223657" y="2733458"/>
            <a:ext cx="1772400" cy="7809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en-US" sz="1600" dirty="0">
                <a:ln>
                  <a:solidFill>
                    <a:schemeClr val="bg1">
                      <a:alpha val="0"/>
                    </a:schemeClr>
                  </a:solidFill>
                </a:ln>
                <a:solidFill>
                  <a:srgbClr val="595959"/>
                </a:solidFill>
              </a:rPr>
              <a:t>John: Manage</a:t>
            </a:r>
          </a:p>
        </p:txBody>
      </p:sp>
      <p:sp>
        <p:nvSpPr>
          <p:cNvPr id="36" name="Rectangle 35"/>
          <p:cNvSpPr/>
          <p:nvPr>
            <p:custDataLst>
              <p:tags r:id="rId7"/>
            </p:custDataLst>
          </p:nvPr>
        </p:nvSpPr>
        <p:spPr bwMode="auto">
          <a:xfrm>
            <a:off x="4223657" y="3731177"/>
            <a:ext cx="1772400" cy="1120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da-DK" sz="1600" dirty="0">
                <a:ln>
                  <a:solidFill>
                    <a:schemeClr val="bg1">
                      <a:alpha val="0"/>
                    </a:schemeClr>
                  </a:solidFill>
                </a:ln>
                <a:solidFill>
                  <a:srgbClr val="595959"/>
                </a:solidFill>
              </a:rPr>
              <a:t>Fred: Send</a:t>
            </a:r>
            <a:br>
              <a:rPr lang="da-DK" sz="1600" dirty="0">
                <a:ln>
                  <a:solidFill>
                    <a:schemeClr val="bg1">
                      <a:alpha val="0"/>
                    </a:schemeClr>
                  </a:solidFill>
                </a:ln>
                <a:solidFill>
                  <a:srgbClr val="595959"/>
                </a:solidFill>
              </a:rPr>
            </a:br>
            <a:r>
              <a:rPr lang="da-DK" sz="1600" dirty="0">
                <a:ln>
                  <a:solidFill>
                    <a:schemeClr val="bg1">
                      <a:alpha val="0"/>
                    </a:schemeClr>
                  </a:solidFill>
                </a:ln>
                <a:solidFill>
                  <a:srgbClr val="595959"/>
                </a:solidFill>
              </a:rPr>
              <a:t>Alice: Send</a:t>
            </a:r>
            <a:br>
              <a:rPr lang="da-DK" sz="1600" dirty="0">
                <a:ln>
                  <a:solidFill>
                    <a:schemeClr val="bg1">
                      <a:alpha val="0"/>
                    </a:schemeClr>
                  </a:solidFill>
                </a:ln>
                <a:solidFill>
                  <a:srgbClr val="595959"/>
                </a:solidFill>
              </a:rPr>
            </a:br>
            <a:r>
              <a:rPr lang="da-DK" sz="1600" dirty="0">
                <a:ln>
                  <a:solidFill>
                    <a:schemeClr val="bg1">
                      <a:alpha val="0"/>
                    </a:schemeClr>
                  </a:solidFill>
                </a:ln>
                <a:solidFill>
                  <a:srgbClr val="595959"/>
                </a:solidFill>
              </a:rPr>
              <a:t>Peter: Listen</a:t>
            </a:r>
          </a:p>
        </p:txBody>
      </p:sp>
      <p:sp>
        <p:nvSpPr>
          <p:cNvPr id="37" name="Down Arrow 36"/>
          <p:cNvSpPr/>
          <p:nvPr>
            <p:custDataLst>
              <p:tags r:id="rId8"/>
            </p:custDataLst>
          </p:nvPr>
        </p:nvSpPr>
        <p:spPr bwMode="auto">
          <a:xfrm flipV="1">
            <a:off x="6193847" y="2169380"/>
            <a:ext cx="346698" cy="430213"/>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38" name="Down Arrow 37"/>
          <p:cNvSpPr/>
          <p:nvPr>
            <p:custDataLst>
              <p:tags r:id="rId9"/>
            </p:custDataLst>
          </p:nvPr>
        </p:nvSpPr>
        <p:spPr bwMode="auto">
          <a:xfrm flipV="1">
            <a:off x="6193847" y="3250480"/>
            <a:ext cx="346698" cy="430213"/>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39" name="Group 38"/>
          <p:cNvGrpSpPr/>
          <p:nvPr>
            <p:custDataLst>
              <p:tags r:id="rId10"/>
            </p:custDataLst>
          </p:nvPr>
        </p:nvGrpSpPr>
        <p:grpSpPr>
          <a:xfrm>
            <a:off x="6783702" y="1698114"/>
            <a:ext cx="4884423" cy="2740153"/>
            <a:chOff x="4248148" y="2233155"/>
            <a:chExt cx="6961413" cy="3905342"/>
          </a:xfrm>
        </p:grpSpPr>
        <p:sp>
          <p:nvSpPr>
            <p:cNvPr id="41" name="Oval 40"/>
            <p:cNvSpPr/>
            <p:nvPr/>
          </p:nvSpPr>
          <p:spPr bwMode="auto">
            <a:xfrm>
              <a:off x="10297301" y="2233155"/>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baz</a:t>
              </a:r>
            </a:p>
          </p:txBody>
        </p:sp>
        <p:sp>
          <p:nvSpPr>
            <p:cNvPr id="42" name="Oval 41"/>
            <p:cNvSpPr/>
            <p:nvPr/>
          </p:nvSpPr>
          <p:spPr bwMode="auto">
            <a:xfrm>
              <a:off x="4248148" y="397975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pqr</a:t>
              </a:r>
            </a:p>
          </p:txBody>
        </p:sp>
        <p:sp>
          <p:nvSpPr>
            <p:cNvPr id="43" name="Oval 42"/>
            <p:cNvSpPr/>
            <p:nvPr/>
          </p:nvSpPr>
          <p:spPr bwMode="auto">
            <a:xfrm>
              <a:off x="6957232" y="4631607"/>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def</a:t>
              </a:r>
            </a:p>
          </p:txBody>
        </p:sp>
        <p:cxnSp>
          <p:nvCxnSpPr>
            <p:cNvPr id="44" name="Straight Arrow Connector 43"/>
            <p:cNvCxnSpPr/>
            <p:nvPr/>
          </p:nvCxnSpPr>
          <p:spPr>
            <a:xfrm>
              <a:off x="5668633" y="2691913"/>
              <a:ext cx="899856"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p:nvPr/>
          </p:nvCxnSpPr>
          <p:spPr>
            <a:xfrm>
              <a:off x="7549103" y="2691913"/>
              <a:ext cx="772215"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46" name="Straight Arrow Connector 45"/>
            <p:cNvCxnSpPr/>
            <p:nvPr/>
          </p:nvCxnSpPr>
          <p:spPr>
            <a:xfrm>
              <a:off x="9301932" y="2691913"/>
              <a:ext cx="995368"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a:stCxn id="65" idx="5"/>
              <a:endCxn id="66" idx="1"/>
            </p:cNvCxnSpPr>
            <p:nvPr/>
          </p:nvCxnSpPr>
          <p:spPr>
            <a:xfrm>
              <a:off x="5466680" y="3036667"/>
              <a:ext cx="463494" cy="64844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66" idx="5"/>
              <a:endCxn id="43" idx="1"/>
            </p:cNvCxnSpPr>
            <p:nvPr/>
          </p:nvCxnSpPr>
          <p:spPr>
            <a:xfrm>
              <a:off x="6575238" y="4333894"/>
              <a:ext cx="515592" cy="432081"/>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49" name="Oval 48"/>
            <p:cNvSpPr/>
            <p:nvPr/>
          </p:nvSpPr>
          <p:spPr bwMode="auto">
            <a:xfrm>
              <a:off x="5587875" y="5220980"/>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ghi</a:t>
              </a:r>
            </a:p>
          </p:txBody>
        </p:sp>
        <p:cxnSp>
          <p:nvCxnSpPr>
            <p:cNvPr id="50" name="Straight Arrow Connector 49"/>
            <p:cNvCxnSpPr>
              <a:stCxn id="66" idx="4"/>
              <a:endCxn id="49" idx="0"/>
            </p:cNvCxnSpPr>
            <p:nvPr/>
          </p:nvCxnSpPr>
          <p:spPr>
            <a:xfrm flipH="1">
              <a:off x="6044004" y="4468261"/>
              <a:ext cx="208702" cy="752718"/>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endCxn id="42" idx="0"/>
            </p:cNvCxnSpPr>
            <p:nvPr/>
          </p:nvCxnSpPr>
          <p:spPr>
            <a:xfrm flipH="1">
              <a:off x="4704278" y="3162577"/>
              <a:ext cx="336060" cy="81717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52" name="Oval 51"/>
            <p:cNvSpPr/>
            <p:nvPr/>
          </p:nvSpPr>
          <p:spPr bwMode="auto">
            <a:xfrm>
              <a:off x="10209297" y="3556982"/>
              <a:ext cx="912259"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bee</a:t>
              </a:r>
            </a:p>
          </p:txBody>
        </p:sp>
        <p:cxnSp>
          <p:nvCxnSpPr>
            <p:cNvPr id="53" name="Straight Arrow Connector 52"/>
            <p:cNvCxnSpPr>
              <a:stCxn id="68" idx="5"/>
              <a:endCxn id="52" idx="1"/>
            </p:cNvCxnSpPr>
            <p:nvPr/>
          </p:nvCxnSpPr>
          <p:spPr>
            <a:xfrm>
              <a:off x="9099979" y="3016305"/>
              <a:ext cx="1242915" cy="675045"/>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54" name="Oval 53"/>
            <p:cNvSpPr/>
            <p:nvPr/>
          </p:nvSpPr>
          <p:spPr bwMode="auto">
            <a:xfrm>
              <a:off x="7831009" y="355698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boo</a:t>
              </a:r>
            </a:p>
          </p:txBody>
        </p:sp>
        <p:cxnSp>
          <p:nvCxnSpPr>
            <p:cNvPr id="55" name="Straight Arrow Connector 54"/>
            <p:cNvCxnSpPr>
              <a:stCxn id="67" idx="5"/>
              <a:endCxn id="54" idx="1"/>
            </p:cNvCxnSpPr>
            <p:nvPr/>
          </p:nvCxnSpPr>
          <p:spPr>
            <a:xfrm>
              <a:off x="7347151" y="3036667"/>
              <a:ext cx="617456" cy="654683"/>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56" name="Straight Arrow Connector 55"/>
            <p:cNvCxnSpPr>
              <a:endCxn id="67" idx="2"/>
            </p:cNvCxnSpPr>
            <p:nvPr/>
          </p:nvCxnSpPr>
          <p:spPr>
            <a:xfrm>
              <a:off x="5433752" y="2712277"/>
              <a:ext cx="113473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7" idx="6"/>
              <a:endCxn id="68" idx="2"/>
            </p:cNvCxnSpPr>
            <p:nvPr/>
          </p:nvCxnSpPr>
          <p:spPr>
            <a:xfrm flipV="1">
              <a:off x="7480749" y="2691914"/>
              <a:ext cx="840569" cy="2036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8" idx="6"/>
              <a:endCxn id="41" idx="2"/>
            </p:cNvCxnSpPr>
            <p:nvPr/>
          </p:nvCxnSpPr>
          <p:spPr>
            <a:xfrm>
              <a:off x="9233577" y="2691914"/>
              <a:ext cx="106372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4799315" y="2699795"/>
              <a:ext cx="349356" cy="126638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6" idx="1"/>
            </p:cNvCxnSpPr>
            <p:nvPr/>
          </p:nvCxnSpPr>
          <p:spPr>
            <a:xfrm>
              <a:off x="5317466" y="2812125"/>
              <a:ext cx="612708" cy="87298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191751" y="2876273"/>
              <a:ext cx="803231" cy="79471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6098541" y="4165926"/>
              <a:ext cx="170091" cy="103469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43" idx="1"/>
            </p:cNvCxnSpPr>
            <p:nvPr/>
          </p:nvCxnSpPr>
          <p:spPr>
            <a:xfrm>
              <a:off x="6295782" y="4003023"/>
              <a:ext cx="795047" cy="76295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2" idx="1"/>
            </p:cNvCxnSpPr>
            <p:nvPr/>
          </p:nvCxnSpPr>
          <p:spPr>
            <a:xfrm>
              <a:off x="8909026" y="2794822"/>
              <a:ext cx="1433868" cy="89652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468801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a:t>
              </a:r>
            </a:p>
          </p:txBody>
        </p:sp>
        <p:sp>
          <p:nvSpPr>
            <p:cNvPr id="66" name="Oval 65"/>
            <p:cNvSpPr/>
            <p:nvPr/>
          </p:nvSpPr>
          <p:spPr bwMode="auto">
            <a:xfrm>
              <a:off x="5796576" y="3550744"/>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abc</a:t>
              </a:r>
            </a:p>
          </p:txBody>
        </p:sp>
        <p:sp>
          <p:nvSpPr>
            <p:cNvPr id="67" name="Oval 66"/>
            <p:cNvSpPr/>
            <p:nvPr/>
          </p:nvSpPr>
          <p:spPr bwMode="auto">
            <a:xfrm>
              <a:off x="656848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foo</a:t>
              </a:r>
            </a:p>
          </p:txBody>
        </p:sp>
        <p:sp>
          <p:nvSpPr>
            <p:cNvPr id="68" name="Oval 67"/>
            <p:cNvSpPr/>
            <p:nvPr/>
          </p:nvSpPr>
          <p:spPr bwMode="auto">
            <a:xfrm>
              <a:off x="8321318" y="2233155"/>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bar</a:t>
              </a:r>
            </a:p>
          </p:txBody>
        </p:sp>
      </p:grpSp>
    </p:spTree>
    <p:extLst>
      <p:ext uri="{BB962C8B-B14F-4D97-AF65-F5344CB8AC3E}">
        <p14:creationId xmlns:p14="http://schemas.microsoft.com/office/powerpoint/2010/main" val="1146216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35" grpId="0" animBg="1"/>
      <p:bldP spid="36" grpId="0" animBg="1"/>
      <p:bldP spid="37" grpId="0" animBg="1"/>
      <p:bldP spid="3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UJUBxnokY0KbB6ImT7BKf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2.nHMhyK0aKF8UEK8xE_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bPNnb512UO0LKcb2U2cD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yXpApG_1f0GZP0z2ur3hd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M.O516Ptk0KbmN9a0ZNu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4Fhapi.ckeZwwtYLMB6r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pI7K34nTb0O6BA5q1M5aE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EyIGomQSU2CpZWjuhqIE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O516Ptk0KbmN9a0ZNu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pI7K34nTb0O6BA5q1M5aE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O516Ptk0KbmN9a0ZNu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I7K34nTb0O6BA5q1M5aE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29mOICBYW02b4cpxR58i_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V4EgO_HS606ojpNVau4Y_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pocNMmF.vkW6WW80xP9c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alICTDj0ka3EY5dJtBKk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eLYKoUCVU.FANNS1ttt5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R_y0e8Iu60eCWl28uCpfJ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ZFQs7NDLESflR2Krghxd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jVt5FrAPkKwz_gUV8TRf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EyIGomQSU2CpZWjuhqI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myVRm7XdEGVoBKEwas74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cDAn.T1HUO3zgvXAOJKw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HmX_Vg9nc0CBEcteJc6go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_.OiVy7VQ0K.99ONncsD9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gDXW69y1.kKY9maemYz2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3FBnKu.g0WGMKHIbw.3r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da8O.U1vyUGrPwmFASTA2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7tGhxiwQkyHIr088SjV0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hvdpDmjY0a3WddSHWrEA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AY3A5VeeEWh46jtdUVFC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0ObfkSZS0Cf6DoTpTT_4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earNTo8G0mOsq2mf2rH0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BaM1JiPe0.LQ_Zj7bxbZ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wu29t4zlEaETylkQHsmS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2g12CCY1OUWaAFp4yExeX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B7BS4tIc0OJVpA7SFMPl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MpYMQdkVUaqeaITHdSk6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J3Q85n2np0mGcj8fgMNiT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44YJYpY4KEWzc02oYLrW8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3A1z7ZF.C0eN02FcVpD7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MJATAiVMkU.hT8YM335v_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SofmxRdNEu8_gQZChGom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QZ3t3T58N0CLOd4sMHH2h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l2MpZW8Rmkyr7fxRd7HOO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ZGzzcDdWk2ya7w2aJeuT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9OlQuWmYE6n0bjToNYeP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mVkSTJlOr0iocL0.Rn.6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gxEr3kry0WEEB3vaCKjl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pmAWuE5xuESQr2m6.Il34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waUtIUGOUqFVNoIfZbIB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ghi__q8aEyybevdS50Er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kf_8Y4Bzdk.jo5pm0J1k7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jgyBkd_XEKS8r6kxDTMz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UB2iCrPW0iOtixR1F.V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o3_Q_stSkiwXUh03ZeQ4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MUL2wNcHUCppUwy8zBFh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HHPi3dOyU2bxfVLX228C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JhlJIIESlkeKa6_wJXYvG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pKRZ_vCTc06b2heZuBtGf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thZx1da4UKJmfSRreLLc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qR8v6DPl068IV962UDH_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iGbWkhrhEexA7sssJu3O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pZmnOs_L0KgkjdnlpuRP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UBRHo9kh9kKem.MwhdsyQ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sTWy8cTqaEirpxYwGaMzi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J2AsOdUHEG42nSj_.iuC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NJRjfb_Tl0ar6_3XX4qW6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sB8G.VDWg0u13Dr4dBgju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yAY6T85540eKn3b54m6sJ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hrFcxlpLkykJgZ.sNKjZ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P30NRLlZCkSAnmQw9df_U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D1128L0oIkSf.El8Hn5s6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TQiqTOwxUO6cOYMR0DVY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HTIsZn9PU0S0ah21R9wWe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UB2iCrPW0iOtixR1F.VV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2243</TotalTime>
  <Words>1096</Words>
  <Application>Microsoft Macintosh PowerPoint</Application>
  <PresentationFormat>Custom</PresentationFormat>
  <Paragraphs>266</Paragraphs>
  <Slides>21</Slides>
  <Notes>21</Notes>
  <HiddenSlides>5</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Consolas</vt:lpstr>
      <vt:lpstr>Kozuka Gothic Pro R</vt:lpstr>
      <vt:lpstr>Segoe UI</vt:lpstr>
      <vt:lpstr>Segoe UI Light</vt:lpstr>
      <vt:lpstr>Segoe UI Semibold</vt:lpstr>
      <vt:lpstr>Wingdings 2</vt:lpstr>
      <vt:lpstr>1_MS1444_Windows Azure Template 16x9_r08b</vt:lpstr>
      <vt:lpstr>think-cell Slide</vt:lpstr>
      <vt:lpstr>Windows Azure Service Bus</vt:lpstr>
      <vt:lpstr>Service Bus</vt:lpstr>
      <vt:lpstr>PowerPoint Presentation</vt:lpstr>
      <vt:lpstr>Cloud/On-Premise Integration</vt:lpstr>
      <vt:lpstr>Cross-Site Federation (SaaS)</vt:lpstr>
      <vt:lpstr>Mobile Workforce/Customer Integration</vt:lpstr>
      <vt:lpstr>Large Scale Eventing / Command-Control</vt:lpstr>
      <vt:lpstr>Service Bus Namespace https://yourapp.servicebus.windows.net/foo/bar/baz </vt:lpstr>
      <vt:lpstr>Access Control – Conceptual Model</vt:lpstr>
      <vt:lpstr>Access Control – Implementation https://yourapp-sb.accesscontrol.windows.net </vt:lpstr>
      <vt:lpstr>PowerPoint Presentation</vt:lpstr>
      <vt:lpstr>“Expose Web Services from anywhere to anywhere”</vt:lpstr>
      <vt:lpstr>PowerPoint Presentation</vt:lpstr>
      <vt:lpstr>Relay vs. Message Broker</vt:lpstr>
      <vt:lpstr>Messages</vt:lpstr>
      <vt:lpstr>Queues</vt:lpstr>
      <vt:lpstr>Topics</vt:lpstr>
      <vt:lpstr>Subscription Filters</vt:lpstr>
      <vt:lpstr>PowerPoint Presentation</vt:lpstr>
      <vt:lpstr>How Push Notifications Work</vt:lpstr>
      <vt:lpstr>PowerPoint Presentation</vt:lpstr>
    </vt:vector>
  </TitlesOfParts>
  <Manager>&lt;Content Manager Name Here&gt;</Manager>
  <Company>Artitudes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Service Bus</dc:title>
  <dc:subject>&lt;Event Name Here&gt;</dc:subject>
  <dc:creator>CB-012</dc:creator>
  <dc:description>Template: Greg Flowers, Artitudes Design
Formatting: Greg Flowers
Event Date:
Event Location:
Audience Type:</dc:description>
  <cp:lastModifiedBy>Sebastian Pederiva</cp:lastModifiedBy>
  <cp:revision>141</cp:revision>
  <dcterms:created xsi:type="dcterms:W3CDTF">2011-12-07T03:47:39Z</dcterms:created>
  <dcterms:modified xsi:type="dcterms:W3CDTF">2015-05-22T17:51:39Z</dcterms:modified>
</cp:coreProperties>
</file>