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emf" ContentType="image/x-emf"/>
  <Default Extension="xlsx" ContentType="application/vnd.openxmlformats-officedocument.spreadsheetml.sheet"/>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slideLayouts/slideLayout19.xml" ContentType="application/vnd.openxmlformats-officedocument.presentationml.slideLayout+xml"/>
  <Override PartName="/ppt/theme/theme2.xml" ContentType="application/vnd.openxmlformats-officedocument.them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3.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4.xml" ContentType="application/vnd.openxmlformats-officedocument.presentationml.notesSlide+xml"/>
  <Override PartName="/ppt/tags/tag11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10.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15.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notesSlides/notesSlide16.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17.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18.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52" r:id="rId6"/>
  </p:sldMasterIdLst>
  <p:notesMasterIdLst>
    <p:notesMasterId r:id="rId40"/>
  </p:notesMasterIdLst>
  <p:handoutMasterIdLst>
    <p:handoutMasterId r:id="rId41"/>
  </p:handoutMasterIdLst>
  <p:sldIdLst>
    <p:sldId id="400" r:id="rId7"/>
    <p:sldId id="433" r:id="rId8"/>
    <p:sldId id="471" r:id="rId9"/>
    <p:sldId id="472" r:id="rId10"/>
    <p:sldId id="473" r:id="rId11"/>
    <p:sldId id="434" r:id="rId12"/>
    <p:sldId id="450" r:id="rId13"/>
    <p:sldId id="451" r:id="rId14"/>
    <p:sldId id="469" r:id="rId15"/>
    <p:sldId id="405" r:id="rId16"/>
    <p:sldId id="429" r:id="rId17"/>
    <p:sldId id="464" r:id="rId18"/>
    <p:sldId id="467" r:id="rId19"/>
    <p:sldId id="454" r:id="rId20"/>
    <p:sldId id="465" r:id="rId21"/>
    <p:sldId id="456" r:id="rId22"/>
    <p:sldId id="457" r:id="rId23"/>
    <p:sldId id="459" r:id="rId24"/>
    <p:sldId id="462" r:id="rId25"/>
    <p:sldId id="460" r:id="rId26"/>
    <p:sldId id="443" r:id="rId27"/>
    <p:sldId id="444" r:id="rId28"/>
    <p:sldId id="445" r:id="rId29"/>
    <p:sldId id="446" r:id="rId30"/>
    <p:sldId id="475" r:id="rId31"/>
    <p:sldId id="448" r:id="rId32"/>
    <p:sldId id="447" r:id="rId33"/>
    <p:sldId id="470" r:id="rId34"/>
    <p:sldId id="419" r:id="rId35"/>
    <p:sldId id="421" r:id="rId36"/>
    <p:sldId id="424" r:id="rId37"/>
    <p:sldId id="425" r:id="rId38"/>
    <p:sldId id="432" r:id="rId39"/>
  </p:sldIdLst>
  <p:sldSz cx="12188825" cy="6858000"/>
  <p:notesSz cx="6858000" cy="9296400"/>
  <p:custDataLst>
    <p:tags r:id="rId4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85">
          <p15:clr>
            <a:srgbClr val="A4A3A4"/>
          </p15:clr>
        </p15:guide>
        <p15:guide id="4" orient="horz" pos="3946">
          <p15:clr>
            <a:srgbClr val="A4A3A4"/>
          </p15:clr>
        </p15:guide>
        <p15:guide id="5" orient="horz" pos="1068">
          <p15:clr>
            <a:srgbClr val="A4A3A4"/>
          </p15:clr>
        </p15:guide>
        <p15:guide id="6" orient="horz" pos="4283">
          <p15:clr>
            <a:srgbClr val="A4A3A4"/>
          </p15:clr>
        </p15:guide>
        <p15:guide id="7" orient="horz">
          <p15:clr>
            <a:srgbClr val="A4A3A4"/>
          </p15:clr>
        </p15:guide>
        <p15:guide id="8" orient="horz" pos="4319">
          <p15:clr>
            <a:srgbClr val="A4A3A4"/>
          </p15:clr>
        </p15:guide>
        <p15:guide id="9" pos="326">
          <p15:clr>
            <a:srgbClr val="A4A3A4"/>
          </p15:clr>
        </p15:guide>
        <p15:guide id="10"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aniv" initials="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27" autoAdjust="0"/>
    <p:restoredTop sz="64826" autoAdjust="0"/>
  </p:normalViewPr>
  <p:slideViewPr>
    <p:cSldViewPr snapToGrid="0">
      <p:cViewPr varScale="1">
        <p:scale>
          <a:sx n="71" d="100"/>
          <a:sy n="71" d="100"/>
        </p:scale>
        <p:origin x="1424" y="184"/>
      </p:cViewPr>
      <p:guideLst>
        <p:guide orient="horz" pos="895"/>
        <p:guide orient="horz" pos="719"/>
        <p:guide orient="horz" pos="4185"/>
        <p:guide orient="horz" pos="3946"/>
        <p:guide orient="horz" pos="1068"/>
        <p:guide orient="horz" pos="4283"/>
        <p:guide orient="horz"/>
        <p:guide orient="horz" pos="4319"/>
        <p:guide pos="326"/>
        <p:guide pos="7355"/>
      </p:guideLst>
    </p:cSldViewPr>
  </p:slideViewPr>
  <p:notesTextViewPr>
    <p:cViewPr>
      <p:scale>
        <a:sx n="100" d="100"/>
        <a:sy n="100" d="100"/>
      </p:scale>
      <p:origin x="0" y="0"/>
    </p:cViewPr>
  </p:notesTextViewPr>
  <p:sorterViewPr>
    <p:cViewPr>
      <p:scale>
        <a:sx n="78" d="100"/>
        <a:sy n="78" d="100"/>
      </p:scale>
      <p:origin x="0" y="0"/>
    </p:cViewPr>
  </p:sorterViewPr>
  <p:notesViewPr>
    <p:cSldViewPr snapToGrid="0" showGuides="1">
      <p:cViewPr varScale="1">
        <p:scale>
          <a:sx n="55" d="100"/>
          <a:sy n="55" d="100"/>
        </p:scale>
        <p:origin x="-2514"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3.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tags" Target="tags/tag1.xml"/><Relationship Id="rId43" Type="http://schemas.openxmlformats.org/officeDocument/2006/relationships/commentAuthors" Target="commentAuthors.xml"/><Relationship Id="rId44" Type="http://schemas.openxmlformats.org/officeDocument/2006/relationships/presProps" Target="presProps.xml"/><Relationship Id="rId4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Sheet1!$B$1</c:f>
              <c:strCache>
                <c:ptCount val="1"/>
                <c:pt idx="0">
                  <c:v>$Billions</c:v>
                </c:pt>
              </c:strCache>
            </c:strRef>
          </c:tx>
          <c:marker>
            <c:symbol val="none"/>
          </c:marker>
          <c:dLbls>
            <c:dLbl>
              <c:idx val="0"/>
              <c:layout/>
              <c:tx>
                <c:rich>
                  <a:bodyPr/>
                  <a:lstStyle/>
                  <a:p>
                    <a:r>
                      <a:rPr lang="nb-NO" altLang="en-US" dirty="0">
                        <a:solidFill>
                          <a:schemeClr val="bg1"/>
                        </a:solidFill>
                      </a:rPr>
                      <a:t>1.8</a:t>
                    </a:r>
                  </a:p>
                </c:rich>
              </c:tx>
              <c:dLblPos val="l"/>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hr-HR" altLang="en-US" dirty="0">
                        <a:solidFill>
                          <a:schemeClr val="bg1"/>
                        </a:solidFill>
                      </a:rPr>
                      <a:t>2.5</a:t>
                    </a:r>
                  </a:p>
                </c:rich>
              </c:tx>
              <c:dLblPos val="l"/>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hr-HR" altLang="en-US" dirty="0">
                        <a:solidFill>
                          <a:schemeClr val="bg1"/>
                        </a:solidFill>
                      </a:rPr>
                      <a:t>3.4</a:t>
                    </a:r>
                  </a:p>
                </c:rich>
              </c:tx>
              <c:dLblPos val="l"/>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hr-HR" altLang="en-US" dirty="0">
                        <a:solidFill>
                          <a:schemeClr val="bg1"/>
                        </a:solidFill>
                      </a:rPr>
                      <a:t>4.6</a:t>
                    </a:r>
                  </a:p>
                </c:rich>
              </c:tx>
              <c:dLblPos val="l"/>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050" b="1">
                    <a:solidFill>
                      <a:schemeClr val="accent2">
                        <a:lumMod val="40000"/>
                        <a:lumOff val="60000"/>
                      </a:schemeClr>
                    </a:solidFill>
                  </a:defRPr>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pt idx="0">
                  <c:v>2012.0</c:v>
                </c:pt>
                <c:pt idx="1">
                  <c:v>2013.0</c:v>
                </c:pt>
                <c:pt idx="2">
                  <c:v>2014.0</c:v>
                </c:pt>
                <c:pt idx="3">
                  <c:v>2015.0</c:v>
                </c:pt>
              </c:numCache>
            </c:numRef>
          </c:cat>
          <c:val>
            <c:numRef>
              <c:f>Sheet1!$B$2:$B$5</c:f>
              <c:numCache>
                <c:formatCode>General</c:formatCode>
                <c:ptCount val="4"/>
                <c:pt idx="0">
                  <c:v>1.8</c:v>
                </c:pt>
                <c:pt idx="1">
                  <c:v>2.5</c:v>
                </c:pt>
                <c:pt idx="2">
                  <c:v>3.4</c:v>
                </c:pt>
                <c:pt idx="3">
                  <c:v>4.6</c:v>
                </c:pt>
              </c:numCache>
            </c:numRef>
          </c:val>
          <c:smooth val="0"/>
        </c:ser>
        <c:dLbls>
          <c:dLblPos val="l"/>
          <c:showLegendKey val="0"/>
          <c:showVal val="1"/>
          <c:showCatName val="0"/>
          <c:showSerName val="0"/>
          <c:showPercent val="0"/>
          <c:showBubbleSize val="0"/>
        </c:dLbls>
        <c:smooth val="0"/>
        <c:axId val="-2075309072"/>
        <c:axId val="-1989226944"/>
      </c:lineChart>
      <c:catAx>
        <c:axId val="-2075309072"/>
        <c:scaling>
          <c:orientation val="minMax"/>
        </c:scaling>
        <c:delete val="0"/>
        <c:axPos val="b"/>
        <c:numFmt formatCode="General" sourceLinked="1"/>
        <c:majorTickMark val="out"/>
        <c:minorTickMark val="none"/>
        <c:tickLblPos val="nextTo"/>
        <c:txPr>
          <a:bodyPr/>
          <a:lstStyle/>
          <a:p>
            <a:pPr>
              <a:defRPr b="1"/>
            </a:pPr>
            <a:endParaRPr lang="en-US"/>
          </a:p>
        </c:txPr>
        <c:crossAx val="-1989226944"/>
        <c:crosses val="autoZero"/>
        <c:auto val="1"/>
        <c:lblAlgn val="ctr"/>
        <c:lblOffset val="100"/>
        <c:noMultiLvlLbl val="0"/>
      </c:catAx>
      <c:valAx>
        <c:axId val="-1989226944"/>
        <c:scaling>
          <c:orientation val="minMax"/>
        </c:scaling>
        <c:delete val="0"/>
        <c:axPos val="l"/>
        <c:majorGridlines/>
        <c:title>
          <c:tx>
            <c:rich>
              <a:bodyPr rot="-5400000" vert="horz"/>
              <a:lstStyle/>
              <a:p>
                <a:pPr>
                  <a:defRPr/>
                </a:pPr>
                <a:r>
                  <a:rPr lang="en-US" dirty="0" smtClean="0"/>
                  <a:t>Billions</a:t>
                </a:r>
                <a:r>
                  <a:rPr lang="en-US" baseline="0" dirty="0" smtClean="0"/>
                  <a:t> $</a:t>
                </a:r>
                <a:endParaRPr lang="en-US" dirty="0"/>
              </a:p>
            </c:rich>
          </c:tx>
          <c:layout/>
          <c:overlay val="0"/>
        </c:title>
        <c:numFmt formatCode="General" sourceLinked="1"/>
        <c:majorTickMark val="out"/>
        <c:minorTickMark val="none"/>
        <c:tickLblPos val="nextTo"/>
        <c:crossAx val="-2075309072"/>
        <c:crosses val="autoZero"/>
        <c:crossBetween val="between"/>
      </c:valAx>
    </c:plotArea>
    <c:plotVisOnly val="1"/>
    <c:dispBlanksAs val="gap"/>
    <c:showDLblsOverMax val="0"/>
  </c:chart>
  <c:txPr>
    <a:bodyPr/>
    <a:lstStyle/>
    <a:p>
      <a:pPr>
        <a:defRPr sz="1400">
          <a:solidFill>
            <a:schemeClr val="bg1"/>
          </a:solidFill>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Sheet1!$B$1</c:f>
              <c:strCache>
                <c:ptCount val="1"/>
                <c:pt idx="0">
                  <c:v>$Billions</c:v>
                </c:pt>
              </c:strCache>
            </c:strRef>
          </c:tx>
          <c:marker>
            <c:symbol val="none"/>
          </c:marker>
          <c:dLbls>
            <c:dLbl>
              <c:idx val="0"/>
              <c:layout/>
              <c:tx>
                <c:rich>
                  <a:bodyPr/>
                  <a:lstStyle/>
                  <a:p>
                    <a:r>
                      <a:rPr lang="hr-HR" altLang="en-US" dirty="0">
                        <a:solidFill>
                          <a:schemeClr val="bg1"/>
                        </a:solidFill>
                      </a:rPr>
                      <a:t>2.7</a:t>
                    </a:r>
                  </a:p>
                </c:rich>
              </c:tx>
              <c:dLblPos val="l"/>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hr-HR" altLang="en-US" dirty="0">
                        <a:solidFill>
                          <a:schemeClr val="bg1"/>
                        </a:solidFill>
                      </a:rPr>
                      <a:t>3.9</a:t>
                    </a:r>
                  </a:p>
                </c:rich>
              </c:tx>
              <c:dLblPos val="l"/>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nb-NO" altLang="en-US" dirty="0">
                        <a:solidFill>
                          <a:schemeClr val="bg1"/>
                        </a:solidFill>
                      </a:rPr>
                      <a:t>5.1</a:t>
                    </a:r>
                  </a:p>
                </c:rich>
              </c:tx>
              <c:dLblPos val="l"/>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hr-HR" altLang="en-US" dirty="0">
                        <a:solidFill>
                          <a:schemeClr val="bg1"/>
                        </a:solidFill>
                      </a:rPr>
                      <a:t>6.5</a:t>
                    </a:r>
                  </a:p>
                </c:rich>
              </c:tx>
              <c:dLblPos val="l"/>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050" b="1">
                    <a:solidFill>
                      <a:schemeClr val="accent2">
                        <a:lumMod val="40000"/>
                        <a:lumOff val="60000"/>
                      </a:schemeClr>
                    </a:solidFill>
                  </a:defRPr>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pt idx="0">
                  <c:v>2012.0</c:v>
                </c:pt>
                <c:pt idx="1">
                  <c:v>2013.0</c:v>
                </c:pt>
                <c:pt idx="2">
                  <c:v>2014.0</c:v>
                </c:pt>
                <c:pt idx="3">
                  <c:v>2015.0</c:v>
                </c:pt>
              </c:numCache>
            </c:numRef>
          </c:cat>
          <c:val>
            <c:numRef>
              <c:f>Sheet1!$B$2:$B$5</c:f>
              <c:numCache>
                <c:formatCode>General</c:formatCode>
                <c:ptCount val="4"/>
                <c:pt idx="0">
                  <c:v>2.7</c:v>
                </c:pt>
                <c:pt idx="1">
                  <c:v>3.9</c:v>
                </c:pt>
                <c:pt idx="2">
                  <c:v>5.1</c:v>
                </c:pt>
                <c:pt idx="3">
                  <c:v>6.5</c:v>
                </c:pt>
              </c:numCache>
            </c:numRef>
          </c:val>
          <c:smooth val="0"/>
        </c:ser>
        <c:dLbls>
          <c:dLblPos val="l"/>
          <c:showLegendKey val="0"/>
          <c:showVal val="1"/>
          <c:showCatName val="0"/>
          <c:showSerName val="0"/>
          <c:showPercent val="0"/>
          <c:showBubbleSize val="0"/>
        </c:dLbls>
        <c:smooth val="0"/>
        <c:axId val="-1988316496"/>
        <c:axId val="-2090568400"/>
      </c:lineChart>
      <c:catAx>
        <c:axId val="-1988316496"/>
        <c:scaling>
          <c:orientation val="minMax"/>
        </c:scaling>
        <c:delete val="0"/>
        <c:axPos val="b"/>
        <c:numFmt formatCode="General" sourceLinked="1"/>
        <c:majorTickMark val="out"/>
        <c:minorTickMark val="none"/>
        <c:tickLblPos val="nextTo"/>
        <c:txPr>
          <a:bodyPr/>
          <a:lstStyle/>
          <a:p>
            <a:pPr>
              <a:defRPr b="1"/>
            </a:pPr>
            <a:endParaRPr lang="en-US"/>
          </a:p>
        </c:txPr>
        <c:crossAx val="-2090568400"/>
        <c:crosses val="autoZero"/>
        <c:auto val="1"/>
        <c:lblAlgn val="ctr"/>
        <c:lblOffset val="100"/>
        <c:noMultiLvlLbl val="0"/>
      </c:catAx>
      <c:valAx>
        <c:axId val="-2090568400"/>
        <c:scaling>
          <c:orientation val="minMax"/>
        </c:scaling>
        <c:delete val="0"/>
        <c:axPos val="l"/>
        <c:majorGridlines/>
        <c:title>
          <c:tx>
            <c:rich>
              <a:bodyPr rot="-5400000" vert="horz"/>
              <a:lstStyle/>
              <a:p>
                <a:pPr>
                  <a:defRPr/>
                </a:pPr>
                <a:r>
                  <a:rPr lang="en-US" dirty="0" smtClean="0"/>
                  <a:t>Billions</a:t>
                </a:r>
                <a:r>
                  <a:rPr lang="en-US" baseline="0" dirty="0" smtClean="0"/>
                  <a:t> $</a:t>
                </a:r>
                <a:endParaRPr lang="en-US" dirty="0"/>
              </a:p>
            </c:rich>
          </c:tx>
          <c:layout/>
          <c:overlay val="0"/>
        </c:title>
        <c:numFmt formatCode="General" sourceLinked="1"/>
        <c:majorTickMark val="out"/>
        <c:minorTickMark val="none"/>
        <c:tickLblPos val="nextTo"/>
        <c:crossAx val="-1988316496"/>
        <c:crosses val="autoZero"/>
        <c:crossBetween val="between"/>
      </c:valAx>
    </c:plotArea>
    <c:plotVisOnly val="1"/>
    <c:dispBlanksAs val="gap"/>
    <c:showDLblsOverMax val="0"/>
  </c:chart>
  <c:txPr>
    <a:bodyPr/>
    <a:lstStyle/>
    <a:p>
      <a:pPr>
        <a:defRPr sz="1400">
          <a:solidFill>
            <a:schemeClr val="bg1"/>
          </a:solidFill>
        </a:defRPr>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1/7/16</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1/7/16</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3798455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3316280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Store</a:t>
            </a:r>
            <a:r>
              <a:rPr lang="en-US" sz="1600" kern="1200" baseline="0" dirty="0" smtClean="0">
                <a:solidFill>
                  <a:schemeClr val="tx1"/>
                </a:solidFill>
                <a:effectLst/>
                <a:latin typeface="Segoe UI" pitchFamily="34" charset="0"/>
                <a:ea typeface="+mn-ea"/>
                <a:cs typeface="+mn-cs"/>
              </a:rPr>
              <a:t> and analyze </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Store</a:t>
            </a:r>
            <a:r>
              <a:rPr lang="en-US" sz="1600" kern="1200" baseline="0" dirty="0" smtClean="0">
                <a:solidFill>
                  <a:schemeClr val="tx1"/>
                </a:solidFill>
                <a:effectLst/>
                <a:latin typeface="Segoe UI" pitchFamily="34" charset="0"/>
                <a:ea typeface="+mn-ea"/>
                <a:cs typeface="+mn-cs"/>
              </a:rPr>
              <a:t> and  log files that are traditionally thrown away after ETL.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Additional analysis is run on the raw log files.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3294932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Difference of IOT</a:t>
            </a:r>
            <a:r>
              <a:rPr lang="en-US" baseline="0" dirty="0" smtClean="0"/>
              <a:t> and Internet  IPV6 – MDSN this month … </a:t>
            </a:r>
          </a:p>
          <a:p>
            <a:endParaRPr lang="en-US" baseline="0" dirty="0" smtClean="0"/>
          </a:p>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Huge opportunities</a:t>
            </a:r>
            <a:r>
              <a:rPr lang="en-US" sz="1600" kern="1200" baseline="0" dirty="0" smtClean="0">
                <a:solidFill>
                  <a:schemeClr val="tx1"/>
                </a:solidFill>
                <a:effectLst/>
                <a:latin typeface="Segoe UI" pitchFamily="34" charset="0"/>
                <a:ea typeface="+mn-ea"/>
                <a:cs typeface="+mn-cs"/>
              </a:rPr>
              <a:t> in internet of things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Internet of things can help us monitor our environment and help optimize our physical</a:t>
            </a:r>
            <a:r>
              <a:rPr lang="en-US" sz="1600" kern="1200" baseline="0" dirty="0" smtClean="0">
                <a:solidFill>
                  <a:schemeClr val="tx1"/>
                </a:solidFill>
                <a:effectLst/>
                <a:latin typeface="Segoe UI" pitchFamily="34" charset="0"/>
                <a:ea typeface="+mn-ea"/>
                <a:cs typeface="+mn-cs"/>
              </a:rPr>
              <a:t> world.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 tremendous amount</a:t>
            </a:r>
            <a:r>
              <a:rPr lang="en-US" sz="1600" kern="1200" baseline="0" dirty="0" smtClean="0">
                <a:solidFill>
                  <a:schemeClr val="tx1"/>
                </a:solidFill>
                <a:effectLst/>
                <a:latin typeface="Segoe UI" pitchFamily="34" charset="0"/>
                <a:ea typeface="+mn-ea"/>
                <a:cs typeface="+mn-cs"/>
              </a:rPr>
              <a:t> of data needs to be stored and analyzed in real time, interactively and batch processing.</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645977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Collective intelligence and predictive analysis is where big data is going next</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By now, the</a:t>
            </a:r>
            <a:r>
              <a:rPr lang="en-US" sz="1600" kern="1200" baseline="0" dirty="0" smtClean="0">
                <a:solidFill>
                  <a:schemeClr val="tx1"/>
                </a:solidFill>
                <a:effectLst/>
                <a:latin typeface="Segoe UI" pitchFamily="34" charset="0"/>
                <a:ea typeface="+mn-ea"/>
                <a:cs typeface="+mn-cs"/>
              </a:rPr>
              <a:t> big data industry already begun to understand how to store data at a large scale.  However, predictive analysis of the data we store is the next difficult problem to tackle.  Once again, the 4Vs of big data do not make this easier.  </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 tremendous amount</a:t>
            </a:r>
            <a:r>
              <a:rPr lang="en-US" sz="1600" kern="1200" baseline="0" dirty="0" smtClean="0">
                <a:solidFill>
                  <a:schemeClr val="tx1"/>
                </a:solidFill>
                <a:effectLst/>
                <a:latin typeface="Segoe UI" pitchFamily="34" charset="0"/>
                <a:ea typeface="+mn-ea"/>
                <a:cs typeface="+mn-cs"/>
              </a:rPr>
              <a:t> of data needs to be stored and analyzed in real time, interactively and batch processing using machine learning and parallel algorithms.  </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960789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1857279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Architecture</a:t>
            </a:r>
            <a:r>
              <a:rPr lang="en-US" sz="1600" kern="1200" baseline="0" dirty="0" smtClean="0">
                <a:solidFill>
                  <a:schemeClr val="tx1"/>
                </a:solidFill>
                <a:effectLst/>
                <a:latin typeface="Segoe UI" pitchFamily="34" charset="0"/>
                <a:ea typeface="+mn-ea"/>
                <a:cs typeface="+mn-cs"/>
              </a:rPr>
              <a:t> of </a:t>
            </a:r>
            <a:r>
              <a:rPr lang="en-US" sz="1600" kern="1200" baseline="0" dirty="0" err="1" smtClean="0">
                <a:solidFill>
                  <a:schemeClr val="tx1"/>
                </a:solidFill>
                <a:effectLst/>
                <a:latin typeface="Segoe UI" pitchFamily="34" charset="0"/>
                <a:ea typeface="+mn-ea"/>
                <a:cs typeface="+mn-cs"/>
              </a:rPr>
              <a:t>hadoop</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Map reduce is the programming layer where it resembles the primitives of parallel programming. </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At</a:t>
            </a:r>
            <a:r>
              <a:rPr lang="en-US" sz="1600" kern="1200" baseline="0" dirty="0" smtClean="0">
                <a:solidFill>
                  <a:schemeClr val="tx1"/>
                </a:solidFill>
                <a:effectLst/>
                <a:latin typeface="Segoe UI" pitchFamily="34" charset="0"/>
                <a:ea typeface="+mn-ea"/>
                <a:cs typeface="+mn-cs"/>
              </a:rPr>
              <a:t> the file system layer, the distributed Hadoop file system takes care of availability redundancy and reliability of the storage layer.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Each block of your data is copied 3 times for safe keeping, and the map reduce layer can schedule work onto the node that contains the actual data block</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3537937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Map reduce is about minimizing the movement of data</a:t>
            </a:r>
            <a:r>
              <a:rPr lang="en-US" sz="1600" kern="1200" baseline="0" dirty="0" smtClean="0">
                <a:solidFill>
                  <a:schemeClr val="tx1"/>
                </a:solidFill>
                <a:effectLst/>
                <a:latin typeface="Segoe UI" pitchFamily="34" charset="0"/>
                <a:ea typeface="+mn-ea"/>
                <a:cs typeface="+mn-cs"/>
              </a:rPr>
              <a:t> inside your cluster.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a:t>
            </a:r>
            <a:r>
              <a:rPr lang="en-US" sz="1600" kern="1200" baseline="0" dirty="0" smtClean="0">
                <a:solidFill>
                  <a:schemeClr val="tx1"/>
                </a:solidFill>
                <a:effectLst/>
                <a:latin typeface="Segoe UI" pitchFamily="34" charset="0"/>
                <a:ea typeface="+mn-ea"/>
                <a:cs typeface="+mn-cs"/>
              </a:rPr>
              <a:t> job tracker understands where all the data blocks are, and will send the operation code to the node that contains the data.</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810691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1217873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pPr lvl="0">
              <a:lnSpc>
                <a:spcPct val="90000"/>
              </a:lnSpc>
            </a:pPr>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3159529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1665200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Understand Big data and why it is important</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Know</a:t>
            </a:r>
            <a:r>
              <a:rPr lang="en-US" sz="1600" kern="1200" baseline="0" dirty="0" smtClean="0">
                <a:solidFill>
                  <a:schemeClr val="tx1"/>
                </a:solidFill>
                <a:effectLst/>
                <a:latin typeface="Segoe UI" pitchFamily="34" charset="0"/>
                <a:ea typeface="+mn-ea"/>
                <a:cs typeface="+mn-cs"/>
              </a:rPr>
              <a:t> the basics of Hadoop architecture and use scenarios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Learn the different programming options</a:t>
            </a: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4122210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4079084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Understand the HDInsight eco-system</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285750" indent="-285750">
              <a:buFont typeface="Arial" panose="020B0604020202020204" pitchFamily="34" charset="0"/>
              <a:buChar char="•"/>
            </a:pPr>
            <a:r>
              <a:rPr lang="en-US" dirty="0" smtClean="0"/>
              <a:t>Biggest</a:t>
            </a:r>
            <a:r>
              <a:rPr lang="en-US" baseline="0" dirty="0" smtClean="0"/>
              <a:t> buzzword in Big Data right now is Hadoop</a:t>
            </a:r>
          </a:p>
          <a:p>
            <a:pPr marL="285750" indent="-285750">
              <a:buFont typeface="Arial" panose="020B0604020202020204" pitchFamily="34" charset="0"/>
              <a:buChar char="•"/>
            </a:pPr>
            <a:r>
              <a:rPr lang="en-US" baseline="0" dirty="0" smtClean="0"/>
              <a:t>It can mean many things, but always includes HDFS and </a:t>
            </a:r>
            <a:r>
              <a:rPr lang="en-US" baseline="0" dirty="0" err="1" smtClean="0"/>
              <a:t>MapReduce</a:t>
            </a:r>
            <a:endParaRPr lang="en-US" baseline="0"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HDInsight</a:t>
            </a:r>
          </a:p>
          <a:p>
            <a:pPr marL="285750" indent="-285750">
              <a:buFont typeface="Arial" panose="020B0604020202020204" pitchFamily="34" charset="0"/>
              <a:buChar char="•"/>
            </a:pPr>
            <a:r>
              <a:rPr lang="en-US" dirty="0" smtClean="0"/>
              <a:t>Red</a:t>
            </a:r>
            <a:r>
              <a:rPr lang="en-US" baseline="0" dirty="0" smtClean="0"/>
              <a:t> = in product now</a:t>
            </a:r>
          </a:p>
          <a:p>
            <a:pPr marL="285750" indent="-285750">
              <a:buFont typeface="Arial" panose="020B0604020202020204" pitchFamily="34" charset="0"/>
              <a:buChar char="•"/>
            </a:pPr>
            <a:r>
              <a:rPr lang="en-US" baseline="0" dirty="0" smtClean="0"/>
              <a:t>Blue = planned for product</a:t>
            </a:r>
          </a:p>
          <a:p>
            <a:pPr marL="285750" indent="-285750">
              <a:buFont typeface="Arial" panose="020B0604020202020204" pitchFamily="34" charset="0"/>
              <a:buChar char="•"/>
            </a:pPr>
            <a:r>
              <a:rPr lang="en-US" baseline="0" dirty="0" smtClean="0"/>
              <a:t>Green = ecosystem can connect now</a:t>
            </a:r>
          </a:p>
          <a:p>
            <a:pPr marL="285750" indent="-285750">
              <a:buFont typeface="Arial" panose="020B0604020202020204" pitchFamily="34" charset="0"/>
              <a:buChar char="•"/>
            </a:pPr>
            <a:r>
              <a:rPr lang="en-US" baseline="0" dirty="0" smtClean="0"/>
              <a:t>Purple = Samples available</a:t>
            </a:r>
          </a:p>
          <a:p>
            <a:pPr marL="285750" indent="-285750">
              <a:buFont typeface="Arial" panose="020B0604020202020204" pitchFamily="34" charset="0"/>
              <a:buChar char="•"/>
            </a:pPr>
            <a:r>
              <a:rPr lang="en-US" baseline="0" dirty="0" smtClean="0"/>
              <a:t>Orange = ecosystem planned</a:t>
            </a:r>
          </a:p>
          <a:p>
            <a:pPr marL="285750" indent="-285750">
              <a:buFont typeface="Arial" panose="020B0604020202020204" pitchFamily="34" charset="0"/>
              <a:buChar char="•"/>
            </a:pPr>
            <a:endParaRPr lang="en-US" baseline="0" dirty="0" smtClean="0"/>
          </a:p>
          <a:p>
            <a:pPr marL="285750" indent="-285750">
              <a:buFont typeface="Arial" panose="020B0604020202020204" pitchFamily="34" charset="0"/>
              <a:buChar char="•"/>
            </a:pPr>
            <a:r>
              <a:rPr lang="en-US" baseline="0" dirty="0" smtClean="0"/>
              <a:t>Flume, </a:t>
            </a:r>
            <a:r>
              <a:rPr lang="en-US" baseline="0" dirty="0" err="1" smtClean="0"/>
              <a:t>HBase</a:t>
            </a:r>
            <a:r>
              <a:rPr lang="en-US" baseline="0" dirty="0" smtClean="0"/>
              <a:t> are not available in the first release of HDInsight Service</a:t>
            </a:r>
          </a:p>
          <a:p>
            <a:pPr marL="285750" indent="-285750">
              <a:buFont typeface="Arial" panose="020B0604020202020204" pitchFamily="34" charset="0"/>
              <a:buChar char="•"/>
            </a:pPr>
            <a:r>
              <a:rPr lang="en-US" baseline="0" dirty="0" smtClean="0"/>
              <a:t>As of 3/15, we don’t have an on-premise solution, thus AD integration is not yet available.  </a:t>
            </a:r>
          </a:p>
          <a:p>
            <a:pPr marL="285750" indent="-285750">
              <a:buFont typeface="Arial" panose="020B0604020202020204" pitchFamily="34" charset="0"/>
              <a:buChar char="•"/>
            </a:pPr>
            <a:r>
              <a:rPr lang="en-US" baseline="0" dirty="0" smtClean="0"/>
              <a:t>System center integration will come later as well.</a:t>
            </a:r>
          </a:p>
          <a:p>
            <a:pPr marL="285750" indent="-285750">
              <a:buFont typeface="Arial" panose="020B0604020202020204" pitchFamily="34" charset="0"/>
              <a:buChar char="•"/>
            </a:pPr>
            <a:endParaRPr lang="en-US" baseline="0" dirty="0" smtClean="0"/>
          </a:p>
          <a:p>
            <a:pPr marL="285750" indent="-285750">
              <a:buFont typeface="Arial" panose="020B0604020202020204" pitchFamily="34" charset="0"/>
              <a:buChar char="•"/>
            </a:pPr>
            <a:r>
              <a:rPr lang="en-US" baseline="0" dirty="0" smtClean="0"/>
              <a:t>The Green boxes are packages in the ecosystem that have not been included in the service, but should work out of the box by downloading them.</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1C7738D-585F-44E8-BC09-82BBE838E7E1}"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3397577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Provides</a:t>
            </a:r>
            <a:r>
              <a:rPr lang="en-US" sz="1600" kern="1200" baseline="0" dirty="0" smtClean="0">
                <a:solidFill>
                  <a:schemeClr val="tx1"/>
                </a:solidFill>
                <a:effectLst/>
                <a:latin typeface="Segoe UI" pitchFamily="34" charset="0"/>
                <a:ea typeface="+mn-ea"/>
                <a:cs typeface="+mn-cs"/>
              </a:rPr>
              <a:t> 1 layer to access both attached/local storage on each node and the remote Windows Azure Blog storage which is the default.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p>
          <a:p>
            <a:pPr marL="285750" marR="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One interface to rule both DFS and Azure blob storage</a:t>
            </a:r>
            <a:endParaRPr lang="en-US" dirty="0" smtClean="0"/>
          </a:p>
          <a:p>
            <a:pPr marL="285750" indent="-285750">
              <a:buFont typeface="Arial" panose="020B0604020202020204" pitchFamily="34" charset="0"/>
              <a:buChar char="•"/>
            </a:pPr>
            <a:r>
              <a:rPr lang="en-US" sz="1600" kern="1200" dirty="0" smtClean="0">
                <a:solidFill>
                  <a:schemeClr val="tx1"/>
                </a:solidFill>
                <a:effectLst/>
                <a:latin typeface="Segoe UI" pitchFamily="34" charset="0"/>
                <a:ea typeface="+mn-ea"/>
                <a:cs typeface="+mn-cs"/>
              </a:rPr>
              <a:t>Blob</a:t>
            </a:r>
            <a:r>
              <a:rPr lang="en-US" sz="1600" kern="1200" baseline="0" dirty="0" smtClean="0">
                <a:solidFill>
                  <a:schemeClr val="tx1"/>
                </a:solidFill>
                <a:effectLst/>
                <a:latin typeface="Segoe UI" pitchFamily="34" charset="0"/>
                <a:ea typeface="+mn-ea"/>
                <a:cs typeface="+mn-cs"/>
              </a:rPr>
              <a:t> storage:</a:t>
            </a:r>
            <a:endParaRPr lang="en-US" sz="1600" kern="1200" dirty="0" smtClean="0">
              <a:solidFill>
                <a:schemeClr val="tx1"/>
              </a:solidFill>
              <a:effectLst/>
              <a:latin typeface="Segoe UI" pitchFamily="34" charset="0"/>
              <a:ea typeface="+mn-ea"/>
              <a:cs typeface="+mn-cs"/>
            </a:endParaRPr>
          </a:p>
          <a:p>
            <a:pPr marL="895243" lvl="1" indent="-285750">
              <a:buFont typeface="Arial" panose="020B0604020202020204" pitchFamily="34" charset="0"/>
              <a:buChar char="•"/>
            </a:pPr>
            <a:r>
              <a:rPr lang="en-US" dirty="0" smtClean="0"/>
              <a:t>Front End: Security/</a:t>
            </a:r>
            <a:r>
              <a:rPr lang="en-US" dirty="0" err="1" smtClean="0"/>
              <a:t>Auth</a:t>
            </a:r>
            <a:r>
              <a:rPr lang="en-US" dirty="0" smtClean="0"/>
              <a:t> and scaled</a:t>
            </a:r>
            <a:r>
              <a:rPr lang="en-US" baseline="0" dirty="0" smtClean="0"/>
              <a:t> out request handler</a:t>
            </a:r>
          </a:p>
          <a:p>
            <a:pPr marL="895243" lvl="1" indent="-285750">
              <a:buFont typeface="Arial" panose="020B0604020202020204" pitchFamily="34" charset="0"/>
              <a:buChar char="•"/>
            </a:pPr>
            <a:r>
              <a:rPr lang="en-US" baseline="0" dirty="0" smtClean="0"/>
              <a:t>Partition Layer: Object Layer, Mapping of objects such as Tables, Blobs, Queues to streams (cached in Front End), CC</a:t>
            </a:r>
          </a:p>
          <a:p>
            <a:pPr marL="895243" lvl="1" indent="-285750">
              <a:buFont typeface="Arial" panose="020B0604020202020204" pitchFamily="34" charset="0"/>
              <a:buChar char="•"/>
            </a:pPr>
            <a:r>
              <a:rPr lang="en-US" baseline="0" dirty="0" smtClean="0"/>
              <a:t>Stream Layer: 3-Node HA, Scale-out stream store</a:t>
            </a:r>
          </a:p>
          <a:p>
            <a:pPr marL="895243" lvl="1" indent="-285750">
              <a:buFont typeface="Arial" panose="020B0604020202020204" pitchFamily="34" charset="0"/>
              <a:buChar char="•"/>
            </a:pPr>
            <a:r>
              <a:rPr lang="en-US" sz="1600" kern="1200" baseline="0" dirty="0" smtClean="0">
                <a:solidFill>
                  <a:schemeClr val="tx1"/>
                </a:solidFill>
                <a:effectLst/>
                <a:latin typeface="Segoe UI" pitchFamily="34" charset="0"/>
                <a:ea typeface="+mn-ea"/>
                <a:cs typeface="+mn-cs"/>
              </a:rPr>
              <a:t>Please see details from windows azure storage paper. </a:t>
            </a:r>
          </a:p>
          <a:p>
            <a:pPr marL="895243" lvl="1" indent="-285750">
              <a:buFont typeface="Arial" panose="020B0604020202020204" pitchFamily="34" charset="0"/>
              <a:buChar char="•"/>
            </a:pPr>
            <a:endParaRPr lang="en-US" sz="1600" kern="1200" dirty="0" smtClean="0">
              <a:solidFill>
                <a:schemeClr val="tx1"/>
              </a:solidFill>
              <a:effectLst/>
              <a:latin typeface="Segoe UI" pitchFamily="34" charset="0"/>
              <a:ea typeface="+mn-ea"/>
              <a:cs typeface="+mn-cs"/>
            </a:endParaRPr>
          </a:p>
          <a:p>
            <a:pPr marL="285750" lvl="0" indent="-285750">
              <a:buFont typeface="Arial" panose="020B0604020202020204" pitchFamily="34" charset="0"/>
              <a:buChar char="•"/>
            </a:pPr>
            <a:r>
              <a:rPr lang="en-US" sz="1600" kern="1200" dirty="0" smtClean="0">
                <a:solidFill>
                  <a:schemeClr val="tx1"/>
                </a:solidFill>
                <a:effectLst/>
                <a:latin typeface="Segoe UI" pitchFamily="34" charset="0"/>
                <a:ea typeface="+mn-ea"/>
                <a:cs typeface="+mn-cs"/>
              </a:rPr>
              <a:t>IN some ways ASV</a:t>
            </a:r>
            <a:r>
              <a:rPr lang="en-US" sz="1600" kern="1200" baseline="0" dirty="0" smtClean="0">
                <a:solidFill>
                  <a:schemeClr val="tx1"/>
                </a:solidFill>
                <a:effectLst/>
                <a:latin typeface="Segoe UI" pitchFamily="34" charset="0"/>
                <a:ea typeface="+mn-ea"/>
                <a:cs typeface="+mn-cs"/>
              </a:rPr>
              <a:t> changes things again, we are now moving data to the compute, since data is now remote.  Blob storage allows you to persist your data even when you tear down your cluster.</a:t>
            </a:r>
          </a:p>
          <a:p>
            <a:pPr marL="285750" lvl="0" indent="-285750">
              <a:buFont typeface="Arial" panose="020B0604020202020204"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1C7738D-585F-44E8-BC09-82BBE838E7E1}" type="slidenum">
              <a:rPr lang="en-US" smtClean="0"/>
              <a:t>23</a:t>
            </a:fld>
            <a:endParaRPr lang="en-US"/>
          </a:p>
        </p:txBody>
      </p:sp>
    </p:spTree>
    <p:extLst>
      <p:ext uri="{BB962C8B-B14F-4D97-AF65-F5344CB8AC3E}">
        <p14:creationId xmlns:p14="http://schemas.microsoft.com/office/powerpoint/2010/main" val="1259033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Understand</a:t>
            </a:r>
            <a:r>
              <a:rPr lang="en-US" sz="1600" kern="1200" baseline="0" dirty="0" smtClean="0">
                <a:solidFill>
                  <a:schemeClr val="tx1"/>
                </a:solidFill>
                <a:effectLst/>
                <a:latin typeface="Segoe UI" pitchFamily="34" charset="0"/>
                <a:ea typeface="+mn-ea"/>
                <a:cs typeface="+mn-cs"/>
              </a:rPr>
              <a:t> the details of ASV</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will need to create an Azure</a:t>
            </a:r>
            <a:r>
              <a:rPr lang="en-US" sz="1600" kern="1200" baseline="0" dirty="0" smtClean="0">
                <a:solidFill>
                  <a:schemeClr val="tx1"/>
                </a:solidFill>
                <a:effectLst/>
                <a:latin typeface="Segoe UI" pitchFamily="34" charset="0"/>
                <a:ea typeface="+mn-ea"/>
                <a:cs typeface="+mn-cs"/>
              </a:rPr>
              <a:t> storage account, you will need your acct name and key.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a:t>
            </a:r>
            <a:r>
              <a:rPr lang="en-US" sz="1600" kern="1200" baseline="0" dirty="0" smtClean="0">
                <a:solidFill>
                  <a:schemeClr val="tx1"/>
                </a:solidFill>
                <a:effectLst/>
                <a:latin typeface="Segoe UI" pitchFamily="34" charset="0"/>
                <a:ea typeface="+mn-ea"/>
                <a:cs typeface="+mn-cs"/>
              </a:rPr>
              <a:t> should create a cluster close to where your data is.  (storage in west should create a cluster in the west data center).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1456878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Best of both world in</a:t>
            </a:r>
            <a:r>
              <a:rPr lang="en-US" sz="1600" kern="1200" baseline="0" dirty="0" smtClean="0">
                <a:solidFill>
                  <a:schemeClr val="tx1"/>
                </a:solidFill>
                <a:effectLst/>
                <a:latin typeface="Segoe UI" pitchFamily="34" charset="0"/>
                <a:ea typeface="+mn-ea"/>
                <a:cs typeface="+mn-cs"/>
              </a:rPr>
              <a:t> terms of programming flexibility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 offer</a:t>
            </a:r>
            <a:r>
              <a:rPr lang="en-US" sz="1600" kern="1200" baseline="0" dirty="0" smtClean="0">
                <a:solidFill>
                  <a:schemeClr val="tx1"/>
                </a:solidFill>
                <a:effectLst/>
                <a:latin typeface="Segoe UI" pitchFamily="34" charset="0"/>
                <a:ea typeface="+mn-ea"/>
                <a:cs typeface="+mn-cs"/>
              </a:rPr>
              <a:t> everything the Hadoop distribution offers.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a:t>
            </a:r>
            <a:r>
              <a:rPr lang="en-US" sz="1600" kern="1200" baseline="0" dirty="0" smtClean="0">
                <a:solidFill>
                  <a:schemeClr val="tx1"/>
                </a:solidFill>
                <a:effectLst/>
                <a:latin typeface="Segoe UI" pitchFamily="34" charset="0"/>
                <a:ea typeface="+mn-ea"/>
                <a:cs typeface="+mn-cs"/>
              </a:rPr>
              <a:t> addition, we have made available </a:t>
            </a:r>
            <a:r>
              <a:rPr lang="en-US" sz="1600" kern="1200" baseline="0" dirty="0" err="1" smtClean="0">
                <a:solidFill>
                  <a:schemeClr val="tx1"/>
                </a:solidFill>
                <a:effectLst/>
                <a:latin typeface="Segoe UI" pitchFamily="34" charset="0"/>
                <a:ea typeface="+mn-ea"/>
                <a:cs typeface="+mn-cs"/>
              </a:rPr>
              <a:t>javascript</a:t>
            </a:r>
            <a:r>
              <a:rPr lang="en-US" sz="1600" kern="1200" baseline="0" dirty="0" smtClean="0">
                <a:solidFill>
                  <a:schemeClr val="tx1"/>
                </a:solidFill>
                <a:effectLst/>
                <a:latin typeface="Segoe UI" pitchFamily="34" charset="0"/>
                <a:ea typeface="+mn-ea"/>
                <a:cs typeface="+mn-cs"/>
              </a:rPr>
              <a:t>, browser hosted console, f#, c# linq2Hive to make life easier for </a:t>
            </a:r>
            <a:r>
              <a:rPr lang="en-US" sz="1600" kern="1200" baseline="0" dirty="0" err="1" smtClean="0">
                <a:solidFill>
                  <a:schemeClr val="tx1"/>
                </a:solidFill>
                <a:effectLst/>
                <a:latin typeface="Segoe UI" pitchFamily="34" charset="0"/>
                <a:ea typeface="+mn-ea"/>
                <a:cs typeface="+mn-cs"/>
              </a:rPr>
              <a:t>.net</a:t>
            </a:r>
            <a:r>
              <a:rPr lang="en-US" sz="1600" kern="1200" baseline="0" dirty="0" smtClean="0">
                <a:solidFill>
                  <a:schemeClr val="tx1"/>
                </a:solidFill>
                <a:effectLst/>
                <a:latin typeface="Segoe UI" pitchFamily="34" charset="0"/>
                <a:ea typeface="+mn-ea"/>
                <a:cs typeface="+mn-cs"/>
              </a:rPr>
              <a:t> /enterprise developers.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In addition, </a:t>
            </a:r>
            <a:r>
              <a:rPr lang="en-US" sz="1600" kern="1200" baseline="0" dirty="0" err="1" smtClean="0">
                <a:solidFill>
                  <a:schemeClr val="tx1"/>
                </a:solidFill>
                <a:effectLst/>
                <a:latin typeface="Segoe UI" pitchFamily="34" charset="0"/>
                <a:ea typeface="+mn-ea"/>
                <a:cs typeface="+mn-cs"/>
              </a:rPr>
              <a:t>devops</a:t>
            </a:r>
            <a:r>
              <a:rPr lang="en-US" sz="1600" kern="1200" baseline="0" dirty="0" smtClean="0">
                <a:solidFill>
                  <a:schemeClr val="tx1"/>
                </a:solidFill>
                <a:effectLst/>
                <a:latin typeface="Segoe UI" pitchFamily="34" charset="0"/>
                <a:ea typeface="+mn-ea"/>
                <a:cs typeface="+mn-cs"/>
              </a:rPr>
              <a:t> can use </a:t>
            </a:r>
            <a:r>
              <a:rPr lang="en-US" sz="1600" kern="1200" baseline="0" dirty="0" err="1" smtClean="0">
                <a:solidFill>
                  <a:schemeClr val="tx1"/>
                </a:solidFill>
                <a:effectLst/>
                <a:latin typeface="Segoe UI" pitchFamily="34" charset="0"/>
                <a:ea typeface="+mn-ea"/>
                <a:cs typeface="+mn-cs"/>
              </a:rPr>
              <a:t>powershell</a:t>
            </a:r>
            <a:r>
              <a:rPr lang="en-US" sz="1600" kern="1200" baseline="0" dirty="0" smtClean="0">
                <a:solidFill>
                  <a:schemeClr val="tx1"/>
                </a:solidFill>
                <a:effectLst/>
                <a:latin typeface="Segoe UI" pitchFamily="34" charset="0"/>
                <a:ea typeface="+mn-ea"/>
                <a:cs typeface="+mn-cs"/>
              </a:rPr>
              <a:t> and node.js based CLI to control and manage the cluster.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b="1" dirty="0"/>
          </a:p>
        </p:txBody>
      </p:sp>
      <p:sp>
        <p:nvSpPr>
          <p:cNvPr id="4" name="Slide Number Placeholder 3"/>
          <p:cNvSpPr>
            <a:spLocks noGrp="1"/>
          </p:cNvSpPr>
          <p:nvPr>
            <p:ph type="sldNum" sz="quarter" idx="10"/>
          </p:nvPr>
        </p:nvSpPr>
        <p:spPr/>
        <p:txBody>
          <a:bodyPr/>
          <a:lstStyle/>
          <a:p>
            <a:fld id="{DDD65AC4-17B0-4E19-8496-B264E70A18D3}"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1835148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Innovate across the stack in terms of developer tools for better experience.</a:t>
            </a:r>
            <a:endParaRPr lang="en-US" dirty="0"/>
          </a:p>
        </p:txBody>
      </p:sp>
      <p:sp>
        <p:nvSpPr>
          <p:cNvPr id="4" name="Slide Number Placeholder 3"/>
          <p:cNvSpPr>
            <a:spLocks noGrp="1"/>
          </p:cNvSpPr>
          <p:nvPr>
            <p:ph type="sldNum" sz="quarter" idx="10"/>
          </p:nvPr>
        </p:nvSpPr>
        <p:spPr/>
        <p:txBody>
          <a:bodyPr/>
          <a:lstStyle/>
          <a:p>
            <a:fld id="{DE604237-8EC8-489E-B855-C15325CF3369}" type="slidenum">
              <a:rPr lang="en-US" smtClean="0"/>
              <a:t>28</a:t>
            </a:fld>
            <a:endParaRPr lang="en-US"/>
          </a:p>
        </p:txBody>
      </p:sp>
    </p:spTree>
    <p:extLst>
      <p:ext uri="{BB962C8B-B14F-4D97-AF65-F5344CB8AC3E}">
        <p14:creationId xmlns:p14="http://schemas.microsoft.com/office/powerpoint/2010/main" val="40117023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Talk from the bottom</a:t>
            </a:r>
            <a:r>
              <a:rPr lang="en-US" sz="1600" kern="1200" baseline="0" dirty="0" smtClean="0">
                <a:solidFill>
                  <a:schemeClr val="tx1"/>
                </a:solidFill>
                <a:effectLst/>
                <a:latin typeface="Segoe UI" pitchFamily="34" charset="0"/>
                <a:ea typeface="+mn-ea"/>
                <a:cs typeface="+mn-cs"/>
              </a:rPr>
              <a:t> layer up to discuss the Microsoft big data solution.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BI Platform: </a:t>
            </a:r>
            <a:r>
              <a:rPr lang="en-US" sz="1600" kern="1200" dirty="0" err="1" smtClean="0">
                <a:solidFill>
                  <a:schemeClr val="tx1"/>
                </a:solidFill>
                <a:effectLst/>
                <a:latin typeface="Segoe UI" pitchFamily="34" charset="0"/>
                <a:ea typeface="+mn-ea"/>
                <a:cs typeface="+mn-cs"/>
              </a:rPr>
              <a:t>Sql</a:t>
            </a:r>
            <a:r>
              <a:rPr lang="en-US" sz="1600" kern="1200" baseline="0" dirty="0" smtClean="0">
                <a:solidFill>
                  <a:schemeClr val="tx1"/>
                </a:solidFill>
                <a:effectLst/>
                <a:latin typeface="Segoe UI" pitchFamily="34" charset="0"/>
                <a:ea typeface="+mn-ea"/>
                <a:cs typeface="+mn-cs"/>
              </a:rPr>
              <a:t> server analysis service and reporting service.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Self</a:t>
            </a:r>
            <a:r>
              <a:rPr lang="en-US" sz="1600" kern="1200" baseline="0" dirty="0" smtClean="0">
                <a:solidFill>
                  <a:schemeClr val="tx1"/>
                </a:solidFill>
                <a:effectLst/>
                <a:latin typeface="Segoe UI" pitchFamily="34" charset="0"/>
                <a:ea typeface="+mn-ea"/>
                <a:cs typeface="+mn-cs"/>
              </a:rPr>
              <a:t> service BI:  </a:t>
            </a:r>
            <a:r>
              <a:rPr lang="en-US" sz="1600" kern="1200" baseline="0" dirty="0" err="1" smtClean="0">
                <a:solidFill>
                  <a:schemeClr val="tx1"/>
                </a:solidFill>
                <a:effectLst/>
                <a:latin typeface="Segoe UI" pitchFamily="34" charset="0"/>
                <a:ea typeface="+mn-ea"/>
                <a:cs typeface="+mn-cs"/>
              </a:rPr>
              <a:t>powerview</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powerpivot</a:t>
            </a:r>
            <a:r>
              <a:rPr lang="en-US" sz="1600" kern="1200" baseline="0" dirty="0" smtClean="0">
                <a:solidFill>
                  <a:schemeClr val="tx1"/>
                </a:solidFill>
                <a:effectLst/>
                <a:latin typeface="Segoe UI" pitchFamily="34" charset="0"/>
                <a:ea typeface="+mn-ea"/>
                <a:cs typeface="+mn-cs"/>
              </a:rPr>
              <a:t>, predictive analysis and embedded BI.</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Taking in  unstructured data and strutted data sources</a:t>
            </a:r>
            <a:r>
              <a:rPr lang="en-US" sz="1600" kern="1200" baseline="0" dirty="0" smtClean="0">
                <a:solidFill>
                  <a:schemeClr val="tx1"/>
                </a:solidFill>
                <a:effectLst/>
                <a:latin typeface="Segoe UI" pitchFamily="34" charset="0"/>
                <a:ea typeface="+mn-ea"/>
                <a:cs typeface="+mn-cs"/>
              </a:rPr>
              <a:t> through Hadoop, or PDW</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3903937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912194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Vision</a:t>
            </a:r>
            <a:r>
              <a:rPr lang="en-US" sz="1600" kern="1200" baseline="0" dirty="0" smtClean="0">
                <a:solidFill>
                  <a:schemeClr val="tx1"/>
                </a:solidFill>
                <a:effectLst/>
                <a:latin typeface="Segoe UI" pitchFamily="34" charset="0"/>
                <a:ea typeface="+mn-ea"/>
                <a:cs typeface="+mn-cs"/>
              </a:rPr>
              <a:t> slide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Broaden</a:t>
            </a:r>
            <a:r>
              <a:rPr lang="en-US" sz="1600" kern="1200" baseline="0" dirty="0" smtClean="0">
                <a:solidFill>
                  <a:schemeClr val="tx1"/>
                </a:solidFill>
                <a:effectLst/>
                <a:latin typeface="Segoe UI" pitchFamily="34" charset="0"/>
                <a:ea typeface="+mn-ea"/>
                <a:cs typeface="+mn-cs"/>
              </a:rPr>
              <a:t> access to Hadoop on the windows platform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Enterprise ready</a:t>
            </a:r>
            <a:r>
              <a:rPr lang="en-US" sz="1600" kern="1200" baseline="0" dirty="0" smtClean="0">
                <a:solidFill>
                  <a:schemeClr val="tx1"/>
                </a:solidFill>
                <a:effectLst/>
                <a:latin typeface="Segoe UI" pitchFamily="34" charset="0"/>
                <a:ea typeface="+mn-ea"/>
                <a:cs typeface="+mn-cs"/>
              </a:rPr>
              <a:t> through AD, System center (to come).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BI integration and Self service BI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sz="1600" dirty="0" smtClean="0">
              <a:latin typeface="Segoe UI (Body)"/>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23514232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sz="1600" dirty="0" smtClean="0">
              <a:latin typeface="Segoe UI (Body)"/>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2351423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13236526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33</a:t>
            </a:fld>
            <a:endParaRPr lang="en-US" dirty="0"/>
          </a:p>
        </p:txBody>
      </p:sp>
    </p:spTree>
    <p:extLst>
      <p:ext uri="{BB962C8B-B14F-4D97-AF65-F5344CB8AC3E}">
        <p14:creationId xmlns:p14="http://schemas.microsoft.com/office/powerpoint/2010/main" val="3637380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60310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504973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537300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Set</a:t>
            </a:r>
            <a:r>
              <a:rPr lang="en-US" sz="1600" kern="1200" baseline="0" dirty="0" smtClean="0">
                <a:solidFill>
                  <a:schemeClr val="tx1"/>
                </a:solidFill>
                <a:effectLst/>
                <a:latin typeface="Segoe UI" pitchFamily="34" charset="0"/>
                <a:ea typeface="+mn-ea"/>
                <a:cs typeface="+mn-cs"/>
              </a:rPr>
              <a:t> up the problem: Devices, social network are causing an explosion of data.   1.8 </a:t>
            </a:r>
            <a:r>
              <a:rPr lang="en-US" sz="1600" kern="1200" baseline="0" dirty="0" err="1" smtClean="0">
                <a:solidFill>
                  <a:schemeClr val="tx1"/>
                </a:solidFill>
                <a:effectLst/>
                <a:latin typeface="Segoe UI" pitchFamily="34" charset="0"/>
                <a:ea typeface="+mn-ea"/>
                <a:cs typeface="+mn-cs"/>
              </a:rPr>
              <a:t>Zbytes</a:t>
            </a:r>
            <a:r>
              <a:rPr lang="en-US" sz="1600" kern="1200" baseline="0" dirty="0" smtClean="0">
                <a:solidFill>
                  <a:schemeClr val="tx1"/>
                </a:solidFill>
                <a:effectLst/>
                <a:latin typeface="Segoe UI" pitchFamily="34" charset="0"/>
                <a:ea typeface="+mn-ea"/>
                <a:cs typeface="+mn-cs"/>
              </a:rPr>
              <a:t> last year and in 2 years we will have 7.8 </a:t>
            </a:r>
            <a:r>
              <a:rPr lang="en-US" sz="1600" kern="1200" baseline="0" dirty="0" err="1" smtClean="0">
                <a:solidFill>
                  <a:schemeClr val="tx1"/>
                </a:solidFill>
                <a:effectLst/>
                <a:latin typeface="Segoe UI" pitchFamily="34" charset="0"/>
                <a:ea typeface="+mn-ea"/>
                <a:cs typeface="+mn-cs"/>
              </a:rPr>
              <a:t>Zbyte</a:t>
            </a:r>
            <a:r>
              <a:rPr lang="en-US" sz="1600" kern="1200" baseline="0" dirty="0" smtClean="0">
                <a:solidFill>
                  <a:schemeClr val="tx1"/>
                </a:solidFill>
                <a:effectLst/>
                <a:latin typeface="Segoe UI" pitchFamily="34" charset="0"/>
                <a:ea typeface="+mn-ea"/>
                <a:cs typeface="+mn-cs"/>
              </a:rPr>
              <a:t> worth of data being created each year.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New</a:t>
            </a:r>
            <a:r>
              <a:rPr lang="en-US" sz="1600" kern="1200" baseline="0" dirty="0" smtClean="0">
                <a:solidFill>
                  <a:schemeClr val="tx1"/>
                </a:solidFill>
                <a:effectLst/>
                <a:latin typeface="Segoe UI" pitchFamily="34" charset="0"/>
                <a:ea typeface="+mn-ea"/>
                <a:cs typeface="+mn-cs"/>
              </a:rPr>
              <a:t> devices and use scenarios are creating more data than ever. </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Cheaper Storage</a:t>
            </a:r>
            <a:r>
              <a:rPr lang="en-US" sz="1600" kern="1200" baseline="0" dirty="0" smtClean="0">
                <a:solidFill>
                  <a:schemeClr val="tx1"/>
                </a:solidFill>
                <a:effectLst/>
                <a:latin typeface="Segoe UI" pitchFamily="34" charset="0"/>
                <a:ea typeface="+mn-ea"/>
                <a:cs typeface="+mn-cs"/>
              </a:rPr>
              <a:t> and compute makes it possible to process some of the data, thus “big data” tools and industry have been created.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p>
          <a:p>
            <a:endParaRPr lang="en-US" sz="1600" b="1"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These</a:t>
            </a:r>
            <a:r>
              <a:rPr lang="en-US" sz="1600" b="1" kern="1200" baseline="0" dirty="0" smtClean="0">
                <a:solidFill>
                  <a:schemeClr val="tx1"/>
                </a:solidFill>
                <a:effectLst/>
                <a:latin typeface="Segoe UI" pitchFamily="34" charset="0"/>
                <a:ea typeface="+mn-ea"/>
                <a:cs typeface="+mn-cs"/>
              </a:rPr>
              <a:t> are the trends  that are</a:t>
            </a:r>
            <a:r>
              <a:rPr lang="en-US" sz="1600" b="0" kern="1200" baseline="0" dirty="0" smtClean="0">
                <a:solidFill>
                  <a:schemeClr val="tx1"/>
                </a:solidFill>
                <a:effectLst/>
                <a:latin typeface="Segoe UI" pitchFamily="34" charset="0"/>
                <a:ea typeface="+mn-ea"/>
                <a:cs typeface="+mn-cs"/>
              </a:rPr>
              <a:t> triggering the big data revolution.  Most of us are already familiar with them, however we need to take another look at them from new perspectives.  Almost everyone here has one or more mobile devices, the world currently has 5.5 billion devices which reaches 70% of the world’s population.  Social Network, such as Facebook and twitter, have more than 2 billion users and are growing fast, we will reach 7.2 </a:t>
            </a:r>
            <a:r>
              <a:rPr lang="en-US" sz="1600" b="0" kern="1200" baseline="0" dirty="0" err="1" smtClean="0">
                <a:solidFill>
                  <a:schemeClr val="tx1"/>
                </a:solidFill>
                <a:effectLst/>
                <a:latin typeface="Segoe UI" pitchFamily="34" charset="0"/>
                <a:ea typeface="+mn-ea"/>
                <a:cs typeface="+mn-cs"/>
              </a:rPr>
              <a:t>Zetta</a:t>
            </a:r>
            <a:r>
              <a:rPr lang="en-US" sz="1600" b="0" kern="1200" baseline="0" dirty="0" smtClean="0">
                <a:solidFill>
                  <a:schemeClr val="tx1"/>
                </a:solidFill>
                <a:effectLst/>
                <a:latin typeface="Segoe UI" pitchFamily="34" charset="0"/>
                <a:ea typeface="+mn-ea"/>
                <a:cs typeface="+mn-cs"/>
              </a:rPr>
              <a:t> bytes of information created per year by 2015.  </a:t>
            </a:r>
          </a:p>
          <a:p>
            <a:r>
              <a:rPr lang="en-US" sz="1600" b="0" kern="1200" baseline="0" dirty="0" smtClean="0">
                <a:solidFill>
                  <a:schemeClr val="tx1"/>
                </a:solidFill>
                <a:effectLst/>
                <a:latin typeface="Segoe UI" pitchFamily="34" charset="0"/>
                <a:ea typeface="+mn-ea"/>
                <a:cs typeface="+mn-cs"/>
              </a:rPr>
              <a:t>In addition to the data humans are creating, the next growth area is </a:t>
            </a:r>
            <a:r>
              <a:rPr lang="en-US" sz="1600" b="0" kern="1200" baseline="0" dirty="0" err="1" smtClean="0">
                <a:solidFill>
                  <a:schemeClr val="tx1"/>
                </a:solidFill>
                <a:effectLst/>
                <a:latin typeface="Segoe UI" pitchFamily="34" charset="0"/>
                <a:ea typeface="+mn-ea"/>
                <a:cs typeface="+mn-cs"/>
              </a:rPr>
              <a:t>sensornetworks</a:t>
            </a:r>
            <a:r>
              <a:rPr lang="en-US" sz="1600" b="0" kern="1200" baseline="0" dirty="0" smtClean="0">
                <a:solidFill>
                  <a:schemeClr val="tx1"/>
                </a:solidFill>
                <a:effectLst/>
                <a:latin typeface="Segoe UI" pitchFamily="34" charset="0"/>
                <a:ea typeface="+mn-ea"/>
                <a:cs typeface="+mn-cs"/>
              </a:rPr>
              <a:t> or “internet of </a:t>
            </a:r>
            <a:r>
              <a:rPr lang="en-US" sz="1600" b="0" kern="1200" baseline="0" dirty="0" err="1" smtClean="0">
                <a:solidFill>
                  <a:schemeClr val="tx1"/>
                </a:solidFill>
                <a:effectLst/>
                <a:latin typeface="Segoe UI" pitchFamily="34" charset="0"/>
                <a:ea typeface="+mn-ea"/>
                <a:cs typeface="+mn-cs"/>
              </a:rPr>
              <a:t>thigns</a:t>
            </a:r>
            <a:r>
              <a:rPr lang="en-US" sz="1600" b="0" kern="1200" baseline="0" dirty="0" smtClean="0">
                <a:solidFill>
                  <a:schemeClr val="tx1"/>
                </a:solidFill>
                <a:effectLst/>
                <a:latin typeface="Segoe UI" pitchFamily="34" charset="0"/>
                <a:ea typeface="+mn-ea"/>
                <a:cs typeface="+mn-cs"/>
              </a:rPr>
              <a:t>”, we will have more than 10 billion networked sensors in the very near future.  </a:t>
            </a:r>
          </a:p>
          <a:p>
            <a:r>
              <a:rPr lang="en-US" sz="1600" b="0" kern="1200" baseline="0" dirty="0" smtClean="0">
                <a:solidFill>
                  <a:schemeClr val="tx1"/>
                </a:solidFill>
                <a:effectLst/>
                <a:latin typeface="Segoe UI" pitchFamily="34" charset="0"/>
                <a:ea typeface="+mn-ea"/>
                <a:cs typeface="+mn-cs"/>
              </a:rPr>
              <a:t>At the same time, we are seeing two other trends that are going in the opposite directions, the cost of compute and storage have gone down rapidly.   These two trends are also helping to grow the big data industry.  </a:t>
            </a:r>
          </a:p>
          <a:p>
            <a:r>
              <a:rPr lang="en-US" sz="1600" b="0" kern="1200" baseline="0" dirty="0" smtClean="0">
                <a:solidFill>
                  <a:schemeClr val="tx1"/>
                </a:solidFill>
                <a:effectLst/>
                <a:latin typeface="Segoe UI" pitchFamily="34" charset="0"/>
                <a:ea typeface="+mn-ea"/>
                <a:cs typeface="+mn-cs"/>
              </a:rPr>
              <a:t>When you see an explosive growth of data and the rapid decrease of storage prices.  There’s suddenly an opportunity to invest in big data.  In return we get not only information, insight, but also increased productivity and competitiveness.  Things we weren’t able to do before suddenly became feasible. </a:t>
            </a:r>
            <a:endParaRPr lang="en-US" sz="1600" b="1" kern="1200" dirty="0" smtClean="0">
              <a:solidFill>
                <a:schemeClr val="tx1"/>
              </a:solidFill>
              <a:effectLst/>
              <a:latin typeface="Segoe UI" pitchFamily="34" charset="0"/>
              <a:ea typeface="+mn-ea"/>
              <a:cs typeface="+mn-cs"/>
            </a:endParaRPr>
          </a:p>
          <a:p>
            <a:endParaRPr lang="en-US" sz="1600" kern="1200" dirty="0" smtClean="0">
              <a:solidFill>
                <a:schemeClr val="tx1"/>
              </a:solidFill>
              <a:effectLst/>
              <a:latin typeface="Segoe UI" pitchFamily="34" charset="0"/>
              <a:ea typeface="+mn-ea"/>
              <a:cs typeface="+mn-cs"/>
            </a:endParaRPr>
          </a:p>
          <a:p>
            <a:r>
              <a:rPr lang="zh-CN" altLang="en-US" sz="1600" kern="1200" dirty="0" smtClean="0">
                <a:solidFill>
                  <a:schemeClr val="tx1"/>
                </a:solidFill>
                <a:effectLst/>
                <a:latin typeface="Segoe UI" pitchFamily="34" charset="0"/>
                <a:ea typeface="+mn-ea"/>
                <a:cs typeface="+mn-cs"/>
              </a:rPr>
              <a:t>这场趋势推动了大数据的变革，大家都熟悉其中或者全部的趋势，但是我们需要用全新的眼光来看。大家都意识到移动设备的爆炸，每个人都有一个或者一个以上的移动设备。现在全世界的移动设备用户可能已经达到了</a:t>
            </a:r>
            <a:r>
              <a:rPr lang="en-US" sz="1600" kern="1200" dirty="0" smtClean="0">
                <a:solidFill>
                  <a:schemeClr val="tx1"/>
                </a:solidFill>
                <a:effectLst/>
                <a:latin typeface="Segoe UI" pitchFamily="34" charset="0"/>
                <a:ea typeface="+mn-ea"/>
                <a:cs typeface="+mn-cs"/>
              </a:rPr>
              <a:t>55</a:t>
            </a:r>
            <a:r>
              <a:rPr lang="zh-CN" altLang="en-US" sz="1600" kern="1200" dirty="0" smtClean="0">
                <a:solidFill>
                  <a:schemeClr val="tx1"/>
                </a:solidFill>
                <a:effectLst/>
                <a:latin typeface="Segoe UI" pitchFamily="34" charset="0"/>
                <a:ea typeface="+mn-ea"/>
                <a:cs typeface="+mn-cs"/>
              </a:rPr>
              <a:t>亿，这占了人口的</a:t>
            </a:r>
            <a:r>
              <a:rPr lang="en-US" sz="1600" kern="1200" dirty="0" smtClean="0">
                <a:solidFill>
                  <a:schemeClr val="tx1"/>
                </a:solidFill>
                <a:effectLst/>
                <a:latin typeface="Segoe UI" pitchFamily="34" charset="0"/>
                <a:ea typeface="+mn-ea"/>
                <a:cs typeface="+mn-cs"/>
              </a:rPr>
              <a:t>70</a:t>
            </a:r>
            <a:r>
              <a:rPr lang="zh-CN" altLang="en-US" sz="1600" kern="1200" dirty="0" smtClean="0">
                <a:solidFill>
                  <a:schemeClr val="tx1"/>
                </a:solidFill>
                <a:effectLst/>
                <a:latin typeface="Segoe UI" pitchFamily="34" charset="0"/>
                <a:ea typeface="+mn-ea"/>
                <a:cs typeface="+mn-cs"/>
              </a:rPr>
              <a:t>以上。社交网络，无论是</a:t>
            </a:r>
            <a:r>
              <a:rPr lang="en-US" sz="1600" kern="1200" dirty="0" smtClean="0">
                <a:solidFill>
                  <a:schemeClr val="tx1"/>
                </a:solidFill>
                <a:effectLst/>
                <a:latin typeface="Segoe UI" pitchFamily="34" charset="0"/>
                <a:ea typeface="+mn-ea"/>
                <a:cs typeface="+mn-cs"/>
              </a:rPr>
              <a:t>Facebook</a:t>
            </a:r>
            <a:r>
              <a:rPr lang="zh-CN" altLang="en-US" sz="1600" kern="1200" dirty="0" smtClean="0">
                <a:solidFill>
                  <a:schemeClr val="tx1"/>
                </a:solidFill>
                <a:effectLst/>
                <a:latin typeface="Segoe UI" pitchFamily="34" charset="0"/>
                <a:ea typeface="+mn-ea"/>
                <a:cs typeface="+mn-cs"/>
              </a:rPr>
              <a:t>还是</a:t>
            </a:r>
            <a:r>
              <a:rPr lang="en-US" sz="1600" kern="1200" dirty="0" smtClean="0">
                <a:solidFill>
                  <a:schemeClr val="tx1"/>
                </a:solidFill>
                <a:effectLst/>
                <a:latin typeface="Segoe UI" pitchFamily="34" charset="0"/>
                <a:ea typeface="+mn-ea"/>
                <a:cs typeface="+mn-cs"/>
              </a:rPr>
              <a:t>Twitter</a:t>
            </a:r>
            <a:r>
              <a:rPr lang="zh-CN" altLang="en-US" sz="1600" kern="1200" dirty="0" smtClean="0">
                <a:solidFill>
                  <a:schemeClr val="tx1"/>
                </a:solidFill>
                <a:effectLst/>
                <a:latin typeface="Segoe UI" pitchFamily="34" charset="0"/>
                <a:ea typeface="+mn-ea"/>
                <a:cs typeface="+mn-cs"/>
              </a:rPr>
              <a:t>，还是微博，用户超过了</a:t>
            </a:r>
            <a:r>
              <a:rPr lang="en-US" sz="1600" kern="1200" dirty="0" smtClean="0">
                <a:solidFill>
                  <a:schemeClr val="tx1"/>
                </a:solidFill>
                <a:effectLst/>
                <a:latin typeface="Segoe UI" pitchFamily="34" charset="0"/>
                <a:ea typeface="+mn-ea"/>
                <a:cs typeface="+mn-cs"/>
              </a:rPr>
              <a:t>20</a:t>
            </a:r>
            <a:r>
              <a:rPr lang="zh-CN" altLang="en-US" sz="1600" kern="1200" dirty="0" smtClean="0">
                <a:solidFill>
                  <a:schemeClr val="tx1"/>
                </a:solidFill>
                <a:effectLst/>
                <a:latin typeface="Segoe UI" pitchFamily="34" charset="0"/>
                <a:ea typeface="+mn-ea"/>
                <a:cs typeface="+mn-cs"/>
              </a:rPr>
              <a:t>亿，之后还会增长。这种连接性就是网络，流量数据的爆炸性增长。</a:t>
            </a:r>
            <a:r>
              <a:rPr lang="en-US" sz="1600" kern="1200" dirty="0" smtClean="0">
                <a:solidFill>
                  <a:schemeClr val="tx1"/>
                </a:solidFill>
                <a:effectLst/>
                <a:latin typeface="Segoe UI" pitchFamily="34" charset="0"/>
                <a:ea typeface="+mn-ea"/>
                <a:cs typeface="+mn-cs"/>
              </a:rPr>
              <a:t>2015</a:t>
            </a:r>
            <a:r>
              <a:rPr lang="zh-CN" altLang="en-US" sz="1600" kern="1200" dirty="0" smtClean="0">
                <a:solidFill>
                  <a:schemeClr val="tx1"/>
                </a:solidFill>
                <a:effectLst/>
                <a:latin typeface="Segoe UI" pitchFamily="34" charset="0"/>
                <a:ea typeface="+mn-ea"/>
                <a:cs typeface="+mn-cs"/>
              </a:rPr>
              <a:t>年我们预计会达到</a:t>
            </a:r>
            <a:r>
              <a:rPr lang="en-US" altLang="zh-CN" sz="1600" kern="1200" baseline="0" dirty="0" smtClean="0">
                <a:solidFill>
                  <a:schemeClr val="tx1"/>
                </a:solidFill>
                <a:effectLst/>
                <a:latin typeface="Segoe UI" pitchFamily="34" charset="0"/>
                <a:ea typeface="+mn-ea"/>
                <a:cs typeface="+mn-cs"/>
              </a:rPr>
              <a:t> 7.2</a:t>
            </a:r>
            <a:r>
              <a:rPr lang="zh-CN" altLang="en-US" sz="1600" kern="1200" dirty="0" smtClean="0">
                <a:solidFill>
                  <a:schemeClr val="tx1"/>
                </a:solidFill>
                <a:effectLst/>
                <a:latin typeface="Segoe UI" pitchFamily="34" charset="0"/>
                <a:ea typeface="+mn-ea"/>
                <a:cs typeface="+mn-cs"/>
              </a:rPr>
              <a:t>十的</a:t>
            </a:r>
            <a:r>
              <a:rPr lang="en-US" sz="1600" kern="1200" dirty="0" smtClean="0">
                <a:solidFill>
                  <a:schemeClr val="tx1"/>
                </a:solidFill>
                <a:effectLst/>
                <a:latin typeface="Segoe UI" pitchFamily="34" charset="0"/>
                <a:ea typeface="+mn-ea"/>
                <a:cs typeface="+mn-cs"/>
              </a:rPr>
              <a:t>21</a:t>
            </a:r>
            <a:r>
              <a:rPr lang="zh-CN" altLang="en-US" sz="1600" kern="1200" dirty="0" smtClean="0">
                <a:solidFill>
                  <a:schemeClr val="tx1"/>
                </a:solidFill>
                <a:effectLst/>
                <a:latin typeface="Segoe UI" pitchFamily="34" charset="0"/>
                <a:ea typeface="+mn-ea"/>
                <a:cs typeface="+mn-cs"/>
              </a:rPr>
              <a:t>次方。在几年之内这个数据会呈爆炸性的增长。</a:t>
            </a:r>
            <a:endParaRPr lang="en-US" sz="1600" kern="1200" dirty="0" smtClean="0">
              <a:solidFill>
                <a:schemeClr val="tx1"/>
              </a:solidFill>
              <a:effectLst/>
              <a:latin typeface="Segoe UI" pitchFamily="34" charset="0"/>
              <a:ea typeface="+mn-ea"/>
              <a:cs typeface="+mn-cs"/>
            </a:endParaRPr>
          </a:p>
          <a:p>
            <a:r>
              <a:rPr lang="en-US" sz="1600" kern="1200" dirty="0" smtClean="0">
                <a:solidFill>
                  <a:schemeClr val="tx1"/>
                </a:solidFill>
                <a:effectLst/>
                <a:latin typeface="Segoe UI" pitchFamily="34" charset="0"/>
                <a:ea typeface="+mn-ea"/>
                <a:cs typeface="+mn-cs"/>
              </a:rPr>
              <a:t>    </a:t>
            </a:r>
            <a:r>
              <a:rPr lang="zh-CN" altLang="en-US" sz="1600" kern="1200" dirty="0" smtClean="0">
                <a:solidFill>
                  <a:schemeClr val="tx1"/>
                </a:solidFill>
                <a:effectLst/>
                <a:latin typeface="Segoe UI" pitchFamily="34" charset="0"/>
                <a:ea typeface="+mn-ea"/>
                <a:cs typeface="+mn-cs"/>
              </a:rPr>
              <a:t>这不仅仅关乎到网络用户，还关乎到传感器，我们预计会有</a:t>
            </a:r>
            <a:r>
              <a:rPr lang="en-US" sz="1600" kern="1200" dirty="0" smtClean="0">
                <a:solidFill>
                  <a:schemeClr val="tx1"/>
                </a:solidFill>
                <a:effectLst/>
                <a:latin typeface="Segoe UI" pitchFamily="34" charset="0"/>
                <a:ea typeface="+mn-ea"/>
                <a:cs typeface="+mn-cs"/>
              </a:rPr>
              <a:t>100</a:t>
            </a:r>
            <a:r>
              <a:rPr lang="zh-CN" altLang="en-US" sz="1600" kern="1200" dirty="0" smtClean="0">
                <a:solidFill>
                  <a:schemeClr val="tx1"/>
                </a:solidFill>
                <a:effectLst/>
                <a:latin typeface="Segoe UI" pitchFamily="34" charset="0"/>
                <a:ea typeface="+mn-ea"/>
                <a:cs typeface="+mn-cs"/>
              </a:rPr>
              <a:t>亿的传感器连到网络上，这一切都为我们带来了大数据的新变革。</a:t>
            </a:r>
            <a:endParaRPr lang="en-US" sz="1600" kern="1200" dirty="0" smtClean="0">
              <a:solidFill>
                <a:schemeClr val="tx1"/>
              </a:solidFill>
              <a:effectLst/>
              <a:latin typeface="Segoe UI" pitchFamily="34" charset="0"/>
              <a:ea typeface="+mn-ea"/>
              <a:cs typeface="+mn-cs"/>
            </a:endParaRPr>
          </a:p>
          <a:p>
            <a:r>
              <a:rPr lang="zh-CN" altLang="en-US" sz="1600" kern="1200" dirty="0" smtClean="0">
                <a:solidFill>
                  <a:schemeClr val="tx1"/>
                </a:solidFill>
                <a:effectLst/>
                <a:latin typeface="Segoe UI" pitchFamily="34" charset="0"/>
                <a:ea typeface="+mn-ea"/>
                <a:cs typeface="+mn-cs"/>
              </a:rPr>
              <a:t>同时另外两种技术趋势也有通过作用，价格低廉的计算，我们可以花不到</a:t>
            </a:r>
            <a:r>
              <a:rPr lang="en-US" sz="1600" kern="1200" dirty="0" smtClean="0">
                <a:solidFill>
                  <a:schemeClr val="tx1"/>
                </a:solidFill>
                <a:effectLst/>
                <a:latin typeface="Segoe UI" pitchFamily="34" charset="0"/>
                <a:ea typeface="+mn-ea"/>
                <a:cs typeface="+mn-cs"/>
              </a:rPr>
              <a:t>100</a:t>
            </a:r>
            <a:r>
              <a:rPr lang="zh-CN" altLang="en-US" sz="1600" kern="1200" dirty="0" smtClean="0">
                <a:solidFill>
                  <a:schemeClr val="tx1"/>
                </a:solidFill>
                <a:effectLst/>
                <a:latin typeface="Segoe UI" pitchFamily="34" charset="0"/>
                <a:ea typeface="+mn-ea"/>
                <a:cs typeface="+mn-cs"/>
              </a:rPr>
              <a:t>美元就可以买到</a:t>
            </a:r>
            <a:r>
              <a:rPr lang="en-US" sz="1600" kern="1200" dirty="0" smtClean="0">
                <a:solidFill>
                  <a:schemeClr val="tx1"/>
                </a:solidFill>
                <a:effectLst/>
                <a:latin typeface="Segoe UI" pitchFamily="34" charset="0"/>
                <a:ea typeface="+mn-ea"/>
                <a:cs typeface="+mn-cs"/>
              </a:rPr>
              <a:t>1</a:t>
            </a:r>
            <a:r>
              <a:rPr lang="zh-CN" altLang="en-US" sz="1600" kern="1200" dirty="0" smtClean="0">
                <a:solidFill>
                  <a:schemeClr val="tx1"/>
                </a:solidFill>
                <a:effectLst/>
                <a:latin typeface="Segoe UI" pitchFamily="34" charset="0"/>
                <a:ea typeface="+mn-ea"/>
                <a:cs typeface="+mn-cs"/>
              </a:rPr>
              <a:t>个</a:t>
            </a:r>
            <a:r>
              <a:rPr lang="en-US" sz="1600" kern="1200" dirty="0" smtClean="0">
                <a:solidFill>
                  <a:schemeClr val="tx1"/>
                </a:solidFill>
                <a:effectLst/>
                <a:latin typeface="Segoe UI" pitchFamily="34" charset="0"/>
                <a:ea typeface="+mn-ea"/>
                <a:cs typeface="+mn-cs"/>
              </a:rPr>
              <a:t>T</a:t>
            </a:r>
            <a:r>
              <a:rPr lang="zh-CN" altLang="en-US" sz="1600" kern="1200" dirty="0" smtClean="0">
                <a:solidFill>
                  <a:schemeClr val="tx1"/>
                </a:solidFill>
                <a:effectLst/>
                <a:latin typeface="Segoe UI" pitchFamily="34" charset="0"/>
                <a:ea typeface="+mn-ea"/>
                <a:cs typeface="+mn-cs"/>
              </a:rPr>
              <a:t>的存储，只是十年前的</a:t>
            </a:r>
            <a:r>
              <a:rPr lang="en-US" sz="1600" kern="1200" dirty="0" smtClean="0">
                <a:solidFill>
                  <a:schemeClr val="tx1"/>
                </a:solidFill>
                <a:effectLst/>
                <a:latin typeface="Segoe UI" pitchFamily="34" charset="0"/>
                <a:ea typeface="+mn-ea"/>
                <a:cs typeface="+mn-cs"/>
              </a:rPr>
              <a:t>1%</a:t>
            </a:r>
            <a:r>
              <a:rPr lang="zh-CN" altLang="en-US" sz="1600" kern="1200" dirty="0" smtClean="0">
                <a:solidFill>
                  <a:schemeClr val="tx1"/>
                </a:solidFill>
                <a:effectLst/>
                <a:latin typeface="Segoe UI" pitchFamily="34" charset="0"/>
                <a:ea typeface="+mn-ea"/>
                <a:cs typeface="+mn-cs"/>
              </a:rPr>
              <a:t>。价格低廉的存储和计算是大数据的推动力。</a:t>
            </a:r>
            <a:endParaRPr lang="en-US" altLang="zh-CN" sz="1600" kern="1200" dirty="0" smtClean="0">
              <a:solidFill>
                <a:schemeClr val="tx1"/>
              </a:solidFill>
              <a:effectLst/>
              <a:latin typeface="Segoe UI" pitchFamily="34" charset="0"/>
              <a:ea typeface="+mn-ea"/>
              <a:cs typeface="+mn-cs"/>
            </a:endParaRPr>
          </a:p>
          <a:p>
            <a:endParaRPr lang="en-US" sz="1600" kern="1200" dirty="0" smtClean="0">
              <a:solidFill>
                <a:schemeClr val="tx1"/>
              </a:solidFill>
              <a:effectLst/>
              <a:latin typeface="Segoe UI" pitchFamily="34" charset="0"/>
              <a:ea typeface="+mn-ea"/>
              <a:cs typeface="+mn-cs"/>
            </a:endParaRPr>
          </a:p>
          <a:p>
            <a:r>
              <a:rPr lang="zh-CN" altLang="en-US" sz="1600" kern="1200" dirty="0" smtClean="0">
                <a:solidFill>
                  <a:schemeClr val="tx1"/>
                </a:solidFill>
                <a:effectLst/>
                <a:latin typeface="Segoe UI" pitchFamily="34" charset="0"/>
                <a:ea typeface="+mn-ea"/>
                <a:cs typeface="+mn-cs"/>
              </a:rPr>
              <a:t>当你看到数据量上涨，然后存储和计算代价在降。我们在上商言商</a:t>
            </a:r>
            <a:r>
              <a:rPr lang="zh-CN" altLang="en-US" sz="1600" kern="1200" baseline="0" dirty="0" smtClean="0">
                <a:solidFill>
                  <a:schemeClr val="tx1"/>
                </a:solidFill>
                <a:effectLst/>
                <a:latin typeface="Segoe UI" pitchFamily="34" charset="0"/>
                <a:ea typeface="+mn-ea"/>
                <a:cs typeface="+mn-cs"/>
              </a:rPr>
              <a:t> </a:t>
            </a:r>
            <a:r>
              <a:rPr lang="en-US" altLang="zh-CN" sz="1600" kern="1200" baseline="0" dirty="0" smtClean="0">
                <a:solidFill>
                  <a:schemeClr val="tx1"/>
                </a:solidFill>
                <a:effectLst/>
                <a:latin typeface="Segoe UI" pitchFamily="34" charset="0"/>
                <a:ea typeface="+mn-ea"/>
                <a:cs typeface="+mn-cs"/>
              </a:rPr>
              <a:t>– </a:t>
            </a:r>
            <a:r>
              <a:rPr lang="zh-CN" altLang="en-US" sz="1600" kern="1200" baseline="0" dirty="0" smtClean="0">
                <a:solidFill>
                  <a:schemeClr val="tx1"/>
                </a:solidFill>
                <a:effectLst/>
                <a:latin typeface="Segoe UI" pitchFamily="34" charset="0"/>
                <a:ea typeface="+mn-ea"/>
                <a:cs typeface="+mn-cs"/>
              </a:rPr>
              <a:t>我在大数据上的投入，是为了换回新的信息、洞见和生产力。我的投入回报比是什么？　</a:t>
            </a:r>
            <a:endParaRPr lang="en-US" altLang="zh-CN" sz="1600" kern="1200" baseline="0" dirty="0" smtClean="0">
              <a:solidFill>
                <a:schemeClr val="tx1"/>
              </a:solidFill>
              <a:effectLst/>
              <a:latin typeface="Segoe UI" pitchFamily="34" charset="0"/>
              <a:ea typeface="+mn-ea"/>
              <a:cs typeface="+mn-cs"/>
            </a:endParaRPr>
          </a:p>
          <a:p>
            <a:r>
              <a:rPr lang="zh-CN" altLang="en-US" sz="1600" kern="1200" baseline="0" dirty="0" smtClean="0">
                <a:solidFill>
                  <a:schemeClr val="tx1"/>
                </a:solidFill>
                <a:effectLst/>
                <a:latin typeface="Segoe UI" pitchFamily="34" charset="0"/>
                <a:ea typeface="+mn-ea"/>
                <a:cs typeface="+mn-cs"/>
              </a:rPr>
              <a:t>大数据时代的第一声号角就是宣告，随着高科技不断的创新，使得计算和存储都跌倒了白菜价格，还有云存储、云计算技术继续减低成本，我们从海量信息获取的信息量的价值和超过我们的投入了</a:t>
            </a:r>
            <a:endParaRPr lang="en-US" altLang="zh-CN"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5BCC1A05-2D65-4971-B6B4-E191306B3EF6}" type="slidenum">
              <a:rPr lang="zh-CN" altLang="en-US" smtClean="0"/>
              <a:t>7</a:t>
            </a:fld>
            <a:endParaRPr lang="zh-CN" altLang="en-US"/>
          </a:p>
        </p:txBody>
      </p:sp>
    </p:spTree>
    <p:extLst>
      <p:ext uri="{BB962C8B-B14F-4D97-AF65-F5344CB8AC3E}">
        <p14:creationId xmlns:p14="http://schemas.microsoft.com/office/powerpoint/2010/main" val="1896593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Types of data and the</a:t>
            </a:r>
            <a:r>
              <a:rPr lang="en-US" sz="1200" kern="1200" baseline="0" dirty="0" smtClean="0">
                <a:solidFill>
                  <a:schemeClr val="tx1"/>
                </a:solidFill>
                <a:effectLst/>
                <a:latin typeface="Segoe UI" pitchFamily="34" charset="0"/>
                <a:ea typeface="+mn-ea"/>
                <a:cs typeface="+mn-cs"/>
              </a:rPr>
              <a:t> characteristics of big data </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Transition: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Big data is not simply about the volume, but about how</a:t>
            </a:r>
            <a:r>
              <a:rPr lang="en-US" sz="1200" kern="1200" baseline="0" dirty="0" smtClean="0">
                <a:solidFill>
                  <a:schemeClr val="tx1"/>
                </a:solidFill>
                <a:effectLst/>
                <a:latin typeface="Segoe UI" pitchFamily="34" charset="0"/>
                <a:ea typeface="+mn-ea"/>
                <a:cs typeface="+mn-cs"/>
              </a:rPr>
              <a:t> fast they move and their unstructured nature.</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Speaking Points: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Volume:  we’ve created 1.8 </a:t>
            </a:r>
            <a:r>
              <a:rPr lang="en-US" sz="1200" kern="1200" dirty="0" err="1" smtClean="0">
                <a:solidFill>
                  <a:schemeClr val="tx1"/>
                </a:solidFill>
                <a:effectLst/>
                <a:latin typeface="Segoe UI" pitchFamily="34" charset="0"/>
                <a:ea typeface="+mn-ea"/>
                <a:cs typeface="+mn-cs"/>
              </a:rPr>
              <a:t>Zettabyte</a:t>
            </a:r>
            <a:r>
              <a:rPr lang="en-US" sz="1200" kern="1200" baseline="0" dirty="0" smtClean="0">
                <a:solidFill>
                  <a:schemeClr val="tx1"/>
                </a:solidFill>
                <a:effectLst/>
                <a:latin typeface="Segoe UI" pitchFamily="34" charset="0"/>
                <a:ea typeface="+mn-ea"/>
                <a:cs typeface="+mn-cs"/>
              </a:rPr>
              <a:t> in the past year, and it will double every 1.5 years.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Data velocity</a:t>
            </a:r>
            <a:r>
              <a:rPr lang="en-US" sz="1200" kern="1200" baseline="0" dirty="0" smtClean="0">
                <a:solidFill>
                  <a:schemeClr val="tx1"/>
                </a:solidFill>
                <a:effectLst/>
                <a:latin typeface="Segoe UI" pitchFamily="34" charset="0"/>
                <a:ea typeface="+mn-ea"/>
                <a:cs typeface="+mn-cs"/>
              </a:rPr>
              <a:t> </a:t>
            </a:r>
            <a:r>
              <a:rPr lang="en-US" sz="1200" kern="1200" dirty="0" smtClean="0">
                <a:solidFill>
                  <a:schemeClr val="tx1"/>
                </a:solidFill>
                <a:effectLst/>
                <a:latin typeface="Segoe UI" pitchFamily="34" charset="0"/>
                <a:ea typeface="+mn-ea"/>
                <a:cs typeface="+mn-cs"/>
              </a:rPr>
              <a:t>adds to the difficulties;</a:t>
            </a:r>
            <a:r>
              <a:rPr lang="en-US" sz="1200" kern="1200" baseline="0" dirty="0" smtClean="0">
                <a:solidFill>
                  <a:schemeClr val="tx1"/>
                </a:solidFill>
                <a:effectLst/>
                <a:latin typeface="Segoe UI" pitchFamily="34" charset="0"/>
                <a:ea typeface="+mn-ea"/>
                <a:cs typeface="+mn-cs"/>
              </a:rPr>
              <a:t> the SLA becomes much more difficult to service when you have constant incoming data such as social networks and internet of things.  We just can’t simply stop data sources from producing data while we fix our systems.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Variety = different</a:t>
            </a:r>
            <a:r>
              <a:rPr lang="en-US" sz="1200" kern="1200" baseline="0" dirty="0" smtClean="0">
                <a:solidFill>
                  <a:schemeClr val="tx1"/>
                </a:solidFill>
                <a:effectLst/>
                <a:latin typeface="Segoe UI" pitchFamily="34" charset="0"/>
                <a:ea typeface="+mn-ea"/>
                <a:cs typeface="+mn-cs"/>
              </a:rPr>
              <a:t> types of data.  </a:t>
            </a:r>
            <a:r>
              <a:rPr lang="en-US" sz="1200" kern="1200" dirty="0" smtClean="0">
                <a:solidFill>
                  <a:schemeClr val="tx1"/>
                </a:solidFill>
                <a:effectLst/>
                <a:latin typeface="Segoe UI" pitchFamily="34" charset="0"/>
                <a:ea typeface="+mn-ea"/>
                <a:cs typeface="+mn-cs"/>
              </a:rPr>
              <a:t> and</a:t>
            </a:r>
            <a:r>
              <a:rPr lang="en-US" sz="1200" kern="1200" baseline="0" dirty="0" smtClean="0">
                <a:solidFill>
                  <a:schemeClr val="tx1"/>
                </a:solidFill>
                <a:effectLst/>
                <a:latin typeface="Segoe UI" pitchFamily="34" charset="0"/>
                <a:ea typeface="+mn-ea"/>
                <a:cs typeface="+mn-cs"/>
              </a:rPr>
              <a:t> variability =&gt; data structure changes over time. </a:t>
            </a:r>
            <a:endParaRPr lang="en-US" sz="1200" kern="1200" dirty="0" smtClean="0">
              <a:solidFill>
                <a:schemeClr val="tx1"/>
              </a:solidFill>
              <a:effectLst/>
              <a:latin typeface="Segoe UI" pitchFamily="34" charset="0"/>
              <a:ea typeface="+mn-ea"/>
              <a:cs typeface="+mn-cs"/>
            </a:endParaRP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Gartner’s </a:t>
            </a:r>
            <a:r>
              <a:rPr lang="en-US" altLang="zh-CN" sz="1200" kern="1200" dirty="0" err="1" smtClean="0">
                <a:solidFill>
                  <a:schemeClr val="tx1"/>
                </a:solidFill>
                <a:effectLst/>
                <a:latin typeface="+mn-lt"/>
                <a:ea typeface="+mn-ea"/>
                <a:cs typeface="+mn-cs"/>
              </a:rPr>
              <a:t>Merv</a:t>
            </a:r>
            <a:r>
              <a:rPr lang="en-US" altLang="zh-CN" sz="1200" kern="1200" dirty="0" smtClean="0">
                <a:solidFill>
                  <a:schemeClr val="tx1"/>
                </a:solidFill>
                <a:effectLst/>
                <a:latin typeface="+mn-lt"/>
                <a:ea typeface="+mn-ea"/>
                <a:cs typeface="+mn-cs"/>
              </a:rPr>
              <a:t> Adrian in a Q1, 2011 Teradata Magazine article. He said,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“Big data exceeds the reach of commonly used hardware environments and software tools to capture, manage, and process it within a tolerable elapsed time for its user population.”  </a:t>
            </a:r>
            <a:r>
              <a:rPr lang="zh-CN" altLang="en-US" sz="1200" kern="1200" dirty="0" smtClean="0">
                <a:solidFill>
                  <a:schemeClr val="tx1"/>
                </a:solidFill>
                <a:effectLst/>
                <a:latin typeface="+mn-lt"/>
                <a:ea typeface="+mn-ea"/>
                <a:cs typeface="+mn-cs"/>
              </a:rPr>
              <a:t>大数据超出了常用硬件软件工具在用户可容忍的时间内采集、管理和处理能力范围</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McKinsey Global Institute in May 2011: “Big data refers to data sets whose size is beyond the ability of typical database software tools to capture, store, manage and analyze.” </a:t>
            </a:r>
          </a:p>
          <a:p>
            <a:r>
              <a:rPr lang="zh-CN" altLang="en-US" sz="1200" kern="1200" dirty="0" smtClean="0">
                <a:solidFill>
                  <a:schemeClr val="tx1"/>
                </a:solidFill>
                <a:effectLst/>
                <a:latin typeface="+mn-lt"/>
                <a:ea typeface="+mn-ea"/>
                <a:cs typeface="+mn-cs"/>
              </a:rPr>
              <a:t>大数据指超出典型数据库软件工具采集、存储、管理和分析能力的数据集</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这两个定义我个人不敢苟同。</a:t>
            </a:r>
            <a:r>
              <a:rPr lang="zh-CN" altLang="en-US" sz="1200" kern="1200" baseline="0" dirty="0" smtClean="0">
                <a:solidFill>
                  <a:schemeClr val="tx1"/>
                </a:solidFill>
                <a:effectLst/>
                <a:latin typeface="+mn-lt"/>
                <a:ea typeface="+mn-ea"/>
                <a:cs typeface="+mn-cs"/>
              </a:rPr>
              <a:t> 首先， 有循环定义的嫌疑。 大数据就是大。大和小是比较的。　</a:t>
            </a:r>
            <a:endParaRPr lang="en-US" altLang="zh-CN" sz="1200" kern="1200" baseline="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大数据是海量的，是巨大的，它关乎数据量。</a:t>
            </a:r>
            <a:r>
              <a:rPr lang="en-US"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，数据量；</a:t>
            </a:r>
            <a:r>
              <a:rPr lang="en-US"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，广度、分类；</a:t>
            </a:r>
            <a:r>
              <a:rPr lang="en-US"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，速度。这代表了这个速度以及它这个类型的复杂性，代表了数据的复杂性。</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十年前或者十五年前，我们当时有</a:t>
            </a:r>
            <a:r>
              <a:rPr lang="en-US" sz="1200" kern="1200" dirty="0" smtClean="0">
                <a:solidFill>
                  <a:schemeClr val="tx1"/>
                </a:solidFill>
                <a:effectLst/>
                <a:latin typeface="+mn-lt"/>
                <a:ea typeface="+mn-ea"/>
                <a:cs typeface="+mn-cs"/>
              </a:rPr>
              <a:t>ERP</a:t>
            </a:r>
            <a:r>
              <a:rPr lang="zh-CN" altLang="en-US" sz="1200" kern="1200" dirty="0" smtClean="0">
                <a:solidFill>
                  <a:schemeClr val="tx1"/>
                </a:solidFill>
                <a:effectLst/>
                <a:latin typeface="+mn-lt"/>
                <a:ea typeface="+mn-ea"/>
                <a:cs typeface="+mn-cs"/>
              </a:rPr>
              <a:t>和</a:t>
            </a:r>
            <a:r>
              <a:rPr lang="en-US" sz="1200" kern="1200" dirty="0" smtClean="0">
                <a:solidFill>
                  <a:schemeClr val="tx1"/>
                </a:solidFill>
                <a:effectLst/>
                <a:latin typeface="+mn-lt"/>
                <a:ea typeface="+mn-ea"/>
                <a:cs typeface="+mn-cs"/>
              </a:rPr>
              <a:t>CM</a:t>
            </a:r>
            <a:r>
              <a:rPr lang="zh-CN" altLang="en-US" sz="1200" kern="1200" dirty="0" smtClean="0">
                <a:solidFill>
                  <a:schemeClr val="tx1"/>
                </a:solidFill>
                <a:effectLst/>
                <a:latin typeface="+mn-lt"/>
                <a:ea typeface="+mn-ea"/>
                <a:cs typeface="+mn-cs"/>
              </a:rPr>
              <a:t>的数据，来自于我们的交易、产品销售、客户的数据，是一些词汇和数据。随着</a:t>
            </a:r>
            <a:r>
              <a:rPr lang="en-US" sz="1200" kern="1200" dirty="0" smtClean="0">
                <a:solidFill>
                  <a:schemeClr val="tx1"/>
                </a:solidFill>
                <a:effectLst/>
                <a:latin typeface="+mn-lt"/>
                <a:ea typeface="+mn-ea"/>
                <a:cs typeface="+mn-cs"/>
              </a:rPr>
              <a:t>Web2.0</a:t>
            </a:r>
            <a:r>
              <a:rPr lang="zh-CN" altLang="en-US" sz="1200" kern="1200" dirty="0" smtClean="0">
                <a:solidFill>
                  <a:schemeClr val="tx1"/>
                </a:solidFill>
                <a:effectLst/>
                <a:latin typeface="+mn-lt"/>
                <a:ea typeface="+mn-ea"/>
                <a:cs typeface="+mn-cs"/>
              </a:rPr>
              <a:t>时代的兴起，数据量开始攀升，同时数据的分类也不断地丰富，网页、文件、日志，新的数据存储形式就不断地兴起，这样我们需要新的数据平台对此分析和存储。今天在一个大数据的时代，电子商务、网络、传感器的数据流、太空数据，我们有更多的数据类型，并且衍生的数据非常之快，规模非常之大。因此，我们可以看到这个</a:t>
            </a:r>
            <a:r>
              <a:rPr lang="en-US" sz="1200" kern="1200" dirty="0" smtClean="0">
                <a:solidFill>
                  <a:schemeClr val="tx1"/>
                </a:solidFill>
                <a:effectLst/>
                <a:latin typeface="+mn-lt"/>
                <a:ea typeface="+mn-ea"/>
                <a:cs typeface="+mn-cs"/>
              </a:rPr>
              <a:t>3V</a:t>
            </a:r>
            <a:r>
              <a:rPr lang="zh-CN" altLang="en-US" sz="1200" kern="1200" dirty="0" smtClean="0">
                <a:solidFill>
                  <a:schemeClr val="tx1"/>
                </a:solidFill>
                <a:effectLst/>
                <a:latin typeface="+mn-lt"/>
                <a:ea typeface="+mn-ea"/>
                <a:cs typeface="+mn-cs"/>
              </a:rPr>
              <a:t>（量、速度、类型）概括了我们的大数据。</a:t>
            </a:r>
            <a:endParaRPr lang="en-US" altLang="zh-C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降了价所以可以存了，这句话是有问题的。</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请问：大数据“大”字重要还是“数据”重要。　都不重要，你要拿它做什么最重要！</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pPr algn="r"/>
            <a:r>
              <a:rPr lang="zh-CN" altLang="en-US" sz="1200" kern="1200" dirty="0" smtClean="0">
                <a:solidFill>
                  <a:schemeClr val="tx1"/>
                </a:solidFill>
                <a:effectLst/>
                <a:latin typeface="+mn-lt"/>
                <a:ea typeface="+mn-ea"/>
                <a:cs typeface="+mn-cs"/>
              </a:rPr>
              <a: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企业需要更大数据集合的趋势，是因为发现通过对多种相关的数据进行分析，我们可以得到更多的信息，远超过对这些数据集合单独分析的结果，</a:t>
            </a:r>
            <a:r>
              <a:rPr lang="en-US" altLang="zh-CN" dirty="0" smtClean="0"/>
              <a:t>2+1</a:t>
            </a:r>
            <a:r>
              <a:rPr lang="en-US" altLang="zh-CN" baseline="0" dirty="0" smtClean="0"/>
              <a:t> &gt; 3. </a:t>
            </a:r>
            <a:endParaRPr lang="en-US"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ヒラギノ角ゴ Pro W3" charset="-128"/>
              <a:cs typeface="ヒラギノ角ゴ Pro W3"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大数据时代是在存储和计算技术发展的新阶段，从收益上，人类采集、存储的数据中能够得到的价值已经超过了软硬件开销。从处理能力上来看，今天的云计算给了我们近乎无穷的处理机，使得人类能够及时地得到信息和洞见，从视角来看，不再是井底观天看一类数据，而是集成相关的商务数据、</a:t>
            </a:r>
            <a:r>
              <a:rPr lang="en-US" altLang="zh-CN" sz="1200" kern="1200" dirty="0" smtClean="0">
                <a:solidFill>
                  <a:schemeClr val="tx1"/>
                </a:solidFill>
                <a:effectLst/>
                <a:latin typeface="+mn-lt"/>
                <a:ea typeface="+mn-ea"/>
                <a:cs typeface="+mn-cs"/>
              </a:rPr>
              <a:t>Web</a:t>
            </a:r>
            <a:r>
              <a:rPr lang="zh-CN" altLang="en-US" sz="1200" kern="1200" dirty="0" smtClean="0">
                <a:solidFill>
                  <a:schemeClr val="tx1"/>
                </a:solidFill>
                <a:effectLst/>
                <a:latin typeface="+mn-lt"/>
                <a:ea typeface="+mn-ea"/>
                <a:cs typeface="+mn-cs"/>
              </a:rPr>
              <a:t>数据，传感器、社交网、地域时空数据来</a:t>
            </a:r>
            <a:r>
              <a:rPr lang="en-US" altLang="zh-CN" sz="1200" kern="1200" dirty="0" smtClean="0">
                <a:solidFill>
                  <a:schemeClr val="tx1"/>
                </a:solidFill>
                <a:effectLst/>
                <a:latin typeface="+mn-lt"/>
                <a:ea typeface="+mn-ea"/>
                <a:cs typeface="+mn-cs"/>
              </a:rPr>
              <a:t>360</a:t>
            </a:r>
            <a:r>
              <a:rPr lang="zh-CN" altLang="en-US" sz="1200" kern="1200" dirty="0" smtClean="0">
                <a:solidFill>
                  <a:schemeClr val="tx1"/>
                </a:solidFill>
                <a:effectLst/>
                <a:latin typeface="+mn-lt"/>
                <a:ea typeface="+mn-ea"/>
                <a:cs typeface="+mn-cs"/>
              </a:rPr>
              <a:t>度全景、全息地看世界。</a:t>
            </a:r>
            <a:r>
              <a:rPr lang="zh-CN" altLang="en-US" sz="1200" kern="1200" baseline="0" dirty="0" smtClean="0">
                <a:solidFill>
                  <a:schemeClr val="tx1"/>
                </a:solidFill>
                <a:effectLst/>
                <a:latin typeface="+mn-lt"/>
                <a:ea typeface="+mn-ea"/>
                <a:cs typeface="+mn-cs"/>
              </a:rPr>
              <a:t> </a:t>
            </a: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ヒラギノ角ゴ Pro W3" charset="-128"/>
              <a:cs typeface="ヒラギノ角ゴ Pro W3" charset="-128"/>
            </a:endParaRPr>
          </a:p>
          <a:p>
            <a:endParaRPr lang="en-US" altLang="zh-CN" sz="1200" kern="1200" dirty="0" smtClean="0">
              <a:solidFill>
                <a:schemeClr val="tx1"/>
              </a:solidFill>
              <a:effectLst/>
              <a:latin typeface="+mn-lt"/>
              <a:ea typeface="ヒラギノ角ゴ Pro W3" charset="-128"/>
              <a:cs typeface="ヒラギノ角ゴ Pro W3" charset="-128"/>
            </a:endParaRPr>
          </a:p>
          <a:p>
            <a:endParaRPr lang="en-US" altLang="zh-CN" sz="1200" kern="1200" dirty="0" smtClean="0">
              <a:solidFill>
                <a:schemeClr val="tx1"/>
              </a:solidFill>
              <a:effectLst/>
              <a:latin typeface="+mn-lt"/>
              <a:ea typeface="ヒラギノ角ゴ Pro W3" charset="-128"/>
              <a:cs typeface="ヒラギノ角ゴ Pro W3" charset="-128"/>
            </a:endParaRPr>
          </a:p>
        </p:txBody>
      </p:sp>
      <p:sp>
        <p:nvSpPr>
          <p:cNvPr id="4" name="灯片编号占位符 3"/>
          <p:cNvSpPr>
            <a:spLocks noGrp="1"/>
          </p:cNvSpPr>
          <p:nvPr>
            <p:ph type="sldNum" sz="quarter" idx="10"/>
          </p:nvPr>
        </p:nvSpPr>
        <p:spPr/>
        <p:txBody>
          <a:bodyPr/>
          <a:lstStyle/>
          <a:p>
            <a:fld id="{5BCC1A05-2D65-4971-B6B4-E191306B3EF6}"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3114886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Big</a:t>
            </a:r>
            <a:r>
              <a:rPr lang="en-US" sz="1200" kern="1200" baseline="0" dirty="0" smtClean="0">
                <a:solidFill>
                  <a:schemeClr val="tx1"/>
                </a:solidFill>
                <a:effectLst/>
                <a:latin typeface="Segoe UI" pitchFamily="34" charset="0"/>
                <a:ea typeface="+mn-ea"/>
                <a:cs typeface="+mn-cs"/>
              </a:rPr>
              <a:t> data brings opportunities for businesses and the IT industry. </a:t>
            </a: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Transition: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Speaking Points: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One of the largest</a:t>
            </a:r>
            <a:r>
              <a:rPr lang="en-US" sz="1200" kern="1200" baseline="0" dirty="0" smtClean="0">
                <a:solidFill>
                  <a:schemeClr val="tx1"/>
                </a:solidFill>
                <a:effectLst/>
                <a:latin typeface="Segoe UI" pitchFamily="34" charset="0"/>
                <a:ea typeface="+mn-ea"/>
                <a:cs typeface="+mn-cs"/>
              </a:rPr>
              <a:t> growth area for IT.</a:t>
            </a:r>
          </a:p>
          <a:p>
            <a:pPr marL="171450" lvl="0" indent="-171450">
              <a:buFont typeface="Arial" pitchFamily="34" charset="0"/>
              <a:buChar char="•"/>
            </a:pPr>
            <a:r>
              <a:rPr lang="en-US" sz="1200" b="0" i="0" u="none" strike="noStrike" kern="1200" baseline="0" dirty="0" smtClean="0">
                <a:solidFill>
                  <a:schemeClr val="tx1"/>
                </a:solidFill>
                <a:latin typeface="Segoe UI" pitchFamily="34" charset="0"/>
                <a:ea typeface="+mn-ea"/>
                <a:cs typeface="+mn-cs"/>
              </a:rPr>
              <a:t>Don‘t let a naysayer tell you it isn’t worth exploring big data, or it isn‘t proven, or that it’s too risky? </a:t>
            </a:r>
          </a:p>
          <a:p>
            <a:pPr marL="171450" lvl="0" indent="-171450">
              <a:buFont typeface="Arial" pitchFamily="34" charset="0"/>
              <a:buChar char="•"/>
            </a:pPr>
            <a:r>
              <a:rPr lang="en-US" sz="1200" b="0" i="0" u="none" strike="noStrike" kern="1200" baseline="0" dirty="0" smtClean="0">
                <a:solidFill>
                  <a:schemeClr val="tx1"/>
                </a:solidFill>
                <a:effectLst/>
                <a:latin typeface="Segoe UI" pitchFamily="34" charset="0"/>
                <a:ea typeface="+mn-ea"/>
                <a:cs typeface="+mn-cs"/>
              </a:rPr>
              <a:t>In the next few years, business may fall behind competitors if they don’t start looking into it soon.</a:t>
            </a:r>
          </a:p>
          <a:p>
            <a:pPr marL="171450" lvl="0" indent="-171450">
              <a:buFont typeface="Arial" pitchFamily="34" charset="0"/>
              <a:buChar char="•"/>
            </a:pPr>
            <a:r>
              <a:rPr lang="en-US" sz="1200" b="0" i="0" u="none" strike="noStrike" kern="1200" baseline="0" dirty="0" smtClean="0">
                <a:solidFill>
                  <a:schemeClr val="tx1"/>
                </a:solidFill>
                <a:effectLst/>
                <a:latin typeface="Segoe UI" pitchFamily="34" charset="0"/>
                <a:ea typeface="+mn-ea"/>
                <a:cs typeface="+mn-cs"/>
              </a:rPr>
              <a:t>Institutions and organizations need to take another look at their valuable data to help them solve business problems.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Don‘t let a naysayer tell you it isn’t worth exploring big data, or it isn‘t proven, or that it’s too risky? </a:t>
            </a:r>
            <a:r>
              <a:rPr lang="zh-CN" altLang="en-US" sz="1200" b="0" i="0" u="none" strike="noStrike" kern="1200" baseline="0" dirty="0" smtClean="0">
                <a:solidFill>
                  <a:schemeClr val="tx1"/>
                </a:solidFill>
                <a:latin typeface="+mn-lt"/>
                <a:ea typeface="+mn-ea"/>
                <a:cs typeface="+mn-cs"/>
              </a:rPr>
              <a:t>几年内，如果一个机构不做大数据，就会落后而且花力气也不一定能赶得上。 </a:t>
            </a:r>
            <a:endParaRPr lang="en-US" sz="1200" b="0" i="0" u="none" strike="noStrike" kern="1200" baseline="0" dirty="0" smtClean="0">
              <a:solidFill>
                <a:schemeClr val="tx1"/>
              </a:solidFill>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大数据意味着大商机，这是一个大的，可以说是重中之重的事项。对于</a:t>
            </a:r>
            <a:r>
              <a:rPr lang="en-US" sz="1200" kern="1200" dirty="0" smtClean="0">
                <a:solidFill>
                  <a:schemeClr val="tx1"/>
                </a:solidFill>
                <a:effectLst/>
                <a:latin typeface="+mn-lt"/>
                <a:ea typeface="+mn-ea"/>
                <a:cs typeface="+mn-cs"/>
              </a:rPr>
              <a:t>CIO</a:t>
            </a:r>
            <a:r>
              <a:rPr lang="zh-CN" altLang="en-US" sz="1200" kern="1200" dirty="0" smtClean="0">
                <a:solidFill>
                  <a:schemeClr val="tx1"/>
                </a:solidFill>
                <a:effectLst/>
                <a:latin typeface="+mn-lt"/>
                <a:ea typeface="+mn-ea"/>
                <a:cs typeface="+mn-cs"/>
              </a:rPr>
              <a:t>和</a:t>
            </a:r>
            <a:r>
              <a:rPr lang="en-US" sz="1200" kern="1200" dirty="0" smtClean="0">
                <a:solidFill>
                  <a:schemeClr val="tx1"/>
                </a:solidFill>
                <a:effectLst/>
                <a:latin typeface="+mn-lt"/>
                <a:ea typeface="+mn-ea"/>
                <a:cs typeface="+mn-cs"/>
              </a:rPr>
              <a:t>CEO</a:t>
            </a:r>
            <a:r>
              <a:rPr lang="zh-CN" altLang="en-US" sz="1200" kern="1200" dirty="0" smtClean="0">
                <a:solidFill>
                  <a:schemeClr val="tx1"/>
                </a:solidFill>
                <a:effectLst/>
                <a:latin typeface="+mn-lt"/>
                <a:ea typeface="+mn-ea"/>
                <a:cs typeface="+mn-cs"/>
              </a:rPr>
              <a:t>来说，无论是已经开始做大数据了，还是已经开始希望做大数据的项目，研究结果表明：有一个公司组织利用大数据技术，另一个公司却没有利用，未来它们的财务状况会出现明显的不同。因此，大数据已经成为了竞争力，要保持竞争优势的话就必须采用大数据技术。当然，我们是做大数据相关的软件或者应用解决方案的话，这意味着大商机。如果</a:t>
            </a:r>
            <a:r>
              <a:rPr lang="en-US" sz="1200" kern="1200" dirty="0" smtClean="0">
                <a:solidFill>
                  <a:schemeClr val="tx1"/>
                </a:solidFill>
                <a:effectLst/>
                <a:latin typeface="+mn-lt"/>
                <a:ea typeface="+mn-ea"/>
                <a:cs typeface="+mn-cs"/>
              </a:rPr>
              <a:t>IT</a:t>
            </a:r>
            <a:r>
              <a:rPr lang="zh-CN" altLang="en-US" sz="1200" kern="1200" dirty="0" smtClean="0">
                <a:solidFill>
                  <a:schemeClr val="tx1"/>
                </a:solidFill>
                <a:effectLst/>
                <a:latin typeface="+mn-lt"/>
                <a:ea typeface="+mn-ea"/>
                <a:cs typeface="+mn-cs"/>
              </a:rPr>
              <a:t>业增长</a:t>
            </a:r>
            <a:r>
              <a:rPr lang="en-US" sz="1200" kern="1200" dirty="0" smtClean="0">
                <a:solidFill>
                  <a:schemeClr val="tx1"/>
                </a:solidFill>
                <a:effectLst/>
                <a:latin typeface="+mn-lt"/>
                <a:ea typeface="+mn-ea"/>
                <a:cs typeface="+mn-cs"/>
              </a:rPr>
              <a:t>5%-10%</a:t>
            </a:r>
            <a:r>
              <a:rPr lang="zh-CN" altLang="en-US" sz="1200" kern="1200" dirty="0" smtClean="0">
                <a:solidFill>
                  <a:schemeClr val="tx1"/>
                </a:solidFill>
                <a:effectLst/>
                <a:latin typeface="+mn-lt"/>
                <a:ea typeface="+mn-ea"/>
                <a:cs typeface="+mn-cs"/>
              </a:rPr>
              <a:t>，大数据服务在未来的几年中会达到</a:t>
            </a:r>
            <a:r>
              <a:rPr lang="en-US" sz="1200" kern="1200" dirty="0" smtClean="0">
                <a:solidFill>
                  <a:schemeClr val="tx1"/>
                </a:solidFill>
                <a:effectLst/>
                <a:latin typeface="+mn-lt"/>
                <a:ea typeface="+mn-ea"/>
                <a:cs typeface="+mn-cs"/>
              </a:rPr>
              <a:t>30%</a:t>
            </a:r>
            <a:r>
              <a:rPr lang="zh-CN" altLang="en-US" sz="1200" kern="1200" dirty="0" smtClean="0">
                <a:solidFill>
                  <a:schemeClr val="tx1"/>
                </a:solidFill>
                <a:effectLst/>
                <a:latin typeface="+mn-lt"/>
                <a:ea typeface="+mn-ea"/>
                <a:cs typeface="+mn-cs"/>
              </a:rPr>
              <a:t>以上的增长，产值达到</a:t>
            </a:r>
            <a:r>
              <a:rPr lang="en-US" sz="1200" kern="1200" dirty="0" smtClean="0">
                <a:solidFill>
                  <a:schemeClr val="tx1"/>
                </a:solidFill>
                <a:effectLst/>
                <a:latin typeface="+mn-lt"/>
                <a:ea typeface="+mn-ea"/>
                <a:cs typeface="+mn-cs"/>
              </a:rPr>
              <a:t>100</a:t>
            </a:r>
            <a:r>
              <a:rPr lang="zh-CN" altLang="en-US" sz="1200" kern="1200" dirty="0" smtClean="0">
                <a:solidFill>
                  <a:schemeClr val="tx1"/>
                </a:solidFill>
                <a:effectLst/>
                <a:latin typeface="+mn-lt"/>
                <a:ea typeface="+mn-ea"/>
                <a:cs typeface="+mn-cs"/>
              </a:rPr>
              <a:t>亿美元之上。这就意味着来自许多不同产业，包括微软等许多大公司的投入。</a:t>
            </a:r>
            <a:endParaRPr lang="zh-CN" altLang="en-US" dirty="0"/>
          </a:p>
        </p:txBody>
      </p:sp>
      <p:sp>
        <p:nvSpPr>
          <p:cNvPr id="4" name="灯片编号占位符 3"/>
          <p:cNvSpPr>
            <a:spLocks noGrp="1"/>
          </p:cNvSpPr>
          <p:nvPr>
            <p:ph type="sldNum" sz="quarter" idx="10"/>
          </p:nvPr>
        </p:nvSpPr>
        <p:spPr/>
        <p:txBody>
          <a:bodyPr/>
          <a:lstStyle/>
          <a:p>
            <a:fld id="{5BCC1A05-2D65-4971-B6B4-E191306B3EF6}" type="slidenum">
              <a:rPr lang="zh-CN" altLang="en-US" smtClean="0"/>
              <a:t>9</a:t>
            </a:fld>
            <a:endParaRPr lang="zh-CN" altLang="en-US"/>
          </a:p>
        </p:txBody>
      </p:sp>
    </p:spTree>
    <p:extLst>
      <p:ext uri="{BB962C8B-B14F-4D97-AF65-F5344CB8AC3E}">
        <p14:creationId xmlns:p14="http://schemas.microsoft.com/office/powerpoint/2010/main" val="2049765435"/>
      </p:ext>
    </p:extLst>
  </p:cSld>
  <p:clrMapOvr>
    <a:masterClrMapping/>
  </p:clrMapOvr>
</p:notes>
</file>

<file path=ppt/slideLayouts/_rels/slideLayout1.xml.rels><?xml version="1.0" encoding="UTF-8" standalone="yes"?>
<Relationships xmlns="http://schemas.openxmlformats.org/package/2006/relationships"><Relationship Id="rId11" Type="http://schemas.openxmlformats.org/officeDocument/2006/relationships/image" Target="../media/image5.png"/><Relationship Id="rId12" Type="http://schemas.microsoft.com/office/2007/relationships/hdphoto" Target="../media/hdphoto2.wdp"/><Relationship Id="rId13" Type="http://schemas.openxmlformats.org/officeDocument/2006/relationships/image" Target="../media/image6.png"/><Relationship Id="rId14" Type="http://schemas.microsoft.com/office/2007/relationships/hdphoto" Target="../media/hdphoto3.wdp"/><Relationship Id="rId1" Type="http://schemas.openxmlformats.org/officeDocument/2006/relationships/vmlDrawing" Target="../drawings/vmlDrawing2.vml"/><Relationship Id="rId2" Type="http://schemas.openxmlformats.org/officeDocument/2006/relationships/tags" Target="../tags/tag6.xml"/><Relationship Id="rId3" Type="http://schemas.openxmlformats.org/officeDocument/2006/relationships/tags" Target="../tags/tag7.xml"/><Relationship Id="rId4" Type="http://schemas.openxmlformats.org/officeDocument/2006/relationships/tags" Target="../tags/tag8.xml"/><Relationship Id="rId5" Type="http://schemas.openxmlformats.org/officeDocument/2006/relationships/tags" Target="../tags/tag9.xml"/><Relationship Id="rId6" Type="http://schemas.openxmlformats.org/officeDocument/2006/relationships/tags" Target="../tags/tag10.xml"/><Relationship Id="rId7" Type="http://schemas.openxmlformats.org/officeDocument/2006/relationships/slideMaster" Target="../slideMasters/slideMaster1.xml"/><Relationship Id="rId8" Type="http://schemas.openxmlformats.org/officeDocument/2006/relationships/image" Target="../media/image4.jpg"/><Relationship Id="rId9" Type="http://schemas.openxmlformats.org/officeDocument/2006/relationships/oleObject" Target="../embeddings/oleObject2.bin"/><Relationship Id="rId10"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0.xml"/><Relationship Id="rId4" Type="http://schemas.openxmlformats.org/officeDocument/2006/relationships/tags" Target="../tags/tag41.xml"/><Relationship Id="rId5" Type="http://schemas.openxmlformats.org/officeDocument/2006/relationships/tags" Target="../tags/tag42.xml"/><Relationship Id="rId6" Type="http://schemas.openxmlformats.org/officeDocument/2006/relationships/tags" Target="../tags/tag43.xml"/><Relationship Id="rId7" Type="http://schemas.openxmlformats.org/officeDocument/2006/relationships/slideMaster" Target="../slideMasters/slideMaster1.xml"/><Relationship Id="rId8" Type="http://schemas.openxmlformats.org/officeDocument/2006/relationships/oleObject" Target="../embeddings/oleObject11.bin"/><Relationship Id="rId9" Type="http://schemas.openxmlformats.org/officeDocument/2006/relationships/image" Target="../media/image2.emf"/><Relationship Id="rId1" Type="http://schemas.openxmlformats.org/officeDocument/2006/relationships/vmlDrawing" Target="../drawings/vmlDrawing11.vml"/><Relationship Id="rId2" Type="http://schemas.openxmlformats.org/officeDocument/2006/relationships/tags" Target="../tags/tag39.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5.xml"/><Relationship Id="rId4" Type="http://schemas.openxmlformats.org/officeDocument/2006/relationships/tags" Target="../tags/tag46.xml"/><Relationship Id="rId5" Type="http://schemas.openxmlformats.org/officeDocument/2006/relationships/tags" Target="../tags/tag47.xml"/><Relationship Id="rId6" Type="http://schemas.openxmlformats.org/officeDocument/2006/relationships/tags" Target="../tags/tag48.xml"/><Relationship Id="rId7" Type="http://schemas.openxmlformats.org/officeDocument/2006/relationships/slideMaster" Target="../slideMasters/slideMaster1.xml"/><Relationship Id="rId8" Type="http://schemas.openxmlformats.org/officeDocument/2006/relationships/oleObject" Target="../embeddings/oleObject12.bin"/><Relationship Id="rId9" Type="http://schemas.openxmlformats.org/officeDocument/2006/relationships/image" Target="../media/image2.emf"/><Relationship Id="rId1" Type="http://schemas.openxmlformats.org/officeDocument/2006/relationships/vmlDrawing" Target="../drawings/vmlDrawing12.vml"/><Relationship Id="rId2" Type="http://schemas.openxmlformats.org/officeDocument/2006/relationships/tags" Target="../tags/tag44.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0.xml"/><Relationship Id="rId4" Type="http://schemas.openxmlformats.org/officeDocument/2006/relationships/tags" Target="../tags/tag51.xml"/><Relationship Id="rId5" Type="http://schemas.openxmlformats.org/officeDocument/2006/relationships/tags" Target="../tags/tag52.xml"/><Relationship Id="rId6" Type="http://schemas.openxmlformats.org/officeDocument/2006/relationships/tags" Target="../tags/tag53.xml"/><Relationship Id="rId7" Type="http://schemas.openxmlformats.org/officeDocument/2006/relationships/slideMaster" Target="../slideMasters/slideMaster1.xml"/><Relationship Id="rId8" Type="http://schemas.openxmlformats.org/officeDocument/2006/relationships/oleObject" Target="../embeddings/oleObject13.bin"/><Relationship Id="rId9" Type="http://schemas.openxmlformats.org/officeDocument/2006/relationships/image" Target="../media/image2.emf"/><Relationship Id="rId1" Type="http://schemas.openxmlformats.org/officeDocument/2006/relationships/vmlDrawing" Target="../drawings/vmlDrawing13.vml"/><Relationship Id="rId2" Type="http://schemas.openxmlformats.org/officeDocument/2006/relationships/tags" Target="../tags/tag49.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5.xml"/><Relationship Id="rId4" Type="http://schemas.openxmlformats.org/officeDocument/2006/relationships/tags" Target="../tags/tag56.xml"/><Relationship Id="rId5" Type="http://schemas.openxmlformats.org/officeDocument/2006/relationships/slideMaster" Target="../slideMasters/slideMaster1.xml"/><Relationship Id="rId6" Type="http://schemas.openxmlformats.org/officeDocument/2006/relationships/image" Target="../media/image7.jpg"/><Relationship Id="rId7" Type="http://schemas.openxmlformats.org/officeDocument/2006/relationships/oleObject" Target="../embeddings/oleObject14.bin"/><Relationship Id="rId8" Type="http://schemas.openxmlformats.org/officeDocument/2006/relationships/image" Target="../media/image2.emf"/><Relationship Id="rId9" Type="http://schemas.openxmlformats.org/officeDocument/2006/relationships/image" Target="../media/image6.png"/><Relationship Id="rId10" Type="http://schemas.microsoft.com/office/2007/relationships/hdphoto" Target="../media/hdphoto3.wdp"/><Relationship Id="rId1" Type="http://schemas.openxmlformats.org/officeDocument/2006/relationships/vmlDrawing" Target="../drawings/vmlDrawing14.vml"/><Relationship Id="rId2" Type="http://schemas.openxmlformats.org/officeDocument/2006/relationships/tags" Target="../tags/tag54.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8.xml"/><Relationship Id="rId4" Type="http://schemas.openxmlformats.org/officeDocument/2006/relationships/tags" Target="../tags/tag59.xml"/><Relationship Id="rId5" Type="http://schemas.openxmlformats.org/officeDocument/2006/relationships/slideMaster" Target="../slideMasters/slideMaster1.xml"/><Relationship Id="rId6" Type="http://schemas.openxmlformats.org/officeDocument/2006/relationships/image" Target="../media/image8.jpg"/><Relationship Id="rId7" Type="http://schemas.openxmlformats.org/officeDocument/2006/relationships/oleObject" Target="../embeddings/oleObject15.bin"/><Relationship Id="rId8" Type="http://schemas.openxmlformats.org/officeDocument/2006/relationships/image" Target="../media/image2.emf"/><Relationship Id="rId9" Type="http://schemas.openxmlformats.org/officeDocument/2006/relationships/image" Target="../media/image9.png"/><Relationship Id="rId1" Type="http://schemas.openxmlformats.org/officeDocument/2006/relationships/vmlDrawing" Target="../drawings/vmlDrawing15.vml"/><Relationship Id="rId2" Type="http://schemas.openxmlformats.org/officeDocument/2006/relationships/tags" Target="../tags/tag57.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1.xml"/><Relationship Id="rId4" Type="http://schemas.openxmlformats.org/officeDocument/2006/relationships/tags" Target="../tags/tag62.xml"/><Relationship Id="rId5" Type="http://schemas.openxmlformats.org/officeDocument/2006/relationships/slideMaster" Target="../slideMasters/slideMaster1.xml"/><Relationship Id="rId6" Type="http://schemas.openxmlformats.org/officeDocument/2006/relationships/oleObject" Target="../embeddings/oleObject16.bin"/><Relationship Id="rId7" Type="http://schemas.openxmlformats.org/officeDocument/2006/relationships/image" Target="../media/image2.emf"/><Relationship Id="rId8" Type="http://schemas.openxmlformats.org/officeDocument/2006/relationships/image" Target="../media/image1.png"/><Relationship Id="rId1" Type="http://schemas.openxmlformats.org/officeDocument/2006/relationships/vmlDrawing" Target="../drawings/vmlDrawing16.vml"/><Relationship Id="rId2" Type="http://schemas.openxmlformats.org/officeDocument/2006/relationships/tags" Target="../tags/tag60.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4.xml"/><Relationship Id="rId4" Type="http://schemas.openxmlformats.org/officeDocument/2006/relationships/tags" Target="../tags/tag65.xml"/><Relationship Id="rId5" Type="http://schemas.openxmlformats.org/officeDocument/2006/relationships/tags" Target="../tags/tag66.xml"/><Relationship Id="rId6" Type="http://schemas.openxmlformats.org/officeDocument/2006/relationships/slideMaster" Target="../slideMasters/slideMaster1.xml"/><Relationship Id="rId7" Type="http://schemas.openxmlformats.org/officeDocument/2006/relationships/oleObject" Target="../embeddings/oleObject17.bin"/><Relationship Id="rId8" Type="http://schemas.openxmlformats.org/officeDocument/2006/relationships/image" Target="../media/image2.emf"/><Relationship Id="rId9" Type="http://schemas.openxmlformats.org/officeDocument/2006/relationships/image" Target="../media/image1.png"/><Relationship Id="rId1" Type="http://schemas.openxmlformats.org/officeDocument/2006/relationships/vmlDrawing" Target="../drawings/vmlDrawing17.vml"/><Relationship Id="rId2" Type="http://schemas.openxmlformats.org/officeDocument/2006/relationships/tags" Target="../tags/tag6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73.xml"/><Relationship Id="rId4" Type="http://schemas.openxmlformats.org/officeDocument/2006/relationships/tags" Target="../tags/tag74.xml"/><Relationship Id="rId5" Type="http://schemas.openxmlformats.org/officeDocument/2006/relationships/slideMaster" Target="../slideMasters/slideMaster2.xml"/><Relationship Id="rId6" Type="http://schemas.openxmlformats.org/officeDocument/2006/relationships/oleObject" Target="../embeddings/oleObject19.bin"/><Relationship Id="rId7" Type="http://schemas.openxmlformats.org/officeDocument/2006/relationships/image" Target="../media/image2.emf"/><Relationship Id="rId1" Type="http://schemas.openxmlformats.org/officeDocument/2006/relationships/vmlDrawing" Target="../drawings/vmlDrawing19.vml"/><Relationship Id="rId2" Type="http://schemas.openxmlformats.org/officeDocument/2006/relationships/tags" Target="../tags/tag7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tags" Target="../tags/tag13.xml"/><Relationship Id="rId5" Type="http://schemas.openxmlformats.org/officeDocument/2006/relationships/tags" Target="../tags/tag14.xml"/><Relationship Id="rId6" Type="http://schemas.openxmlformats.org/officeDocument/2006/relationships/slideMaster" Target="../slideMasters/slideMaster1.xml"/><Relationship Id="rId7" Type="http://schemas.openxmlformats.org/officeDocument/2006/relationships/image" Target="../media/image7.jpg"/><Relationship Id="rId8" Type="http://schemas.openxmlformats.org/officeDocument/2006/relationships/oleObject" Target="../embeddings/oleObject3.bin"/><Relationship Id="rId9" Type="http://schemas.openxmlformats.org/officeDocument/2006/relationships/image" Target="../media/image2.emf"/><Relationship Id="rId10" Type="http://schemas.openxmlformats.org/officeDocument/2006/relationships/image" Target="../media/image6.png"/><Relationship Id="rId11" Type="http://schemas.microsoft.com/office/2007/relationships/hdphoto" Target="../media/hdphoto3.wdp"/><Relationship Id="rId1" Type="http://schemas.openxmlformats.org/officeDocument/2006/relationships/vmlDrawing" Target="../drawings/vmlDrawing3.vml"/><Relationship Id="rId2" Type="http://schemas.openxmlformats.org/officeDocument/2006/relationships/tags" Target="../tags/tag1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77.xml"/><Relationship Id="rId4" Type="http://schemas.openxmlformats.org/officeDocument/2006/relationships/slideMaster" Target="../slideMasters/slideMaster3.xml"/><Relationship Id="rId5" Type="http://schemas.openxmlformats.org/officeDocument/2006/relationships/image" Target="../media/image7.jpg"/><Relationship Id="rId6" Type="http://schemas.openxmlformats.org/officeDocument/2006/relationships/image" Target="../media/image6.png"/><Relationship Id="rId7" Type="http://schemas.microsoft.com/office/2007/relationships/hdphoto" Target="../media/hdphoto3.wdp"/><Relationship Id="rId8" Type="http://schemas.openxmlformats.org/officeDocument/2006/relationships/oleObject" Target="../embeddings/oleObject21.bin"/><Relationship Id="rId9" Type="http://schemas.openxmlformats.org/officeDocument/2006/relationships/image" Target="../media/image2.emf"/><Relationship Id="rId1" Type="http://schemas.openxmlformats.org/officeDocument/2006/relationships/vmlDrawing" Target="../drawings/vmlDrawing21.vml"/><Relationship Id="rId2" Type="http://schemas.openxmlformats.org/officeDocument/2006/relationships/tags" Target="../tags/tag76.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image" Target="../media/image1.png"/><Relationship Id="rId5" Type="http://schemas.openxmlformats.org/officeDocument/2006/relationships/image" Target="../media/image3.png"/><Relationship Id="rId6" Type="http://schemas.microsoft.com/office/2007/relationships/hdphoto" Target="../media/hdphoto1.wdp"/><Relationship Id="rId7" Type="http://schemas.openxmlformats.org/officeDocument/2006/relationships/oleObject" Target="../embeddings/oleObject22.bin"/><Relationship Id="rId8" Type="http://schemas.openxmlformats.org/officeDocument/2006/relationships/image" Target="../media/image2.emf"/><Relationship Id="rId1" Type="http://schemas.openxmlformats.org/officeDocument/2006/relationships/vmlDrawing" Target="../drawings/vmlDrawing22.vml"/><Relationship Id="rId2" Type="http://schemas.openxmlformats.org/officeDocument/2006/relationships/tags" Target="../tags/tag78.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image" Target="../media/image3.png"/><Relationship Id="rId5" Type="http://schemas.microsoft.com/office/2007/relationships/hdphoto" Target="../media/hdphoto1.wdp"/><Relationship Id="rId6" Type="http://schemas.openxmlformats.org/officeDocument/2006/relationships/oleObject" Target="../embeddings/oleObject23.bin"/><Relationship Id="rId7" Type="http://schemas.openxmlformats.org/officeDocument/2006/relationships/image" Target="../media/image2.emf"/><Relationship Id="rId1" Type="http://schemas.openxmlformats.org/officeDocument/2006/relationships/vmlDrawing" Target="../drawings/vmlDrawing23.vml"/><Relationship Id="rId2" Type="http://schemas.openxmlformats.org/officeDocument/2006/relationships/tags" Target="../tags/tag7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image" Target="../media/image3.png"/><Relationship Id="rId5" Type="http://schemas.microsoft.com/office/2007/relationships/hdphoto" Target="../media/hdphoto1.wdp"/><Relationship Id="rId6" Type="http://schemas.openxmlformats.org/officeDocument/2006/relationships/oleObject" Target="../embeddings/oleObject24.bin"/><Relationship Id="rId7" Type="http://schemas.openxmlformats.org/officeDocument/2006/relationships/image" Target="../media/image2.emf"/><Relationship Id="rId1" Type="http://schemas.openxmlformats.org/officeDocument/2006/relationships/vmlDrawing" Target="../drawings/vmlDrawing24.vml"/><Relationship Id="rId2" Type="http://schemas.openxmlformats.org/officeDocument/2006/relationships/tags" Target="../tags/tag80.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image" Target="../media/image3.png"/><Relationship Id="rId5" Type="http://schemas.microsoft.com/office/2007/relationships/hdphoto" Target="../media/hdphoto1.wdp"/><Relationship Id="rId6" Type="http://schemas.openxmlformats.org/officeDocument/2006/relationships/oleObject" Target="../embeddings/oleObject25.bin"/><Relationship Id="rId7" Type="http://schemas.openxmlformats.org/officeDocument/2006/relationships/image" Target="../media/image2.emf"/><Relationship Id="rId1" Type="http://schemas.openxmlformats.org/officeDocument/2006/relationships/vmlDrawing" Target="../drawings/vmlDrawing25.vml"/><Relationship Id="rId2" Type="http://schemas.openxmlformats.org/officeDocument/2006/relationships/tags" Target="../tags/tag81.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83.xml"/><Relationship Id="rId4" Type="http://schemas.openxmlformats.org/officeDocument/2006/relationships/tags" Target="../tags/tag84.xml"/><Relationship Id="rId5" Type="http://schemas.openxmlformats.org/officeDocument/2006/relationships/slideMaster" Target="../slideMasters/slideMaster3.xml"/><Relationship Id="rId6" Type="http://schemas.openxmlformats.org/officeDocument/2006/relationships/oleObject" Target="../embeddings/oleObject26.bin"/><Relationship Id="rId7" Type="http://schemas.openxmlformats.org/officeDocument/2006/relationships/image" Target="../media/image2.emf"/><Relationship Id="rId1" Type="http://schemas.openxmlformats.org/officeDocument/2006/relationships/vmlDrawing" Target="../drawings/vmlDrawing26.vml"/><Relationship Id="rId2" Type="http://schemas.openxmlformats.org/officeDocument/2006/relationships/tags" Target="../tags/tag82.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86.xml"/><Relationship Id="rId4" Type="http://schemas.openxmlformats.org/officeDocument/2006/relationships/slideMaster" Target="../slideMasters/slideMaster3.xml"/><Relationship Id="rId5" Type="http://schemas.openxmlformats.org/officeDocument/2006/relationships/oleObject" Target="../embeddings/oleObject27.bin"/><Relationship Id="rId6" Type="http://schemas.openxmlformats.org/officeDocument/2006/relationships/image" Target="../media/image2.emf"/><Relationship Id="rId1" Type="http://schemas.openxmlformats.org/officeDocument/2006/relationships/vmlDrawing" Target="../drawings/vmlDrawing27.vml"/><Relationship Id="rId2" Type="http://schemas.openxmlformats.org/officeDocument/2006/relationships/tags" Target="../tags/tag85.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88.xml"/><Relationship Id="rId4" Type="http://schemas.openxmlformats.org/officeDocument/2006/relationships/slideMaster" Target="../slideMasters/slideMaster3.xml"/><Relationship Id="rId5" Type="http://schemas.openxmlformats.org/officeDocument/2006/relationships/oleObject" Target="../embeddings/oleObject28.bin"/><Relationship Id="rId6" Type="http://schemas.openxmlformats.org/officeDocument/2006/relationships/image" Target="../media/image2.emf"/><Relationship Id="rId1" Type="http://schemas.openxmlformats.org/officeDocument/2006/relationships/vmlDrawing" Target="../drawings/vmlDrawing28.vml"/><Relationship Id="rId2" Type="http://schemas.openxmlformats.org/officeDocument/2006/relationships/tags" Target="../tags/tag87.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4" Type="http://schemas.openxmlformats.org/officeDocument/2006/relationships/tags" Target="../tags/tag17.xml"/><Relationship Id="rId5" Type="http://schemas.openxmlformats.org/officeDocument/2006/relationships/slideMaster" Target="../slideMasters/slideMaster1.xml"/><Relationship Id="rId6" Type="http://schemas.openxmlformats.org/officeDocument/2006/relationships/oleObject" Target="../embeddings/oleObject4.bin"/><Relationship Id="rId7" Type="http://schemas.openxmlformats.org/officeDocument/2006/relationships/image" Target="../media/image2.emf"/><Relationship Id="rId8" Type="http://schemas.openxmlformats.org/officeDocument/2006/relationships/image" Target="../media/image1.png"/><Relationship Id="rId1" Type="http://schemas.openxmlformats.org/officeDocument/2006/relationships/vmlDrawing" Target="../drawings/vmlDrawing4.vml"/><Relationship Id="rId2" Type="http://schemas.openxmlformats.org/officeDocument/2006/relationships/tags" Target="../tags/tag15.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90.xml"/><Relationship Id="rId4" Type="http://schemas.openxmlformats.org/officeDocument/2006/relationships/slideMaster" Target="../slideMasters/slideMaster3.xml"/><Relationship Id="rId5" Type="http://schemas.openxmlformats.org/officeDocument/2006/relationships/oleObject" Target="../embeddings/oleObject29.bin"/><Relationship Id="rId6" Type="http://schemas.openxmlformats.org/officeDocument/2006/relationships/image" Target="../media/image2.emf"/><Relationship Id="rId1" Type="http://schemas.openxmlformats.org/officeDocument/2006/relationships/vmlDrawing" Target="../drawings/vmlDrawing29.vml"/><Relationship Id="rId2" Type="http://schemas.openxmlformats.org/officeDocument/2006/relationships/tags" Target="../tags/tag89.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92.xml"/><Relationship Id="rId4" Type="http://schemas.openxmlformats.org/officeDocument/2006/relationships/slideMaster" Target="../slideMasters/slideMaster3.xml"/><Relationship Id="rId5" Type="http://schemas.openxmlformats.org/officeDocument/2006/relationships/oleObject" Target="../embeddings/oleObject30.bin"/><Relationship Id="rId6" Type="http://schemas.openxmlformats.org/officeDocument/2006/relationships/image" Target="../media/image2.emf"/><Relationship Id="rId1" Type="http://schemas.openxmlformats.org/officeDocument/2006/relationships/vmlDrawing" Target="../drawings/vmlDrawing30.vml"/><Relationship Id="rId2" Type="http://schemas.openxmlformats.org/officeDocument/2006/relationships/tags" Target="../tags/tag91.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94.xml"/><Relationship Id="rId4" Type="http://schemas.openxmlformats.org/officeDocument/2006/relationships/slideMaster" Target="../slideMasters/slideMaster3.xml"/><Relationship Id="rId5" Type="http://schemas.openxmlformats.org/officeDocument/2006/relationships/oleObject" Target="../embeddings/oleObject31.bin"/><Relationship Id="rId6" Type="http://schemas.openxmlformats.org/officeDocument/2006/relationships/image" Target="../media/image2.emf"/><Relationship Id="rId1" Type="http://schemas.openxmlformats.org/officeDocument/2006/relationships/vmlDrawing" Target="../drawings/vmlDrawing31.vml"/><Relationship Id="rId2" Type="http://schemas.openxmlformats.org/officeDocument/2006/relationships/tags" Target="../tags/tag93.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96.xml"/><Relationship Id="rId4" Type="http://schemas.openxmlformats.org/officeDocument/2006/relationships/slideMaster" Target="../slideMasters/slideMaster3.xml"/><Relationship Id="rId5" Type="http://schemas.openxmlformats.org/officeDocument/2006/relationships/image" Target="../media/image7.jpg"/><Relationship Id="rId6" Type="http://schemas.openxmlformats.org/officeDocument/2006/relationships/image" Target="../media/image6.png"/><Relationship Id="rId7" Type="http://schemas.microsoft.com/office/2007/relationships/hdphoto" Target="../media/hdphoto3.wdp"/><Relationship Id="rId8" Type="http://schemas.openxmlformats.org/officeDocument/2006/relationships/oleObject" Target="../embeddings/oleObject32.bin"/><Relationship Id="rId9" Type="http://schemas.openxmlformats.org/officeDocument/2006/relationships/image" Target="../media/image2.emf"/><Relationship Id="rId1" Type="http://schemas.openxmlformats.org/officeDocument/2006/relationships/vmlDrawing" Target="../drawings/vmlDrawing32.vml"/><Relationship Id="rId2" Type="http://schemas.openxmlformats.org/officeDocument/2006/relationships/tags" Target="../tags/tag95.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98.xml"/><Relationship Id="rId4" Type="http://schemas.openxmlformats.org/officeDocument/2006/relationships/tags" Target="../tags/tag99.xml"/><Relationship Id="rId5" Type="http://schemas.openxmlformats.org/officeDocument/2006/relationships/slideMaster" Target="../slideMasters/slideMaster3.xml"/><Relationship Id="rId6" Type="http://schemas.openxmlformats.org/officeDocument/2006/relationships/image" Target="../media/image8.jpg"/><Relationship Id="rId7" Type="http://schemas.openxmlformats.org/officeDocument/2006/relationships/image" Target="../media/image9.png"/><Relationship Id="rId8" Type="http://schemas.openxmlformats.org/officeDocument/2006/relationships/oleObject" Target="../embeddings/oleObject33.bin"/><Relationship Id="rId9" Type="http://schemas.openxmlformats.org/officeDocument/2006/relationships/image" Target="../media/image2.emf"/><Relationship Id="rId1" Type="http://schemas.openxmlformats.org/officeDocument/2006/relationships/vmlDrawing" Target="../drawings/vmlDrawing33.vml"/><Relationship Id="rId2" Type="http://schemas.openxmlformats.org/officeDocument/2006/relationships/tags" Target="../tags/tag97.xml"/></Relationships>
</file>

<file path=ppt/slideLayouts/_rels/slideLayout35.xml.rels><?xml version="1.0" encoding="UTF-8" standalone="yes"?>
<Relationships xmlns="http://schemas.openxmlformats.org/package/2006/relationships"><Relationship Id="rId11" Type="http://schemas.openxmlformats.org/officeDocument/2006/relationships/image" Target="../media/image6.png"/><Relationship Id="rId12" Type="http://schemas.microsoft.com/office/2007/relationships/hdphoto" Target="../media/hdphoto3.wdp"/><Relationship Id="rId13" Type="http://schemas.openxmlformats.org/officeDocument/2006/relationships/oleObject" Target="../embeddings/oleObject34.bin"/><Relationship Id="rId14" Type="http://schemas.openxmlformats.org/officeDocument/2006/relationships/image" Target="../media/image2.emf"/><Relationship Id="rId1" Type="http://schemas.openxmlformats.org/officeDocument/2006/relationships/vmlDrawing" Target="../drawings/vmlDrawing34.vml"/><Relationship Id="rId2" Type="http://schemas.openxmlformats.org/officeDocument/2006/relationships/tags" Target="../tags/tag100.xml"/><Relationship Id="rId3" Type="http://schemas.openxmlformats.org/officeDocument/2006/relationships/tags" Target="../tags/tag101.xml"/><Relationship Id="rId4" Type="http://schemas.openxmlformats.org/officeDocument/2006/relationships/tags" Target="../tags/tag102.xml"/><Relationship Id="rId5" Type="http://schemas.openxmlformats.org/officeDocument/2006/relationships/tags" Target="../tags/tag103.xml"/><Relationship Id="rId6" Type="http://schemas.openxmlformats.org/officeDocument/2006/relationships/tags" Target="../tags/tag104.xml"/><Relationship Id="rId7" Type="http://schemas.openxmlformats.org/officeDocument/2006/relationships/slideMaster" Target="../slideMasters/slideMaster3.xml"/><Relationship Id="rId8" Type="http://schemas.openxmlformats.org/officeDocument/2006/relationships/image" Target="../media/image4.jpg"/><Relationship Id="rId9" Type="http://schemas.openxmlformats.org/officeDocument/2006/relationships/image" Target="../media/image5.png"/><Relationship Id="rId10" Type="http://schemas.microsoft.com/office/2007/relationships/hdphoto" Target="../media/hdphoto2.wdp"/></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9.xml"/><Relationship Id="rId4" Type="http://schemas.openxmlformats.org/officeDocument/2006/relationships/tags" Target="../tags/tag20.xml"/><Relationship Id="rId5" Type="http://schemas.openxmlformats.org/officeDocument/2006/relationships/slideMaster" Target="../slideMasters/slideMaster1.xml"/><Relationship Id="rId6" Type="http://schemas.openxmlformats.org/officeDocument/2006/relationships/oleObject" Target="../embeddings/oleObject5.bin"/><Relationship Id="rId7" Type="http://schemas.openxmlformats.org/officeDocument/2006/relationships/image" Target="../media/image2.emf"/><Relationship Id="rId1" Type="http://schemas.openxmlformats.org/officeDocument/2006/relationships/vmlDrawing" Target="../drawings/vmlDrawing5.vml"/><Relationship Id="rId2" Type="http://schemas.openxmlformats.org/officeDocument/2006/relationships/tags" Target="../tags/tag18.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2.xml"/><Relationship Id="rId4" Type="http://schemas.openxmlformats.org/officeDocument/2006/relationships/slideMaster" Target="../slideMasters/slideMaster1.xml"/><Relationship Id="rId5" Type="http://schemas.openxmlformats.org/officeDocument/2006/relationships/oleObject" Target="../embeddings/oleObject6.bin"/><Relationship Id="rId6" Type="http://schemas.openxmlformats.org/officeDocument/2006/relationships/image" Target="../media/image2.emf"/><Relationship Id="rId1" Type="http://schemas.openxmlformats.org/officeDocument/2006/relationships/vmlDrawing" Target="../drawings/vmlDrawing6.vml"/><Relationship Id="rId2" Type="http://schemas.openxmlformats.org/officeDocument/2006/relationships/tags" Target="../tags/tag2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oleObject" Target="../embeddings/oleObject7.bin"/><Relationship Id="rId5" Type="http://schemas.openxmlformats.org/officeDocument/2006/relationships/image" Target="../media/image2.emf"/><Relationship Id="rId1" Type="http://schemas.openxmlformats.org/officeDocument/2006/relationships/vmlDrawing" Target="../drawings/vmlDrawing7.vml"/><Relationship Id="rId2" Type="http://schemas.openxmlformats.org/officeDocument/2006/relationships/tags" Target="../tags/tag23.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5.xml"/><Relationship Id="rId4" Type="http://schemas.openxmlformats.org/officeDocument/2006/relationships/tags" Target="../tags/tag26.xml"/><Relationship Id="rId5" Type="http://schemas.openxmlformats.org/officeDocument/2006/relationships/tags" Target="../tags/tag27.xml"/><Relationship Id="rId6" Type="http://schemas.openxmlformats.org/officeDocument/2006/relationships/tags" Target="../tags/tag28.xml"/><Relationship Id="rId7" Type="http://schemas.openxmlformats.org/officeDocument/2006/relationships/slideMaster" Target="../slideMasters/slideMaster1.xml"/><Relationship Id="rId8" Type="http://schemas.openxmlformats.org/officeDocument/2006/relationships/oleObject" Target="../embeddings/oleObject8.bin"/><Relationship Id="rId9" Type="http://schemas.openxmlformats.org/officeDocument/2006/relationships/image" Target="../media/image2.emf"/><Relationship Id="rId1" Type="http://schemas.openxmlformats.org/officeDocument/2006/relationships/vmlDrawing" Target="../drawings/vmlDrawing8.vml"/><Relationship Id="rId2" Type="http://schemas.openxmlformats.org/officeDocument/2006/relationships/tags" Target="../tags/tag24.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0.xml"/><Relationship Id="rId4" Type="http://schemas.openxmlformats.org/officeDocument/2006/relationships/tags" Target="../tags/tag31.xml"/><Relationship Id="rId5" Type="http://schemas.openxmlformats.org/officeDocument/2006/relationships/tags" Target="../tags/tag32.xml"/><Relationship Id="rId6" Type="http://schemas.openxmlformats.org/officeDocument/2006/relationships/tags" Target="../tags/tag33.xml"/><Relationship Id="rId7" Type="http://schemas.openxmlformats.org/officeDocument/2006/relationships/slideMaster" Target="../slideMasters/slideMaster1.xml"/><Relationship Id="rId8" Type="http://schemas.openxmlformats.org/officeDocument/2006/relationships/oleObject" Target="../embeddings/oleObject9.bin"/><Relationship Id="rId9" Type="http://schemas.openxmlformats.org/officeDocument/2006/relationships/image" Target="../media/image2.emf"/><Relationship Id="rId1" Type="http://schemas.openxmlformats.org/officeDocument/2006/relationships/vmlDrawing" Target="../drawings/vmlDrawing9.vml"/><Relationship Id="rId2" Type="http://schemas.openxmlformats.org/officeDocument/2006/relationships/tags" Target="../tags/tag2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5.xml"/><Relationship Id="rId4" Type="http://schemas.openxmlformats.org/officeDocument/2006/relationships/tags" Target="../tags/tag36.xml"/><Relationship Id="rId5" Type="http://schemas.openxmlformats.org/officeDocument/2006/relationships/tags" Target="../tags/tag37.xml"/><Relationship Id="rId6" Type="http://schemas.openxmlformats.org/officeDocument/2006/relationships/tags" Target="../tags/tag38.xml"/><Relationship Id="rId7" Type="http://schemas.openxmlformats.org/officeDocument/2006/relationships/slideMaster" Target="../slideMasters/slideMaster1.xml"/><Relationship Id="rId8" Type="http://schemas.openxmlformats.org/officeDocument/2006/relationships/oleObject" Target="../embeddings/oleObject10.bin"/><Relationship Id="rId9" Type="http://schemas.openxmlformats.org/officeDocument/2006/relationships/image" Target="../media/image2.emf"/><Relationship Id="rId1" Type="http://schemas.openxmlformats.org/officeDocument/2006/relationships/vmlDrawing" Target="../drawings/vmlDrawing10.vml"/><Relationship Id="rId2" Type="http://schemas.openxmlformats.org/officeDocument/2006/relationships/tags" Target="../tags/tag3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8">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08502097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444"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0" y="0"/>
                        <a:ext cx="158750" cy="158750"/>
                      </a:xfrm>
                      <a:prstGeom prst="rect">
                        <a:avLst/>
                      </a:prstGeom>
                    </p:spPr>
                  </p:pic>
                </p:oleObj>
              </mc:Fallback>
            </mc:AlternateContent>
          </a:graphicData>
        </a:graphic>
      </p:graphicFrame>
      <p:sp>
        <p:nvSpPr>
          <p:cNvPr id="24" name="Text Placeholder 5"/>
          <p:cNvSpPr>
            <a:spLocks noGrp="1"/>
          </p:cNvSpPr>
          <p:nvPr userDrawn="1">
            <p:ph type="body" sz="quarter" idx="10" hasCustomPrompt="1"/>
            <p:custDataLst>
              <p:tags r:id="rId3"/>
            </p:custDataLst>
          </p:nvPr>
        </p:nvSpPr>
        <p:spPr>
          <a:xfrm>
            <a:off x="512764" y="2816510"/>
            <a:ext cx="11155680" cy="997196"/>
          </a:xfrm>
        </p:spPr>
        <p:txBody>
          <a:bodyPr anchor="b"/>
          <a:lstStyle>
            <a:lvl1pPr marL="0" indent="0">
              <a:buNone/>
              <a:defRPr lang="en-US" sz="72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custDataLst>
              <p:tags r:id="rId4"/>
            </p:custDataLst>
          </p:nvPr>
        </p:nvSpPr>
        <p:spPr>
          <a:xfrm>
            <a:off x="512762" y="4267200"/>
            <a:ext cx="9144000" cy="443198"/>
          </a:xfrm>
        </p:spPr>
        <p:txBody>
          <a:bodyPr/>
          <a:lstStyle>
            <a:lvl1pPr marL="0" indent="0">
              <a:lnSpc>
                <a:spcPct val="100000"/>
              </a:lnSpc>
              <a:spcBef>
                <a:spcPts val="0"/>
              </a:spcBef>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custDataLst>
              <p:tags r:id="rId5"/>
            </p:custDataLst>
          </p:nvPr>
        </p:nvPicPr>
        <p:blipFill rotWithShape="1">
          <a:blip r:embed="rId11">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custDataLst>
              <p:tags r:id="rId6"/>
            </p:custDataLst>
          </p:nvPr>
        </p:nvPicPr>
        <p:blipFill>
          <a:blip r:embed="rId13">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61581141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04562377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660"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ctrTitle"/>
            <p:custDataLst>
              <p:tags r:id="rId3"/>
            </p:custDataLst>
          </p:nvPr>
        </p:nvSpPr>
        <p:spPr>
          <a:xfrm>
            <a:off x="1554480" y="1645920"/>
            <a:ext cx="5943600" cy="1477328"/>
          </a:xfrm>
        </p:spPr>
        <p:txBody>
          <a:bodyPr anchor="b" anchorCtr="0">
            <a:spAutoFit/>
          </a:bodyPr>
          <a:lstStyle>
            <a:lvl1pPr>
              <a:lnSpc>
                <a:spcPct val="100000"/>
              </a:lnSpc>
              <a:defRPr sz="4800" baseline="0">
                <a:solidFill>
                  <a:schemeClr val="bg1">
                    <a:alpha val="98000"/>
                  </a:schemeClr>
                </a:solidFill>
              </a:defRPr>
            </a:lvl1pPr>
          </a:lstStyle>
          <a:p>
            <a:r>
              <a:rPr lang="en-US" dirty="0" smtClean="0"/>
              <a:t>Click to edit Master title style</a:t>
            </a:r>
            <a:endParaRPr lang="en-US" dirty="0"/>
          </a:p>
        </p:txBody>
      </p:sp>
      <p:sp>
        <p:nvSpPr>
          <p:cNvPr id="3" name="Subtitle 2"/>
          <p:cNvSpPr>
            <a:spLocks noGrp="1"/>
          </p:cNvSpPr>
          <p:nvPr>
            <p:ph type="subTitle" idx="1"/>
            <p:custDataLst>
              <p:tags r:id="rId4"/>
            </p:custDataLst>
          </p:nvPr>
        </p:nvSpPr>
        <p:spPr>
          <a:xfrm>
            <a:off x="1554480" y="5303520"/>
            <a:ext cx="5943600" cy="369332"/>
          </a:xfrm>
        </p:spPr>
        <p:txBody>
          <a:bodyPr>
            <a:spAutoFit/>
          </a:bodyPr>
          <a:lstStyle>
            <a:lvl1pPr marL="0" indent="0" algn="l" defTabSz="914363" rtl="0" eaLnBrk="1" latinLnBrk="0" hangingPunct="1">
              <a:lnSpc>
                <a:spcPct val="10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custDataLst>
              <p:tags r:id="rId5"/>
            </p:custDataLst>
          </p:nvPr>
        </p:nvSpPr>
        <p:spPr>
          <a:xfrm>
            <a:off x="1554480" y="4206240"/>
            <a:ext cx="8872538" cy="1015663"/>
          </a:xfrm>
        </p:spPr>
        <p:txBody>
          <a:bodyPr anchor="t" anchorCtr="0">
            <a:spAutoFit/>
            <a:scene3d>
              <a:camera prst="orthographicFront"/>
              <a:lightRig rig="flat" dir="t"/>
            </a:scene3d>
            <a:sp3d>
              <a:contourClr>
                <a:schemeClr val="bg2"/>
              </a:contourClr>
            </a:sp3d>
          </a:bodyPr>
          <a:lstStyle>
            <a:lvl1pPr marL="0" indent="0" algn="l">
              <a:lnSpc>
                <a:spcPct val="100000"/>
              </a:lnSpc>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custDataLst>
              <p:tags r:id="rId6"/>
            </p:custDataLst>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88628048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61760419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684"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ctrTitle"/>
            <p:custDataLst>
              <p:tags r:id="rId3"/>
            </p:custDataLst>
          </p:nvPr>
        </p:nvSpPr>
        <p:spPr>
          <a:xfrm>
            <a:off x="1554480" y="1645920"/>
            <a:ext cx="5943600" cy="1477328"/>
          </a:xfrm>
        </p:spPr>
        <p:txBody>
          <a:bodyPr anchor="b" anchorCtr="0">
            <a:spAutoFit/>
          </a:bodyPr>
          <a:lstStyle>
            <a:lvl1pPr>
              <a:lnSpc>
                <a:spcPct val="100000"/>
              </a:lnSpc>
              <a:defRPr sz="4800" baseline="0">
                <a:solidFill>
                  <a:schemeClr val="bg1">
                    <a:alpha val="98000"/>
                  </a:schemeClr>
                </a:solidFill>
              </a:defRPr>
            </a:lvl1pPr>
          </a:lstStyle>
          <a:p>
            <a:r>
              <a:rPr lang="en-US" dirty="0" smtClean="0"/>
              <a:t>Click to edit Master title style</a:t>
            </a:r>
            <a:endParaRPr lang="en-US" dirty="0"/>
          </a:p>
        </p:txBody>
      </p:sp>
      <p:sp>
        <p:nvSpPr>
          <p:cNvPr id="3" name="Subtitle 2"/>
          <p:cNvSpPr>
            <a:spLocks noGrp="1"/>
          </p:cNvSpPr>
          <p:nvPr>
            <p:ph type="subTitle" idx="1"/>
            <p:custDataLst>
              <p:tags r:id="rId4"/>
            </p:custDataLst>
          </p:nvPr>
        </p:nvSpPr>
        <p:spPr>
          <a:xfrm>
            <a:off x="1554479" y="5303520"/>
            <a:ext cx="5943600" cy="369332"/>
          </a:xfrm>
        </p:spPr>
        <p:txBody>
          <a:bodyPr>
            <a:spAutoFit/>
          </a:bodyPr>
          <a:lstStyle>
            <a:lvl1pPr marL="0" indent="0" algn="l" defTabSz="914363" rtl="0" eaLnBrk="1" latinLnBrk="0" hangingPunct="1">
              <a:lnSpc>
                <a:spcPct val="10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custDataLst>
              <p:tags r:id="rId5"/>
            </p:custDataLst>
          </p:nvPr>
        </p:nvSpPr>
        <p:spPr>
          <a:xfrm>
            <a:off x="1554480" y="4206240"/>
            <a:ext cx="8872538" cy="1015663"/>
          </a:xfrm>
        </p:spPr>
        <p:txBody>
          <a:bodyPr anchor="t" anchorCtr="0">
            <a:spAutoFit/>
            <a:scene3d>
              <a:camera prst="orthographicFront"/>
              <a:lightRig rig="flat" dir="t"/>
            </a:scene3d>
            <a:sp3d>
              <a:contourClr>
                <a:schemeClr val="bg2"/>
              </a:contourClr>
            </a:sp3d>
          </a:bodyPr>
          <a:lstStyle>
            <a:lvl1pPr marL="0" indent="0" algn="l">
              <a:lnSpc>
                <a:spcPct val="100000"/>
              </a:lnSpc>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custDataLst>
              <p:tags r:id="rId6"/>
            </p:custDataLst>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248337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12309855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708"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ctrTitle"/>
            <p:custDataLst>
              <p:tags r:id="rId3"/>
            </p:custDataLst>
          </p:nvPr>
        </p:nvSpPr>
        <p:spPr>
          <a:xfrm>
            <a:off x="1554480" y="1645920"/>
            <a:ext cx="5943600" cy="1477328"/>
          </a:xfrm>
        </p:spPr>
        <p:txBody>
          <a:bodyPr anchor="ctr" anchorCtr="0">
            <a:spAutoFit/>
          </a:bodyPr>
          <a:lstStyle>
            <a:lvl1pPr>
              <a:lnSpc>
                <a:spcPct val="100000"/>
              </a:lnSpc>
              <a:defRPr sz="4800" baseline="0">
                <a:solidFill>
                  <a:schemeClr val="bg1">
                    <a:alpha val="98000"/>
                  </a:schemeClr>
                </a:solidFill>
              </a:defRPr>
            </a:lvl1pPr>
          </a:lstStyle>
          <a:p>
            <a:r>
              <a:rPr lang="en-US" dirty="0" smtClean="0"/>
              <a:t>Click to edit Master title style</a:t>
            </a:r>
            <a:endParaRPr lang="en-US" dirty="0"/>
          </a:p>
        </p:txBody>
      </p:sp>
      <p:sp>
        <p:nvSpPr>
          <p:cNvPr id="3" name="Subtitle 2"/>
          <p:cNvSpPr>
            <a:spLocks noGrp="1"/>
          </p:cNvSpPr>
          <p:nvPr>
            <p:ph type="subTitle" idx="1"/>
            <p:custDataLst>
              <p:tags r:id="rId4"/>
            </p:custDataLst>
          </p:nvPr>
        </p:nvSpPr>
        <p:spPr>
          <a:xfrm>
            <a:off x="1554479" y="5303520"/>
            <a:ext cx="5943600" cy="369332"/>
          </a:xfrm>
        </p:spPr>
        <p:txBody>
          <a:bodyPr>
            <a:spAutoFit/>
          </a:bodyPr>
          <a:lstStyle>
            <a:lvl1pPr marL="0" indent="0" algn="l" defTabSz="914363" rtl="0" eaLnBrk="1" latinLnBrk="0" hangingPunct="1">
              <a:lnSpc>
                <a:spcPct val="10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custDataLst>
              <p:tags r:id="rId5"/>
            </p:custDataLst>
          </p:nvPr>
        </p:nvSpPr>
        <p:spPr>
          <a:xfrm>
            <a:off x="1554480" y="4206240"/>
            <a:ext cx="8872538" cy="1015663"/>
          </a:xfrm>
        </p:spPr>
        <p:txBody>
          <a:bodyPr anchor="t" anchorCtr="0">
            <a:spAutoFit/>
            <a:scene3d>
              <a:camera prst="orthographicFront"/>
              <a:lightRig rig="flat" dir="t"/>
            </a:scene3d>
            <a:sp3d>
              <a:contourClr>
                <a:schemeClr val="bg2"/>
              </a:contourClr>
            </a:sp3d>
          </a:bodyPr>
          <a:lstStyle>
            <a:lvl1pPr marL="0" indent="0" algn="l">
              <a:lnSpc>
                <a:spcPct val="100000"/>
              </a:lnSpc>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custDataLst>
              <p:tags r:id="rId6"/>
            </p:custDataLst>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2265307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48277821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73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7" name="Text Placeholder 6"/>
          <p:cNvSpPr>
            <a:spLocks noGrp="1"/>
          </p:cNvSpPr>
          <p:nvPr>
            <p:ph type="body" sz="quarter" idx="10"/>
            <p:custDataLst>
              <p:tags r:id="rId3"/>
            </p:custDataLst>
          </p:nvPr>
        </p:nvSpPr>
        <p:spPr>
          <a:xfrm>
            <a:off x="516572" y="3738324"/>
            <a:ext cx="11155680" cy="1107996"/>
          </a:xfrm>
        </p:spPr>
        <p:txBody>
          <a:bodyPr anchor="b" anchorCtr="0">
            <a:spAutoFit/>
            <a:scene3d>
              <a:camera prst="orthographicFront"/>
              <a:lightRig rig="flat" dir="t"/>
            </a:scene3d>
            <a:sp3d>
              <a:contourClr>
                <a:schemeClr val="bg2"/>
              </a:contourClr>
            </a:sp3d>
          </a:bodyPr>
          <a:lstStyle>
            <a:lvl1pPr marL="0" indent="0" algn="l">
              <a:buFont typeface="Arial" pitchFamily="34" charset="0"/>
              <a:buNone/>
              <a:defRPr kumimoji="0" lang="en-US" sz="7200" b="0" i="0" u="none" strike="noStrike" kern="1200" cap="none" spc="-120" normalizeH="0" baseline="0" dirty="0" smtClean="0">
                <a:ln w="3175">
                  <a:noFill/>
                </a:ln>
                <a:solidFill>
                  <a:schemeClr val="bg1">
                    <a:alpha val="99000"/>
                  </a:schemeClr>
                </a:solidFill>
                <a:effectLst/>
                <a:uLnTx/>
                <a:uFillTx/>
                <a:latin typeface="Segoe UI Light"/>
                <a:ea typeface="+mn-ea"/>
                <a:cs typeface="Segoe UI"/>
              </a:defRPr>
            </a:lvl1pPr>
          </a:lstStyle>
          <a:p>
            <a:pPr lvl="0"/>
            <a:r>
              <a:rPr lang="en-US" dirty="0" smtClean="0"/>
              <a:t>Click to edit Master text styles</a:t>
            </a:r>
          </a:p>
        </p:txBody>
      </p:sp>
      <p:pic>
        <p:nvPicPr>
          <p:cNvPr id="8" name="Picture 7"/>
          <p:cNvPicPr>
            <a:picLocks noChangeAspect="1"/>
          </p:cNvPicPr>
          <p:nvPr userDrawn="1">
            <p:custDataLst>
              <p:tags r:id="rId4"/>
            </p:custDataLst>
          </p:nvPr>
        </p:nvPicPr>
        <p:blipFill>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7038225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1477654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575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pic>
        <p:nvPicPr>
          <p:cNvPr id="2" name="Picture 2"/>
          <p:cNvPicPr>
            <a:picLocks noChangeAspect="1" noChangeArrowheads="1"/>
          </p:cNvPicPr>
          <p:nvPr userDrawn="1">
            <p:custDataLst>
              <p:tags r:id="rId3"/>
            </p:custDataLst>
          </p:nvPr>
        </p:nvPicPr>
        <p:blipFill>
          <a:blip r:embed="rId9">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custDataLst>
              <p:tags r:id="rId4"/>
            </p:custDataLst>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Segoe UI"/>
              </a:rPr>
              <a:t>© </a:t>
            </a:r>
            <a:r>
              <a:rPr lang="en-US" sz="700" dirty="0" smtClean="0">
                <a:solidFill>
                  <a:schemeClr val="bg1">
                    <a:alpha val="99000"/>
                  </a:schemeClr>
                </a:solidFill>
                <a:latin typeface="Segoe UI" pitchFamily="34" charset="0"/>
                <a:cs typeface="Segoe UI"/>
              </a:rPr>
              <a:t>2011 Microsoft </a:t>
            </a:r>
            <a:r>
              <a:rPr lang="en-US" sz="700" dirty="0">
                <a:solidFill>
                  <a:schemeClr val="bg1">
                    <a:alpha val="99000"/>
                  </a:schemeClr>
                </a:solidFill>
                <a:latin typeface="Segoe UI" pitchFamily="34" charset="0"/>
                <a:cs typeface="Segoe UI"/>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Segoe UI"/>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Segoe UI"/>
              </a:rPr>
              <a:t>. Because </a:t>
            </a:r>
            <a:r>
              <a:rPr lang="en-US" sz="700" dirty="0">
                <a:solidFill>
                  <a:schemeClr val="bg1">
                    <a:alpha val="99000"/>
                  </a:schemeClr>
                </a:solidFill>
                <a:latin typeface="Segoe UI" pitchFamily="34" charset="0"/>
                <a:cs typeface="Segoe UI"/>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Segoe UI"/>
              </a:rPr>
              <a:t>. MICROSOFT </a:t>
            </a:r>
            <a:r>
              <a:rPr lang="en-US" sz="700" dirty="0">
                <a:solidFill>
                  <a:schemeClr val="bg1">
                    <a:alpha val="99000"/>
                  </a:schemeClr>
                </a:solidFill>
                <a:latin typeface="Segoe UI" pitchFamily="34" charset="0"/>
                <a:cs typeface="Segoe UI"/>
              </a:rPr>
              <a:t>MAKES NO WARRANTIES, EXPRESS, IMPLIED OR STATUTORY, AS TO THE INFORMATION IN THIS PRESENTATION.</a:t>
            </a:r>
          </a:p>
        </p:txBody>
      </p:sp>
    </p:spTree>
    <p:extLst>
      <p:ext uri="{BB962C8B-B14F-4D97-AF65-F5344CB8AC3E}">
        <p14:creationId xmlns:p14="http://schemas.microsoft.com/office/powerpoint/2010/main" val="14392914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2010240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78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custDataLst>
              <p:tags r:id="rId4"/>
            </p:custDataLst>
          </p:nvPr>
        </p:nvSpPr>
        <p:spPr bwMode="white">
          <a:xfrm>
            <a:off x="519112" y="1447799"/>
            <a:ext cx="11149013" cy="2000548"/>
          </a:xfrm>
        </p:spPr>
        <p:txBody>
          <a:bodyPr/>
          <a:lstStyle>
            <a:lvl1pPr marL="460375" indent="-460375">
              <a:buClr>
                <a:srgbClr val="FFFFFF"/>
              </a:buClr>
              <a:buSzPct val="70000"/>
              <a:buFontTx/>
              <a:buBlip>
                <a:blip r:embed="rId8"/>
              </a:buBlip>
              <a:defRPr>
                <a:gradFill>
                  <a:gsLst>
                    <a:gs pos="0">
                      <a:srgbClr val="FFFFFF"/>
                    </a:gs>
                    <a:gs pos="86000">
                      <a:srgbClr val="FFFFFF"/>
                    </a:gs>
                  </a:gsLst>
                  <a:lin ang="5400000" scaled="0"/>
                </a:gradFill>
              </a:defRPr>
            </a:lvl1pPr>
            <a:lvl2pPr marL="855663" indent="-395288">
              <a:buClr>
                <a:srgbClr val="FFFFFF"/>
              </a:buClr>
              <a:buSzPct val="70000"/>
              <a:buFontTx/>
              <a:buBlip>
                <a:blip r:embed="rId8"/>
              </a:buBlip>
              <a:defRPr>
                <a:gradFill>
                  <a:gsLst>
                    <a:gs pos="0">
                      <a:srgbClr val="FFFFFF"/>
                    </a:gs>
                    <a:gs pos="86000">
                      <a:srgbClr val="FFFFFF"/>
                    </a:gs>
                  </a:gsLst>
                  <a:lin ang="5400000" scaled="0"/>
                </a:gradFill>
              </a:defRPr>
            </a:lvl2pPr>
            <a:lvl3pPr marL="1258888" indent="-403225">
              <a:buClr>
                <a:srgbClr val="FFFFFF"/>
              </a:buClr>
              <a:buSzPct val="70000"/>
              <a:buFontTx/>
              <a:buBlip>
                <a:blip r:embed="rId8"/>
              </a:buBlip>
              <a:defRPr>
                <a:gradFill>
                  <a:gsLst>
                    <a:gs pos="0">
                      <a:srgbClr val="FFFFFF"/>
                    </a:gs>
                    <a:gs pos="86000">
                      <a:srgbClr val="FFFFFF"/>
                    </a:gs>
                  </a:gsLst>
                  <a:lin ang="5400000" scaled="0"/>
                </a:gradFill>
              </a:defRPr>
            </a:lvl3pPr>
            <a:lvl4pPr marL="1604963" indent="-346075">
              <a:buClr>
                <a:srgbClr val="FFFFFF"/>
              </a:buClr>
              <a:buSzPct val="70000"/>
              <a:buFontTx/>
              <a:buBlip>
                <a:blip r:embed="rId8"/>
              </a:buBlip>
              <a:defRPr>
                <a:gradFill>
                  <a:gsLst>
                    <a:gs pos="0">
                      <a:srgbClr val="FFFFFF"/>
                    </a:gs>
                    <a:gs pos="86000">
                      <a:srgbClr val="FFFFFF"/>
                    </a:gs>
                  </a:gsLst>
                  <a:lin ang="5400000" scaled="0"/>
                </a:gradFill>
              </a:defRPr>
            </a:lvl4pPr>
            <a:lvl5pPr marL="1941513" indent="-336550">
              <a:buClr>
                <a:srgbClr val="FFFFFF"/>
              </a:buClr>
              <a:buSzPct val="70000"/>
              <a:buFontTx/>
              <a:buBlip>
                <a:blip r:embed="rId8"/>
              </a:buBlip>
              <a:defRPr>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617966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34795359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780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custDataLst>
              <p:tags r:id="rId4"/>
            </p:custDataLst>
          </p:nvPr>
        </p:nvSpPr>
        <p:spPr bwMode="white">
          <a:xfrm>
            <a:off x="519112" y="1447799"/>
            <a:ext cx="11149013" cy="2000548"/>
          </a:xfrm>
        </p:spPr>
        <p:txBody>
          <a:bodyPr/>
          <a:lstStyle>
            <a:lvl1pPr marL="460375" indent="-460375">
              <a:buClr>
                <a:srgbClr val="FFFFFF"/>
              </a:buClr>
              <a:buSzPct val="70000"/>
              <a:buFontTx/>
              <a:buBlip>
                <a:blip r:embed="rId9"/>
              </a:buBlip>
              <a:defRPr>
                <a:gradFill>
                  <a:gsLst>
                    <a:gs pos="0">
                      <a:srgbClr val="FFFFFF"/>
                    </a:gs>
                    <a:gs pos="86000">
                      <a:srgbClr val="FFFFFF"/>
                    </a:gs>
                  </a:gsLst>
                  <a:lin ang="5400000" scaled="0"/>
                </a:gradFill>
              </a:defRPr>
            </a:lvl1pPr>
            <a:lvl2pPr marL="855663" indent="-395288">
              <a:buClr>
                <a:srgbClr val="FFFFFF"/>
              </a:buClr>
              <a:buSzPct val="70000"/>
              <a:buFontTx/>
              <a:buBlip>
                <a:blip r:embed="rId9"/>
              </a:buBlip>
              <a:defRPr>
                <a:gradFill>
                  <a:gsLst>
                    <a:gs pos="0">
                      <a:srgbClr val="FFFFFF"/>
                    </a:gs>
                    <a:gs pos="86000">
                      <a:srgbClr val="FFFFFF"/>
                    </a:gs>
                  </a:gsLst>
                  <a:lin ang="5400000" scaled="0"/>
                </a:gradFill>
              </a:defRPr>
            </a:lvl2pPr>
            <a:lvl3pPr marL="1258888" indent="-403225">
              <a:buClr>
                <a:srgbClr val="FFFFFF"/>
              </a:buClr>
              <a:buSzPct val="70000"/>
              <a:buFontTx/>
              <a:buBlip>
                <a:blip r:embed="rId9"/>
              </a:buBlip>
              <a:defRPr>
                <a:gradFill>
                  <a:gsLst>
                    <a:gs pos="0">
                      <a:srgbClr val="FFFFFF"/>
                    </a:gs>
                    <a:gs pos="86000">
                      <a:srgbClr val="FFFFFF"/>
                    </a:gs>
                  </a:gsLst>
                  <a:lin ang="5400000" scaled="0"/>
                </a:gradFill>
              </a:defRPr>
            </a:lvl3pPr>
            <a:lvl4pPr marL="1604963" indent="-346075">
              <a:buClr>
                <a:srgbClr val="FFFFFF"/>
              </a:buClr>
              <a:buSzPct val="70000"/>
              <a:buFontTx/>
              <a:buBlip>
                <a:blip r:embed="rId9"/>
              </a:buBlip>
              <a:defRPr>
                <a:gradFill>
                  <a:gsLst>
                    <a:gs pos="0">
                      <a:srgbClr val="FFFFFF"/>
                    </a:gs>
                    <a:gs pos="86000">
                      <a:srgbClr val="FFFFFF"/>
                    </a:gs>
                  </a:gsLst>
                  <a:lin ang="5400000" scaled="0"/>
                </a:gradFill>
              </a:defRPr>
            </a:lvl4pPr>
            <a:lvl5pPr marL="1941513" indent="-336550">
              <a:buClr>
                <a:srgbClr val="FFFFFF"/>
              </a:buClr>
              <a:buSzPct val="70000"/>
              <a:buFontTx/>
              <a:buBlip>
                <a:blip r:embed="rId9"/>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custDataLst>
              <p:tags r:id="rId5"/>
            </p:custDataLst>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0695090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6572" y="1695450"/>
            <a:ext cx="11155680" cy="1815882"/>
          </a:xfrm>
        </p:spPr>
        <p:txBody>
          <a:bodyPr/>
          <a:lstStyle>
            <a:lvl1pPr>
              <a:lnSpc>
                <a:spcPct val="100000"/>
              </a:lnSpc>
              <a:defRPr sz="2400"/>
            </a:lvl1pPr>
            <a:lvl2pPr>
              <a:lnSpc>
                <a:spcPct val="100000"/>
              </a:lnSpc>
              <a:defRPr sz="2000"/>
            </a:lvl2pPr>
            <a:lvl3pPr>
              <a:lnSpc>
                <a:spcPct val="100000"/>
              </a:lnSpc>
              <a:defRPr sz="1800"/>
            </a:lvl3pPr>
            <a:lvl4pPr>
              <a:lnSpc>
                <a:spcPct val="100000"/>
              </a:lnSpc>
              <a:defRPr sz="1800"/>
            </a:lvl4pPr>
            <a:lvl5pPr>
              <a:lnSpc>
                <a:spcPct val="10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1903408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88825" cy="6857193"/>
          </a:xfrm>
          <a:prstGeom prst="rect">
            <a:avLst/>
          </a:prstGeom>
        </p:spPr>
      </p:pic>
      <p:sp>
        <p:nvSpPr>
          <p:cNvPr id="2" name="标题 1"/>
          <p:cNvSpPr>
            <a:spLocks noGrp="1"/>
          </p:cNvSpPr>
          <p:nvPr>
            <p:ph type="title"/>
          </p:nvPr>
        </p:nvSpPr>
        <p:spPr>
          <a:xfrm>
            <a:off x="2734914" y="0"/>
            <a:ext cx="9310609" cy="747897"/>
          </a:xfrm>
        </p:spPr>
        <p:txBody>
          <a:bodyPr/>
          <a:lstStyle>
            <a:lvl1pPr>
              <a:defRPr b="1">
                <a:solidFill>
                  <a:schemeClr val="bg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31258" y="1988841"/>
            <a:ext cx="10969943" cy="2100575"/>
          </a:xfrm>
        </p:spPr>
        <p:txBody>
          <a:bodyPr/>
          <a:lstStyle>
            <a:lvl1pPr>
              <a:defRPr>
                <a:solidFill>
                  <a:schemeClr val="tx1">
                    <a:lumMod val="65000"/>
                    <a:lumOff val="35000"/>
                  </a:schemeClr>
                </a:solidFill>
                <a:latin typeface="微软雅黑" pitchFamily="34" charset="-122"/>
                <a:ea typeface="微软雅黑" pitchFamily="34" charset="-122"/>
              </a:defRPr>
            </a:lvl1pPr>
            <a:lvl2pPr>
              <a:defRPr>
                <a:solidFill>
                  <a:schemeClr val="tx1">
                    <a:lumMod val="65000"/>
                    <a:lumOff val="35000"/>
                  </a:schemeClr>
                </a:solidFill>
                <a:latin typeface="微软雅黑" pitchFamily="34" charset="-122"/>
                <a:ea typeface="微软雅黑" pitchFamily="34" charset="-122"/>
              </a:defRPr>
            </a:lvl2pPr>
            <a:lvl3pPr>
              <a:defRPr>
                <a:solidFill>
                  <a:schemeClr val="tx1">
                    <a:lumMod val="65000"/>
                    <a:lumOff val="35000"/>
                  </a:schemeClr>
                </a:solidFill>
                <a:latin typeface="微软雅黑" pitchFamily="34" charset="-122"/>
                <a:ea typeface="微软雅黑" pitchFamily="34" charset="-122"/>
              </a:defRPr>
            </a:lvl3pPr>
            <a:lvl4pPr>
              <a:defRPr>
                <a:solidFill>
                  <a:schemeClr val="tx1">
                    <a:lumMod val="65000"/>
                    <a:lumOff val="35000"/>
                  </a:schemeClr>
                </a:solidFill>
                <a:latin typeface="微软雅黑" pitchFamily="34" charset="-122"/>
                <a:ea typeface="微软雅黑" pitchFamily="34" charset="-122"/>
              </a:defRPr>
            </a:lvl4pPr>
            <a:lvl5pPr>
              <a:defRPr>
                <a:solidFill>
                  <a:schemeClr val="tx1">
                    <a:lumMod val="65000"/>
                    <a:lumOff val="35000"/>
                  </a:schemeClr>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32636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3050370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85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custDataLst>
              <p:tags r:id="rId4"/>
            </p:custDataLst>
          </p:nvPr>
        </p:nvSpPr>
        <p:spPr>
          <a:xfrm>
            <a:off x="516572" y="1695450"/>
            <a:ext cx="11155680" cy="1815882"/>
          </a:xfrm>
        </p:spPr>
        <p:txBody>
          <a:bodyPr/>
          <a:lstStyle>
            <a:lvl1pPr>
              <a:lnSpc>
                <a:spcPct val="100000"/>
              </a:lnSpc>
              <a:defRPr sz="2400"/>
            </a:lvl1pPr>
            <a:lvl2pPr>
              <a:lnSpc>
                <a:spcPct val="100000"/>
              </a:lnSpc>
              <a:defRPr sz="2000"/>
            </a:lvl2pPr>
            <a:lvl3pPr>
              <a:lnSpc>
                <a:spcPct val="100000"/>
              </a:lnSpc>
              <a:defRPr sz="1800"/>
            </a:lvl3pPr>
            <a:lvl4pPr>
              <a:lnSpc>
                <a:spcPct val="100000"/>
              </a:lnSpc>
              <a:defRPr sz="1800"/>
            </a:lvl4pPr>
            <a:lvl5pPr>
              <a:lnSpc>
                <a:spcPct val="10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78421260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468"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ctrTitle" hasCustomPrompt="1"/>
            <p:custDataLst>
              <p:tags r:id="rId3"/>
            </p:custDataLst>
          </p:nvPr>
        </p:nvSpPr>
        <p:spPr>
          <a:xfrm>
            <a:off x="519112" y="2660834"/>
            <a:ext cx="11155680" cy="997196"/>
          </a:xfrm>
        </p:spPr>
        <p:txBody>
          <a:bodyPr anchor="b" anchorCtr="0">
            <a:spAutoFit/>
          </a:bodyPr>
          <a:lstStyle>
            <a:lvl1pPr>
              <a:lnSpc>
                <a:spcPct val="90000"/>
              </a:lnSpc>
              <a:defRPr sz="72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custDataLst>
              <p:tags r:id="rId4"/>
            </p:custDataLst>
          </p:nvPr>
        </p:nvSpPr>
        <p:spPr>
          <a:xfrm>
            <a:off x="519112" y="4338021"/>
            <a:ext cx="6400800" cy="1415772"/>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custDataLst>
              <p:tags r:id="rId5"/>
            </p:custDataLst>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44915721"/>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78421260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0242"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pic>
        <p:nvPicPr>
          <p:cNvPr id="6" name="Picture 5"/>
          <p:cNvPicPr>
            <a:picLocks noChangeAspect="1"/>
          </p:cNvPicPr>
          <p:nvPr userDrawn="1">
            <p:custDataLst>
              <p:tags r:id="rId3"/>
            </p:custDataLst>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4"/>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4"/>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4"/>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5" cstate="print">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1450586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126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90478710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29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47811243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331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0277946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433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17286178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536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7" name="Rectangle 6"/>
          <p:cNvSpPr/>
          <p:nvPr userDrawn="1">
            <p:custDataLst>
              <p:tags r:id="rId3"/>
            </p:custDataLst>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Freeform 105"/>
          <p:cNvSpPr>
            <a:spLocks/>
          </p:cNvSpPr>
          <p:nvPr userDrawn="1">
            <p:custDataLst>
              <p:tags r:id="rId4"/>
            </p:custDataLst>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225604559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638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grpSp>
        <p:nvGrpSpPr>
          <p:cNvPr id="10" name="Group 9"/>
          <p:cNvGrpSpPr/>
          <p:nvPr userDrawn="1">
            <p:custDataLst>
              <p:tags r:id="rId3"/>
            </p:custDataLst>
          </p:nvPr>
        </p:nvGrpSpPr>
        <p:grpSpPr>
          <a:xfrm>
            <a:off x="7713385" y="2136047"/>
            <a:ext cx="3499128" cy="2114058"/>
            <a:chOff x="1411369" y="3975421"/>
            <a:chExt cx="1714604" cy="1035908"/>
          </a:xfrm>
        </p:grpSpPr>
        <p:sp>
          <p:nvSpPr>
            <p:cNvPr id="11"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69142168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741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9" name="Freeform 6"/>
          <p:cNvSpPr>
            <a:spLocks noEditPoints="1"/>
          </p:cNvSpPr>
          <p:nvPr userDrawn="1">
            <p:custDataLst>
              <p:tags r:id="rId3"/>
            </p:custDataLst>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450586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49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custDataLst>
              <p:tags r:id="rId4"/>
            </p:custDataLst>
          </p:nvPr>
        </p:nvSpPr>
        <p:spPr>
          <a:xfrm>
            <a:off x="519112" y="141731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8"/>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8"/>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8"/>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090136367"/>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graphicFrame>
        <p:nvGraphicFramePr>
          <p:cNvPr id="11" name="Object 10" hidden="1"/>
          <p:cNvGraphicFramePr>
            <a:graphicFrameLocks noChangeAspect="1"/>
          </p:cNvGraphicFramePr>
          <p:nvPr userDrawn="1">
            <p:custDataLst>
              <p:tags r:id="rId2"/>
            </p:custDataLst>
            <p:extLst>
              <p:ext uri="{D42A27DB-BD31-4B8C-83A1-F6EECF244321}">
                <p14:modId xmlns:p14="http://schemas.microsoft.com/office/powerpoint/2010/main" val="404562377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843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grpSp>
        <p:nvGrpSpPr>
          <p:cNvPr id="13" name="Group 12"/>
          <p:cNvGrpSpPr/>
          <p:nvPr userDrawn="1">
            <p:custDataLst>
              <p:tags r:id="rId3"/>
            </p:custDataLst>
          </p:nvPr>
        </p:nvGrpSpPr>
        <p:grpSpPr bwMode="black">
          <a:xfrm>
            <a:off x="7904572" y="2242931"/>
            <a:ext cx="3176914" cy="1934622"/>
            <a:chOff x="10387012" y="4179358"/>
            <a:chExt cx="974726" cy="593725"/>
          </a:xfrm>
          <a:solidFill>
            <a:srgbClr val="FFFFFF"/>
          </a:solidFill>
        </p:grpSpPr>
        <p:sp>
          <p:nvSpPr>
            <p:cNvPr id="17"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8"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9"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20"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21"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61760419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945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Freeform 64"/>
          <p:cNvSpPr>
            <a:spLocks noEditPoints="1"/>
          </p:cNvSpPr>
          <p:nvPr userDrawn="1">
            <p:custDataLst>
              <p:tags r:id="rId3"/>
            </p:custDataLst>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212309855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048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grpSp>
        <p:nvGrpSpPr>
          <p:cNvPr id="10" name="Group 9"/>
          <p:cNvGrpSpPr/>
          <p:nvPr userDrawn="1">
            <p:custDataLst>
              <p:tags r:id="rId3"/>
            </p:custDataLst>
          </p:nvPr>
        </p:nvGrpSpPr>
        <p:grpSpPr>
          <a:xfrm>
            <a:off x="8882758" y="1905000"/>
            <a:ext cx="1277596" cy="3245368"/>
            <a:chOff x="7558088" y="1685925"/>
            <a:chExt cx="1322387" cy="3359150"/>
          </a:xfrm>
          <a:solidFill>
            <a:schemeClr val="bg1"/>
          </a:solidFill>
        </p:grpSpPr>
        <p:sp>
          <p:nvSpPr>
            <p:cNvPr id="11"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48277821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1506"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pic>
        <p:nvPicPr>
          <p:cNvPr id="5" name="Picture 4"/>
          <p:cNvPicPr>
            <a:picLocks noChangeAspect="1"/>
          </p:cNvPicPr>
          <p:nvPr userDrawn="1">
            <p:custDataLst>
              <p:tags r:id="rId3"/>
            </p:custDataLst>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1477654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530"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pic>
        <p:nvPicPr>
          <p:cNvPr id="5" name="Picture 2"/>
          <p:cNvPicPr>
            <a:picLocks noChangeAspect="1" noChangeArrowheads="1"/>
          </p:cNvPicPr>
          <p:nvPr userDrawn="1">
            <p:custDataLst>
              <p:tags r:id="rId3"/>
            </p:custDataLst>
          </p:nvPr>
        </p:nvPicPr>
        <p:blipFill>
          <a:blip r:embed="rId7">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6" name="Text Box 3"/>
          <p:cNvSpPr txBox="1">
            <a:spLocks noChangeArrowheads="1"/>
          </p:cNvSpPr>
          <p:nvPr userDrawn="1">
            <p:custDataLst>
              <p:tags r:id="rId4"/>
            </p:custDataLst>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Segoe UI"/>
              </a:rPr>
              <a:t>© </a:t>
            </a:r>
            <a:r>
              <a:rPr lang="en-US" sz="700" dirty="0" smtClean="0">
                <a:solidFill>
                  <a:schemeClr val="bg1">
                    <a:alpha val="99000"/>
                  </a:schemeClr>
                </a:solidFill>
                <a:latin typeface="Segoe UI" pitchFamily="34" charset="0"/>
                <a:cs typeface="Segoe UI"/>
              </a:rPr>
              <a:t>2011 Microsoft </a:t>
            </a:r>
            <a:r>
              <a:rPr lang="en-US" sz="700" dirty="0">
                <a:solidFill>
                  <a:schemeClr val="bg1">
                    <a:alpha val="99000"/>
                  </a:schemeClr>
                </a:solidFill>
                <a:latin typeface="Segoe UI" pitchFamily="34" charset="0"/>
                <a:cs typeface="Segoe UI"/>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Segoe UI"/>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Segoe UI"/>
              </a:rPr>
              <a:t>. Because </a:t>
            </a:r>
            <a:r>
              <a:rPr lang="en-US" sz="700" dirty="0">
                <a:solidFill>
                  <a:schemeClr val="bg1">
                    <a:alpha val="99000"/>
                  </a:schemeClr>
                </a:solidFill>
                <a:latin typeface="Segoe UI" pitchFamily="34" charset="0"/>
                <a:cs typeface="Segoe UI"/>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Segoe UI"/>
              </a:rPr>
              <a:t>. MICROSOFT </a:t>
            </a:r>
            <a:r>
              <a:rPr lang="en-US" sz="700" dirty="0">
                <a:solidFill>
                  <a:schemeClr val="bg1">
                    <a:alpha val="99000"/>
                  </a:schemeClr>
                </a:solidFill>
                <a:latin typeface="Segoe UI" pitchFamily="34" charset="0"/>
                <a:cs typeface="Segoe UI"/>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p:nvPicPr>
        <p:blipFill>
          <a:blip r:embed="rId11">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08502097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554"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0" y="0"/>
                        <a:ext cx="158750" cy="158750"/>
                      </a:xfrm>
                      <a:prstGeom prst="rect">
                        <a:avLst/>
                      </a:prstGeom>
                    </p:spPr>
                  </p:pic>
                </p:oleObj>
              </mc:Fallback>
            </mc:AlternateContent>
          </a:graphicData>
        </a:graphic>
      </p:graphicFrame>
      <p:sp>
        <p:nvSpPr>
          <p:cNvPr id="8" name="Text Placeholder 5"/>
          <p:cNvSpPr>
            <a:spLocks noGrp="1"/>
          </p:cNvSpPr>
          <p:nvPr>
            <p:ph type="body" sz="quarter" idx="10" hasCustomPrompt="1"/>
            <p:custDataLst>
              <p:tags r:id="rId3"/>
            </p:custDataLst>
          </p:nvPr>
        </p:nvSpPr>
        <p:spPr>
          <a:xfrm>
            <a:off x="512764" y="2816510"/>
            <a:ext cx="11155680" cy="997196"/>
          </a:xfrm>
        </p:spPr>
        <p:txBody>
          <a:bodyPr anchor="b"/>
          <a:lstStyle>
            <a:lvl1pPr marL="0" indent="0">
              <a:buNone/>
              <a:defRPr lang="en-US" sz="72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9" name="Text Placeholder 8"/>
          <p:cNvSpPr>
            <a:spLocks noGrp="1"/>
          </p:cNvSpPr>
          <p:nvPr>
            <p:ph type="body" sz="quarter" idx="11" hasCustomPrompt="1"/>
            <p:custDataLst>
              <p:tags r:id="rId4"/>
            </p:custDataLst>
          </p:nvPr>
        </p:nvSpPr>
        <p:spPr>
          <a:xfrm>
            <a:off x="512762" y="4267200"/>
            <a:ext cx="9144000" cy="443198"/>
          </a:xfrm>
        </p:spPr>
        <p:txBody>
          <a:bodyPr/>
          <a:lstStyle>
            <a:lvl1pPr marL="0" indent="0">
              <a:lnSpc>
                <a:spcPct val="100000"/>
              </a:lnSpc>
              <a:spcBef>
                <a:spcPts val="0"/>
              </a:spcBef>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10" name="Picture 9" descr="Microsoft logo and tagline"/>
          <p:cNvPicPr>
            <a:picLocks noChangeAspect="1" noChangeArrowheads="1"/>
          </p:cNvPicPr>
          <p:nvPr userDrawn="1">
            <p:custDataLst>
              <p:tags r:id="rId5"/>
            </p:custDataLst>
          </p:nvPr>
        </p:nvPicPr>
        <p:blipFill rotWithShape="1">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11" name="Picture 10"/>
          <p:cNvPicPr>
            <a:picLocks noChangeAspect="1"/>
          </p:cNvPicPr>
          <p:nvPr userDrawn="1">
            <p:custDataLst>
              <p:tags r:id="rId6"/>
            </p:custDataLst>
          </p:nvPr>
        </p:nvPicPr>
        <p:blipFill>
          <a:blip r:embed="rId11">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68430"/>
          </a:xfrm>
          <a:prstGeom prst="rect">
            <a:avLst/>
          </a:prstGeom>
        </p:spPr>
        <p:txBody>
          <a:bodyPr lIns="67227" tIns="33613" rIns="67227" bIns="33613">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a:xfrm>
            <a:off x="269170" y="289512"/>
            <a:ext cx="11652805" cy="815780"/>
          </a:xfrm>
          <a:prstGeom prst="rect">
            <a:avLst/>
          </a:prstGeom>
        </p:spPr>
        <p:txBody>
          <a:bodyPr lIns="67227" tIns="33613" rIns="67227" bIns="33613"/>
          <a:lstStyle/>
          <a:p>
            <a:r>
              <a:rPr lang="en-US" smtClean="0"/>
              <a:t>Click to edit Master title style</a:t>
            </a:r>
            <a:endParaRPr lang="en-US"/>
          </a:p>
        </p:txBody>
      </p:sp>
      <p:sp>
        <p:nvSpPr>
          <p:cNvPr id="5" name="TextBox 7"/>
          <p:cNvSpPr txBox="1"/>
          <p:nvPr userDrawn="1"/>
        </p:nvSpPr>
        <p:spPr bwMode="white">
          <a:xfrm>
            <a:off x="4183729" y="6564103"/>
            <a:ext cx="3821366" cy="16401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66" b="0" spc="147"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966994917"/>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88825" cy="6857193"/>
          </a:xfrm>
          <a:prstGeom prst="rect">
            <a:avLst/>
          </a:prstGeom>
        </p:spPr>
      </p:pic>
      <p:sp>
        <p:nvSpPr>
          <p:cNvPr id="2" name="标题 1"/>
          <p:cNvSpPr>
            <a:spLocks noGrp="1"/>
          </p:cNvSpPr>
          <p:nvPr>
            <p:ph type="title"/>
          </p:nvPr>
        </p:nvSpPr>
        <p:spPr>
          <a:xfrm>
            <a:off x="2734914" y="0"/>
            <a:ext cx="9310609" cy="747897"/>
          </a:xfrm>
        </p:spPr>
        <p:txBody>
          <a:bodyPr/>
          <a:lstStyle>
            <a:lvl1pPr>
              <a:defRPr b="1">
                <a:solidFill>
                  <a:schemeClr val="bg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31258" y="1988841"/>
            <a:ext cx="10969943" cy="2000548"/>
          </a:xfrm>
        </p:spPr>
        <p:txBody>
          <a:bodyPr/>
          <a:lstStyle>
            <a:lvl1pPr>
              <a:defRPr>
                <a:solidFill>
                  <a:schemeClr val="tx1">
                    <a:lumMod val="65000"/>
                    <a:lumOff val="35000"/>
                  </a:schemeClr>
                </a:solidFill>
                <a:latin typeface="微软雅黑" pitchFamily="34" charset="-122"/>
                <a:ea typeface="微软雅黑" pitchFamily="34" charset="-122"/>
              </a:defRPr>
            </a:lvl1pPr>
            <a:lvl2pPr>
              <a:defRPr>
                <a:solidFill>
                  <a:schemeClr val="tx1">
                    <a:lumMod val="65000"/>
                    <a:lumOff val="35000"/>
                  </a:schemeClr>
                </a:solidFill>
                <a:latin typeface="微软雅黑" pitchFamily="34" charset="-122"/>
                <a:ea typeface="微软雅黑" pitchFamily="34" charset="-122"/>
              </a:defRPr>
            </a:lvl2pPr>
            <a:lvl3pPr>
              <a:defRPr>
                <a:solidFill>
                  <a:schemeClr val="tx1">
                    <a:lumMod val="65000"/>
                    <a:lumOff val="35000"/>
                  </a:schemeClr>
                </a:solidFill>
                <a:latin typeface="微软雅黑" pitchFamily="34" charset="-122"/>
                <a:ea typeface="微软雅黑" pitchFamily="34" charset="-122"/>
              </a:defRPr>
            </a:lvl3pPr>
            <a:lvl4pPr>
              <a:defRPr>
                <a:solidFill>
                  <a:schemeClr val="tx1">
                    <a:lumMod val="65000"/>
                    <a:lumOff val="35000"/>
                  </a:schemeClr>
                </a:solidFill>
                <a:latin typeface="微软雅黑" pitchFamily="34" charset="-122"/>
                <a:ea typeface="微软雅黑" pitchFamily="34" charset="-122"/>
              </a:defRPr>
            </a:lvl4pPr>
            <a:lvl5pPr>
              <a:defRPr>
                <a:solidFill>
                  <a:schemeClr val="tx1">
                    <a:lumMod val="65000"/>
                    <a:lumOff val="35000"/>
                  </a:schemeClr>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08391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0478710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51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a:defRPr>
            </a:lvl1pPr>
          </a:lstStyle>
          <a:p>
            <a:r>
              <a:rPr lang="en-US" smtClean="0"/>
              <a:t>Click to edit Master title style</a:t>
            </a:r>
            <a:endParaRPr lang="en-US" dirty="0"/>
          </a:p>
        </p:txBody>
      </p:sp>
      <p:sp>
        <p:nvSpPr>
          <p:cNvPr id="6" name="Content Placeholder 5"/>
          <p:cNvSpPr>
            <a:spLocks noGrp="1"/>
          </p:cNvSpPr>
          <p:nvPr>
            <p:ph sz="quarter" idx="10"/>
            <p:custDataLst>
              <p:tags r:id="rId4"/>
            </p:custDataLst>
          </p:nvPr>
        </p:nvSpPr>
        <p:spPr>
          <a:xfrm>
            <a:off x="516572" y="1420812"/>
            <a:ext cx="11155680" cy="2098010"/>
          </a:xfrm>
        </p:spPr>
        <p:txBody>
          <a:bodyPr/>
          <a:lstStyle>
            <a:lvl1pPr marL="0" indent="0">
              <a:buFontTx/>
              <a:buNone/>
              <a:defRPr sz="3200"/>
            </a:lvl1pPr>
            <a:lvl2pPr marL="125413" indent="0">
              <a:buFontTx/>
              <a:buNone/>
              <a:defRPr sz="2800"/>
            </a:lvl2pPr>
            <a:lvl3pPr marL="228600" indent="0">
              <a:buFontTx/>
              <a:buNone/>
              <a:defRPr sz="2400"/>
            </a:lvl3pPr>
            <a:lvl4pPr marL="349250" indent="0">
              <a:buFontTx/>
              <a:buNone/>
              <a:defRPr sz="2000"/>
            </a:lvl4pPr>
            <a:lvl5pPr marL="457200" indent="0">
              <a:buFontTx/>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889119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47811243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54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747897"/>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35185928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0277946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56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338874884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7286178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588"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19" name="Rectangle 18"/>
          <p:cNvSpPr/>
          <p:nvPr userDrawn="1">
            <p:custDataLst>
              <p:tags r:id="rId3"/>
            </p:custDataLst>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custDataLst>
              <p:tags r:id="rId4"/>
            </p:custDataLst>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a:defRPr>
            </a:lvl1pPr>
          </a:lstStyle>
          <a:p>
            <a:r>
              <a:rPr lang="en-US" dirty="0" smtClean="0"/>
              <a:t>Click to edit Master title style</a:t>
            </a:r>
            <a:endParaRPr lang="en-US" dirty="0"/>
          </a:p>
        </p:txBody>
      </p:sp>
      <p:sp>
        <p:nvSpPr>
          <p:cNvPr id="5" name="Text Placeholder 4"/>
          <p:cNvSpPr>
            <a:spLocks noGrp="1"/>
          </p:cNvSpPr>
          <p:nvPr>
            <p:ph type="body" sz="quarter" idx="11"/>
            <p:custDataLst>
              <p:tags r:id="rId5"/>
            </p:custDataLst>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custDataLst>
              <p:tags r:id="rId6"/>
            </p:custDataLst>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16639209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25604559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612"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ctrTitle"/>
            <p:custDataLst>
              <p:tags r:id="rId3"/>
            </p:custDataLst>
          </p:nvPr>
        </p:nvSpPr>
        <p:spPr>
          <a:xfrm>
            <a:off x="1554480" y="1645920"/>
            <a:ext cx="5943600" cy="1477328"/>
          </a:xfrm>
        </p:spPr>
        <p:txBody>
          <a:bodyPr anchor="b" anchorCtr="0">
            <a:spAutoFit/>
          </a:bodyPr>
          <a:lstStyle>
            <a:lvl1pPr>
              <a:lnSpc>
                <a:spcPct val="100000"/>
              </a:lnSpc>
              <a:spcBef>
                <a:spcPts val="0"/>
              </a:spcBef>
              <a:defRPr sz="4800" baseline="0">
                <a:solidFill>
                  <a:schemeClr val="bg1">
                    <a:alpha val="98000"/>
                  </a:schemeClr>
                </a:solidFill>
              </a:defRPr>
            </a:lvl1pPr>
          </a:lstStyle>
          <a:p>
            <a:r>
              <a:rPr lang="en-US" dirty="0" smtClean="0"/>
              <a:t>Click to edit Master title style</a:t>
            </a:r>
            <a:endParaRPr lang="en-US" dirty="0"/>
          </a:p>
        </p:txBody>
      </p:sp>
      <p:sp>
        <p:nvSpPr>
          <p:cNvPr id="3" name="Subtitle 2"/>
          <p:cNvSpPr>
            <a:spLocks noGrp="1"/>
          </p:cNvSpPr>
          <p:nvPr>
            <p:ph type="subTitle" idx="1"/>
            <p:custDataLst>
              <p:tags r:id="rId4"/>
            </p:custDataLst>
          </p:nvPr>
        </p:nvSpPr>
        <p:spPr>
          <a:xfrm>
            <a:off x="1554480" y="5303520"/>
            <a:ext cx="5943600" cy="369332"/>
          </a:xfrm>
        </p:spPr>
        <p:txBody>
          <a:bodyPr>
            <a:spAutoFit/>
          </a:bodyPr>
          <a:lstStyle>
            <a:lvl1pPr marL="0" indent="0" algn="l" defTabSz="914363" rtl="0" eaLnBrk="1" latinLnBrk="0" hangingPunct="1">
              <a:lnSpc>
                <a:spcPct val="10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custDataLst>
              <p:tags r:id="rId5"/>
            </p:custDataLst>
          </p:nvPr>
        </p:nvSpPr>
        <p:spPr>
          <a:xfrm>
            <a:off x="1554480" y="4206240"/>
            <a:ext cx="8872538" cy="1015663"/>
          </a:xfrm>
        </p:spPr>
        <p:txBody>
          <a:bodyPr anchor="t" anchorCtr="0">
            <a:spAutoFit/>
            <a:scene3d>
              <a:camera prst="orthographicFront"/>
              <a:lightRig rig="flat" dir="t"/>
            </a:scene3d>
            <a:sp3d>
              <a:contourClr>
                <a:schemeClr val="bg2"/>
              </a:contourClr>
            </a:sp3d>
          </a:bodyPr>
          <a:lstStyle>
            <a:lvl1pPr marL="0" indent="0" algn="l" defTabSz="914363" rtl="0" eaLnBrk="1" latinLnBrk="0" hangingPunct="1">
              <a:lnSpc>
                <a:spcPct val="100000"/>
              </a:lnSpc>
              <a:spcBef>
                <a:spcPct val="20000"/>
              </a:spcBef>
              <a:buSzPct val="80000"/>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custDataLst>
              <p:tags r:id="rId6"/>
            </p:custDataLst>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0352470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69142168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636"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ctrTitle"/>
            <p:custDataLst>
              <p:tags r:id="rId3"/>
            </p:custDataLst>
          </p:nvPr>
        </p:nvSpPr>
        <p:spPr>
          <a:xfrm>
            <a:off x="1554480" y="1645920"/>
            <a:ext cx="5943600" cy="1477328"/>
          </a:xfrm>
        </p:spPr>
        <p:txBody>
          <a:bodyPr anchor="b" anchorCtr="0">
            <a:spAutoFit/>
          </a:bodyPr>
          <a:lstStyle>
            <a:lvl1pPr>
              <a:lnSpc>
                <a:spcPct val="100000"/>
              </a:lnSpc>
              <a:defRPr sz="4800" baseline="0">
                <a:solidFill>
                  <a:schemeClr val="bg1">
                    <a:alpha val="98000"/>
                  </a:schemeClr>
                </a:solidFill>
              </a:defRPr>
            </a:lvl1pPr>
          </a:lstStyle>
          <a:p>
            <a:r>
              <a:rPr lang="en-US" dirty="0" smtClean="0"/>
              <a:t>Click to edit Master title style</a:t>
            </a:r>
            <a:endParaRPr lang="en-US" dirty="0"/>
          </a:p>
        </p:txBody>
      </p:sp>
      <p:sp>
        <p:nvSpPr>
          <p:cNvPr id="3" name="Subtitle 2"/>
          <p:cNvSpPr>
            <a:spLocks noGrp="1"/>
          </p:cNvSpPr>
          <p:nvPr>
            <p:ph type="subTitle" idx="1"/>
            <p:custDataLst>
              <p:tags r:id="rId4"/>
            </p:custDataLst>
          </p:nvPr>
        </p:nvSpPr>
        <p:spPr>
          <a:xfrm>
            <a:off x="1554480" y="5303520"/>
            <a:ext cx="5943600" cy="369332"/>
          </a:xfrm>
        </p:spPr>
        <p:txBody>
          <a:bodyPr>
            <a:spAutoFit/>
          </a:bodyPr>
          <a:lstStyle>
            <a:lvl1pPr marL="0" indent="0" algn="l" defTabSz="914363" rtl="0" eaLnBrk="1" latinLnBrk="0" hangingPunct="1">
              <a:lnSpc>
                <a:spcPct val="10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custDataLst>
              <p:tags r:id="rId5"/>
            </p:custDataLst>
          </p:nvPr>
        </p:nvSpPr>
        <p:spPr>
          <a:xfrm>
            <a:off x="1554480" y="4206240"/>
            <a:ext cx="8872538" cy="1015663"/>
          </a:xfrm>
        </p:spPr>
        <p:txBody>
          <a:bodyPr anchor="t" anchorCtr="0">
            <a:spAutoFit/>
            <a:scene3d>
              <a:camera prst="orthographicFront"/>
              <a:lightRig rig="flat" dir="t"/>
            </a:scene3d>
            <a:sp3d>
              <a:contourClr>
                <a:schemeClr val="bg2"/>
              </a:contourClr>
            </a:sp3d>
          </a:bodyPr>
          <a:lstStyle>
            <a:lvl1pPr marL="0" indent="0" algn="l">
              <a:lnSpc>
                <a:spcPct val="100000"/>
              </a:lnSpc>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custDataLst>
              <p:tags r:id="rId6"/>
            </p:custDataLst>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a:p>
        </p:txBody>
      </p:sp>
    </p:spTree>
    <p:extLst>
      <p:ext uri="{BB962C8B-B14F-4D97-AF65-F5344CB8AC3E}">
        <p14:creationId xmlns:p14="http://schemas.microsoft.com/office/powerpoint/2010/main" val="75763837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vmlDrawing" Target="../drawings/vmlDrawing1.vml"/><Relationship Id="rId21" Type="http://schemas.openxmlformats.org/officeDocument/2006/relationships/tags" Target="../tags/tag2.xml"/><Relationship Id="rId22" Type="http://schemas.openxmlformats.org/officeDocument/2006/relationships/tags" Target="../tags/tag3.xml"/><Relationship Id="rId23" Type="http://schemas.openxmlformats.org/officeDocument/2006/relationships/tags" Target="../tags/tag4.xml"/><Relationship Id="rId24" Type="http://schemas.openxmlformats.org/officeDocument/2006/relationships/tags" Target="../tags/tag5.xml"/><Relationship Id="rId25" Type="http://schemas.openxmlformats.org/officeDocument/2006/relationships/oleObject" Target="../embeddings/oleObject1.bin"/><Relationship Id="rId26" Type="http://schemas.openxmlformats.org/officeDocument/2006/relationships/image" Target="../media/image2.emf"/><Relationship Id="rId27" Type="http://schemas.openxmlformats.org/officeDocument/2006/relationships/image" Target="../media/image3.png"/><Relationship Id="rId28" Type="http://schemas.microsoft.com/office/2007/relationships/hdphoto" Target="../media/hdphoto1.wdp"/><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18.vml"/><Relationship Id="rId4" Type="http://schemas.openxmlformats.org/officeDocument/2006/relationships/tags" Target="../tags/tag67.xml"/><Relationship Id="rId5" Type="http://schemas.openxmlformats.org/officeDocument/2006/relationships/tags" Target="../tags/tag68.xml"/><Relationship Id="rId6" Type="http://schemas.openxmlformats.org/officeDocument/2006/relationships/tags" Target="../tags/tag69.xml"/><Relationship Id="rId7" Type="http://schemas.openxmlformats.org/officeDocument/2006/relationships/tags" Target="../tags/tag70.xml"/><Relationship Id="rId8" Type="http://schemas.openxmlformats.org/officeDocument/2006/relationships/tags" Target="../tags/tag71.xml"/><Relationship Id="rId9" Type="http://schemas.openxmlformats.org/officeDocument/2006/relationships/oleObject" Target="../embeddings/oleObject18.bin"/><Relationship Id="rId10" Type="http://schemas.openxmlformats.org/officeDocument/2006/relationships/image" Target="../media/image2.emf"/><Relationship Id="rId1" Type="http://schemas.openxmlformats.org/officeDocument/2006/relationships/slideLayout" Target="../slideLayouts/slideLayout19.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8.xml"/><Relationship Id="rId20" Type="http://schemas.openxmlformats.org/officeDocument/2006/relationships/vmlDrawing" Target="../drawings/vmlDrawing20.vml"/><Relationship Id="rId21" Type="http://schemas.openxmlformats.org/officeDocument/2006/relationships/tags" Target="../tags/tag75.xml"/><Relationship Id="rId22" Type="http://schemas.openxmlformats.org/officeDocument/2006/relationships/oleObject" Target="../embeddings/oleObject20.bin"/><Relationship Id="rId23" Type="http://schemas.openxmlformats.org/officeDocument/2006/relationships/image" Target="../media/image2.emf"/><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Relationship Id="rId18" Type="http://schemas.openxmlformats.org/officeDocument/2006/relationships/slideLayout" Target="../slideLayouts/slideLayout37.xml"/><Relationship Id="rId19" Type="http://schemas.openxmlformats.org/officeDocument/2006/relationships/theme" Target="../theme/theme3.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1"/>
            </p:custDataLst>
            <p:extLst>
              <p:ext uri="{D42A27DB-BD31-4B8C-83A1-F6EECF244321}">
                <p14:modId xmlns:p14="http://schemas.microsoft.com/office/powerpoint/2010/main" val="355634812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421"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0" y="0"/>
                        <a:ext cx="158750" cy="158750"/>
                      </a:xfrm>
                      <a:prstGeom prst="rect">
                        <a:avLst/>
                      </a:prstGeom>
                    </p:spPr>
                  </p:pic>
                </p:oleObj>
              </mc:Fallback>
            </mc:AlternateContent>
          </a:graphicData>
        </a:graphic>
      </p:graphicFrame>
      <p:sp>
        <p:nvSpPr>
          <p:cNvPr id="2" name="Title Placeholder 1"/>
          <p:cNvSpPr>
            <a:spLocks noGrp="1"/>
          </p:cNvSpPr>
          <p:nvPr>
            <p:ph type="title"/>
            <p:custDataLst>
              <p:tags r:id="rId22"/>
            </p:custDataLst>
          </p:nvPr>
        </p:nvSpPr>
        <p:spPr>
          <a:xfrm>
            <a:off x="516572" y="228600"/>
            <a:ext cx="11155680"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custDataLst>
              <p:tags r:id="rId23"/>
            </p:custDataLst>
          </p:nvPr>
        </p:nvSpPr>
        <p:spPr>
          <a:xfrm>
            <a:off x="516572" y="1422399"/>
            <a:ext cx="11155680" cy="210057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custDataLst>
              <p:tags r:id="rId24"/>
            </p:custDataLst>
          </p:nvPr>
        </p:nvPicPr>
        <p:blipFill>
          <a:blip r:embed="rId27" cstate="print">
            <a:duotone>
              <a:prstClr val="black"/>
              <a:schemeClr val="tx2">
                <a:tint val="45000"/>
                <a:satMod val="400000"/>
              </a:schemeClr>
            </a:duotone>
            <a:extLst>
              <a:ext uri="{BEBA8EAE-BF5A-486C-A8C5-ECC9F3942E4B}">
                <a14:imgProps xmlns:a14="http://schemas.microsoft.com/office/drawing/2010/main">
                  <a14:imgLayer r:embed="rId28">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46" r:id="rId1"/>
    <p:sldLayoutId id="2147483731" r:id="rId2"/>
    <p:sldLayoutId id="2147483732" r:id="rId3"/>
    <p:sldLayoutId id="2147483733"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7" r:id="rId15"/>
    <p:sldLayoutId id="2147483748" r:id="rId16"/>
    <p:sldLayoutId id="2147483751"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solidFill>
            <a:srgbClr val="595959"/>
          </a:solidFill>
          <a:effectLst/>
          <a:latin typeface="Segoe UI Light" pitchFamily="34" charset="0"/>
          <a:ea typeface="+mn-ea"/>
          <a:cs typeface="Segoe UI"/>
        </a:defRPr>
      </a:lvl1pPr>
    </p:titleStyle>
    <p:bodyStyle>
      <a:lvl1pPr marL="347663" indent="-347663"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4"/>
            </p:custDataLst>
            <p:extLst>
              <p:ext uri="{D42A27DB-BD31-4B8C-83A1-F6EECF244321}">
                <p14:modId xmlns:p14="http://schemas.microsoft.com/office/powerpoint/2010/main" val="156960482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828"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0" y="0"/>
                        <a:ext cx="158750" cy="158750"/>
                      </a:xfrm>
                      <a:prstGeom prst="rect">
                        <a:avLst/>
                      </a:prstGeom>
                    </p:spPr>
                  </p:pic>
                </p:oleObj>
              </mc:Fallback>
            </mc:AlternateContent>
          </a:graphicData>
        </a:graphic>
      </p:graphicFrame>
      <p:sp>
        <p:nvSpPr>
          <p:cNvPr id="4" name="Rectangle 3"/>
          <p:cNvSpPr/>
          <p:nvPr>
            <p:custDataLst>
              <p:tags r:id="rId5"/>
            </p:custDataLst>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custDataLst>
              <p:tags r:id="rId6"/>
            </p:custDataLst>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custDataLst>
              <p:tags r:id="rId7"/>
            </p:custDataLst>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custDataLst>
              <p:tags r:id="rId8"/>
            </p:custDataLst>
          </p:nvPr>
        </p:nvSpPr>
        <p:spPr>
          <a:xfrm>
            <a:off x="516572" y="1695450"/>
            <a:ext cx="11155680" cy="18158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Segoe UI"/>
        </a:defRPr>
      </a:lvl1pPr>
    </p:titleStyle>
    <p:bodyStyle>
      <a:lvl1pPr marL="0" indent="0" algn="l" defTabSz="914363" rtl="0" eaLnBrk="1" latinLnBrk="0" hangingPunct="1">
        <a:lnSpc>
          <a:spcPct val="100000"/>
        </a:lnSpc>
        <a:spcBef>
          <a:spcPts val="600"/>
        </a:spcBef>
        <a:buFont typeface="Arial" pitchFamily="34" charset="0"/>
        <a:buNone/>
        <a:defRPr sz="2400" b="0" kern="1200">
          <a:ln>
            <a:solidFill>
              <a:schemeClr val="bg1">
                <a:alpha val="0"/>
              </a:schemeClr>
            </a:solidFill>
          </a:ln>
          <a:solidFill>
            <a:srgbClr val="595959"/>
          </a:solidFill>
          <a:latin typeface="Consolas" pitchFamily="49" charset="0"/>
          <a:ea typeface="+mn-ea"/>
          <a:cs typeface="Consolas" pitchFamily="49" charset="0"/>
        </a:defRPr>
      </a:lvl1pPr>
      <a:lvl2pPr marL="384954" indent="-7937"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761970" indent="-7937"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3pPr>
      <a:lvl4pPr marL="1094009" indent="7937"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4pPr>
      <a:lvl5pPr marL="1426047" indent="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aphicFrame>
        <p:nvGraphicFramePr>
          <p:cNvPr id="4" name="Object 3" hidden="1"/>
          <p:cNvGraphicFramePr>
            <a:graphicFrameLocks noChangeAspect="1"/>
          </p:cNvGraphicFramePr>
          <p:nvPr userDrawn="1">
            <p:custDataLst>
              <p:tags r:id="rId21"/>
            </p:custDataLst>
            <p:extLst>
              <p:ext uri="{D42A27DB-BD31-4B8C-83A1-F6EECF244321}">
                <p14:modId xmlns:p14="http://schemas.microsoft.com/office/powerpoint/2010/main" val="355634812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9219" name="think-cell Slide" r:id="rId22" imgW="270" imgH="270" progId="TCLayout.ActiveDocument.1">
                  <p:embed/>
                </p:oleObj>
              </mc:Choice>
              <mc:Fallback>
                <p:oleObj name="think-cell Slide" r:id="rId22" imgW="270" imgH="270" progId="TCLayout.ActiveDocument.1">
                  <p:embed/>
                  <p:pic>
                    <p:nvPicPr>
                      <p:cNvPr id="0" name=""/>
                      <p:cNvPicPr/>
                      <p:nvPr/>
                    </p:nvPicPr>
                    <p:blipFill>
                      <a:blip r:embed="rId23"/>
                      <a:stretch>
                        <a:fillRect/>
                      </a:stretch>
                    </p:blipFill>
                    <p:spPr>
                      <a:xfrm>
                        <a:off x="0" y="0"/>
                        <a:ext cx="158750" cy="158750"/>
                      </a:xfrm>
                      <a:prstGeom prst="rect">
                        <a:avLst/>
                      </a:prstGeom>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74" r:id="rId17"/>
    <p:sldLayoutId id="214748378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117.xml"/><Relationship Id="rId4" Type="http://schemas.openxmlformats.org/officeDocument/2006/relationships/tags" Target="../tags/tag118.xml"/><Relationship Id="rId5" Type="http://schemas.openxmlformats.org/officeDocument/2006/relationships/slideLayout" Target="../slideLayouts/slideLayout25.xml"/><Relationship Id="rId6" Type="http://schemas.openxmlformats.org/officeDocument/2006/relationships/notesSlide" Target="../notesSlides/notesSlide11.xml"/><Relationship Id="rId7" Type="http://schemas.openxmlformats.org/officeDocument/2006/relationships/oleObject" Target="../embeddings/oleObject38.bin"/><Relationship Id="rId8" Type="http://schemas.openxmlformats.org/officeDocument/2006/relationships/image" Target="../media/image2.emf"/><Relationship Id="rId9" Type="http://schemas.openxmlformats.org/officeDocument/2006/relationships/image" Target="../media/image15.png"/><Relationship Id="rId1" Type="http://schemas.openxmlformats.org/officeDocument/2006/relationships/vmlDrawing" Target="../drawings/vmlDrawing38.vml"/><Relationship Id="rId2" Type="http://schemas.openxmlformats.org/officeDocument/2006/relationships/tags" Target="../tags/tag116.xml"/></Relationships>
</file>

<file path=ppt/slides/_rels/slide12.xml.rels><?xml version="1.0" encoding="UTF-8" standalone="yes"?>
<Relationships xmlns="http://schemas.openxmlformats.org/package/2006/relationships"><Relationship Id="rId9" Type="http://schemas.microsoft.com/office/2007/relationships/hdphoto" Target="../media/hdphoto4.wdp"/><Relationship Id="rId20" Type="http://schemas.openxmlformats.org/officeDocument/2006/relationships/image" Target="../media/image29.png"/><Relationship Id="rId21" Type="http://schemas.microsoft.com/office/2007/relationships/hdphoto" Target="../media/hdphoto8.wdp"/><Relationship Id="rId10" Type="http://schemas.openxmlformats.org/officeDocument/2006/relationships/image" Target="../media/image22.jpeg"/><Relationship Id="rId11" Type="http://schemas.microsoft.com/office/2007/relationships/hdphoto" Target="../media/hdphoto5.wdp"/><Relationship Id="rId12" Type="http://schemas.openxmlformats.org/officeDocument/2006/relationships/image" Target="../media/image23.png"/><Relationship Id="rId13" Type="http://schemas.openxmlformats.org/officeDocument/2006/relationships/image" Target="../media/image24.wmf"/><Relationship Id="rId14" Type="http://schemas.openxmlformats.org/officeDocument/2006/relationships/image" Target="../media/image25.wmf"/><Relationship Id="rId15" Type="http://schemas.openxmlformats.org/officeDocument/2006/relationships/image" Target="../media/image26.jpeg"/><Relationship Id="rId16" Type="http://schemas.openxmlformats.org/officeDocument/2006/relationships/image" Target="../media/image27.png"/><Relationship Id="rId17" Type="http://schemas.microsoft.com/office/2007/relationships/hdphoto" Target="../media/hdphoto6.wdp"/><Relationship Id="rId18" Type="http://schemas.openxmlformats.org/officeDocument/2006/relationships/image" Target="../media/image28.png"/><Relationship Id="rId19" Type="http://schemas.microsoft.com/office/2007/relationships/hdphoto" Target="../media/hdphoto7.wdp"/><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7.wmf"/><Relationship Id="rId5" Type="http://schemas.openxmlformats.org/officeDocument/2006/relationships/image" Target="../media/image18.wmf"/><Relationship Id="rId6" Type="http://schemas.openxmlformats.org/officeDocument/2006/relationships/image" Target="../media/image19.png"/><Relationship Id="rId7" Type="http://schemas.openxmlformats.org/officeDocument/2006/relationships/image" Target="../media/image20.wmf"/><Relationship Id="rId8"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tags" Target="../tags/tag128.xml"/><Relationship Id="rId12" Type="http://schemas.openxmlformats.org/officeDocument/2006/relationships/tags" Target="../tags/tag129.xml"/><Relationship Id="rId13" Type="http://schemas.openxmlformats.org/officeDocument/2006/relationships/tags" Target="../tags/tag130.xml"/><Relationship Id="rId14" Type="http://schemas.openxmlformats.org/officeDocument/2006/relationships/slideLayout" Target="../slideLayouts/slideLayout25.xml"/><Relationship Id="rId15" Type="http://schemas.openxmlformats.org/officeDocument/2006/relationships/notesSlide" Target="../notesSlides/notesSlide15.xml"/><Relationship Id="rId16" Type="http://schemas.openxmlformats.org/officeDocument/2006/relationships/oleObject" Target="../embeddings/oleObject39.bin"/><Relationship Id="rId17" Type="http://schemas.openxmlformats.org/officeDocument/2006/relationships/image" Target="../media/image2.emf"/><Relationship Id="rId18" Type="http://schemas.openxmlformats.org/officeDocument/2006/relationships/image" Target="../media/image11.png"/><Relationship Id="rId1" Type="http://schemas.openxmlformats.org/officeDocument/2006/relationships/vmlDrawing" Target="../drawings/vmlDrawing39.vml"/><Relationship Id="rId2" Type="http://schemas.openxmlformats.org/officeDocument/2006/relationships/tags" Target="../tags/tag119.xml"/><Relationship Id="rId3" Type="http://schemas.openxmlformats.org/officeDocument/2006/relationships/tags" Target="../tags/tag120.xml"/><Relationship Id="rId4" Type="http://schemas.openxmlformats.org/officeDocument/2006/relationships/tags" Target="../tags/tag121.xml"/><Relationship Id="rId5" Type="http://schemas.openxmlformats.org/officeDocument/2006/relationships/tags" Target="../tags/tag122.xml"/><Relationship Id="rId6" Type="http://schemas.openxmlformats.org/officeDocument/2006/relationships/tags" Target="../tags/tag123.xml"/><Relationship Id="rId7" Type="http://schemas.openxmlformats.org/officeDocument/2006/relationships/tags" Target="../tags/tag124.xml"/><Relationship Id="rId8" Type="http://schemas.openxmlformats.org/officeDocument/2006/relationships/tags" Target="../tags/tag125.xml"/><Relationship Id="rId9" Type="http://schemas.openxmlformats.org/officeDocument/2006/relationships/tags" Target="../tags/tag126.xml"/><Relationship Id="rId10" Type="http://schemas.openxmlformats.org/officeDocument/2006/relationships/tags" Target="../tags/tag1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5.xml"/><Relationship Id="rId4" Type="http://schemas.openxmlformats.org/officeDocument/2006/relationships/notesSlide" Target="../notesSlides/notesSlide16.xml"/><Relationship Id="rId1" Type="http://schemas.openxmlformats.org/officeDocument/2006/relationships/tags" Target="../tags/tag131.xml"/><Relationship Id="rId2" Type="http://schemas.openxmlformats.org/officeDocument/2006/relationships/tags" Target="../tags/tag132.xml"/></Relationships>
</file>

<file path=ppt/slides/_rels/slide17.xml.rels><?xml version="1.0" encoding="UTF-8" standalone="yes"?>
<Relationships xmlns="http://schemas.openxmlformats.org/package/2006/relationships"><Relationship Id="rId3" Type="http://schemas.openxmlformats.org/officeDocument/2006/relationships/tags" Target="../tags/tag135.xml"/><Relationship Id="rId4" Type="http://schemas.openxmlformats.org/officeDocument/2006/relationships/slideLayout" Target="../slideLayouts/slideLayout25.xml"/><Relationship Id="rId5" Type="http://schemas.openxmlformats.org/officeDocument/2006/relationships/notesSlide" Target="../notesSlides/notesSlide17.xml"/><Relationship Id="rId6" Type="http://schemas.openxmlformats.org/officeDocument/2006/relationships/image" Target="../media/image30.png"/><Relationship Id="rId1" Type="http://schemas.openxmlformats.org/officeDocument/2006/relationships/tags" Target="../tags/tag133.xml"/><Relationship Id="rId2" Type="http://schemas.openxmlformats.org/officeDocument/2006/relationships/tags" Target="../tags/tag134.xml"/></Relationships>
</file>

<file path=ppt/slides/_rels/slide18.xml.rels><?xml version="1.0" encoding="UTF-8" standalone="yes"?>
<Relationships xmlns="http://schemas.openxmlformats.org/package/2006/relationships"><Relationship Id="rId3" Type="http://schemas.openxmlformats.org/officeDocument/2006/relationships/tags" Target="../tags/tag137.xml"/><Relationship Id="rId4" Type="http://schemas.openxmlformats.org/officeDocument/2006/relationships/tags" Target="../tags/tag138.xml"/><Relationship Id="rId5" Type="http://schemas.openxmlformats.org/officeDocument/2006/relationships/tags" Target="../tags/tag139.xml"/><Relationship Id="rId6" Type="http://schemas.openxmlformats.org/officeDocument/2006/relationships/slideLayout" Target="../slideLayouts/slideLayout25.xml"/><Relationship Id="rId7" Type="http://schemas.openxmlformats.org/officeDocument/2006/relationships/notesSlide" Target="../notesSlides/notesSlide18.xml"/><Relationship Id="rId8" Type="http://schemas.openxmlformats.org/officeDocument/2006/relationships/image" Target="../media/image31.png"/><Relationship Id="rId9" Type="http://schemas.openxmlformats.org/officeDocument/2006/relationships/image" Target="../media/image32.png"/><Relationship Id="rId10" Type="http://schemas.openxmlformats.org/officeDocument/2006/relationships/oleObject" Target="../embeddings/oleObject40.bin"/><Relationship Id="rId11" Type="http://schemas.openxmlformats.org/officeDocument/2006/relationships/image" Target="../media/image2.emf"/><Relationship Id="rId1" Type="http://schemas.openxmlformats.org/officeDocument/2006/relationships/vmlDrawing" Target="../drawings/vmlDrawing40.vml"/><Relationship Id="rId2" Type="http://schemas.openxmlformats.org/officeDocument/2006/relationships/tags" Target="../tags/tag136.xml"/></Relationships>
</file>

<file path=ppt/slides/_rels/slide19.xml.rels><?xml version="1.0" encoding="UTF-8" standalone="yes"?>
<Relationships xmlns="http://schemas.openxmlformats.org/package/2006/relationships"><Relationship Id="rId3" Type="http://schemas.openxmlformats.org/officeDocument/2006/relationships/tags" Target="../tags/tag141.xml"/><Relationship Id="rId4" Type="http://schemas.openxmlformats.org/officeDocument/2006/relationships/slideLayout" Target="../slideLayouts/slideLayout25.xml"/><Relationship Id="rId5" Type="http://schemas.openxmlformats.org/officeDocument/2006/relationships/notesSlide" Target="../notesSlides/notesSlide19.xml"/><Relationship Id="rId6" Type="http://schemas.openxmlformats.org/officeDocument/2006/relationships/oleObject" Target="../embeddings/oleObject41.bin"/><Relationship Id="rId7" Type="http://schemas.openxmlformats.org/officeDocument/2006/relationships/image" Target="../media/image2.emf"/><Relationship Id="rId8" Type="http://schemas.openxmlformats.org/officeDocument/2006/relationships/image" Target="../media/image33.png"/><Relationship Id="rId9" Type="http://schemas.microsoft.com/office/2007/relationships/hdphoto" Target="../media/hdphoto9.wdp"/><Relationship Id="rId1" Type="http://schemas.openxmlformats.org/officeDocument/2006/relationships/vmlDrawing" Target="../drawings/vmlDrawing41.vml"/><Relationship Id="rId2" Type="http://schemas.openxmlformats.org/officeDocument/2006/relationships/tags" Target="../tags/tag1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 Id="rId3" Type="http://schemas.openxmlformats.org/officeDocument/2006/relationships/image" Target="../media/image3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20" Type="http://schemas.openxmlformats.org/officeDocument/2006/relationships/tags" Target="../tags/tag160.xml"/><Relationship Id="rId21" Type="http://schemas.openxmlformats.org/officeDocument/2006/relationships/tags" Target="../tags/tag161.xml"/><Relationship Id="rId22" Type="http://schemas.openxmlformats.org/officeDocument/2006/relationships/tags" Target="../tags/tag162.xml"/><Relationship Id="rId23" Type="http://schemas.openxmlformats.org/officeDocument/2006/relationships/tags" Target="../tags/tag163.xml"/><Relationship Id="rId24" Type="http://schemas.openxmlformats.org/officeDocument/2006/relationships/tags" Target="../tags/tag164.xml"/><Relationship Id="rId25" Type="http://schemas.openxmlformats.org/officeDocument/2006/relationships/tags" Target="../tags/tag165.xml"/><Relationship Id="rId26" Type="http://schemas.openxmlformats.org/officeDocument/2006/relationships/tags" Target="../tags/tag166.xml"/><Relationship Id="rId27" Type="http://schemas.openxmlformats.org/officeDocument/2006/relationships/tags" Target="../tags/tag167.xml"/><Relationship Id="rId28" Type="http://schemas.openxmlformats.org/officeDocument/2006/relationships/tags" Target="../tags/tag168.xml"/><Relationship Id="rId29" Type="http://schemas.openxmlformats.org/officeDocument/2006/relationships/tags" Target="../tags/tag169.xml"/><Relationship Id="rId1" Type="http://schemas.openxmlformats.org/officeDocument/2006/relationships/vmlDrawing" Target="../drawings/vmlDrawing42.vml"/><Relationship Id="rId2" Type="http://schemas.openxmlformats.org/officeDocument/2006/relationships/tags" Target="../tags/tag142.xml"/><Relationship Id="rId3" Type="http://schemas.openxmlformats.org/officeDocument/2006/relationships/tags" Target="../tags/tag143.xml"/><Relationship Id="rId4" Type="http://schemas.openxmlformats.org/officeDocument/2006/relationships/tags" Target="../tags/tag144.xml"/><Relationship Id="rId5" Type="http://schemas.openxmlformats.org/officeDocument/2006/relationships/tags" Target="../tags/tag145.xml"/><Relationship Id="rId30" Type="http://schemas.openxmlformats.org/officeDocument/2006/relationships/tags" Target="../tags/tag170.xml"/><Relationship Id="rId31" Type="http://schemas.openxmlformats.org/officeDocument/2006/relationships/slideLayout" Target="../slideLayouts/slideLayout25.xml"/><Relationship Id="rId32" Type="http://schemas.openxmlformats.org/officeDocument/2006/relationships/notesSlide" Target="../notesSlides/notesSlide26.xml"/><Relationship Id="rId9" Type="http://schemas.openxmlformats.org/officeDocument/2006/relationships/tags" Target="../tags/tag149.xml"/><Relationship Id="rId6" Type="http://schemas.openxmlformats.org/officeDocument/2006/relationships/tags" Target="../tags/tag146.xml"/><Relationship Id="rId7" Type="http://schemas.openxmlformats.org/officeDocument/2006/relationships/tags" Target="../tags/tag147.xml"/><Relationship Id="rId8" Type="http://schemas.openxmlformats.org/officeDocument/2006/relationships/tags" Target="../tags/tag148.xml"/><Relationship Id="rId33" Type="http://schemas.openxmlformats.org/officeDocument/2006/relationships/oleObject" Target="../embeddings/oleObject42.bin"/><Relationship Id="rId34" Type="http://schemas.openxmlformats.org/officeDocument/2006/relationships/image" Target="../media/image2.emf"/><Relationship Id="rId35" Type="http://schemas.openxmlformats.org/officeDocument/2006/relationships/image" Target="../media/image35.png"/><Relationship Id="rId36" Type="http://schemas.openxmlformats.org/officeDocument/2006/relationships/image" Target="../media/image36.png"/><Relationship Id="rId10" Type="http://schemas.openxmlformats.org/officeDocument/2006/relationships/tags" Target="../tags/tag150.xml"/><Relationship Id="rId11" Type="http://schemas.openxmlformats.org/officeDocument/2006/relationships/tags" Target="../tags/tag151.xml"/><Relationship Id="rId12" Type="http://schemas.openxmlformats.org/officeDocument/2006/relationships/tags" Target="../tags/tag152.xml"/><Relationship Id="rId13" Type="http://schemas.openxmlformats.org/officeDocument/2006/relationships/tags" Target="../tags/tag153.xml"/><Relationship Id="rId14" Type="http://schemas.openxmlformats.org/officeDocument/2006/relationships/tags" Target="../tags/tag154.xml"/><Relationship Id="rId15" Type="http://schemas.openxmlformats.org/officeDocument/2006/relationships/tags" Target="../tags/tag155.xml"/><Relationship Id="rId16" Type="http://schemas.openxmlformats.org/officeDocument/2006/relationships/tags" Target="../tags/tag156.xml"/><Relationship Id="rId17" Type="http://schemas.openxmlformats.org/officeDocument/2006/relationships/tags" Target="../tags/tag157.xml"/><Relationship Id="rId18" Type="http://schemas.openxmlformats.org/officeDocument/2006/relationships/tags" Target="../tags/tag158.xml"/><Relationship Id="rId19" Type="http://schemas.openxmlformats.org/officeDocument/2006/relationships/tags" Target="../tags/tag159.xml"/><Relationship Id="rId37" Type="http://schemas.openxmlformats.org/officeDocument/2006/relationships/hyperlink" Target="http://www.google.com/imgres?imgurl=http://richfrombechtle.files.wordpress.com/2008/10/vs2010archexplorer.jpg&amp;imgrefurl=http://richfrombechtle.wordpress.com/2008/10/13/&amp;usg=__qPArABkba3JddWP-O2AT7MRoU1s=&amp;h=500&amp;w=749&amp;sz=95&amp;hl=en&amp;start=3&amp;zoom=1&amp;itbs=1&amp;tbnid=mMsoPo--rTSTfM:&amp;tbnh=94&amp;tbnw=141&amp;prev=/images?q=visual+Studio+Application&amp;hl=en&amp;sa=X&amp;tbs=isch:1&amp;prmd=ivns&amp;ei=TGhwTYmPNsKTtwflnuiTDw" TargetMode="External"/><Relationship Id="rId38" Type="http://schemas.openxmlformats.org/officeDocument/2006/relationships/image" Target="../media/image37.jpeg"/><Relationship Id="rId39" Type="http://schemas.openxmlformats.org/officeDocument/2006/relationships/image" Target="../media/image38.jpeg"/></Relationships>
</file>

<file path=ppt/slides/_rels/slide3.xml.rels><?xml version="1.0" encoding="UTF-8" standalone="yes"?>
<Relationships xmlns="http://schemas.openxmlformats.org/package/2006/relationships"><Relationship Id="rId3" Type="http://schemas.openxmlformats.org/officeDocument/2006/relationships/tags" Target="../tags/tag106.xml"/><Relationship Id="rId4" Type="http://schemas.openxmlformats.org/officeDocument/2006/relationships/tags" Target="../tags/tag107.xml"/><Relationship Id="rId5" Type="http://schemas.openxmlformats.org/officeDocument/2006/relationships/tags" Target="../tags/tag108.xml"/><Relationship Id="rId6" Type="http://schemas.openxmlformats.org/officeDocument/2006/relationships/tags" Target="../tags/tag109.xml"/><Relationship Id="rId7" Type="http://schemas.openxmlformats.org/officeDocument/2006/relationships/slideLayout" Target="../slideLayouts/slideLayout26.xml"/><Relationship Id="rId8" Type="http://schemas.openxmlformats.org/officeDocument/2006/relationships/notesSlide" Target="../notesSlides/notesSlide3.xml"/><Relationship Id="rId9" Type="http://schemas.openxmlformats.org/officeDocument/2006/relationships/oleObject" Target="../embeddings/oleObject35.bin"/><Relationship Id="rId10" Type="http://schemas.openxmlformats.org/officeDocument/2006/relationships/image" Target="../media/image2.emf"/><Relationship Id="rId11" Type="http://schemas.openxmlformats.org/officeDocument/2006/relationships/image" Target="../media/image12.jpeg"/><Relationship Id="rId1" Type="http://schemas.openxmlformats.org/officeDocument/2006/relationships/vmlDrawing" Target="../drawings/vmlDrawing35.vml"/><Relationship Id="rId2" Type="http://schemas.openxmlformats.org/officeDocument/2006/relationships/tags" Target="../tags/tag10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3" Type="http://schemas.openxmlformats.org/officeDocument/2006/relationships/tags" Target="../tags/tag173.xml"/><Relationship Id="rId4" Type="http://schemas.openxmlformats.org/officeDocument/2006/relationships/tags" Target="../tags/tag174.xml"/><Relationship Id="rId5" Type="http://schemas.openxmlformats.org/officeDocument/2006/relationships/tags" Target="../tags/tag175.xml"/><Relationship Id="rId6" Type="http://schemas.openxmlformats.org/officeDocument/2006/relationships/tags" Target="../tags/tag176.xml"/><Relationship Id="rId7" Type="http://schemas.openxmlformats.org/officeDocument/2006/relationships/tags" Target="../tags/tag177.xml"/><Relationship Id="rId8" Type="http://schemas.openxmlformats.org/officeDocument/2006/relationships/slideLayout" Target="../slideLayouts/slideLayout25.xml"/><Relationship Id="rId9" Type="http://schemas.openxmlformats.org/officeDocument/2006/relationships/notesSlide" Target="../notesSlides/notesSlide28.xml"/><Relationship Id="rId1" Type="http://schemas.openxmlformats.org/officeDocument/2006/relationships/tags" Target="../tags/tag171.xml"/><Relationship Id="rId2" Type="http://schemas.openxmlformats.org/officeDocument/2006/relationships/tags" Target="../tags/tag172.xml"/></Relationships>
</file>

<file path=ppt/slides/_rels/slide32.xml.rels><?xml version="1.0" encoding="UTF-8" standalone="yes"?>
<Relationships xmlns="http://schemas.openxmlformats.org/package/2006/relationships"><Relationship Id="rId3" Type="http://schemas.openxmlformats.org/officeDocument/2006/relationships/hyperlink" Target="http://www.windowsazure.com/" TargetMode="External"/><Relationship Id="rId4" Type="http://schemas.openxmlformats.org/officeDocument/2006/relationships/hyperlink" Target="http://hadoop.apache.org/" TargetMode="External"/><Relationship Id="rId5" Type="http://schemas.openxmlformats.org/officeDocument/2006/relationships/hyperlink" Target="http://nuget.org/packages?q=hadoop" TargetMode="External"/><Relationship Id="rId6" Type="http://schemas.openxmlformats.org/officeDocument/2006/relationships/hyperlink" Target="http://hadoopsdk.codeplex.com/" TargetMode="External"/><Relationship Id="rId1" Type="http://schemas.openxmlformats.org/officeDocument/2006/relationships/slideLayout" Target="../slideLayouts/slideLayout2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3" Type="http://schemas.openxmlformats.org/officeDocument/2006/relationships/tags" Target="../tags/tag111.xml"/><Relationship Id="rId4" Type="http://schemas.openxmlformats.org/officeDocument/2006/relationships/tags" Target="../tags/tag112.xml"/><Relationship Id="rId5" Type="http://schemas.openxmlformats.org/officeDocument/2006/relationships/tags" Target="../tags/tag113.xml"/><Relationship Id="rId6" Type="http://schemas.openxmlformats.org/officeDocument/2006/relationships/tags" Target="../tags/tag114.xml"/><Relationship Id="rId7" Type="http://schemas.openxmlformats.org/officeDocument/2006/relationships/slideLayout" Target="../slideLayouts/slideLayout26.xml"/><Relationship Id="rId8" Type="http://schemas.openxmlformats.org/officeDocument/2006/relationships/notesSlide" Target="../notesSlides/notesSlide4.xml"/><Relationship Id="rId9" Type="http://schemas.openxmlformats.org/officeDocument/2006/relationships/oleObject" Target="../embeddings/oleObject36.bin"/><Relationship Id="rId10" Type="http://schemas.openxmlformats.org/officeDocument/2006/relationships/image" Target="../media/image2.emf"/><Relationship Id="rId11" Type="http://schemas.openxmlformats.org/officeDocument/2006/relationships/image" Target="../media/image12.jpeg"/><Relationship Id="rId1" Type="http://schemas.openxmlformats.org/officeDocument/2006/relationships/vmlDrawing" Target="../drawings/vmlDrawing36.vml"/><Relationship Id="rId2" Type="http://schemas.openxmlformats.org/officeDocument/2006/relationships/tags" Target="../tags/tag11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6.xml"/><Relationship Id="rId4" Type="http://schemas.openxmlformats.org/officeDocument/2006/relationships/notesSlide" Target="../notesSlides/notesSlide5.xml"/><Relationship Id="rId5" Type="http://schemas.openxmlformats.org/officeDocument/2006/relationships/oleObject" Target="../embeddings/oleObject37.bin"/><Relationship Id="rId6" Type="http://schemas.openxmlformats.org/officeDocument/2006/relationships/image" Target="../media/image2.emf"/><Relationship Id="rId7" Type="http://schemas.openxmlformats.org/officeDocument/2006/relationships/image" Target="../media/image13.jpeg"/><Relationship Id="rId1" Type="http://schemas.openxmlformats.org/officeDocument/2006/relationships/vmlDrawing" Target="../drawings/vmlDrawing37.vml"/><Relationship Id="rId2" Type="http://schemas.openxmlformats.org/officeDocument/2006/relationships/tags" Target="../tags/tag1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chart" Target="../charts/chart1.xml"/><Relationship Id="rId5" Type="http://schemas.openxmlformats.org/officeDocument/2006/relationships/chart" Target="../charts/chart2.xml"/><Relationship Id="rId1" Type="http://schemas.openxmlformats.org/officeDocument/2006/relationships/slideLayout" Target="../slideLayouts/slideLayout3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32026" y="2408286"/>
            <a:ext cx="9343344" cy="1359196"/>
          </a:xfrm>
        </p:spPr>
        <p:txBody>
          <a:bodyPr/>
          <a:lstStyle/>
          <a:p>
            <a:r>
              <a:rPr lang="en-US" sz="5000" dirty="0" smtClean="0"/>
              <a:t>Introduction to </a:t>
            </a:r>
            <a:br>
              <a:rPr lang="en-US" sz="5000" dirty="0" smtClean="0"/>
            </a:br>
            <a:r>
              <a:rPr lang="en-US" sz="5000" dirty="0" smtClean="0"/>
              <a:t>Windows Azure HDInsight Service</a:t>
            </a:r>
            <a:endParaRPr lang="en-US" sz="5000" dirty="0"/>
          </a:p>
        </p:txBody>
      </p:sp>
      <p:sp>
        <p:nvSpPr>
          <p:cNvPr id="3" name="Text Placeholder 2"/>
          <p:cNvSpPr>
            <a:spLocks noGrp="1"/>
          </p:cNvSpPr>
          <p:nvPr>
            <p:ph type="body" sz="quarter" idx="11"/>
          </p:nvPr>
        </p:nvSpPr>
        <p:spPr>
          <a:xfrm>
            <a:off x="519113" y="4612341"/>
            <a:ext cx="5454333" cy="1144929"/>
          </a:xfrm>
        </p:spPr>
        <p:txBody>
          <a:bodyPr/>
          <a:lstStyle/>
          <a:p>
            <a:r>
              <a:rPr lang="en-US" dirty="0" smtClean="0">
                <a:solidFill>
                  <a:schemeClr val="bg1">
                    <a:alpha val="99000"/>
                  </a:schemeClr>
                </a:solidFill>
              </a:rPr>
              <a:t>Name</a:t>
            </a:r>
          </a:p>
          <a:p>
            <a:r>
              <a:rPr lang="en-US" dirty="0" smtClean="0">
                <a:solidFill>
                  <a:schemeClr val="bg1">
                    <a:alpha val="99000"/>
                  </a:schemeClr>
                </a:solidFill>
              </a:rPr>
              <a:t>Title</a:t>
            </a:r>
          </a:p>
          <a:p>
            <a:r>
              <a:rPr lang="en-US" dirty="0" smtClean="0">
                <a:solidFill>
                  <a:schemeClr val="bg1">
                    <a:alpha val="99000"/>
                  </a:schemeClr>
                </a:solidFill>
              </a:rPr>
              <a:t>Organization</a:t>
            </a:r>
            <a:endParaRPr lang="en-US" dirty="0">
              <a:solidFill>
                <a:schemeClr val="bg1">
                  <a:alpha val="99000"/>
                </a:schemeClr>
              </a:solidFill>
            </a:endParaRPr>
          </a:p>
        </p:txBody>
      </p:sp>
      <p:pic>
        <p:nvPicPr>
          <p:cNvPr id="4" name="Picture 20" descr="C:\Users\Justin\Desktop\_Work_in_Progress\_MS\1444\hadoop re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03230" y="2505719"/>
            <a:ext cx="2381944" cy="1786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866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Big Data Scenarios</a:t>
            </a:r>
            <a:endParaRPr lang="en-US" dirty="0"/>
          </a:p>
        </p:txBody>
      </p:sp>
    </p:spTree>
    <p:extLst>
      <p:ext uri="{BB962C8B-B14F-4D97-AF65-F5344CB8AC3E}">
        <p14:creationId xmlns:p14="http://schemas.microsoft.com/office/powerpoint/2010/main" val="399025343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18032269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765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Rectangle 1"/>
          <p:cNvSpPr/>
          <p:nvPr>
            <p:custDataLst>
              <p:tags r:id="rId3"/>
            </p:custDataLst>
          </p:nvPr>
        </p:nvSpPr>
        <p:spPr bwMode="auto">
          <a:xfrm>
            <a:off x="1979612" y="1141413"/>
            <a:ext cx="8229600" cy="51206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algn="ctr" fontAlgn="base">
              <a:lnSpc>
                <a:spcPct val="90000"/>
              </a:lnSpc>
              <a:spcBef>
                <a:spcPct val="20000"/>
              </a:spcBef>
              <a:spcAft>
                <a:spcPct val="0"/>
              </a:spcAft>
              <a:buSzPct val="80000"/>
            </a:pPr>
            <a:r>
              <a:rPr lang="en-US" sz="2000" b="1" dirty="0">
                <a:ln>
                  <a:solidFill>
                    <a:schemeClr val="bg1">
                      <a:alpha val="0"/>
                    </a:schemeClr>
                  </a:solidFill>
                </a:ln>
                <a:solidFill>
                  <a:srgbClr val="595959"/>
                </a:solidFill>
              </a:rPr>
              <a:t>OPERATIONAL DATA</a:t>
            </a:r>
          </a:p>
        </p:txBody>
      </p:sp>
      <p:sp>
        <p:nvSpPr>
          <p:cNvPr id="5" name="Title 4"/>
          <p:cNvSpPr>
            <a:spLocks noGrp="1"/>
          </p:cNvSpPr>
          <p:nvPr>
            <p:ph type="title"/>
            <p:custDataLst>
              <p:tags r:id="rId4"/>
            </p:custDataLst>
          </p:nvPr>
        </p:nvSpPr>
        <p:spPr>
          <a:xfrm>
            <a:off x="292100" y="228600"/>
            <a:ext cx="12433300" cy="747897"/>
          </a:xfrm>
        </p:spPr>
        <p:txBody>
          <a:bodyPr/>
          <a:lstStyle/>
          <a:p>
            <a:r>
              <a:rPr lang="en-US" dirty="0" smtClean="0"/>
              <a:t>New workflow in Data Warehousing</a:t>
            </a:r>
            <a:endParaRPr lang="en-US" dirty="0"/>
          </a:p>
        </p:txBody>
      </p:sp>
      <p:grpSp>
        <p:nvGrpSpPr>
          <p:cNvPr id="41" name="Group 40"/>
          <p:cNvGrpSpPr/>
          <p:nvPr/>
        </p:nvGrpSpPr>
        <p:grpSpPr>
          <a:xfrm>
            <a:off x="5026314" y="4133346"/>
            <a:ext cx="1995083" cy="1995083"/>
            <a:chOff x="2611320" y="4236432"/>
            <a:chExt cx="1995083" cy="1995083"/>
          </a:xfrm>
        </p:grpSpPr>
        <p:sp>
          <p:nvSpPr>
            <p:cNvPr id="66" name="Round Same Side Corner Rectangle 73"/>
            <p:cNvSpPr/>
            <p:nvPr/>
          </p:nvSpPr>
          <p:spPr>
            <a:xfrm>
              <a:off x="2611320" y="4236432"/>
              <a:ext cx="1995083" cy="1995083"/>
            </a:xfrm>
            <a:prstGeom prst="rect">
              <a:avLst/>
            </a:prstGeom>
            <a:solidFill>
              <a:schemeClr val="tx1">
                <a:lumMod val="90000"/>
                <a:lumOff val="10000"/>
              </a:schemeClr>
            </a:solidFill>
            <a:ln w="10795" cap="flat" cmpd="sng" algn="ctr">
              <a:noFill/>
              <a:prstDash val="dash"/>
            </a:ln>
            <a:effectLst/>
          </p:spPr>
          <p:txBody>
            <a:bodyPr lIns="45720" tIns="91440" rIns="45720" bIns="91440" rtlCol="0" anchor="b"/>
            <a:lstStyle/>
            <a:p>
              <a:pPr algn="ctr" defTabSz="914400"/>
              <a:endParaRPr lang="en-US" sz="1800" b="1" kern="0" dirty="0">
                <a:ln>
                  <a:solidFill>
                    <a:schemeClr val="bg1">
                      <a:alpha val="0"/>
                    </a:schemeClr>
                  </a:solidFill>
                </a:ln>
                <a:solidFill>
                  <a:schemeClr val="bg1"/>
                </a:solidFill>
                <a:cs typeface="Arial"/>
              </a:endParaRPr>
            </a:p>
          </p:txBody>
        </p:sp>
        <p:grpSp>
          <p:nvGrpSpPr>
            <p:cNvPr id="39" name="Group 38"/>
            <p:cNvGrpSpPr/>
            <p:nvPr/>
          </p:nvGrpSpPr>
          <p:grpSpPr>
            <a:xfrm>
              <a:off x="2843056" y="4315150"/>
              <a:ext cx="1531610" cy="1837646"/>
              <a:chOff x="2683195" y="4339447"/>
              <a:chExt cx="1531610" cy="1837646"/>
            </a:xfrm>
          </p:grpSpPr>
          <p:grpSp>
            <p:nvGrpSpPr>
              <p:cNvPr id="35" name="Group 34"/>
              <p:cNvGrpSpPr/>
              <p:nvPr/>
            </p:nvGrpSpPr>
            <p:grpSpPr>
              <a:xfrm>
                <a:off x="2683195" y="4339447"/>
                <a:ext cx="1531610" cy="782093"/>
                <a:chOff x="2683195" y="4339447"/>
                <a:chExt cx="1531610" cy="782093"/>
              </a:xfrm>
            </p:grpSpPr>
            <p:sp>
              <p:nvSpPr>
                <p:cNvPr id="83" name="TextBox 82"/>
                <p:cNvSpPr txBox="1"/>
                <p:nvPr/>
              </p:nvSpPr>
              <p:spPr>
                <a:xfrm>
                  <a:off x="2683195" y="4339447"/>
                  <a:ext cx="743810" cy="344710"/>
                </a:xfrm>
                <a:prstGeom prst="rect">
                  <a:avLst/>
                </a:prstGeom>
                <a:noFill/>
              </p:spPr>
              <p:txBody>
                <a:bodyPr wrap="square" lIns="0" tIns="0" rIns="0" bIns="0" rtlCol="0">
                  <a:spAutoFit/>
                </a:bodyPr>
                <a:lstStyle/>
                <a:p>
                  <a:pPr>
                    <a:lnSpc>
                      <a:spcPct val="80000"/>
                    </a:lnSpc>
                    <a:spcBef>
                      <a:spcPct val="20000"/>
                    </a:spcBef>
                    <a:buSzPct val="80000"/>
                  </a:pPr>
                  <a:r>
                    <a:rPr lang="en-US" sz="800" dirty="0" smtClean="0">
                      <a:solidFill>
                        <a:schemeClr val="bg1">
                          <a:alpha val="99000"/>
                        </a:schemeClr>
                      </a:solidFill>
                    </a:rPr>
                    <a:t> Raw Data</a:t>
                  </a:r>
                </a:p>
                <a:p>
                  <a:pPr>
                    <a:lnSpc>
                      <a:spcPct val="80000"/>
                    </a:lnSpc>
                    <a:spcBef>
                      <a:spcPct val="20000"/>
                    </a:spcBef>
                    <a:buSzPct val="80000"/>
                  </a:pPr>
                  <a:r>
                    <a:rPr lang="en-US" sz="800" dirty="0" smtClean="0">
                      <a:solidFill>
                        <a:schemeClr val="bg1">
                          <a:alpha val="99000"/>
                        </a:schemeClr>
                      </a:solidFill>
                    </a:rPr>
                    <a:t>“Store it All”</a:t>
                  </a:r>
                </a:p>
                <a:p>
                  <a:pPr>
                    <a:lnSpc>
                      <a:spcPct val="80000"/>
                    </a:lnSpc>
                    <a:spcBef>
                      <a:spcPct val="20000"/>
                    </a:spcBef>
                    <a:buSzPct val="80000"/>
                  </a:pPr>
                  <a:r>
                    <a:rPr lang="en-US" sz="800" dirty="0" smtClean="0">
                      <a:solidFill>
                        <a:schemeClr val="bg1">
                          <a:alpha val="99000"/>
                        </a:schemeClr>
                      </a:solidFill>
                    </a:rPr>
                    <a:t> Cluster</a:t>
                  </a:r>
                  <a:endParaRPr lang="en-US" sz="800" dirty="0">
                    <a:solidFill>
                      <a:schemeClr val="bg1">
                        <a:alpha val="99000"/>
                      </a:schemeClr>
                    </a:solidFill>
                  </a:endParaRPr>
                </a:p>
              </p:txBody>
            </p:sp>
            <p:grpSp>
              <p:nvGrpSpPr>
                <p:cNvPr id="87" name="Group 86"/>
                <p:cNvGrpSpPr/>
                <p:nvPr/>
              </p:nvGrpSpPr>
              <p:grpSpPr>
                <a:xfrm>
                  <a:off x="3706690" y="4702148"/>
                  <a:ext cx="508115" cy="378127"/>
                  <a:chOff x="1124776" y="5006470"/>
                  <a:chExt cx="1016230" cy="756254"/>
                </a:xfrm>
              </p:grpSpPr>
              <p:sp>
                <p:nvSpPr>
                  <p:cNvPr id="88"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solidFill>
                      <a:schemeClr val="tx1">
                        <a:lumMod val="90000"/>
                        <a:lumOff val="10000"/>
                      </a:schemeClr>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89"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grpSp>
            <p:grpSp>
              <p:nvGrpSpPr>
                <p:cNvPr id="26" name="Group 25"/>
                <p:cNvGrpSpPr/>
                <p:nvPr/>
              </p:nvGrpSpPr>
              <p:grpSpPr>
                <a:xfrm>
                  <a:off x="2739936" y="4750645"/>
                  <a:ext cx="898614" cy="370895"/>
                  <a:chOff x="2739936" y="4874048"/>
                  <a:chExt cx="898614" cy="370895"/>
                </a:xfrm>
              </p:grpSpPr>
              <p:sp>
                <p:nvSpPr>
                  <p:cNvPr id="94" name="Freeform 27"/>
                  <p:cNvSpPr>
                    <a:spLocks noEditPoints="1"/>
                  </p:cNvSpPr>
                  <p:nvPr/>
                </p:nvSpPr>
                <p:spPr bwMode="auto">
                  <a:xfrm>
                    <a:off x="2963025" y="5014614"/>
                    <a:ext cx="184149" cy="23032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27"/>
                  <p:cNvSpPr>
                    <a:spLocks noEditPoints="1"/>
                  </p:cNvSpPr>
                  <p:nvPr/>
                </p:nvSpPr>
                <p:spPr bwMode="auto">
                  <a:xfrm>
                    <a:off x="2739936" y="4874048"/>
                    <a:ext cx="184149" cy="23032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5" name="Group 24"/>
                  <p:cNvGrpSpPr/>
                  <p:nvPr/>
                </p:nvGrpSpPr>
                <p:grpSpPr>
                  <a:xfrm>
                    <a:off x="2970962" y="4936298"/>
                    <a:ext cx="667588" cy="169102"/>
                    <a:chOff x="2970962" y="4936298"/>
                    <a:chExt cx="667588" cy="169102"/>
                  </a:xfrm>
                </p:grpSpPr>
                <p:cxnSp>
                  <p:nvCxnSpPr>
                    <p:cNvPr id="96" name="Straight Arrow Connector 95"/>
                    <p:cNvCxnSpPr/>
                    <p:nvPr/>
                  </p:nvCxnSpPr>
                  <p:spPr>
                    <a:xfrm>
                      <a:off x="2970962" y="4936298"/>
                      <a:ext cx="667588" cy="0"/>
                    </a:xfrm>
                    <a:prstGeom prst="straightConnector1">
                      <a:avLst/>
                    </a:prstGeom>
                    <a:ln w="38100">
                      <a:solidFill>
                        <a:schemeClr val="tx1">
                          <a:lumMod val="50000"/>
                          <a:lumOff val="50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195638" y="5105400"/>
                      <a:ext cx="442912" cy="0"/>
                    </a:xfrm>
                    <a:prstGeom prst="straightConnector1">
                      <a:avLst/>
                    </a:prstGeom>
                    <a:ln w="38100">
                      <a:solidFill>
                        <a:schemeClr val="tx1">
                          <a:lumMod val="50000"/>
                          <a:lumOff val="50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grpSp>
            </p:grpSp>
          </p:grpSp>
          <p:grpSp>
            <p:nvGrpSpPr>
              <p:cNvPr id="29" name="Group 28"/>
              <p:cNvGrpSpPr/>
              <p:nvPr/>
            </p:nvGrpSpPr>
            <p:grpSpPr>
              <a:xfrm>
                <a:off x="2683195" y="5334000"/>
                <a:ext cx="1531610" cy="843093"/>
                <a:chOff x="2683195" y="5334000"/>
                <a:chExt cx="1531610" cy="843093"/>
              </a:xfrm>
            </p:grpSpPr>
            <p:grpSp>
              <p:nvGrpSpPr>
                <p:cNvPr id="14" name="Group 13"/>
                <p:cNvGrpSpPr/>
                <p:nvPr/>
              </p:nvGrpSpPr>
              <p:grpSpPr>
                <a:xfrm>
                  <a:off x="3706690" y="5543631"/>
                  <a:ext cx="508115" cy="633462"/>
                  <a:chOff x="1124776" y="4465656"/>
                  <a:chExt cx="1016230" cy="1266924"/>
                </a:xfrm>
              </p:grpSpPr>
              <p:grpSp>
                <p:nvGrpSpPr>
                  <p:cNvPr id="13" name="Group 12"/>
                  <p:cNvGrpSpPr/>
                  <p:nvPr/>
                </p:nvGrpSpPr>
                <p:grpSpPr>
                  <a:xfrm>
                    <a:off x="1124776" y="4976326"/>
                    <a:ext cx="1016230" cy="756254"/>
                    <a:chOff x="1124776" y="5006470"/>
                    <a:chExt cx="1016230" cy="756254"/>
                  </a:xfrm>
                </p:grpSpPr>
                <p:sp>
                  <p:nvSpPr>
                    <p:cNvPr id="75"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solidFill>
                        <a:schemeClr val="tx1">
                          <a:lumMod val="90000"/>
                          <a:lumOff val="10000"/>
                        </a:schemeClr>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76"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grpSp>
              <p:grpSp>
                <p:nvGrpSpPr>
                  <p:cNvPr id="77" name="Group 76"/>
                  <p:cNvGrpSpPr/>
                  <p:nvPr/>
                </p:nvGrpSpPr>
                <p:grpSpPr>
                  <a:xfrm>
                    <a:off x="1124776" y="4720991"/>
                    <a:ext cx="1016230" cy="756254"/>
                    <a:chOff x="1124776" y="5006470"/>
                    <a:chExt cx="1016230" cy="756254"/>
                  </a:xfrm>
                </p:grpSpPr>
                <p:sp>
                  <p:nvSpPr>
                    <p:cNvPr id="78"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solidFill>
                        <a:schemeClr val="tx1">
                          <a:lumMod val="90000"/>
                          <a:lumOff val="10000"/>
                        </a:schemeClr>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79"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grpSp>
              <p:grpSp>
                <p:nvGrpSpPr>
                  <p:cNvPr id="80" name="Group 79"/>
                  <p:cNvGrpSpPr/>
                  <p:nvPr/>
                </p:nvGrpSpPr>
                <p:grpSpPr>
                  <a:xfrm>
                    <a:off x="1124776" y="4465656"/>
                    <a:ext cx="1016230" cy="756254"/>
                    <a:chOff x="1124776" y="5006470"/>
                    <a:chExt cx="1016230" cy="756254"/>
                  </a:xfrm>
                </p:grpSpPr>
                <p:sp>
                  <p:nvSpPr>
                    <p:cNvPr id="81"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solidFill>
                        <a:schemeClr val="tx1">
                          <a:lumMod val="90000"/>
                          <a:lumOff val="10000"/>
                        </a:schemeClr>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82"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grpSp>
            </p:grpSp>
            <p:sp>
              <p:nvSpPr>
                <p:cNvPr id="98" name="TextBox 97"/>
                <p:cNvSpPr txBox="1"/>
                <p:nvPr/>
              </p:nvSpPr>
              <p:spPr>
                <a:xfrm>
                  <a:off x="2683195" y="5334000"/>
                  <a:ext cx="743810" cy="344710"/>
                </a:xfrm>
                <a:prstGeom prst="rect">
                  <a:avLst/>
                </a:prstGeom>
                <a:noFill/>
              </p:spPr>
              <p:txBody>
                <a:bodyPr wrap="square" lIns="0" tIns="0" rIns="0" bIns="0" rtlCol="0">
                  <a:spAutoFit/>
                </a:bodyPr>
                <a:lstStyle/>
                <a:p>
                  <a:pPr>
                    <a:lnSpc>
                      <a:spcPct val="80000"/>
                    </a:lnSpc>
                    <a:spcBef>
                      <a:spcPct val="20000"/>
                    </a:spcBef>
                    <a:buSzPct val="80000"/>
                  </a:pPr>
                  <a:r>
                    <a:rPr lang="en-US" sz="800" dirty="0" smtClean="0">
                      <a:solidFill>
                        <a:schemeClr val="bg1">
                          <a:alpha val="99000"/>
                        </a:schemeClr>
                      </a:solidFill>
                    </a:rPr>
                    <a:t> Raw Data</a:t>
                  </a:r>
                </a:p>
                <a:p>
                  <a:pPr>
                    <a:lnSpc>
                      <a:spcPct val="80000"/>
                    </a:lnSpc>
                    <a:spcBef>
                      <a:spcPct val="20000"/>
                    </a:spcBef>
                    <a:buSzPct val="80000"/>
                  </a:pPr>
                  <a:r>
                    <a:rPr lang="en-US" sz="800" dirty="0" smtClean="0">
                      <a:solidFill>
                        <a:schemeClr val="bg1">
                          <a:alpha val="99000"/>
                        </a:schemeClr>
                      </a:solidFill>
                    </a:rPr>
                    <a:t>“Store it All”</a:t>
                  </a:r>
                </a:p>
                <a:p>
                  <a:pPr>
                    <a:lnSpc>
                      <a:spcPct val="80000"/>
                    </a:lnSpc>
                    <a:spcBef>
                      <a:spcPct val="20000"/>
                    </a:spcBef>
                    <a:buSzPct val="80000"/>
                  </a:pPr>
                  <a:r>
                    <a:rPr lang="en-US" sz="800" dirty="0" smtClean="0">
                      <a:solidFill>
                        <a:schemeClr val="bg1">
                          <a:alpha val="99000"/>
                        </a:schemeClr>
                      </a:solidFill>
                    </a:rPr>
                    <a:t> Cluster</a:t>
                  </a:r>
                  <a:endParaRPr lang="en-US" sz="800" dirty="0">
                    <a:solidFill>
                      <a:schemeClr val="bg1">
                        <a:alpha val="99000"/>
                      </a:schemeClr>
                    </a:solidFill>
                  </a:endParaRPr>
                </a:p>
              </p:txBody>
            </p:sp>
            <p:grpSp>
              <p:nvGrpSpPr>
                <p:cNvPr id="99" name="Group 98"/>
                <p:cNvGrpSpPr/>
                <p:nvPr/>
              </p:nvGrpSpPr>
              <p:grpSpPr>
                <a:xfrm>
                  <a:off x="2739936" y="5745198"/>
                  <a:ext cx="898614" cy="370895"/>
                  <a:chOff x="2739936" y="4874048"/>
                  <a:chExt cx="898614" cy="370895"/>
                </a:xfrm>
              </p:grpSpPr>
              <p:sp>
                <p:nvSpPr>
                  <p:cNvPr id="100" name="Freeform 27"/>
                  <p:cNvSpPr>
                    <a:spLocks noEditPoints="1"/>
                  </p:cNvSpPr>
                  <p:nvPr/>
                </p:nvSpPr>
                <p:spPr bwMode="auto">
                  <a:xfrm>
                    <a:off x="2963025" y="5014614"/>
                    <a:ext cx="184149" cy="23032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27"/>
                  <p:cNvSpPr>
                    <a:spLocks noEditPoints="1"/>
                  </p:cNvSpPr>
                  <p:nvPr/>
                </p:nvSpPr>
                <p:spPr bwMode="auto">
                  <a:xfrm>
                    <a:off x="2739936" y="4874048"/>
                    <a:ext cx="184149" cy="23032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02" name="Group 101"/>
                  <p:cNvGrpSpPr/>
                  <p:nvPr/>
                </p:nvGrpSpPr>
                <p:grpSpPr>
                  <a:xfrm>
                    <a:off x="2970962" y="4936298"/>
                    <a:ext cx="667588" cy="169102"/>
                    <a:chOff x="2970962" y="4936298"/>
                    <a:chExt cx="667588" cy="169102"/>
                  </a:xfrm>
                </p:grpSpPr>
                <p:cxnSp>
                  <p:nvCxnSpPr>
                    <p:cNvPr id="103" name="Straight Arrow Connector 102"/>
                    <p:cNvCxnSpPr/>
                    <p:nvPr/>
                  </p:nvCxnSpPr>
                  <p:spPr>
                    <a:xfrm>
                      <a:off x="2970962" y="4936298"/>
                      <a:ext cx="667588" cy="0"/>
                    </a:xfrm>
                    <a:prstGeom prst="straightConnector1">
                      <a:avLst/>
                    </a:prstGeom>
                    <a:ln w="38100">
                      <a:solidFill>
                        <a:schemeClr val="tx1">
                          <a:lumMod val="50000"/>
                          <a:lumOff val="50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3195638" y="5105400"/>
                      <a:ext cx="442912" cy="0"/>
                    </a:xfrm>
                    <a:prstGeom prst="straightConnector1">
                      <a:avLst/>
                    </a:prstGeom>
                    <a:ln w="38100">
                      <a:solidFill>
                        <a:schemeClr val="tx1">
                          <a:lumMod val="50000"/>
                          <a:lumOff val="50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grpSp>
            </p:grpSp>
          </p:grpSp>
        </p:grpSp>
      </p:grpSp>
      <p:grpSp>
        <p:nvGrpSpPr>
          <p:cNvPr id="105" name="Group 104"/>
          <p:cNvGrpSpPr/>
          <p:nvPr/>
        </p:nvGrpSpPr>
        <p:grpSpPr>
          <a:xfrm>
            <a:off x="3600564" y="1698350"/>
            <a:ext cx="2011680" cy="411480"/>
            <a:chOff x="3600564" y="1698350"/>
            <a:chExt cx="2011680" cy="411480"/>
          </a:xfrm>
        </p:grpSpPr>
        <p:sp>
          <p:nvSpPr>
            <p:cNvPr id="106" name="Right Arrow 105"/>
            <p:cNvSpPr/>
            <p:nvPr/>
          </p:nvSpPr>
          <p:spPr bwMode="auto">
            <a:xfrm>
              <a:off x="3600564" y="1835510"/>
              <a:ext cx="2011680" cy="27432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7" name="TextBox 106"/>
            <p:cNvSpPr txBox="1"/>
            <p:nvPr/>
          </p:nvSpPr>
          <p:spPr>
            <a:xfrm>
              <a:off x="3600564" y="1698350"/>
              <a:ext cx="1679114"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ln>
                    <a:solidFill>
                      <a:schemeClr val="bg1">
                        <a:alpha val="0"/>
                      </a:schemeClr>
                    </a:solidFill>
                  </a:ln>
                  <a:solidFill>
                    <a:schemeClr val="accent1"/>
                  </a:solidFill>
                </a:rPr>
                <a:t>NEW USER REGISTRY</a:t>
              </a:r>
              <a:endParaRPr lang="en-US" sz="1400" dirty="0">
                <a:ln>
                  <a:solidFill>
                    <a:schemeClr val="bg1">
                      <a:alpha val="0"/>
                    </a:schemeClr>
                  </a:solidFill>
                </a:ln>
                <a:solidFill>
                  <a:schemeClr val="accent1"/>
                </a:solidFill>
              </a:endParaRPr>
            </a:p>
          </p:txBody>
        </p:sp>
      </p:grpSp>
      <p:grpSp>
        <p:nvGrpSpPr>
          <p:cNvPr id="108" name="Group 107"/>
          <p:cNvGrpSpPr/>
          <p:nvPr/>
        </p:nvGrpSpPr>
        <p:grpSpPr>
          <a:xfrm>
            <a:off x="3600564" y="2389628"/>
            <a:ext cx="2011680" cy="411480"/>
            <a:chOff x="3600564" y="2389628"/>
            <a:chExt cx="2011680" cy="411480"/>
          </a:xfrm>
        </p:grpSpPr>
        <p:sp>
          <p:nvSpPr>
            <p:cNvPr id="109" name="Right Arrow 108"/>
            <p:cNvSpPr/>
            <p:nvPr/>
          </p:nvSpPr>
          <p:spPr bwMode="auto">
            <a:xfrm>
              <a:off x="3600564" y="2526788"/>
              <a:ext cx="2011680" cy="274320"/>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0" name="TextBox 109"/>
            <p:cNvSpPr txBox="1"/>
            <p:nvPr/>
          </p:nvSpPr>
          <p:spPr>
            <a:xfrm>
              <a:off x="3600564" y="2389628"/>
              <a:ext cx="1317668"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ln>
                    <a:solidFill>
                      <a:schemeClr val="bg1">
                        <a:alpha val="0"/>
                      </a:schemeClr>
                    </a:solidFill>
                  </a:ln>
                  <a:solidFill>
                    <a:schemeClr val="accent4"/>
                  </a:solidFill>
                </a:rPr>
                <a:t>NEW PURCHASE</a:t>
              </a:r>
              <a:endParaRPr lang="en-US" sz="1400" dirty="0">
                <a:ln>
                  <a:solidFill>
                    <a:schemeClr val="bg1">
                      <a:alpha val="0"/>
                    </a:schemeClr>
                  </a:solidFill>
                </a:ln>
                <a:solidFill>
                  <a:schemeClr val="accent4"/>
                </a:solidFill>
              </a:endParaRPr>
            </a:p>
          </p:txBody>
        </p:sp>
      </p:grpSp>
      <p:grpSp>
        <p:nvGrpSpPr>
          <p:cNvPr id="111" name="Group 110"/>
          <p:cNvGrpSpPr/>
          <p:nvPr/>
        </p:nvGrpSpPr>
        <p:grpSpPr>
          <a:xfrm>
            <a:off x="3600564" y="3080906"/>
            <a:ext cx="2011680" cy="411480"/>
            <a:chOff x="3600564" y="3080906"/>
            <a:chExt cx="2011680" cy="411480"/>
          </a:xfrm>
        </p:grpSpPr>
        <p:sp>
          <p:nvSpPr>
            <p:cNvPr id="112" name="Right Arrow 111"/>
            <p:cNvSpPr/>
            <p:nvPr/>
          </p:nvSpPr>
          <p:spPr bwMode="auto">
            <a:xfrm>
              <a:off x="3600564" y="3218066"/>
              <a:ext cx="2011680" cy="274320"/>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3" name="TextBox 112"/>
            <p:cNvSpPr txBox="1"/>
            <p:nvPr/>
          </p:nvSpPr>
          <p:spPr>
            <a:xfrm>
              <a:off x="3600564" y="3080906"/>
              <a:ext cx="1243161"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ln>
                    <a:solidFill>
                      <a:schemeClr val="bg1">
                        <a:alpha val="0"/>
                      </a:schemeClr>
                    </a:solidFill>
                  </a:ln>
                  <a:solidFill>
                    <a:schemeClr val="accent2"/>
                  </a:solidFill>
                </a:rPr>
                <a:t>NEW PRODUCT</a:t>
              </a:r>
              <a:endParaRPr lang="en-US" sz="1400" dirty="0">
                <a:ln>
                  <a:solidFill>
                    <a:schemeClr val="bg1">
                      <a:alpha val="0"/>
                    </a:schemeClr>
                  </a:solidFill>
                </a:ln>
                <a:solidFill>
                  <a:schemeClr val="accent2"/>
                </a:solidFill>
              </a:endParaRPr>
            </a:p>
          </p:txBody>
        </p:sp>
      </p:grpSp>
      <p:sp>
        <p:nvSpPr>
          <p:cNvPr id="114" name="Right Arrow 113"/>
          <p:cNvSpPr/>
          <p:nvPr/>
        </p:nvSpPr>
        <p:spPr bwMode="auto">
          <a:xfrm>
            <a:off x="6594243" y="2181149"/>
            <a:ext cx="1645920" cy="27432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5" name="Right Arrow 114"/>
          <p:cNvSpPr/>
          <p:nvPr/>
        </p:nvSpPr>
        <p:spPr bwMode="auto">
          <a:xfrm>
            <a:off x="6594243" y="2526788"/>
            <a:ext cx="1645920" cy="27432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6" name="Right Arrow 115"/>
          <p:cNvSpPr/>
          <p:nvPr/>
        </p:nvSpPr>
        <p:spPr bwMode="auto">
          <a:xfrm>
            <a:off x="6594243" y="2872427"/>
            <a:ext cx="1645920" cy="27432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7" name="Freeform 116"/>
          <p:cNvSpPr>
            <a:spLocks noEditPoints="1"/>
          </p:cNvSpPr>
          <p:nvPr/>
        </p:nvSpPr>
        <p:spPr bwMode="auto">
          <a:xfrm>
            <a:off x="2284620" y="1722793"/>
            <a:ext cx="1235819" cy="1950295"/>
          </a:xfrm>
          <a:custGeom>
            <a:avLst/>
            <a:gdLst>
              <a:gd name="T0" fmla="*/ 278 w 441"/>
              <a:gd name="T1" fmla="*/ 280 h 697"/>
              <a:gd name="T2" fmla="*/ 158 w 441"/>
              <a:gd name="T3" fmla="*/ 334 h 697"/>
              <a:gd name="T4" fmla="*/ 229 w 441"/>
              <a:gd name="T5" fmla="*/ 334 h 697"/>
              <a:gd name="T6" fmla="*/ 170 w 441"/>
              <a:gd name="T7" fmla="*/ 393 h 697"/>
              <a:gd name="T8" fmla="*/ 158 w 441"/>
              <a:gd name="T9" fmla="*/ 425 h 697"/>
              <a:gd name="T10" fmla="*/ 229 w 441"/>
              <a:gd name="T11" fmla="*/ 425 h 697"/>
              <a:gd name="T12" fmla="*/ 170 w 441"/>
              <a:gd name="T13" fmla="*/ 484 h 697"/>
              <a:gd name="T14" fmla="*/ 158 w 441"/>
              <a:gd name="T15" fmla="*/ 516 h 697"/>
              <a:gd name="T16" fmla="*/ 229 w 441"/>
              <a:gd name="T17" fmla="*/ 516 h 697"/>
              <a:gd name="T18" fmla="*/ 170 w 441"/>
              <a:gd name="T19" fmla="*/ 575 h 697"/>
              <a:gd name="T20" fmla="*/ 158 w 441"/>
              <a:gd name="T21" fmla="*/ 607 h 697"/>
              <a:gd name="T22" fmla="*/ 229 w 441"/>
              <a:gd name="T23" fmla="*/ 607 h 697"/>
              <a:gd name="T24" fmla="*/ 170 w 441"/>
              <a:gd name="T25" fmla="*/ 666 h 697"/>
              <a:gd name="T26" fmla="*/ 57 w 441"/>
              <a:gd name="T27" fmla="*/ 334 h 697"/>
              <a:gd name="T28" fmla="*/ 128 w 441"/>
              <a:gd name="T29" fmla="*/ 334 h 697"/>
              <a:gd name="T30" fmla="*/ 69 w 441"/>
              <a:gd name="T31" fmla="*/ 393 h 697"/>
              <a:gd name="T32" fmla="*/ 57 w 441"/>
              <a:gd name="T33" fmla="*/ 425 h 697"/>
              <a:gd name="T34" fmla="*/ 128 w 441"/>
              <a:gd name="T35" fmla="*/ 425 h 697"/>
              <a:gd name="T36" fmla="*/ 69 w 441"/>
              <a:gd name="T37" fmla="*/ 484 h 697"/>
              <a:gd name="T38" fmla="*/ 57 w 441"/>
              <a:gd name="T39" fmla="*/ 516 h 697"/>
              <a:gd name="T40" fmla="*/ 128 w 441"/>
              <a:gd name="T41" fmla="*/ 516 h 697"/>
              <a:gd name="T42" fmla="*/ 69 w 441"/>
              <a:gd name="T43" fmla="*/ 575 h 697"/>
              <a:gd name="T44" fmla="*/ 57 w 441"/>
              <a:gd name="T45" fmla="*/ 607 h 697"/>
              <a:gd name="T46" fmla="*/ 128 w 441"/>
              <a:gd name="T47" fmla="*/ 607 h 697"/>
              <a:gd name="T48" fmla="*/ 69 w 441"/>
              <a:gd name="T49" fmla="*/ 666 h 697"/>
              <a:gd name="T50" fmla="*/ 163 w 441"/>
              <a:gd name="T51" fmla="*/ 0 h 697"/>
              <a:gd name="T52" fmla="*/ 298 w 441"/>
              <a:gd name="T53" fmla="*/ 697 h 697"/>
              <a:gd name="T54" fmla="*/ 163 w 441"/>
              <a:gd name="T55" fmla="*/ 0 h 697"/>
              <a:gd name="T56" fmla="*/ 228 w 441"/>
              <a:gd name="T57" fmla="*/ 209 h 697"/>
              <a:gd name="T58" fmla="*/ 228 w 441"/>
              <a:gd name="T59" fmla="*/ 138 h 697"/>
              <a:gd name="T60" fmla="*/ 287 w 441"/>
              <a:gd name="T61" fmla="*/ 197 h 697"/>
              <a:gd name="T62" fmla="*/ 228 w 441"/>
              <a:gd name="T63" fmla="*/ 118 h 697"/>
              <a:gd name="T64" fmla="*/ 228 w 441"/>
              <a:gd name="T65" fmla="*/ 47 h 697"/>
              <a:gd name="T66" fmla="*/ 287 w 441"/>
              <a:gd name="T67" fmla="*/ 106 h 697"/>
              <a:gd name="T68" fmla="*/ 329 w 441"/>
              <a:gd name="T69" fmla="*/ 573 h 697"/>
              <a:gd name="T70" fmla="*/ 329 w 441"/>
              <a:gd name="T71" fmla="*/ 502 h 697"/>
              <a:gd name="T72" fmla="*/ 388 w 441"/>
              <a:gd name="T73" fmla="*/ 561 h 697"/>
              <a:gd name="T74" fmla="*/ 329 w 441"/>
              <a:gd name="T75" fmla="*/ 482 h 697"/>
              <a:gd name="T76" fmla="*/ 329 w 441"/>
              <a:gd name="T77" fmla="*/ 411 h 697"/>
              <a:gd name="T78" fmla="*/ 388 w 441"/>
              <a:gd name="T79" fmla="*/ 470 h 697"/>
              <a:gd name="T80" fmla="*/ 329 w 441"/>
              <a:gd name="T81" fmla="*/ 391 h 697"/>
              <a:gd name="T82" fmla="*/ 329 w 441"/>
              <a:gd name="T83" fmla="*/ 320 h 697"/>
              <a:gd name="T84" fmla="*/ 388 w 441"/>
              <a:gd name="T85" fmla="*/ 379 h 697"/>
              <a:gd name="T86" fmla="*/ 329 w 441"/>
              <a:gd name="T87" fmla="*/ 300 h 697"/>
              <a:gd name="T88" fmla="*/ 329 w 441"/>
              <a:gd name="T89" fmla="*/ 229 h 697"/>
              <a:gd name="T90" fmla="*/ 388 w 441"/>
              <a:gd name="T91" fmla="*/ 288 h 697"/>
              <a:gd name="T92" fmla="*/ 329 w 441"/>
              <a:gd name="T93" fmla="*/ 209 h 697"/>
              <a:gd name="T94" fmla="*/ 329 w 441"/>
              <a:gd name="T95" fmla="*/ 138 h 697"/>
              <a:gd name="T96" fmla="*/ 388 w 441"/>
              <a:gd name="T97" fmla="*/ 197 h 697"/>
              <a:gd name="T98" fmla="*/ 329 w 441"/>
              <a:gd name="T99" fmla="*/ 118 h 697"/>
              <a:gd name="T100" fmla="*/ 329 w 441"/>
              <a:gd name="T101" fmla="*/ 47 h 697"/>
              <a:gd name="T102" fmla="*/ 388 w 441"/>
              <a:gd name="T103" fmla="*/ 106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 h="697">
                <a:moveTo>
                  <a:pt x="0" y="697"/>
                </a:moveTo>
                <a:cubicBezTo>
                  <a:pt x="278" y="697"/>
                  <a:pt x="278" y="697"/>
                  <a:pt x="278" y="697"/>
                </a:cubicBezTo>
                <a:cubicBezTo>
                  <a:pt x="278" y="280"/>
                  <a:pt x="278" y="280"/>
                  <a:pt x="278" y="280"/>
                </a:cubicBezTo>
                <a:cubicBezTo>
                  <a:pt x="0" y="280"/>
                  <a:pt x="0" y="280"/>
                  <a:pt x="0" y="280"/>
                </a:cubicBezTo>
                <a:lnTo>
                  <a:pt x="0" y="697"/>
                </a:lnTo>
                <a:close/>
                <a:moveTo>
                  <a:pt x="158" y="334"/>
                </a:moveTo>
                <a:cubicBezTo>
                  <a:pt x="158" y="327"/>
                  <a:pt x="163" y="322"/>
                  <a:pt x="170" y="322"/>
                </a:cubicBezTo>
                <a:cubicBezTo>
                  <a:pt x="217" y="322"/>
                  <a:pt x="217" y="322"/>
                  <a:pt x="217" y="322"/>
                </a:cubicBezTo>
                <a:cubicBezTo>
                  <a:pt x="224" y="322"/>
                  <a:pt x="229" y="327"/>
                  <a:pt x="229" y="334"/>
                </a:cubicBezTo>
                <a:cubicBezTo>
                  <a:pt x="229" y="381"/>
                  <a:pt x="229" y="381"/>
                  <a:pt x="229" y="381"/>
                </a:cubicBezTo>
                <a:cubicBezTo>
                  <a:pt x="229" y="388"/>
                  <a:pt x="224" y="393"/>
                  <a:pt x="217" y="393"/>
                </a:cubicBezTo>
                <a:cubicBezTo>
                  <a:pt x="170" y="393"/>
                  <a:pt x="170" y="393"/>
                  <a:pt x="170" y="393"/>
                </a:cubicBezTo>
                <a:cubicBezTo>
                  <a:pt x="163" y="393"/>
                  <a:pt x="158" y="388"/>
                  <a:pt x="158" y="381"/>
                </a:cubicBezTo>
                <a:lnTo>
                  <a:pt x="158" y="334"/>
                </a:lnTo>
                <a:close/>
                <a:moveTo>
                  <a:pt x="158" y="425"/>
                </a:moveTo>
                <a:cubicBezTo>
                  <a:pt x="158" y="418"/>
                  <a:pt x="163" y="413"/>
                  <a:pt x="170" y="413"/>
                </a:cubicBezTo>
                <a:cubicBezTo>
                  <a:pt x="217" y="413"/>
                  <a:pt x="217" y="413"/>
                  <a:pt x="217" y="413"/>
                </a:cubicBezTo>
                <a:cubicBezTo>
                  <a:pt x="224" y="413"/>
                  <a:pt x="229" y="418"/>
                  <a:pt x="229" y="425"/>
                </a:cubicBezTo>
                <a:cubicBezTo>
                  <a:pt x="229" y="472"/>
                  <a:pt x="229" y="472"/>
                  <a:pt x="229" y="472"/>
                </a:cubicBezTo>
                <a:cubicBezTo>
                  <a:pt x="229" y="479"/>
                  <a:pt x="224" y="484"/>
                  <a:pt x="217" y="484"/>
                </a:cubicBezTo>
                <a:cubicBezTo>
                  <a:pt x="170" y="484"/>
                  <a:pt x="170" y="484"/>
                  <a:pt x="170" y="484"/>
                </a:cubicBezTo>
                <a:cubicBezTo>
                  <a:pt x="163" y="484"/>
                  <a:pt x="158" y="479"/>
                  <a:pt x="158" y="472"/>
                </a:cubicBezTo>
                <a:lnTo>
                  <a:pt x="158" y="425"/>
                </a:lnTo>
                <a:close/>
                <a:moveTo>
                  <a:pt x="158" y="516"/>
                </a:moveTo>
                <a:cubicBezTo>
                  <a:pt x="158" y="509"/>
                  <a:pt x="163" y="504"/>
                  <a:pt x="170" y="504"/>
                </a:cubicBezTo>
                <a:cubicBezTo>
                  <a:pt x="217" y="504"/>
                  <a:pt x="217" y="504"/>
                  <a:pt x="217" y="504"/>
                </a:cubicBezTo>
                <a:cubicBezTo>
                  <a:pt x="224" y="504"/>
                  <a:pt x="229" y="509"/>
                  <a:pt x="229" y="516"/>
                </a:cubicBezTo>
                <a:cubicBezTo>
                  <a:pt x="229" y="563"/>
                  <a:pt x="229" y="563"/>
                  <a:pt x="229" y="563"/>
                </a:cubicBezTo>
                <a:cubicBezTo>
                  <a:pt x="229" y="570"/>
                  <a:pt x="224" y="575"/>
                  <a:pt x="217" y="575"/>
                </a:cubicBezTo>
                <a:cubicBezTo>
                  <a:pt x="170" y="575"/>
                  <a:pt x="170" y="575"/>
                  <a:pt x="170" y="575"/>
                </a:cubicBezTo>
                <a:cubicBezTo>
                  <a:pt x="163" y="575"/>
                  <a:pt x="158" y="570"/>
                  <a:pt x="158" y="563"/>
                </a:cubicBezTo>
                <a:lnTo>
                  <a:pt x="158" y="516"/>
                </a:lnTo>
                <a:close/>
                <a:moveTo>
                  <a:pt x="158" y="607"/>
                </a:moveTo>
                <a:cubicBezTo>
                  <a:pt x="158" y="600"/>
                  <a:pt x="163" y="595"/>
                  <a:pt x="170" y="595"/>
                </a:cubicBezTo>
                <a:cubicBezTo>
                  <a:pt x="217" y="595"/>
                  <a:pt x="217" y="595"/>
                  <a:pt x="217" y="595"/>
                </a:cubicBezTo>
                <a:cubicBezTo>
                  <a:pt x="224" y="595"/>
                  <a:pt x="229" y="600"/>
                  <a:pt x="229" y="607"/>
                </a:cubicBezTo>
                <a:cubicBezTo>
                  <a:pt x="229" y="654"/>
                  <a:pt x="229" y="654"/>
                  <a:pt x="229" y="654"/>
                </a:cubicBezTo>
                <a:cubicBezTo>
                  <a:pt x="229" y="661"/>
                  <a:pt x="224" y="666"/>
                  <a:pt x="217" y="666"/>
                </a:cubicBezTo>
                <a:cubicBezTo>
                  <a:pt x="170" y="666"/>
                  <a:pt x="170" y="666"/>
                  <a:pt x="170" y="666"/>
                </a:cubicBezTo>
                <a:cubicBezTo>
                  <a:pt x="163" y="666"/>
                  <a:pt x="158" y="661"/>
                  <a:pt x="158" y="654"/>
                </a:cubicBezTo>
                <a:lnTo>
                  <a:pt x="158" y="607"/>
                </a:lnTo>
                <a:close/>
                <a:moveTo>
                  <a:pt x="57" y="334"/>
                </a:moveTo>
                <a:cubicBezTo>
                  <a:pt x="57" y="327"/>
                  <a:pt x="62" y="322"/>
                  <a:pt x="69" y="322"/>
                </a:cubicBezTo>
                <a:cubicBezTo>
                  <a:pt x="116" y="322"/>
                  <a:pt x="116" y="322"/>
                  <a:pt x="116" y="322"/>
                </a:cubicBezTo>
                <a:cubicBezTo>
                  <a:pt x="123" y="322"/>
                  <a:pt x="128" y="327"/>
                  <a:pt x="128" y="334"/>
                </a:cubicBezTo>
                <a:cubicBezTo>
                  <a:pt x="128" y="381"/>
                  <a:pt x="128" y="381"/>
                  <a:pt x="128" y="381"/>
                </a:cubicBezTo>
                <a:cubicBezTo>
                  <a:pt x="128" y="388"/>
                  <a:pt x="123" y="393"/>
                  <a:pt x="116" y="393"/>
                </a:cubicBezTo>
                <a:cubicBezTo>
                  <a:pt x="69" y="393"/>
                  <a:pt x="69" y="393"/>
                  <a:pt x="69" y="393"/>
                </a:cubicBezTo>
                <a:cubicBezTo>
                  <a:pt x="62" y="393"/>
                  <a:pt x="57" y="388"/>
                  <a:pt x="57" y="381"/>
                </a:cubicBezTo>
                <a:lnTo>
                  <a:pt x="57" y="334"/>
                </a:lnTo>
                <a:close/>
                <a:moveTo>
                  <a:pt x="57" y="425"/>
                </a:moveTo>
                <a:cubicBezTo>
                  <a:pt x="57" y="418"/>
                  <a:pt x="62" y="413"/>
                  <a:pt x="69" y="413"/>
                </a:cubicBezTo>
                <a:cubicBezTo>
                  <a:pt x="116" y="413"/>
                  <a:pt x="116" y="413"/>
                  <a:pt x="116" y="413"/>
                </a:cubicBezTo>
                <a:cubicBezTo>
                  <a:pt x="123" y="413"/>
                  <a:pt x="128" y="418"/>
                  <a:pt x="128" y="425"/>
                </a:cubicBezTo>
                <a:cubicBezTo>
                  <a:pt x="128" y="472"/>
                  <a:pt x="128" y="472"/>
                  <a:pt x="128" y="472"/>
                </a:cubicBezTo>
                <a:cubicBezTo>
                  <a:pt x="128" y="479"/>
                  <a:pt x="123" y="484"/>
                  <a:pt x="116" y="484"/>
                </a:cubicBezTo>
                <a:cubicBezTo>
                  <a:pt x="69" y="484"/>
                  <a:pt x="69" y="484"/>
                  <a:pt x="69" y="484"/>
                </a:cubicBezTo>
                <a:cubicBezTo>
                  <a:pt x="62" y="484"/>
                  <a:pt x="57" y="479"/>
                  <a:pt x="57" y="472"/>
                </a:cubicBezTo>
                <a:lnTo>
                  <a:pt x="57" y="425"/>
                </a:lnTo>
                <a:close/>
                <a:moveTo>
                  <a:pt x="57" y="516"/>
                </a:moveTo>
                <a:cubicBezTo>
                  <a:pt x="57" y="509"/>
                  <a:pt x="62" y="504"/>
                  <a:pt x="69" y="504"/>
                </a:cubicBezTo>
                <a:cubicBezTo>
                  <a:pt x="116" y="504"/>
                  <a:pt x="116" y="504"/>
                  <a:pt x="116" y="504"/>
                </a:cubicBezTo>
                <a:cubicBezTo>
                  <a:pt x="123" y="504"/>
                  <a:pt x="128" y="509"/>
                  <a:pt x="128" y="516"/>
                </a:cubicBezTo>
                <a:cubicBezTo>
                  <a:pt x="128" y="563"/>
                  <a:pt x="128" y="563"/>
                  <a:pt x="128" y="563"/>
                </a:cubicBezTo>
                <a:cubicBezTo>
                  <a:pt x="128" y="570"/>
                  <a:pt x="123" y="575"/>
                  <a:pt x="116" y="575"/>
                </a:cubicBezTo>
                <a:cubicBezTo>
                  <a:pt x="69" y="575"/>
                  <a:pt x="69" y="575"/>
                  <a:pt x="69" y="575"/>
                </a:cubicBezTo>
                <a:cubicBezTo>
                  <a:pt x="62" y="575"/>
                  <a:pt x="57" y="570"/>
                  <a:pt x="57" y="563"/>
                </a:cubicBezTo>
                <a:lnTo>
                  <a:pt x="57" y="516"/>
                </a:lnTo>
                <a:close/>
                <a:moveTo>
                  <a:pt x="57" y="607"/>
                </a:moveTo>
                <a:cubicBezTo>
                  <a:pt x="57" y="600"/>
                  <a:pt x="62" y="595"/>
                  <a:pt x="69" y="595"/>
                </a:cubicBezTo>
                <a:cubicBezTo>
                  <a:pt x="116" y="595"/>
                  <a:pt x="116" y="595"/>
                  <a:pt x="116" y="595"/>
                </a:cubicBezTo>
                <a:cubicBezTo>
                  <a:pt x="123" y="595"/>
                  <a:pt x="128" y="600"/>
                  <a:pt x="128" y="607"/>
                </a:cubicBezTo>
                <a:cubicBezTo>
                  <a:pt x="128" y="654"/>
                  <a:pt x="128" y="654"/>
                  <a:pt x="128" y="654"/>
                </a:cubicBezTo>
                <a:cubicBezTo>
                  <a:pt x="128" y="661"/>
                  <a:pt x="123" y="666"/>
                  <a:pt x="116" y="666"/>
                </a:cubicBezTo>
                <a:cubicBezTo>
                  <a:pt x="69" y="666"/>
                  <a:pt x="69" y="666"/>
                  <a:pt x="69" y="666"/>
                </a:cubicBezTo>
                <a:cubicBezTo>
                  <a:pt x="62" y="666"/>
                  <a:pt x="57" y="661"/>
                  <a:pt x="57" y="654"/>
                </a:cubicBezTo>
                <a:lnTo>
                  <a:pt x="57" y="607"/>
                </a:lnTo>
                <a:close/>
                <a:moveTo>
                  <a:pt x="163" y="0"/>
                </a:moveTo>
                <a:cubicBezTo>
                  <a:pt x="163" y="260"/>
                  <a:pt x="163" y="260"/>
                  <a:pt x="163" y="260"/>
                </a:cubicBezTo>
                <a:cubicBezTo>
                  <a:pt x="298" y="260"/>
                  <a:pt x="298" y="260"/>
                  <a:pt x="298" y="260"/>
                </a:cubicBezTo>
                <a:cubicBezTo>
                  <a:pt x="298" y="697"/>
                  <a:pt x="298" y="697"/>
                  <a:pt x="298" y="697"/>
                </a:cubicBezTo>
                <a:cubicBezTo>
                  <a:pt x="441" y="697"/>
                  <a:pt x="441" y="697"/>
                  <a:pt x="441" y="697"/>
                </a:cubicBezTo>
                <a:cubicBezTo>
                  <a:pt x="441" y="0"/>
                  <a:pt x="441" y="0"/>
                  <a:pt x="441" y="0"/>
                </a:cubicBezTo>
                <a:lnTo>
                  <a:pt x="163" y="0"/>
                </a:lnTo>
                <a:close/>
                <a:moveTo>
                  <a:pt x="287" y="197"/>
                </a:moveTo>
                <a:cubicBezTo>
                  <a:pt x="287" y="204"/>
                  <a:pt x="282" y="209"/>
                  <a:pt x="275" y="209"/>
                </a:cubicBezTo>
                <a:cubicBezTo>
                  <a:pt x="228" y="209"/>
                  <a:pt x="228" y="209"/>
                  <a:pt x="228" y="209"/>
                </a:cubicBezTo>
                <a:cubicBezTo>
                  <a:pt x="221" y="209"/>
                  <a:pt x="216" y="204"/>
                  <a:pt x="216" y="197"/>
                </a:cubicBezTo>
                <a:cubicBezTo>
                  <a:pt x="216" y="150"/>
                  <a:pt x="216" y="150"/>
                  <a:pt x="216" y="150"/>
                </a:cubicBezTo>
                <a:cubicBezTo>
                  <a:pt x="216" y="143"/>
                  <a:pt x="221" y="138"/>
                  <a:pt x="228" y="138"/>
                </a:cubicBezTo>
                <a:cubicBezTo>
                  <a:pt x="275" y="138"/>
                  <a:pt x="275" y="138"/>
                  <a:pt x="275" y="138"/>
                </a:cubicBezTo>
                <a:cubicBezTo>
                  <a:pt x="282" y="138"/>
                  <a:pt x="287" y="143"/>
                  <a:pt x="287" y="150"/>
                </a:cubicBezTo>
                <a:lnTo>
                  <a:pt x="287" y="197"/>
                </a:lnTo>
                <a:close/>
                <a:moveTo>
                  <a:pt x="287" y="106"/>
                </a:moveTo>
                <a:cubicBezTo>
                  <a:pt x="287" y="113"/>
                  <a:pt x="282" y="118"/>
                  <a:pt x="275" y="118"/>
                </a:cubicBezTo>
                <a:cubicBezTo>
                  <a:pt x="228" y="118"/>
                  <a:pt x="228" y="118"/>
                  <a:pt x="228" y="118"/>
                </a:cubicBezTo>
                <a:cubicBezTo>
                  <a:pt x="221" y="118"/>
                  <a:pt x="216" y="113"/>
                  <a:pt x="216" y="106"/>
                </a:cubicBezTo>
                <a:cubicBezTo>
                  <a:pt x="216" y="59"/>
                  <a:pt x="216" y="59"/>
                  <a:pt x="216" y="59"/>
                </a:cubicBezTo>
                <a:cubicBezTo>
                  <a:pt x="216" y="52"/>
                  <a:pt x="221" y="47"/>
                  <a:pt x="228" y="47"/>
                </a:cubicBezTo>
                <a:cubicBezTo>
                  <a:pt x="275" y="47"/>
                  <a:pt x="275" y="47"/>
                  <a:pt x="275" y="47"/>
                </a:cubicBezTo>
                <a:cubicBezTo>
                  <a:pt x="282" y="47"/>
                  <a:pt x="287" y="52"/>
                  <a:pt x="287" y="59"/>
                </a:cubicBezTo>
                <a:lnTo>
                  <a:pt x="287" y="106"/>
                </a:lnTo>
                <a:close/>
                <a:moveTo>
                  <a:pt x="388" y="561"/>
                </a:moveTo>
                <a:cubicBezTo>
                  <a:pt x="388" y="568"/>
                  <a:pt x="383" y="573"/>
                  <a:pt x="376" y="573"/>
                </a:cubicBezTo>
                <a:cubicBezTo>
                  <a:pt x="329" y="573"/>
                  <a:pt x="329" y="573"/>
                  <a:pt x="329" y="573"/>
                </a:cubicBezTo>
                <a:cubicBezTo>
                  <a:pt x="322" y="573"/>
                  <a:pt x="317" y="568"/>
                  <a:pt x="317" y="561"/>
                </a:cubicBezTo>
                <a:cubicBezTo>
                  <a:pt x="317" y="514"/>
                  <a:pt x="317" y="514"/>
                  <a:pt x="317" y="514"/>
                </a:cubicBezTo>
                <a:cubicBezTo>
                  <a:pt x="317" y="507"/>
                  <a:pt x="322" y="502"/>
                  <a:pt x="329" y="502"/>
                </a:cubicBezTo>
                <a:cubicBezTo>
                  <a:pt x="376" y="502"/>
                  <a:pt x="376" y="502"/>
                  <a:pt x="376" y="502"/>
                </a:cubicBezTo>
                <a:cubicBezTo>
                  <a:pt x="383" y="502"/>
                  <a:pt x="388" y="507"/>
                  <a:pt x="388" y="514"/>
                </a:cubicBezTo>
                <a:lnTo>
                  <a:pt x="388" y="561"/>
                </a:lnTo>
                <a:close/>
                <a:moveTo>
                  <a:pt x="388" y="470"/>
                </a:moveTo>
                <a:cubicBezTo>
                  <a:pt x="388" y="477"/>
                  <a:pt x="383" y="482"/>
                  <a:pt x="376" y="482"/>
                </a:cubicBezTo>
                <a:cubicBezTo>
                  <a:pt x="329" y="482"/>
                  <a:pt x="329" y="482"/>
                  <a:pt x="329" y="482"/>
                </a:cubicBezTo>
                <a:cubicBezTo>
                  <a:pt x="322" y="482"/>
                  <a:pt x="317" y="477"/>
                  <a:pt x="317" y="470"/>
                </a:cubicBezTo>
                <a:cubicBezTo>
                  <a:pt x="317" y="423"/>
                  <a:pt x="317" y="423"/>
                  <a:pt x="317" y="423"/>
                </a:cubicBezTo>
                <a:cubicBezTo>
                  <a:pt x="317" y="416"/>
                  <a:pt x="322" y="411"/>
                  <a:pt x="329" y="411"/>
                </a:cubicBezTo>
                <a:cubicBezTo>
                  <a:pt x="376" y="411"/>
                  <a:pt x="376" y="411"/>
                  <a:pt x="376" y="411"/>
                </a:cubicBezTo>
                <a:cubicBezTo>
                  <a:pt x="383" y="411"/>
                  <a:pt x="388" y="416"/>
                  <a:pt x="388" y="423"/>
                </a:cubicBezTo>
                <a:lnTo>
                  <a:pt x="388" y="470"/>
                </a:lnTo>
                <a:close/>
                <a:moveTo>
                  <a:pt x="388" y="379"/>
                </a:moveTo>
                <a:cubicBezTo>
                  <a:pt x="388" y="386"/>
                  <a:pt x="383" y="391"/>
                  <a:pt x="376" y="391"/>
                </a:cubicBezTo>
                <a:cubicBezTo>
                  <a:pt x="329" y="391"/>
                  <a:pt x="329" y="391"/>
                  <a:pt x="329" y="391"/>
                </a:cubicBezTo>
                <a:cubicBezTo>
                  <a:pt x="322" y="391"/>
                  <a:pt x="317" y="386"/>
                  <a:pt x="317" y="379"/>
                </a:cubicBezTo>
                <a:cubicBezTo>
                  <a:pt x="317" y="332"/>
                  <a:pt x="317" y="332"/>
                  <a:pt x="317" y="332"/>
                </a:cubicBezTo>
                <a:cubicBezTo>
                  <a:pt x="317" y="325"/>
                  <a:pt x="322" y="320"/>
                  <a:pt x="329" y="320"/>
                </a:cubicBezTo>
                <a:cubicBezTo>
                  <a:pt x="376" y="320"/>
                  <a:pt x="376" y="320"/>
                  <a:pt x="376" y="320"/>
                </a:cubicBezTo>
                <a:cubicBezTo>
                  <a:pt x="383" y="320"/>
                  <a:pt x="388" y="325"/>
                  <a:pt x="388" y="332"/>
                </a:cubicBezTo>
                <a:lnTo>
                  <a:pt x="388" y="379"/>
                </a:lnTo>
                <a:close/>
                <a:moveTo>
                  <a:pt x="388" y="288"/>
                </a:moveTo>
                <a:cubicBezTo>
                  <a:pt x="388" y="295"/>
                  <a:pt x="383" y="300"/>
                  <a:pt x="376" y="300"/>
                </a:cubicBezTo>
                <a:cubicBezTo>
                  <a:pt x="329" y="300"/>
                  <a:pt x="329" y="300"/>
                  <a:pt x="329" y="300"/>
                </a:cubicBezTo>
                <a:cubicBezTo>
                  <a:pt x="322" y="300"/>
                  <a:pt x="317" y="295"/>
                  <a:pt x="317" y="288"/>
                </a:cubicBezTo>
                <a:cubicBezTo>
                  <a:pt x="317" y="241"/>
                  <a:pt x="317" y="241"/>
                  <a:pt x="317" y="241"/>
                </a:cubicBezTo>
                <a:cubicBezTo>
                  <a:pt x="317" y="234"/>
                  <a:pt x="322" y="229"/>
                  <a:pt x="329" y="229"/>
                </a:cubicBezTo>
                <a:cubicBezTo>
                  <a:pt x="376" y="229"/>
                  <a:pt x="376" y="229"/>
                  <a:pt x="376" y="229"/>
                </a:cubicBezTo>
                <a:cubicBezTo>
                  <a:pt x="383" y="229"/>
                  <a:pt x="388" y="234"/>
                  <a:pt x="388" y="241"/>
                </a:cubicBezTo>
                <a:lnTo>
                  <a:pt x="388" y="288"/>
                </a:lnTo>
                <a:close/>
                <a:moveTo>
                  <a:pt x="388" y="197"/>
                </a:moveTo>
                <a:cubicBezTo>
                  <a:pt x="388" y="204"/>
                  <a:pt x="383" y="209"/>
                  <a:pt x="376" y="209"/>
                </a:cubicBezTo>
                <a:cubicBezTo>
                  <a:pt x="329" y="209"/>
                  <a:pt x="329" y="209"/>
                  <a:pt x="329" y="209"/>
                </a:cubicBezTo>
                <a:cubicBezTo>
                  <a:pt x="322" y="209"/>
                  <a:pt x="317" y="204"/>
                  <a:pt x="317" y="197"/>
                </a:cubicBezTo>
                <a:cubicBezTo>
                  <a:pt x="317" y="150"/>
                  <a:pt x="317" y="150"/>
                  <a:pt x="317" y="150"/>
                </a:cubicBezTo>
                <a:cubicBezTo>
                  <a:pt x="317" y="143"/>
                  <a:pt x="322" y="138"/>
                  <a:pt x="329" y="138"/>
                </a:cubicBezTo>
                <a:cubicBezTo>
                  <a:pt x="376" y="138"/>
                  <a:pt x="376" y="138"/>
                  <a:pt x="376" y="138"/>
                </a:cubicBezTo>
                <a:cubicBezTo>
                  <a:pt x="383" y="138"/>
                  <a:pt x="388" y="143"/>
                  <a:pt x="388" y="150"/>
                </a:cubicBezTo>
                <a:lnTo>
                  <a:pt x="388" y="197"/>
                </a:lnTo>
                <a:close/>
                <a:moveTo>
                  <a:pt x="388" y="106"/>
                </a:moveTo>
                <a:cubicBezTo>
                  <a:pt x="388" y="113"/>
                  <a:pt x="383" y="118"/>
                  <a:pt x="376" y="118"/>
                </a:cubicBezTo>
                <a:cubicBezTo>
                  <a:pt x="329" y="118"/>
                  <a:pt x="329" y="118"/>
                  <a:pt x="329" y="118"/>
                </a:cubicBezTo>
                <a:cubicBezTo>
                  <a:pt x="322" y="118"/>
                  <a:pt x="317" y="113"/>
                  <a:pt x="317" y="106"/>
                </a:cubicBezTo>
                <a:cubicBezTo>
                  <a:pt x="317" y="59"/>
                  <a:pt x="317" y="59"/>
                  <a:pt x="317" y="59"/>
                </a:cubicBezTo>
                <a:cubicBezTo>
                  <a:pt x="317" y="52"/>
                  <a:pt x="322" y="47"/>
                  <a:pt x="329" y="47"/>
                </a:cubicBezTo>
                <a:cubicBezTo>
                  <a:pt x="376" y="47"/>
                  <a:pt x="376" y="47"/>
                  <a:pt x="376" y="47"/>
                </a:cubicBezTo>
                <a:cubicBezTo>
                  <a:pt x="383" y="47"/>
                  <a:pt x="388" y="52"/>
                  <a:pt x="388" y="59"/>
                </a:cubicBezTo>
                <a:lnTo>
                  <a:pt x="388" y="10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18" name="Group 117"/>
          <p:cNvGrpSpPr/>
          <p:nvPr/>
        </p:nvGrpSpPr>
        <p:grpSpPr>
          <a:xfrm>
            <a:off x="8221363" y="1722793"/>
            <a:ext cx="1829145" cy="2176426"/>
            <a:chOff x="8221363" y="1722793"/>
            <a:chExt cx="1829145" cy="2176426"/>
          </a:xfrm>
        </p:grpSpPr>
        <p:sp>
          <p:nvSpPr>
            <p:cNvPr id="119" name="Freeform 80"/>
            <p:cNvSpPr>
              <a:spLocks noEditPoints="1"/>
            </p:cNvSpPr>
            <p:nvPr/>
          </p:nvSpPr>
          <p:spPr bwMode="black">
            <a:xfrm>
              <a:off x="8350105" y="1722793"/>
              <a:ext cx="1571661" cy="1906752"/>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0" name="TextBox 119"/>
            <p:cNvSpPr txBox="1"/>
            <p:nvPr/>
          </p:nvSpPr>
          <p:spPr>
            <a:xfrm>
              <a:off x="8221363" y="3649920"/>
              <a:ext cx="1829145" cy="249299"/>
            </a:xfrm>
            <a:prstGeom prst="rect">
              <a:avLst/>
            </a:prstGeom>
            <a:noFill/>
          </p:spPr>
          <p:txBody>
            <a:bodyPr wrap="square" lIns="0" tIns="0" rIns="0" bIns="0" rtlCol="0">
              <a:spAutoFit/>
            </a:bodyPr>
            <a:lstStyle/>
            <a:p>
              <a:pPr algn="ctr">
                <a:lnSpc>
                  <a:spcPct val="90000"/>
                </a:lnSpc>
                <a:spcBef>
                  <a:spcPct val="20000"/>
                </a:spcBef>
                <a:buSzPct val="80000"/>
              </a:pPr>
              <a:r>
                <a:rPr lang="en-US" sz="1800" dirty="0" smtClean="0">
                  <a:solidFill>
                    <a:schemeClr val="tx1">
                      <a:lumMod val="90000"/>
                      <a:lumOff val="10000"/>
                      <a:alpha val="99000"/>
                    </a:schemeClr>
                  </a:solidFill>
                </a:rPr>
                <a:t>Data Warehouse</a:t>
              </a:r>
              <a:endParaRPr lang="en-US" sz="1800" dirty="0">
                <a:solidFill>
                  <a:schemeClr val="tx1">
                    <a:lumMod val="90000"/>
                    <a:lumOff val="10000"/>
                    <a:alpha val="99000"/>
                  </a:schemeClr>
                </a:solidFill>
              </a:endParaRPr>
            </a:p>
          </p:txBody>
        </p:sp>
      </p:grpSp>
      <p:sp>
        <p:nvSpPr>
          <p:cNvPr id="121" name="Freeform 32"/>
          <p:cNvSpPr>
            <a:spLocks noEditPoints="1"/>
          </p:cNvSpPr>
          <p:nvPr/>
        </p:nvSpPr>
        <p:spPr bwMode="auto">
          <a:xfrm>
            <a:off x="5727823" y="1665440"/>
            <a:ext cx="623174" cy="614459"/>
          </a:xfrm>
          <a:custGeom>
            <a:avLst/>
            <a:gdLst>
              <a:gd name="T0" fmla="*/ 91 w 182"/>
              <a:gd name="T1" fmla="*/ 0 h 179"/>
              <a:gd name="T2" fmla="*/ 0 w 182"/>
              <a:gd name="T3" fmla="*/ 21 h 179"/>
              <a:gd name="T4" fmla="*/ 0 w 182"/>
              <a:gd name="T5" fmla="*/ 158 h 179"/>
              <a:gd name="T6" fmla="*/ 91 w 182"/>
              <a:gd name="T7" fmla="*/ 179 h 179"/>
              <a:gd name="T8" fmla="*/ 182 w 182"/>
              <a:gd name="T9" fmla="*/ 158 h 179"/>
              <a:gd name="T10" fmla="*/ 182 w 182"/>
              <a:gd name="T11" fmla="*/ 21 h 179"/>
              <a:gd name="T12" fmla="*/ 91 w 182"/>
              <a:gd name="T13" fmla="*/ 0 h 179"/>
              <a:gd name="T14" fmla="*/ 91 w 182"/>
              <a:gd name="T15" fmla="*/ 34 h 179"/>
              <a:gd name="T16" fmla="*/ 14 w 182"/>
              <a:gd name="T17" fmla="*/ 20 h 179"/>
              <a:gd name="T18" fmla="*/ 91 w 182"/>
              <a:gd name="T19" fmla="*/ 6 h 179"/>
              <a:gd name="T20" fmla="*/ 168 w 182"/>
              <a:gd name="T21" fmla="*/ 20 h 179"/>
              <a:gd name="T22" fmla="*/ 91 w 182"/>
              <a:gd name="T23" fmla="*/ 3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79">
                <a:moveTo>
                  <a:pt x="91" y="0"/>
                </a:moveTo>
                <a:cubicBezTo>
                  <a:pt x="57" y="0"/>
                  <a:pt x="0" y="4"/>
                  <a:pt x="0" y="21"/>
                </a:cubicBezTo>
                <a:cubicBezTo>
                  <a:pt x="0" y="121"/>
                  <a:pt x="0" y="158"/>
                  <a:pt x="0" y="158"/>
                </a:cubicBezTo>
                <a:cubicBezTo>
                  <a:pt x="0" y="174"/>
                  <a:pt x="57" y="179"/>
                  <a:pt x="91" y="179"/>
                </a:cubicBezTo>
                <a:cubicBezTo>
                  <a:pt x="125" y="179"/>
                  <a:pt x="182" y="174"/>
                  <a:pt x="182" y="158"/>
                </a:cubicBezTo>
                <a:cubicBezTo>
                  <a:pt x="182" y="5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122" name="Freeform 32"/>
          <p:cNvSpPr>
            <a:spLocks noEditPoints="1"/>
          </p:cNvSpPr>
          <p:nvPr/>
        </p:nvSpPr>
        <p:spPr bwMode="auto">
          <a:xfrm>
            <a:off x="5727823" y="2394820"/>
            <a:ext cx="623174" cy="614459"/>
          </a:xfrm>
          <a:custGeom>
            <a:avLst/>
            <a:gdLst>
              <a:gd name="T0" fmla="*/ 91 w 182"/>
              <a:gd name="T1" fmla="*/ 0 h 179"/>
              <a:gd name="T2" fmla="*/ 0 w 182"/>
              <a:gd name="T3" fmla="*/ 21 h 179"/>
              <a:gd name="T4" fmla="*/ 0 w 182"/>
              <a:gd name="T5" fmla="*/ 158 h 179"/>
              <a:gd name="T6" fmla="*/ 91 w 182"/>
              <a:gd name="T7" fmla="*/ 179 h 179"/>
              <a:gd name="T8" fmla="*/ 182 w 182"/>
              <a:gd name="T9" fmla="*/ 158 h 179"/>
              <a:gd name="T10" fmla="*/ 182 w 182"/>
              <a:gd name="T11" fmla="*/ 21 h 179"/>
              <a:gd name="T12" fmla="*/ 91 w 182"/>
              <a:gd name="T13" fmla="*/ 0 h 179"/>
              <a:gd name="T14" fmla="*/ 91 w 182"/>
              <a:gd name="T15" fmla="*/ 34 h 179"/>
              <a:gd name="T16" fmla="*/ 14 w 182"/>
              <a:gd name="T17" fmla="*/ 20 h 179"/>
              <a:gd name="T18" fmla="*/ 91 w 182"/>
              <a:gd name="T19" fmla="*/ 6 h 179"/>
              <a:gd name="T20" fmla="*/ 168 w 182"/>
              <a:gd name="T21" fmla="*/ 20 h 179"/>
              <a:gd name="T22" fmla="*/ 91 w 182"/>
              <a:gd name="T23" fmla="*/ 3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79">
                <a:moveTo>
                  <a:pt x="91" y="0"/>
                </a:moveTo>
                <a:cubicBezTo>
                  <a:pt x="57" y="0"/>
                  <a:pt x="0" y="4"/>
                  <a:pt x="0" y="21"/>
                </a:cubicBezTo>
                <a:cubicBezTo>
                  <a:pt x="0" y="121"/>
                  <a:pt x="0" y="158"/>
                  <a:pt x="0" y="158"/>
                </a:cubicBezTo>
                <a:cubicBezTo>
                  <a:pt x="0" y="174"/>
                  <a:pt x="57" y="179"/>
                  <a:pt x="91" y="179"/>
                </a:cubicBezTo>
                <a:cubicBezTo>
                  <a:pt x="125" y="179"/>
                  <a:pt x="182" y="174"/>
                  <a:pt x="182" y="158"/>
                </a:cubicBezTo>
                <a:cubicBezTo>
                  <a:pt x="182" y="5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rgbClr val="8CC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32"/>
          <p:cNvSpPr>
            <a:spLocks noEditPoints="1"/>
          </p:cNvSpPr>
          <p:nvPr/>
        </p:nvSpPr>
        <p:spPr bwMode="auto">
          <a:xfrm>
            <a:off x="5727823" y="3124200"/>
            <a:ext cx="623174" cy="614459"/>
          </a:xfrm>
          <a:custGeom>
            <a:avLst/>
            <a:gdLst>
              <a:gd name="T0" fmla="*/ 91 w 182"/>
              <a:gd name="T1" fmla="*/ 0 h 179"/>
              <a:gd name="T2" fmla="*/ 0 w 182"/>
              <a:gd name="T3" fmla="*/ 21 h 179"/>
              <a:gd name="T4" fmla="*/ 0 w 182"/>
              <a:gd name="T5" fmla="*/ 158 h 179"/>
              <a:gd name="T6" fmla="*/ 91 w 182"/>
              <a:gd name="T7" fmla="*/ 179 h 179"/>
              <a:gd name="T8" fmla="*/ 182 w 182"/>
              <a:gd name="T9" fmla="*/ 158 h 179"/>
              <a:gd name="T10" fmla="*/ 182 w 182"/>
              <a:gd name="T11" fmla="*/ 21 h 179"/>
              <a:gd name="T12" fmla="*/ 91 w 182"/>
              <a:gd name="T13" fmla="*/ 0 h 179"/>
              <a:gd name="T14" fmla="*/ 91 w 182"/>
              <a:gd name="T15" fmla="*/ 34 h 179"/>
              <a:gd name="T16" fmla="*/ 14 w 182"/>
              <a:gd name="T17" fmla="*/ 20 h 179"/>
              <a:gd name="T18" fmla="*/ 91 w 182"/>
              <a:gd name="T19" fmla="*/ 6 h 179"/>
              <a:gd name="T20" fmla="*/ 168 w 182"/>
              <a:gd name="T21" fmla="*/ 20 h 179"/>
              <a:gd name="T22" fmla="*/ 91 w 182"/>
              <a:gd name="T23" fmla="*/ 3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79">
                <a:moveTo>
                  <a:pt x="91" y="0"/>
                </a:moveTo>
                <a:cubicBezTo>
                  <a:pt x="57" y="0"/>
                  <a:pt x="0" y="4"/>
                  <a:pt x="0" y="21"/>
                </a:cubicBezTo>
                <a:cubicBezTo>
                  <a:pt x="0" y="121"/>
                  <a:pt x="0" y="158"/>
                  <a:pt x="0" y="158"/>
                </a:cubicBezTo>
                <a:cubicBezTo>
                  <a:pt x="0" y="174"/>
                  <a:pt x="57" y="179"/>
                  <a:pt x="91" y="179"/>
                </a:cubicBezTo>
                <a:cubicBezTo>
                  <a:pt x="125" y="179"/>
                  <a:pt x="182" y="174"/>
                  <a:pt x="182" y="158"/>
                </a:cubicBezTo>
                <a:cubicBezTo>
                  <a:pt x="182" y="5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grpSp>
        <p:nvGrpSpPr>
          <p:cNvPr id="124" name="Group 123"/>
          <p:cNvGrpSpPr/>
          <p:nvPr/>
        </p:nvGrpSpPr>
        <p:grpSpPr>
          <a:xfrm>
            <a:off x="2834432" y="4262613"/>
            <a:ext cx="1184613" cy="460659"/>
            <a:chOff x="2827915" y="4050315"/>
            <a:chExt cx="1184613" cy="460659"/>
          </a:xfrm>
        </p:grpSpPr>
        <p:sp>
          <p:nvSpPr>
            <p:cNvPr id="125" name="Freeform 27"/>
            <p:cNvSpPr>
              <a:spLocks noEditPoints="1"/>
            </p:cNvSpPr>
            <p:nvPr/>
          </p:nvSpPr>
          <p:spPr bwMode="auto">
            <a:xfrm>
              <a:off x="3644229" y="4050315"/>
              <a:ext cx="368299" cy="46065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TextBox 125"/>
            <p:cNvSpPr txBox="1"/>
            <p:nvPr/>
          </p:nvSpPr>
          <p:spPr>
            <a:xfrm>
              <a:off x="2827915" y="4169845"/>
              <a:ext cx="743810" cy="221599"/>
            </a:xfrm>
            <a:prstGeom prst="rect">
              <a:avLst/>
            </a:prstGeom>
            <a:noFill/>
          </p:spPr>
          <p:txBody>
            <a:bodyPr wrap="square" lIns="0" tIns="0" rIns="0" bIns="0" rtlCol="0">
              <a:spAutoFit/>
            </a:bodyPr>
            <a:lstStyle/>
            <a:p>
              <a:pPr algn="r">
                <a:lnSpc>
                  <a:spcPct val="90000"/>
                </a:lnSpc>
                <a:spcBef>
                  <a:spcPct val="20000"/>
                </a:spcBef>
                <a:buSzPct val="80000"/>
              </a:pPr>
              <a:r>
                <a:rPr lang="en-US" sz="1600" dirty="0" smtClean="0">
                  <a:solidFill>
                    <a:schemeClr val="tx1">
                      <a:lumMod val="90000"/>
                      <a:lumOff val="10000"/>
                      <a:alpha val="99000"/>
                    </a:schemeClr>
                  </a:solidFill>
                </a:rPr>
                <a:t>Logs</a:t>
              </a:r>
              <a:endParaRPr lang="en-US" sz="1600" dirty="0">
                <a:solidFill>
                  <a:schemeClr val="tx1">
                    <a:lumMod val="90000"/>
                    <a:lumOff val="10000"/>
                    <a:alpha val="99000"/>
                  </a:schemeClr>
                </a:solidFill>
              </a:endParaRPr>
            </a:p>
          </p:txBody>
        </p:sp>
      </p:grpSp>
      <p:cxnSp>
        <p:nvCxnSpPr>
          <p:cNvPr id="127" name="Straight Arrow Connector 126"/>
          <p:cNvCxnSpPr/>
          <p:nvPr/>
        </p:nvCxnSpPr>
        <p:spPr>
          <a:xfrm>
            <a:off x="3500834" y="3738659"/>
            <a:ext cx="1466323" cy="795241"/>
          </a:xfrm>
          <a:prstGeom prst="straightConnector1">
            <a:avLst/>
          </a:prstGeom>
          <a:ln w="38100">
            <a:solidFill>
              <a:schemeClr val="tx1">
                <a:lumMod val="50000"/>
                <a:lumOff val="50000"/>
              </a:schemeClr>
            </a:solidFill>
            <a:miter lim="800000"/>
            <a:tailEnd type="triangle" w="lg" len="lg"/>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3647140" y="3644746"/>
            <a:ext cx="1184613" cy="460659"/>
            <a:chOff x="2827915" y="4050315"/>
            <a:chExt cx="1184613" cy="460659"/>
          </a:xfrm>
        </p:grpSpPr>
        <p:sp>
          <p:nvSpPr>
            <p:cNvPr id="129" name="Freeform 27"/>
            <p:cNvSpPr>
              <a:spLocks noEditPoints="1"/>
            </p:cNvSpPr>
            <p:nvPr/>
          </p:nvSpPr>
          <p:spPr bwMode="auto">
            <a:xfrm>
              <a:off x="3644229" y="4050315"/>
              <a:ext cx="368299" cy="46065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TextBox 129"/>
            <p:cNvSpPr txBox="1"/>
            <p:nvPr/>
          </p:nvSpPr>
          <p:spPr>
            <a:xfrm>
              <a:off x="2827915" y="4169845"/>
              <a:ext cx="743810" cy="221599"/>
            </a:xfrm>
            <a:prstGeom prst="rect">
              <a:avLst/>
            </a:prstGeom>
            <a:noFill/>
          </p:spPr>
          <p:txBody>
            <a:bodyPr wrap="square" lIns="0" tIns="0" rIns="0" bIns="0" rtlCol="0">
              <a:spAutoFit/>
            </a:bodyPr>
            <a:lstStyle/>
            <a:p>
              <a:pPr algn="r">
                <a:lnSpc>
                  <a:spcPct val="90000"/>
                </a:lnSpc>
                <a:spcBef>
                  <a:spcPct val="20000"/>
                </a:spcBef>
                <a:buSzPct val="80000"/>
              </a:pPr>
              <a:r>
                <a:rPr lang="en-US" sz="1600" dirty="0" smtClean="0">
                  <a:solidFill>
                    <a:schemeClr val="tx1">
                      <a:lumMod val="90000"/>
                      <a:lumOff val="10000"/>
                      <a:alpha val="99000"/>
                    </a:schemeClr>
                  </a:solidFill>
                </a:rPr>
                <a:t>Logs</a:t>
              </a:r>
              <a:endParaRPr lang="en-US" sz="1600" dirty="0">
                <a:solidFill>
                  <a:schemeClr val="tx1">
                    <a:lumMod val="90000"/>
                    <a:lumOff val="10000"/>
                    <a:alpha val="99000"/>
                  </a:schemeClr>
                </a:solidFill>
              </a:endParaRPr>
            </a:p>
          </p:txBody>
        </p:sp>
      </p:grpSp>
      <p:cxnSp>
        <p:nvCxnSpPr>
          <p:cNvPr id="131" name="Straight Arrow Connector 130"/>
          <p:cNvCxnSpPr/>
          <p:nvPr/>
        </p:nvCxnSpPr>
        <p:spPr>
          <a:xfrm>
            <a:off x="3079635" y="3738659"/>
            <a:ext cx="1887522" cy="1018982"/>
          </a:xfrm>
          <a:prstGeom prst="straightConnector1">
            <a:avLst/>
          </a:prstGeom>
          <a:ln w="38100">
            <a:solidFill>
              <a:schemeClr val="tx1">
                <a:lumMod val="50000"/>
                <a:lumOff val="50000"/>
              </a:schemeClr>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132" name="Round Same Side Corner Rectangle 73"/>
          <p:cNvSpPr/>
          <p:nvPr/>
        </p:nvSpPr>
        <p:spPr>
          <a:xfrm>
            <a:off x="7428563" y="4457830"/>
            <a:ext cx="2621945" cy="1670599"/>
          </a:xfrm>
          <a:prstGeom prst="rect">
            <a:avLst/>
          </a:prstGeom>
          <a:solidFill>
            <a:schemeClr val="bg1">
              <a:lumMod val="85000"/>
            </a:schemeClr>
          </a:solidFill>
          <a:ln w="10795" cap="flat" cmpd="sng" algn="ctr">
            <a:noFill/>
            <a:prstDash val="dash"/>
          </a:ln>
          <a:effectLst/>
        </p:spPr>
        <p:txBody>
          <a:bodyPr lIns="91440" tIns="91440" rIns="91440" bIns="91440" rtlCol="0" anchor="ctr" anchorCtr="0"/>
          <a:lstStyle/>
          <a:p>
            <a:pPr defTabSz="914400"/>
            <a:endParaRPr lang="en-US" sz="1200" kern="0" dirty="0">
              <a:ln>
                <a:solidFill>
                  <a:schemeClr val="bg1">
                    <a:alpha val="0"/>
                  </a:schemeClr>
                </a:solidFill>
              </a:ln>
              <a:solidFill>
                <a:schemeClr val="bg1"/>
              </a:solidFill>
              <a:cs typeface="Arial"/>
            </a:endParaRPr>
          </a:p>
        </p:txBody>
      </p:sp>
      <p:sp>
        <p:nvSpPr>
          <p:cNvPr id="133" name="Round Same Side Corner Rectangle 73"/>
          <p:cNvSpPr/>
          <p:nvPr/>
        </p:nvSpPr>
        <p:spPr>
          <a:xfrm>
            <a:off x="7428563" y="4457830"/>
            <a:ext cx="1020112" cy="1670599"/>
          </a:xfrm>
          <a:prstGeom prst="rect">
            <a:avLst/>
          </a:prstGeom>
          <a:solidFill>
            <a:schemeClr val="bg1">
              <a:lumMod val="85000"/>
            </a:schemeClr>
          </a:solidFill>
          <a:ln w="10795" cap="flat" cmpd="sng" algn="ctr">
            <a:noFill/>
            <a:prstDash val="dash"/>
          </a:ln>
          <a:effectLst/>
        </p:spPr>
        <p:txBody>
          <a:bodyPr lIns="91440" tIns="91440" rIns="91440" bIns="91440" rtlCol="0" anchor="ctr" anchorCtr="0"/>
          <a:lstStyle/>
          <a:p>
            <a:pPr defTabSz="914400"/>
            <a:r>
              <a:rPr lang="en-US" sz="1200" kern="0" dirty="0" smtClean="0">
                <a:ln>
                  <a:solidFill>
                    <a:schemeClr val="bg1">
                      <a:alpha val="0"/>
                    </a:schemeClr>
                  </a:solidFill>
                </a:ln>
                <a:solidFill>
                  <a:schemeClr val="tx1">
                    <a:lumMod val="90000"/>
                    <a:lumOff val="10000"/>
                    <a:alpha val="99000"/>
                  </a:schemeClr>
                </a:solidFill>
                <a:cs typeface="Arial"/>
              </a:rPr>
              <a:t>How much do views </a:t>
            </a:r>
            <a:br>
              <a:rPr lang="en-US" sz="1200" kern="0" dirty="0" smtClean="0">
                <a:ln>
                  <a:solidFill>
                    <a:schemeClr val="bg1">
                      <a:alpha val="0"/>
                    </a:schemeClr>
                  </a:solidFill>
                </a:ln>
                <a:solidFill>
                  <a:schemeClr val="tx1">
                    <a:lumMod val="90000"/>
                    <a:lumOff val="10000"/>
                    <a:alpha val="99000"/>
                  </a:schemeClr>
                </a:solidFill>
                <a:cs typeface="Arial"/>
              </a:rPr>
            </a:br>
            <a:r>
              <a:rPr lang="en-US" sz="1200" kern="0" dirty="0" smtClean="0">
                <a:ln>
                  <a:solidFill>
                    <a:schemeClr val="bg1">
                      <a:alpha val="0"/>
                    </a:schemeClr>
                  </a:solidFill>
                </a:ln>
                <a:solidFill>
                  <a:schemeClr val="tx1">
                    <a:lumMod val="90000"/>
                    <a:lumOff val="10000"/>
                    <a:alpha val="99000"/>
                  </a:schemeClr>
                </a:solidFill>
                <a:cs typeface="Arial"/>
              </a:rPr>
              <a:t>for certain products increase when our TV ads run?</a:t>
            </a:r>
            <a:endParaRPr lang="en-US" sz="1200" kern="0" dirty="0">
              <a:ln>
                <a:solidFill>
                  <a:schemeClr val="bg1">
                    <a:alpha val="0"/>
                  </a:schemeClr>
                </a:solidFill>
              </a:ln>
              <a:solidFill>
                <a:schemeClr val="tx1">
                  <a:lumMod val="90000"/>
                  <a:lumOff val="10000"/>
                  <a:alpha val="99000"/>
                </a:schemeClr>
              </a:solidFill>
              <a:cs typeface="Arial"/>
            </a:endParaRPr>
          </a:p>
        </p:txBody>
      </p:sp>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50105" y="4492943"/>
            <a:ext cx="1580579" cy="1556767"/>
          </a:xfrm>
          <a:prstGeom prst="rect">
            <a:avLst/>
          </a:prstGeom>
        </p:spPr>
      </p:pic>
      <p:sp>
        <p:nvSpPr>
          <p:cNvPr id="137" name="Right Arrow 136"/>
          <p:cNvSpPr/>
          <p:nvPr/>
        </p:nvSpPr>
        <p:spPr bwMode="auto">
          <a:xfrm rot="16200000">
            <a:off x="8665045" y="4041364"/>
            <a:ext cx="558610" cy="27432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8" name="Freeform 207"/>
          <p:cNvSpPr>
            <a:spLocks noEditPoints="1"/>
          </p:cNvSpPr>
          <p:nvPr/>
        </p:nvSpPr>
        <p:spPr bwMode="black">
          <a:xfrm>
            <a:off x="9081510" y="4023000"/>
            <a:ext cx="508115" cy="37812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lumMod val="75000"/>
              <a:lumOff val="25000"/>
            </a:schemeClr>
          </a:solidFill>
          <a:ln w="31750">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29392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wipe(left)">
                                      <p:cBhvr>
                                        <p:cTn id="7" dur="500"/>
                                        <p:tgtEl>
                                          <p:spTgt spid="127"/>
                                        </p:tgtEl>
                                      </p:cBhvr>
                                    </p:animEffect>
                                  </p:childTnLst>
                                </p:cTn>
                              </p:par>
                              <p:par>
                                <p:cTn id="8" presetID="10" presetClass="entr" presetSubtype="0" fill="hold" nodeType="withEffect">
                                  <p:stCondLst>
                                    <p:cond delay="0"/>
                                  </p:stCondLst>
                                  <p:childTnLst>
                                    <p:set>
                                      <p:cBhvr>
                                        <p:cTn id="9" dur="1" fill="hold">
                                          <p:stCondLst>
                                            <p:cond delay="0"/>
                                          </p:stCondLst>
                                        </p:cTn>
                                        <p:tgtEl>
                                          <p:spTgt spid="124"/>
                                        </p:tgtEl>
                                        <p:attrNameLst>
                                          <p:attrName>style.visibility</p:attrName>
                                        </p:attrNameLst>
                                      </p:cBhvr>
                                      <p:to>
                                        <p:strVal val="visible"/>
                                      </p:to>
                                    </p:set>
                                    <p:animEffect transition="in" filter="fade">
                                      <p:cBhvr>
                                        <p:cTn id="10" dur="500"/>
                                        <p:tgtEl>
                                          <p:spTgt spid="124"/>
                                        </p:tgtEl>
                                      </p:cBhvr>
                                    </p:animEffect>
                                  </p:childTnLst>
                                </p:cTn>
                              </p:par>
                              <p:par>
                                <p:cTn id="11" presetID="10" presetClass="entr" presetSubtype="0" fill="hold" nodeType="withEffect">
                                  <p:stCondLst>
                                    <p:cond delay="0"/>
                                  </p:stCondLst>
                                  <p:childTnLst>
                                    <p:set>
                                      <p:cBhvr>
                                        <p:cTn id="12" dur="1" fill="hold">
                                          <p:stCondLst>
                                            <p:cond delay="0"/>
                                          </p:stCondLst>
                                        </p:cTn>
                                        <p:tgtEl>
                                          <p:spTgt spid="128"/>
                                        </p:tgtEl>
                                        <p:attrNameLst>
                                          <p:attrName>style.visibility</p:attrName>
                                        </p:attrNameLst>
                                      </p:cBhvr>
                                      <p:to>
                                        <p:strVal val="visible"/>
                                      </p:to>
                                    </p:set>
                                    <p:animEffect transition="in" filter="fade">
                                      <p:cBhvr>
                                        <p:cTn id="13" dur="500"/>
                                        <p:tgtEl>
                                          <p:spTgt spid="128"/>
                                        </p:tgtEl>
                                      </p:cBhvr>
                                    </p:animEffect>
                                  </p:childTnLst>
                                </p:cTn>
                              </p:par>
                              <p:par>
                                <p:cTn id="14" presetID="22" presetClass="entr" presetSubtype="8" fill="hold" nodeType="withEffect">
                                  <p:stCondLst>
                                    <p:cond delay="0"/>
                                  </p:stCondLst>
                                  <p:childTnLst>
                                    <p:set>
                                      <p:cBhvr>
                                        <p:cTn id="15" dur="1" fill="hold">
                                          <p:stCondLst>
                                            <p:cond delay="0"/>
                                          </p:stCondLst>
                                        </p:cTn>
                                        <p:tgtEl>
                                          <p:spTgt spid="131"/>
                                        </p:tgtEl>
                                        <p:attrNameLst>
                                          <p:attrName>style.visibility</p:attrName>
                                        </p:attrNameLst>
                                      </p:cBhvr>
                                      <p:to>
                                        <p:strVal val="visible"/>
                                      </p:to>
                                    </p:set>
                                    <p:animEffect transition="in" filter="wipe(left)">
                                      <p:cBhvr>
                                        <p:cTn id="16" dur="500"/>
                                        <p:tgtEl>
                                          <p:spTgt spid="1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3"/>
                                        </p:tgtEl>
                                        <p:attrNameLst>
                                          <p:attrName>style.visibility</p:attrName>
                                        </p:attrNameLst>
                                      </p:cBhvr>
                                      <p:to>
                                        <p:strVal val="visible"/>
                                      </p:to>
                                    </p:set>
                                    <p:animEffect transition="in" filter="fade">
                                      <p:cBhvr>
                                        <p:cTn id="26" dur="500"/>
                                        <p:tgtEl>
                                          <p:spTgt spid="13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animEffect transition="in" filter="fade">
                                      <p:cBhvr>
                                        <p:cTn id="34" dur="500"/>
                                        <p:tgtEl>
                                          <p:spTgt spid="13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37"/>
                                        </p:tgtEl>
                                        <p:attrNameLst>
                                          <p:attrName>style.visibility</p:attrName>
                                        </p:attrNameLst>
                                      </p:cBhvr>
                                      <p:to>
                                        <p:strVal val="visible"/>
                                      </p:to>
                                    </p:set>
                                    <p:animEffect transition="in" filter="wipe(down)">
                                      <p:cBhvr>
                                        <p:cTn id="39" dur="500"/>
                                        <p:tgtEl>
                                          <p:spTgt spid="13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8"/>
                                        </p:tgtEl>
                                        <p:attrNameLst>
                                          <p:attrName>style.visibility</p:attrName>
                                        </p:attrNameLst>
                                      </p:cBhvr>
                                      <p:to>
                                        <p:strVal val="visible"/>
                                      </p:to>
                                    </p:set>
                                    <p:animEffect transition="in" filter="fade">
                                      <p:cBhvr>
                                        <p:cTn id="42"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nimBg="1"/>
      <p:bldP spid="137" grpId="0" animBg="1"/>
      <p:bldP spid="1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4532" dirty="0" smtClean="0"/>
              <a:t>Devices: Internet </a:t>
            </a:r>
            <a:r>
              <a:rPr lang="en-US" altLang="zh-CN" sz="4532" dirty="0"/>
              <a:t>and Internet of things</a:t>
            </a:r>
            <a:endParaRPr lang="en-US" sz="4532" dirty="0"/>
          </a:p>
        </p:txBody>
      </p:sp>
      <p:grpSp>
        <p:nvGrpSpPr>
          <p:cNvPr id="9" name="Group 8"/>
          <p:cNvGrpSpPr/>
          <p:nvPr/>
        </p:nvGrpSpPr>
        <p:grpSpPr>
          <a:xfrm>
            <a:off x="1164177" y="1435799"/>
            <a:ext cx="6477415" cy="4956178"/>
            <a:chOff x="1162892" y="1435280"/>
            <a:chExt cx="6479102" cy="4957469"/>
          </a:xfrm>
        </p:grpSpPr>
        <p:sp>
          <p:nvSpPr>
            <p:cNvPr id="3" name="Rectangle 2"/>
            <p:cNvSpPr/>
            <p:nvPr/>
          </p:nvSpPr>
          <p:spPr bwMode="auto">
            <a:xfrm>
              <a:off x="1162892" y="1499968"/>
              <a:ext cx="1548000" cy="1548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33" fontAlgn="base">
                <a:lnSpc>
                  <a:spcPct val="80000"/>
                </a:lnSpc>
                <a:spcBef>
                  <a:spcPct val="0"/>
                </a:spcBef>
                <a:spcAft>
                  <a:spcPct val="0"/>
                </a:spcAft>
              </a:pPr>
              <a:r>
                <a:rPr lang="en-US" sz="3199" b="1" spc="-51"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Internet of things</a:t>
              </a:r>
            </a:p>
          </p:txBody>
        </p:sp>
        <p:sp>
          <p:nvSpPr>
            <p:cNvPr id="4" name="Rectangle 3"/>
            <p:cNvSpPr/>
            <p:nvPr/>
          </p:nvSpPr>
          <p:spPr bwMode="auto">
            <a:xfrm>
              <a:off x="1162892" y="3172358"/>
              <a:ext cx="1548000" cy="1548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z="1800"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Rectangle 4"/>
            <p:cNvSpPr/>
            <p:nvPr/>
          </p:nvSpPr>
          <p:spPr bwMode="auto">
            <a:xfrm>
              <a:off x="2811346" y="1499968"/>
              <a:ext cx="1548000" cy="1548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z="1800"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4447514" y="3172358"/>
              <a:ext cx="1548000" cy="1548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z="1800"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 name="Rectangle 6"/>
            <p:cNvSpPr/>
            <p:nvPr/>
          </p:nvSpPr>
          <p:spPr bwMode="auto">
            <a:xfrm>
              <a:off x="2811346" y="3172358"/>
              <a:ext cx="1548000" cy="1548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z="1800"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Rectangle 7"/>
            <p:cNvSpPr/>
            <p:nvPr/>
          </p:nvSpPr>
          <p:spPr bwMode="auto">
            <a:xfrm>
              <a:off x="4447514" y="1499968"/>
              <a:ext cx="1548000" cy="1548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z="1800"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8" name="Rectangle 17"/>
            <p:cNvSpPr/>
            <p:nvPr/>
          </p:nvSpPr>
          <p:spPr bwMode="auto">
            <a:xfrm>
              <a:off x="6093994" y="1502762"/>
              <a:ext cx="1548000" cy="1548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z="1800"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7" name="Rectangle 26"/>
            <p:cNvSpPr/>
            <p:nvPr/>
          </p:nvSpPr>
          <p:spPr bwMode="auto">
            <a:xfrm>
              <a:off x="2811346" y="2543968"/>
              <a:ext cx="1548000" cy="504000"/>
            </a:xfrm>
            <a:prstGeom prst="rect">
              <a:avLst/>
            </a:prstGeom>
            <a:solidFill>
              <a:srgbClr val="0980D6"/>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chemeClr val="tx1">
                      <a:alpha val="99000"/>
                    </a:schemeClr>
                  </a:solidFill>
                </a:rPr>
                <a:t>Invisible devices</a:t>
              </a:r>
            </a:p>
          </p:txBody>
        </p:sp>
        <p:grpSp>
          <p:nvGrpSpPr>
            <p:cNvPr id="30" name="Group 29"/>
            <p:cNvGrpSpPr/>
            <p:nvPr/>
          </p:nvGrpSpPr>
          <p:grpSpPr>
            <a:xfrm>
              <a:off x="2854023" y="1435280"/>
              <a:ext cx="1303325" cy="1303325"/>
              <a:chOff x="2854023" y="1435280"/>
              <a:chExt cx="1303325" cy="1303325"/>
            </a:xfrm>
          </p:grpSpPr>
          <p:pic>
            <p:nvPicPr>
              <p:cNvPr id="29" name="Picture 9" descr="\\MAGNUM\Projects\Microsoft\Cloud Power FY12\Design\Icons\PNGs\Optimized.png"/>
              <p:cNvPicPr>
                <a:picLocks noChangeAspect="1" noChangeArrowheads="1"/>
              </p:cNvPicPr>
              <p:nvPr/>
            </p:nvPicPr>
            <p:blipFill>
              <a:blip r:embed="rId3" cstate="print">
                <a:lum bright="100000"/>
              </a:blip>
              <a:stretch>
                <a:fillRect/>
              </a:stretch>
            </p:blipFill>
            <p:spPr bwMode="auto">
              <a:xfrm>
                <a:off x="2854023" y="1435280"/>
                <a:ext cx="1303325" cy="1303325"/>
              </a:xfrm>
              <a:prstGeom prst="rect">
                <a:avLst/>
              </a:prstGeom>
              <a:noFill/>
            </p:spPr>
          </p:pic>
          <p:pic>
            <p:nvPicPr>
              <p:cNvPr id="2050" name="Picture 2" descr="C:\Users\HOWARDY.REDMOND\AppData\Local\Microsoft\Windows\Temporary Internet Files\Content.IE5\R6AKOP9I\MC900013282[1].wmf"/>
              <p:cNvPicPr>
                <a:picLocks noChangeAspect="1" noChangeArrowheads="1"/>
              </p:cNvPicPr>
              <p:nvPr/>
            </p:nvPicPr>
            <p:blipFill>
              <a:blip r:embed="rId4" cstate="print">
                <a:biLevel thresh="25000"/>
                <a:lum bright="100000"/>
                <a:extLst>
                  <a:ext uri="{28A0092B-C50C-407E-A947-70E740481C1C}">
                    <a14:useLocalDpi xmlns:a14="http://schemas.microsoft.com/office/drawing/2010/main" val="0"/>
                  </a:ext>
                </a:extLst>
              </a:blip>
              <a:srcRect/>
              <a:stretch>
                <a:fillRect/>
              </a:stretch>
            </p:blipFill>
            <p:spPr bwMode="auto">
              <a:xfrm flipH="1">
                <a:off x="3896839" y="1899918"/>
                <a:ext cx="260509" cy="374050"/>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Rectangle 32"/>
            <p:cNvSpPr/>
            <p:nvPr/>
          </p:nvSpPr>
          <p:spPr bwMode="auto">
            <a:xfrm>
              <a:off x="4447514" y="2539373"/>
              <a:ext cx="1548000" cy="504000"/>
            </a:xfrm>
            <a:prstGeom prst="rect">
              <a:avLst/>
            </a:prstGeom>
            <a:solidFill>
              <a:srgbClr val="0980D6"/>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chemeClr val="tx1">
                      <a:alpha val="99000"/>
                    </a:schemeClr>
                  </a:solidFill>
                </a:rPr>
                <a:t>Trillions  of networked nodes</a:t>
              </a:r>
            </a:p>
          </p:txBody>
        </p:sp>
        <p:sp>
          <p:nvSpPr>
            <p:cNvPr id="34" name="Rectangle 33"/>
            <p:cNvSpPr/>
            <p:nvPr/>
          </p:nvSpPr>
          <p:spPr bwMode="auto">
            <a:xfrm>
              <a:off x="6093994" y="2535441"/>
              <a:ext cx="1548000" cy="504000"/>
            </a:xfrm>
            <a:prstGeom prst="rect">
              <a:avLst/>
            </a:prstGeom>
            <a:solidFill>
              <a:srgbClr val="0980D6"/>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chemeClr val="tx1">
                      <a:alpha val="99000"/>
                    </a:schemeClr>
                  </a:solidFill>
                </a:rPr>
                <a:t>Low bandwidth last-mile connection</a:t>
              </a:r>
            </a:p>
          </p:txBody>
        </p:sp>
        <p:pic>
          <p:nvPicPr>
            <p:cNvPr id="2051" name="Picture 3" descr="C:\Users\HOWARDY.REDMOND\AppData\Local\Microsoft\Windows\Temporary Internet Files\Content.IE5\5W4A3OMT\MC900351855[1].wmf"/>
            <p:cNvPicPr>
              <a:picLocks noChangeAspect="1" noChangeArrowheads="1"/>
            </p:cNvPicPr>
            <p:nvPr/>
          </p:nvPicPr>
          <p:blipFill>
            <a:blip r:embed="rId5" cstate="print">
              <a:lum bright="100000"/>
              <a:extLst>
                <a:ext uri="{28A0092B-C50C-407E-A947-70E740481C1C}">
                  <a14:useLocalDpi xmlns:a14="http://schemas.microsoft.com/office/drawing/2010/main" val="0"/>
                </a:ext>
              </a:extLst>
            </a:blip>
            <a:srcRect/>
            <a:stretch>
              <a:fillRect/>
            </a:stretch>
          </p:blipFill>
          <p:spPr bwMode="auto">
            <a:xfrm>
              <a:off x="6614050" y="1586853"/>
              <a:ext cx="507888" cy="619712"/>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6403923" y="2261936"/>
              <a:ext cx="846606" cy="184714"/>
            </a:xfrm>
            <a:prstGeom prst="rect">
              <a:avLst/>
            </a:prstGeom>
            <a:noFill/>
          </p:spPr>
          <p:txBody>
            <a:bodyPr wrap="none" lIns="0" tIns="0" rIns="0" bIns="0" rtlCol="0">
              <a:spAutoFit/>
            </a:bodyPr>
            <a:lstStyle/>
            <a:p>
              <a:r>
                <a:rPr lang="en-US" sz="1200" b="1" dirty="0">
                  <a:gradFill>
                    <a:gsLst>
                      <a:gs pos="0">
                        <a:schemeClr val="tx1"/>
                      </a:gs>
                      <a:gs pos="86000">
                        <a:schemeClr val="tx1"/>
                      </a:gs>
                    </a:gsLst>
                    <a:lin ang="5400000" scaled="0"/>
                  </a:gradFill>
                </a:rPr>
                <a:t>100kBit/sec</a:t>
              </a:r>
            </a:p>
          </p:txBody>
        </p:sp>
        <p:sp>
          <p:nvSpPr>
            <p:cNvPr id="56" name="Rectangle 55"/>
            <p:cNvSpPr/>
            <p:nvPr/>
          </p:nvSpPr>
          <p:spPr bwMode="auto">
            <a:xfrm>
              <a:off x="1162892" y="4216358"/>
              <a:ext cx="1548000" cy="504000"/>
            </a:xfrm>
            <a:prstGeom prst="rect">
              <a:avLst/>
            </a:prstGeom>
            <a:solidFill>
              <a:srgbClr val="0980D6"/>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chemeClr val="tx1">
                      <a:alpha val="99000"/>
                    </a:schemeClr>
                  </a:solidFill>
                </a:rPr>
                <a:t>Mostly addressed by local  schemes</a:t>
              </a:r>
            </a:p>
          </p:txBody>
        </p:sp>
        <p:sp>
          <p:nvSpPr>
            <p:cNvPr id="58" name="Rectangle 57"/>
            <p:cNvSpPr/>
            <p:nvPr/>
          </p:nvSpPr>
          <p:spPr bwMode="auto">
            <a:xfrm>
              <a:off x="2811346" y="4216358"/>
              <a:ext cx="1548000" cy="504000"/>
            </a:xfrm>
            <a:prstGeom prst="rect">
              <a:avLst/>
            </a:prstGeom>
            <a:solidFill>
              <a:srgbClr val="0980D6"/>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chemeClr val="tx1">
                      <a:alpha val="99000"/>
                    </a:schemeClr>
                  </a:solidFill>
                </a:rPr>
                <a:t>Machine-centric</a:t>
              </a:r>
            </a:p>
          </p:txBody>
        </p:sp>
        <p:sp>
          <p:nvSpPr>
            <p:cNvPr id="60" name="Rectangle 59"/>
            <p:cNvSpPr/>
            <p:nvPr/>
          </p:nvSpPr>
          <p:spPr bwMode="auto">
            <a:xfrm>
              <a:off x="4447514" y="4216358"/>
              <a:ext cx="1548000" cy="504000"/>
            </a:xfrm>
            <a:prstGeom prst="rect">
              <a:avLst/>
            </a:prstGeom>
            <a:solidFill>
              <a:srgbClr val="0980D6"/>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chemeClr val="tx1">
                      <a:alpha val="99000"/>
                    </a:schemeClr>
                  </a:solidFill>
                </a:rPr>
                <a:t>Sensing-focus</a:t>
              </a:r>
            </a:p>
          </p:txBody>
        </p:sp>
        <p:pic>
          <p:nvPicPr>
            <p:cNvPr id="63" name="Picture 8" descr="\\MAGNUM\Projects\Microsoft\Cloud Power FY12\Design\Icons\PNGs\Cross Platform.png"/>
            <p:cNvPicPr>
              <a:picLocks noChangeAspect="1" noChangeArrowheads="1"/>
            </p:cNvPicPr>
            <p:nvPr/>
          </p:nvPicPr>
          <p:blipFill>
            <a:blip r:embed="rId6" cstate="print">
              <a:lum bright="100000"/>
            </a:blip>
            <a:srcRect/>
            <a:stretch>
              <a:fillRect/>
            </a:stretch>
          </p:blipFill>
          <p:spPr bwMode="auto">
            <a:xfrm>
              <a:off x="2877330" y="2963178"/>
              <a:ext cx="1381849" cy="1482016"/>
            </a:xfrm>
            <a:prstGeom prst="rect">
              <a:avLst/>
            </a:prstGeom>
            <a:noFill/>
          </p:spPr>
        </p:pic>
        <p:pic>
          <p:nvPicPr>
            <p:cNvPr id="2078" name="Picture 30" descr="C:\Users\HOWARDY.REDMOND\AppData\Local\Microsoft\Windows\Temporary Internet Files\Content.IE5\JSHLW3M1\MC900239673[1].wmf"/>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rcRect/>
            <a:stretch>
              <a:fillRect/>
            </a:stretch>
          </p:blipFill>
          <p:spPr bwMode="auto">
            <a:xfrm>
              <a:off x="4690416" y="3320714"/>
              <a:ext cx="1062196" cy="830597"/>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p:cNvSpPr txBox="1"/>
            <p:nvPr/>
          </p:nvSpPr>
          <p:spPr>
            <a:xfrm>
              <a:off x="4571152" y="1578391"/>
              <a:ext cx="1290539" cy="923571"/>
            </a:xfrm>
            <a:prstGeom prst="rect">
              <a:avLst/>
            </a:prstGeom>
            <a:noFill/>
          </p:spPr>
          <p:txBody>
            <a:bodyPr wrap="square" lIns="0" tIns="0" rIns="0" bIns="0" rtlCol="0">
              <a:spAutoFit/>
            </a:bodyPr>
            <a:lstStyle/>
            <a:p>
              <a:pPr algn="ctr"/>
              <a:r>
                <a:rPr lang="en-US" sz="1200" b="1" dirty="0">
                  <a:gradFill>
                    <a:gsLst>
                      <a:gs pos="0">
                        <a:schemeClr val="tx1"/>
                      </a:gs>
                      <a:gs pos="86000">
                        <a:schemeClr val="tx1"/>
                      </a:gs>
                    </a:gsLst>
                    <a:lin ang="5400000" scaled="0"/>
                  </a:gradFill>
                </a:rPr>
                <a:t>Trillions of computer-enabled devices which are part of the </a:t>
              </a:r>
              <a:r>
                <a:rPr lang="en-US" sz="1200" b="1" dirty="0" err="1">
                  <a:gradFill>
                    <a:gsLst>
                      <a:gs pos="0">
                        <a:schemeClr val="tx1"/>
                      </a:gs>
                      <a:gs pos="86000">
                        <a:schemeClr val="tx1"/>
                      </a:gs>
                    </a:gsLst>
                    <a:lin ang="5400000" scaled="0"/>
                  </a:gradFill>
                </a:rPr>
                <a:t>IoT</a:t>
              </a:r>
              <a:endParaRPr lang="en-US" sz="1200" b="1" dirty="0">
                <a:gradFill>
                  <a:gsLst>
                    <a:gs pos="0">
                      <a:schemeClr val="tx1"/>
                    </a:gs>
                    <a:gs pos="86000">
                      <a:schemeClr val="tx1"/>
                    </a:gs>
                  </a:gsLst>
                  <a:lin ang="5400000" scaled="0"/>
                </a:gradFill>
              </a:endParaRPr>
            </a:p>
          </p:txBody>
        </p:sp>
        <p:pic>
          <p:nvPicPr>
            <p:cNvPr id="2092" name="Picture 44" descr="C:\Users\HOWARDY.REDMOND\AppData\Local\Microsoft\Windows\Temporary Internet Files\Content.IE5\VP137ABM\MC900441462[1].png"/>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411387" y="3210507"/>
              <a:ext cx="1051009" cy="1051009"/>
            </a:xfrm>
            <a:prstGeom prst="rect">
              <a:avLst/>
            </a:prstGeom>
            <a:noFill/>
            <a:extLst>
              <a:ext uri="{909E8E84-426E-40DD-AFC4-6F175D3DCCD1}">
                <a14:hiddenFill xmlns:a14="http://schemas.microsoft.com/office/drawing/2010/main">
                  <a:solidFill>
                    <a:srgbClr val="FFFFFF"/>
                  </a:solidFill>
                </a14:hiddenFill>
              </a:ext>
            </a:extLst>
          </p:spPr>
        </p:pic>
        <p:pic>
          <p:nvPicPr>
            <p:cNvPr id="2096" name="Picture 48" descr="C:\Users\HOWARDY.REDMOND\AppData\Local\Microsoft\Windows\Temporary Internet Files\Content.IE5\KIYKZX54\MP900401814[1].jpg"/>
            <p:cNvPicPr>
              <a:picLocks noChangeAspect="1" noChangeArrowheads="1"/>
            </p:cNvPicPr>
            <p:nvPr/>
          </p:nvPicPr>
          <p:blipFill>
            <a:blip r:embed="rId10" cstate="print">
              <a:duotone>
                <a:schemeClr val="accent5">
                  <a:shade val="45000"/>
                  <a:satMod val="135000"/>
                </a:schemeClr>
                <a:prstClr val="white"/>
              </a:duotone>
              <a:extLst>
                <a:ext uri="{BEBA8EAE-BF5A-486C-A8C5-ECC9F3942E4B}">
                  <a14:imgProps xmlns:a14="http://schemas.microsoft.com/office/drawing/2010/main">
                    <a14:imgLayer r:embed="rId11">
                      <a14:imgEffect>
                        <a14:brightnessContrast bright="-5000"/>
                      </a14:imgEffect>
                    </a14:imgLayer>
                  </a14:imgProps>
                </a:ext>
                <a:ext uri="{28A0092B-C50C-407E-A947-70E740481C1C}">
                  <a14:useLocalDpi xmlns:a14="http://schemas.microsoft.com/office/drawing/2010/main" val="0"/>
                </a:ext>
              </a:extLst>
            </a:blip>
            <a:srcRect/>
            <a:stretch>
              <a:fillRect/>
            </a:stretch>
          </p:blipFill>
          <p:spPr bwMode="auto">
            <a:xfrm>
              <a:off x="1162892" y="4844749"/>
              <a:ext cx="3196454" cy="1548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p:cNvGrpSpPr/>
          <p:nvPr/>
        </p:nvGrpSpPr>
        <p:grpSpPr>
          <a:xfrm>
            <a:off x="4447944" y="1503266"/>
            <a:ext cx="6477415" cy="4888713"/>
            <a:chOff x="4447514" y="1502762"/>
            <a:chExt cx="6479102" cy="4889987"/>
          </a:xfrm>
        </p:grpSpPr>
        <p:grpSp>
          <p:nvGrpSpPr>
            <p:cNvPr id="10" name="Group 9"/>
            <p:cNvGrpSpPr/>
            <p:nvPr/>
          </p:nvGrpSpPr>
          <p:grpSpPr>
            <a:xfrm>
              <a:off x="4447514" y="4816370"/>
              <a:ext cx="6479101" cy="1576379"/>
              <a:chOff x="4447514" y="4816370"/>
              <a:chExt cx="6479101" cy="1576379"/>
            </a:xfrm>
          </p:grpSpPr>
          <p:sp>
            <p:nvSpPr>
              <p:cNvPr id="12" name="Rectangle 11"/>
              <p:cNvSpPr/>
              <p:nvPr/>
            </p:nvSpPr>
            <p:spPr bwMode="auto">
              <a:xfrm>
                <a:off x="6093994" y="4844748"/>
                <a:ext cx="1548000" cy="1548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z="1800"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p:nvSpPr>
            <p:spPr bwMode="auto">
              <a:xfrm>
                <a:off x="7742448" y="4844749"/>
                <a:ext cx="1548000" cy="1548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z="1800"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Rectangle 16"/>
              <p:cNvSpPr/>
              <p:nvPr/>
            </p:nvSpPr>
            <p:spPr bwMode="auto">
              <a:xfrm>
                <a:off x="4447514" y="4844748"/>
                <a:ext cx="1548000" cy="1548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z="1800"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7" name="Rectangle 56"/>
              <p:cNvSpPr/>
              <p:nvPr/>
            </p:nvSpPr>
            <p:spPr bwMode="auto">
              <a:xfrm>
                <a:off x="4447514" y="5888749"/>
                <a:ext cx="1548000" cy="504000"/>
              </a:xfrm>
              <a:prstGeom prst="rect">
                <a:avLst/>
              </a:prstGeom>
              <a:solidFill>
                <a:srgbClr val="83A52D"/>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chemeClr val="tx1">
                        <a:alpha val="99000"/>
                      </a:schemeClr>
                    </a:solidFill>
                  </a:rPr>
                  <a:t>Global addressing</a:t>
                </a:r>
              </a:p>
            </p:txBody>
          </p:sp>
          <p:sp>
            <p:nvSpPr>
              <p:cNvPr id="59" name="Rectangle 58"/>
              <p:cNvSpPr/>
              <p:nvPr/>
            </p:nvSpPr>
            <p:spPr bwMode="auto">
              <a:xfrm>
                <a:off x="6085086" y="5888749"/>
                <a:ext cx="1548000" cy="504000"/>
              </a:xfrm>
              <a:prstGeom prst="rect">
                <a:avLst/>
              </a:prstGeom>
              <a:solidFill>
                <a:srgbClr val="83A52D"/>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chemeClr val="tx1">
                        <a:alpha val="99000"/>
                      </a:schemeClr>
                    </a:solidFill>
                  </a:rPr>
                  <a:t>User-centric</a:t>
                </a:r>
              </a:p>
            </p:txBody>
          </p:sp>
          <p:sp>
            <p:nvSpPr>
              <p:cNvPr id="61" name="Rectangle 60"/>
              <p:cNvSpPr/>
              <p:nvPr/>
            </p:nvSpPr>
            <p:spPr bwMode="auto">
              <a:xfrm>
                <a:off x="7742447" y="5888749"/>
                <a:ext cx="1548000" cy="504000"/>
              </a:xfrm>
              <a:prstGeom prst="rect">
                <a:avLst/>
              </a:prstGeom>
              <a:solidFill>
                <a:srgbClr val="83A52D"/>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chemeClr val="tx1">
                        <a:alpha val="99000"/>
                      </a:schemeClr>
                    </a:solidFill>
                  </a:rPr>
                  <a:t>Communication-focus</a:t>
                </a:r>
              </a:p>
            </p:txBody>
          </p:sp>
          <p:pic>
            <p:nvPicPr>
              <p:cNvPr id="76" name="Picture 4" descr="\\MAGNUM\Projects\Microsoft\Cloud Power FY12\Design\ICONS_PNG\Open_Web_Platform.png"/>
              <p:cNvPicPr>
                <a:picLocks noChangeAspect="1" noChangeArrowheads="1"/>
              </p:cNvPicPr>
              <p:nvPr/>
            </p:nvPicPr>
            <p:blipFill>
              <a:blip r:embed="rId12" cstate="print">
                <a:lum bright="100000"/>
              </a:blip>
              <a:srcRect/>
              <a:stretch>
                <a:fillRect/>
              </a:stretch>
            </p:blipFill>
            <p:spPr bwMode="auto">
              <a:xfrm>
                <a:off x="4680233" y="4816370"/>
                <a:ext cx="1072379" cy="1072379"/>
              </a:xfrm>
              <a:prstGeom prst="rect">
                <a:avLst/>
              </a:prstGeom>
              <a:noFill/>
            </p:spPr>
          </p:pic>
          <p:pic>
            <p:nvPicPr>
              <p:cNvPr id="2081" name="Picture 33" descr="C:\Users\HOWARDY.REDMOND\AppData\Local\Microsoft\Windows\Temporary Internet Files\Content.IE5\G469HTVF\MC900442094[1].wmf"/>
              <p:cNvPicPr>
                <a:picLocks noChangeAspect="1" noChangeArrowheads="1"/>
              </p:cNvPicPr>
              <p:nvPr/>
            </p:nvPicPr>
            <p:blipFill>
              <a:blip r:embed="rId13" cstate="print">
                <a:lum bright="100000"/>
                <a:extLst>
                  <a:ext uri="{28A0092B-C50C-407E-A947-70E740481C1C}">
                    <a14:useLocalDpi xmlns:a14="http://schemas.microsoft.com/office/drawing/2010/main" val="0"/>
                  </a:ext>
                </a:extLst>
              </a:blip>
              <a:srcRect/>
              <a:stretch>
                <a:fillRect/>
              </a:stretch>
            </p:blipFill>
            <p:spPr bwMode="auto">
              <a:xfrm>
                <a:off x="6366042" y="5057773"/>
                <a:ext cx="986087" cy="607213"/>
              </a:xfrm>
              <a:prstGeom prst="rect">
                <a:avLst/>
              </a:prstGeom>
              <a:noFill/>
              <a:extLst>
                <a:ext uri="{909E8E84-426E-40DD-AFC4-6F175D3DCCD1}">
                  <a14:hiddenFill xmlns:a14="http://schemas.microsoft.com/office/drawing/2010/main">
                    <a:solidFill>
                      <a:srgbClr val="FFFFFF"/>
                    </a:solidFill>
                  </a14:hiddenFill>
                </a:ext>
              </a:extLst>
            </p:spPr>
          </p:pic>
          <p:pic>
            <p:nvPicPr>
              <p:cNvPr id="2083" name="Picture 35" descr="C:\Users\HOWARDY.REDMOND\AppData\Local\Microsoft\Windows\Temporary Internet Files\Content.IE5\MNDNOLUZ\MC900059703[1].wmf"/>
              <p:cNvPicPr>
                <a:picLocks noChangeAspect="1" noChangeArrowheads="1"/>
              </p:cNvPicPr>
              <p:nvPr/>
            </p:nvPicPr>
            <p:blipFill>
              <a:blip r:embed="rId14" cstate="print">
                <a:lum bright="100000"/>
                <a:extLst>
                  <a:ext uri="{28A0092B-C50C-407E-A947-70E740481C1C}">
                    <a14:useLocalDpi xmlns:a14="http://schemas.microsoft.com/office/drawing/2010/main" val="0"/>
                  </a:ext>
                </a:extLst>
              </a:blip>
              <a:srcRect/>
              <a:stretch>
                <a:fillRect/>
              </a:stretch>
            </p:blipFill>
            <p:spPr bwMode="auto">
              <a:xfrm>
                <a:off x="7889556" y="4972978"/>
                <a:ext cx="1253783" cy="759161"/>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p:cNvSpPr/>
              <p:nvPr/>
            </p:nvSpPr>
            <p:spPr bwMode="auto">
              <a:xfrm>
                <a:off x="9378615" y="4844748"/>
                <a:ext cx="1548000" cy="1548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33" fontAlgn="base">
                  <a:lnSpc>
                    <a:spcPct val="80000"/>
                  </a:lnSpc>
                  <a:spcBef>
                    <a:spcPct val="0"/>
                  </a:spcBef>
                  <a:spcAft>
                    <a:spcPct val="0"/>
                  </a:spcAft>
                </a:pPr>
                <a:r>
                  <a:rPr lang="en-US" sz="3199" b="1" spc="-51"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Internet</a:t>
                </a:r>
              </a:p>
            </p:txBody>
          </p:sp>
        </p:grpSp>
        <p:pic>
          <p:nvPicPr>
            <p:cNvPr id="2093" name="Picture 45" descr="C:\Users\HOWARDY.REDMOND\AppData\Local\Microsoft\Windows\Temporary Internet Files\Content.IE5\KIYKZX54\MC900433176[1].jpg"/>
            <p:cNvPicPr>
              <a:picLocks noChangeAspect="1" noChangeArrowheads="1"/>
            </p:cNvPicPr>
            <p:nvPr/>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42447" y="1502762"/>
              <a:ext cx="3184168" cy="1543420"/>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6093994" y="3012108"/>
              <a:ext cx="4832622" cy="1708250"/>
              <a:chOff x="6093994" y="3012108"/>
              <a:chExt cx="4832622" cy="1708250"/>
            </a:xfrm>
          </p:grpSpPr>
          <p:grpSp>
            <p:nvGrpSpPr>
              <p:cNvPr id="14" name="Group 13"/>
              <p:cNvGrpSpPr/>
              <p:nvPr/>
            </p:nvGrpSpPr>
            <p:grpSpPr>
              <a:xfrm>
                <a:off x="6093994" y="3172358"/>
                <a:ext cx="4832622" cy="1548000"/>
                <a:chOff x="6093994" y="3172358"/>
                <a:chExt cx="4832622" cy="1548000"/>
              </a:xfrm>
            </p:grpSpPr>
            <p:sp>
              <p:nvSpPr>
                <p:cNvPr id="11" name="Rectangle 10"/>
                <p:cNvSpPr/>
                <p:nvPr/>
              </p:nvSpPr>
              <p:spPr bwMode="auto">
                <a:xfrm>
                  <a:off x="6093994" y="3172358"/>
                  <a:ext cx="1548000" cy="1548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z="1800"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 name="Rectangle 12"/>
                <p:cNvSpPr/>
                <p:nvPr/>
              </p:nvSpPr>
              <p:spPr bwMode="auto">
                <a:xfrm>
                  <a:off x="7742448" y="3172358"/>
                  <a:ext cx="1548000" cy="1548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z="1800"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 name="Rectangle 15"/>
                <p:cNvSpPr/>
                <p:nvPr/>
              </p:nvSpPr>
              <p:spPr bwMode="auto">
                <a:xfrm>
                  <a:off x="9378616" y="3172358"/>
                  <a:ext cx="1548000" cy="1548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z="1800"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25" name="Group 24"/>
                <p:cNvGrpSpPr/>
                <p:nvPr/>
              </p:nvGrpSpPr>
              <p:grpSpPr>
                <a:xfrm>
                  <a:off x="6237456" y="3466602"/>
                  <a:ext cx="1261076" cy="474211"/>
                  <a:chOff x="8926609" y="4973963"/>
                  <a:chExt cx="2164752" cy="721953"/>
                </a:xfrm>
              </p:grpSpPr>
              <p:pic>
                <p:nvPicPr>
                  <p:cNvPr id="20" name="Picture 19"/>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8926609" y="5279315"/>
                    <a:ext cx="310121" cy="416601"/>
                  </a:xfrm>
                  <a:prstGeom prst="rect">
                    <a:avLst/>
                  </a:prstGeom>
                </p:spPr>
              </p:pic>
              <p:sp>
                <p:nvSpPr>
                  <p:cNvPr id="21" name="Freeform 61"/>
                  <p:cNvSpPr>
                    <a:spLocks/>
                  </p:cNvSpPr>
                  <p:nvPr/>
                </p:nvSpPr>
                <p:spPr bwMode="auto">
                  <a:xfrm rot="10800000">
                    <a:off x="9212369" y="4973963"/>
                    <a:ext cx="445820" cy="64478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chemeClr val="tx1"/>
                  </a:solidFill>
                  <a:extLst/>
                </p:spPr>
                <p:txBody>
                  <a:bodyPr vert="horz" wrap="square" lIns="91416" tIns="45708" rIns="91416" bIns="45708" numCol="1" anchor="t" anchorCtr="0" compatLnSpc="1">
                    <a:prstTxWarp prst="textNoShape">
                      <a:avLst/>
                    </a:prstTxWarp>
                  </a:bodyPr>
                  <a:lstStyle/>
                  <a:p>
                    <a:endParaRPr lang="en-US" sz="1800" dirty="0">
                      <a:solidFill>
                        <a:srgbClr val="FFFFFF"/>
                      </a:solidFill>
                      <a:latin typeface="+mj-lt"/>
                    </a:endParaRPr>
                  </a:p>
                </p:txBody>
              </p:sp>
              <p:sp>
                <p:nvSpPr>
                  <p:cNvPr id="22" name="Freeform 20"/>
                  <p:cNvSpPr>
                    <a:spLocks noEditPoints="1"/>
                  </p:cNvSpPr>
                  <p:nvPr/>
                </p:nvSpPr>
                <p:spPr bwMode="auto">
                  <a:xfrm>
                    <a:off x="9761762" y="4985710"/>
                    <a:ext cx="910300" cy="633038"/>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tx1"/>
                  </a:solidFill>
                  <a:extLst/>
                </p:spPr>
                <p:txBody>
                  <a:bodyPr vert="horz" wrap="square" lIns="91416" tIns="45708" rIns="91416" bIns="45708" numCol="1" anchor="t" anchorCtr="0" compatLnSpc="1">
                    <a:prstTxWarp prst="textNoShape">
                      <a:avLst/>
                    </a:prstTxWarp>
                  </a:bodyPr>
                  <a:lstStyle/>
                  <a:p>
                    <a:endParaRPr lang="en-US" sz="1800" dirty="0">
                      <a:solidFill>
                        <a:srgbClr val="FFFFFF"/>
                      </a:solidFill>
                      <a:latin typeface="+mj-lt"/>
                    </a:endParaRPr>
                  </a:p>
                </p:txBody>
              </p:sp>
              <p:pic>
                <p:nvPicPr>
                  <p:cNvPr id="23" name="Picture 22"/>
                  <p:cNvPicPr>
                    <a:picLocks noChangeAspect="1"/>
                  </p:cNvPicPr>
                  <p:nvPr/>
                </p:nvPicPr>
                <p:blipFill>
                  <a:blip r:embed="rId18" cstate="print">
                    <a:extLst>
                      <a:ext uri="{BEBA8EAE-BF5A-486C-A8C5-ECC9F3942E4B}">
                        <a14:imgProps xmlns:a14="http://schemas.microsoft.com/office/drawing/2010/main">
                          <a14:imgLayer r:embed="rId19">
                            <a14:imgEffect>
                              <a14:brightnessContrast bright="100000"/>
                            </a14:imgEffect>
                          </a14:imgLayer>
                        </a14:imgProps>
                      </a:ext>
                      <a:ext uri="{28A0092B-C50C-407E-A947-70E740481C1C}">
                        <a14:useLocalDpi xmlns:a14="http://schemas.microsoft.com/office/drawing/2010/main"/>
                      </a:ext>
                    </a:extLst>
                  </a:blip>
                  <a:stretch>
                    <a:fillRect/>
                  </a:stretch>
                </p:blipFill>
                <p:spPr>
                  <a:xfrm>
                    <a:off x="10761870" y="4985711"/>
                    <a:ext cx="329491" cy="633037"/>
                  </a:xfrm>
                  <a:prstGeom prst="rect">
                    <a:avLst/>
                  </a:prstGeom>
                </p:spPr>
              </p:pic>
            </p:grpSp>
            <p:sp>
              <p:nvSpPr>
                <p:cNvPr id="26" name="Rectangle 25"/>
                <p:cNvSpPr/>
                <p:nvPr/>
              </p:nvSpPr>
              <p:spPr bwMode="auto">
                <a:xfrm>
                  <a:off x="6093994" y="4211052"/>
                  <a:ext cx="1548000" cy="504000"/>
                </a:xfrm>
                <a:prstGeom prst="rect">
                  <a:avLst/>
                </a:prstGeom>
                <a:solidFill>
                  <a:srgbClr val="83A52D"/>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chemeClr val="tx1">
                          <a:alpha val="99000"/>
                        </a:schemeClr>
                      </a:solidFill>
                    </a:rPr>
                    <a:t>Laptops  / tablets  / smartphones </a:t>
                  </a:r>
                </a:p>
              </p:txBody>
            </p:sp>
            <p:sp>
              <p:nvSpPr>
                <p:cNvPr id="32" name="Rectangle 31"/>
                <p:cNvSpPr/>
                <p:nvPr/>
              </p:nvSpPr>
              <p:spPr bwMode="auto">
                <a:xfrm>
                  <a:off x="7742448" y="4216358"/>
                  <a:ext cx="1548000" cy="504000"/>
                </a:xfrm>
                <a:prstGeom prst="rect">
                  <a:avLst/>
                </a:prstGeom>
                <a:solidFill>
                  <a:srgbClr val="83A52D"/>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chemeClr val="tx1">
                          <a:alpha val="99000"/>
                        </a:schemeClr>
                      </a:solidFill>
                    </a:rPr>
                    <a:t>Billions of networked devices</a:t>
                  </a:r>
                </a:p>
              </p:txBody>
            </p:sp>
            <p:sp>
              <p:nvSpPr>
                <p:cNvPr id="35" name="Rectangle 34"/>
                <p:cNvSpPr/>
                <p:nvPr/>
              </p:nvSpPr>
              <p:spPr bwMode="auto">
                <a:xfrm>
                  <a:off x="9378616" y="4211052"/>
                  <a:ext cx="1548000" cy="504000"/>
                </a:xfrm>
                <a:prstGeom prst="rect">
                  <a:avLst/>
                </a:prstGeom>
                <a:solidFill>
                  <a:srgbClr val="83A52D"/>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chemeClr val="tx1">
                          <a:alpha val="99000"/>
                        </a:schemeClr>
                      </a:solidFill>
                    </a:rPr>
                    <a:t>High-bandwidth access</a:t>
                  </a:r>
                </a:p>
              </p:txBody>
            </p:sp>
            <p:sp>
              <p:nvSpPr>
                <p:cNvPr id="55" name="TextBox 54"/>
                <p:cNvSpPr txBox="1"/>
                <p:nvPr/>
              </p:nvSpPr>
              <p:spPr>
                <a:xfrm>
                  <a:off x="9378616" y="3803993"/>
                  <a:ext cx="1547998" cy="369428"/>
                </a:xfrm>
                <a:prstGeom prst="rect">
                  <a:avLst/>
                </a:prstGeom>
                <a:noFill/>
              </p:spPr>
              <p:txBody>
                <a:bodyPr wrap="square" lIns="0" tIns="0" rIns="0" bIns="0" rtlCol="0">
                  <a:spAutoFit/>
                </a:bodyPr>
                <a:lstStyle/>
                <a:p>
                  <a:pPr algn="ctr"/>
                  <a:r>
                    <a:rPr lang="en-US" sz="1200" b="1" dirty="0">
                      <a:gradFill>
                        <a:gsLst>
                          <a:gs pos="0">
                            <a:schemeClr val="tx1"/>
                          </a:gs>
                          <a:gs pos="86000">
                            <a:schemeClr val="tx1"/>
                          </a:gs>
                        </a:gsLst>
                        <a:lin ang="5400000" scaled="0"/>
                      </a:gradFill>
                    </a:rPr>
                    <a:t>Cable: 10Mbs+</a:t>
                  </a:r>
                </a:p>
                <a:p>
                  <a:pPr algn="ctr"/>
                  <a:r>
                    <a:rPr lang="en-US" sz="1200" b="1" dirty="0">
                      <a:gradFill>
                        <a:gsLst>
                          <a:gs pos="0">
                            <a:schemeClr val="tx1"/>
                          </a:gs>
                          <a:gs pos="86000">
                            <a:schemeClr val="tx1"/>
                          </a:gs>
                        </a:gsLst>
                        <a:lin ang="5400000" scaled="0"/>
                      </a:gradFill>
                    </a:rPr>
                    <a:t>Fiber: 50-100Mbs</a:t>
                  </a:r>
                </a:p>
              </p:txBody>
            </p:sp>
            <p:sp>
              <p:nvSpPr>
                <p:cNvPr id="2048" name="TextBox 2047"/>
                <p:cNvSpPr txBox="1"/>
                <p:nvPr/>
              </p:nvSpPr>
              <p:spPr>
                <a:xfrm>
                  <a:off x="7889556" y="3312890"/>
                  <a:ext cx="1290538" cy="738856"/>
                </a:xfrm>
                <a:prstGeom prst="rect">
                  <a:avLst/>
                </a:prstGeom>
                <a:noFill/>
              </p:spPr>
              <p:txBody>
                <a:bodyPr wrap="square" lIns="0" tIns="0" rIns="0" bIns="0" rtlCol="0">
                  <a:spAutoFit/>
                </a:bodyPr>
                <a:lstStyle/>
                <a:p>
                  <a:pPr algn="ctr"/>
                  <a:r>
                    <a:rPr lang="en-US" sz="1200" b="1" dirty="0">
                      <a:gradFill>
                        <a:gsLst>
                          <a:gs pos="0">
                            <a:schemeClr val="tx1"/>
                          </a:gs>
                          <a:gs pos="86000">
                            <a:schemeClr val="tx1"/>
                          </a:gs>
                        </a:gsLst>
                        <a:lin ang="5400000" scaled="0"/>
                      </a:gradFill>
                    </a:rPr>
                    <a:t>6+billion people</a:t>
                  </a:r>
                </a:p>
                <a:p>
                  <a:pPr algn="ctr"/>
                  <a:r>
                    <a:rPr lang="en-US" sz="1200" b="1" dirty="0">
                      <a:gradFill>
                        <a:gsLst>
                          <a:gs pos="0">
                            <a:schemeClr val="tx1"/>
                          </a:gs>
                          <a:gs pos="86000">
                            <a:schemeClr val="tx1"/>
                          </a:gs>
                        </a:gsLst>
                        <a:lin ang="5400000" scaled="0"/>
                      </a:gradFill>
                    </a:rPr>
                    <a:t>1.5 billion use net</a:t>
                  </a:r>
                </a:p>
                <a:p>
                  <a:pPr algn="ctr"/>
                  <a:r>
                    <a:rPr lang="en-US" sz="1200" b="1" dirty="0">
                      <a:gradFill>
                        <a:gsLst>
                          <a:gs pos="0">
                            <a:schemeClr val="tx1"/>
                          </a:gs>
                          <a:gs pos="86000">
                            <a:schemeClr val="tx1"/>
                          </a:gs>
                        </a:gsLst>
                        <a:lin ang="5400000" scaled="0"/>
                      </a:gradFill>
                    </a:rPr>
                    <a:t>US: 4.3 devices </a:t>
                  </a:r>
                </a:p>
                <a:p>
                  <a:pPr algn="ctr"/>
                  <a:r>
                    <a:rPr lang="en-US" sz="1200" b="1" dirty="0">
                      <a:gradFill>
                        <a:gsLst>
                          <a:gs pos="0">
                            <a:schemeClr val="tx1"/>
                          </a:gs>
                          <a:gs pos="86000">
                            <a:schemeClr val="tx1"/>
                          </a:gs>
                        </a:gsLst>
                        <a:lin ang="5400000" scaled="0"/>
                      </a:gradFill>
                    </a:rPr>
                    <a:t>per adult</a:t>
                  </a:r>
                </a:p>
              </p:txBody>
            </p:sp>
          </p:grpSp>
          <p:pic>
            <p:nvPicPr>
              <p:cNvPr id="2068" name="Picture 20" descr="C:\Users\HOWARDY.REDMOND\AppData\Local\Microsoft\Windows\Temporary Internet Files\Content.IE5\D2ELR7P4\MC900432567[1].png"/>
              <p:cNvPicPr>
                <a:picLocks noChangeAspect="1" noChangeArrowheads="1"/>
              </p:cNvPicPr>
              <p:nvPr/>
            </p:nvPicPr>
            <p:blipFill>
              <a:blip r:embed="rId20">
                <a:extLst>
                  <a:ext uri="{BEBA8EAE-BF5A-486C-A8C5-ECC9F3942E4B}">
                    <a14:imgProps xmlns:a14="http://schemas.microsoft.com/office/drawing/2010/main">
                      <a14:imgLayer r:embed="rId21">
                        <a14:imgEffect>
                          <a14:brightnessContrast bright="88000"/>
                        </a14:imgEffect>
                      </a14:imgLayer>
                    </a14:imgProps>
                  </a:ext>
                  <a:ext uri="{28A0092B-C50C-407E-A947-70E740481C1C}">
                    <a14:useLocalDpi xmlns:a14="http://schemas.microsoft.com/office/drawing/2010/main" val="0"/>
                  </a:ext>
                </a:extLst>
              </a:blip>
              <a:srcRect/>
              <a:stretch>
                <a:fillRect/>
              </a:stretch>
            </p:blipFill>
            <p:spPr bwMode="auto">
              <a:xfrm>
                <a:off x="9690404" y="3012108"/>
                <a:ext cx="924422" cy="924422"/>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65916854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5000">
                                          <p:cBhvr additive="base">
                                            <p:cTn id="7" dur="1000" fill="hold"/>
                                            <p:tgtEl>
                                              <p:spTgt spid="9"/>
                                            </p:tgtEl>
                                            <p:attrNameLst>
                                              <p:attrName>ppt_x</p:attrName>
                                            </p:attrNameLst>
                                          </p:cBhvr>
                                          <p:tavLst>
                                            <p:tav tm="0">
                                              <p:val>
                                                <p:strVal val="0-#ppt_w/2"/>
                                              </p:val>
                                            </p:tav>
                                            <p:tav tm="100000">
                                              <p:val>
                                                <p:strVal val="#ppt_x"/>
                                              </p:val>
                                            </p:tav>
                                          </p:tavLst>
                                        </p:anim>
                                        <p:anim calcmode="lin" valueType="num" p14:bounceEnd="5000">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14:bounceEnd="5000">
                                          <p:cBhvr additive="base">
                                            <p:cTn id="11" dur="1000" fill="hold"/>
                                            <p:tgtEl>
                                              <p:spTgt spid="28"/>
                                            </p:tgtEl>
                                            <p:attrNameLst>
                                              <p:attrName>ppt_x</p:attrName>
                                            </p:attrNameLst>
                                          </p:cBhvr>
                                          <p:tavLst>
                                            <p:tav tm="0">
                                              <p:val>
                                                <p:strVal val="1+#ppt_w/2"/>
                                              </p:val>
                                            </p:tav>
                                            <p:tav tm="100000">
                                              <p:val>
                                                <p:strVal val="#ppt_x"/>
                                              </p:val>
                                            </p:tav>
                                          </p:tavLst>
                                        </p:anim>
                                        <p:anim calcmode="lin" valueType="num" p14:bounceEnd="5000">
                                          <p:cBhvr additive="base">
                                            <p:cTn id="12"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37097"/>
          </a:xfrm>
        </p:spPr>
        <p:txBody>
          <a:bodyPr/>
          <a:lstStyle/>
          <a:p>
            <a:r>
              <a:rPr lang="en-US" sz="4600" dirty="0" smtClean="0"/>
              <a:t>Collective Intelligence and Predictive analysis</a:t>
            </a:r>
            <a:endParaRPr lang="en-US" sz="4600" dirty="0"/>
          </a:p>
        </p:txBody>
      </p:sp>
      <p:grpSp>
        <p:nvGrpSpPr>
          <p:cNvPr id="3" name="Group 2"/>
          <p:cNvGrpSpPr/>
          <p:nvPr/>
        </p:nvGrpSpPr>
        <p:grpSpPr>
          <a:xfrm>
            <a:off x="8048793" y="2905655"/>
            <a:ext cx="2642616" cy="2641928"/>
            <a:chOff x="8285536" y="3240529"/>
            <a:chExt cx="3096771" cy="3096771"/>
          </a:xfrm>
        </p:grpSpPr>
        <p:sp>
          <p:nvSpPr>
            <p:cNvPr id="4" name="Rectangle 3"/>
            <p:cNvSpPr/>
            <p:nvPr/>
          </p:nvSpPr>
          <p:spPr bwMode="auto">
            <a:xfrm>
              <a:off x="8285536" y="3240529"/>
              <a:ext cx="3096771" cy="3096771"/>
            </a:xfrm>
            <a:prstGeom prst="rect">
              <a:avLst/>
            </a:prstGeom>
            <a:solidFill>
              <a:srgbClr val="00BCF2"/>
            </a:solidFill>
            <a:ln w="10795" cap="flat" cmpd="sng" algn="ctr">
              <a:noFill/>
              <a:prstDash val="solid"/>
              <a:headEnd type="none" w="med" len="med"/>
              <a:tailEnd type="none" w="med" len="med"/>
            </a:ln>
            <a:effectLst/>
          </p:spPr>
          <p:txBody>
            <a:bodyPr vert="horz" wrap="square" lIns="162511" tIns="81255" rIns="162511" bIns="81255" numCol="1" rtlCol="0" anchor="b" anchorCtr="0" compatLnSpc="1">
              <a:prstTxWarp prst="textNoShape">
                <a:avLst/>
              </a:prstTxWarp>
            </a:bodyPr>
            <a:lstStyle/>
            <a:p>
              <a:pPr defTabSz="913588" fontAlgn="base">
                <a:spcBef>
                  <a:spcPct val="0"/>
                </a:spcBef>
                <a:spcAft>
                  <a:spcPct val="0"/>
                </a:spcAft>
                <a:defRPr/>
              </a:pPr>
              <a:r>
                <a:rPr lang="en-US" sz="3199" kern="0" dirty="0">
                  <a:gradFill>
                    <a:gsLst>
                      <a:gs pos="0">
                        <a:srgbClr val="FFFFFF"/>
                      </a:gs>
                      <a:gs pos="100000">
                        <a:srgbClr val="FFFFFF"/>
                      </a:gs>
                    </a:gsLst>
                    <a:lin ang="5400000" scaled="0"/>
                  </a:gradFill>
                  <a:latin typeface="Segoe UI Light"/>
                </a:rPr>
                <a:t>Advanced Analytics</a:t>
              </a:r>
            </a:p>
          </p:txBody>
        </p:sp>
        <p:sp>
          <p:nvSpPr>
            <p:cNvPr id="5" name="Freeform 7"/>
            <p:cNvSpPr>
              <a:spLocks noEditPoints="1"/>
            </p:cNvSpPr>
            <p:nvPr/>
          </p:nvSpPr>
          <p:spPr bwMode="black">
            <a:xfrm>
              <a:off x="9282307" y="3820710"/>
              <a:ext cx="1082454" cy="108370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73142" rIns="146282" bIns="73142" numCol="1" anchor="t" anchorCtr="0" compatLnSpc="1">
              <a:prstTxWarp prst="textNoShape">
                <a:avLst/>
              </a:prstTxWarp>
            </a:bodyPr>
            <a:lstStyle/>
            <a:p>
              <a:pPr algn="ctr" defTabSz="913850">
                <a:defRPr/>
              </a:pPr>
              <a:endParaRPr lang="en-US" sz="1600" kern="0" dirty="0">
                <a:gradFill>
                  <a:gsLst>
                    <a:gs pos="0">
                      <a:srgbClr val="FFFFFF"/>
                    </a:gs>
                    <a:gs pos="100000">
                      <a:srgbClr val="FFFFFF"/>
                    </a:gs>
                  </a:gsLst>
                  <a:lin ang="5400000" scaled="0"/>
                </a:gradFill>
              </a:endParaRPr>
            </a:p>
          </p:txBody>
        </p:sp>
      </p:grpSp>
      <p:grpSp>
        <p:nvGrpSpPr>
          <p:cNvPr id="6" name="Group 5"/>
          <p:cNvGrpSpPr/>
          <p:nvPr/>
        </p:nvGrpSpPr>
        <p:grpSpPr>
          <a:xfrm>
            <a:off x="4752046" y="1449534"/>
            <a:ext cx="2642616" cy="2641928"/>
            <a:chOff x="4994239" y="1783015"/>
            <a:chExt cx="2642616" cy="2642616"/>
          </a:xfrm>
        </p:grpSpPr>
        <p:sp>
          <p:nvSpPr>
            <p:cNvPr id="7" name="Rectangle 6"/>
            <p:cNvSpPr/>
            <p:nvPr/>
          </p:nvSpPr>
          <p:spPr bwMode="auto">
            <a:xfrm>
              <a:off x="4994239" y="1783015"/>
              <a:ext cx="2642616" cy="2642616"/>
            </a:xfrm>
            <a:prstGeom prst="rect">
              <a:avLst/>
            </a:prstGeom>
            <a:solidFill>
              <a:srgbClr val="68217A"/>
            </a:solidFill>
            <a:ln w="10795" cap="flat" cmpd="sng" algn="ctr">
              <a:noFill/>
              <a:prstDash val="solid"/>
              <a:headEnd type="none" w="med" len="med"/>
              <a:tailEnd type="none" w="med" len="med"/>
            </a:ln>
            <a:effectLst/>
          </p:spPr>
          <p:txBody>
            <a:bodyPr vert="horz" wrap="square" lIns="162511" tIns="81255" rIns="162511" bIns="81255" numCol="1" rtlCol="0" anchor="t" anchorCtr="0" compatLnSpc="1">
              <a:prstTxWarp prst="textNoShape">
                <a:avLst/>
              </a:prstTxWarp>
            </a:bodyPr>
            <a:lstStyle/>
            <a:p>
              <a:pPr defTabSz="913588" fontAlgn="base">
                <a:spcBef>
                  <a:spcPct val="0"/>
                </a:spcBef>
                <a:spcAft>
                  <a:spcPct val="0"/>
                </a:spcAft>
                <a:defRPr/>
              </a:pPr>
              <a:r>
                <a:rPr lang="en-US" sz="3199" kern="0" dirty="0">
                  <a:gradFill>
                    <a:gsLst>
                      <a:gs pos="0">
                        <a:srgbClr val="FFFFFF"/>
                      </a:gs>
                      <a:gs pos="100000">
                        <a:srgbClr val="FFFFFF"/>
                      </a:gs>
                    </a:gsLst>
                    <a:lin ang="5400000" scaled="0"/>
                  </a:gradFill>
                  <a:latin typeface="Segoe UI Light"/>
                </a:rPr>
                <a:t>Live Data </a:t>
              </a:r>
              <a:r>
                <a:rPr lang="en-US" sz="3199" kern="0" dirty="0" smtClean="0">
                  <a:gradFill>
                    <a:gsLst>
                      <a:gs pos="0">
                        <a:srgbClr val="FFFFFF"/>
                      </a:gs>
                      <a:gs pos="100000">
                        <a:srgbClr val="FFFFFF"/>
                      </a:gs>
                    </a:gsLst>
                    <a:lin ang="5400000" scaled="0"/>
                  </a:gradFill>
                  <a:latin typeface="Segoe UI Light"/>
                </a:rPr>
                <a:t>Feed, Search</a:t>
              </a:r>
              <a:endParaRPr lang="en-US" sz="3199" kern="0" dirty="0">
                <a:gradFill>
                  <a:gsLst>
                    <a:gs pos="0">
                      <a:srgbClr val="FFFFFF"/>
                    </a:gs>
                    <a:gs pos="100000">
                      <a:srgbClr val="FFFFFF"/>
                    </a:gs>
                  </a:gsLst>
                  <a:lin ang="5400000" scaled="0"/>
                </a:gradFill>
                <a:latin typeface="Segoe UI Light"/>
              </a:endParaRPr>
            </a:p>
          </p:txBody>
        </p:sp>
        <p:sp>
          <p:nvSpPr>
            <p:cNvPr id="8" name="Freeform 11"/>
            <p:cNvSpPr>
              <a:spLocks noEditPoints="1"/>
            </p:cNvSpPr>
            <p:nvPr/>
          </p:nvSpPr>
          <p:spPr bwMode="black">
            <a:xfrm>
              <a:off x="5859069" y="3048950"/>
              <a:ext cx="912955" cy="904729"/>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rgbClr val="FFFFFF"/>
            </a:solidFill>
            <a:ln>
              <a:noFill/>
            </a:ln>
          </p:spPr>
          <p:txBody>
            <a:bodyPr vert="horz" wrap="square" lIns="0" tIns="73142" rIns="146282" bIns="73142" numCol="1" anchor="t" anchorCtr="0" compatLnSpc="1">
              <a:prstTxWarp prst="textNoShape">
                <a:avLst/>
              </a:prstTxWarp>
            </a:bodyPr>
            <a:lstStyle/>
            <a:p>
              <a:pPr algn="ctr" defTabSz="913850">
                <a:defRPr/>
              </a:pPr>
              <a:endParaRPr lang="en-US" sz="1600" kern="0" dirty="0">
                <a:gradFill>
                  <a:gsLst>
                    <a:gs pos="0">
                      <a:srgbClr val="FFFFFF"/>
                    </a:gs>
                    <a:gs pos="100000">
                      <a:srgbClr val="FFFFFF"/>
                    </a:gs>
                  </a:gsLst>
                  <a:lin ang="5400000" scaled="0"/>
                </a:gradFill>
              </a:endParaRPr>
            </a:p>
          </p:txBody>
        </p:sp>
      </p:grpSp>
      <p:grpSp>
        <p:nvGrpSpPr>
          <p:cNvPr id="9" name="Group 8"/>
          <p:cNvGrpSpPr/>
          <p:nvPr/>
        </p:nvGrpSpPr>
        <p:grpSpPr>
          <a:xfrm>
            <a:off x="1470008" y="2905655"/>
            <a:ext cx="2642536" cy="2641848"/>
            <a:chOff x="952023" y="3373995"/>
            <a:chExt cx="2642536" cy="2642536"/>
          </a:xfrm>
        </p:grpSpPr>
        <p:sp>
          <p:nvSpPr>
            <p:cNvPr id="10" name="Rectangle 9"/>
            <p:cNvSpPr/>
            <p:nvPr/>
          </p:nvSpPr>
          <p:spPr bwMode="auto">
            <a:xfrm>
              <a:off x="952023" y="3373995"/>
              <a:ext cx="2642536" cy="2642536"/>
            </a:xfrm>
            <a:prstGeom prst="rect">
              <a:avLst/>
            </a:prstGeom>
            <a:solidFill>
              <a:srgbClr val="00188F"/>
            </a:solidFill>
            <a:ln w="10795" cap="flat" cmpd="sng" algn="ctr">
              <a:noFill/>
              <a:prstDash val="solid"/>
              <a:headEnd type="none" w="med" len="med"/>
              <a:tailEnd type="none" w="med" len="med"/>
            </a:ln>
            <a:effectLst/>
          </p:spPr>
          <p:txBody>
            <a:bodyPr vert="horz" wrap="square" lIns="162511" tIns="81255" rIns="162511" bIns="81255" numCol="1" rtlCol="0" anchor="b" anchorCtr="0" compatLnSpc="1">
              <a:prstTxWarp prst="textNoShape">
                <a:avLst/>
              </a:prstTxWarp>
            </a:bodyPr>
            <a:lstStyle/>
            <a:p>
              <a:pPr defTabSz="913588" fontAlgn="base">
                <a:spcBef>
                  <a:spcPct val="0"/>
                </a:spcBef>
                <a:spcAft>
                  <a:spcPct val="0"/>
                </a:spcAft>
                <a:defRPr/>
              </a:pPr>
              <a:r>
                <a:rPr lang="en-US" sz="3199" kern="0" dirty="0">
                  <a:gradFill>
                    <a:gsLst>
                      <a:gs pos="0">
                        <a:srgbClr val="FFFFFF"/>
                      </a:gs>
                      <a:gs pos="100000">
                        <a:srgbClr val="FFFFFF"/>
                      </a:gs>
                    </a:gsLst>
                    <a:lin ang="5400000" scaled="0"/>
                  </a:gradFill>
                  <a:latin typeface="Segoe UI Light"/>
                </a:rPr>
                <a:t>Social Analytics</a:t>
              </a:r>
            </a:p>
          </p:txBody>
        </p:sp>
        <p:grpSp>
          <p:nvGrpSpPr>
            <p:cNvPr id="11" name="Group 740"/>
            <p:cNvGrpSpPr>
              <a:grpSpLocks noChangeAspect="1"/>
            </p:cNvGrpSpPr>
            <p:nvPr/>
          </p:nvGrpSpPr>
          <p:grpSpPr bwMode="auto">
            <a:xfrm>
              <a:off x="1688098" y="3857434"/>
              <a:ext cx="1087271" cy="932650"/>
              <a:chOff x="7349" y="-2816"/>
              <a:chExt cx="661" cy="567"/>
            </a:xfrm>
            <a:solidFill>
              <a:srgbClr val="FFFFFF"/>
            </a:solidFill>
          </p:grpSpPr>
          <p:sp>
            <p:nvSpPr>
              <p:cNvPr id="12"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8" tIns="81259" rIns="162518" bIns="81259" numCol="1" anchor="t" anchorCtr="0" compatLnSpc="1">
                <a:prstTxWarp prst="textNoShape">
                  <a:avLst/>
                </a:prstTxWarp>
              </a:bodyPr>
              <a:lstStyle/>
              <a:p>
                <a:pPr defTabSz="913850">
                  <a:defRPr/>
                </a:pPr>
                <a:endParaRPr lang="en-US" sz="1866" kern="0" dirty="0">
                  <a:solidFill>
                    <a:srgbClr val="FFFFFF"/>
                  </a:solidFill>
                </a:endParaRPr>
              </a:p>
            </p:txBody>
          </p:sp>
          <p:sp>
            <p:nvSpPr>
              <p:cNvPr id="13"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8" tIns="81259" rIns="162518" bIns="81259" numCol="1" anchor="t" anchorCtr="0" compatLnSpc="1">
                <a:prstTxWarp prst="textNoShape">
                  <a:avLst/>
                </a:prstTxWarp>
              </a:bodyPr>
              <a:lstStyle/>
              <a:p>
                <a:pPr defTabSz="913850">
                  <a:defRPr/>
                </a:pPr>
                <a:endParaRPr lang="en-US" sz="1866" kern="0" dirty="0">
                  <a:solidFill>
                    <a:srgbClr val="FFFFFF"/>
                  </a:solidFill>
                </a:endParaRPr>
              </a:p>
            </p:txBody>
          </p:sp>
          <p:sp>
            <p:nvSpPr>
              <p:cNvPr id="14"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8" tIns="81259" rIns="162518" bIns="81259" numCol="1" anchor="t" anchorCtr="0" compatLnSpc="1">
                <a:prstTxWarp prst="textNoShape">
                  <a:avLst/>
                </a:prstTxWarp>
              </a:bodyPr>
              <a:lstStyle/>
              <a:p>
                <a:pPr defTabSz="913850">
                  <a:defRPr/>
                </a:pPr>
                <a:endParaRPr lang="en-US" sz="1866" kern="0" dirty="0">
                  <a:solidFill>
                    <a:srgbClr val="FFFFFF"/>
                  </a:solidFill>
                </a:endParaRPr>
              </a:p>
            </p:txBody>
          </p:sp>
          <p:sp>
            <p:nvSpPr>
              <p:cNvPr id="15"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8" tIns="81259" rIns="162518" bIns="81259" numCol="1" anchor="t" anchorCtr="0" compatLnSpc="1">
                <a:prstTxWarp prst="textNoShape">
                  <a:avLst/>
                </a:prstTxWarp>
              </a:bodyPr>
              <a:lstStyle/>
              <a:p>
                <a:pPr defTabSz="913850">
                  <a:defRPr/>
                </a:pPr>
                <a:endParaRPr lang="en-US" sz="1866" kern="0" dirty="0">
                  <a:solidFill>
                    <a:srgbClr val="FFFFFF"/>
                  </a:solidFill>
                </a:endParaRPr>
              </a:p>
            </p:txBody>
          </p:sp>
          <p:sp>
            <p:nvSpPr>
              <p:cNvPr id="16"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8" tIns="81259" rIns="162518" bIns="81259" numCol="1" anchor="t" anchorCtr="0" compatLnSpc="1">
                <a:prstTxWarp prst="textNoShape">
                  <a:avLst/>
                </a:prstTxWarp>
              </a:bodyPr>
              <a:lstStyle/>
              <a:p>
                <a:pPr defTabSz="913850">
                  <a:defRPr/>
                </a:pPr>
                <a:endParaRPr lang="en-US" sz="1866" kern="0" dirty="0">
                  <a:solidFill>
                    <a:srgbClr val="FFFFFF"/>
                  </a:solidFill>
                </a:endParaRPr>
              </a:p>
            </p:txBody>
          </p:sp>
          <p:sp>
            <p:nvSpPr>
              <p:cNvPr id="17"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8" tIns="81259" rIns="162518" bIns="81259" numCol="1" anchor="t" anchorCtr="0" compatLnSpc="1">
                <a:prstTxWarp prst="textNoShape">
                  <a:avLst/>
                </a:prstTxWarp>
              </a:bodyPr>
              <a:lstStyle/>
              <a:p>
                <a:pPr defTabSz="913850">
                  <a:defRPr/>
                </a:pPr>
                <a:endParaRPr lang="en-US" sz="1866" kern="0" dirty="0">
                  <a:solidFill>
                    <a:srgbClr val="FFFFFF"/>
                  </a:solidFill>
                </a:endParaRPr>
              </a:p>
            </p:txBody>
          </p:sp>
        </p:grpSp>
      </p:grpSp>
      <p:grpSp>
        <p:nvGrpSpPr>
          <p:cNvPr id="18" name="Group 17"/>
          <p:cNvGrpSpPr/>
          <p:nvPr/>
        </p:nvGrpSpPr>
        <p:grpSpPr>
          <a:xfrm>
            <a:off x="4475754" y="3830456"/>
            <a:ext cx="3234521" cy="1702298"/>
            <a:chOff x="4293152" y="4173511"/>
            <a:chExt cx="3234521" cy="1702741"/>
          </a:xfrm>
          <a:solidFill>
            <a:srgbClr val="FFFFFF">
              <a:lumMod val="50000"/>
            </a:srgbClr>
          </a:solidFill>
        </p:grpSpPr>
        <p:sp>
          <p:nvSpPr>
            <p:cNvPr id="19" name="Rectangle 18"/>
            <p:cNvSpPr/>
            <p:nvPr/>
          </p:nvSpPr>
          <p:spPr bwMode="auto">
            <a:xfrm flipH="1">
              <a:off x="4293152" y="4653183"/>
              <a:ext cx="3234521" cy="1223069"/>
            </a:xfrm>
            <a:prstGeom prst="rect">
              <a:avLst/>
            </a:prstGeom>
            <a:grpFill/>
            <a:ln w="9525" cap="flat" cmpd="sng" algn="ctr">
              <a:noFill/>
              <a:prstDash val="solid"/>
              <a:headEnd type="none" w="med" len="med"/>
              <a:tailEnd type="none" w="med" len="med"/>
            </a:ln>
            <a:effectLst/>
          </p:spPr>
          <p:txBody>
            <a:bodyPr vert="horz" wrap="square" lIns="162518" tIns="81255" rIns="162518" bIns="81255" numCol="1" rtlCol="0" anchor="ctr" anchorCtr="0" compatLnSpc="1">
              <a:prstTxWarp prst="textNoShape">
                <a:avLst/>
              </a:prstTxWarp>
            </a:bodyPr>
            <a:lstStyle/>
            <a:p>
              <a:pPr marL="0" lvl="1" defTabSz="913783"/>
              <a:r>
                <a:rPr lang="en-US" sz="1600" kern="0" dirty="0">
                  <a:solidFill>
                    <a:srgbClr val="FFFFFF"/>
                  </a:solidFill>
                  <a:latin typeface="Segoe UI" pitchFamily="34" charset="0"/>
                  <a:ea typeface="Segoe UI" pitchFamily="34" charset="0"/>
                  <a:cs typeface="Segoe UI" pitchFamily="34" charset="0"/>
                </a:rPr>
                <a:t>How do I optimize my services based on patterns of weather, </a:t>
              </a:r>
              <a:r>
                <a:rPr lang="en-US" sz="1600" kern="0" dirty="0" smtClean="0">
                  <a:solidFill>
                    <a:srgbClr val="FFFFFF"/>
                  </a:solidFill>
                  <a:latin typeface="Segoe UI" pitchFamily="34" charset="0"/>
                  <a:ea typeface="Segoe UI" pitchFamily="34" charset="0"/>
                  <a:cs typeface="Segoe UI" pitchFamily="34" charset="0"/>
                </a:rPr>
                <a:t>traffic.  How do I build a recommendation engine?  </a:t>
              </a:r>
              <a:endParaRPr lang="en-US" sz="1600" kern="0" dirty="0">
                <a:solidFill>
                  <a:srgbClr val="FFFFFF"/>
                </a:solidFill>
                <a:latin typeface="Segoe UI" pitchFamily="34" charset="0"/>
                <a:ea typeface="Segoe UI" pitchFamily="34" charset="0"/>
                <a:cs typeface="Segoe UI" pitchFamily="34" charset="0"/>
              </a:endParaRPr>
            </a:p>
          </p:txBody>
        </p:sp>
        <p:sp>
          <p:nvSpPr>
            <p:cNvPr id="20" name="Isosceles Triangle 19"/>
            <p:cNvSpPr/>
            <p:nvPr/>
          </p:nvSpPr>
          <p:spPr bwMode="auto">
            <a:xfrm rot="9592112" flipH="1" flipV="1">
              <a:off x="6342819" y="4173511"/>
              <a:ext cx="518276" cy="698012"/>
            </a:xfrm>
            <a:prstGeom prst="triangle">
              <a:avLst/>
            </a:prstGeom>
            <a:grpFill/>
            <a:ln w="9525" cap="flat" cmpd="sng" algn="ctr">
              <a:noFill/>
              <a:prstDash val="solid"/>
              <a:headEnd type="none" w="med" len="med"/>
              <a:tailEnd type="none" w="med" len="med"/>
            </a:ln>
            <a:effectLst/>
          </p:spPr>
          <p:txBody>
            <a:bodyPr vert="horz" wrap="square" lIns="162511" tIns="81255" rIns="162511" bIns="81255" numCol="1" rtlCol="0" anchor="t" anchorCtr="0" compatLnSpc="1">
              <a:prstTxWarp prst="textNoShape">
                <a:avLst/>
              </a:prstTxWarp>
            </a:bodyPr>
            <a:lstStyle/>
            <a:p>
              <a:pPr marL="228474" indent="-228474" defTabSz="913588" fontAlgn="base">
                <a:spcBef>
                  <a:spcPct val="0"/>
                </a:spcBef>
                <a:spcAft>
                  <a:spcPct val="0"/>
                </a:spcAft>
                <a:buFont typeface="Arial" pitchFamily="34" charset="0"/>
                <a:buChar char="•"/>
                <a:tabLst>
                  <a:tab pos="287176" algn="l"/>
                </a:tabLst>
                <a:defRPr/>
              </a:pPr>
              <a:endParaRPr lang="en-US" sz="2266" kern="0" dirty="0">
                <a:solidFill>
                  <a:srgbClr val="FFFFFF"/>
                </a:solidFill>
              </a:endParaRPr>
            </a:p>
          </p:txBody>
        </p:sp>
      </p:grpSp>
      <p:grpSp>
        <p:nvGrpSpPr>
          <p:cNvPr id="21" name="Group 20"/>
          <p:cNvGrpSpPr/>
          <p:nvPr/>
        </p:nvGrpSpPr>
        <p:grpSpPr>
          <a:xfrm flipH="1">
            <a:off x="689437" y="1891707"/>
            <a:ext cx="2865928" cy="1410850"/>
            <a:chOff x="534730" y="5272047"/>
            <a:chExt cx="2865928" cy="1411217"/>
          </a:xfrm>
          <a:solidFill>
            <a:srgbClr val="FFFFFF">
              <a:lumMod val="50000"/>
            </a:srgbClr>
          </a:solidFill>
        </p:grpSpPr>
        <p:sp>
          <p:nvSpPr>
            <p:cNvPr id="22" name="Rectangle 21"/>
            <p:cNvSpPr/>
            <p:nvPr/>
          </p:nvSpPr>
          <p:spPr bwMode="auto">
            <a:xfrm>
              <a:off x="534730" y="5272047"/>
              <a:ext cx="2865928" cy="896089"/>
            </a:xfrm>
            <a:prstGeom prst="rect">
              <a:avLst/>
            </a:prstGeom>
            <a:grpFill/>
            <a:ln w="9525" cap="flat" cmpd="sng" algn="ctr">
              <a:noFill/>
              <a:prstDash val="solid"/>
              <a:headEnd type="none" w="med" len="med"/>
              <a:tailEnd type="none" w="med" len="med"/>
            </a:ln>
            <a:effectLst/>
          </p:spPr>
          <p:txBody>
            <a:bodyPr vert="horz" wrap="square" lIns="162518" tIns="81255" rIns="162518" bIns="81255" numCol="1" rtlCol="0" anchor="ctr" anchorCtr="0" compatLnSpc="1">
              <a:prstTxWarp prst="textNoShape">
                <a:avLst/>
              </a:prstTxWarp>
            </a:bodyPr>
            <a:lstStyle/>
            <a:p>
              <a:pPr marL="0" lvl="1" defTabSz="913783">
                <a:defRPr/>
              </a:pPr>
              <a:r>
                <a:rPr lang="en-US" sz="1600" kern="0" dirty="0">
                  <a:solidFill>
                    <a:srgbClr val="FFFFFF"/>
                  </a:solidFill>
                  <a:latin typeface="Segoe UI" pitchFamily="34" charset="0"/>
                  <a:ea typeface="Segoe UI" pitchFamily="34" charset="0"/>
                  <a:cs typeface="Segoe UI" pitchFamily="34" charset="0"/>
                </a:rPr>
                <a:t>What’s the social sentiment of my product?</a:t>
              </a:r>
            </a:p>
          </p:txBody>
        </p:sp>
        <p:sp>
          <p:nvSpPr>
            <p:cNvPr id="23" name="Isosceles Triangle 22"/>
            <p:cNvSpPr/>
            <p:nvPr/>
          </p:nvSpPr>
          <p:spPr bwMode="auto">
            <a:xfrm rot="12211566">
              <a:off x="1398893" y="6014524"/>
              <a:ext cx="586853" cy="668740"/>
            </a:xfrm>
            <a:prstGeom prst="triangle">
              <a:avLst/>
            </a:prstGeom>
            <a:grpFill/>
            <a:ln w="9525" cap="flat" cmpd="sng" algn="ctr">
              <a:noFill/>
              <a:prstDash val="solid"/>
              <a:headEnd type="none" w="med" len="med"/>
              <a:tailEnd type="none" w="med" len="med"/>
            </a:ln>
            <a:effectLst/>
          </p:spPr>
          <p:txBody>
            <a:bodyPr vert="horz" wrap="square" lIns="162511" tIns="81255" rIns="162511" bIns="81255" numCol="1" rtlCol="0" anchor="t" anchorCtr="0" compatLnSpc="1">
              <a:prstTxWarp prst="textNoShape">
                <a:avLst/>
              </a:prstTxWarp>
            </a:bodyPr>
            <a:lstStyle/>
            <a:p>
              <a:pPr marL="228474" indent="-228474" defTabSz="913588" fontAlgn="base">
                <a:spcBef>
                  <a:spcPct val="0"/>
                </a:spcBef>
                <a:spcAft>
                  <a:spcPct val="0"/>
                </a:spcAft>
                <a:buFont typeface="Arial" pitchFamily="34" charset="0"/>
                <a:buChar char="•"/>
                <a:tabLst>
                  <a:tab pos="287176" algn="l"/>
                </a:tabLst>
                <a:defRPr/>
              </a:pPr>
              <a:endParaRPr lang="en-US" sz="2266" kern="0" dirty="0">
                <a:solidFill>
                  <a:srgbClr val="E7E7E8"/>
                </a:solidFill>
              </a:endParaRPr>
            </a:p>
          </p:txBody>
        </p:sp>
      </p:grpSp>
      <p:grpSp>
        <p:nvGrpSpPr>
          <p:cNvPr id="24" name="Group 23"/>
          <p:cNvGrpSpPr/>
          <p:nvPr/>
        </p:nvGrpSpPr>
        <p:grpSpPr>
          <a:xfrm>
            <a:off x="8507112" y="1891711"/>
            <a:ext cx="2929034" cy="1399951"/>
            <a:chOff x="8171088" y="5045827"/>
            <a:chExt cx="2929034" cy="1400315"/>
          </a:xfrm>
          <a:solidFill>
            <a:srgbClr val="FFFFFF">
              <a:lumMod val="50000"/>
            </a:srgbClr>
          </a:solidFill>
        </p:grpSpPr>
        <p:sp>
          <p:nvSpPr>
            <p:cNvPr id="25" name="Isosceles Triangle 24"/>
            <p:cNvSpPr/>
            <p:nvPr/>
          </p:nvSpPr>
          <p:spPr bwMode="auto">
            <a:xfrm rot="12211566">
              <a:off x="9164613" y="5777402"/>
              <a:ext cx="586853" cy="668740"/>
            </a:xfrm>
            <a:prstGeom prst="triangle">
              <a:avLst/>
            </a:prstGeom>
            <a:grpFill/>
            <a:ln w="9525" cap="flat" cmpd="sng" algn="ctr">
              <a:noFill/>
              <a:prstDash val="solid"/>
              <a:headEnd type="none" w="med" len="med"/>
              <a:tailEnd type="none" w="med" len="med"/>
            </a:ln>
            <a:effectLst/>
          </p:spPr>
          <p:txBody>
            <a:bodyPr vert="horz" wrap="square" lIns="162511" tIns="81255" rIns="162511" bIns="81255" numCol="1" rtlCol="0" anchor="t" anchorCtr="0" compatLnSpc="1">
              <a:prstTxWarp prst="textNoShape">
                <a:avLst/>
              </a:prstTxWarp>
            </a:bodyPr>
            <a:lstStyle/>
            <a:p>
              <a:pPr marL="228474" indent="-228474" defTabSz="913588" fontAlgn="base">
                <a:spcBef>
                  <a:spcPct val="0"/>
                </a:spcBef>
                <a:spcAft>
                  <a:spcPct val="0"/>
                </a:spcAft>
                <a:buFont typeface="Arial" pitchFamily="34" charset="0"/>
                <a:buChar char="•"/>
                <a:tabLst>
                  <a:tab pos="287176" algn="l"/>
                </a:tabLst>
                <a:defRPr/>
              </a:pPr>
              <a:endParaRPr lang="en-US" sz="2266" kern="0" dirty="0">
                <a:solidFill>
                  <a:srgbClr val="FFFFFF"/>
                </a:solidFill>
              </a:endParaRPr>
            </a:p>
          </p:txBody>
        </p:sp>
        <p:sp>
          <p:nvSpPr>
            <p:cNvPr id="26" name="Rectangle 25"/>
            <p:cNvSpPr/>
            <p:nvPr/>
          </p:nvSpPr>
          <p:spPr bwMode="auto">
            <a:xfrm>
              <a:off x="8171088" y="5045827"/>
              <a:ext cx="2929034" cy="922642"/>
            </a:xfrm>
            <a:prstGeom prst="rect">
              <a:avLst/>
            </a:prstGeom>
            <a:grpFill/>
            <a:ln w="9525" cap="flat" cmpd="sng" algn="ctr">
              <a:noFill/>
              <a:prstDash val="solid"/>
              <a:headEnd type="none" w="med" len="med"/>
              <a:tailEnd type="none" w="med" len="med"/>
            </a:ln>
            <a:effectLst/>
          </p:spPr>
          <p:txBody>
            <a:bodyPr vert="horz" wrap="square" lIns="162518" tIns="81255" rIns="162518" bIns="81255" numCol="1" rtlCol="0" anchor="ctr" anchorCtr="0" compatLnSpc="1">
              <a:prstTxWarp prst="textNoShape">
                <a:avLst/>
              </a:prstTxWarp>
            </a:bodyPr>
            <a:lstStyle/>
            <a:p>
              <a:pPr marL="0" lvl="1" defTabSz="913783"/>
              <a:r>
                <a:rPr lang="en-US" sz="1600" kern="0" dirty="0">
                  <a:solidFill>
                    <a:srgbClr val="FFFFFF"/>
                  </a:solidFill>
                  <a:latin typeface="Segoe UI" pitchFamily="34" charset="0"/>
                  <a:ea typeface="Segoe UI" pitchFamily="34" charset="0"/>
                  <a:cs typeface="Segoe UI" pitchFamily="34" charset="0"/>
                </a:rPr>
                <a:t>How do I better predict future outcomes?</a:t>
              </a:r>
            </a:p>
          </p:txBody>
        </p:sp>
      </p:grpSp>
    </p:spTree>
    <p:extLst>
      <p:ext uri="{BB962C8B-B14F-4D97-AF65-F5344CB8AC3E}">
        <p14:creationId xmlns:p14="http://schemas.microsoft.com/office/powerpoint/2010/main" val="28683436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0-#ppt_w/2"/>
                                          </p:val>
                                        </p:tav>
                                        <p:tav tm="100000">
                                          <p:val>
                                            <p:strVal val="#ppt_x"/>
                                          </p:val>
                                        </p:tav>
                                      </p:tavLst>
                                    </p:anim>
                                    <p:anim calcmode="lin" valueType="num">
                                      <p:cBhvr additive="base">
                                        <p:cTn id="12" dur="10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err="1" smtClean="0"/>
              <a:t>Hadoop</a:t>
            </a:r>
            <a:r>
              <a:rPr lang="en-US" dirty="0" smtClean="0"/>
              <a:t> is for Big Data</a:t>
            </a:r>
            <a:endParaRPr lang="en-US" dirty="0"/>
          </a:p>
        </p:txBody>
      </p:sp>
      <p:sp>
        <p:nvSpPr>
          <p:cNvPr id="2" name="Text Placeholder 1"/>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71853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 Same Side Corner Rectangle 73"/>
          <p:cNvSpPr/>
          <p:nvPr/>
        </p:nvSpPr>
        <p:spPr>
          <a:xfrm>
            <a:off x="0" y="0"/>
            <a:ext cx="12188825" cy="6857999"/>
          </a:xfrm>
          <a:prstGeom prst="rect">
            <a:avLst/>
          </a:prstGeom>
          <a:solidFill>
            <a:schemeClr val="accent2"/>
          </a:solidFill>
          <a:ln w="10795" cap="flat" cmpd="sng" algn="ctr">
            <a:noFill/>
            <a:prstDash val="dash"/>
          </a:ln>
          <a:effectLst/>
        </p:spPr>
        <p:txBody>
          <a:bodyPr lIns="91440" tIns="91440" rIns="91440" bIns="91440" rtlCol="0" anchor="b"/>
          <a:lstStyle/>
          <a:p>
            <a:pPr defTabSz="914400">
              <a:lnSpc>
                <a:spcPct val="80000"/>
              </a:lnSpc>
            </a:pPr>
            <a:endParaRPr lang="en-US" kern="0" dirty="0">
              <a:ln>
                <a:solidFill>
                  <a:schemeClr val="bg1">
                    <a:alpha val="0"/>
                  </a:schemeClr>
                </a:solidFill>
              </a:ln>
              <a:solidFill>
                <a:schemeClr val="bg1"/>
              </a:solidFill>
              <a:latin typeface="Segoe UI Light" pitchFamily="34" charset="0"/>
              <a:cs typeface="Arial"/>
            </a:endParaRPr>
          </a:p>
        </p:txBody>
      </p:sp>
      <p:graphicFrame>
        <p:nvGraphicFramePr>
          <p:cNvPr id="4" name="Object 3"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1643"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0" y="0"/>
                        <a:ext cx="158750" cy="158750"/>
                      </a:xfrm>
                      <a:prstGeom prst="rect">
                        <a:avLst/>
                      </a:prstGeom>
                    </p:spPr>
                  </p:pic>
                </p:oleObj>
              </mc:Fallback>
            </mc:AlternateContent>
          </a:graphicData>
        </a:graphic>
      </p:graphicFrame>
      <p:sp>
        <p:nvSpPr>
          <p:cNvPr id="79" name="TextBox 78"/>
          <p:cNvSpPr txBox="1"/>
          <p:nvPr/>
        </p:nvSpPr>
        <p:spPr>
          <a:xfrm>
            <a:off x="250214" y="6448942"/>
            <a:ext cx="3967433" cy="184666"/>
          </a:xfrm>
          <a:prstGeom prst="rect">
            <a:avLst/>
          </a:prstGeom>
          <a:noFill/>
        </p:spPr>
        <p:txBody>
          <a:bodyPr wrap="none" lIns="0" tIns="0" rIns="0" bIns="0" rtlCol="0" anchor="b"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chemeClr val="bg1">
                      <a:alpha val="0"/>
                    </a:schemeClr>
                  </a:solidFill>
                </a:ln>
                <a:solidFill>
                  <a:schemeClr val="bg1"/>
                </a:solidFill>
                <a:effectLst/>
                <a:uLnTx/>
                <a:uFillTx/>
              </a:rPr>
              <a:t>Reference</a:t>
            </a:r>
            <a:r>
              <a:rPr kumimoji="0" lang="en-US" sz="1200" b="0" i="0" u="none" strike="noStrike" kern="0" cap="none" spc="0" normalizeH="0" baseline="0" noProof="0" dirty="0">
                <a:ln>
                  <a:solidFill>
                    <a:schemeClr val="bg1">
                      <a:alpha val="0"/>
                    </a:schemeClr>
                  </a:solidFill>
                </a:ln>
                <a:solidFill>
                  <a:schemeClr val="bg1"/>
                </a:solidFill>
                <a:effectLst/>
                <a:uLnTx/>
                <a:uFillTx/>
              </a:rPr>
              <a:t>: </a:t>
            </a:r>
            <a:r>
              <a:rPr kumimoji="0" lang="en-US" sz="1200" b="0" i="0" u="sng" strike="noStrike" kern="0" cap="none" spc="0" normalizeH="0" baseline="0" noProof="0" dirty="0">
                <a:ln>
                  <a:solidFill>
                    <a:schemeClr val="bg1">
                      <a:alpha val="0"/>
                    </a:schemeClr>
                  </a:solidFill>
                </a:ln>
                <a:solidFill>
                  <a:schemeClr val="bg1"/>
                </a:solidFill>
                <a:effectLst/>
                <a:uLnTx/>
                <a:uFillTx/>
              </a:rPr>
              <a:t>http://</a:t>
            </a:r>
            <a:r>
              <a:rPr kumimoji="0" lang="en-US" sz="1200" b="0" i="0" u="sng" strike="noStrike" kern="0" cap="none" spc="0" normalizeH="0" baseline="0" noProof="0" dirty="0" smtClean="0">
                <a:ln>
                  <a:solidFill>
                    <a:schemeClr val="bg1">
                      <a:alpha val="0"/>
                    </a:schemeClr>
                  </a:solidFill>
                </a:ln>
                <a:solidFill>
                  <a:schemeClr val="bg1"/>
                </a:solidFill>
                <a:effectLst/>
                <a:uLnTx/>
                <a:uFillTx/>
              </a:rPr>
              <a:t>en.wikipedia.org/wiki/File:Hadoop_1.png </a:t>
            </a:r>
            <a:endParaRPr kumimoji="0" lang="en-US" sz="1200" b="0" i="0" u="sng" strike="noStrike" kern="0" cap="none" spc="0" normalizeH="0" baseline="0" noProof="0" dirty="0">
              <a:ln>
                <a:solidFill>
                  <a:schemeClr val="bg1">
                    <a:alpha val="0"/>
                  </a:schemeClr>
                </a:solidFill>
              </a:ln>
              <a:solidFill>
                <a:schemeClr val="bg1"/>
              </a:solidFill>
              <a:effectLst/>
              <a:uLnTx/>
              <a:uFillTx/>
            </a:endParaRPr>
          </a:p>
        </p:txBody>
      </p:sp>
      <p:grpSp>
        <p:nvGrpSpPr>
          <p:cNvPr id="13" name="Group 12"/>
          <p:cNvGrpSpPr/>
          <p:nvPr/>
        </p:nvGrpSpPr>
        <p:grpSpPr>
          <a:xfrm>
            <a:off x="4482353" y="1508879"/>
            <a:ext cx="6206172" cy="4572000"/>
            <a:chOff x="4482353" y="2126379"/>
            <a:chExt cx="6206172" cy="4572000"/>
          </a:xfrm>
        </p:grpSpPr>
        <p:sp>
          <p:nvSpPr>
            <p:cNvPr id="76" name="TextBox 75"/>
            <p:cNvSpPr txBox="1"/>
            <p:nvPr/>
          </p:nvSpPr>
          <p:spPr>
            <a:xfrm>
              <a:off x="4482353" y="2967293"/>
              <a:ext cx="1581197" cy="646331"/>
            </a:xfrm>
            <a:prstGeom prst="rect">
              <a:avLst/>
            </a:prstGeom>
            <a:noFill/>
          </p:spPr>
          <p:txBody>
            <a:bodyPr wrap="square" rtlCol="0" anchor="ctr" anchorCtr="0">
              <a:spAutoFit/>
            </a:bodyPr>
            <a:lstStyle/>
            <a:p>
              <a:pPr marL="0" marR="0" lvl="0" indent="0" algn="r" defTabSz="914400" eaLnBrk="1" fontAlgn="auto" latinLnBrk="0" hangingPunct="1">
                <a:lnSpc>
                  <a:spcPct val="90000"/>
                </a:lnSpc>
                <a:buClrTx/>
                <a:buSzTx/>
                <a:buFontTx/>
                <a:buNone/>
                <a:tabLst/>
                <a:defRPr/>
              </a:pPr>
              <a:r>
                <a:rPr kumimoji="0" lang="en-US" sz="2000" b="0" i="0" u="none" strike="noStrike" kern="0" cap="none" spc="0" normalizeH="0" baseline="0" noProof="0" dirty="0" err="1" smtClean="0">
                  <a:ln>
                    <a:solidFill>
                      <a:schemeClr val="bg1">
                        <a:alpha val="0"/>
                      </a:schemeClr>
                    </a:solidFill>
                  </a:ln>
                  <a:solidFill>
                    <a:schemeClr val="bg1">
                      <a:alpha val="99000"/>
                    </a:schemeClr>
                  </a:solidFill>
                  <a:effectLst/>
                  <a:uLnTx/>
                  <a:uFillTx/>
                </a:rPr>
                <a:t>MapReduce</a:t>
              </a:r>
              <a:r>
                <a:rPr kumimoji="0" lang="en-US" sz="2000" b="0" i="0" u="none" strike="noStrike" kern="0" cap="none" spc="0" normalizeH="0" baseline="0" noProof="0" dirty="0" smtClean="0">
                  <a:ln>
                    <a:solidFill>
                      <a:schemeClr val="bg1">
                        <a:alpha val="0"/>
                      </a:schemeClr>
                    </a:solidFill>
                  </a:ln>
                  <a:solidFill>
                    <a:schemeClr val="bg1">
                      <a:alpha val="99000"/>
                    </a:schemeClr>
                  </a:solidFill>
                  <a:effectLst/>
                  <a:uLnTx/>
                  <a:uFillTx/>
                </a:rPr>
                <a:t> Layer</a:t>
              </a:r>
            </a:p>
          </p:txBody>
        </p:sp>
        <p:sp>
          <p:nvSpPr>
            <p:cNvPr id="77" name="TextBox 76"/>
            <p:cNvSpPr txBox="1"/>
            <p:nvPr/>
          </p:nvSpPr>
          <p:spPr>
            <a:xfrm>
              <a:off x="4697630" y="5268139"/>
              <a:ext cx="1365919" cy="646331"/>
            </a:xfrm>
            <a:prstGeom prst="rect">
              <a:avLst/>
            </a:prstGeom>
            <a:noFill/>
          </p:spPr>
          <p:txBody>
            <a:bodyPr wrap="square" rtlCol="0" anchor="ctr" anchorCtr="0">
              <a:spAutoFit/>
            </a:bodyPr>
            <a:lstStyle/>
            <a:p>
              <a:pPr marL="0" marR="0" lvl="0" indent="0" algn="r" defTabSz="914400" eaLnBrk="1" fontAlgn="auto" latinLnBrk="0" hangingPunct="1">
                <a:lnSpc>
                  <a:spcPct val="90000"/>
                </a:lnSpc>
                <a:buClrTx/>
                <a:buSzTx/>
                <a:buFontTx/>
                <a:buNone/>
                <a:tabLst/>
                <a:defRPr/>
              </a:pPr>
              <a:r>
                <a:rPr kumimoji="0" lang="en-US" sz="2000" b="0" i="0" u="none" strike="noStrike" kern="0" cap="none" spc="0" normalizeH="0" baseline="0" noProof="0" dirty="0" smtClean="0">
                  <a:ln>
                    <a:solidFill>
                      <a:schemeClr val="bg1">
                        <a:alpha val="0"/>
                      </a:schemeClr>
                    </a:solidFill>
                  </a:ln>
                  <a:solidFill>
                    <a:schemeClr val="bg1">
                      <a:alpha val="99000"/>
                    </a:schemeClr>
                  </a:solidFill>
                  <a:effectLst/>
                  <a:uLnTx/>
                  <a:uFillTx/>
                </a:rPr>
                <a:t>HDFS </a:t>
              </a:r>
              <a:br>
                <a:rPr kumimoji="0" lang="en-US" sz="2000" b="0" i="0" u="none" strike="noStrike" kern="0" cap="none" spc="0" normalizeH="0" baseline="0" noProof="0" dirty="0" smtClean="0">
                  <a:ln>
                    <a:solidFill>
                      <a:schemeClr val="bg1">
                        <a:alpha val="0"/>
                      </a:schemeClr>
                    </a:solidFill>
                  </a:ln>
                  <a:solidFill>
                    <a:schemeClr val="bg1">
                      <a:alpha val="99000"/>
                    </a:schemeClr>
                  </a:solidFill>
                  <a:effectLst/>
                  <a:uLnTx/>
                  <a:uFillTx/>
                </a:rPr>
              </a:br>
              <a:r>
                <a:rPr kumimoji="0" lang="en-US" sz="2000" b="0" i="0" u="none" strike="noStrike" kern="0" cap="none" spc="0" normalizeH="0" baseline="0" noProof="0" dirty="0" smtClean="0">
                  <a:ln>
                    <a:solidFill>
                      <a:schemeClr val="bg1">
                        <a:alpha val="0"/>
                      </a:schemeClr>
                    </a:solidFill>
                  </a:ln>
                  <a:solidFill>
                    <a:schemeClr val="bg1">
                      <a:alpha val="99000"/>
                    </a:schemeClr>
                  </a:solidFill>
                  <a:effectLst/>
                  <a:uLnTx/>
                  <a:uFillTx/>
                </a:rPr>
                <a:t>Layer</a:t>
              </a:r>
            </a:p>
          </p:txBody>
        </p:sp>
        <p:grpSp>
          <p:nvGrpSpPr>
            <p:cNvPr id="5" name="Group 4"/>
            <p:cNvGrpSpPr/>
            <p:nvPr/>
          </p:nvGrpSpPr>
          <p:grpSpPr>
            <a:xfrm>
              <a:off x="6116525" y="2126379"/>
              <a:ext cx="4572000" cy="4572000"/>
              <a:chOff x="5508514" y="2126380"/>
              <a:chExt cx="5391713" cy="4462379"/>
            </a:xfrm>
          </p:grpSpPr>
          <p:sp>
            <p:nvSpPr>
              <p:cNvPr id="31" name="Rectangle 30"/>
              <p:cNvSpPr/>
              <p:nvPr>
                <p:custDataLst>
                  <p:tags r:id="rId4"/>
                </p:custDataLst>
              </p:nvPr>
            </p:nvSpPr>
            <p:spPr bwMode="auto">
              <a:xfrm>
                <a:off x="5508514" y="2126380"/>
                <a:ext cx="5391713" cy="44623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pPr>
                <a:endParaRPr lang="en-US" dirty="0">
                  <a:gradFill>
                    <a:gsLst>
                      <a:gs pos="0">
                        <a:srgbClr val="FFFFFF"/>
                      </a:gs>
                      <a:gs pos="100000">
                        <a:srgbClr val="FFFFFF"/>
                      </a:gs>
                    </a:gsLst>
                    <a:lin ang="5400000" scaled="0"/>
                  </a:gradFill>
                </a:endParaRPr>
              </a:p>
            </p:txBody>
          </p:sp>
          <p:sp>
            <p:nvSpPr>
              <p:cNvPr id="34" name="Round Same Side Corner Rectangle 73"/>
              <p:cNvSpPr/>
              <p:nvPr/>
            </p:nvSpPr>
            <p:spPr>
              <a:xfrm>
                <a:off x="8330739" y="2251432"/>
                <a:ext cx="2443120" cy="4212276"/>
              </a:xfrm>
              <a:prstGeom prst="rect">
                <a:avLst/>
              </a:prstGeom>
              <a:solidFill>
                <a:schemeClr val="accent2">
                  <a:lumMod val="20000"/>
                  <a:lumOff val="80000"/>
                </a:schemeClr>
              </a:solidFill>
              <a:ln w="9525" cap="flat" cmpd="sng" algn="ctr">
                <a:solidFill>
                  <a:schemeClr val="accent2"/>
                </a:solidFill>
                <a:prstDash val="solid"/>
                <a:tailEnd type="stealth" w="lg" len="lg"/>
              </a:ln>
              <a:effectLst/>
            </p:spPr>
            <p:txBody>
              <a:bodyPr rtlCol="0" anchor="ctr"/>
              <a:lstStyle/>
              <a:p>
                <a:pPr marL="0" marR="0" lvl="0" indent="0" algn="ctr" defTabSz="914400" eaLnBrk="1" fontAlgn="auto" latinLnBrk="0" hangingPunct="1">
                  <a:lnSpc>
                    <a:spcPct val="90000"/>
                  </a:lnSpc>
                  <a:buClrTx/>
                  <a:buSzTx/>
                  <a:buFontTx/>
                  <a:buNone/>
                  <a:tabLst/>
                  <a:defRPr/>
                </a:pPr>
                <a:endParaRPr kumimoji="0" lang="en-US" sz="1800" b="0" i="0" u="none" strike="noStrike" kern="0" cap="none" spc="0" normalizeH="0" baseline="0" noProof="0" dirty="0">
                  <a:ln>
                    <a:solidFill>
                      <a:schemeClr val="bg1">
                        <a:alpha val="0"/>
                      </a:schemeClr>
                    </a:solidFill>
                  </a:ln>
                  <a:solidFill>
                    <a:sysClr val="window" lastClr="FFFFFF"/>
                  </a:solidFill>
                  <a:effectLst/>
                  <a:uLnTx/>
                  <a:uFillTx/>
                  <a:latin typeface="Calibri"/>
                  <a:ea typeface="+mn-ea"/>
                  <a:cs typeface="+mn-cs"/>
                </a:endParaRPr>
              </a:p>
            </p:txBody>
          </p:sp>
          <p:sp>
            <p:nvSpPr>
              <p:cNvPr id="72" name="Round Same Side Corner Rectangle 73"/>
              <p:cNvSpPr/>
              <p:nvPr>
                <p:custDataLst>
                  <p:tags r:id="rId5"/>
                </p:custDataLst>
              </p:nvPr>
            </p:nvSpPr>
            <p:spPr>
              <a:xfrm>
                <a:off x="5634882" y="2251432"/>
                <a:ext cx="2443120" cy="4212276"/>
              </a:xfrm>
              <a:prstGeom prst="rect">
                <a:avLst/>
              </a:prstGeom>
              <a:solidFill>
                <a:schemeClr val="accent2">
                  <a:lumMod val="20000"/>
                  <a:lumOff val="80000"/>
                </a:schemeClr>
              </a:solidFill>
              <a:ln w="9525" cap="flat" cmpd="sng" algn="ctr">
                <a:solidFill>
                  <a:schemeClr val="accent2"/>
                </a:solidFill>
                <a:prstDash val="solid"/>
                <a:tailEnd type="stealth" w="lg" len="lg"/>
              </a:ln>
              <a:effectLst/>
            </p:spPr>
            <p:txBody>
              <a:bodyPr rtlCol="0" anchor="ctr"/>
              <a:lstStyle/>
              <a:p>
                <a:pPr marL="0" marR="0" lvl="0" indent="0" algn="ctr" defTabSz="914400" eaLnBrk="1" fontAlgn="auto" latinLnBrk="0" hangingPunct="1">
                  <a:lnSpc>
                    <a:spcPct val="90000"/>
                  </a:lnSpc>
                  <a:buClrTx/>
                  <a:buSzTx/>
                  <a:buFontTx/>
                  <a:buNone/>
                  <a:tabLst/>
                  <a:defRPr/>
                </a:pPr>
                <a:endParaRPr kumimoji="0" lang="en-US" sz="1800" b="0" i="0" u="none" strike="noStrike" kern="0" cap="none" spc="0" normalizeH="0" baseline="0" noProof="0" dirty="0">
                  <a:ln>
                    <a:solidFill>
                      <a:schemeClr val="bg1">
                        <a:alpha val="0"/>
                      </a:schemeClr>
                    </a:solidFill>
                  </a:ln>
                  <a:solidFill>
                    <a:sysClr val="window" lastClr="FFFFFF"/>
                  </a:solidFill>
                  <a:effectLst/>
                  <a:uLnTx/>
                  <a:uFillTx/>
                  <a:latin typeface="Calibri"/>
                  <a:ea typeface="+mn-ea"/>
                  <a:cs typeface="+mn-cs"/>
                </a:endParaRPr>
              </a:p>
            </p:txBody>
          </p:sp>
          <p:sp>
            <p:nvSpPr>
              <p:cNvPr id="35" name="Rectangle 34"/>
              <p:cNvSpPr/>
              <p:nvPr>
                <p:custDataLst>
                  <p:tags r:id="rId6"/>
                </p:custDataLst>
              </p:nvPr>
            </p:nvSpPr>
            <p:spPr>
              <a:xfrm>
                <a:off x="8499230" y="2377800"/>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smtClean="0">
                    <a:ln>
                      <a:solidFill>
                        <a:schemeClr val="bg1">
                          <a:alpha val="0"/>
                        </a:schemeClr>
                      </a:solidFill>
                    </a:ln>
                    <a:solidFill>
                      <a:schemeClr val="bg1"/>
                    </a:solidFill>
                  </a:rPr>
                  <a:t>Task tracker</a:t>
                </a:r>
                <a:endParaRPr lang="en-US" dirty="0">
                  <a:ln>
                    <a:solidFill>
                      <a:schemeClr val="bg1">
                        <a:alpha val="0"/>
                      </a:schemeClr>
                    </a:solidFill>
                  </a:ln>
                  <a:solidFill>
                    <a:schemeClr val="bg1"/>
                  </a:solidFill>
                </a:endParaRPr>
              </a:p>
            </p:txBody>
          </p:sp>
          <p:cxnSp>
            <p:nvCxnSpPr>
              <p:cNvPr id="19" name="Straight Arrow Connector 18"/>
              <p:cNvCxnSpPr>
                <a:stCxn id="32" idx="2"/>
                <a:endCxn id="33" idx="0"/>
              </p:cNvCxnSpPr>
              <p:nvPr>
                <p:custDataLst>
                  <p:tags r:id="rId7"/>
                </p:custDataLst>
              </p:nvPr>
            </p:nvCxnSpPr>
            <p:spPr>
              <a:xfrm>
                <a:off x="6856442" y="3136010"/>
                <a:ext cx="0" cy="308900"/>
              </a:xfrm>
              <a:prstGeom prst="straightConnector1">
                <a:avLst/>
              </a:prstGeom>
              <a:ln w="2857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Rectangle 31"/>
              <p:cNvSpPr/>
              <p:nvPr>
                <p:custDataLst>
                  <p:tags r:id="rId8"/>
                </p:custDataLst>
              </p:nvPr>
            </p:nvSpPr>
            <p:spPr>
              <a:xfrm>
                <a:off x="5803373" y="2377800"/>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smtClean="0">
                    <a:ln>
                      <a:solidFill>
                        <a:schemeClr val="bg1">
                          <a:alpha val="0"/>
                        </a:schemeClr>
                      </a:solidFill>
                    </a:ln>
                    <a:solidFill>
                      <a:schemeClr val="bg1"/>
                    </a:solidFill>
                  </a:rPr>
                  <a:t>Task tracker</a:t>
                </a:r>
                <a:endParaRPr lang="en-US" dirty="0">
                  <a:ln>
                    <a:solidFill>
                      <a:schemeClr val="bg1">
                        <a:alpha val="0"/>
                      </a:schemeClr>
                    </a:solidFill>
                  </a:ln>
                  <a:solidFill>
                    <a:schemeClr val="bg1"/>
                  </a:solidFill>
                </a:endParaRPr>
              </a:p>
            </p:txBody>
          </p:sp>
          <p:sp>
            <p:nvSpPr>
              <p:cNvPr id="33" name="Rectangle 32"/>
              <p:cNvSpPr/>
              <p:nvPr>
                <p:custDataLst>
                  <p:tags r:id="rId9"/>
                </p:custDataLst>
              </p:nvPr>
            </p:nvSpPr>
            <p:spPr>
              <a:xfrm>
                <a:off x="5803373" y="3444910"/>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smtClean="0">
                    <a:ln>
                      <a:solidFill>
                        <a:schemeClr val="bg1">
                          <a:alpha val="0"/>
                        </a:schemeClr>
                      </a:solidFill>
                    </a:ln>
                    <a:solidFill>
                      <a:schemeClr val="bg1"/>
                    </a:solidFill>
                  </a:rPr>
                  <a:t>Job tracker</a:t>
                </a:r>
                <a:endParaRPr lang="en-US" dirty="0">
                  <a:ln>
                    <a:solidFill>
                      <a:schemeClr val="bg1">
                        <a:alpha val="0"/>
                      </a:schemeClr>
                    </a:solidFill>
                  </a:ln>
                  <a:solidFill>
                    <a:schemeClr val="bg1"/>
                  </a:solidFill>
                </a:endParaRPr>
              </a:p>
            </p:txBody>
          </p:sp>
          <p:sp>
            <p:nvSpPr>
              <p:cNvPr id="37" name="Rectangle 36"/>
              <p:cNvSpPr/>
              <p:nvPr>
                <p:custDataLst>
                  <p:tags r:id="rId10"/>
                </p:custDataLst>
              </p:nvPr>
            </p:nvSpPr>
            <p:spPr>
              <a:xfrm>
                <a:off x="5803373" y="4512020"/>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smtClean="0">
                    <a:ln>
                      <a:solidFill>
                        <a:schemeClr val="bg1">
                          <a:alpha val="0"/>
                        </a:schemeClr>
                      </a:solidFill>
                    </a:ln>
                    <a:solidFill>
                      <a:schemeClr val="bg1"/>
                    </a:solidFill>
                  </a:rPr>
                  <a:t>Name node</a:t>
                </a:r>
                <a:endParaRPr lang="en-US" dirty="0">
                  <a:ln>
                    <a:solidFill>
                      <a:schemeClr val="bg1">
                        <a:alpha val="0"/>
                      </a:schemeClr>
                    </a:solidFill>
                  </a:ln>
                  <a:solidFill>
                    <a:schemeClr val="bg1"/>
                  </a:solidFill>
                </a:endParaRPr>
              </a:p>
            </p:txBody>
          </p:sp>
          <p:sp>
            <p:nvSpPr>
              <p:cNvPr id="38" name="Rectangle 37"/>
              <p:cNvSpPr/>
              <p:nvPr>
                <p:custDataLst>
                  <p:tags r:id="rId11"/>
                </p:custDataLst>
              </p:nvPr>
            </p:nvSpPr>
            <p:spPr>
              <a:xfrm>
                <a:off x="5803373" y="5579129"/>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smtClean="0">
                    <a:ln>
                      <a:solidFill>
                        <a:schemeClr val="bg1">
                          <a:alpha val="0"/>
                        </a:schemeClr>
                      </a:solidFill>
                    </a:ln>
                    <a:solidFill>
                      <a:schemeClr val="bg1"/>
                    </a:solidFill>
                  </a:rPr>
                  <a:t>Data node</a:t>
                </a:r>
                <a:endParaRPr lang="en-US" dirty="0">
                  <a:ln>
                    <a:solidFill>
                      <a:schemeClr val="bg1">
                        <a:alpha val="0"/>
                      </a:schemeClr>
                    </a:solidFill>
                  </a:ln>
                  <a:solidFill>
                    <a:schemeClr val="bg1"/>
                  </a:solidFill>
                </a:endParaRPr>
              </a:p>
            </p:txBody>
          </p:sp>
          <p:sp>
            <p:nvSpPr>
              <p:cNvPr id="39" name="Rectangle 38"/>
              <p:cNvSpPr/>
              <p:nvPr>
                <p:custDataLst>
                  <p:tags r:id="rId12"/>
                </p:custDataLst>
              </p:nvPr>
            </p:nvSpPr>
            <p:spPr>
              <a:xfrm>
                <a:off x="8499230" y="5579129"/>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smtClean="0">
                    <a:ln>
                      <a:solidFill>
                        <a:schemeClr val="bg1">
                          <a:alpha val="0"/>
                        </a:schemeClr>
                      </a:solidFill>
                    </a:ln>
                    <a:solidFill>
                      <a:schemeClr val="bg1"/>
                    </a:solidFill>
                  </a:rPr>
                  <a:t>Data node</a:t>
                </a:r>
                <a:endParaRPr lang="en-US" dirty="0">
                  <a:ln>
                    <a:solidFill>
                      <a:schemeClr val="bg1">
                        <a:alpha val="0"/>
                      </a:schemeClr>
                    </a:solidFill>
                  </a:ln>
                  <a:solidFill>
                    <a:schemeClr val="bg1"/>
                  </a:solidFill>
                </a:endParaRPr>
              </a:p>
            </p:txBody>
          </p:sp>
          <p:cxnSp>
            <p:nvCxnSpPr>
              <p:cNvPr id="59" name="Straight Arrow Connector 58"/>
              <p:cNvCxnSpPr>
                <a:stCxn id="37" idx="2"/>
                <a:endCxn id="38" idx="0"/>
              </p:cNvCxnSpPr>
              <p:nvPr>
                <p:custDataLst>
                  <p:tags r:id="rId13"/>
                </p:custDataLst>
              </p:nvPr>
            </p:nvCxnSpPr>
            <p:spPr>
              <a:xfrm>
                <a:off x="6856442" y="5270229"/>
                <a:ext cx="0" cy="308900"/>
              </a:xfrm>
              <a:prstGeom prst="straightConnector1">
                <a:avLst/>
              </a:prstGeom>
              <a:ln w="2857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33" idx="3"/>
                <a:endCxn id="35" idx="2"/>
              </p:cNvCxnSpPr>
              <p:nvPr/>
            </p:nvCxnSpPr>
            <p:spPr>
              <a:xfrm flipV="1">
                <a:off x="7909511" y="3136010"/>
                <a:ext cx="1642788" cy="688005"/>
              </a:xfrm>
              <a:prstGeom prst="bentConnector2">
                <a:avLst/>
              </a:prstGeom>
              <a:ln w="2857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37" idx="3"/>
                <a:endCxn id="39" idx="0"/>
              </p:cNvCxnSpPr>
              <p:nvPr/>
            </p:nvCxnSpPr>
            <p:spPr>
              <a:xfrm>
                <a:off x="7909511" y="4891124"/>
                <a:ext cx="1642788" cy="688005"/>
              </a:xfrm>
              <a:prstGeom prst="bentConnector2">
                <a:avLst/>
              </a:prstGeom>
              <a:ln w="2857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pic>
        <p:nvPicPr>
          <p:cNvPr id="79892" name="Picture 20" descr="C:\Users\Justin\Desktop\_Work_in_Progress\_MS\1444\hadoop rev.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20873" y="2548785"/>
            <a:ext cx="3176758" cy="2382569"/>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4655433" y="3794879"/>
            <a:ext cx="6033092" cy="0"/>
            <a:chOff x="4655433" y="4357570"/>
            <a:chExt cx="6033092" cy="0"/>
          </a:xfrm>
        </p:grpSpPr>
        <p:cxnSp>
          <p:nvCxnSpPr>
            <p:cNvPr id="20" name="Straight Connector 19"/>
            <p:cNvCxnSpPr/>
            <p:nvPr/>
          </p:nvCxnSpPr>
          <p:spPr>
            <a:xfrm>
              <a:off x="4655433" y="4357570"/>
              <a:ext cx="1438979" cy="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116525" y="4357570"/>
              <a:ext cx="4572000" cy="0"/>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sp>
        <p:nvSpPr>
          <p:cNvPr id="27" name="Title 1"/>
          <p:cNvSpPr txBox="1">
            <a:spLocks/>
          </p:cNvSpPr>
          <p:nvPr>
            <p:custDataLst>
              <p:tags r:id="rId3"/>
            </p:custDataLst>
          </p:nvPr>
        </p:nvSpPr>
        <p:spPr>
          <a:xfrm>
            <a:off x="519112" y="228600"/>
            <a:ext cx="11149013"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solidFill>
                  <a:schemeClr val="bg1">
                    <a:alpha val="99000"/>
                  </a:schemeClr>
                </a:solidFill>
              </a:rPr>
              <a:t>Hadoop Distributed Architecture</a:t>
            </a:r>
            <a:endParaRPr lang="en-US" sz="3600" dirty="0">
              <a:solidFill>
                <a:schemeClr val="accent4"/>
              </a:solidFill>
            </a:endParaRPr>
          </a:p>
        </p:txBody>
      </p:sp>
    </p:spTree>
    <p:extLst>
      <p:ext uri="{BB962C8B-B14F-4D97-AF65-F5344CB8AC3E}">
        <p14:creationId xmlns:p14="http://schemas.microsoft.com/office/powerpoint/2010/main" val="33896339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79892"/>
                                        </p:tgtEl>
                                        <p:attrNameLst>
                                          <p:attrName>style.visibility</p:attrName>
                                        </p:attrNameLst>
                                      </p:cBhvr>
                                      <p:to>
                                        <p:strVal val="visible"/>
                                      </p:to>
                                    </p:set>
                                    <p:animEffect transition="in" filter="fade">
                                      <p:cBhvr>
                                        <p:cTn id="7" dur="500"/>
                                        <p:tgtEl>
                                          <p:spTgt spid="79892"/>
                                        </p:tgtEl>
                                      </p:cBhvr>
                                    </p:animEffect>
                                  </p:childTnLst>
                                </p:cTn>
                              </p:par>
                              <p:par>
                                <p:cTn id="8" presetID="22" presetClass="entr" presetSubtype="8" fill="hold" nodeType="withEffect">
                                  <p:stCondLst>
                                    <p:cond delay="100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0" presetClass="entr" presetSubtype="0" fill="hold" nodeType="withEffect">
                                  <p:stCondLst>
                                    <p:cond delay="125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custDataLst>
              <p:tags r:id="rId1"/>
            </p:custDataLst>
          </p:nvPr>
        </p:nvSpPr>
        <p:spPr bwMode="auto">
          <a:xfrm>
            <a:off x="482600" y="1141413"/>
            <a:ext cx="11223624" cy="51206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algn="ctr" fontAlgn="base">
              <a:lnSpc>
                <a:spcPct val="90000"/>
              </a:lnSpc>
              <a:spcBef>
                <a:spcPct val="20000"/>
              </a:spcBef>
              <a:spcAft>
                <a:spcPct val="0"/>
              </a:spcAft>
              <a:buSzPct val="80000"/>
            </a:pPr>
            <a:r>
              <a:rPr lang="en-US" sz="2000" b="1" dirty="0" smtClean="0">
                <a:ln>
                  <a:solidFill>
                    <a:schemeClr val="bg1">
                      <a:alpha val="0"/>
                    </a:schemeClr>
                  </a:solidFill>
                </a:ln>
                <a:solidFill>
                  <a:srgbClr val="595959"/>
                </a:solidFill>
              </a:rPr>
              <a:t>FIRST, STORE THE DATA</a:t>
            </a:r>
            <a:endParaRPr lang="en-US" sz="2000" b="1" dirty="0">
              <a:ln>
                <a:solidFill>
                  <a:schemeClr val="bg1">
                    <a:alpha val="0"/>
                  </a:schemeClr>
                </a:solidFill>
              </a:ln>
              <a:solidFill>
                <a:srgbClr val="595959"/>
              </a:solidFill>
            </a:endParaRPr>
          </a:p>
        </p:txBody>
      </p:sp>
      <p:sp>
        <p:nvSpPr>
          <p:cNvPr id="183" name="Rectangle 182"/>
          <p:cNvSpPr/>
          <p:nvPr/>
        </p:nvSpPr>
        <p:spPr bwMode="auto">
          <a:xfrm>
            <a:off x="6048650" y="1880655"/>
            <a:ext cx="4022449" cy="402244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82" name="Group 181"/>
          <p:cNvGrpSpPr/>
          <p:nvPr/>
        </p:nvGrpSpPr>
        <p:grpSpPr>
          <a:xfrm>
            <a:off x="6357386" y="4114800"/>
            <a:ext cx="1481737" cy="1717518"/>
            <a:chOff x="6116086" y="4114800"/>
            <a:chExt cx="1481737" cy="1717518"/>
          </a:xfrm>
        </p:grpSpPr>
        <p:grpSp>
          <p:nvGrpSpPr>
            <p:cNvPr id="174" name="Group 173"/>
            <p:cNvGrpSpPr/>
            <p:nvPr/>
          </p:nvGrpSpPr>
          <p:grpSpPr>
            <a:xfrm>
              <a:off x="6116086" y="4114800"/>
              <a:ext cx="1481737" cy="1717518"/>
              <a:chOff x="6116086" y="4114800"/>
              <a:chExt cx="1481737" cy="1717518"/>
            </a:xfrm>
          </p:grpSpPr>
          <p:sp>
            <p:nvSpPr>
              <p:cNvPr id="149" name="TextBox 148"/>
              <p:cNvSpPr txBox="1"/>
              <p:nvPr/>
            </p:nvSpPr>
            <p:spPr>
              <a:xfrm>
                <a:off x="6424026" y="5550254"/>
                <a:ext cx="973758" cy="282064"/>
              </a:xfrm>
              <a:prstGeom prst="rect">
                <a:avLst/>
              </a:prstGeom>
              <a:noFill/>
            </p:spPr>
            <p:txBody>
              <a:bodyPr wrap="square" lIns="0" tIns="0" rIns="0" bIns="0" rtlCol="0">
                <a:spAutoFit/>
              </a:bodyPr>
              <a:lstStyle/>
              <a:p>
                <a:pPr algn="ctr">
                  <a:lnSpc>
                    <a:spcPct val="80000"/>
                  </a:lnSpc>
                  <a:spcBef>
                    <a:spcPct val="20000"/>
                  </a:spcBef>
                  <a:buSzPct val="80000"/>
                </a:pPr>
                <a:r>
                  <a:rPr lang="en-US" sz="2000" dirty="0" smtClean="0">
                    <a:solidFill>
                      <a:schemeClr val="tx1">
                        <a:lumMod val="75000"/>
                        <a:lumOff val="25000"/>
                        <a:alpha val="99000"/>
                      </a:schemeClr>
                    </a:solidFill>
                  </a:rPr>
                  <a:t>Server</a:t>
                </a:r>
              </a:p>
            </p:txBody>
          </p:sp>
          <p:sp>
            <p:nvSpPr>
              <p:cNvPr id="151" name="Round Same Side Corner Rectangle 150"/>
              <p:cNvSpPr/>
              <p:nvPr/>
            </p:nvSpPr>
            <p:spPr bwMode="auto">
              <a:xfrm rot="5400000">
                <a:off x="6223986" y="4114800"/>
                <a:ext cx="1373838" cy="1373837"/>
              </a:xfrm>
              <a:prstGeom prst="round2SameRect">
                <a:avLst>
                  <a:gd name="adj1" fmla="val 5548"/>
                  <a:gd name="adj2"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2" name="Round Same Side Corner Rectangle 151"/>
              <p:cNvSpPr/>
              <p:nvPr/>
            </p:nvSpPr>
            <p:spPr bwMode="auto">
              <a:xfrm rot="16200000">
                <a:off x="6061862" y="4239941"/>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3" name="Round Same Side Corner Rectangle 152"/>
              <p:cNvSpPr/>
              <p:nvPr/>
            </p:nvSpPr>
            <p:spPr bwMode="auto">
              <a:xfrm rot="16200000">
                <a:off x="6061863" y="5200920"/>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46" name="Freeform 27"/>
            <p:cNvSpPr>
              <a:spLocks noEditPoints="1"/>
            </p:cNvSpPr>
            <p:nvPr/>
          </p:nvSpPr>
          <p:spPr bwMode="auto">
            <a:xfrm>
              <a:off x="6408488" y="4205136"/>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27"/>
            <p:cNvSpPr>
              <a:spLocks noEditPoints="1"/>
            </p:cNvSpPr>
            <p:nvPr/>
          </p:nvSpPr>
          <p:spPr bwMode="auto">
            <a:xfrm>
              <a:off x="6408488" y="4631383"/>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27"/>
            <p:cNvSpPr>
              <a:spLocks noEditPoints="1"/>
            </p:cNvSpPr>
            <p:nvPr/>
          </p:nvSpPr>
          <p:spPr bwMode="auto">
            <a:xfrm>
              <a:off x="6777703" y="4631383"/>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27"/>
            <p:cNvSpPr>
              <a:spLocks noEditPoints="1"/>
            </p:cNvSpPr>
            <p:nvPr/>
          </p:nvSpPr>
          <p:spPr bwMode="auto">
            <a:xfrm>
              <a:off x="6408488" y="5057631"/>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27"/>
            <p:cNvSpPr>
              <a:spLocks noEditPoints="1"/>
            </p:cNvSpPr>
            <p:nvPr/>
          </p:nvSpPr>
          <p:spPr bwMode="auto">
            <a:xfrm>
              <a:off x="6777703" y="5057631"/>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27"/>
            <p:cNvSpPr>
              <a:spLocks noEditPoints="1"/>
            </p:cNvSpPr>
            <p:nvPr/>
          </p:nvSpPr>
          <p:spPr bwMode="auto">
            <a:xfrm>
              <a:off x="7146918" y="5057631"/>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81" name="Group 180"/>
          <p:cNvGrpSpPr/>
          <p:nvPr/>
        </p:nvGrpSpPr>
        <p:grpSpPr>
          <a:xfrm>
            <a:off x="8216531" y="2028969"/>
            <a:ext cx="1481737" cy="1717518"/>
            <a:chOff x="7975231" y="2028969"/>
            <a:chExt cx="1481737" cy="1717518"/>
          </a:xfrm>
        </p:grpSpPr>
        <p:grpSp>
          <p:nvGrpSpPr>
            <p:cNvPr id="177" name="Group 176"/>
            <p:cNvGrpSpPr/>
            <p:nvPr/>
          </p:nvGrpSpPr>
          <p:grpSpPr>
            <a:xfrm>
              <a:off x="7975231" y="2028969"/>
              <a:ext cx="1481737" cy="1717518"/>
              <a:chOff x="7975231" y="2028969"/>
              <a:chExt cx="1481737" cy="1717518"/>
            </a:xfrm>
          </p:grpSpPr>
          <p:sp>
            <p:nvSpPr>
              <p:cNvPr id="129" name="TextBox 128"/>
              <p:cNvSpPr txBox="1"/>
              <p:nvPr/>
            </p:nvSpPr>
            <p:spPr>
              <a:xfrm>
                <a:off x="8283171" y="3464423"/>
                <a:ext cx="973758" cy="282064"/>
              </a:xfrm>
              <a:prstGeom prst="rect">
                <a:avLst/>
              </a:prstGeom>
              <a:noFill/>
            </p:spPr>
            <p:txBody>
              <a:bodyPr wrap="square" lIns="0" tIns="0" rIns="0" bIns="0" rtlCol="0">
                <a:spAutoFit/>
              </a:bodyPr>
              <a:lstStyle/>
              <a:p>
                <a:pPr algn="ctr">
                  <a:lnSpc>
                    <a:spcPct val="80000"/>
                  </a:lnSpc>
                  <a:spcBef>
                    <a:spcPct val="20000"/>
                  </a:spcBef>
                  <a:buSzPct val="80000"/>
                </a:pPr>
                <a:r>
                  <a:rPr lang="en-US" sz="2000" dirty="0" smtClean="0">
                    <a:solidFill>
                      <a:schemeClr val="tx1">
                        <a:lumMod val="75000"/>
                        <a:lumOff val="25000"/>
                        <a:alpha val="99000"/>
                      </a:schemeClr>
                    </a:solidFill>
                  </a:rPr>
                  <a:t>Server</a:t>
                </a:r>
              </a:p>
            </p:txBody>
          </p:sp>
          <p:sp>
            <p:nvSpPr>
              <p:cNvPr id="131" name="Round Same Side Corner Rectangle 130"/>
              <p:cNvSpPr/>
              <p:nvPr/>
            </p:nvSpPr>
            <p:spPr bwMode="auto">
              <a:xfrm rot="5400000">
                <a:off x="8083131" y="2028969"/>
                <a:ext cx="1373838" cy="1373837"/>
              </a:xfrm>
              <a:prstGeom prst="round2SameRect">
                <a:avLst>
                  <a:gd name="adj1" fmla="val 5548"/>
                  <a:gd name="adj2"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2" name="Round Same Side Corner Rectangle 131"/>
              <p:cNvSpPr/>
              <p:nvPr/>
            </p:nvSpPr>
            <p:spPr bwMode="auto">
              <a:xfrm rot="16200000">
                <a:off x="7921007" y="2154110"/>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3" name="Round Same Side Corner Rectangle 132"/>
              <p:cNvSpPr/>
              <p:nvPr/>
            </p:nvSpPr>
            <p:spPr bwMode="auto">
              <a:xfrm rot="16200000">
                <a:off x="7921008" y="3115089"/>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26" name="Freeform 27"/>
            <p:cNvSpPr>
              <a:spLocks noEditPoints="1"/>
            </p:cNvSpPr>
            <p:nvPr/>
          </p:nvSpPr>
          <p:spPr bwMode="auto">
            <a:xfrm>
              <a:off x="8267633" y="2119305"/>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27"/>
            <p:cNvSpPr>
              <a:spLocks noEditPoints="1"/>
            </p:cNvSpPr>
            <p:nvPr/>
          </p:nvSpPr>
          <p:spPr bwMode="auto">
            <a:xfrm>
              <a:off x="8267633" y="2545552"/>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27"/>
            <p:cNvSpPr>
              <a:spLocks noEditPoints="1"/>
            </p:cNvSpPr>
            <p:nvPr/>
          </p:nvSpPr>
          <p:spPr bwMode="auto">
            <a:xfrm>
              <a:off x="8636848" y="2545552"/>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27"/>
            <p:cNvSpPr>
              <a:spLocks noEditPoints="1"/>
            </p:cNvSpPr>
            <p:nvPr/>
          </p:nvSpPr>
          <p:spPr bwMode="auto">
            <a:xfrm>
              <a:off x="8267633" y="2971800"/>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27"/>
            <p:cNvSpPr>
              <a:spLocks noEditPoints="1"/>
            </p:cNvSpPr>
            <p:nvPr/>
          </p:nvSpPr>
          <p:spPr bwMode="auto">
            <a:xfrm>
              <a:off x="8636848" y="2971800"/>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7"/>
            <p:cNvSpPr>
              <a:spLocks noEditPoints="1"/>
            </p:cNvSpPr>
            <p:nvPr/>
          </p:nvSpPr>
          <p:spPr bwMode="auto">
            <a:xfrm>
              <a:off x="9006063" y="2971800"/>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78" name="Group 177"/>
          <p:cNvGrpSpPr/>
          <p:nvPr/>
        </p:nvGrpSpPr>
        <p:grpSpPr>
          <a:xfrm>
            <a:off x="6357386" y="2028969"/>
            <a:ext cx="1481737" cy="1717518"/>
            <a:chOff x="6116086" y="2028969"/>
            <a:chExt cx="1481737" cy="1717518"/>
          </a:xfrm>
        </p:grpSpPr>
        <p:sp>
          <p:nvSpPr>
            <p:cNvPr id="66" name="TextBox 65"/>
            <p:cNvSpPr txBox="1"/>
            <p:nvPr/>
          </p:nvSpPr>
          <p:spPr>
            <a:xfrm>
              <a:off x="6424026" y="3464423"/>
              <a:ext cx="973758" cy="282064"/>
            </a:xfrm>
            <a:prstGeom prst="rect">
              <a:avLst/>
            </a:prstGeom>
            <a:noFill/>
          </p:spPr>
          <p:txBody>
            <a:bodyPr wrap="square" lIns="0" tIns="0" rIns="0" bIns="0" rtlCol="0">
              <a:spAutoFit/>
            </a:bodyPr>
            <a:lstStyle/>
            <a:p>
              <a:pPr algn="ctr">
                <a:lnSpc>
                  <a:spcPct val="80000"/>
                </a:lnSpc>
                <a:spcBef>
                  <a:spcPct val="20000"/>
                </a:spcBef>
                <a:buSzPct val="80000"/>
              </a:pPr>
              <a:r>
                <a:rPr lang="en-US" sz="2000" dirty="0" smtClean="0">
                  <a:solidFill>
                    <a:schemeClr val="tx1">
                      <a:lumMod val="75000"/>
                      <a:lumOff val="25000"/>
                      <a:alpha val="99000"/>
                    </a:schemeClr>
                  </a:solidFill>
                </a:rPr>
                <a:t>Server</a:t>
              </a:r>
            </a:p>
          </p:txBody>
        </p:sp>
        <p:grpSp>
          <p:nvGrpSpPr>
            <p:cNvPr id="176" name="Group 175"/>
            <p:cNvGrpSpPr/>
            <p:nvPr/>
          </p:nvGrpSpPr>
          <p:grpSpPr>
            <a:xfrm>
              <a:off x="6116086" y="2028969"/>
              <a:ext cx="1481737" cy="1373838"/>
              <a:chOff x="6116086" y="2028969"/>
              <a:chExt cx="1481737" cy="1373838"/>
            </a:xfrm>
          </p:grpSpPr>
          <p:sp>
            <p:nvSpPr>
              <p:cNvPr id="6" name="Round Same Side Corner Rectangle 5"/>
              <p:cNvSpPr/>
              <p:nvPr/>
            </p:nvSpPr>
            <p:spPr bwMode="auto">
              <a:xfrm rot="5400000">
                <a:off x="6223986" y="2028969"/>
                <a:ext cx="1373838" cy="1373837"/>
              </a:xfrm>
              <a:prstGeom prst="round2SameRect">
                <a:avLst>
                  <a:gd name="adj1" fmla="val 5548"/>
                  <a:gd name="adj2"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 name="Round Same Side Corner Rectangle 75"/>
              <p:cNvSpPr/>
              <p:nvPr/>
            </p:nvSpPr>
            <p:spPr bwMode="auto">
              <a:xfrm rot="16200000">
                <a:off x="6061862" y="2154110"/>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 name="Round Same Side Corner Rectangle 76"/>
              <p:cNvSpPr/>
              <p:nvPr/>
            </p:nvSpPr>
            <p:spPr bwMode="auto">
              <a:xfrm rot="16200000">
                <a:off x="6061863" y="3115089"/>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03" name="Freeform 27"/>
            <p:cNvSpPr>
              <a:spLocks noEditPoints="1"/>
            </p:cNvSpPr>
            <p:nvPr/>
          </p:nvSpPr>
          <p:spPr bwMode="auto">
            <a:xfrm>
              <a:off x="6408488" y="2119305"/>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27"/>
            <p:cNvSpPr>
              <a:spLocks noEditPoints="1"/>
            </p:cNvSpPr>
            <p:nvPr/>
          </p:nvSpPr>
          <p:spPr bwMode="auto">
            <a:xfrm>
              <a:off x="6408488" y="2545552"/>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27"/>
            <p:cNvSpPr>
              <a:spLocks noEditPoints="1"/>
            </p:cNvSpPr>
            <p:nvPr/>
          </p:nvSpPr>
          <p:spPr bwMode="auto">
            <a:xfrm>
              <a:off x="6777703" y="2545552"/>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27"/>
            <p:cNvSpPr>
              <a:spLocks noEditPoints="1"/>
            </p:cNvSpPr>
            <p:nvPr/>
          </p:nvSpPr>
          <p:spPr bwMode="auto">
            <a:xfrm>
              <a:off x="6408488" y="2971800"/>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27"/>
            <p:cNvSpPr>
              <a:spLocks noEditPoints="1"/>
            </p:cNvSpPr>
            <p:nvPr/>
          </p:nvSpPr>
          <p:spPr bwMode="auto">
            <a:xfrm>
              <a:off x="6777703" y="2971800"/>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27"/>
            <p:cNvSpPr>
              <a:spLocks noEditPoints="1"/>
            </p:cNvSpPr>
            <p:nvPr/>
          </p:nvSpPr>
          <p:spPr bwMode="auto">
            <a:xfrm>
              <a:off x="7146918" y="2971800"/>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custDataLst>
              <p:tags r:id="rId2"/>
            </p:custDataLst>
          </p:nvPr>
        </p:nvSpPr>
        <p:spPr>
          <a:xfrm>
            <a:off x="519112" y="228600"/>
            <a:ext cx="11149013" cy="747897"/>
          </a:xfrm>
        </p:spPr>
        <p:txBody>
          <a:bodyPr/>
          <a:lstStyle/>
          <a:p>
            <a:r>
              <a:rPr lang="en-US" dirty="0" err="1" smtClean="0"/>
              <a:t>MapReduce</a:t>
            </a:r>
            <a:r>
              <a:rPr lang="en-US" dirty="0" smtClean="0"/>
              <a:t>: Move Code to the Data</a:t>
            </a:r>
            <a:endParaRPr lang="en-US" sz="3600" dirty="0">
              <a:solidFill>
                <a:schemeClr val="accent4"/>
              </a:solidFill>
            </a:endParaRPr>
          </a:p>
        </p:txBody>
      </p:sp>
      <p:sp>
        <p:nvSpPr>
          <p:cNvPr id="4" name="Right Arrow 3"/>
          <p:cNvSpPr/>
          <p:nvPr/>
        </p:nvSpPr>
        <p:spPr bwMode="auto">
          <a:xfrm>
            <a:off x="3849473" y="3580236"/>
            <a:ext cx="1927654" cy="370824"/>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1" name="Group 10"/>
          <p:cNvGrpSpPr/>
          <p:nvPr/>
        </p:nvGrpSpPr>
        <p:grpSpPr>
          <a:xfrm>
            <a:off x="2220028" y="2805422"/>
            <a:ext cx="1292057" cy="1873534"/>
            <a:chOff x="1789900" y="2805422"/>
            <a:chExt cx="1292057" cy="1873534"/>
          </a:xfrm>
        </p:grpSpPr>
        <p:sp>
          <p:nvSpPr>
            <p:cNvPr id="78" name="TextBox 77"/>
            <p:cNvSpPr txBox="1"/>
            <p:nvPr/>
          </p:nvSpPr>
          <p:spPr>
            <a:xfrm>
              <a:off x="2010919" y="4432735"/>
              <a:ext cx="850018" cy="246221"/>
            </a:xfrm>
            <a:prstGeom prst="rect">
              <a:avLst/>
            </a:prstGeom>
            <a:noFill/>
          </p:spPr>
          <p:txBody>
            <a:bodyPr wrap="square" lIns="0" tIns="0" rIns="0" bIns="0" rtlCol="0">
              <a:spAutoFit/>
            </a:bodyPr>
            <a:lstStyle/>
            <a:p>
              <a:pPr algn="ctr">
                <a:lnSpc>
                  <a:spcPct val="80000"/>
                </a:lnSpc>
                <a:spcBef>
                  <a:spcPct val="20000"/>
                </a:spcBef>
                <a:buSzPct val="80000"/>
              </a:pPr>
              <a:r>
                <a:rPr lang="en-US" sz="2000" dirty="0" smtClean="0">
                  <a:solidFill>
                    <a:schemeClr val="tx1">
                      <a:lumMod val="75000"/>
                      <a:lumOff val="25000"/>
                      <a:alpha val="99000"/>
                    </a:schemeClr>
                  </a:solidFill>
                </a:rPr>
                <a:t>Files</a:t>
              </a:r>
            </a:p>
          </p:txBody>
        </p:sp>
        <p:grpSp>
          <p:nvGrpSpPr>
            <p:cNvPr id="82" name="Group 81"/>
            <p:cNvGrpSpPr/>
            <p:nvPr/>
          </p:nvGrpSpPr>
          <p:grpSpPr>
            <a:xfrm>
              <a:off x="1789900" y="2805422"/>
              <a:ext cx="1292057" cy="1532342"/>
              <a:chOff x="8791575" y="-838200"/>
              <a:chExt cx="973138" cy="1154113"/>
            </a:xfrm>
          </p:grpSpPr>
          <p:sp>
            <p:nvSpPr>
              <p:cNvPr id="83" name="Freeform 7" hidden="1"/>
              <p:cNvSpPr>
                <a:spLocks/>
              </p:cNvSpPr>
              <p:nvPr/>
            </p:nvSpPr>
            <p:spPr bwMode="auto">
              <a:xfrm>
                <a:off x="8829675" y="-808037"/>
                <a:ext cx="896938" cy="1082675"/>
              </a:xfrm>
              <a:custGeom>
                <a:avLst/>
                <a:gdLst>
                  <a:gd name="T0" fmla="*/ 0 w 565"/>
                  <a:gd name="T1" fmla="*/ 9 h 682"/>
                  <a:gd name="T2" fmla="*/ 7 w 565"/>
                  <a:gd name="T3" fmla="*/ 538 h 682"/>
                  <a:gd name="T4" fmla="*/ 73 w 565"/>
                  <a:gd name="T5" fmla="*/ 595 h 682"/>
                  <a:gd name="T6" fmla="*/ 123 w 565"/>
                  <a:gd name="T7" fmla="*/ 630 h 682"/>
                  <a:gd name="T8" fmla="*/ 137 w 565"/>
                  <a:gd name="T9" fmla="*/ 670 h 682"/>
                  <a:gd name="T10" fmla="*/ 549 w 565"/>
                  <a:gd name="T11" fmla="*/ 682 h 682"/>
                  <a:gd name="T12" fmla="*/ 565 w 565"/>
                  <a:gd name="T13" fmla="*/ 659 h 682"/>
                  <a:gd name="T14" fmla="*/ 553 w 565"/>
                  <a:gd name="T15" fmla="*/ 292 h 682"/>
                  <a:gd name="T16" fmla="*/ 260 w 565"/>
                  <a:gd name="T17" fmla="*/ 0 h 682"/>
                  <a:gd name="T18" fmla="*/ 0 w 565"/>
                  <a:gd name="T19" fmla="*/ 9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5" h="682">
                    <a:moveTo>
                      <a:pt x="0" y="9"/>
                    </a:moveTo>
                    <a:lnTo>
                      <a:pt x="7" y="538"/>
                    </a:lnTo>
                    <a:lnTo>
                      <a:pt x="73" y="595"/>
                    </a:lnTo>
                    <a:lnTo>
                      <a:pt x="123" y="630"/>
                    </a:lnTo>
                    <a:lnTo>
                      <a:pt x="137" y="670"/>
                    </a:lnTo>
                    <a:lnTo>
                      <a:pt x="549" y="682"/>
                    </a:lnTo>
                    <a:lnTo>
                      <a:pt x="565" y="659"/>
                    </a:lnTo>
                    <a:lnTo>
                      <a:pt x="553" y="292"/>
                    </a:lnTo>
                    <a:lnTo>
                      <a:pt x="260" y="0"/>
                    </a:lnTo>
                    <a:lnTo>
                      <a:pt x="0" y="9"/>
                    </a:lnTo>
                    <a:close/>
                  </a:path>
                </a:pathLst>
              </a:custGeom>
              <a:solidFill>
                <a:schemeClr val="accent4"/>
              </a:solidFill>
              <a:ln w="9525" cap="flat" cmpd="sng" algn="ctr">
                <a:noFill/>
                <a:prstDash val="solid"/>
              </a:ln>
              <a:effectLst/>
            </p:spPr>
            <p:txBody>
              <a:bodyPr rtlCol="0" anchor="t" anchorCtr="0"/>
              <a:lstStyle/>
              <a:p>
                <a:pPr algn="ctr" defTabSz="1218936"/>
                <a:endParaRPr lang="en-US">
                  <a:solidFill>
                    <a:schemeClr val="bg1">
                      <a:alpha val="99000"/>
                    </a:schemeClr>
                  </a:solidFill>
                  <a:latin typeface="+mj-lt"/>
                  <a:ea typeface="Segoe UI" pitchFamily="34" charset="0"/>
                  <a:cs typeface="Segoe UI" pitchFamily="34" charset="0"/>
                </a:endParaRPr>
              </a:p>
            </p:txBody>
          </p:sp>
          <p:sp>
            <p:nvSpPr>
              <p:cNvPr id="84" name="Freeform 6"/>
              <p:cNvSpPr>
                <a:spLocks noEditPoints="1"/>
              </p:cNvSpPr>
              <p:nvPr/>
            </p:nvSpPr>
            <p:spPr bwMode="auto">
              <a:xfrm>
                <a:off x="8791575" y="-838200"/>
                <a:ext cx="973138" cy="1154113"/>
              </a:xfrm>
              <a:custGeom>
                <a:avLst/>
                <a:gdLst>
                  <a:gd name="T0" fmla="*/ 249 w 259"/>
                  <a:gd name="T1" fmla="*/ 122 h 308"/>
                  <a:gd name="T2" fmla="*/ 225 w 259"/>
                  <a:gd name="T3" fmla="*/ 101 h 308"/>
                  <a:gd name="T4" fmla="*/ 221 w 259"/>
                  <a:gd name="T5" fmla="*/ 95 h 308"/>
                  <a:gd name="T6" fmla="*/ 199 w 259"/>
                  <a:gd name="T7" fmla="*/ 74 h 308"/>
                  <a:gd name="T8" fmla="*/ 193 w 259"/>
                  <a:gd name="T9" fmla="*/ 67 h 308"/>
                  <a:gd name="T10" fmla="*/ 130 w 259"/>
                  <a:gd name="T11" fmla="*/ 7 h 308"/>
                  <a:gd name="T12" fmla="*/ 113 w 259"/>
                  <a:gd name="T13" fmla="*/ 0 h 308"/>
                  <a:gd name="T14" fmla="*/ 21 w 259"/>
                  <a:gd name="T15" fmla="*/ 0 h 308"/>
                  <a:gd name="T16" fmla="*/ 0 w 259"/>
                  <a:gd name="T17" fmla="*/ 18 h 308"/>
                  <a:gd name="T18" fmla="*/ 0 w 259"/>
                  <a:gd name="T19" fmla="*/ 229 h 308"/>
                  <a:gd name="T20" fmla="*/ 21 w 259"/>
                  <a:gd name="T21" fmla="*/ 253 h 308"/>
                  <a:gd name="T22" fmla="*/ 28 w 259"/>
                  <a:gd name="T23" fmla="*/ 253 h 308"/>
                  <a:gd name="T24" fmla="*/ 28 w 259"/>
                  <a:gd name="T25" fmla="*/ 256 h 308"/>
                  <a:gd name="T26" fmla="*/ 49 w 259"/>
                  <a:gd name="T27" fmla="*/ 281 h 308"/>
                  <a:gd name="T28" fmla="*/ 56 w 259"/>
                  <a:gd name="T29" fmla="*/ 281 h 308"/>
                  <a:gd name="T30" fmla="*/ 56 w 259"/>
                  <a:gd name="T31" fmla="*/ 284 h 308"/>
                  <a:gd name="T32" fmla="*/ 77 w 259"/>
                  <a:gd name="T33" fmla="*/ 308 h 308"/>
                  <a:gd name="T34" fmla="*/ 231 w 259"/>
                  <a:gd name="T35" fmla="*/ 308 h 308"/>
                  <a:gd name="T36" fmla="*/ 256 w 259"/>
                  <a:gd name="T37" fmla="*/ 284 h 308"/>
                  <a:gd name="T38" fmla="*/ 256 w 259"/>
                  <a:gd name="T39" fmla="*/ 140 h 308"/>
                  <a:gd name="T40" fmla="*/ 249 w 259"/>
                  <a:gd name="T41" fmla="*/ 122 h 308"/>
                  <a:gd name="T42" fmla="*/ 140 w 259"/>
                  <a:gd name="T43" fmla="*/ 46 h 308"/>
                  <a:gd name="T44" fmla="*/ 151 w 259"/>
                  <a:gd name="T45" fmla="*/ 56 h 308"/>
                  <a:gd name="T46" fmla="*/ 140 w 259"/>
                  <a:gd name="T47" fmla="*/ 56 h 308"/>
                  <a:gd name="T48" fmla="*/ 140 w 259"/>
                  <a:gd name="T49" fmla="*/ 46 h 308"/>
                  <a:gd name="T50" fmla="*/ 123 w 259"/>
                  <a:gd name="T51" fmla="*/ 28 h 308"/>
                  <a:gd name="T52" fmla="*/ 113 w 259"/>
                  <a:gd name="T53" fmla="*/ 28 h 308"/>
                  <a:gd name="T54" fmla="*/ 113 w 259"/>
                  <a:gd name="T55" fmla="*/ 18 h 308"/>
                  <a:gd name="T56" fmla="*/ 123 w 259"/>
                  <a:gd name="T57" fmla="*/ 28 h 308"/>
                  <a:gd name="T58" fmla="*/ 18 w 259"/>
                  <a:gd name="T59" fmla="*/ 232 h 308"/>
                  <a:gd name="T60" fmla="*/ 18 w 259"/>
                  <a:gd name="T61" fmla="*/ 18 h 308"/>
                  <a:gd name="T62" fmla="*/ 92 w 259"/>
                  <a:gd name="T63" fmla="*/ 18 h 308"/>
                  <a:gd name="T64" fmla="*/ 92 w 259"/>
                  <a:gd name="T65" fmla="*/ 28 h 308"/>
                  <a:gd name="T66" fmla="*/ 49 w 259"/>
                  <a:gd name="T67" fmla="*/ 28 h 308"/>
                  <a:gd name="T68" fmla="*/ 28 w 259"/>
                  <a:gd name="T69" fmla="*/ 46 h 308"/>
                  <a:gd name="T70" fmla="*/ 28 w 259"/>
                  <a:gd name="T71" fmla="*/ 232 h 308"/>
                  <a:gd name="T72" fmla="*/ 18 w 259"/>
                  <a:gd name="T73" fmla="*/ 232 h 308"/>
                  <a:gd name="T74" fmla="*/ 46 w 259"/>
                  <a:gd name="T75" fmla="*/ 260 h 308"/>
                  <a:gd name="T76" fmla="*/ 46 w 259"/>
                  <a:gd name="T77" fmla="*/ 46 h 308"/>
                  <a:gd name="T78" fmla="*/ 119 w 259"/>
                  <a:gd name="T79" fmla="*/ 46 h 308"/>
                  <a:gd name="T80" fmla="*/ 119 w 259"/>
                  <a:gd name="T81" fmla="*/ 56 h 308"/>
                  <a:gd name="T82" fmla="*/ 77 w 259"/>
                  <a:gd name="T83" fmla="*/ 56 h 308"/>
                  <a:gd name="T84" fmla="*/ 56 w 259"/>
                  <a:gd name="T85" fmla="*/ 73 h 308"/>
                  <a:gd name="T86" fmla="*/ 56 w 259"/>
                  <a:gd name="T87" fmla="*/ 260 h 308"/>
                  <a:gd name="T88" fmla="*/ 46 w 259"/>
                  <a:gd name="T89" fmla="*/ 260 h 308"/>
                  <a:gd name="T90" fmla="*/ 238 w 259"/>
                  <a:gd name="T91" fmla="*/ 287 h 308"/>
                  <a:gd name="T92" fmla="*/ 74 w 259"/>
                  <a:gd name="T93" fmla="*/ 287 h 308"/>
                  <a:gd name="T94" fmla="*/ 74 w 259"/>
                  <a:gd name="T95" fmla="*/ 73 h 308"/>
                  <a:gd name="T96" fmla="*/ 147 w 259"/>
                  <a:gd name="T97" fmla="*/ 73 h 308"/>
                  <a:gd name="T98" fmla="*/ 147 w 259"/>
                  <a:gd name="T99" fmla="*/ 140 h 308"/>
                  <a:gd name="T100" fmla="*/ 168 w 259"/>
                  <a:gd name="T101" fmla="*/ 165 h 308"/>
                  <a:gd name="T102" fmla="*/ 238 w 259"/>
                  <a:gd name="T103" fmla="*/ 165 h 308"/>
                  <a:gd name="T104" fmla="*/ 238 w 259"/>
                  <a:gd name="T105" fmla="*/ 287 h 308"/>
                  <a:gd name="T106" fmla="*/ 168 w 259"/>
                  <a:gd name="T107" fmla="*/ 140 h 308"/>
                  <a:gd name="T108" fmla="*/ 168 w 259"/>
                  <a:gd name="T109" fmla="*/ 73 h 308"/>
                  <a:gd name="T110" fmla="*/ 238 w 259"/>
                  <a:gd name="T111" fmla="*/ 140 h 308"/>
                  <a:gd name="T112" fmla="*/ 168 w 259"/>
                  <a:gd name="T113" fmla="*/ 14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9" h="308">
                    <a:moveTo>
                      <a:pt x="249" y="122"/>
                    </a:moveTo>
                    <a:cubicBezTo>
                      <a:pt x="240" y="114"/>
                      <a:pt x="232" y="107"/>
                      <a:pt x="225" y="101"/>
                    </a:cubicBezTo>
                    <a:cubicBezTo>
                      <a:pt x="224" y="99"/>
                      <a:pt x="223" y="97"/>
                      <a:pt x="221" y="95"/>
                    </a:cubicBezTo>
                    <a:cubicBezTo>
                      <a:pt x="212" y="87"/>
                      <a:pt x="205" y="80"/>
                      <a:pt x="199" y="74"/>
                    </a:cubicBezTo>
                    <a:cubicBezTo>
                      <a:pt x="198" y="72"/>
                      <a:pt x="196" y="69"/>
                      <a:pt x="193" y="67"/>
                    </a:cubicBezTo>
                    <a:cubicBezTo>
                      <a:pt x="130" y="7"/>
                      <a:pt x="130" y="7"/>
                      <a:pt x="130" y="7"/>
                    </a:cubicBezTo>
                    <a:cubicBezTo>
                      <a:pt x="123" y="0"/>
                      <a:pt x="120" y="0"/>
                      <a:pt x="113" y="0"/>
                    </a:cubicBezTo>
                    <a:cubicBezTo>
                      <a:pt x="21" y="0"/>
                      <a:pt x="21" y="0"/>
                      <a:pt x="21" y="0"/>
                    </a:cubicBezTo>
                    <a:cubicBezTo>
                      <a:pt x="11" y="0"/>
                      <a:pt x="0" y="7"/>
                      <a:pt x="0" y="18"/>
                    </a:cubicBezTo>
                    <a:cubicBezTo>
                      <a:pt x="0" y="229"/>
                      <a:pt x="0" y="229"/>
                      <a:pt x="0" y="229"/>
                    </a:cubicBezTo>
                    <a:cubicBezTo>
                      <a:pt x="0" y="239"/>
                      <a:pt x="11" y="253"/>
                      <a:pt x="21" y="253"/>
                    </a:cubicBezTo>
                    <a:cubicBezTo>
                      <a:pt x="24" y="253"/>
                      <a:pt x="26" y="253"/>
                      <a:pt x="28" y="253"/>
                    </a:cubicBezTo>
                    <a:cubicBezTo>
                      <a:pt x="28" y="256"/>
                      <a:pt x="28" y="256"/>
                      <a:pt x="28" y="256"/>
                    </a:cubicBezTo>
                    <a:cubicBezTo>
                      <a:pt x="28" y="267"/>
                      <a:pt x="39" y="281"/>
                      <a:pt x="49" y="281"/>
                    </a:cubicBezTo>
                    <a:cubicBezTo>
                      <a:pt x="52" y="281"/>
                      <a:pt x="54" y="281"/>
                      <a:pt x="56" y="281"/>
                    </a:cubicBezTo>
                    <a:cubicBezTo>
                      <a:pt x="56" y="284"/>
                      <a:pt x="56" y="284"/>
                      <a:pt x="56" y="284"/>
                    </a:cubicBezTo>
                    <a:cubicBezTo>
                      <a:pt x="56" y="294"/>
                      <a:pt x="67" y="308"/>
                      <a:pt x="77" y="308"/>
                    </a:cubicBezTo>
                    <a:cubicBezTo>
                      <a:pt x="231" y="308"/>
                      <a:pt x="231" y="308"/>
                      <a:pt x="231" y="308"/>
                    </a:cubicBezTo>
                    <a:cubicBezTo>
                      <a:pt x="245" y="308"/>
                      <a:pt x="256" y="294"/>
                      <a:pt x="256" y="284"/>
                    </a:cubicBezTo>
                    <a:cubicBezTo>
                      <a:pt x="256" y="140"/>
                      <a:pt x="256" y="140"/>
                      <a:pt x="256" y="140"/>
                    </a:cubicBezTo>
                    <a:cubicBezTo>
                      <a:pt x="256" y="140"/>
                      <a:pt x="259" y="133"/>
                      <a:pt x="249" y="122"/>
                    </a:cubicBezTo>
                    <a:close/>
                    <a:moveTo>
                      <a:pt x="140" y="46"/>
                    </a:moveTo>
                    <a:cubicBezTo>
                      <a:pt x="144" y="49"/>
                      <a:pt x="148" y="53"/>
                      <a:pt x="151" y="56"/>
                    </a:cubicBezTo>
                    <a:cubicBezTo>
                      <a:pt x="147" y="56"/>
                      <a:pt x="144" y="56"/>
                      <a:pt x="140" y="56"/>
                    </a:cubicBezTo>
                    <a:cubicBezTo>
                      <a:pt x="140" y="46"/>
                      <a:pt x="140" y="46"/>
                      <a:pt x="140" y="46"/>
                    </a:cubicBezTo>
                    <a:close/>
                    <a:moveTo>
                      <a:pt x="123" y="28"/>
                    </a:moveTo>
                    <a:cubicBezTo>
                      <a:pt x="120" y="28"/>
                      <a:pt x="116" y="28"/>
                      <a:pt x="113" y="28"/>
                    </a:cubicBezTo>
                    <a:cubicBezTo>
                      <a:pt x="113" y="18"/>
                      <a:pt x="113" y="18"/>
                      <a:pt x="113" y="18"/>
                    </a:cubicBezTo>
                    <a:cubicBezTo>
                      <a:pt x="116" y="21"/>
                      <a:pt x="120" y="25"/>
                      <a:pt x="123" y="28"/>
                    </a:cubicBezTo>
                    <a:close/>
                    <a:moveTo>
                      <a:pt x="18" y="232"/>
                    </a:moveTo>
                    <a:cubicBezTo>
                      <a:pt x="18" y="21"/>
                      <a:pt x="18" y="18"/>
                      <a:pt x="18" y="18"/>
                    </a:cubicBezTo>
                    <a:cubicBezTo>
                      <a:pt x="88" y="18"/>
                      <a:pt x="92" y="18"/>
                      <a:pt x="92" y="18"/>
                    </a:cubicBezTo>
                    <a:cubicBezTo>
                      <a:pt x="92" y="21"/>
                      <a:pt x="92" y="25"/>
                      <a:pt x="92" y="28"/>
                    </a:cubicBezTo>
                    <a:cubicBezTo>
                      <a:pt x="49" y="28"/>
                      <a:pt x="49" y="28"/>
                      <a:pt x="49" y="28"/>
                    </a:cubicBezTo>
                    <a:cubicBezTo>
                      <a:pt x="39" y="28"/>
                      <a:pt x="28" y="35"/>
                      <a:pt x="28" y="46"/>
                    </a:cubicBezTo>
                    <a:cubicBezTo>
                      <a:pt x="28" y="154"/>
                      <a:pt x="28" y="206"/>
                      <a:pt x="28" y="232"/>
                    </a:cubicBezTo>
                    <a:cubicBezTo>
                      <a:pt x="19" y="232"/>
                      <a:pt x="18" y="232"/>
                      <a:pt x="18" y="232"/>
                    </a:cubicBezTo>
                    <a:close/>
                    <a:moveTo>
                      <a:pt x="46" y="260"/>
                    </a:moveTo>
                    <a:cubicBezTo>
                      <a:pt x="46" y="49"/>
                      <a:pt x="46" y="46"/>
                      <a:pt x="46" y="46"/>
                    </a:cubicBezTo>
                    <a:cubicBezTo>
                      <a:pt x="116" y="46"/>
                      <a:pt x="119" y="46"/>
                      <a:pt x="119" y="46"/>
                    </a:cubicBezTo>
                    <a:cubicBezTo>
                      <a:pt x="119" y="49"/>
                      <a:pt x="119" y="53"/>
                      <a:pt x="119" y="56"/>
                    </a:cubicBezTo>
                    <a:cubicBezTo>
                      <a:pt x="77" y="56"/>
                      <a:pt x="77" y="56"/>
                      <a:pt x="77" y="56"/>
                    </a:cubicBezTo>
                    <a:cubicBezTo>
                      <a:pt x="67" y="56"/>
                      <a:pt x="56" y="63"/>
                      <a:pt x="56" y="73"/>
                    </a:cubicBezTo>
                    <a:cubicBezTo>
                      <a:pt x="56" y="182"/>
                      <a:pt x="56" y="234"/>
                      <a:pt x="56" y="260"/>
                    </a:cubicBezTo>
                    <a:cubicBezTo>
                      <a:pt x="47" y="260"/>
                      <a:pt x="46" y="260"/>
                      <a:pt x="46" y="260"/>
                    </a:cubicBezTo>
                    <a:close/>
                    <a:moveTo>
                      <a:pt x="238" y="287"/>
                    </a:moveTo>
                    <a:cubicBezTo>
                      <a:pt x="84" y="287"/>
                      <a:pt x="74" y="287"/>
                      <a:pt x="74" y="287"/>
                    </a:cubicBezTo>
                    <a:cubicBezTo>
                      <a:pt x="74" y="77"/>
                      <a:pt x="74" y="73"/>
                      <a:pt x="74" y="73"/>
                    </a:cubicBezTo>
                    <a:cubicBezTo>
                      <a:pt x="144" y="73"/>
                      <a:pt x="147" y="73"/>
                      <a:pt x="147" y="73"/>
                    </a:cubicBezTo>
                    <a:cubicBezTo>
                      <a:pt x="147" y="136"/>
                      <a:pt x="147" y="140"/>
                      <a:pt x="147" y="140"/>
                    </a:cubicBezTo>
                    <a:cubicBezTo>
                      <a:pt x="147" y="151"/>
                      <a:pt x="154" y="165"/>
                      <a:pt x="168" y="165"/>
                    </a:cubicBezTo>
                    <a:cubicBezTo>
                      <a:pt x="231" y="165"/>
                      <a:pt x="238" y="165"/>
                      <a:pt x="238" y="165"/>
                    </a:cubicBezTo>
                    <a:lnTo>
                      <a:pt x="238" y="287"/>
                    </a:lnTo>
                    <a:close/>
                    <a:moveTo>
                      <a:pt x="168" y="140"/>
                    </a:moveTo>
                    <a:cubicBezTo>
                      <a:pt x="168" y="73"/>
                      <a:pt x="168" y="73"/>
                      <a:pt x="168" y="73"/>
                    </a:cubicBezTo>
                    <a:cubicBezTo>
                      <a:pt x="238" y="140"/>
                      <a:pt x="238" y="140"/>
                      <a:pt x="238" y="140"/>
                    </a:cubicBezTo>
                    <a:lnTo>
                      <a:pt x="168" y="14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04" name="Freeform 27"/>
          <p:cNvSpPr>
            <a:spLocks noEditPoints="1"/>
          </p:cNvSpPr>
          <p:nvPr/>
        </p:nvSpPr>
        <p:spPr bwMode="auto">
          <a:xfrm>
            <a:off x="7019003" y="2119305"/>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27"/>
          <p:cNvSpPr>
            <a:spLocks noEditPoints="1"/>
          </p:cNvSpPr>
          <p:nvPr/>
        </p:nvSpPr>
        <p:spPr bwMode="auto">
          <a:xfrm>
            <a:off x="7388218" y="2545552"/>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27"/>
          <p:cNvSpPr>
            <a:spLocks noEditPoints="1"/>
          </p:cNvSpPr>
          <p:nvPr/>
        </p:nvSpPr>
        <p:spPr bwMode="auto">
          <a:xfrm>
            <a:off x="8878148" y="2119305"/>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27"/>
          <p:cNvSpPr>
            <a:spLocks noEditPoints="1"/>
          </p:cNvSpPr>
          <p:nvPr/>
        </p:nvSpPr>
        <p:spPr bwMode="auto">
          <a:xfrm>
            <a:off x="9247363" y="2119305"/>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27"/>
          <p:cNvSpPr>
            <a:spLocks noEditPoints="1"/>
          </p:cNvSpPr>
          <p:nvPr/>
        </p:nvSpPr>
        <p:spPr bwMode="auto">
          <a:xfrm>
            <a:off x="9247363" y="2545552"/>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27"/>
          <p:cNvSpPr>
            <a:spLocks noEditPoints="1"/>
          </p:cNvSpPr>
          <p:nvPr/>
        </p:nvSpPr>
        <p:spPr bwMode="auto">
          <a:xfrm>
            <a:off x="7019003" y="4205136"/>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27"/>
          <p:cNvSpPr>
            <a:spLocks noEditPoints="1"/>
          </p:cNvSpPr>
          <p:nvPr/>
        </p:nvSpPr>
        <p:spPr bwMode="auto">
          <a:xfrm>
            <a:off x="7388218" y="4631383"/>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75" name="Group 174"/>
          <p:cNvGrpSpPr/>
          <p:nvPr/>
        </p:nvGrpSpPr>
        <p:grpSpPr>
          <a:xfrm>
            <a:off x="8216531" y="4114800"/>
            <a:ext cx="1481737" cy="1717518"/>
            <a:chOff x="7975231" y="4114800"/>
            <a:chExt cx="1481737" cy="1717518"/>
          </a:xfrm>
        </p:grpSpPr>
        <p:sp>
          <p:nvSpPr>
            <p:cNvPr id="169" name="TextBox 168"/>
            <p:cNvSpPr txBox="1"/>
            <p:nvPr/>
          </p:nvSpPr>
          <p:spPr>
            <a:xfrm>
              <a:off x="8283171" y="5550254"/>
              <a:ext cx="973758" cy="282064"/>
            </a:xfrm>
            <a:prstGeom prst="rect">
              <a:avLst/>
            </a:prstGeom>
            <a:noFill/>
          </p:spPr>
          <p:txBody>
            <a:bodyPr wrap="square" lIns="0" tIns="0" rIns="0" bIns="0" rtlCol="0">
              <a:spAutoFit/>
            </a:bodyPr>
            <a:lstStyle/>
            <a:p>
              <a:pPr algn="ctr">
                <a:lnSpc>
                  <a:spcPct val="80000"/>
                </a:lnSpc>
                <a:spcBef>
                  <a:spcPct val="20000"/>
                </a:spcBef>
                <a:buSzPct val="80000"/>
              </a:pPr>
              <a:r>
                <a:rPr lang="en-US" sz="2000" dirty="0" smtClean="0">
                  <a:solidFill>
                    <a:schemeClr val="tx1">
                      <a:lumMod val="75000"/>
                      <a:lumOff val="25000"/>
                      <a:alpha val="99000"/>
                    </a:schemeClr>
                  </a:solidFill>
                </a:rPr>
                <a:t>Server</a:t>
              </a:r>
            </a:p>
          </p:txBody>
        </p:sp>
        <p:sp>
          <p:nvSpPr>
            <p:cNvPr id="171" name="Round Same Side Corner Rectangle 170"/>
            <p:cNvSpPr/>
            <p:nvPr/>
          </p:nvSpPr>
          <p:spPr bwMode="auto">
            <a:xfrm rot="5400000">
              <a:off x="8083131" y="4114800"/>
              <a:ext cx="1373838" cy="1373837"/>
            </a:xfrm>
            <a:prstGeom prst="round2SameRect">
              <a:avLst>
                <a:gd name="adj1" fmla="val 5548"/>
                <a:gd name="adj2"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2" name="Round Same Side Corner Rectangle 171"/>
            <p:cNvSpPr/>
            <p:nvPr/>
          </p:nvSpPr>
          <p:spPr bwMode="auto">
            <a:xfrm rot="16200000">
              <a:off x="7921007" y="4239941"/>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3" name="Round Same Side Corner Rectangle 172"/>
            <p:cNvSpPr/>
            <p:nvPr/>
          </p:nvSpPr>
          <p:spPr bwMode="auto">
            <a:xfrm rot="16200000">
              <a:off x="7921008" y="5200920"/>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66" name="Freeform 27"/>
          <p:cNvSpPr>
            <a:spLocks noEditPoints="1"/>
          </p:cNvSpPr>
          <p:nvPr/>
        </p:nvSpPr>
        <p:spPr bwMode="auto">
          <a:xfrm>
            <a:off x="8508933" y="4205136"/>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27"/>
          <p:cNvSpPr>
            <a:spLocks noEditPoints="1"/>
          </p:cNvSpPr>
          <p:nvPr/>
        </p:nvSpPr>
        <p:spPr bwMode="auto">
          <a:xfrm>
            <a:off x="8508933" y="4631383"/>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27"/>
          <p:cNvSpPr>
            <a:spLocks noEditPoints="1"/>
          </p:cNvSpPr>
          <p:nvPr/>
        </p:nvSpPr>
        <p:spPr bwMode="auto">
          <a:xfrm>
            <a:off x="8878148" y="4631383"/>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noEditPoints="1"/>
          </p:cNvSpPr>
          <p:nvPr/>
        </p:nvSpPr>
        <p:spPr bwMode="auto">
          <a:xfrm>
            <a:off x="8508933" y="5057631"/>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27"/>
          <p:cNvSpPr>
            <a:spLocks noEditPoints="1"/>
          </p:cNvSpPr>
          <p:nvPr/>
        </p:nvSpPr>
        <p:spPr bwMode="auto">
          <a:xfrm>
            <a:off x="8878148" y="5057631"/>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noEditPoints="1"/>
          </p:cNvSpPr>
          <p:nvPr/>
        </p:nvSpPr>
        <p:spPr bwMode="auto">
          <a:xfrm>
            <a:off x="9247363" y="5057631"/>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976185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500"/>
                                        <p:tgtEl>
                                          <p:spTgt spid="182"/>
                                        </p:tgtEl>
                                      </p:cBhvr>
                                    </p:animEffect>
                                  </p:childTnLst>
                                </p:cTn>
                              </p:par>
                              <p:par>
                                <p:cTn id="8" presetID="10" presetClass="entr" presetSubtype="0" fill="hold" nodeType="withEffect">
                                  <p:stCondLst>
                                    <p:cond delay="0"/>
                                  </p:stCondLst>
                                  <p:childTnLst>
                                    <p:set>
                                      <p:cBhvr>
                                        <p:cTn id="9" dur="1" fill="hold">
                                          <p:stCondLst>
                                            <p:cond delay="0"/>
                                          </p:stCondLst>
                                        </p:cTn>
                                        <p:tgtEl>
                                          <p:spTgt spid="178"/>
                                        </p:tgtEl>
                                        <p:attrNameLst>
                                          <p:attrName>style.visibility</p:attrName>
                                        </p:attrNameLst>
                                      </p:cBhvr>
                                      <p:to>
                                        <p:strVal val="visible"/>
                                      </p:to>
                                    </p:set>
                                    <p:animEffect transition="in" filter="fade">
                                      <p:cBhvr>
                                        <p:cTn id="10" dur="500"/>
                                        <p:tgtEl>
                                          <p:spTgt spid="178"/>
                                        </p:tgtEl>
                                      </p:cBhvr>
                                    </p:animEffect>
                                  </p:childTnLst>
                                </p:cTn>
                              </p:par>
                              <p:par>
                                <p:cTn id="11" presetID="10" presetClass="entr" presetSubtype="0" fill="hold" nodeType="withEffect">
                                  <p:stCondLst>
                                    <p:cond delay="0"/>
                                  </p:stCondLst>
                                  <p:childTnLst>
                                    <p:set>
                                      <p:cBhvr>
                                        <p:cTn id="12" dur="1" fill="hold">
                                          <p:stCondLst>
                                            <p:cond delay="0"/>
                                          </p:stCondLst>
                                        </p:cTn>
                                        <p:tgtEl>
                                          <p:spTgt spid="181"/>
                                        </p:tgtEl>
                                        <p:attrNameLst>
                                          <p:attrName>style.visibility</p:attrName>
                                        </p:attrNameLst>
                                      </p:cBhvr>
                                      <p:to>
                                        <p:strVal val="visible"/>
                                      </p:to>
                                    </p:set>
                                    <p:animEffect transition="in" filter="fade">
                                      <p:cBhvr>
                                        <p:cTn id="13" dur="500"/>
                                        <p:tgtEl>
                                          <p:spTgt spid="18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fade">
                                      <p:cBhvr>
                                        <p:cTn id="36" dur="500"/>
                                        <p:tgtEl>
                                          <p:spTgt spid="104"/>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109"/>
                                        </p:tgtEl>
                                        <p:attrNameLst>
                                          <p:attrName>style.visibility</p:attrName>
                                        </p:attrNameLst>
                                      </p:cBhvr>
                                      <p:to>
                                        <p:strVal val="visible"/>
                                      </p:to>
                                    </p:set>
                                    <p:animEffect transition="in" filter="fade">
                                      <p:cBhvr>
                                        <p:cTn id="39" dur="500"/>
                                        <p:tgtEl>
                                          <p:spTgt spid="109"/>
                                        </p:tgtEl>
                                      </p:cBhvr>
                                    </p:animEffect>
                                  </p:childTnLst>
                                </p:cTn>
                              </p:par>
                              <p:par>
                                <p:cTn id="40" presetID="10" presetClass="entr" presetSubtype="0" fill="hold" grpId="0" nodeType="withEffect">
                                  <p:stCondLst>
                                    <p:cond delay="1000"/>
                                  </p:stCondLst>
                                  <p:childTnLst>
                                    <p:set>
                                      <p:cBhvr>
                                        <p:cTn id="41" dur="1" fill="hold">
                                          <p:stCondLst>
                                            <p:cond delay="0"/>
                                          </p:stCondLst>
                                        </p:cTn>
                                        <p:tgtEl>
                                          <p:spTgt spid="127"/>
                                        </p:tgtEl>
                                        <p:attrNameLst>
                                          <p:attrName>style.visibility</p:attrName>
                                        </p:attrNameLst>
                                      </p:cBhvr>
                                      <p:to>
                                        <p:strVal val="visible"/>
                                      </p:to>
                                    </p:set>
                                    <p:animEffect transition="in" filter="fade">
                                      <p:cBhvr>
                                        <p:cTn id="42" dur="500"/>
                                        <p:tgtEl>
                                          <p:spTgt spid="127"/>
                                        </p:tgtEl>
                                      </p:cBhvr>
                                    </p:animEffect>
                                  </p:childTnLst>
                                </p:cTn>
                              </p:par>
                              <p:par>
                                <p:cTn id="43" presetID="10" presetClass="entr" presetSubtype="0" fill="hold" grpId="0" nodeType="withEffect">
                                  <p:stCondLst>
                                    <p:cond delay="1500"/>
                                  </p:stCondLst>
                                  <p:childTnLst>
                                    <p:set>
                                      <p:cBhvr>
                                        <p:cTn id="44" dur="1" fill="hold">
                                          <p:stCondLst>
                                            <p:cond delay="0"/>
                                          </p:stCondLst>
                                        </p:cTn>
                                        <p:tgtEl>
                                          <p:spTgt spid="125"/>
                                        </p:tgtEl>
                                        <p:attrNameLst>
                                          <p:attrName>style.visibility</p:attrName>
                                        </p:attrNameLst>
                                      </p:cBhvr>
                                      <p:to>
                                        <p:strVal val="visible"/>
                                      </p:to>
                                    </p:set>
                                    <p:animEffect transition="in" filter="fade">
                                      <p:cBhvr>
                                        <p:cTn id="45" dur="500"/>
                                        <p:tgtEl>
                                          <p:spTgt spid="125"/>
                                        </p:tgtEl>
                                      </p:cBhvr>
                                    </p:animEffect>
                                  </p:childTnLst>
                                </p:cTn>
                              </p:par>
                              <p:par>
                                <p:cTn id="46" presetID="10" presetClass="entr" presetSubtype="0" fill="hold" grpId="0" nodeType="withEffect">
                                  <p:stCondLst>
                                    <p:cond delay="2000"/>
                                  </p:stCondLst>
                                  <p:childTnLst>
                                    <p:set>
                                      <p:cBhvr>
                                        <p:cTn id="47" dur="1" fill="hold">
                                          <p:stCondLst>
                                            <p:cond delay="0"/>
                                          </p:stCondLst>
                                        </p:cTn>
                                        <p:tgtEl>
                                          <p:spTgt spid="128"/>
                                        </p:tgtEl>
                                        <p:attrNameLst>
                                          <p:attrName>style.visibility</p:attrName>
                                        </p:attrNameLst>
                                      </p:cBhvr>
                                      <p:to>
                                        <p:strVal val="visible"/>
                                      </p:to>
                                    </p:set>
                                    <p:animEffect transition="in" filter="fade">
                                      <p:cBhvr>
                                        <p:cTn id="48" dur="500"/>
                                        <p:tgtEl>
                                          <p:spTgt spid="128"/>
                                        </p:tgtEl>
                                      </p:cBhvr>
                                    </p:animEffect>
                                  </p:childTnLst>
                                </p:cTn>
                              </p:par>
                              <p:par>
                                <p:cTn id="49" presetID="10" presetClass="entr" presetSubtype="0" fill="hold" grpId="0" nodeType="withEffect">
                                  <p:stCondLst>
                                    <p:cond delay="2500"/>
                                  </p:stCondLst>
                                  <p:childTnLst>
                                    <p:set>
                                      <p:cBhvr>
                                        <p:cTn id="50" dur="1" fill="hold">
                                          <p:stCondLst>
                                            <p:cond delay="0"/>
                                          </p:stCondLst>
                                        </p:cTn>
                                        <p:tgtEl>
                                          <p:spTgt spid="145"/>
                                        </p:tgtEl>
                                        <p:attrNameLst>
                                          <p:attrName>style.visibility</p:attrName>
                                        </p:attrNameLst>
                                      </p:cBhvr>
                                      <p:to>
                                        <p:strVal val="visible"/>
                                      </p:to>
                                    </p:set>
                                    <p:animEffect transition="in" filter="fade">
                                      <p:cBhvr>
                                        <p:cTn id="51" dur="500"/>
                                        <p:tgtEl>
                                          <p:spTgt spid="14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par>
                                <p:cTn id="57" presetID="22" presetClass="entr" presetSubtype="8" fill="hold" grpId="2" nodeType="withEffect">
                                  <p:stCondLst>
                                    <p:cond delay="500"/>
                                  </p:stCondLst>
                                  <p:childTnLst>
                                    <p:set>
                                      <p:cBhvr>
                                        <p:cTn id="58" dur="1" fill="hold">
                                          <p:stCondLst>
                                            <p:cond delay="0"/>
                                          </p:stCondLst>
                                        </p:cTn>
                                        <p:tgtEl>
                                          <p:spTgt spid="4"/>
                                        </p:tgtEl>
                                        <p:attrNameLst>
                                          <p:attrName>style.visibility</p:attrName>
                                        </p:attrNameLst>
                                      </p:cBhvr>
                                      <p:to>
                                        <p:strVal val="visible"/>
                                      </p:to>
                                    </p:set>
                                    <p:animEffect transition="in" filter="wipe(left)">
                                      <p:cBhvr>
                                        <p:cTn id="59" dur="500"/>
                                        <p:tgtEl>
                                          <p:spTgt spid="4"/>
                                        </p:tgtEl>
                                      </p:cBhvr>
                                    </p:animEffect>
                                  </p:childTnLst>
                                </p:cTn>
                              </p:par>
                              <p:par>
                                <p:cTn id="60" presetID="10" presetClass="entr" presetSubtype="0" fill="hold" nodeType="withEffect">
                                  <p:stCondLst>
                                    <p:cond delay="1000"/>
                                  </p:stCondLst>
                                  <p:childTnLst>
                                    <p:set>
                                      <p:cBhvr>
                                        <p:cTn id="61" dur="1" fill="hold">
                                          <p:stCondLst>
                                            <p:cond delay="0"/>
                                          </p:stCondLst>
                                        </p:cTn>
                                        <p:tgtEl>
                                          <p:spTgt spid="175"/>
                                        </p:tgtEl>
                                        <p:attrNameLst>
                                          <p:attrName>style.visibility</p:attrName>
                                        </p:attrNameLst>
                                      </p:cBhvr>
                                      <p:to>
                                        <p:strVal val="visible"/>
                                      </p:to>
                                    </p:set>
                                    <p:animEffect transition="in" filter="fade">
                                      <p:cBhvr>
                                        <p:cTn id="62" dur="500"/>
                                        <p:tgtEl>
                                          <p:spTgt spid="175"/>
                                        </p:tgtEl>
                                      </p:cBhvr>
                                    </p:animEffect>
                                  </p:childTnLst>
                                </p:cTn>
                              </p:par>
                              <p:par>
                                <p:cTn id="63" presetID="10" presetClass="entr" presetSubtype="0" fill="hold" grpId="0" nodeType="withEffect">
                                  <p:stCondLst>
                                    <p:cond delay="1500"/>
                                  </p:stCondLst>
                                  <p:childTnLst>
                                    <p:set>
                                      <p:cBhvr>
                                        <p:cTn id="64" dur="1" fill="hold">
                                          <p:stCondLst>
                                            <p:cond delay="0"/>
                                          </p:stCondLst>
                                        </p:cTn>
                                        <p:tgtEl>
                                          <p:spTgt spid="147"/>
                                        </p:tgtEl>
                                        <p:attrNameLst>
                                          <p:attrName>style.visibility</p:attrName>
                                        </p:attrNameLst>
                                      </p:cBhvr>
                                      <p:to>
                                        <p:strVal val="visible"/>
                                      </p:to>
                                    </p:set>
                                    <p:animEffect transition="in" filter="fade">
                                      <p:cBhvr>
                                        <p:cTn id="65" dur="500"/>
                                        <p:tgtEl>
                                          <p:spTgt spid="147"/>
                                        </p:tgtEl>
                                      </p:cBhvr>
                                    </p:animEffect>
                                  </p:childTnLst>
                                </p:cTn>
                              </p:par>
                              <p:par>
                                <p:cTn id="66" presetID="10" presetClass="entr" presetSubtype="0" fill="hold" grpId="0" nodeType="withEffect">
                                  <p:stCondLst>
                                    <p:cond delay="2000"/>
                                  </p:stCondLst>
                                  <p:childTnLst>
                                    <p:set>
                                      <p:cBhvr>
                                        <p:cTn id="67" dur="1" fill="hold">
                                          <p:stCondLst>
                                            <p:cond delay="0"/>
                                          </p:stCondLst>
                                        </p:cTn>
                                        <p:tgtEl>
                                          <p:spTgt spid="160"/>
                                        </p:tgtEl>
                                        <p:attrNameLst>
                                          <p:attrName>style.visibility</p:attrName>
                                        </p:attrNameLst>
                                      </p:cBhvr>
                                      <p:to>
                                        <p:strVal val="visible"/>
                                      </p:to>
                                    </p:set>
                                    <p:animEffect transition="in" filter="fade">
                                      <p:cBhvr>
                                        <p:cTn id="68" dur="500"/>
                                        <p:tgtEl>
                                          <p:spTgt spid="160"/>
                                        </p:tgtEl>
                                      </p:cBhvr>
                                    </p:animEffect>
                                  </p:childTnLst>
                                </p:cTn>
                              </p:par>
                              <p:par>
                                <p:cTn id="69" presetID="10" presetClass="entr" presetSubtype="0" fill="hold" grpId="0" nodeType="withEffect">
                                  <p:stCondLst>
                                    <p:cond delay="2500"/>
                                  </p:stCondLst>
                                  <p:childTnLst>
                                    <p:set>
                                      <p:cBhvr>
                                        <p:cTn id="70" dur="1" fill="hold">
                                          <p:stCondLst>
                                            <p:cond delay="0"/>
                                          </p:stCondLst>
                                        </p:cTn>
                                        <p:tgtEl>
                                          <p:spTgt spid="163"/>
                                        </p:tgtEl>
                                        <p:attrNameLst>
                                          <p:attrName>style.visibility</p:attrName>
                                        </p:attrNameLst>
                                      </p:cBhvr>
                                      <p:to>
                                        <p:strVal val="visible"/>
                                      </p:to>
                                    </p:set>
                                    <p:animEffect transition="in" filter="fade">
                                      <p:cBhvr>
                                        <p:cTn id="71" dur="500"/>
                                        <p:tgtEl>
                                          <p:spTgt spid="163"/>
                                        </p:tgtEl>
                                      </p:cBhvr>
                                    </p:animEffect>
                                  </p:childTnLst>
                                </p:cTn>
                              </p:par>
                              <p:par>
                                <p:cTn id="72" presetID="10" presetClass="entr" presetSubtype="0" fill="hold" grpId="0" nodeType="withEffect">
                                  <p:stCondLst>
                                    <p:cond delay="3000"/>
                                  </p:stCondLst>
                                  <p:childTnLst>
                                    <p:set>
                                      <p:cBhvr>
                                        <p:cTn id="73" dur="1" fill="hold">
                                          <p:stCondLst>
                                            <p:cond delay="0"/>
                                          </p:stCondLst>
                                        </p:cTn>
                                        <p:tgtEl>
                                          <p:spTgt spid="161"/>
                                        </p:tgtEl>
                                        <p:attrNameLst>
                                          <p:attrName>style.visibility</p:attrName>
                                        </p:attrNameLst>
                                      </p:cBhvr>
                                      <p:to>
                                        <p:strVal val="visible"/>
                                      </p:to>
                                    </p:set>
                                    <p:animEffect transition="in" filter="fade">
                                      <p:cBhvr>
                                        <p:cTn id="74" dur="500"/>
                                        <p:tgtEl>
                                          <p:spTgt spid="161"/>
                                        </p:tgtEl>
                                      </p:cBhvr>
                                    </p:animEffect>
                                  </p:childTnLst>
                                </p:cTn>
                              </p:par>
                              <p:par>
                                <p:cTn id="75" presetID="10" presetClass="entr" presetSubtype="0" fill="hold" grpId="0" nodeType="withEffect">
                                  <p:stCondLst>
                                    <p:cond delay="350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4000"/>
                                  </p:stCondLst>
                                  <p:childTnLst>
                                    <p:set>
                                      <p:cBhvr>
                                        <p:cTn id="79" dur="1" fill="hold">
                                          <p:stCondLst>
                                            <p:cond delay="0"/>
                                          </p:stCondLst>
                                        </p:cTn>
                                        <p:tgtEl>
                                          <p:spTgt spid="164"/>
                                        </p:tgtEl>
                                        <p:attrNameLst>
                                          <p:attrName>style.visibility</p:attrName>
                                        </p:attrNameLst>
                                      </p:cBhvr>
                                      <p:to>
                                        <p:strVal val="visible"/>
                                      </p:to>
                                    </p:set>
                                    <p:animEffect transition="in" filter="fade">
                                      <p:cBhvr>
                                        <p:cTn id="80" dur="500"/>
                                        <p:tgtEl>
                                          <p:spTgt spid="164"/>
                                        </p:tgtEl>
                                      </p:cBhvr>
                                    </p:animEffect>
                                  </p:childTnLst>
                                </p:cTn>
                              </p:par>
                              <p:par>
                                <p:cTn id="81" presetID="10" presetClass="entr" presetSubtype="0" fill="hold" grpId="0" nodeType="withEffect">
                                  <p:stCondLst>
                                    <p:cond delay="4500"/>
                                  </p:stCondLst>
                                  <p:childTnLst>
                                    <p:set>
                                      <p:cBhvr>
                                        <p:cTn id="82" dur="1" fill="hold">
                                          <p:stCondLst>
                                            <p:cond delay="0"/>
                                          </p:stCondLst>
                                        </p:cTn>
                                        <p:tgtEl>
                                          <p:spTgt spid="162"/>
                                        </p:tgtEl>
                                        <p:attrNameLst>
                                          <p:attrName>style.visibility</p:attrName>
                                        </p:attrNameLst>
                                      </p:cBhvr>
                                      <p:to>
                                        <p:strVal val="visible"/>
                                      </p:to>
                                    </p:set>
                                    <p:animEffect transition="in" filter="fade">
                                      <p:cBhvr>
                                        <p:cTn id="83"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 grpId="0" animBg="1"/>
      <p:bldP spid="4" grpId="1" animBg="1"/>
      <p:bldP spid="4" grpId="2" animBg="1"/>
      <p:bldP spid="104" grpId="0" animBg="1"/>
      <p:bldP spid="109" grpId="0" animBg="1"/>
      <p:bldP spid="127" grpId="0" animBg="1"/>
      <p:bldP spid="128" grpId="0" animBg="1"/>
      <p:bldP spid="125" grpId="0" animBg="1"/>
      <p:bldP spid="147" grpId="0" animBg="1"/>
      <p:bldP spid="145" grpId="0" animBg="1"/>
      <p:bldP spid="166" grpId="0" animBg="1"/>
      <p:bldP spid="163" grpId="0" animBg="1"/>
      <p:bldP spid="164" grpId="0" animBg="1"/>
      <p:bldP spid="160" grpId="0" animBg="1"/>
      <p:bldP spid="161" grpId="0" animBg="1"/>
      <p:bldP spid="16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custDataLst>
              <p:tags r:id="rId1"/>
            </p:custDataLst>
          </p:nvPr>
        </p:nvSpPr>
        <p:spPr bwMode="auto">
          <a:xfrm>
            <a:off x="482600" y="1141413"/>
            <a:ext cx="11223624" cy="51206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algn="ctr" fontAlgn="base">
              <a:lnSpc>
                <a:spcPct val="90000"/>
              </a:lnSpc>
              <a:spcBef>
                <a:spcPct val="20000"/>
              </a:spcBef>
              <a:spcAft>
                <a:spcPct val="0"/>
              </a:spcAft>
              <a:buSzPct val="80000"/>
            </a:pPr>
            <a:r>
              <a:rPr lang="en-US" sz="2000" b="1" dirty="0" smtClean="0">
                <a:ln>
                  <a:solidFill>
                    <a:schemeClr val="bg1">
                      <a:alpha val="0"/>
                    </a:schemeClr>
                  </a:solidFill>
                </a:ln>
                <a:solidFill>
                  <a:srgbClr val="595959"/>
                </a:solidFill>
              </a:rPr>
              <a:t>SECOND, TAKE THE PROCESSING TO THE DATA</a:t>
            </a:r>
            <a:endParaRPr lang="en-US" sz="2000" b="1" dirty="0">
              <a:ln>
                <a:solidFill>
                  <a:schemeClr val="bg1">
                    <a:alpha val="0"/>
                  </a:schemeClr>
                </a:solidFill>
              </a:ln>
              <a:solidFill>
                <a:srgbClr val="595959"/>
              </a:solidFill>
            </a:endParaRPr>
          </a:p>
        </p:txBody>
      </p:sp>
      <p:sp>
        <p:nvSpPr>
          <p:cNvPr id="2" name="Title 1"/>
          <p:cNvSpPr>
            <a:spLocks noGrp="1"/>
          </p:cNvSpPr>
          <p:nvPr>
            <p:ph type="title"/>
            <p:custDataLst>
              <p:tags r:id="rId2"/>
            </p:custDataLst>
          </p:nvPr>
        </p:nvSpPr>
        <p:spPr>
          <a:xfrm>
            <a:off x="519112" y="228600"/>
            <a:ext cx="11149013" cy="747897"/>
          </a:xfrm>
        </p:spPr>
        <p:txBody>
          <a:bodyPr/>
          <a:lstStyle/>
          <a:p>
            <a:r>
              <a:rPr lang="en-US" dirty="0"/>
              <a:t>So </a:t>
            </a:r>
            <a:r>
              <a:rPr lang="en-US" dirty="0" smtClean="0"/>
              <a:t>How </a:t>
            </a:r>
            <a:r>
              <a:rPr lang="en-US" dirty="0"/>
              <a:t>D</a:t>
            </a:r>
            <a:r>
              <a:rPr lang="en-US" dirty="0" smtClean="0"/>
              <a:t>oes </a:t>
            </a:r>
            <a:r>
              <a:rPr lang="en-US" dirty="0"/>
              <a:t>I</a:t>
            </a:r>
            <a:r>
              <a:rPr lang="en-US" dirty="0" smtClean="0"/>
              <a:t>t </a:t>
            </a:r>
            <a:r>
              <a:rPr lang="en-US" dirty="0"/>
              <a:t>W</a:t>
            </a:r>
            <a:r>
              <a:rPr lang="en-US" dirty="0" smtClean="0"/>
              <a:t>ork?</a:t>
            </a:r>
            <a:endParaRPr lang="en-US" sz="3600" dirty="0">
              <a:solidFill>
                <a:schemeClr val="accent4"/>
              </a:solidFill>
            </a:endParaRPr>
          </a:p>
        </p:txBody>
      </p:sp>
      <p:sp>
        <p:nvSpPr>
          <p:cNvPr id="61" name="Rectangle 60"/>
          <p:cNvSpPr/>
          <p:nvPr>
            <p:custDataLst>
              <p:tags r:id="rId3"/>
            </p:custDataLst>
          </p:nvPr>
        </p:nvSpPr>
        <p:spPr>
          <a:xfrm>
            <a:off x="7535816" y="2149552"/>
            <a:ext cx="3893457" cy="3664652"/>
          </a:xfrm>
          <a:prstGeom prst="rect">
            <a:avLst/>
          </a:prstGeom>
          <a:solidFill>
            <a:sysClr val="window" lastClr="FFFFFF"/>
          </a:solidFill>
          <a:ln w="9525" cap="flat" cmpd="sng" algn="ctr">
            <a:solidFill>
              <a:schemeClr val="accent2"/>
            </a:solidFill>
            <a:prstDash val="solid"/>
          </a:ln>
          <a:effec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solidFill>
                    <a:schemeClr val="bg1">
                      <a:alpha val="0"/>
                    </a:schemeClr>
                  </a:solidFill>
                </a:ln>
                <a:solidFill>
                  <a:srgbClr val="6F6F6F"/>
                </a:solidFill>
                <a:effectLst/>
                <a:uLnTx/>
                <a:uFillTx/>
                <a:latin typeface="Consolas" pitchFamily="49" charset="0"/>
                <a:cs typeface="Consolas" pitchFamily="49" charset="0"/>
              </a:rPr>
              <a:t>// Map Reduce function in JavaScript</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sz="1200" b="0" i="0" u="none" strike="noStrike" kern="0" cap="none" spc="0" normalizeH="0" baseline="0" noProof="0" dirty="0" err="1" smtClean="0">
                <a:ln>
                  <a:solidFill>
                    <a:schemeClr val="bg1">
                      <a:alpha val="0"/>
                    </a:schemeClr>
                  </a:solidFill>
                </a:ln>
                <a:solidFill>
                  <a:srgbClr val="6F6F6F"/>
                </a:solidFill>
                <a:effectLst/>
                <a:uLnTx/>
                <a:uFillTx/>
                <a:latin typeface="Consolas" pitchFamily="49" charset="0"/>
                <a:cs typeface="Consolas" pitchFamily="49" charset="0"/>
              </a:rPr>
              <a:t>var</a:t>
            </a: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 </a:t>
            </a:r>
            <a:r>
              <a:rPr kumimoji="0" lang="en-US" sz="1200" b="1" i="0" u="none" strike="noStrike" kern="0" cap="none" spc="0" normalizeH="0" baseline="0" noProof="0" dirty="0">
                <a:ln>
                  <a:solidFill>
                    <a:schemeClr val="bg1">
                      <a:alpha val="0"/>
                    </a:schemeClr>
                  </a:solidFill>
                </a:ln>
                <a:solidFill>
                  <a:srgbClr val="6F6F6F"/>
                </a:solidFill>
                <a:effectLst/>
                <a:uLnTx/>
                <a:uFillTx/>
                <a:latin typeface="Consolas" pitchFamily="49" charset="0"/>
                <a:cs typeface="Consolas" pitchFamily="49" charset="0"/>
              </a:rPr>
              <a:t>map</a:t>
            </a:r>
            <a:r>
              <a:rPr kumimoji="0" lang="en-US" sz="1200" b="0" i="0" u="none" strike="noStrike" kern="0" cap="none" spc="0" normalizeH="0" baseline="0" noProof="0" dirty="0">
                <a:ln>
                  <a:solidFill>
                    <a:schemeClr val="bg1">
                      <a:alpha val="0"/>
                    </a:schemeClr>
                  </a:solidFill>
                </a:ln>
                <a:solidFill>
                  <a:srgbClr val="6F6F6F"/>
                </a:solidFill>
                <a:effectLst/>
                <a:uLnTx/>
                <a:uFillTx/>
                <a:latin typeface="Consolas" pitchFamily="49" charset="0"/>
                <a:cs typeface="Consolas" pitchFamily="49" charset="0"/>
              </a:rPr>
              <a:t> = function (key, value, context)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smtClean="0">
                <a:ln>
                  <a:solidFill>
                    <a:schemeClr val="bg1">
                      <a:alpha val="0"/>
                    </a:schemeClr>
                  </a:solidFill>
                </a:ln>
                <a:solidFill>
                  <a:srgbClr val="6F6F6F"/>
                </a:solidFill>
                <a:effectLst/>
                <a:uLnTx/>
                <a:uFillTx/>
                <a:latin typeface="Consolas" pitchFamily="49" charset="0"/>
                <a:cs typeface="Consolas" pitchFamily="49" charset="0"/>
              </a:rPr>
              <a:t>var</a:t>
            </a: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 </a:t>
            </a:r>
            <a:r>
              <a:rPr kumimoji="0" lang="en-US" sz="1200" b="0" i="0" u="none" strike="noStrike" kern="0" cap="none" spc="0" normalizeH="0" baseline="0" noProof="0" dirty="0">
                <a:ln>
                  <a:solidFill>
                    <a:schemeClr val="bg1">
                      <a:alpha val="0"/>
                    </a:schemeClr>
                  </a:solidFill>
                </a:ln>
                <a:solidFill>
                  <a:srgbClr val="6F6F6F"/>
                </a:solidFill>
                <a:effectLst/>
                <a:uLnTx/>
                <a:uFillTx/>
                <a:latin typeface="Consolas" pitchFamily="49" charset="0"/>
                <a:cs typeface="Consolas" pitchFamily="49" charset="0"/>
              </a:rPr>
              <a:t>words = </a:t>
            </a:r>
            <a:r>
              <a:rPr kumimoji="0" lang="en-US" sz="1200" b="0" i="0" u="none" strike="noStrike" kern="0" cap="none" spc="0" normalizeH="0" baseline="0" noProof="0" dirty="0" err="1">
                <a:ln>
                  <a:solidFill>
                    <a:schemeClr val="bg1">
                      <a:alpha val="0"/>
                    </a:schemeClr>
                  </a:solidFill>
                </a:ln>
                <a:solidFill>
                  <a:srgbClr val="6F6F6F"/>
                </a:solidFill>
                <a:effectLst/>
                <a:uLnTx/>
                <a:uFillTx/>
                <a:latin typeface="Consolas" pitchFamily="49" charset="0"/>
                <a:cs typeface="Consolas" pitchFamily="49" charset="0"/>
              </a:rPr>
              <a:t>value.split</a:t>
            </a:r>
            <a:r>
              <a:rPr kumimoji="0" lang="en-US" sz="1200" b="0" i="0" u="none" strike="noStrike" kern="0" cap="none" spc="0" normalizeH="0" baseline="0" noProof="0" dirty="0">
                <a:ln>
                  <a:solidFill>
                    <a:schemeClr val="bg1">
                      <a:alpha val="0"/>
                    </a:schemeClr>
                  </a:solidFill>
                </a:ln>
                <a:solidFill>
                  <a:srgbClr val="6F6F6F"/>
                </a:solidFill>
                <a:effectLst/>
                <a:uLnTx/>
                <a:uFillTx/>
                <a:latin typeface="Consolas" pitchFamily="49" charset="0"/>
                <a:cs typeface="Consolas" pitchFamily="49" charset="0"/>
              </a:rPr>
              <a:t>(/[^a-</a:t>
            </a:r>
            <a:r>
              <a:rPr kumimoji="0" lang="en-US" sz="1200" b="0" i="0" u="none" strike="noStrike" kern="0" cap="none" spc="0" normalizeH="0" baseline="0" noProof="0" dirty="0" err="1">
                <a:ln>
                  <a:solidFill>
                    <a:schemeClr val="bg1">
                      <a:alpha val="0"/>
                    </a:schemeClr>
                  </a:solidFill>
                </a:ln>
                <a:solidFill>
                  <a:srgbClr val="6F6F6F"/>
                </a:solidFill>
                <a:effectLst/>
                <a:uLnTx/>
                <a:uFillTx/>
                <a:latin typeface="Consolas" pitchFamily="49" charset="0"/>
                <a:cs typeface="Consolas" pitchFamily="49" charset="0"/>
              </a:rPr>
              <a:t>zA</a:t>
            </a:r>
            <a:r>
              <a:rPr kumimoji="0" lang="en-US" sz="1200" b="0" i="0" u="none" strike="noStrike" kern="0" cap="none" spc="0" normalizeH="0" baseline="0" noProof="0" dirty="0">
                <a:ln>
                  <a:solidFill>
                    <a:schemeClr val="bg1">
                      <a:alpha val="0"/>
                    </a:schemeClr>
                  </a:solidFill>
                </a:ln>
                <a:solidFill>
                  <a:srgbClr val="6F6F6F"/>
                </a:solidFill>
                <a:effectLst/>
                <a:uLnTx/>
                <a:uFillTx/>
                <a:latin typeface="Consolas" pitchFamily="49" charset="0"/>
                <a:cs typeface="Consolas" pitchFamily="49" charset="0"/>
              </a:rPr>
              <a:t>-Z]/);</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for </a:t>
            </a:r>
            <a:r>
              <a:rPr kumimoji="0" lang="en-US" sz="1200" b="0" i="0" u="none" strike="noStrike" kern="0" cap="none" spc="0" normalizeH="0" baseline="0" noProof="0" dirty="0">
                <a:ln>
                  <a:solidFill>
                    <a:schemeClr val="bg1">
                      <a:alpha val="0"/>
                    </a:schemeClr>
                  </a:solidFill>
                </a:ln>
                <a:solidFill>
                  <a:srgbClr val="6F6F6F"/>
                </a:solidFill>
                <a:effectLst/>
                <a:uLnTx/>
                <a:uFillTx/>
                <a:latin typeface="Consolas" pitchFamily="49" charset="0"/>
                <a:cs typeface="Consolas" pitchFamily="49" charset="0"/>
              </a:rPr>
              <a:t>(</a:t>
            </a:r>
            <a:r>
              <a:rPr kumimoji="0" lang="en-US" sz="1200" b="0" i="0" u="none" strike="noStrike" kern="0" cap="none" spc="0" normalizeH="0" baseline="0" noProof="0" dirty="0" err="1">
                <a:ln>
                  <a:solidFill>
                    <a:schemeClr val="bg1">
                      <a:alpha val="0"/>
                    </a:schemeClr>
                  </a:solidFill>
                </a:ln>
                <a:solidFill>
                  <a:srgbClr val="6F6F6F"/>
                </a:solidFill>
                <a:effectLst/>
                <a:uLnTx/>
                <a:uFillTx/>
                <a:latin typeface="Consolas" pitchFamily="49" charset="0"/>
                <a:cs typeface="Consolas" pitchFamily="49" charset="0"/>
              </a:rPr>
              <a:t>var</a:t>
            </a:r>
            <a:r>
              <a:rPr kumimoji="0" lang="en-US" sz="1200" b="0" i="0" u="none" strike="noStrike" kern="0" cap="none" spc="0" normalizeH="0" baseline="0" noProof="0" dirty="0">
                <a:ln>
                  <a:solidFill>
                    <a:schemeClr val="bg1">
                      <a:alpha val="0"/>
                    </a:schemeClr>
                  </a:solidFill>
                </a:ln>
                <a:solidFill>
                  <a:srgbClr val="6F6F6F"/>
                </a:solidFill>
                <a:effectLst/>
                <a:uLnTx/>
                <a:uFillTx/>
                <a:latin typeface="Consolas" pitchFamily="49" charset="0"/>
                <a:cs typeface="Consolas" pitchFamily="49" charset="0"/>
              </a:rPr>
              <a:t> i = 0; i &lt; </a:t>
            </a:r>
            <a:r>
              <a:rPr kumimoji="0" lang="en-US" sz="1200" b="0" i="0" u="none" strike="noStrike" kern="0" cap="none" spc="0" normalizeH="0" baseline="0" noProof="0" dirty="0" err="1">
                <a:ln>
                  <a:solidFill>
                    <a:schemeClr val="bg1">
                      <a:alpha val="0"/>
                    </a:schemeClr>
                  </a:solidFill>
                </a:ln>
                <a:solidFill>
                  <a:srgbClr val="6F6F6F"/>
                </a:solidFill>
                <a:effectLst/>
                <a:uLnTx/>
                <a:uFillTx/>
                <a:latin typeface="Consolas" pitchFamily="49" charset="0"/>
                <a:cs typeface="Consolas" pitchFamily="49" charset="0"/>
              </a:rPr>
              <a:t>words.length</a:t>
            </a:r>
            <a:r>
              <a:rPr kumimoji="0" lang="en-US" sz="1200" b="0" i="0" u="none" strike="noStrike" kern="0" cap="none" spc="0" normalizeH="0" baseline="0" noProof="0" dirty="0">
                <a:ln>
                  <a:solidFill>
                    <a:schemeClr val="bg1">
                      <a:alpha val="0"/>
                    </a:schemeClr>
                  </a:solidFill>
                </a:ln>
                <a:solidFill>
                  <a:srgbClr val="6F6F6F"/>
                </a:solidFill>
                <a:effectLst/>
                <a:uLnTx/>
                <a:uFillTx/>
                <a:latin typeface="Consolas" pitchFamily="49" charset="0"/>
                <a:cs typeface="Consolas" pitchFamily="49" charset="0"/>
              </a:rPr>
              <a:t>; i</a:t>
            </a: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a:t>
            </a:r>
            <a:r>
              <a:rPr kumimoji="0" lang="en-US" sz="1200" b="0" i="0" u="none" strike="noStrike" kern="0" cap="none" spc="0" normalizeH="0" noProof="0" dirty="0" smtClean="0">
                <a:ln>
                  <a:solidFill>
                    <a:schemeClr val="bg1">
                      <a:alpha val="0"/>
                    </a:schemeClr>
                  </a:solidFill>
                </a:ln>
                <a:solidFill>
                  <a:srgbClr val="6F6F6F"/>
                </a:solidFill>
                <a:effectLst/>
                <a:uLnTx/>
                <a:uFillTx/>
                <a:latin typeface="Consolas" pitchFamily="49" charset="0"/>
                <a:cs typeface="Consolas" pitchFamily="49" charset="0"/>
              </a:rPr>
              <a:t> </a:t>
            </a: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a:t>
            </a:r>
          </a:p>
          <a:p>
            <a:pPr marL="914400" marR="0" lvl="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if </a:t>
            </a:r>
            <a:r>
              <a:rPr kumimoji="0" lang="en-US" sz="1200" b="0" i="0" u="none" strike="noStrike" kern="0" cap="none" spc="0" normalizeH="0" baseline="0" noProof="0" dirty="0">
                <a:ln>
                  <a:solidFill>
                    <a:schemeClr val="bg1">
                      <a:alpha val="0"/>
                    </a:schemeClr>
                  </a:solidFill>
                </a:ln>
                <a:solidFill>
                  <a:srgbClr val="6F6F6F"/>
                </a:solidFill>
                <a:effectLst/>
                <a:uLnTx/>
                <a:uFillTx/>
                <a:latin typeface="Consolas" pitchFamily="49" charset="0"/>
                <a:cs typeface="Consolas" pitchFamily="49" charset="0"/>
              </a:rPr>
              <a:t>(words[i] !== </a:t>
            </a: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a:t>
            </a:r>
          </a:p>
          <a:p>
            <a:pPr marR="0" lvl="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smtClean="0">
                <a:ln>
                  <a:solidFill>
                    <a:schemeClr val="bg1">
                      <a:alpha val="0"/>
                    </a:schemeClr>
                  </a:solidFill>
                </a:ln>
                <a:solidFill>
                  <a:srgbClr val="6F6F6F"/>
                </a:solidFill>
                <a:effectLst/>
                <a:uLnTx/>
                <a:uFillTx/>
                <a:latin typeface="Consolas" pitchFamily="49" charset="0"/>
                <a:cs typeface="Consolas" pitchFamily="49" charset="0"/>
              </a:rPr>
              <a:t>context.write</a:t>
            </a: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(words[i</a:t>
            </a:r>
            <a:r>
              <a:rPr kumimoji="0" lang="en-US" sz="1200" b="0" i="0" u="none" strike="noStrike" kern="0" cap="none" spc="0" normalizeH="0" baseline="0" noProof="0" dirty="0">
                <a:ln>
                  <a:solidFill>
                    <a:schemeClr val="bg1">
                      <a:alpha val="0"/>
                    </a:schemeClr>
                  </a:solidFill>
                </a:ln>
                <a:solidFill>
                  <a:srgbClr val="6F6F6F"/>
                </a:solidFill>
                <a:effectLst/>
                <a:uLnTx/>
                <a:uFillTx/>
                <a:latin typeface="Consolas" pitchFamily="49" charset="0"/>
                <a:cs typeface="Consolas" pitchFamily="49" charset="0"/>
              </a:rPr>
              <a:t>].</a:t>
            </a:r>
            <a:r>
              <a:rPr kumimoji="0" lang="en-US" sz="1200" b="0" i="0" u="none" strike="noStrike" kern="0" cap="none" spc="0" normalizeH="0" baseline="0" noProof="0" dirty="0" err="1">
                <a:ln>
                  <a:solidFill>
                    <a:schemeClr val="bg1">
                      <a:alpha val="0"/>
                    </a:schemeClr>
                  </a:solidFill>
                </a:ln>
                <a:solidFill>
                  <a:srgbClr val="6F6F6F"/>
                </a:solidFill>
                <a:effectLst/>
                <a:uLnTx/>
                <a:uFillTx/>
                <a:latin typeface="Consolas" pitchFamily="49" charset="0"/>
                <a:cs typeface="Consolas" pitchFamily="49" charset="0"/>
              </a:rPr>
              <a:t>toLowerCase</a:t>
            </a: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a:t>
            </a:r>
          </a:p>
          <a:p>
            <a:pPr marR="0" lvl="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1);}</a:t>
            </a:r>
          </a:p>
          <a:p>
            <a:pPr marR="0" lvl="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a:t>
            </a:r>
            <a:endParaRPr kumimoji="0" lang="en-US" sz="1200" b="0" i="0" u="none" strike="noStrike" kern="0" cap="none" spc="0" normalizeH="0" baseline="0" noProof="0" dirty="0">
              <a:ln>
                <a:solidFill>
                  <a:schemeClr val="bg1">
                    <a:alpha val="0"/>
                  </a:schemeClr>
                </a:solidFill>
              </a:ln>
              <a:solidFill>
                <a:srgbClr val="6F6F6F"/>
              </a:solidFill>
              <a:effectLst/>
              <a:uLnTx/>
              <a:uFillTx/>
              <a:latin typeface="Consolas" pitchFamily="49" charset="0"/>
              <a:cs typeface="Consolas" pitchFamily="49" charset="0"/>
            </a:endParaRPr>
          </a:p>
          <a:p>
            <a:pPr marL="0" marR="0" lvl="0" indent="0" defTabSz="914400" eaLnBrk="1" fontAlgn="auto" latinLnBrk="0" hangingPunct="1">
              <a:lnSpc>
                <a:spcPct val="100000"/>
              </a:lnSpc>
              <a:spcBef>
                <a:spcPts val="600"/>
              </a:spcBef>
              <a:spcAft>
                <a:spcPts val="0"/>
              </a:spcAft>
              <a:buClrTx/>
              <a:buSzTx/>
              <a:buFontTx/>
              <a:buNone/>
              <a:tabLst/>
              <a:defRPr/>
            </a:pPr>
            <a:r>
              <a:rPr kumimoji="0" lang="en-US" sz="1200" b="0" i="0" u="none" strike="noStrike" kern="0" cap="none" spc="0" normalizeH="0" baseline="0" noProof="0" dirty="0" err="1" smtClean="0">
                <a:ln>
                  <a:solidFill>
                    <a:schemeClr val="bg1">
                      <a:alpha val="0"/>
                    </a:schemeClr>
                  </a:solidFill>
                </a:ln>
                <a:solidFill>
                  <a:srgbClr val="6F6F6F"/>
                </a:solidFill>
                <a:effectLst/>
                <a:uLnTx/>
                <a:uFillTx/>
                <a:latin typeface="Consolas" pitchFamily="49" charset="0"/>
                <a:cs typeface="Consolas" pitchFamily="49" charset="0"/>
              </a:rPr>
              <a:t>var</a:t>
            </a: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 </a:t>
            </a:r>
            <a:r>
              <a:rPr kumimoji="0" lang="en-US" sz="1200" b="1" i="0" u="none" strike="noStrike" kern="0" cap="none" spc="0" normalizeH="0" baseline="0" noProof="0" dirty="0">
                <a:ln>
                  <a:solidFill>
                    <a:schemeClr val="bg1">
                      <a:alpha val="0"/>
                    </a:schemeClr>
                  </a:solidFill>
                </a:ln>
                <a:solidFill>
                  <a:srgbClr val="6F6F6F"/>
                </a:solidFill>
                <a:effectLst/>
                <a:uLnTx/>
                <a:uFillTx/>
                <a:latin typeface="Consolas" pitchFamily="49" charset="0"/>
                <a:cs typeface="Consolas" pitchFamily="49" charset="0"/>
              </a:rPr>
              <a:t>reduce</a:t>
            </a:r>
            <a:r>
              <a:rPr kumimoji="0" lang="en-US" sz="1200" b="0" i="0" u="none" strike="noStrike" kern="0" cap="none" spc="0" normalizeH="0" baseline="0" noProof="0" dirty="0">
                <a:ln>
                  <a:solidFill>
                    <a:schemeClr val="bg1">
                      <a:alpha val="0"/>
                    </a:schemeClr>
                  </a:solidFill>
                </a:ln>
                <a:solidFill>
                  <a:srgbClr val="6F6F6F"/>
                </a:solidFill>
                <a:effectLst/>
                <a:uLnTx/>
                <a:uFillTx/>
                <a:latin typeface="Consolas" pitchFamily="49" charset="0"/>
                <a:cs typeface="Consolas" pitchFamily="49" charset="0"/>
              </a:rPr>
              <a:t> = function (key, values, context</a:t>
            </a: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smtClean="0">
                <a:ln>
                  <a:solidFill>
                    <a:schemeClr val="bg1">
                      <a:alpha val="0"/>
                    </a:schemeClr>
                  </a:solidFill>
                </a:ln>
                <a:solidFill>
                  <a:srgbClr val="6F6F6F"/>
                </a:solidFill>
                <a:effectLst/>
                <a:uLnTx/>
                <a:uFillTx/>
                <a:latin typeface="Consolas" pitchFamily="49" charset="0"/>
                <a:cs typeface="Consolas" pitchFamily="49" charset="0"/>
              </a:rPr>
              <a:t>var</a:t>
            </a: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 </a:t>
            </a:r>
            <a:r>
              <a:rPr kumimoji="0" lang="en-US" sz="1200" b="0" i="0" u="none" strike="noStrike" kern="0" cap="none" spc="0" normalizeH="0" baseline="0" noProof="0" dirty="0">
                <a:ln>
                  <a:solidFill>
                    <a:schemeClr val="bg1">
                      <a:alpha val="0"/>
                    </a:schemeClr>
                  </a:solidFill>
                </a:ln>
                <a:solidFill>
                  <a:srgbClr val="6F6F6F"/>
                </a:solidFill>
                <a:effectLst/>
                <a:uLnTx/>
                <a:uFillTx/>
                <a:latin typeface="Consolas" pitchFamily="49" charset="0"/>
                <a:cs typeface="Consolas" pitchFamily="49" charset="0"/>
              </a:rPr>
              <a:t>sum = </a:t>
            </a: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while </a:t>
            </a:r>
            <a:r>
              <a:rPr kumimoji="0" lang="en-US" sz="1200" b="0" i="0" u="none" strike="noStrike" kern="0" cap="none" spc="0" normalizeH="0" baseline="0" noProof="0" dirty="0">
                <a:ln>
                  <a:solidFill>
                    <a:schemeClr val="bg1">
                      <a:alpha val="0"/>
                    </a:schemeClr>
                  </a:solidFill>
                </a:ln>
                <a:solidFill>
                  <a:srgbClr val="6F6F6F"/>
                </a:solidFill>
                <a:effectLst/>
                <a:uLnTx/>
                <a:uFillTx/>
                <a:latin typeface="Consolas" pitchFamily="49" charset="0"/>
                <a:cs typeface="Consolas" pitchFamily="49" charset="0"/>
              </a:rPr>
              <a:t>(</a:t>
            </a:r>
            <a:r>
              <a:rPr kumimoji="0" lang="en-US" sz="1200" b="0" i="0" u="none" strike="noStrike" kern="0" cap="none" spc="0" normalizeH="0" baseline="0" noProof="0" dirty="0" err="1">
                <a:ln>
                  <a:solidFill>
                    <a:schemeClr val="bg1">
                      <a:alpha val="0"/>
                    </a:schemeClr>
                  </a:solidFill>
                </a:ln>
                <a:solidFill>
                  <a:srgbClr val="6F6F6F"/>
                </a:solidFill>
                <a:effectLst/>
                <a:uLnTx/>
                <a:uFillTx/>
                <a:latin typeface="Consolas" pitchFamily="49" charset="0"/>
                <a:cs typeface="Consolas" pitchFamily="49" charset="0"/>
              </a:rPr>
              <a:t>values.hasNext</a:t>
            </a: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a:t>
            </a:r>
            <a:r>
              <a:rPr kumimoji="0" lang="en-US" sz="1200" b="0" i="0" u="none" strike="noStrike" kern="0" cap="none" spc="0" normalizeH="0" noProof="0" dirty="0" smtClean="0">
                <a:ln>
                  <a:solidFill>
                    <a:schemeClr val="bg1">
                      <a:alpha val="0"/>
                    </a:schemeClr>
                  </a:solidFill>
                </a:ln>
                <a:solidFill>
                  <a:srgbClr val="6F6F6F"/>
                </a:solidFill>
                <a:effectLst/>
                <a:uLnTx/>
                <a:uFillTx/>
                <a:latin typeface="Consolas" pitchFamily="49" charset="0"/>
                <a:cs typeface="Consolas" pitchFamily="49" charset="0"/>
              </a:rPr>
              <a:t> </a:t>
            </a: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sum </a:t>
            </a:r>
            <a:r>
              <a:rPr kumimoji="0" lang="en-US" sz="1200" b="0" i="0" u="none" strike="noStrike" kern="0" cap="none" spc="0" normalizeH="0" baseline="0" noProof="0" dirty="0">
                <a:ln>
                  <a:solidFill>
                    <a:schemeClr val="bg1">
                      <a:alpha val="0"/>
                    </a:schemeClr>
                  </a:solidFill>
                </a:ln>
                <a:solidFill>
                  <a:srgbClr val="6F6F6F"/>
                </a:solidFill>
                <a:effectLst/>
                <a:uLnTx/>
                <a:uFillTx/>
                <a:latin typeface="Consolas" pitchFamily="49" charset="0"/>
                <a:cs typeface="Consolas" pitchFamily="49" charset="0"/>
              </a:rPr>
              <a:t>+= </a:t>
            </a:r>
            <a:r>
              <a:rPr kumimoji="0" lang="en-US" sz="1200" b="0" i="0" u="none" strike="noStrike" kern="0" cap="none" spc="0" normalizeH="0" baseline="0" noProof="0" dirty="0" err="1">
                <a:ln>
                  <a:solidFill>
                    <a:schemeClr val="bg1">
                      <a:alpha val="0"/>
                    </a:schemeClr>
                  </a:solidFill>
                </a:ln>
                <a:solidFill>
                  <a:srgbClr val="6F6F6F"/>
                </a:solidFill>
                <a:effectLst/>
                <a:uLnTx/>
                <a:uFillTx/>
                <a:latin typeface="Consolas" pitchFamily="49" charset="0"/>
                <a:cs typeface="Consolas" pitchFamily="49" charset="0"/>
              </a:rPr>
              <a:t>parseInt</a:t>
            </a:r>
            <a:r>
              <a:rPr kumimoji="0" lang="en-US" sz="1200" b="0" i="0" u="none" strike="noStrike" kern="0" cap="none" spc="0" normalizeH="0" baseline="0" noProof="0" dirty="0">
                <a:ln>
                  <a:solidFill>
                    <a:schemeClr val="bg1">
                      <a:alpha val="0"/>
                    </a:schemeClr>
                  </a:solidFill>
                </a:ln>
                <a:solidFill>
                  <a:srgbClr val="6F6F6F"/>
                </a:solidFill>
                <a:effectLst/>
                <a:uLnTx/>
                <a:uFillTx/>
                <a:latin typeface="Consolas" pitchFamily="49" charset="0"/>
                <a:cs typeface="Consolas" pitchFamily="49" charset="0"/>
              </a:rPr>
              <a:t>(</a:t>
            </a:r>
            <a:r>
              <a:rPr kumimoji="0" lang="en-US" sz="1200" b="0" i="0" u="none" strike="noStrike" kern="0" cap="none" spc="0" normalizeH="0" baseline="0" noProof="0" dirty="0" err="1">
                <a:ln>
                  <a:solidFill>
                    <a:schemeClr val="bg1">
                      <a:alpha val="0"/>
                    </a:schemeClr>
                  </a:solidFill>
                </a:ln>
                <a:solidFill>
                  <a:srgbClr val="6F6F6F"/>
                </a:solidFill>
                <a:effectLst/>
                <a:uLnTx/>
                <a:uFillTx/>
                <a:latin typeface="Consolas" pitchFamily="49" charset="0"/>
                <a:cs typeface="Consolas" pitchFamily="49" charset="0"/>
              </a:rPr>
              <a:t>values.next</a:t>
            </a: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a:t>
            </a:r>
          </a:p>
          <a:p>
            <a:pPr marL="457200" marR="0" lvl="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smtClean="0">
                <a:ln>
                  <a:solidFill>
                    <a:schemeClr val="bg1">
                      <a:alpha val="0"/>
                    </a:schemeClr>
                  </a:solidFill>
                </a:ln>
                <a:solidFill>
                  <a:srgbClr val="6F6F6F"/>
                </a:solidFill>
                <a:effectLst/>
                <a:uLnTx/>
                <a:uFillTx/>
                <a:latin typeface="Consolas" pitchFamily="49" charset="0"/>
                <a:cs typeface="Consolas" pitchFamily="49" charset="0"/>
              </a:rPr>
              <a:t>context.write</a:t>
            </a: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(key, sum);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chemeClr val="bg1">
                      <a:alpha val="0"/>
                    </a:schemeClr>
                  </a:solidFill>
                </a:ln>
                <a:solidFill>
                  <a:srgbClr val="6F6F6F"/>
                </a:solidFill>
                <a:effectLst/>
                <a:uLnTx/>
                <a:uFillTx/>
                <a:latin typeface="Consolas" pitchFamily="49" charset="0"/>
                <a:cs typeface="Consolas" pitchFamily="49" charset="0"/>
              </a:rPr>
              <a:t>};</a:t>
            </a:r>
            <a:endParaRPr kumimoji="0" lang="en-US" sz="1200" b="0" i="0" u="none" strike="noStrike" kern="0" cap="none" spc="0" normalizeH="0" baseline="0" noProof="0" dirty="0">
              <a:ln>
                <a:solidFill>
                  <a:schemeClr val="bg1">
                    <a:alpha val="0"/>
                  </a:schemeClr>
                </a:solidFill>
              </a:ln>
              <a:solidFill>
                <a:srgbClr val="6F6F6F"/>
              </a:solidFill>
              <a:effectLst/>
              <a:uLnTx/>
              <a:uFillTx/>
              <a:latin typeface="Consolas" pitchFamily="49" charset="0"/>
              <a:cs typeface="Consolas" pitchFamily="49" charset="0"/>
            </a:endParaRPr>
          </a:p>
        </p:txBody>
      </p:sp>
      <p:grpSp>
        <p:nvGrpSpPr>
          <p:cNvPr id="16" name="Group 15"/>
          <p:cNvGrpSpPr/>
          <p:nvPr/>
        </p:nvGrpSpPr>
        <p:grpSpPr>
          <a:xfrm>
            <a:off x="1037358" y="1797510"/>
            <a:ext cx="3662318" cy="4016694"/>
            <a:chOff x="862763" y="2056036"/>
            <a:chExt cx="3662318" cy="4016694"/>
          </a:xfrm>
        </p:grpSpPr>
        <p:sp>
          <p:nvSpPr>
            <p:cNvPr id="9" name="Rectangle 8"/>
            <p:cNvSpPr/>
            <p:nvPr/>
          </p:nvSpPr>
          <p:spPr bwMode="auto">
            <a:xfrm>
              <a:off x="862763" y="2410412"/>
              <a:ext cx="3662318" cy="366231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 name="TextBox 70"/>
            <p:cNvSpPr txBox="1"/>
            <p:nvPr/>
          </p:nvSpPr>
          <p:spPr>
            <a:xfrm>
              <a:off x="3110958" y="3936523"/>
              <a:ext cx="896924" cy="221599"/>
            </a:xfrm>
            <a:prstGeom prst="rect">
              <a:avLst/>
            </a:prstGeom>
            <a:noFill/>
          </p:spPr>
          <p:txBody>
            <a:bodyPr wrap="square" lIns="0" tIns="0" rIns="0" bIns="0" rtlCol="0">
              <a:spAutoFit/>
            </a:bodyPr>
            <a:lstStyle/>
            <a:p>
              <a:pPr algn="ctr">
                <a:lnSpc>
                  <a:spcPct val="80000"/>
                </a:lnSpc>
                <a:spcBef>
                  <a:spcPct val="20000"/>
                </a:spcBef>
                <a:buSzPct val="80000"/>
              </a:pPr>
              <a:r>
                <a:rPr lang="en-US" sz="1800" dirty="0" smtClean="0">
                  <a:solidFill>
                    <a:schemeClr val="bg1">
                      <a:alpha val="99000"/>
                    </a:schemeClr>
                  </a:solidFill>
                </a:rPr>
                <a:t>Server</a:t>
              </a:r>
            </a:p>
          </p:txBody>
        </p:sp>
        <p:sp>
          <p:nvSpPr>
            <p:cNvPr id="72" name="Round Same Side Corner Rectangle 71"/>
            <p:cNvSpPr/>
            <p:nvPr/>
          </p:nvSpPr>
          <p:spPr bwMode="auto">
            <a:xfrm rot="5400000">
              <a:off x="2926702" y="2614333"/>
              <a:ext cx="1265436" cy="1265435"/>
            </a:xfrm>
            <a:prstGeom prst="round2SameRect">
              <a:avLst>
                <a:gd name="adj1" fmla="val 5548"/>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73" name="Round Same Side Corner Rectangle 72"/>
            <p:cNvSpPr/>
            <p:nvPr/>
          </p:nvSpPr>
          <p:spPr bwMode="auto">
            <a:xfrm rot="16200000">
              <a:off x="2777371" y="2729600"/>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74" name="Round Same Side Corner Rectangle 73"/>
            <p:cNvSpPr/>
            <p:nvPr/>
          </p:nvSpPr>
          <p:spPr bwMode="auto">
            <a:xfrm rot="16200000">
              <a:off x="2777371" y="3614753"/>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nvGrpSpPr>
            <p:cNvPr id="13" name="Group 12"/>
            <p:cNvGrpSpPr/>
            <p:nvPr/>
          </p:nvGrpSpPr>
          <p:grpSpPr>
            <a:xfrm>
              <a:off x="3096646" y="2697541"/>
              <a:ext cx="938474" cy="1108316"/>
              <a:chOff x="3096646" y="2697541"/>
              <a:chExt cx="938474" cy="1108316"/>
            </a:xfrm>
            <a:solidFill>
              <a:schemeClr val="accent2"/>
            </a:solidFill>
          </p:grpSpPr>
          <p:sp>
            <p:nvSpPr>
              <p:cNvPr id="44" name="Freeform 27"/>
              <p:cNvSpPr>
                <a:spLocks noEditPoints="1"/>
              </p:cNvSpPr>
              <p:nvPr/>
            </p:nvSpPr>
            <p:spPr bwMode="auto">
              <a:xfrm>
                <a:off x="3096646" y="2697541"/>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45" name="Freeform 27"/>
              <p:cNvSpPr>
                <a:spLocks noEditPoints="1"/>
              </p:cNvSpPr>
              <p:nvPr/>
            </p:nvSpPr>
            <p:spPr bwMode="auto">
              <a:xfrm>
                <a:off x="3096646" y="3090155"/>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46" name="Freeform 27"/>
              <p:cNvSpPr>
                <a:spLocks noEditPoints="1"/>
              </p:cNvSpPr>
              <p:nvPr/>
            </p:nvSpPr>
            <p:spPr bwMode="auto">
              <a:xfrm>
                <a:off x="3436728" y="3090155"/>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47" name="Freeform 27"/>
              <p:cNvSpPr>
                <a:spLocks noEditPoints="1"/>
              </p:cNvSpPr>
              <p:nvPr/>
            </p:nvSpPr>
            <p:spPr bwMode="auto">
              <a:xfrm>
                <a:off x="3096646" y="3482770"/>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62" name="Freeform 27"/>
              <p:cNvSpPr>
                <a:spLocks noEditPoints="1"/>
              </p:cNvSpPr>
              <p:nvPr/>
            </p:nvSpPr>
            <p:spPr bwMode="auto">
              <a:xfrm>
                <a:off x="3436728" y="3482770"/>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70" name="Freeform 27"/>
              <p:cNvSpPr>
                <a:spLocks noEditPoints="1"/>
              </p:cNvSpPr>
              <p:nvPr/>
            </p:nvSpPr>
            <p:spPr bwMode="auto">
              <a:xfrm>
                <a:off x="3776811" y="3482770"/>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grpSp>
        <p:sp>
          <p:nvSpPr>
            <p:cNvPr id="153" name="TextBox 152"/>
            <p:cNvSpPr txBox="1"/>
            <p:nvPr/>
          </p:nvSpPr>
          <p:spPr>
            <a:xfrm>
              <a:off x="1479350" y="3936523"/>
              <a:ext cx="896924" cy="221599"/>
            </a:xfrm>
            <a:prstGeom prst="rect">
              <a:avLst/>
            </a:prstGeom>
            <a:noFill/>
          </p:spPr>
          <p:txBody>
            <a:bodyPr wrap="square" lIns="0" tIns="0" rIns="0" bIns="0" rtlCol="0">
              <a:spAutoFit/>
            </a:bodyPr>
            <a:lstStyle/>
            <a:p>
              <a:pPr algn="ctr">
                <a:lnSpc>
                  <a:spcPct val="80000"/>
                </a:lnSpc>
                <a:spcBef>
                  <a:spcPct val="20000"/>
                </a:spcBef>
                <a:buSzPct val="80000"/>
              </a:pPr>
              <a:r>
                <a:rPr lang="en-US" sz="1800" dirty="0" smtClean="0">
                  <a:solidFill>
                    <a:schemeClr val="bg1">
                      <a:alpha val="99000"/>
                    </a:schemeClr>
                  </a:solidFill>
                </a:rPr>
                <a:t>Server</a:t>
              </a:r>
            </a:p>
          </p:txBody>
        </p:sp>
        <p:sp>
          <p:nvSpPr>
            <p:cNvPr id="154" name="Round Same Side Corner Rectangle 153"/>
            <p:cNvSpPr/>
            <p:nvPr/>
          </p:nvSpPr>
          <p:spPr bwMode="auto">
            <a:xfrm rot="5400000">
              <a:off x="1295094" y="2614333"/>
              <a:ext cx="1265436" cy="1265435"/>
            </a:xfrm>
            <a:prstGeom prst="round2SameRect">
              <a:avLst>
                <a:gd name="adj1" fmla="val 5548"/>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5" name="Round Same Side Corner Rectangle 154"/>
            <p:cNvSpPr/>
            <p:nvPr/>
          </p:nvSpPr>
          <p:spPr bwMode="auto">
            <a:xfrm rot="16200000">
              <a:off x="1145763" y="2729600"/>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6" name="Round Same Side Corner Rectangle 155"/>
            <p:cNvSpPr/>
            <p:nvPr/>
          </p:nvSpPr>
          <p:spPr bwMode="auto">
            <a:xfrm rot="16200000">
              <a:off x="1145763" y="3614753"/>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nvGrpSpPr>
            <p:cNvPr id="12" name="Group 11"/>
            <p:cNvGrpSpPr/>
            <p:nvPr/>
          </p:nvGrpSpPr>
          <p:grpSpPr>
            <a:xfrm>
              <a:off x="1465038" y="2697541"/>
              <a:ext cx="938474" cy="1108316"/>
              <a:chOff x="1465038" y="2697541"/>
              <a:chExt cx="938474" cy="1108316"/>
            </a:xfrm>
            <a:solidFill>
              <a:schemeClr val="accent2"/>
            </a:solidFill>
          </p:grpSpPr>
          <p:sp>
            <p:nvSpPr>
              <p:cNvPr id="147" name="Freeform 27"/>
              <p:cNvSpPr>
                <a:spLocks noEditPoints="1"/>
              </p:cNvSpPr>
              <p:nvPr/>
            </p:nvSpPr>
            <p:spPr bwMode="auto">
              <a:xfrm>
                <a:off x="1465038" y="2697541"/>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48" name="Freeform 27"/>
              <p:cNvSpPr>
                <a:spLocks noEditPoints="1"/>
              </p:cNvSpPr>
              <p:nvPr/>
            </p:nvSpPr>
            <p:spPr bwMode="auto">
              <a:xfrm>
                <a:off x="1465038" y="3090155"/>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49" name="Freeform 27"/>
              <p:cNvSpPr>
                <a:spLocks noEditPoints="1"/>
              </p:cNvSpPr>
              <p:nvPr/>
            </p:nvSpPr>
            <p:spPr bwMode="auto">
              <a:xfrm>
                <a:off x="1805120" y="3090155"/>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50" name="Freeform 27"/>
              <p:cNvSpPr>
                <a:spLocks noEditPoints="1"/>
              </p:cNvSpPr>
              <p:nvPr/>
            </p:nvSpPr>
            <p:spPr bwMode="auto">
              <a:xfrm>
                <a:off x="1465038" y="3482770"/>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51" name="Freeform 27"/>
              <p:cNvSpPr>
                <a:spLocks noEditPoints="1"/>
              </p:cNvSpPr>
              <p:nvPr/>
            </p:nvSpPr>
            <p:spPr bwMode="auto">
              <a:xfrm>
                <a:off x="1805120" y="3482770"/>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52" name="Freeform 27"/>
              <p:cNvSpPr>
                <a:spLocks noEditPoints="1"/>
              </p:cNvSpPr>
              <p:nvPr/>
            </p:nvSpPr>
            <p:spPr bwMode="auto">
              <a:xfrm>
                <a:off x="2145203" y="3482770"/>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grpSp>
        <p:sp>
          <p:nvSpPr>
            <p:cNvPr id="169" name="TextBox 168"/>
            <p:cNvSpPr txBox="1"/>
            <p:nvPr/>
          </p:nvSpPr>
          <p:spPr>
            <a:xfrm>
              <a:off x="3110958" y="5647210"/>
              <a:ext cx="896924" cy="221599"/>
            </a:xfrm>
            <a:prstGeom prst="rect">
              <a:avLst/>
            </a:prstGeom>
            <a:noFill/>
          </p:spPr>
          <p:txBody>
            <a:bodyPr wrap="square" lIns="0" tIns="0" rIns="0" bIns="0" rtlCol="0">
              <a:spAutoFit/>
            </a:bodyPr>
            <a:lstStyle/>
            <a:p>
              <a:pPr algn="ctr">
                <a:lnSpc>
                  <a:spcPct val="80000"/>
                </a:lnSpc>
                <a:spcBef>
                  <a:spcPct val="20000"/>
                </a:spcBef>
                <a:buSzPct val="80000"/>
              </a:pPr>
              <a:r>
                <a:rPr lang="en-US" sz="1800" dirty="0" smtClean="0">
                  <a:solidFill>
                    <a:schemeClr val="bg1">
                      <a:alpha val="99000"/>
                    </a:schemeClr>
                  </a:solidFill>
                </a:rPr>
                <a:t>Server</a:t>
              </a:r>
            </a:p>
          </p:txBody>
        </p:sp>
        <p:sp>
          <p:nvSpPr>
            <p:cNvPr id="170" name="Round Same Side Corner Rectangle 169"/>
            <p:cNvSpPr/>
            <p:nvPr/>
          </p:nvSpPr>
          <p:spPr bwMode="auto">
            <a:xfrm rot="5400000">
              <a:off x="2926702" y="4325020"/>
              <a:ext cx="1265436" cy="1265435"/>
            </a:xfrm>
            <a:prstGeom prst="round2SameRect">
              <a:avLst>
                <a:gd name="adj1" fmla="val 5548"/>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71" name="Round Same Side Corner Rectangle 170"/>
            <p:cNvSpPr/>
            <p:nvPr/>
          </p:nvSpPr>
          <p:spPr bwMode="auto">
            <a:xfrm rot="16200000">
              <a:off x="2777371" y="4440287"/>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72" name="Round Same Side Corner Rectangle 171"/>
            <p:cNvSpPr/>
            <p:nvPr/>
          </p:nvSpPr>
          <p:spPr bwMode="auto">
            <a:xfrm rot="16200000">
              <a:off x="2777371" y="5325440"/>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nvGrpSpPr>
            <p:cNvPr id="14" name="Group 13"/>
            <p:cNvGrpSpPr/>
            <p:nvPr/>
          </p:nvGrpSpPr>
          <p:grpSpPr>
            <a:xfrm>
              <a:off x="3096646" y="4408228"/>
              <a:ext cx="938474" cy="1108316"/>
              <a:chOff x="3096646" y="4408228"/>
              <a:chExt cx="938474" cy="1108316"/>
            </a:xfrm>
            <a:solidFill>
              <a:schemeClr val="accent2"/>
            </a:solidFill>
          </p:grpSpPr>
          <p:sp>
            <p:nvSpPr>
              <p:cNvPr id="163" name="Freeform 27"/>
              <p:cNvSpPr>
                <a:spLocks noEditPoints="1"/>
              </p:cNvSpPr>
              <p:nvPr/>
            </p:nvSpPr>
            <p:spPr bwMode="auto">
              <a:xfrm>
                <a:off x="3096646" y="4408228"/>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64" name="Freeform 27"/>
              <p:cNvSpPr>
                <a:spLocks noEditPoints="1"/>
              </p:cNvSpPr>
              <p:nvPr/>
            </p:nvSpPr>
            <p:spPr bwMode="auto">
              <a:xfrm>
                <a:off x="3096646" y="4800842"/>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65" name="Freeform 27"/>
              <p:cNvSpPr>
                <a:spLocks noEditPoints="1"/>
              </p:cNvSpPr>
              <p:nvPr/>
            </p:nvSpPr>
            <p:spPr bwMode="auto">
              <a:xfrm>
                <a:off x="3436728" y="4800842"/>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66" name="Freeform 27"/>
              <p:cNvSpPr>
                <a:spLocks noEditPoints="1"/>
              </p:cNvSpPr>
              <p:nvPr/>
            </p:nvSpPr>
            <p:spPr bwMode="auto">
              <a:xfrm>
                <a:off x="3096646" y="5193457"/>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67" name="Freeform 27"/>
              <p:cNvSpPr>
                <a:spLocks noEditPoints="1"/>
              </p:cNvSpPr>
              <p:nvPr/>
            </p:nvSpPr>
            <p:spPr bwMode="auto">
              <a:xfrm>
                <a:off x="3436728" y="5193457"/>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68" name="Freeform 27"/>
              <p:cNvSpPr>
                <a:spLocks noEditPoints="1"/>
              </p:cNvSpPr>
              <p:nvPr/>
            </p:nvSpPr>
            <p:spPr bwMode="auto">
              <a:xfrm>
                <a:off x="3776811" y="5193457"/>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59" name="Freeform 27"/>
              <p:cNvSpPr>
                <a:spLocks noEditPoints="1"/>
              </p:cNvSpPr>
              <p:nvPr/>
            </p:nvSpPr>
            <p:spPr bwMode="auto">
              <a:xfrm>
                <a:off x="3436728" y="4408228"/>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60" name="Freeform 27"/>
              <p:cNvSpPr>
                <a:spLocks noEditPoints="1"/>
              </p:cNvSpPr>
              <p:nvPr/>
            </p:nvSpPr>
            <p:spPr bwMode="auto">
              <a:xfrm>
                <a:off x="3776811" y="4408228"/>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61" name="Freeform 27"/>
              <p:cNvSpPr>
                <a:spLocks noEditPoints="1"/>
              </p:cNvSpPr>
              <p:nvPr/>
            </p:nvSpPr>
            <p:spPr bwMode="auto">
              <a:xfrm>
                <a:off x="3776811" y="4800842"/>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grpSp>
        <p:sp>
          <p:nvSpPr>
            <p:cNvPr id="185" name="TextBox 184"/>
            <p:cNvSpPr txBox="1"/>
            <p:nvPr/>
          </p:nvSpPr>
          <p:spPr>
            <a:xfrm>
              <a:off x="1479350" y="5647210"/>
              <a:ext cx="896924" cy="221599"/>
            </a:xfrm>
            <a:prstGeom prst="rect">
              <a:avLst/>
            </a:prstGeom>
            <a:noFill/>
          </p:spPr>
          <p:txBody>
            <a:bodyPr wrap="square" lIns="0" tIns="0" rIns="0" bIns="0" rtlCol="0">
              <a:spAutoFit/>
            </a:bodyPr>
            <a:lstStyle/>
            <a:p>
              <a:pPr algn="ctr">
                <a:lnSpc>
                  <a:spcPct val="80000"/>
                </a:lnSpc>
                <a:spcBef>
                  <a:spcPct val="20000"/>
                </a:spcBef>
                <a:buSzPct val="80000"/>
              </a:pPr>
              <a:r>
                <a:rPr lang="en-US" sz="1800" dirty="0" smtClean="0">
                  <a:solidFill>
                    <a:schemeClr val="bg1">
                      <a:alpha val="99000"/>
                    </a:schemeClr>
                  </a:solidFill>
                </a:rPr>
                <a:t>Server</a:t>
              </a:r>
            </a:p>
          </p:txBody>
        </p:sp>
        <p:sp>
          <p:nvSpPr>
            <p:cNvPr id="186" name="Round Same Side Corner Rectangle 185"/>
            <p:cNvSpPr/>
            <p:nvPr/>
          </p:nvSpPr>
          <p:spPr bwMode="auto">
            <a:xfrm rot="5400000">
              <a:off x="1295094" y="4325020"/>
              <a:ext cx="1265436" cy="1265435"/>
            </a:xfrm>
            <a:prstGeom prst="round2SameRect">
              <a:avLst>
                <a:gd name="adj1" fmla="val 5548"/>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87" name="Round Same Side Corner Rectangle 186"/>
            <p:cNvSpPr/>
            <p:nvPr/>
          </p:nvSpPr>
          <p:spPr bwMode="auto">
            <a:xfrm rot="16200000">
              <a:off x="1145763" y="4440287"/>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88" name="Round Same Side Corner Rectangle 187"/>
            <p:cNvSpPr/>
            <p:nvPr/>
          </p:nvSpPr>
          <p:spPr bwMode="auto">
            <a:xfrm rot="16200000">
              <a:off x="1145763" y="5325440"/>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nvGrpSpPr>
            <p:cNvPr id="15" name="Group 14"/>
            <p:cNvGrpSpPr/>
            <p:nvPr/>
          </p:nvGrpSpPr>
          <p:grpSpPr>
            <a:xfrm>
              <a:off x="1465038" y="4408228"/>
              <a:ext cx="938474" cy="1108316"/>
              <a:chOff x="1465038" y="4408228"/>
              <a:chExt cx="938474" cy="1108316"/>
            </a:xfrm>
            <a:solidFill>
              <a:schemeClr val="accent2"/>
            </a:solidFill>
          </p:grpSpPr>
          <p:sp>
            <p:nvSpPr>
              <p:cNvPr id="179" name="Freeform 27"/>
              <p:cNvSpPr>
                <a:spLocks noEditPoints="1"/>
              </p:cNvSpPr>
              <p:nvPr/>
            </p:nvSpPr>
            <p:spPr bwMode="auto">
              <a:xfrm>
                <a:off x="1465038" y="4408228"/>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80" name="Freeform 27"/>
              <p:cNvSpPr>
                <a:spLocks noEditPoints="1"/>
              </p:cNvSpPr>
              <p:nvPr/>
            </p:nvSpPr>
            <p:spPr bwMode="auto">
              <a:xfrm>
                <a:off x="1465038" y="4800842"/>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81" name="Freeform 27"/>
              <p:cNvSpPr>
                <a:spLocks noEditPoints="1"/>
              </p:cNvSpPr>
              <p:nvPr/>
            </p:nvSpPr>
            <p:spPr bwMode="auto">
              <a:xfrm>
                <a:off x="1805120" y="4800842"/>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82" name="Freeform 27"/>
              <p:cNvSpPr>
                <a:spLocks noEditPoints="1"/>
              </p:cNvSpPr>
              <p:nvPr/>
            </p:nvSpPr>
            <p:spPr bwMode="auto">
              <a:xfrm>
                <a:off x="1465038" y="5193457"/>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83" name="Freeform 27"/>
              <p:cNvSpPr>
                <a:spLocks noEditPoints="1"/>
              </p:cNvSpPr>
              <p:nvPr/>
            </p:nvSpPr>
            <p:spPr bwMode="auto">
              <a:xfrm>
                <a:off x="1805120" y="5193457"/>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84" name="Freeform 27"/>
              <p:cNvSpPr>
                <a:spLocks noEditPoints="1"/>
              </p:cNvSpPr>
              <p:nvPr/>
            </p:nvSpPr>
            <p:spPr bwMode="auto">
              <a:xfrm>
                <a:off x="2145203" y="5193457"/>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75" name="Freeform 27"/>
              <p:cNvSpPr>
                <a:spLocks noEditPoints="1"/>
              </p:cNvSpPr>
              <p:nvPr/>
            </p:nvSpPr>
            <p:spPr bwMode="auto">
              <a:xfrm>
                <a:off x="1805120" y="4408228"/>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76" name="Freeform 27"/>
              <p:cNvSpPr>
                <a:spLocks noEditPoints="1"/>
              </p:cNvSpPr>
              <p:nvPr/>
            </p:nvSpPr>
            <p:spPr bwMode="auto">
              <a:xfrm>
                <a:off x="2145203" y="4408228"/>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77" name="Freeform 27"/>
              <p:cNvSpPr>
                <a:spLocks noEditPoints="1"/>
              </p:cNvSpPr>
              <p:nvPr/>
            </p:nvSpPr>
            <p:spPr bwMode="auto">
              <a:xfrm>
                <a:off x="2145203" y="4800842"/>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grpSp>
        <p:sp>
          <p:nvSpPr>
            <p:cNvPr id="190" name="Content Placeholder 13"/>
            <p:cNvSpPr txBox="1">
              <a:spLocks/>
            </p:cNvSpPr>
            <p:nvPr/>
          </p:nvSpPr>
          <p:spPr>
            <a:xfrm>
              <a:off x="862763" y="2056036"/>
              <a:ext cx="3476937" cy="30469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218987">
                <a:buClr>
                  <a:srgbClr val="292929"/>
                </a:buClr>
                <a:buSzTx/>
              </a:pPr>
              <a:r>
                <a:rPr lang="en-US" sz="2200" dirty="0">
                  <a:solidFill>
                    <a:schemeClr val="accent2">
                      <a:alpha val="99000"/>
                    </a:schemeClr>
                  </a:solidFill>
                </a:rPr>
                <a:t>RUNTIME</a:t>
              </a:r>
            </a:p>
          </p:txBody>
        </p:sp>
      </p:gr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83411" y="4124442"/>
            <a:ext cx="1268671" cy="1249558"/>
          </a:xfrm>
          <a:prstGeom prst="rect">
            <a:avLst/>
          </a:prstGeom>
        </p:spPr>
      </p:pic>
      <p:sp>
        <p:nvSpPr>
          <p:cNvPr id="193" name="Right Arrow 192"/>
          <p:cNvSpPr/>
          <p:nvPr/>
        </p:nvSpPr>
        <p:spPr bwMode="auto">
          <a:xfrm>
            <a:off x="4756668" y="4563809"/>
            <a:ext cx="669751" cy="370824"/>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94" name="Right Arrow 193"/>
          <p:cNvSpPr/>
          <p:nvPr/>
        </p:nvSpPr>
        <p:spPr bwMode="auto">
          <a:xfrm rot="10800000">
            <a:off x="6747140" y="3014566"/>
            <a:ext cx="669751" cy="370824"/>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91" name="Freeform 84"/>
          <p:cNvSpPr>
            <a:spLocks noEditPoints="1"/>
          </p:cNvSpPr>
          <p:nvPr/>
        </p:nvSpPr>
        <p:spPr bwMode="black">
          <a:xfrm>
            <a:off x="5607279" y="2589757"/>
            <a:ext cx="1020935" cy="122044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99" name="Freeform 84"/>
          <p:cNvSpPr>
            <a:spLocks noEditPoints="1"/>
          </p:cNvSpPr>
          <p:nvPr/>
        </p:nvSpPr>
        <p:spPr bwMode="black">
          <a:xfrm>
            <a:off x="5607279" y="2589757"/>
            <a:ext cx="1020935" cy="122044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00" name="Freeform 84"/>
          <p:cNvSpPr>
            <a:spLocks noEditPoints="1"/>
          </p:cNvSpPr>
          <p:nvPr/>
        </p:nvSpPr>
        <p:spPr bwMode="black">
          <a:xfrm>
            <a:off x="5607279" y="2589757"/>
            <a:ext cx="1020935" cy="122044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01" name="Freeform 84"/>
          <p:cNvSpPr>
            <a:spLocks noEditPoints="1"/>
          </p:cNvSpPr>
          <p:nvPr/>
        </p:nvSpPr>
        <p:spPr bwMode="black">
          <a:xfrm>
            <a:off x="5607279" y="2589757"/>
            <a:ext cx="1020935" cy="122044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02" name="Freeform 84"/>
          <p:cNvSpPr>
            <a:spLocks noEditPoints="1"/>
          </p:cNvSpPr>
          <p:nvPr/>
        </p:nvSpPr>
        <p:spPr bwMode="black">
          <a:xfrm>
            <a:off x="5607279" y="2589757"/>
            <a:ext cx="1020935" cy="122044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03" name="Content Placeholder 13"/>
          <p:cNvSpPr txBox="1">
            <a:spLocks/>
          </p:cNvSpPr>
          <p:nvPr/>
        </p:nvSpPr>
        <p:spPr>
          <a:xfrm>
            <a:off x="5655969" y="2241556"/>
            <a:ext cx="816873" cy="33239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1218987">
              <a:buClr>
                <a:srgbClr val="292929"/>
              </a:buClr>
              <a:buSzTx/>
            </a:pPr>
            <a:r>
              <a:rPr lang="en-US" sz="2400" dirty="0" smtClean="0">
                <a:solidFill>
                  <a:schemeClr val="accent1">
                    <a:alpha val="99000"/>
                  </a:schemeClr>
                </a:solidFill>
              </a:rPr>
              <a:t>Code</a:t>
            </a:r>
            <a:endParaRPr lang="en-US" sz="2400" dirty="0">
              <a:solidFill>
                <a:schemeClr val="accent1">
                  <a:alpha val="99000"/>
                </a:schemeClr>
              </a:solidFill>
            </a:endParaRPr>
          </a:p>
        </p:txBody>
      </p:sp>
    </p:spTree>
    <p:extLst>
      <p:ext uri="{BB962C8B-B14F-4D97-AF65-F5344CB8AC3E}">
        <p14:creationId xmlns:p14="http://schemas.microsoft.com/office/powerpoint/2010/main" val="4823757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50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94"/>
                                        </p:tgtEl>
                                        <p:attrNameLst>
                                          <p:attrName>style.visibility</p:attrName>
                                        </p:attrNameLst>
                                      </p:cBhvr>
                                      <p:to>
                                        <p:strVal val="visible"/>
                                      </p:to>
                                    </p:set>
                                    <p:animEffect transition="in" filter="wipe(right)">
                                      <p:cBhvr>
                                        <p:cTn id="15" dur="500"/>
                                        <p:tgtEl>
                                          <p:spTgt spid="194"/>
                                        </p:tgtEl>
                                      </p:cBhvr>
                                    </p:animEffect>
                                  </p:childTnLst>
                                </p:cTn>
                              </p:par>
                              <p:par>
                                <p:cTn id="16" presetID="10" presetClass="exit" presetSubtype="0" fill="hold" grpId="1" nodeType="withEffect">
                                  <p:stCondLst>
                                    <p:cond delay="0"/>
                                  </p:stCondLst>
                                  <p:childTnLst>
                                    <p:animEffect transition="out" filter="fade">
                                      <p:cBhvr>
                                        <p:cTn id="17" dur="500"/>
                                        <p:tgtEl>
                                          <p:spTgt spid="61"/>
                                        </p:tgtEl>
                                      </p:cBhvr>
                                    </p:animEffect>
                                    <p:set>
                                      <p:cBhvr>
                                        <p:cTn id="18" dur="1" fill="hold">
                                          <p:stCondLst>
                                            <p:cond delay="499"/>
                                          </p:stCondLst>
                                        </p:cTn>
                                        <p:tgtEl>
                                          <p:spTgt spid="61"/>
                                        </p:tgtEl>
                                        <p:attrNameLst>
                                          <p:attrName>style.visibility</p:attrName>
                                        </p:attrNameLst>
                                      </p:cBhvr>
                                      <p:to>
                                        <p:strVal val="hidden"/>
                                      </p:to>
                                    </p:set>
                                  </p:childTnLst>
                                </p:cTn>
                              </p:par>
                              <p:par>
                                <p:cTn id="19" presetID="10" presetClass="entr" presetSubtype="0" fill="hold" grpId="0" nodeType="withEffect">
                                  <p:stCondLst>
                                    <p:cond delay="500"/>
                                  </p:stCondLst>
                                  <p:childTnLst>
                                    <p:set>
                                      <p:cBhvr>
                                        <p:cTn id="20" dur="1" fill="hold">
                                          <p:stCondLst>
                                            <p:cond delay="0"/>
                                          </p:stCondLst>
                                        </p:cTn>
                                        <p:tgtEl>
                                          <p:spTgt spid="191"/>
                                        </p:tgtEl>
                                        <p:attrNameLst>
                                          <p:attrName>style.visibility</p:attrName>
                                        </p:attrNameLst>
                                      </p:cBhvr>
                                      <p:to>
                                        <p:strVal val="visible"/>
                                      </p:to>
                                    </p:set>
                                    <p:animEffect transition="in" filter="fade">
                                      <p:cBhvr>
                                        <p:cTn id="21" dur="500"/>
                                        <p:tgtEl>
                                          <p:spTgt spid="191"/>
                                        </p:tgtEl>
                                      </p:cBhvr>
                                    </p:animEffect>
                                  </p:childTnLst>
                                </p:cTn>
                              </p:par>
                              <p:par>
                                <p:cTn id="22" presetID="10" presetClass="entr" presetSubtype="0" fill="hold" grpId="1" nodeType="withEffect">
                                  <p:stCondLst>
                                    <p:cond delay="500"/>
                                  </p:stCondLst>
                                  <p:childTnLst>
                                    <p:set>
                                      <p:cBhvr>
                                        <p:cTn id="23" dur="1" fill="hold">
                                          <p:stCondLst>
                                            <p:cond delay="0"/>
                                          </p:stCondLst>
                                        </p:cTn>
                                        <p:tgtEl>
                                          <p:spTgt spid="199"/>
                                        </p:tgtEl>
                                        <p:attrNameLst>
                                          <p:attrName>style.visibility</p:attrName>
                                        </p:attrNameLst>
                                      </p:cBhvr>
                                      <p:to>
                                        <p:strVal val="visible"/>
                                      </p:to>
                                    </p:set>
                                    <p:animEffect transition="in" filter="fade">
                                      <p:cBhvr>
                                        <p:cTn id="24" dur="500"/>
                                        <p:tgtEl>
                                          <p:spTgt spid="199"/>
                                        </p:tgtEl>
                                      </p:cBhvr>
                                    </p:animEffect>
                                  </p:childTnLst>
                                </p:cTn>
                              </p:par>
                              <p:par>
                                <p:cTn id="25" presetID="10" presetClass="entr" presetSubtype="0" fill="hold" grpId="1" nodeType="withEffect">
                                  <p:stCondLst>
                                    <p:cond delay="500"/>
                                  </p:stCondLst>
                                  <p:childTnLst>
                                    <p:set>
                                      <p:cBhvr>
                                        <p:cTn id="26" dur="1" fill="hold">
                                          <p:stCondLst>
                                            <p:cond delay="0"/>
                                          </p:stCondLst>
                                        </p:cTn>
                                        <p:tgtEl>
                                          <p:spTgt spid="200"/>
                                        </p:tgtEl>
                                        <p:attrNameLst>
                                          <p:attrName>style.visibility</p:attrName>
                                        </p:attrNameLst>
                                      </p:cBhvr>
                                      <p:to>
                                        <p:strVal val="visible"/>
                                      </p:to>
                                    </p:set>
                                    <p:animEffect transition="in" filter="fade">
                                      <p:cBhvr>
                                        <p:cTn id="27" dur="500"/>
                                        <p:tgtEl>
                                          <p:spTgt spid="200"/>
                                        </p:tgtEl>
                                      </p:cBhvr>
                                    </p:animEffect>
                                  </p:childTnLst>
                                </p:cTn>
                              </p:par>
                              <p:par>
                                <p:cTn id="28" presetID="10" presetClass="entr" presetSubtype="0" fill="hold" grpId="1" nodeType="withEffect">
                                  <p:stCondLst>
                                    <p:cond delay="500"/>
                                  </p:stCondLst>
                                  <p:childTnLst>
                                    <p:set>
                                      <p:cBhvr>
                                        <p:cTn id="29" dur="1" fill="hold">
                                          <p:stCondLst>
                                            <p:cond delay="0"/>
                                          </p:stCondLst>
                                        </p:cTn>
                                        <p:tgtEl>
                                          <p:spTgt spid="201"/>
                                        </p:tgtEl>
                                        <p:attrNameLst>
                                          <p:attrName>style.visibility</p:attrName>
                                        </p:attrNameLst>
                                      </p:cBhvr>
                                      <p:to>
                                        <p:strVal val="visible"/>
                                      </p:to>
                                    </p:set>
                                    <p:animEffect transition="in" filter="fade">
                                      <p:cBhvr>
                                        <p:cTn id="30" dur="500"/>
                                        <p:tgtEl>
                                          <p:spTgt spid="201"/>
                                        </p:tgtEl>
                                      </p:cBhvr>
                                    </p:animEffect>
                                  </p:childTnLst>
                                </p:cTn>
                              </p:par>
                              <p:par>
                                <p:cTn id="31" presetID="10" presetClass="entr" presetSubtype="0" fill="hold" grpId="1" nodeType="withEffect">
                                  <p:stCondLst>
                                    <p:cond delay="500"/>
                                  </p:stCondLst>
                                  <p:childTnLst>
                                    <p:set>
                                      <p:cBhvr>
                                        <p:cTn id="32" dur="1" fill="hold">
                                          <p:stCondLst>
                                            <p:cond delay="0"/>
                                          </p:stCondLst>
                                        </p:cTn>
                                        <p:tgtEl>
                                          <p:spTgt spid="202"/>
                                        </p:tgtEl>
                                        <p:attrNameLst>
                                          <p:attrName>style.visibility</p:attrName>
                                        </p:attrNameLst>
                                      </p:cBhvr>
                                      <p:to>
                                        <p:strVal val="visible"/>
                                      </p:to>
                                    </p:set>
                                    <p:animEffect transition="in" filter="fade">
                                      <p:cBhvr>
                                        <p:cTn id="33" dur="500"/>
                                        <p:tgtEl>
                                          <p:spTgt spid="202"/>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203"/>
                                        </p:tgtEl>
                                        <p:attrNameLst>
                                          <p:attrName>style.visibility</p:attrName>
                                        </p:attrNameLst>
                                      </p:cBhvr>
                                      <p:to>
                                        <p:strVal val="visible"/>
                                      </p:to>
                                    </p:set>
                                    <p:animEffect transition="in" filter="fade">
                                      <p:cBhvr>
                                        <p:cTn id="36" dur="500"/>
                                        <p:tgtEl>
                                          <p:spTgt spid="203"/>
                                        </p:tgtEl>
                                      </p:cBhvr>
                                    </p:animEffect>
                                  </p:childTnLst>
                                </p:cTn>
                              </p:par>
                              <p:par>
                                <p:cTn id="37" presetID="10" presetClass="exit" presetSubtype="0" fill="hold" grpId="1" nodeType="withEffect">
                                  <p:stCondLst>
                                    <p:cond delay="1000"/>
                                  </p:stCondLst>
                                  <p:childTnLst>
                                    <p:animEffect transition="out" filter="fade">
                                      <p:cBhvr>
                                        <p:cTn id="38" dur="500"/>
                                        <p:tgtEl>
                                          <p:spTgt spid="194"/>
                                        </p:tgtEl>
                                      </p:cBhvr>
                                    </p:animEffect>
                                    <p:set>
                                      <p:cBhvr>
                                        <p:cTn id="39" dur="1" fill="hold">
                                          <p:stCondLst>
                                            <p:cond delay="499"/>
                                          </p:stCondLst>
                                        </p:cTn>
                                        <p:tgtEl>
                                          <p:spTgt spid="19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35" presetClass="path" presetSubtype="0" decel="100000" fill="hold" grpId="0" nodeType="clickEffect">
                                  <p:stCondLst>
                                    <p:cond delay="0"/>
                                  </p:stCondLst>
                                  <p:childTnLst>
                                    <p:animMotion origin="layout" path="M 0.00091 4.81481E-6 L -0.19752 0.21805 " pathEditMode="relative" rAng="0" ptsTypes="AA">
                                      <p:cBhvr>
                                        <p:cTn id="43" dur="750" fill="hold"/>
                                        <p:tgtEl>
                                          <p:spTgt spid="199"/>
                                        </p:tgtEl>
                                        <p:attrNameLst>
                                          <p:attrName>ppt_x</p:attrName>
                                          <p:attrName>ppt_y</p:attrName>
                                        </p:attrNameLst>
                                      </p:cBhvr>
                                      <p:rCtr x="-9922" y="10903"/>
                                    </p:animMotion>
                                  </p:childTnLst>
                                </p:cTn>
                              </p:par>
                              <p:par>
                                <p:cTn id="44" presetID="35" presetClass="path" presetSubtype="0" decel="100000" fill="hold" grpId="0" nodeType="withEffect">
                                  <p:stCondLst>
                                    <p:cond delay="0"/>
                                  </p:stCondLst>
                                  <p:childTnLst>
                                    <p:animMotion origin="layout" path="M 3.33333E-6 2.59259E-6 L -0.33516 0.22083 " pathEditMode="relative" rAng="0" ptsTypes="AA">
                                      <p:cBhvr>
                                        <p:cTn id="45" dur="750" fill="hold"/>
                                        <p:tgtEl>
                                          <p:spTgt spid="200"/>
                                        </p:tgtEl>
                                        <p:attrNameLst>
                                          <p:attrName>ppt_x</p:attrName>
                                          <p:attrName>ppt_y</p:attrName>
                                        </p:attrNameLst>
                                      </p:cBhvr>
                                      <p:rCtr x="-16758" y="11042"/>
                                    </p:animMotion>
                                  </p:childTnLst>
                                </p:cTn>
                              </p:par>
                              <p:par>
                                <p:cTn id="46" presetID="35" presetClass="path" presetSubtype="0" decel="100000" fill="hold" grpId="0" nodeType="withEffect">
                                  <p:stCondLst>
                                    <p:cond delay="0"/>
                                  </p:stCondLst>
                                  <p:childTnLst>
                                    <p:animMotion origin="layout" path="M -2.91667E-6 3.33333E-6 L -0.33281 -0.03056 " pathEditMode="relative" rAng="0" ptsTypes="AA">
                                      <p:cBhvr>
                                        <p:cTn id="47" dur="750" fill="hold"/>
                                        <p:tgtEl>
                                          <p:spTgt spid="201"/>
                                        </p:tgtEl>
                                        <p:attrNameLst>
                                          <p:attrName>ppt_x</p:attrName>
                                          <p:attrName>ppt_y</p:attrName>
                                        </p:attrNameLst>
                                      </p:cBhvr>
                                      <p:rCtr x="-16641" y="-1528"/>
                                    </p:animMotion>
                                  </p:childTnLst>
                                </p:cTn>
                              </p:par>
                              <p:par>
                                <p:cTn id="48" presetID="35" presetClass="path" presetSubtype="0" decel="100000" fill="hold" grpId="0" nodeType="withEffect">
                                  <p:stCondLst>
                                    <p:cond delay="0"/>
                                  </p:stCondLst>
                                  <p:childTnLst>
                                    <p:animMotion origin="layout" path="M -1.66667E-6 3.33333E-6 L -0.19687 -0.03056 " pathEditMode="relative" rAng="0" ptsTypes="AA">
                                      <p:cBhvr>
                                        <p:cTn id="49" dur="750" fill="hold"/>
                                        <p:tgtEl>
                                          <p:spTgt spid="202"/>
                                        </p:tgtEl>
                                        <p:attrNameLst>
                                          <p:attrName>ppt_x</p:attrName>
                                          <p:attrName>ppt_y</p:attrName>
                                        </p:attrNameLst>
                                      </p:cBhvr>
                                      <p:rCtr x="-9844" y="-1528"/>
                                    </p:animMotion>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93"/>
                                        </p:tgtEl>
                                        <p:attrNameLst>
                                          <p:attrName>style.visibility</p:attrName>
                                        </p:attrNameLst>
                                      </p:cBhvr>
                                      <p:to>
                                        <p:strVal val="visible"/>
                                      </p:to>
                                    </p:set>
                                    <p:animEffect transition="in" filter="wipe(left)">
                                      <p:cBhvr>
                                        <p:cTn id="54" dur="500"/>
                                        <p:tgtEl>
                                          <p:spTgt spid="193"/>
                                        </p:tgtEl>
                                      </p:cBhvr>
                                    </p:animEffect>
                                  </p:childTnLst>
                                </p:cTn>
                              </p:par>
                              <p:par>
                                <p:cTn id="55" presetID="10" presetClass="entr" presetSubtype="0" fill="hold"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193" grpId="0" animBg="1"/>
      <p:bldP spid="194" grpId="0" animBg="1"/>
      <p:bldP spid="194" grpId="1" animBg="1"/>
      <p:bldP spid="191" grpId="0" animBg="1"/>
      <p:bldP spid="199" grpId="0" animBg="1"/>
      <p:bldP spid="199" grpId="1" animBg="1"/>
      <p:bldP spid="200" grpId="0" animBg="1"/>
      <p:bldP spid="200" grpId="1" animBg="1"/>
      <p:bldP spid="201" grpId="0" animBg="1"/>
      <p:bldP spid="201" grpId="1" animBg="1"/>
      <p:bldP spid="202" grpId="0" animBg="1"/>
      <p:bldP spid="202" grpId="1" animBg="1"/>
      <p:bldP spid="20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 Same Side Corner Rectangle 73"/>
          <p:cNvSpPr/>
          <p:nvPr/>
        </p:nvSpPr>
        <p:spPr>
          <a:xfrm>
            <a:off x="0" y="1"/>
            <a:ext cx="12188825" cy="6857999"/>
          </a:xfrm>
          <a:prstGeom prst="rect">
            <a:avLst/>
          </a:prstGeom>
          <a:solidFill>
            <a:schemeClr val="accent2"/>
          </a:solidFill>
          <a:ln w="10795" cap="flat" cmpd="sng" algn="ctr">
            <a:noFill/>
            <a:prstDash val="dash"/>
          </a:ln>
          <a:effectLst/>
        </p:spPr>
        <p:txBody>
          <a:bodyPr lIns="91440" tIns="91440" rIns="91440" bIns="91440" rtlCol="0" anchor="b"/>
          <a:lstStyle/>
          <a:p>
            <a:pPr defTabSz="914400">
              <a:lnSpc>
                <a:spcPct val="80000"/>
              </a:lnSpc>
            </a:pPr>
            <a:endParaRPr lang="en-US" kern="0" dirty="0">
              <a:ln>
                <a:solidFill>
                  <a:schemeClr val="bg1">
                    <a:alpha val="0"/>
                  </a:schemeClr>
                </a:solidFill>
              </a:ln>
              <a:solidFill>
                <a:schemeClr val="bg1"/>
              </a:solidFill>
              <a:latin typeface="Segoe UI Light" pitchFamily="34" charset="0"/>
              <a:cs typeface="Arial"/>
            </a:endParaRPr>
          </a:p>
        </p:txBody>
      </p:sp>
      <p:grpSp>
        <p:nvGrpSpPr>
          <p:cNvPr id="11" name="Group 10"/>
          <p:cNvGrpSpPr/>
          <p:nvPr/>
        </p:nvGrpSpPr>
        <p:grpSpPr>
          <a:xfrm>
            <a:off x="6172143" y="4169925"/>
            <a:ext cx="5495981" cy="1828800"/>
            <a:chOff x="6172143" y="4169925"/>
            <a:chExt cx="5495981" cy="1828800"/>
          </a:xfrm>
        </p:grpSpPr>
        <p:sp>
          <p:nvSpPr>
            <p:cNvPr id="53" name="Rectangle 52"/>
            <p:cNvSpPr/>
            <p:nvPr>
              <p:custDataLst>
                <p:tags r:id="rId5"/>
              </p:custDataLst>
            </p:nvPr>
          </p:nvSpPr>
          <p:spPr bwMode="auto">
            <a:xfrm>
              <a:off x="6172143" y="4169925"/>
              <a:ext cx="5495981" cy="1828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45718" numCol="1" spcCol="0" rtlCol="0" fromWordArt="0" anchor="t" anchorCtr="0" forceAA="0" compatLnSpc="1">
              <a:prstTxWarp prst="textNoShape">
                <a:avLst/>
              </a:prstTxWarp>
              <a:noAutofit/>
            </a:bodyPr>
            <a:lstStyle/>
            <a:p>
              <a:pPr defTabSz="914099" fontAlgn="base">
                <a:spcBef>
                  <a:spcPts val="1200"/>
                </a:spcBef>
              </a:pPr>
              <a:r>
                <a:rPr lang="en-US" sz="1800" i="1" dirty="0">
                  <a:ln>
                    <a:solidFill>
                      <a:schemeClr val="bg1">
                        <a:alpha val="0"/>
                      </a:schemeClr>
                    </a:solidFill>
                  </a:ln>
                  <a:solidFill>
                    <a:schemeClr val="tx1">
                      <a:lumMod val="75000"/>
                      <a:lumOff val="25000"/>
                      <a:alpha val="99000"/>
                    </a:schemeClr>
                  </a:solidFill>
                </a:rPr>
                <a:t>Our weather model and resulting data </a:t>
              </a:r>
              <a:r>
                <a:rPr lang="en-US" sz="1800" i="1" dirty="0" smtClean="0">
                  <a:ln>
                    <a:solidFill>
                      <a:schemeClr val="bg1">
                        <a:alpha val="0"/>
                      </a:schemeClr>
                    </a:solidFill>
                  </a:ln>
                  <a:solidFill>
                    <a:schemeClr val="tx1">
                      <a:lumMod val="75000"/>
                      <a:lumOff val="25000"/>
                      <a:alpha val="99000"/>
                    </a:schemeClr>
                  </a:solidFill>
                </a:rPr>
                <a:t>sets </a:t>
              </a:r>
              <a:r>
                <a:rPr lang="en-US" sz="1800" i="1" dirty="0">
                  <a:ln>
                    <a:solidFill>
                      <a:schemeClr val="bg1">
                        <a:alpha val="0"/>
                      </a:schemeClr>
                    </a:solidFill>
                  </a:ln>
                  <a:solidFill>
                    <a:schemeClr val="tx1">
                      <a:lumMod val="75000"/>
                      <a:lumOff val="25000"/>
                      <a:alpha val="99000"/>
                    </a:schemeClr>
                  </a:solidFill>
                </a:rPr>
                <a:t>should be accessible to universities and other institutions</a:t>
              </a:r>
              <a:r>
                <a:rPr lang="en-US" sz="1800" i="1" dirty="0" smtClean="0">
                  <a:ln>
                    <a:solidFill>
                      <a:schemeClr val="bg1">
                        <a:alpha val="0"/>
                      </a:schemeClr>
                    </a:solidFill>
                  </a:ln>
                  <a:solidFill>
                    <a:schemeClr val="tx1">
                      <a:lumMod val="75000"/>
                      <a:lumOff val="25000"/>
                      <a:alpha val="99000"/>
                    </a:schemeClr>
                  </a:solidFill>
                </a:rPr>
                <a:t>.</a:t>
              </a:r>
              <a:br>
                <a:rPr lang="en-US" sz="1800" i="1" dirty="0" smtClean="0">
                  <a:ln>
                    <a:solidFill>
                      <a:schemeClr val="bg1">
                        <a:alpha val="0"/>
                      </a:schemeClr>
                    </a:solidFill>
                  </a:ln>
                  <a:solidFill>
                    <a:schemeClr val="tx1">
                      <a:lumMod val="75000"/>
                      <a:lumOff val="25000"/>
                      <a:alpha val="99000"/>
                    </a:schemeClr>
                  </a:solidFill>
                </a:rPr>
              </a:br>
              <a:endParaRPr lang="en-US" sz="1800" i="1" dirty="0" smtClean="0">
                <a:ln>
                  <a:solidFill>
                    <a:schemeClr val="bg1">
                      <a:alpha val="0"/>
                    </a:schemeClr>
                  </a:solidFill>
                </a:ln>
                <a:solidFill>
                  <a:schemeClr val="tx1">
                    <a:lumMod val="75000"/>
                    <a:lumOff val="25000"/>
                    <a:alpha val="99000"/>
                  </a:schemeClr>
                </a:solidFill>
              </a:endParaRPr>
            </a:p>
            <a:p>
              <a:pPr algn="r" defTabSz="914099" fontAlgn="base">
                <a:spcBef>
                  <a:spcPts val="1200"/>
                </a:spcBef>
              </a:pPr>
              <a:r>
                <a:rPr lang="en-US" sz="1600" b="1" dirty="0">
                  <a:ln>
                    <a:solidFill>
                      <a:schemeClr val="bg1">
                        <a:alpha val="0"/>
                      </a:schemeClr>
                    </a:solidFill>
                  </a:ln>
                  <a:solidFill>
                    <a:schemeClr val="tx1">
                      <a:lumMod val="75000"/>
                      <a:lumOff val="25000"/>
                      <a:alpha val="99000"/>
                    </a:schemeClr>
                  </a:solidFill>
                </a:rPr>
                <a:t>Aerospace Development Manager, </a:t>
              </a:r>
              <a:br>
                <a:rPr lang="en-US" sz="1600" b="1" dirty="0">
                  <a:ln>
                    <a:solidFill>
                      <a:schemeClr val="bg1">
                        <a:alpha val="0"/>
                      </a:schemeClr>
                    </a:solidFill>
                  </a:ln>
                  <a:solidFill>
                    <a:schemeClr val="tx1">
                      <a:lumMod val="75000"/>
                      <a:lumOff val="25000"/>
                      <a:alpha val="99000"/>
                    </a:schemeClr>
                  </a:solidFill>
                </a:rPr>
              </a:br>
              <a:r>
                <a:rPr lang="en-US" sz="1600" dirty="0">
                  <a:ln>
                    <a:solidFill>
                      <a:schemeClr val="bg1">
                        <a:alpha val="0"/>
                      </a:schemeClr>
                    </a:solidFill>
                  </a:ln>
                  <a:solidFill>
                    <a:schemeClr val="tx1">
                      <a:lumMod val="75000"/>
                      <a:lumOff val="25000"/>
                      <a:alpha val="99000"/>
                    </a:schemeClr>
                  </a:solidFill>
                </a:rPr>
                <a:t>U.S. Federal Government</a:t>
              </a:r>
            </a:p>
          </p:txBody>
        </p:sp>
        <p:pic>
          <p:nvPicPr>
            <p:cNvPr id="31" name="Picture 45" descr="C:\Users\sakuu\Documents\Ballmer MGX 2011\Tile Icons\Quotes 2.png"/>
            <p:cNvPicPr>
              <a:picLocks noChangeAspect="1" noChangeArrowheads="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black">
            <a:xfrm>
              <a:off x="11365832" y="4798354"/>
              <a:ext cx="231337" cy="18026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6" descr="C:\Users\sakuu\Documents\Ballmer MGX 2011\Tile Icons\Quotes.png"/>
            <p:cNvPicPr>
              <a:picLocks noChangeAspect="1" noChangeArrowheads="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black">
            <a:xfrm>
              <a:off x="6227494" y="4315472"/>
              <a:ext cx="191358" cy="1491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582611" y="4169925"/>
            <a:ext cx="5495979" cy="1828800"/>
            <a:chOff x="582611" y="4169925"/>
            <a:chExt cx="5495979" cy="1828800"/>
          </a:xfrm>
        </p:grpSpPr>
        <p:sp>
          <p:nvSpPr>
            <p:cNvPr id="56" name="Rectangle 55"/>
            <p:cNvSpPr/>
            <p:nvPr>
              <p:custDataLst>
                <p:tags r:id="rId4"/>
              </p:custDataLst>
            </p:nvPr>
          </p:nvSpPr>
          <p:spPr bwMode="auto">
            <a:xfrm>
              <a:off x="582611" y="4169925"/>
              <a:ext cx="5495979" cy="1828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182880" rIns="274320" bIns="45718" numCol="1" rtlCol="0" anchor="t" anchorCtr="0" compatLnSpc="1">
              <a:prstTxWarp prst="textNoShape">
                <a:avLst/>
              </a:prstTxWarp>
            </a:bodyPr>
            <a:lstStyle/>
            <a:p>
              <a:pPr defTabSz="914099" fontAlgn="base">
                <a:spcBef>
                  <a:spcPts val="1200"/>
                </a:spcBef>
              </a:pPr>
              <a:r>
                <a:rPr lang="en-US" sz="1800" dirty="0">
                  <a:ln>
                    <a:solidFill>
                      <a:schemeClr val="bg1">
                        <a:alpha val="0"/>
                      </a:schemeClr>
                    </a:solidFill>
                  </a:ln>
                  <a:solidFill>
                    <a:schemeClr val="tx1">
                      <a:lumMod val="75000"/>
                      <a:lumOff val="25000"/>
                      <a:alpha val="99000"/>
                    </a:schemeClr>
                  </a:solidFill>
                </a:rPr>
                <a:t>It</a:t>
              </a:r>
              <a:r>
                <a:rPr lang="en-US" sz="1800" i="1" dirty="0">
                  <a:ln>
                    <a:solidFill>
                      <a:schemeClr val="bg1">
                        <a:alpha val="0"/>
                      </a:schemeClr>
                    </a:solidFill>
                  </a:ln>
                  <a:solidFill>
                    <a:schemeClr val="tx1">
                      <a:lumMod val="75000"/>
                      <a:lumOff val="25000"/>
                      <a:alpha val="99000"/>
                    </a:schemeClr>
                  </a:solidFill>
                </a:rPr>
                <a:t> takes more time to hand a project from </a:t>
              </a:r>
              <a:r>
                <a:rPr lang="en-US" sz="1800" i="1" dirty="0" smtClean="0">
                  <a:ln>
                    <a:solidFill>
                      <a:schemeClr val="bg1">
                        <a:alpha val="0"/>
                      </a:schemeClr>
                    </a:solidFill>
                  </a:ln>
                  <a:solidFill>
                    <a:schemeClr val="tx1">
                      <a:lumMod val="75000"/>
                      <a:lumOff val="25000"/>
                      <a:alpha val="99000"/>
                    </a:schemeClr>
                  </a:solidFill>
                </a:rPr>
                <a:t>the </a:t>
              </a:r>
              <a:r>
                <a:rPr lang="en-US" sz="1800" i="1" dirty="0">
                  <a:ln>
                    <a:solidFill>
                      <a:schemeClr val="bg1">
                        <a:alpha val="0"/>
                      </a:schemeClr>
                    </a:solidFill>
                  </a:ln>
                  <a:solidFill>
                    <a:schemeClr val="tx1">
                      <a:lumMod val="75000"/>
                      <a:lumOff val="25000"/>
                      <a:alpha val="99000"/>
                    </a:schemeClr>
                  </a:solidFill>
                </a:rPr>
                <a:t>seismic guys to me to the engineers in production than it does to figure out the oil </a:t>
              </a:r>
              <a:r>
                <a:rPr lang="en-US" sz="1800" i="1" dirty="0" smtClean="0">
                  <a:ln>
                    <a:solidFill>
                      <a:schemeClr val="bg1">
                        <a:alpha val="0"/>
                      </a:schemeClr>
                    </a:solidFill>
                  </a:ln>
                  <a:solidFill>
                    <a:schemeClr val="tx1">
                      <a:lumMod val="75000"/>
                      <a:lumOff val="25000"/>
                      <a:alpha val="99000"/>
                    </a:schemeClr>
                  </a:solidFill>
                </a:rPr>
                <a:t>field </a:t>
              </a:r>
              <a:r>
                <a:rPr lang="en-US" sz="1800" i="1" dirty="0">
                  <a:ln>
                    <a:solidFill>
                      <a:schemeClr val="bg1">
                        <a:alpha val="0"/>
                      </a:schemeClr>
                    </a:solidFill>
                  </a:ln>
                  <a:solidFill>
                    <a:schemeClr val="tx1">
                      <a:lumMod val="75000"/>
                      <a:lumOff val="25000"/>
                      <a:alpha val="99000"/>
                    </a:schemeClr>
                  </a:solidFill>
                </a:rPr>
                <a:t>plays</a:t>
              </a:r>
              <a:r>
                <a:rPr lang="en-US" sz="1800" i="1" dirty="0" smtClean="0">
                  <a:ln>
                    <a:solidFill>
                      <a:schemeClr val="bg1">
                        <a:alpha val="0"/>
                      </a:schemeClr>
                    </a:solidFill>
                  </a:ln>
                  <a:solidFill>
                    <a:schemeClr val="tx1">
                      <a:lumMod val="75000"/>
                      <a:lumOff val="25000"/>
                      <a:alpha val="99000"/>
                    </a:schemeClr>
                  </a:solidFill>
                </a:rPr>
                <a:t>.</a:t>
              </a:r>
            </a:p>
            <a:p>
              <a:pPr algn="r" defTabSz="914099" fontAlgn="base">
                <a:spcBef>
                  <a:spcPts val="1200"/>
                </a:spcBef>
              </a:pPr>
              <a:r>
                <a:rPr lang="en-US" sz="1600" b="1" dirty="0" smtClean="0">
                  <a:ln>
                    <a:solidFill>
                      <a:schemeClr val="bg1">
                        <a:alpha val="0"/>
                      </a:schemeClr>
                    </a:solidFill>
                  </a:ln>
                  <a:solidFill>
                    <a:schemeClr val="tx1">
                      <a:lumMod val="75000"/>
                      <a:lumOff val="25000"/>
                      <a:alpha val="99000"/>
                    </a:schemeClr>
                  </a:solidFill>
                </a:rPr>
                <a:t>Geologist</a:t>
              </a:r>
              <a:r>
                <a:rPr lang="en-US" sz="1600" dirty="0">
                  <a:ln>
                    <a:solidFill>
                      <a:schemeClr val="bg1">
                        <a:alpha val="0"/>
                      </a:schemeClr>
                    </a:solidFill>
                  </a:ln>
                  <a:solidFill>
                    <a:schemeClr val="tx1">
                      <a:lumMod val="75000"/>
                      <a:lumOff val="25000"/>
                      <a:alpha val="99000"/>
                    </a:schemeClr>
                  </a:solidFill>
                </a:rPr>
                <a:t>, </a:t>
              </a:r>
              <a:br>
                <a:rPr lang="en-US" sz="1600" dirty="0">
                  <a:ln>
                    <a:solidFill>
                      <a:schemeClr val="bg1">
                        <a:alpha val="0"/>
                      </a:schemeClr>
                    </a:solidFill>
                  </a:ln>
                  <a:solidFill>
                    <a:schemeClr val="tx1">
                      <a:lumMod val="75000"/>
                      <a:lumOff val="25000"/>
                      <a:alpha val="99000"/>
                    </a:schemeClr>
                  </a:solidFill>
                </a:rPr>
              </a:br>
              <a:r>
                <a:rPr lang="en-US" sz="1600" dirty="0" smtClean="0">
                  <a:ln>
                    <a:solidFill>
                      <a:schemeClr val="bg1">
                        <a:alpha val="0"/>
                      </a:schemeClr>
                    </a:solidFill>
                  </a:ln>
                  <a:solidFill>
                    <a:schemeClr val="tx1">
                      <a:lumMod val="75000"/>
                      <a:lumOff val="25000"/>
                      <a:alpha val="99000"/>
                    </a:schemeClr>
                  </a:solidFill>
                </a:rPr>
                <a:t>Major </a:t>
              </a:r>
              <a:r>
                <a:rPr lang="en-US" sz="1600" dirty="0">
                  <a:ln>
                    <a:solidFill>
                      <a:schemeClr val="bg1">
                        <a:alpha val="0"/>
                      </a:schemeClr>
                    </a:solidFill>
                  </a:ln>
                  <a:solidFill>
                    <a:schemeClr val="tx1">
                      <a:lumMod val="75000"/>
                      <a:lumOff val="25000"/>
                      <a:alpha val="99000"/>
                    </a:schemeClr>
                  </a:solidFill>
                </a:rPr>
                <a:t>oil and gas company</a:t>
              </a:r>
              <a:endParaRPr lang="en-US" sz="1800" dirty="0">
                <a:ln>
                  <a:solidFill>
                    <a:schemeClr val="bg1">
                      <a:alpha val="0"/>
                    </a:schemeClr>
                  </a:solidFill>
                </a:ln>
                <a:solidFill>
                  <a:schemeClr val="tx1">
                    <a:lumMod val="75000"/>
                    <a:lumOff val="25000"/>
                    <a:alpha val="99000"/>
                  </a:schemeClr>
                </a:solidFill>
              </a:endParaRPr>
            </a:p>
          </p:txBody>
        </p:sp>
        <p:pic>
          <p:nvPicPr>
            <p:cNvPr id="33" name="Picture 46" descr="C:\Users\sakuu\Documents\Ballmer MGX 2011\Tile Icons\Quotes.png"/>
            <p:cNvPicPr>
              <a:picLocks noChangeAspect="1" noChangeArrowheads="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black">
            <a:xfrm>
              <a:off x="629693" y="4315472"/>
              <a:ext cx="191358" cy="14911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5" descr="C:\Users\sakuu\Documents\Ballmer MGX 2011\Tile Icons\Quotes 2.png"/>
            <p:cNvPicPr>
              <a:picLocks noChangeAspect="1" noChangeArrowheads="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black">
            <a:xfrm>
              <a:off x="5122859" y="5075787"/>
              <a:ext cx="231337" cy="180262"/>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4" name="Object 3"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3689"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err="1" smtClean="0">
                <a:solidFill>
                  <a:schemeClr val="bg1">
                    <a:alpha val="99000"/>
                  </a:schemeClr>
                </a:solidFill>
              </a:rPr>
              <a:t>MapReduce</a:t>
            </a:r>
            <a:r>
              <a:rPr lang="en-US" dirty="0" smtClean="0">
                <a:solidFill>
                  <a:schemeClr val="bg1">
                    <a:alpha val="99000"/>
                  </a:schemeClr>
                </a:solidFill>
              </a:rPr>
              <a:t> </a:t>
            </a:r>
            <a:r>
              <a:rPr lang="en-US" dirty="0">
                <a:solidFill>
                  <a:schemeClr val="bg1">
                    <a:alpha val="99000"/>
                  </a:schemeClr>
                </a:solidFill>
              </a:rPr>
              <a:t>– </a:t>
            </a:r>
            <a:r>
              <a:rPr lang="en-US" dirty="0" smtClean="0">
                <a:solidFill>
                  <a:schemeClr val="bg1">
                    <a:alpha val="99000"/>
                  </a:schemeClr>
                </a:solidFill>
              </a:rPr>
              <a:t>Workflow</a:t>
            </a:r>
            <a:endParaRPr lang="en-US" dirty="0">
              <a:solidFill>
                <a:schemeClr val="bg1">
                  <a:alpha val="99000"/>
                </a:schemeClr>
              </a:solidFill>
            </a:endParaRPr>
          </a:p>
        </p:txBody>
      </p:sp>
      <p:sp>
        <p:nvSpPr>
          <p:cNvPr id="38" name="Rectangle 37"/>
          <p:cNvSpPr>
            <a:spLocks noChangeAspect="1"/>
          </p:cNvSpPr>
          <p:nvPr/>
        </p:nvSpPr>
        <p:spPr>
          <a:xfrm>
            <a:off x="582611" y="1383106"/>
            <a:ext cx="2701214" cy="2701214"/>
          </a:xfrm>
          <a:prstGeom prst="rect">
            <a:avLst/>
          </a:prstGeom>
          <a:solidFill>
            <a:schemeClr val="accent4"/>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b" anchorCtr="0"/>
          <a:lstStyle/>
          <a:p>
            <a:pPr lvl="0">
              <a:lnSpc>
                <a:spcPct val="90000"/>
              </a:lnSpc>
            </a:pPr>
            <a:r>
              <a:rPr lang="en-US" sz="3200" dirty="0">
                <a:ln>
                  <a:solidFill>
                    <a:srgbClr val="FFFFFF">
                      <a:alpha val="0"/>
                    </a:srgbClr>
                  </a:solidFill>
                </a:ln>
                <a:solidFill>
                  <a:schemeClr val="bg1">
                    <a:alpha val="99000"/>
                  </a:schemeClr>
                </a:solidFill>
                <a:latin typeface="Segoe UI Light" pitchFamily="34" charset="0"/>
              </a:rPr>
              <a:t>Data</a:t>
            </a:r>
          </a:p>
          <a:p>
            <a:pPr lvl="0">
              <a:lnSpc>
                <a:spcPct val="90000"/>
              </a:lnSpc>
            </a:pPr>
            <a:r>
              <a:rPr lang="en-US" sz="3200" dirty="0">
                <a:ln>
                  <a:solidFill>
                    <a:srgbClr val="FFFFFF">
                      <a:alpha val="0"/>
                    </a:srgbClr>
                  </a:solidFill>
                </a:ln>
                <a:solidFill>
                  <a:schemeClr val="bg1">
                    <a:alpha val="99000"/>
                  </a:schemeClr>
                </a:solidFill>
                <a:latin typeface="Segoe UI Light" pitchFamily="34" charset="0"/>
              </a:rPr>
              <a:t>Acquisition</a:t>
            </a:r>
          </a:p>
          <a:p>
            <a:pPr lvl="0">
              <a:lnSpc>
                <a:spcPct val="90000"/>
              </a:lnSpc>
            </a:pPr>
            <a:r>
              <a:rPr lang="en-US" sz="3200" dirty="0" smtClean="0">
                <a:ln>
                  <a:solidFill>
                    <a:srgbClr val="FFFFFF">
                      <a:alpha val="0"/>
                    </a:srgbClr>
                  </a:solidFill>
                </a:ln>
                <a:solidFill>
                  <a:schemeClr val="bg1">
                    <a:alpha val="99000"/>
                  </a:schemeClr>
                </a:solidFill>
                <a:latin typeface="Segoe UI Light" pitchFamily="34" charset="0"/>
              </a:rPr>
              <a:t>&amp; Modeling</a:t>
            </a:r>
            <a:endParaRPr lang="en-US" sz="3200" dirty="0">
              <a:ln>
                <a:solidFill>
                  <a:srgbClr val="FFFFFF">
                    <a:alpha val="0"/>
                  </a:srgbClr>
                </a:solidFill>
              </a:ln>
              <a:solidFill>
                <a:schemeClr val="bg1">
                  <a:alpha val="99000"/>
                </a:schemeClr>
              </a:solidFill>
              <a:latin typeface="Segoe UI Light" pitchFamily="34" charset="0"/>
            </a:endParaRPr>
          </a:p>
        </p:txBody>
      </p:sp>
      <p:sp>
        <p:nvSpPr>
          <p:cNvPr id="41" name="Rectangle 40"/>
          <p:cNvSpPr>
            <a:spLocks noChangeAspect="1"/>
          </p:cNvSpPr>
          <p:nvPr/>
        </p:nvSpPr>
        <p:spPr>
          <a:xfrm>
            <a:off x="3377377" y="1383106"/>
            <a:ext cx="2701214" cy="2701214"/>
          </a:xfrm>
          <a:prstGeom prst="rect">
            <a:avLst/>
          </a:prstGeom>
          <a:solidFill>
            <a:schemeClr val="accent4"/>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b" anchorCtr="0"/>
          <a:lstStyle/>
          <a:p>
            <a:pPr lvl="0">
              <a:lnSpc>
                <a:spcPct val="90000"/>
              </a:lnSpc>
            </a:pPr>
            <a:r>
              <a:rPr lang="en-US" sz="3200" dirty="0">
                <a:ln>
                  <a:solidFill>
                    <a:srgbClr val="FFFFFF">
                      <a:alpha val="0"/>
                    </a:srgbClr>
                  </a:solidFill>
                </a:ln>
                <a:solidFill>
                  <a:schemeClr val="bg1">
                    <a:alpha val="99000"/>
                  </a:schemeClr>
                </a:solidFill>
                <a:latin typeface="Segoe UI Light" pitchFamily="34" charset="0"/>
              </a:rPr>
              <a:t>Collaboration</a:t>
            </a:r>
          </a:p>
          <a:p>
            <a:pPr lvl="0">
              <a:lnSpc>
                <a:spcPct val="90000"/>
              </a:lnSpc>
            </a:pPr>
            <a:r>
              <a:rPr lang="en-US" sz="3200" dirty="0" smtClean="0">
                <a:ln>
                  <a:solidFill>
                    <a:srgbClr val="FFFFFF">
                      <a:alpha val="0"/>
                    </a:srgbClr>
                  </a:solidFill>
                </a:ln>
                <a:solidFill>
                  <a:schemeClr val="bg1">
                    <a:alpha val="99000"/>
                  </a:schemeClr>
                </a:solidFill>
                <a:latin typeface="Segoe UI Light" pitchFamily="34" charset="0"/>
              </a:rPr>
              <a:t>&amp; Visualization</a:t>
            </a:r>
            <a:endParaRPr lang="en-US" sz="3200" dirty="0">
              <a:ln>
                <a:solidFill>
                  <a:srgbClr val="FFFFFF">
                    <a:alpha val="0"/>
                  </a:srgbClr>
                </a:solidFill>
              </a:ln>
              <a:solidFill>
                <a:schemeClr val="bg1">
                  <a:alpha val="99000"/>
                </a:schemeClr>
              </a:solidFill>
              <a:latin typeface="Segoe UI Light" pitchFamily="34" charset="0"/>
            </a:endParaRPr>
          </a:p>
        </p:txBody>
      </p:sp>
      <p:sp>
        <p:nvSpPr>
          <p:cNvPr id="44" name="Rectangle 43"/>
          <p:cNvSpPr>
            <a:spLocks noChangeAspect="1"/>
          </p:cNvSpPr>
          <p:nvPr/>
        </p:nvSpPr>
        <p:spPr>
          <a:xfrm>
            <a:off x="8966910" y="1383106"/>
            <a:ext cx="2701214" cy="2701214"/>
          </a:xfrm>
          <a:prstGeom prst="rect">
            <a:avLst/>
          </a:prstGeom>
          <a:solidFill>
            <a:schemeClr val="accent4"/>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b" anchorCtr="0"/>
          <a:lstStyle/>
          <a:p>
            <a:pPr lvl="0">
              <a:lnSpc>
                <a:spcPct val="90000"/>
              </a:lnSpc>
            </a:pPr>
            <a:r>
              <a:rPr lang="en-US" sz="3200" dirty="0">
                <a:ln>
                  <a:solidFill>
                    <a:srgbClr val="FFFFFF">
                      <a:alpha val="0"/>
                    </a:srgbClr>
                  </a:solidFill>
                </a:ln>
                <a:solidFill>
                  <a:schemeClr val="bg1">
                    <a:alpha val="99000"/>
                  </a:schemeClr>
                </a:solidFill>
                <a:latin typeface="Segoe UI Light" pitchFamily="34" charset="0"/>
              </a:rPr>
              <a:t>Dissemination,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Sharing</a:t>
            </a:r>
            <a:r>
              <a:rPr lang="en-US" sz="3200" dirty="0">
                <a:ln>
                  <a:solidFill>
                    <a:srgbClr val="FFFFFF">
                      <a:alpha val="0"/>
                    </a:srgbClr>
                  </a:solidFill>
                </a:ln>
                <a:solidFill>
                  <a:schemeClr val="bg1">
                    <a:alpha val="99000"/>
                  </a:schemeClr>
                </a:solidFill>
                <a:latin typeface="Segoe UI Light" pitchFamily="34" charset="0"/>
              </a:rPr>
              <a:t>,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Preservation</a:t>
            </a:r>
            <a:endParaRPr lang="en-US" sz="3200" dirty="0">
              <a:ln>
                <a:solidFill>
                  <a:srgbClr val="FFFFFF">
                    <a:alpha val="0"/>
                  </a:srgbClr>
                </a:solidFill>
              </a:ln>
              <a:solidFill>
                <a:schemeClr val="bg1">
                  <a:alpha val="99000"/>
                </a:schemeClr>
              </a:solidFill>
              <a:latin typeface="Segoe UI Light" pitchFamily="34" charset="0"/>
            </a:endParaRPr>
          </a:p>
        </p:txBody>
      </p:sp>
      <p:sp>
        <p:nvSpPr>
          <p:cNvPr id="47" name="Rectangle 46"/>
          <p:cNvSpPr>
            <a:spLocks noChangeAspect="1"/>
          </p:cNvSpPr>
          <p:nvPr/>
        </p:nvSpPr>
        <p:spPr>
          <a:xfrm>
            <a:off x="6172143" y="1383106"/>
            <a:ext cx="2701214" cy="2701214"/>
          </a:xfrm>
          <a:prstGeom prst="rect">
            <a:avLst/>
          </a:prstGeom>
          <a:solidFill>
            <a:schemeClr val="accent4"/>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b" anchorCtr="0"/>
          <a:lstStyle/>
          <a:p>
            <a:pPr lvl="0">
              <a:lnSpc>
                <a:spcPct val="90000"/>
              </a:lnSpc>
            </a:pPr>
            <a:r>
              <a:rPr lang="en-US" sz="3200" dirty="0">
                <a:ln>
                  <a:solidFill>
                    <a:srgbClr val="FFFFFF">
                      <a:alpha val="0"/>
                    </a:srgbClr>
                  </a:solidFill>
                </a:ln>
                <a:solidFill>
                  <a:schemeClr val="bg1">
                    <a:alpha val="99000"/>
                  </a:schemeClr>
                </a:solidFill>
                <a:latin typeface="Segoe UI Light" pitchFamily="34" charset="0"/>
              </a:rPr>
              <a:t>Analysis </a:t>
            </a:r>
            <a:r>
              <a:rPr lang="en-US" sz="3200" dirty="0" smtClean="0">
                <a:ln>
                  <a:solidFill>
                    <a:srgbClr val="FFFFFF">
                      <a:alpha val="0"/>
                    </a:srgbClr>
                  </a:solidFill>
                </a:ln>
                <a:solidFill>
                  <a:schemeClr val="bg1">
                    <a:alpha val="99000"/>
                  </a:schemeClr>
                </a:solidFill>
                <a:latin typeface="Segoe UI Light" pitchFamily="34" charset="0"/>
              </a:rPr>
              <a:t>&amp;</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Data </a:t>
            </a:r>
            <a:r>
              <a:rPr lang="en-US" sz="3200" dirty="0">
                <a:ln>
                  <a:solidFill>
                    <a:srgbClr val="FFFFFF">
                      <a:alpha val="0"/>
                    </a:srgbClr>
                  </a:solidFill>
                </a:ln>
                <a:solidFill>
                  <a:schemeClr val="bg1">
                    <a:alpha val="99000"/>
                  </a:schemeClr>
                </a:solidFill>
                <a:latin typeface="Segoe UI Light" pitchFamily="34" charset="0"/>
              </a:rPr>
              <a:t>Mining</a:t>
            </a:r>
          </a:p>
        </p:txBody>
      </p:sp>
    </p:spTree>
    <p:extLst>
      <p:ext uri="{BB962C8B-B14F-4D97-AF65-F5344CB8AC3E}">
        <p14:creationId xmlns:p14="http://schemas.microsoft.com/office/powerpoint/2010/main" val="35241006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par>
                          <p:cTn id="16" fill="hold">
                            <p:stCondLst>
                              <p:cond delay="1750"/>
                            </p:stCondLst>
                            <p:childTnLst>
                              <p:par>
                                <p:cTn id="17" presetID="10"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par>
                          <p:cTn id="20" fill="hold">
                            <p:stCondLst>
                              <p:cond delay="2250"/>
                            </p:stCondLst>
                            <p:childTnLst>
                              <p:par>
                                <p:cTn id="21" presetID="47" presetClass="entr" presetSubtype="0" fill="hold"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anim calcmode="lin" valueType="num">
                                      <p:cBhvr>
                                        <p:cTn id="24" dur="500" fill="hold"/>
                                        <p:tgtEl>
                                          <p:spTgt spid="10"/>
                                        </p:tgtEl>
                                        <p:attrNameLst>
                                          <p:attrName>ppt_x</p:attrName>
                                        </p:attrNameLst>
                                      </p:cBhvr>
                                      <p:tavLst>
                                        <p:tav tm="0">
                                          <p:val>
                                            <p:strVal val="#ppt_x"/>
                                          </p:val>
                                        </p:tav>
                                        <p:tav tm="100000">
                                          <p:val>
                                            <p:strVal val="#ppt_x"/>
                                          </p:val>
                                        </p:tav>
                                      </p:tavLst>
                                    </p:anim>
                                    <p:anim calcmode="lin" valueType="num">
                                      <p:cBhvr>
                                        <p:cTn id="25" dur="500" fill="hold"/>
                                        <p:tgtEl>
                                          <p:spTgt spid="10"/>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10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anim calcmode="lin" valueType="num">
                                      <p:cBhvr>
                                        <p:cTn id="29" dur="500" fill="hold"/>
                                        <p:tgtEl>
                                          <p:spTgt spid="11"/>
                                        </p:tgtEl>
                                        <p:attrNameLst>
                                          <p:attrName>ppt_x</p:attrName>
                                        </p:attrNameLst>
                                      </p:cBhvr>
                                      <p:tavLst>
                                        <p:tav tm="0">
                                          <p:val>
                                            <p:strVal val="#ppt_x"/>
                                          </p:val>
                                        </p:tav>
                                        <p:tav tm="100000">
                                          <p:val>
                                            <p:strVal val="#ppt_x"/>
                                          </p:val>
                                        </p:tav>
                                      </p:tavLst>
                                    </p:anim>
                                    <p:anim calcmode="lin" valueType="num">
                                      <p:cBhvr>
                                        <p:cTn id="30"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P spid="44" grpId="0" animBg="1"/>
      <p:bldP spid="4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471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Traditional RDBMS vs. </a:t>
            </a:r>
            <a:r>
              <a:rPr lang="en-US" dirty="0" err="1" smtClean="0"/>
              <a:t>NoSQL</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120074924"/>
              </p:ext>
            </p:extLst>
          </p:nvPr>
        </p:nvGraphicFramePr>
        <p:xfrm>
          <a:off x="517525" y="1447797"/>
          <a:ext cx="11155680" cy="4388880"/>
        </p:xfrm>
        <a:graphic>
          <a:graphicData uri="http://schemas.openxmlformats.org/drawingml/2006/table">
            <a:tbl>
              <a:tblPr bandRow="1">
                <a:tableStyleId>{5C22544A-7EE6-4342-B048-85BDC9FD1C3A}</a:tableStyleId>
              </a:tblPr>
              <a:tblGrid>
                <a:gridCol w="1828800"/>
                <a:gridCol w="4663440"/>
                <a:gridCol w="4663440"/>
              </a:tblGrid>
              <a:tr h="548610">
                <a:tc>
                  <a:txBody>
                    <a:bodyPr/>
                    <a:lstStyle/>
                    <a:p>
                      <a:pPr algn="ctr"/>
                      <a:endParaRPr lang="en-US" sz="2000" b="1" dirty="0">
                        <a:ln>
                          <a:solidFill>
                            <a:schemeClr val="bg1">
                              <a:alpha val="0"/>
                            </a:schemeClr>
                          </a:solidFill>
                        </a:ln>
                        <a:solidFill>
                          <a:schemeClr val="bg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63" rtl="0" eaLnBrk="1" latinLnBrk="0" hangingPunct="1"/>
                      <a:r>
                        <a:rPr lang="en-US" sz="2400" b="1" kern="1200" cap="all" baseline="0" dirty="0" smtClean="0">
                          <a:solidFill>
                            <a:schemeClr val="lt1">
                              <a:alpha val="99000"/>
                            </a:schemeClr>
                          </a:solidFill>
                          <a:latin typeface="+mn-lt"/>
                          <a:ea typeface="+mn-ea"/>
                          <a:cs typeface="+mn-cs"/>
                        </a:rPr>
                        <a:t>Traditional RDBMS</a:t>
                      </a:r>
                      <a:endParaRPr lang="en-US" sz="2400" b="1" kern="1200" cap="all" baseline="0" dirty="0">
                        <a:solidFill>
                          <a:schemeClr val="lt1">
                            <a:alpha val="99000"/>
                          </a:schemeClr>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363" rtl="0" eaLnBrk="1" latinLnBrk="0" hangingPunct="1"/>
                      <a:r>
                        <a:rPr lang="en-US" sz="2400" b="1" kern="1200" cap="all" baseline="0" dirty="0" smtClean="0">
                          <a:solidFill>
                            <a:schemeClr val="lt1">
                              <a:alpha val="99000"/>
                            </a:schemeClr>
                          </a:solidFill>
                          <a:latin typeface="+mn-lt"/>
                          <a:ea typeface="+mn-ea"/>
                          <a:cs typeface="+mn-cs"/>
                        </a:rPr>
                        <a:t>Hadoop</a:t>
                      </a:r>
                      <a:endParaRPr lang="en-US" sz="2400" b="1" kern="1200" cap="all" baseline="0" dirty="0">
                        <a:solidFill>
                          <a:schemeClr val="lt1">
                            <a:alpha val="99000"/>
                          </a:schemeClr>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548610">
                <a:tc>
                  <a:txBody>
                    <a:bodyPr/>
                    <a:lstStyle/>
                    <a:p>
                      <a:pPr algn="r"/>
                      <a:r>
                        <a:rPr lang="en-US" sz="2400" kern="1200" dirty="0" smtClean="0">
                          <a:solidFill>
                            <a:srgbClr val="595959">
                              <a:alpha val="99000"/>
                            </a:srgbClr>
                          </a:solidFill>
                          <a:latin typeface="Segoe UI Light" pitchFamily="34" charset="0"/>
                          <a:ea typeface="+mn-ea"/>
                          <a:cs typeface="+mn-cs"/>
                        </a:rPr>
                        <a:t>Data Size</a:t>
                      </a:r>
                      <a:endParaRPr lang="en-US" sz="2400" kern="1200" dirty="0">
                        <a:solidFill>
                          <a:srgbClr val="595959">
                            <a:alpha val="99000"/>
                          </a:srgbClr>
                        </a:solidFill>
                        <a:latin typeface="Segoe UI Light" pitchFamily="34" charset="0"/>
                        <a:ea typeface="+mn-ea"/>
                        <a:cs typeface="+mn-cs"/>
                      </a:endParaRPr>
                    </a:p>
                  </a:txBody>
                  <a:tcPr marR="182880" anchor="ctr">
                    <a:lnL w="12700" cmpd="sng">
                      <a:noFill/>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Gigabytes </a:t>
                      </a:r>
                      <a:r>
                        <a:rPr lang="en-US" sz="2000" b="0" i="1" dirty="0" smtClean="0">
                          <a:ln>
                            <a:solidFill>
                              <a:schemeClr val="bg1">
                                <a:alpha val="0"/>
                              </a:schemeClr>
                            </a:solidFill>
                          </a:ln>
                          <a:solidFill>
                            <a:srgbClr val="595959">
                              <a:alpha val="99000"/>
                            </a:srgbClr>
                          </a:solidFill>
                          <a:latin typeface="+mn-lt"/>
                        </a:rPr>
                        <a:t>(Terabytes)</a:t>
                      </a:r>
                      <a:endParaRPr lang="en-US" sz="2000" b="0" i="1"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Petabytes </a:t>
                      </a:r>
                      <a:r>
                        <a:rPr lang="en-US" sz="2000" b="0" i="1" kern="1200" dirty="0" smtClean="0">
                          <a:ln>
                            <a:solidFill>
                              <a:schemeClr val="bg1">
                                <a:alpha val="0"/>
                              </a:schemeClr>
                            </a:solidFill>
                          </a:ln>
                          <a:solidFill>
                            <a:srgbClr val="595959">
                              <a:alpha val="99000"/>
                            </a:srgbClr>
                          </a:solidFill>
                          <a:latin typeface="+mn-lt"/>
                          <a:ea typeface="+mn-ea"/>
                          <a:cs typeface="+mn-cs"/>
                        </a:rPr>
                        <a:t>(</a:t>
                      </a:r>
                      <a:r>
                        <a:rPr lang="en-US" sz="2000" b="0" i="1" kern="1200" dirty="0" err="1" smtClean="0">
                          <a:ln>
                            <a:solidFill>
                              <a:schemeClr val="bg1">
                                <a:alpha val="0"/>
                              </a:schemeClr>
                            </a:solidFill>
                          </a:ln>
                          <a:solidFill>
                            <a:srgbClr val="595959">
                              <a:alpha val="99000"/>
                            </a:srgbClr>
                          </a:solidFill>
                          <a:latin typeface="+mn-lt"/>
                          <a:ea typeface="+mn-ea"/>
                          <a:cs typeface="+mn-cs"/>
                        </a:rPr>
                        <a:t>Hexabytes</a:t>
                      </a:r>
                      <a:r>
                        <a:rPr lang="en-US" sz="2000" b="0" i="1" kern="1200" dirty="0" smtClean="0">
                          <a:ln>
                            <a:solidFill>
                              <a:schemeClr val="bg1">
                                <a:alpha val="0"/>
                              </a:schemeClr>
                            </a:solidFill>
                          </a:ln>
                          <a:solidFill>
                            <a:srgbClr val="595959">
                              <a:alpha val="99000"/>
                            </a:srgbClr>
                          </a:solidFill>
                          <a:latin typeface="+mn-lt"/>
                          <a:ea typeface="+mn-ea"/>
                          <a:cs typeface="+mn-cs"/>
                        </a:rPr>
                        <a:t>)</a:t>
                      </a:r>
                      <a:endParaRPr lang="en-US" sz="2000" b="0" i="1" kern="1200" dirty="0">
                        <a:ln>
                          <a:solidFill>
                            <a:schemeClr val="bg1">
                              <a:alpha val="0"/>
                            </a:schemeClr>
                          </a:solidFill>
                        </a:ln>
                        <a:solidFill>
                          <a:srgbClr val="595959">
                            <a:alpha val="99000"/>
                          </a:srgbClr>
                        </a:solidFill>
                        <a:latin typeface="+mn-lt"/>
                        <a:ea typeface="+mn-ea"/>
                        <a:cs typeface="+mn-cs"/>
                      </a:endParaRPr>
                    </a:p>
                  </a:txBody>
                  <a:tcPr marL="18288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48610">
                <a:tc>
                  <a:txBody>
                    <a:bodyPr/>
                    <a:lstStyle/>
                    <a:p>
                      <a:pPr algn="r"/>
                      <a:r>
                        <a:rPr lang="en-US" sz="2400" kern="1200" dirty="0" smtClean="0">
                          <a:solidFill>
                            <a:srgbClr val="595959">
                              <a:alpha val="99000"/>
                            </a:srgbClr>
                          </a:solidFill>
                          <a:latin typeface="Segoe UI Light" pitchFamily="34" charset="0"/>
                          <a:ea typeface="+mn-ea"/>
                          <a:cs typeface="+mn-cs"/>
                        </a:rPr>
                        <a:t>Access</a:t>
                      </a:r>
                      <a:endParaRPr lang="en-US" sz="2400" kern="1200" dirty="0">
                        <a:solidFill>
                          <a:srgbClr val="595959">
                            <a:alpha val="99000"/>
                          </a:srgbClr>
                        </a:solidFill>
                        <a:latin typeface="Segoe UI Light" pitchFamily="34" charset="0"/>
                        <a:ea typeface="+mn-ea"/>
                        <a:cs typeface="+mn-cs"/>
                      </a:endParaRPr>
                    </a:p>
                  </a:txBody>
                  <a:tcPr marR="18288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Interactive and Batch</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Batch</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48610">
                <a:tc>
                  <a:txBody>
                    <a:bodyPr/>
                    <a:lstStyle/>
                    <a:p>
                      <a:pPr algn="r"/>
                      <a:r>
                        <a:rPr lang="en-US" sz="2400" kern="1200" dirty="0" smtClean="0">
                          <a:solidFill>
                            <a:srgbClr val="595959">
                              <a:alpha val="99000"/>
                            </a:srgbClr>
                          </a:solidFill>
                          <a:latin typeface="Segoe UI Light" pitchFamily="34" charset="0"/>
                          <a:ea typeface="+mn-ea"/>
                          <a:cs typeface="+mn-cs"/>
                        </a:rPr>
                        <a:t>Updates</a:t>
                      </a:r>
                      <a:endParaRPr lang="en-US" sz="2400" kern="1200" dirty="0">
                        <a:solidFill>
                          <a:srgbClr val="595959">
                            <a:alpha val="99000"/>
                          </a:srgbClr>
                        </a:solidFill>
                        <a:latin typeface="Segoe UI Light" pitchFamily="34" charset="0"/>
                        <a:ea typeface="+mn-ea"/>
                        <a:cs typeface="+mn-cs"/>
                      </a:endParaRPr>
                    </a:p>
                  </a:txBody>
                  <a:tcPr marR="18288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Read</a:t>
                      </a:r>
                      <a:r>
                        <a:rPr lang="en-US" sz="2000" b="0" i="0" baseline="0" dirty="0" smtClean="0">
                          <a:ln>
                            <a:solidFill>
                              <a:schemeClr val="bg1">
                                <a:alpha val="0"/>
                              </a:schemeClr>
                            </a:solidFill>
                          </a:ln>
                          <a:solidFill>
                            <a:srgbClr val="595959">
                              <a:alpha val="99000"/>
                            </a:srgbClr>
                          </a:solidFill>
                          <a:latin typeface="+mn-lt"/>
                        </a:rPr>
                        <a:t> / Write many times</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Write once, Read</a:t>
                      </a:r>
                      <a:r>
                        <a:rPr lang="en-US" sz="2000" b="0" i="0" baseline="0" dirty="0" smtClean="0">
                          <a:ln>
                            <a:solidFill>
                              <a:schemeClr val="bg1">
                                <a:alpha val="0"/>
                              </a:schemeClr>
                            </a:solidFill>
                          </a:ln>
                          <a:solidFill>
                            <a:srgbClr val="595959">
                              <a:alpha val="99000"/>
                            </a:srgbClr>
                          </a:solidFill>
                          <a:latin typeface="+mn-lt"/>
                        </a:rPr>
                        <a:t> many times</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48610">
                <a:tc>
                  <a:txBody>
                    <a:bodyPr/>
                    <a:lstStyle/>
                    <a:p>
                      <a:pPr algn="r"/>
                      <a:r>
                        <a:rPr lang="en-US" sz="2400" kern="1200" dirty="0" smtClean="0">
                          <a:solidFill>
                            <a:srgbClr val="595959">
                              <a:alpha val="99000"/>
                            </a:srgbClr>
                          </a:solidFill>
                          <a:latin typeface="Segoe UI Light" pitchFamily="34" charset="0"/>
                          <a:ea typeface="+mn-ea"/>
                          <a:cs typeface="+mn-cs"/>
                        </a:rPr>
                        <a:t>Structure</a:t>
                      </a:r>
                      <a:endParaRPr lang="en-US" sz="2400" kern="1200" dirty="0">
                        <a:solidFill>
                          <a:srgbClr val="595959">
                            <a:alpha val="99000"/>
                          </a:srgbClr>
                        </a:solidFill>
                        <a:latin typeface="Segoe UI Light" pitchFamily="34" charset="0"/>
                        <a:ea typeface="+mn-ea"/>
                        <a:cs typeface="+mn-cs"/>
                      </a:endParaRPr>
                    </a:p>
                  </a:txBody>
                  <a:tcPr marR="18288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Static Schema</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Dynamic Schema</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48610">
                <a:tc>
                  <a:txBody>
                    <a:bodyPr/>
                    <a:lstStyle/>
                    <a:p>
                      <a:pPr algn="r"/>
                      <a:r>
                        <a:rPr lang="en-US" sz="2400" kern="1200" dirty="0" smtClean="0">
                          <a:solidFill>
                            <a:srgbClr val="595959">
                              <a:alpha val="99000"/>
                            </a:srgbClr>
                          </a:solidFill>
                          <a:latin typeface="Segoe UI Light" pitchFamily="34" charset="0"/>
                          <a:ea typeface="+mn-ea"/>
                          <a:cs typeface="+mn-cs"/>
                        </a:rPr>
                        <a:t>Integrity</a:t>
                      </a:r>
                      <a:endParaRPr lang="en-US" sz="2400" kern="1200" dirty="0">
                        <a:solidFill>
                          <a:srgbClr val="595959">
                            <a:alpha val="99000"/>
                          </a:srgbClr>
                        </a:solidFill>
                        <a:latin typeface="Segoe UI Light" pitchFamily="34" charset="0"/>
                        <a:ea typeface="+mn-ea"/>
                        <a:cs typeface="+mn-cs"/>
                      </a:endParaRPr>
                    </a:p>
                  </a:txBody>
                  <a:tcPr marR="18288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High (ACID)</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Low</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48610">
                <a:tc>
                  <a:txBody>
                    <a:bodyPr/>
                    <a:lstStyle/>
                    <a:p>
                      <a:pPr algn="r"/>
                      <a:r>
                        <a:rPr lang="en-US" sz="2400" kern="1200" dirty="0" smtClean="0">
                          <a:solidFill>
                            <a:srgbClr val="595959">
                              <a:alpha val="99000"/>
                            </a:srgbClr>
                          </a:solidFill>
                          <a:latin typeface="Segoe UI Light" pitchFamily="34" charset="0"/>
                          <a:ea typeface="+mn-ea"/>
                          <a:cs typeface="+mn-cs"/>
                        </a:rPr>
                        <a:t>Scaling</a:t>
                      </a:r>
                      <a:endParaRPr lang="en-US" sz="2400" kern="1200" dirty="0">
                        <a:solidFill>
                          <a:srgbClr val="595959">
                            <a:alpha val="99000"/>
                          </a:srgbClr>
                        </a:solidFill>
                        <a:latin typeface="Segoe UI Light" pitchFamily="34" charset="0"/>
                        <a:ea typeface="+mn-ea"/>
                        <a:cs typeface="+mn-cs"/>
                      </a:endParaRPr>
                    </a:p>
                  </a:txBody>
                  <a:tcPr marR="18288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Nonlinear</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Linear</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48610">
                <a:tc>
                  <a:txBody>
                    <a:bodyPr/>
                    <a:lstStyle/>
                    <a:p>
                      <a:pPr algn="r"/>
                      <a:r>
                        <a:rPr lang="en-US" sz="2400" kern="1200" dirty="0" smtClean="0">
                          <a:solidFill>
                            <a:srgbClr val="595959">
                              <a:alpha val="99000"/>
                            </a:srgbClr>
                          </a:solidFill>
                          <a:latin typeface="Segoe UI Light" pitchFamily="34" charset="0"/>
                          <a:ea typeface="+mn-ea"/>
                          <a:cs typeface="+mn-cs"/>
                        </a:rPr>
                        <a:t>DBA Ratio</a:t>
                      </a:r>
                      <a:endParaRPr lang="en-US" sz="2400" kern="1200" dirty="0">
                        <a:solidFill>
                          <a:srgbClr val="595959">
                            <a:alpha val="99000"/>
                          </a:srgbClr>
                        </a:solidFill>
                        <a:latin typeface="Segoe UI Light" pitchFamily="34" charset="0"/>
                        <a:ea typeface="+mn-ea"/>
                        <a:cs typeface="+mn-cs"/>
                      </a:endParaRPr>
                    </a:p>
                  </a:txBody>
                  <a:tcPr marR="18288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US" sz="2000" b="0" i="1" kern="1200" dirty="0" smtClean="0">
                          <a:ln>
                            <a:solidFill>
                              <a:schemeClr val="bg1">
                                <a:alpha val="0"/>
                              </a:schemeClr>
                            </a:solidFill>
                          </a:ln>
                          <a:solidFill>
                            <a:srgbClr val="595959">
                              <a:alpha val="99000"/>
                            </a:srgbClr>
                          </a:solidFill>
                          <a:latin typeface="+mn-lt"/>
                          <a:ea typeface="+mn-ea"/>
                          <a:cs typeface="+mn-cs"/>
                        </a:rPr>
                        <a:t>1:40</a:t>
                      </a:r>
                      <a:endParaRPr lang="en-US" sz="2000" b="0" i="1" kern="1200" dirty="0">
                        <a:ln>
                          <a:solidFill>
                            <a:schemeClr val="bg1">
                              <a:alpha val="0"/>
                            </a:schemeClr>
                          </a:solidFill>
                        </a:ln>
                        <a:solidFill>
                          <a:srgbClr val="595959">
                            <a:alpha val="99000"/>
                          </a:srgbClr>
                        </a:solidFill>
                        <a:latin typeface="+mn-lt"/>
                        <a:ea typeface="+mn-ea"/>
                        <a:cs typeface="+mn-cs"/>
                      </a:endParaRPr>
                    </a:p>
                  </a:txBody>
                  <a:tcPr marL="1828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1" kern="1200" dirty="0" smtClean="0">
                          <a:ln>
                            <a:solidFill>
                              <a:schemeClr val="bg1">
                                <a:alpha val="0"/>
                              </a:schemeClr>
                            </a:solidFill>
                          </a:ln>
                          <a:solidFill>
                            <a:srgbClr val="595959">
                              <a:alpha val="99000"/>
                            </a:srgbClr>
                          </a:solidFill>
                          <a:latin typeface="+mn-lt"/>
                          <a:ea typeface="+mn-ea"/>
                          <a:cs typeface="+mn-cs"/>
                        </a:rPr>
                        <a:t>1:3000</a:t>
                      </a:r>
                      <a:endParaRPr lang="en-US" sz="2000" b="0" i="1" kern="1200" dirty="0">
                        <a:ln>
                          <a:solidFill>
                            <a:schemeClr val="bg1">
                              <a:alpha val="0"/>
                            </a:schemeClr>
                          </a:solidFill>
                        </a:ln>
                        <a:solidFill>
                          <a:srgbClr val="595959">
                            <a:alpha val="99000"/>
                          </a:srgbClr>
                        </a:solidFill>
                        <a:latin typeface="+mn-lt"/>
                        <a:ea typeface="+mn-ea"/>
                        <a:cs typeface="+mn-cs"/>
                      </a:endParaRPr>
                    </a:p>
                  </a:txBody>
                  <a:tcPr marL="18288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66000"/>
                      </a:schemeClr>
                    </a:solidFill>
                  </a:tcPr>
                </a:tc>
              </a:tr>
            </a:tbl>
          </a:graphicData>
        </a:graphic>
      </p:graphicFrame>
      <p:sp>
        <p:nvSpPr>
          <p:cNvPr id="11" name="TextBox 10"/>
          <p:cNvSpPr txBox="1"/>
          <p:nvPr/>
        </p:nvSpPr>
        <p:spPr>
          <a:xfrm>
            <a:off x="8045609" y="6063625"/>
            <a:ext cx="3627596" cy="184666"/>
          </a:xfrm>
          <a:prstGeom prst="rect">
            <a:avLst/>
          </a:prstGeom>
          <a:noFill/>
        </p:spPr>
        <p:txBody>
          <a:bodyPr wrap="none" lIns="0" tIns="0" rIns="0" bIns="0" rtlCol="0" anchor="b" anchorCtr="0">
            <a:spAutoFit/>
          </a:bodyPr>
          <a:lstStyle/>
          <a:p>
            <a:pPr lvl="0" defTabSz="914400">
              <a:defRPr/>
            </a:pPr>
            <a:r>
              <a:rPr lang="en-US" sz="1200" kern="0" dirty="0">
                <a:ln>
                  <a:solidFill>
                    <a:schemeClr val="bg1">
                      <a:alpha val="0"/>
                    </a:schemeClr>
                  </a:solidFill>
                </a:ln>
                <a:solidFill>
                  <a:srgbClr val="595959"/>
                </a:solidFill>
              </a:rPr>
              <a:t>Reference: Tom White’s Hadoop: The Definitive Guide</a:t>
            </a:r>
          </a:p>
        </p:txBody>
      </p:sp>
      <p:pic>
        <p:nvPicPr>
          <p:cNvPr id="12" name="Picture 21" descr="C:\Users\Justin\Desktop\_Work_in_Progress\_MS\1444\hadoop.png"/>
          <p:cNvPicPr>
            <a:picLocks noChangeAspect="1" noChangeArrowheads="1"/>
          </p:cNvPicPr>
          <p:nvPr/>
        </p:nvPicPr>
        <p:blipFill>
          <a:blip r:embed="rId8" cstate="print">
            <a:duotone>
              <a:schemeClr val="accent2">
                <a:shade val="45000"/>
                <a:satMod val="135000"/>
              </a:schemeClr>
              <a:prstClr val="white"/>
            </a:duotone>
            <a:extLst>
              <a:ext uri="{BEBA8EAE-BF5A-486C-A8C5-ECC9F3942E4B}">
                <a14:imgProps xmlns:a14="http://schemas.microsoft.com/office/drawing/2010/main">
                  <a14:imgLayer r:embed="rId9">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9956800" y="4562477"/>
            <a:ext cx="1428749" cy="10715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38"/>
          <p:cNvSpPr>
            <a:spLocks noEditPoints="1"/>
          </p:cNvSpPr>
          <p:nvPr/>
        </p:nvSpPr>
        <p:spPr bwMode="auto">
          <a:xfrm>
            <a:off x="5912642" y="4445795"/>
            <a:ext cx="681037" cy="1122362"/>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081768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011324" y="2742862"/>
            <a:ext cx="8656801" cy="2591479"/>
          </a:xfrm>
        </p:spPr>
        <p:txBody>
          <a:bodyPr/>
          <a:lstStyle/>
          <a:p>
            <a:r>
              <a:rPr lang="en-US" dirty="0" smtClean="0"/>
              <a:t>What is Big Data?</a:t>
            </a:r>
          </a:p>
          <a:p>
            <a:r>
              <a:rPr lang="en-US" dirty="0" smtClean="0"/>
              <a:t>HDInsight: Windows Azure + Hadoop</a:t>
            </a:r>
          </a:p>
          <a:p>
            <a:r>
              <a:rPr lang="en-US" dirty="0" smtClean="0"/>
              <a:t>Programming Hadoop</a:t>
            </a:r>
          </a:p>
        </p:txBody>
      </p:sp>
    </p:spTree>
    <p:extLst>
      <p:ext uri="{BB962C8B-B14F-4D97-AF65-F5344CB8AC3E}">
        <p14:creationId xmlns:p14="http://schemas.microsoft.com/office/powerpoint/2010/main" val="385144432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16256" y="1440756"/>
            <a:ext cx="10693401" cy="1378644"/>
          </a:xfrm>
        </p:spPr>
        <p:txBody>
          <a:bodyPr/>
          <a:lstStyle/>
          <a:p>
            <a:r>
              <a:rPr lang="en-US" sz="6000" dirty="0" smtClean="0"/>
              <a:t>Windows Azure HDInsight Service</a:t>
            </a:r>
            <a:endParaRPr lang="en-US" sz="6000" dirty="0"/>
          </a:p>
        </p:txBody>
      </p:sp>
      <p:pic>
        <p:nvPicPr>
          <p:cNvPr id="3" name="Picture 2" descr="cumulonimbus_frank_basinsk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19400"/>
            <a:ext cx="12188825" cy="4038600"/>
          </a:xfrm>
          <a:prstGeom prst="rect">
            <a:avLst/>
          </a:prstGeom>
        </p:spPr>
      </p:pic>
    </p:spTree>
    <p:extLst>
      <p:ext uri="{BB962C8B-B14F-4D97-AF65-F5344CB8AC3E}">
        <p14:creationId xmlns:p14="http://schemas.microsoft.com/office/powerpoint/2010/main" val="398491236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Rectangle 31"/>
          <p:cNvSpPr/>
          <p:nvPr/>
        </p:nvSpPr>
        <p:spPr bwMode="auto">
          <a:xfrm>
            <a:off x="1769178" y="4775149"/>
            <a:ext cx="5183209" cy="698454"/>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a:r>
              <a:rPr lang="en-US" sz="2133" dirty="0">
                <a:solidFill>
                  <a:prstClr val="white"/>
                </a:solidFill>
                <a:latin typeface="Segoe UI" pitchFamily="34" charset="0"/>
                <a:cs typeface="Segoe UI" pitchFamily="34" charset="0"/>
              </a:rPr>
              <a:t>Distributed Storage</a:t>
            </a:r>
          </a:p>
          <a:p>
            <a:pPr algn="ctr"/>
            <a:r>
              <a:rPr lang="en-US" sz="2133" dirty="0">
                <a:solidFill>
                  <a:prstClr val="white"/>
                </a:solidFill>
                <a:latin typeface="Segoe UI" pitchFamily="34" charset="0"/>
                <a:cs typeface="Segoe UI" pitchFamily="34" charset="0"/>
              </a:rPr>
              <a:t>(HDFS)</a:t>
            </a:r>
            <a:endParaRPr lang="en-US" sz="2133" dirty="0">
              <a:solidFill>
                <a:prstClr val="white"/>
              </a:solidFill>
            </a:endParaRPr>
          </a:p>
        </p:txBody>
      </p:sp>
      <p:sp>
        <p:nvSpPr>
          <p:cNvPr id="31" name="Rectangle 30"/>
          <p:cNvSpPr/>
          <p:nvPr/>
        </p:nvSpPr>
        <p:spPr bwMode="auto">
          <a:xfrm>
            <a:off x="4279706" y="3014493"/>
            <a:ext cx="1477972" cy="74733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2133" b="1" spc="-39" dirty="0">
                <a:solidFill>
                  <a:schemeClr val="accent1">
                    <a:lumMod val="40000"/>
                    <a:lumOff val="60000"/>
                  </a:schemeClr>
                </a:solidFill>
                <a:latin typeface="Segoe UI" pitchFamily="34" charset="0"/>
                <a:ea typeface="Segoe UI" pitchFamily="34" charset="0"/>
                <a:cs typeface="Segoe UI" pitchFamily="34" charset="0"/>
              </a:rPr>
              <a:t>Query</a:t>
            </a:r>
          </a:p>
          <a:p>
            <a:pPr algn="ctr" defTabSz="685287" fontAlgn="base">
              <a:spcBef>
                <a:spcPct val="0"/>
              </a:spcBef>
              <a:spcAft>
                <a:spcPct val="0"/>
              </a:spcAft>
            </a:pPr>
            <a:r>
              <a:rPr lang="en-US" sz="2133" b="1" spc="-39" dirty="0">
                <a:solidFill>
                  <a:schemeClr val="accent1">
                    <a:lumMod val="40000"/>
                    <a:lumOff val="60000"/>
                  </a:schemeClr>
                </a:solidFill>
                <a:latin typeface="Segoe UI" pitchFamily="34" charset="0"/>
                <a:ea typeface="Segoe UI" pitchFamily="34" charset="0"/>
                <a:cs typeface="Segoe UI" pitchFamily="34" charset="0"/>
              </a:rPr>
              <a:t>(Hive)</a:t>
            </a:r>
          </a:p>
        </p:txBody>
      </p:sp>
      <p:sp>
        <p:nvSpPr>
          <p:cNvPr id="34" name="Rectangle 33"/>
          <p:cNvSpPr/>
          <p:nvPr/>
        </p:nvSpPr>
        <p:spPr bwMode="auto">
          <a:xfrm>
            <a:off x="2719095" y="3821756"/>
            <a:ext cx="3036548" cy="899198"/>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a:r>
              <a:rPr lang="en-US" sz="2133" dirty="0">
                <a:solidFill>
                  <a:prstClr val="white"/>
                </a:solidFill>
                <a:latin typeface="Segoe UI" pitchFamily="34" charset="0"/>
                <a:cs typeface="Segoe UI" pitchFamily="34" charset="0"/>
              </a:rPr>
              <a:t>Distributed Processing</a:t>
            </a:r>
          </a:p>
          <a:p>
            <a:pPr algn="ctr"/>
            <a:r>
              <a:rPr lang="en-US" sz="2133" dirty="0">
                <a:solidFill>
                  <a:prstClr val="white"/>
                </a:solidFill>
                <a:latin typeface="Segoe UI" pitchFamily="34" charset="0"/>
                <a:cs typeface="Segoe UI" pitchFamily="34" charset="0"/>
              </a:rPr>
              <a:t>(MapReduce)</a:t>
            </a:r>
            <a:endParaRPr lang="en-US" sz="2133" dirty="0">
              <a:solidFill>
                <a:prstClr val="white"/>
              </a:solidFill>
            </a:endParaRPr>
          </a:p>
        </p:txBody>
      </p:sp>
      <p:sp>
        <p:nvSpPr>
          <p:cNvPr id="35" name="Rectangle 34"/>
          <p:cNvSpPr/>
          <p:nvPr/>
        </p:nvSpPr>
        <p:spPr bwMode="auto">
          <a:xfrm>
            <a:off x="2719097" y="3016031"/>
            <a:ext cx="1503675" cy="74841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2000"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Scripting</a:t>
            </a:r>
          </a:p>
          <a:p>
            <a:pPr algn="ctr" defTabSz="685287" fontAlgn="base">
              <a:spcBef>
                <a:spcPct val="0"/>
              </a:spcBef>
              <a:spcAft>
                <a:spcPct val="0"/>
              </a:spcAft>
            </a:pPr>
            <a:r>
              <a:rPr lang="en-US" sz="2000"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(Pig)</a:t>
            </a:r>
          </a:p>
        </p:txBody>
      </p:sp>
      <p:sp>
        <p:nvSpPr>
          <p:cNvPr id="36" name="Rectangle 35"/>
          <p:cNvSpPr/>
          <p:nvPr/>
        </p:nvSpPr>
        <p:spPr bwMode="auto">
          <a:xfrm>
            <a:off x="1769177" y="3025014"/>
            <a:ext cx="885881" cy="169594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NoSQL Database</a:t>
            </a:r>
          </a:p>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(HBase)</a:t>
            </a:r>
          </a:p>
        </p:txBody>
      </p:sp>
      <p:sp>
        <p:nvSpPr>
          <p:cNvPr id="37" name="Rectangle 36"/>
          <p:cNvSpPr/>
          <p:nvPr/>
        </p:nvSpPr>
        <p:spPr bwMode="auto">
          <a:xfrm>
            <a:off x="1769177" y="2343078"/>
            <a:ext cx="3986467" cy="61876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600"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Metadata</a:t>
            </a:r>
          </a:p>
          <a:p>
            <a:pPr algn="ctr" defTabSz="685287" fontAlgn="base">
              <a:spcBef>
                <a:spcPct val="0"/>
              </a:spcBef>
              <a:spcAft>
                <a:spcPct val="0"/>
              </a:spcAft>
            </a:pPr>
            <a:r>
              <a:rPr lang="en-US" sz="1600"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a:t>
            </a:r>
            <a:r>
              <a:rPr lang="en-US" sz="1600" spc="-39"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HCatalog</a:t>
            </a:r>
            <a:r>
              <a:rPr lang="en-US" sz="1600"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a:t>
            </a:r>
          </a:p>
        </p:txBody>
      </p:sp>
      <p:sp>
        <p:nvSpPr>
          <p:cNvPr id="40" name="Rectangle 39"/>
          <p:cNvSpPr/>
          <p:nvPr/>
        </p:nvSpPr>
        <p:spPr bwMode="auto">
          <a:xfrm>
            <a:off x="6992842" y="1520986"/>
            <a:ext cx="771887" cy="478767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600"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Data Integration</a:t>
            </a:r>
          </a:p>
          <a:p>
            <a:pPr algn="ctr" defTabSz="685287" fontAlgn="base">
              <a:spcBef>
                <a:spcPct val="0"/>
              </a:spcBef>
              <a:spcAft>
                <a:spcPct val="0"/>
              </a:spcAft>
            </a:pPr>
            <a:r>
              <a:rPr lang="en-US" sz="1600"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 </a:t>
            </a:r>
            <a:r>
              <a:rPr lang="en-US" sz="1600" spc="-39" dirty="0">
                <a:solidFill>
                  <a:srgbClr val="7030A0"/>
                </a:solidFill>
                <a:latin typeface="Segoe UI" pitchFamily="34" charset="0"/>
                <a:ea typeface="Segoe UI" pitchFamily="34" charset="0"/>
                <a:cs typeface="Segoe UI" pitchFamily="34" charset="0"/>
              </a:rPr>
              <a:t>ODBC</a:t>
            </a:r>
            <a:r>
              <a:rPr lang="en-US" sz="1600"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 / SQOOP/ REST) </a:t>
            </a:r>
          </a:p>
        </p:txBody>
      </p:sp>
      <p:sp>
        <p:nvSpPr>
          <p:cNvPr id="41" name="Rectangle 40"/>
          <p:cNvSpPr/>
          <p:nvPr/>
        </p:nvSpPr>
        <p:spPr bwMode="auto">
          <a:xfrm>
            <a:off x="7820461" y="1520987"/>
            <a:ext cx="1618768" cy="1366192"/>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2133"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Relational</a:t>
            </a:r>
          </a:p>
          <a:p>
            <a:pPr algn="ctr" defTabSz="685287" fontAlgn="base">
              <a:spcBef>
                <a:spcPct val="0"/>
              </a:spcBef>
              <a:spcAft>
                <a:spcPct val="0"/>
              </a:spcAft>
            </a:pPr>
            <a:r>
              <a:rPr lang="en-US" sz="2133"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(SQL Server) </a:t>
            </a:r>
          </a:p>
        </p:txBody>
      </p:sp>
      <p:sp>
        <p:nvSpPr>
          <p:cNvPr id="12" name="Rectangle 11"/>
          <p:cNvSpPr/>
          <p:nvPr/>
        </p:nvSpPr>
        <p:spPr bwMode="auto">
          <a:xfrm>
            <a:off x="5955720" y="1520988"/>
            <a:ext cx="978153" cy="767896"/>
          </a:xfrm>
          <a:prstGeom prst="rect">
            <a:avLst/>
          </a:prstGeom>
          <a:solidFill>
            <a:srgbClr val="6BBD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Machine Learning</a:t>
            </a:r>
          </a:p>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(Mahout)</a:t>
            </a:r>
          </a:p>
        </p:txBody>
      </p:sp>
      <p:sp>
        <p:nvSpPr>
          <p:cNvPr id="13" name="Rectangle 12"/>
          <p:cNvSpPr/>
          <p:nvPr/>
        </p:nvSpPr>
        <p:spPr bwMode="auto">
          <a:xfrm>
            <a:off x="3857587" y="1522526"/>
            <a:ext cx="978153" cy="767896"/>
          </a:xfrm>
          <a:prstGeom prst="rect">
            <a:avLst/>
          </a:prstGeom>
          <a:solidFill>
            <a:srgbClr val="6BBD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Graph</a:t>
            </a:r>
          </a:p>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(Pegasus)</a:t>
            </a:r>
          </a:p>
        </p:txBody>
      </p:sp>
      <p:sp>
        <p:nvSpPr>
          <p:cNvPr id="14" name="Rectangle 13"/>
          <p:cNvSpPr/>
          <p:nvPr/>
        </p:nvSpPr>
        <p:spPr bwMode="auto">
          <a:xfrm>
            <a:off x="4907013" y="1520988"/>
            <a:ext cx="978153" cy="767896"/>
          </a:xfrm>
          <a:prstGeom prst="rect">
            <a:avLst/>
          </a:prstGeom>
          <a:solidFill>
            <a:srgbClr val="6BBD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Stats processing</a:t>
            </a:r>
          </a:p>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(RHadoop)</a:t>
            </a:r>
          </a:p>
        </p:txBody>
      </p:sp>
      <p:sp>
        <p:nvSpPr>
          <p:cNvPr id="18" name="Rectangle 17"/>
          <p:cNvSpPr/>
          <p:nvPr/>
        </p:nvSpPr>
        <p:spPr bwMode="auto">
          <a:xfrm>
            <a:off x="933252" y="3531348"/>
            <a:ext cx="771887" cy="1942254"/>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Event Pipeline</a:t>
            </a:r>
          </a:p>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(Flume)</a:t>
            </a:r>
          </a:p>
        </p:txBody>
      </p:sp>
      <p:sp>
        <p:nvSpPr>
          <p:cNvPr id="20" name="Rectangle 19"/>
          <p:cNvSpPr/>
          <p:nvPr/>
        </p:nvSpPr>
        <p:spPr bwMode="auto">
          <a:xfrm rot="16200000">
            <a:off x="5820487" y="5169051"/>
            <a:ext cx="786179" cy="1448160"/>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Active Directory  (Security)</a:t>
            </a:r>
          </a:p>
        </p:txBody>
      </p:sp>
      <p:sp>
        <p:nvSpPr>
          <p:cNvPr id="21" name="Rectangle 20"/>
          <p:cNvSpPr/>
          <p:nvPr/>
        </p:nvSpPr>
        <p:spPr bwMode="auto">
          <a:xfrm rot="16200000">
            <a:off x="1271203" y="5170943"/>
            <a:ext cx="786179" cy="144437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Monitoring &amp; Deployment (System Center)</a:t>
            </a:r>
          </a:p>
        </p:txBody>
      </p:sp>
      <p:sp>
        <p:nvSpPr>
          <p:cNvPr id="19" name="Rectangle 18"/>
          <p:cNvSpPr/>
          <p:nvPr/>
        </p:nvSpPr>
        <p:spPr bwMode="auto">
          <a:xfrm>
            <a:off x="2820352" y="1512003"/>
            <a:ext cx="978153" cy="76789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C#, F#, .NET</a:t>
            </a:r>
          </a:p>
        </p:txBody>
      </p:sp>
      <p:sp>
        <p:nvSpPr>
          <p:cNvPr id="22" name="Rectangle 21"/>
          <p:cNvSpPr/>
          <p:nvPr/>
        </p:nvSpPr>
        <p:spPr bwMode="auto">
          <a:xfrm>
            <a:off x="1770926" y="1512003"/>
            <a:ext cx="978153" cy="76789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JavaScript</a:t>
            </a:r>
          </a:p>
        </p:txBody>
      </p:sp>
      <p:sp>
        <p:nvSpPr>
          <p:cNvPr id="25" name="Rectangle 24"/>
          <p:cNvSpPr/>
          <p:nvPr/>
        </p:nvSpPr>
        <p:spPr bwMode="auto">
          <a:xfrm>
            <a:off x="942103" y="1520990"/>
            <a:ext cx="771887" cy="195876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Pipeline / workflow</a:t>
            </a:r>
          </a:p>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a:t>
            </a:r>
            <a:r>
              <a:rPr lang="en-US" sz="1466" spc="-39"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Oozie</a:t>
            </a: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a:t>
            </a:r>
          </a:p>
        </p:txBody>
      </p:sp>
      <p:sp>
        <p:nvSpPr>
          <p:cNvPr id="23" name="Rectangle 22"/>
          <p:cNvSpPr/>
          <p:nvPr/>
        </p:nvSpPr>
        <p:spPr bwMode="auto">
          <a:xfrm rot="16200000">
            <a:off x="4292787" y="5170943"/>
            <a:ext cx="786179" cy="144437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Azure Storage Vault (ASV)</a:t>
            </a:r>
          </a:p>
        </p:txBody>
      </p:sp>
      <p:sp>
        <p:nvSpPr>
          <p:cNvPr id="24" name="Rectangle 23"/>
          <p:cNvSpPr/>
          <p:nvPr/>
        </p:nvSpPr>
        <p:spPr bwMode="auto">
          <a:xfrm>
            <a:off x="5814612" y="2343077"/>
            <a:ext cx="1123045" cy="2377878"/>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2000"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PDW Polybase</a:t>
            </a:r>
          </a:p>
        </p:txBody>
      </p:sp>
      <p:sp>
        <p:nvSpPr>
          <p:cNvPr id="26" name="Rectangle 25"/>
          <p:cNvSpPr/>
          <p:nvPr/>
        </p:nvSpPr>
        <p:spPr bwMode="auto">
          <a:xfrm>
            <a:off x="7819915" y="4403367"/>
            <a:ext cx="1627127" cy="1905300"/>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2133"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Business Intelligence </a:t>
            </a:r>
          </a:p>
          <a:p>
            <a:pPr algn="ctr" defTabSz="685287" fontAlgn="base">
              <a:spcBef>
                <a:spcPct val="0"/>
              </a:spcBef>
              <a:spcAft>
                <a:spcPct val="0"/>
              </a:spcAft>
            </a:pPr>
            <a:r>
              <a:rPr lang="en-US" sz="2133"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(Excel, Power View, SSAS)</a:t>
            </a:r>
          </a:p>
        </p:txBody>
      </p:sp>
      <p:sp>
        <p:nvSpPr>
          <p:cNvPr id="27" name="Title 1"/>
          <p:cNvSpPr txBox="1">
            <a:spLocks/>
          </p:cNvSpPr>
          <p:nvPr/>
        </p:nvSpPr>
        <p:spPr>
          <a:xfrm>
            <a:off x="294120" y="377906"/>
            <a:ext cx="11613831" cy="553854"/>
          </a:xfrm>
          <a:prstGeom prst="rect">
            <a:avLst/>
          </a:prstGeom>
        </p:spPr>
        <p:txBody>
          <a:bodyPr lIns="63983" tIns="31992" rIns="63983" bIns="31992">
            <a:noAutofit/>
          </a:bodyPr>
          <a:lstStyle>
            <a:lvl1pPr algn="l" defTabSz="1097213" rtl="0" eaLnBrk="1" latinLnBrk="0" hangingPunct="1">
              <a:lnSpc>
                <a:spcPct val="90000"/>
              </a:lnSpc>
              <a:spcBef>
                <a:spcPct val="0"/>
              </a:spcBef>
              <a:buNone/>
              <a:defRPr lang="en-US" sz="4800" b="0" kern="1200" cap="none" spc="-180" baseline="0" dirty="0">
                <a:ln w="3175">
                  <a:noFill/>
                </a:ln>
                <a:solidFill>
                  <a:schemeClr val="tx1">
                    <a:alpha val="99000"/>
                  </a:schemeClr>
                </a:solidFill>
                <a:effectLst/>
                <a:latin typeface="Segoe UI Light" pitchFamily="34" charset="0"/>
                <a:ea typeface="+mj-ea"/>
                <a:cs typeface="+mj-cs"/>
              </a:defRPr>
            </a:lvl1pPr>
          </a:lstStyle>
          <a:p>
            <a:pPr algn="ctr" defTabSz="685558"/>
            <a:r>
              <a:rPr lang="en-US" sz="4932" dirty="0">
                <a:latin typeface="Segoe UI" pitchFamily="34" charset="0"/>
                <a:ea typeface="Segoe UI" pitchFamily="34" charset="0"/>
                <a:cs typeface="Segoe UI" pitchFamily="34" charset="0"/>
              </a:rPr>
              <a:t>HDINSIGHT / HADOOP </a:t>
            </a:r>
            <a:r>
              <a:rPr lang="en-US" sz="4932" dirty="0" smtClean="0">
                <a:latin typeface="Segoe UI" pitchFamily="34" charset="0"/>
                <a:ea typeface="Segoe UI" pitchFamily="34" charset="0"/>
                <a:cs typeface="Segoe UI" pitchFamily="34" charset="0"/>
              </a:rPr>
              <a:t>Eco-System</a:t>
            </a:r>
            <a:endParaRPr lang="en-US" sz="4932" dirty="0">
              <a:latin typeface="Segoe UI" pitchFamily="34" charset="0"/>
              <a:ea typeface="Segoe UI" pitchFamily="34" charset="0"/>
              <a:cs typeface="Segoe UI" pitchFamily="34" charset="0"/>
            </a:endParaRPr>
          </a:p>
        </p:txBody>
      </p:sp>
      <p:sp>
        <p:nvSpPr>
          <p:cNvPr id="28" name="Rectangle 27"/>
          <p:cNvSpPr/>
          <p:nvPr/>
        </p:nvSpPr>
        <p:spPr bwMode="auto">
          <a:xfrm rot="16200000">
            <a:off x="2793227" y="5170943"/>
            <a:ext cx="786179" cy="144437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World's Data (Azure Data Marketplace)</a:t>
            </a:r>
          </a:p>
        </p:txBody>
      </p:sp>
      <p:sp>
        <p:nvSpPr>
          <p:cNvPr id="29" name="Rectangle 28"/>
          <p:cNvSpPr/>
          <p:nvPr/>
        </p:nvSpPr>
        <p:spPr bwMode="auto">
          <a:xfrm>
            <a:off x="7823697" y="2931637"/>
            <a:ext cx="1618768" cy="1427272"/>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2133"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Event Driven Processing</a:t>
            </a:r>
          </a:p>
        </p:txBody>
      </p:sp>
      <p:sp>
        <p:nvSpPr>
          <p:cNvPr id="2" name="TextBox 1"/>
          <p:cNvSpPr txBox="1"/>
          <p:nvPr/>
        </p:nvSpPr>
        <p:spPr>
          <a:xfrm>
            <a:off x="9659280" y="1469825"/>
            <a:ext cx="2130396" cy="4687527"/>
          </a:xfrm>
          <a:prstGeom prst="rect">
            <a:avLst/>
          </a:prstGeom>
          <a:noFill/>
        </p:spPr>
        <p:txBody>
          <a:bodyPr wrap="square" lIns="91404" tIns="45701" rIns="91404" bIns="45701" rtlCol="0">
            <a:spAutoFit/>
          </a:bodyPr>
          <a:lstStyle/>
          <a:p>
            <a:r>
              <a:rPr lang="en-US" sz="2133" u="sng" dirty="0"/>
              <a:t>Legend</a:t>
            </a:r>
          </a:p>
          <a:p>
            <a:r>
              <a:rPr lang="en-US" sz="2133" dirty="0">
                <a:solidFill>
                  <a:srgbClr val="FF0000"/>
                </a:solidFill>
              </a:rPr>
              <a:t>Red = Core Hadoop</a:t>
            </a:r>
          </a:p>
          <a:p>
            <a:r>
              <a:rPr lang="en-US" sz="2133" dirty="0">
                <a:solidFill>
                  <a:schemeClr val="accent6"/>
                </a:solidFill>
              </a:rPr>
              <a:t>Blue = Data processing</a:t>
            </a:r>
          </a:p>
          <a:p>
            <a:r>
              <a:rPr lang="en-US" sz="2133" dirty="0">
                <a:solidFill>
                  <a:srgbClr val="7030A0"/>
                </a:solidFill>
              </a:rPr>
              <a:t>Purple = Microsoft integration points and value adds</a:t>
            </a:r>
          </a:p>
          <a:p>
            <a:r>
              <a:rPr lang="en-US" sz="2133" dirty="0">
                <a:solidFill>
                  <a:schemeClr val="accent1"/>
                </a:solidFill>
              </a:rPr>
              <a:t>Orange = Data Movement</a:t>
            </a:r>
          </a:p>
          <a:p>
            <a:r>
              <a:rPr lang="en-US" sz="2133" dirty="0">
                <a:solidFill>
                  <a:schemeClr val="accent4">
                    <a:lumMod val="75000"/>
                  </a:schemeClr>
                </a:solidFill>
              </a:rPr>
              <a:t>Green = </a:t>
            </a:r>
            <a:r>
              <a:rPr lang="en-US" sz="2133" dirty="0" smtClean="0">
                <a:solidFill>
                  <a:schemeClr val="accent4">
                    <a:lumMod val="75000"/>
                  </a:schemeClr>
                </a:solidFill>
              </a:rPr>
              <a:t>Packages</a:t>
            </a:r>
            <a:endParaRPr lang="en-US" sz="2133" dirty="0">
              <a:solidFill>
                <a:schemeClr val="accent4">
                  <a:lumMod val="75000"/>
                </a:schemeClr>
              </a:solidFill>
            </a:endParaRPr>
          </a:p>
        </p:txBody>
      </p:sp>
    </p:spTree>
    <p:extLst>
      <p:ext uri="{BB962C8B-B14F-4D97-AF65-F5344CB8AC3E}">
        <p14:creationId xmlns:p14="http://schemas.microsoft.com/office/powerpoint/2010/main" val="33457897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2" fill="hold" nodeType="clickEffect">
                                  <p:stCondLst>
                                    <p:cond delay="0"/>
                                  </p:stCondLst>
                                  <p:childTnLst>
                                    <p:animClr clrSpc="rgb" dir="cw">
                                      <p:cBhvr>
                                        <p:cTn id="88" dur="2000" fill="hold"/>
                                        <p:tgtEl>
                                          <p:spTgt spid="36"/>
                                        </p:tgtEl>
                                        <p:attrNameLst>
                                          <p:attrName>fillcolor</p:attrName>
                                        </p:attrNameLst>
                                      </p:cBhvr>
                                      <p:to>
                                        <a:schemeClr val="tx1"/>
                                      </p:to>
                                    </p:animClr>
                                    <p:set>
                                      <p:cBhvr>
                                        <p:cTn id="89" dur="2000" fill="hold"/>
                                        <p:tgtEl>
                                          <p:spTgt spid="36"/>
                                        </p:tgtEl>
                                        <p:attrNameLst>
                                          <p:attrName>fill.type</p:attrName>
                                        </p:attrNameLst>
                                      </p:cBhvr>
                                      <p:to>
                                        <p:strVal val="solid"/>
                                      </p:to>
                                    </p:set>
                                    <p:set>
                                      <p:cBhvr>
                                        <p:cTn id="90" dur="2000" fill="hold"/>
                                        <p:tgtEl>
                                          <p:spTgt spid="36"/>
                                        </p:tgtEl>
                                        <p:attrNameLst>
                                          <p:attrName>fill.on</p:attrName>
                                        </p:attrNameLst>
                                      </p:cBhvr>
                                      <p:to>
                                        <p:strVal val="true"/>
                                      </p:to>
                                    </p:set>
                                  </p:childTnLst>
                                </p:cTn>
                              </p:par>
                              <p:par>
                                <p:cTn id="91" presetID="1" presetClass="emph" presetSubtype="2" fill="hold" nodeType="withEffect">
                                  <p:stCondLst>
                                    <p:cond delay="0"/>
                                  </p:stCondLst>
                                  <p:childTnLst>
                                    <p:animClr clrSpc="rgb" dir="cw">
                                      <p:cBhvr>
                                        <p:cTn id="92" dur="2000" fill="hold"/>
                                        <p:tgtEl>
                                          <p:spTgt spid="18"/>
                                        </p:tgtEl>
                                        <p:attrNameLst>
                                          <p:attrName>fillcolor</p:attrName>
                                        </p:attrNameLst>
                                      </p:cBhvr>
                                      <p:to>
                                        <a:schemeClr val="tx1"/>
                                      </p:to>
                                    </p:animClr>
                                    <p:set>
                                      <p:cBhvr>
                                        <p:cTn id="93" dur="2000" fill="hold"/>
                                        <p:tgtEl>
                                          <p:spTgt spid="18"/>
                                        </p:tgtEl>
                                        <p:attrNameLst>
                                          <p:attrName>fill.type</p:attrName>
                                        </p:attrNameLst>
                                      </p:cBhvr>
                                      <p:to>
                                        <p:strVal val="solid"/>
                                      </p:to>
                                    </p:set>
                                    <p:set>
                                      <p:cBhvr>
                                        <p:cTn id="94" dur="2000" fill="hold"/>
                                        <p:tgtEl>
                                          <p:spTgt spid="18"/>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2000" fill="hold"/>
                                        <p:tgtEl>
                                          <p:spTgt spid="21"/>
                                        </p:tgtEl>
                                        <p:attrNameLst>
                                          <p:attrName>fillcolor</p:attrName>
                                        </p:attrNameLst>
                                      </p:cBhvr>
                                      <p:to>
                                        <a:schemeClr val="tx1"/>
                                      </p:to>
                                    </p:animClr>
                                    <p:set>
                                      <p:cBhvr>
                                        <p:cTn id="97" dur="2000" fill="hold"/>
                                        <p:tgtEl>
                                          <p:spTgt spid="21"/>
                                        </p:tgtEl>
                                        <p:attrNameLst>
                                          <p:attrName>fill.type</p:attrName>
                                        </p:attrNameLst>
                                      </p:cBhvr>
                                      <p:to>
                                        <p:strVal val="solid"/>
                                      </p:to>
                                    </p:set>
                                    <p:set>
                                      <p:cBhvr>
                                        <p:cTn id="98" dur="2000" fill="hold"/>
                                        <p:tgtEl>
                                          <p:spTgt spid="21"/>
                                        </p:tgtEl>
                                        <p:attrNameLst>
                                          <p:attrName>fill.on</p:attrName>
                                        </p:attrNameLst>
                                      </p:cBhvr>
                                      <p:to>
                                        <p:strVal val="true"/>
                                      </p:to>
                                    </p:set>
                                  </p:childTnLst>
                                </p:cTn>
                              </p:par>
                              <p:par>
                                <p:cTn id="99" presetID="1" presetClass="emph" presetSubtype="2" fill="hold" nodeType="withEffect">
                                  <p:stCondLst>
                                    <p:cond delay="0"/>
                                  </p:stCondLst>
                                  <p:childTnLst>
                                    <p:animClr clrSpc="rgb" dir="cw">
                                      <p:cBhvr>
                                        <p:cTn id="100" dur="2000" fill="hold"/>
                                        <p:tgtEl>
                                          <p:spTgt spid="20"/>
                                        </p:tgtEl>
                                        <p:attrNameLst>
                                          <p:attrName>fillcolor</p:attrName>
                                        </p:attrNameLst>
                                      </p:cBhvr>
                                      <p:to>
                                        <a:schemeClr val="tx1"/>
                                      </p:to>
                                    </p:animClr>
                                    <p:set>
                                      <p:cBhvr>
                                        <p:cTn id="101" dur="2000" fill="hold"/>
                                        <p:tgtEl>
                                          <p:spTgt spid="20"/>
                                        </p:tgtEl>
                                        <p:attrNameLst>
                                          <p:attrName>fill.type</p:attrName>
                                        </p:attrNameLst>
                                      </p:cBhvr>
                                      <p:to>
                                        <p:strVal val="solid"/>
                                      </p:to>
                                    </p:set>
                                    <p:set>
                                      <p:cBhvr>
                                        <p:cTn id="102" dur="2000" fill="hold"/>
                                        <p:tgtEl>
                                          <p:spTgt spid="20"/>
                                        </p:tgtEl>
                                        <p:attrNameLst>
                                          <p:attrName>fill.on</p:attrName>
                                        </p:attrNameLst>
                                      </p:cBhvr>
                                      <p:to>
                                        <p:strVal val="true"/>
                                      </p:to>
                                    </p:set>
                                  </p:childTnLst>
                                </p:cTn>
                              </p:par>
                              <p:par>
                                <p:cTn id="103" presetID="3" presetClass="emph" presetSubtype="2" fill="hold" grpId="1" nodeType="withEffect">
                                  <p:stCondLst>
                                    <p:cond delay="0"/>
                                  </p:stCondLst>
                                  <p:childTnLst>
                                    <p:animClr clrSpc="rgb" dir="cw">
                                      <p:cBhvr override="childStyle">
                                        <p:cTn id="104" dur="2000" fill="hold"/>
                                        <p:tgtEl>
                                          <p:spTgt spid="36"/>
                                        </p:tgtEl>
                                        <p:attrNameLst>
                                          <p:attrName>style.color</p:attrName>
                                        </p:attrNameLst>
                                      </p:cBhvr>
                                      <p:to>
                                        <a:schemeClr val="bg2"/>
                                      </p:to>
                                    </p:animClr>
                                  </p:childTnLst>
                                </p:cTn>
                              </p:par>
                              <p:par>
                                <p:cTn id="105" presetID="3" presetClass="emph" presetSubtype="2" fill="hold" grpId="1" nodeType="withEffect">
                                  <p:stCondLst>
                                    <p:cond delay="0"/>
                                  </p:stCondLst>
                                  <p:childTnLst>
                                    <p:animClr clrSpc="rgb" dir="cw">
                                      <p:cBhvr override="childStyle">
                                        <p:cTn id="106" dur="2000" fill="hold"/>
                                        <p:tgtEl>
                                          <p:spTgt spid="18"/>
                                        </p:tgtEl>
                                        <p:attrNameLst>
                                          <p:attrName>style.color</p:attrName>
                                        </p:attrNameLst>
                                      </p:cBhvr>
                                      <p:to>
                                        <a:schemeClr val="bg2"/>
                                      </p:to>
                                    </p:animClr>
                                  </p:childTnLst>
                                </p:cTn>
                              </p:par>
                              <p:par>
                                <p:cTn id="107" presetID="3" presetClass="emph" presetSubtype="2" fill="hold" grpId="1" nodeType="withEffect">
                                  <p:stCondLst>
                                    <p:cond delay="0"/>
                                  </p:stCondLst>
                                  <p:childTnLst>
                                    <p:animClr clrSpc="rgb" dir="cw">
                                      <p:cBhvr override="childStyle">
                                        <p:cTn id="108" dur="2000" fill="hold"/>
                                        <p:tgtEl>
                                          <p:spTgt spid="21"/>
                                        </p:tgtEl>
                                        <p:attrNameLst>
                                          <p:attrName>style.color</p:attrName>
                                        </p:attrNameLst>
                                      </p:cBhvr>
                                      <p:to>
                                        <a:schemeClr val="bg2"/>
                                      </p:to>
                                    </p:animClr>
                                  </p:childTnLst>
                                </p:cTn>
                              </p:par>
                              <p:par>
                                <p:cTn id="109" presetID="3" presetClass="emph" presetSubtype="2" fill="hold" grpId="1" nodeType="withEffect">
                                  <p:stCondLst>
                                    <p:cond delay="0"/>
                                  </p:stCondLst>
                                  <p:childTnLst>
                                    <p:animClr clrSpc="rgb" dir="cw">
                                      <p:cBhvr override="childStyle">
                                        <p:cTn id="110" dur="2000" fill="hold"/>
                                        <p:tgtEl>
                                          <p:spTgt spid="20"/>
                                        </p:tgtEl>
                                        <p:attrNameLst>
                                          <p:attrName>style.color</p:attrName>
                                        </p:attrNameLst>
                                      </p:cBhvr>
                                      <p:to>
                                        <a:schemeClr val="bg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1" grpId="0" animBg="1"/>
      <p:bldP spid="34" grpId="0" animBg="1"/>
      <p:bldP spid="35" grpId="0" animBg="1"/>
      <p:bldP spid="36" grpId="0" animBg="1"/>
      <p:bldP spid="36" grpId="1" animBg="1"/>
      <p:bldP spid="37" grpId="0" animBg="1"/>
      <p:bldP spid="40" grpId="0" animBg="1"/>
      <p:bldP spid="41" grpId="0" animBg="1"/>
      <p:bldP spid="12" grpId="0" animBg="1"/>
      <p:bldP spid="13" grpId="0" animBg="1"/>
      <p:bldP spid="14" grpId="0" animBg="1"/>
      <p:bldP spid="18" grpId="0" animBg="1"/>
      <p:bldP spid="18" grpId="1" animBg="1"/>
      <p:bldP spid="20" grpId="0" animBg="1"/>
      <p:bldP spid="20" grpId="1" animBg="1"/>
      <p:bldP spid="21" grpId="0" animBg="1"/>
      <p:bldP spid="21" grpId="1" animBg="1"/>
      <p:bldP spid="19" grpId="0" animBg="1"/>
      <p:bldP spid="22" grpId="0" animBg="1"/>
      <p:bldP spid="25" grpId="0" animBg="1"/>
      <p:bldP spid="23" grpId="0" animBg="1"/>
      <p:bldP spid="24" grpId="0" animBg="1"/>
      <p:bldP spid="26" grpId="0" animBg="1"/>
      <p:bldP spid="28" grpId="0" animBg="1"/>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19112" y="2660834"/>
            <a:ext cx="11155680" cy="997196"/>
          </a:xfrm>
        </p:spPr>
        <p:txBody>
          <a:bodyPr/>
          <a:lstStyle/>
          <a:p>
            <a:r>
              <a:rPr lang="en-US" dirty="0" smtClean="0"/>
              <a:t>Storing Data with HDInsight</a:t>
            </a:r>
            <a:endParaRPr lang="en-US" dirty="0"/>
          </a:p>
        </p:txBody>
      </p:sp>
    </p:spTree>
    <p:extLst>
      <p:ext uri="{BB962C8B-B14F-4D97-AF65-F5344CB8AC3E}">
        <p14:creationId xmlns:p14="http://schemas.microsoft.com/office/powerpoint/2010/main" val="308130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lowchart: Magnetic Disk 30"/>
          <p:cNvSpPr/>
          <p:nvPr/>
        </p:nvSpPr>
        <p:spPr>
          <a:xfrm>
            <a:off x="8836898" y="4350864"/>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en-US" sz="3199" dirty="0"/>
          </a:p>
        </p:txBody>
      </p:sp>
      <p:sp>
        <p:nvSpPr>
          <p:cNvPr id="32" name="Flowchart: Magnetic Disk 31"/>
          <p:cNvSpPr/>
          <p:nvPr/>
        </p:nvSpPr>
        <p:spPr>
          <a:xfrm>
            <a:off x="8836899" y="3471180"/>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en-US" sz="3199" dirty="0"/>
          </a:p>
        </p:txBody>
      </p:sp>
      <p:sp>
        <p:nvSpPr>
          <p:cNvPr id="33" name="Flowchart: Magnetic Disk 32"/>
          <p:cNvSpPr/>
          <p:nvPr/>
        </p:nvSpPr>
        <p:spPr>
          <a:xfrm>
            <a:off x="8836899" y="2591494"/>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r>
              <a:rPr lang="en-US" sz="3199" dirty="0"/>
              <a:t>Front end</a:t>
            </a:r>
          </a:p>
        </p:txBody>
      </p:sp>
      <p:sp>
        <p:nvSpPr>
          <p:cNvPr id="28" name="Flowchart: Magnetic Disk 27"/>
          <p:cNvSpPr/>
          <p:nvPr/>
        </p:nvSpPr>
        <p:spPr>
          <a:xfrm>
            <a:off x="8455996" y="4502750"/>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en-US" sz="3199" dirty="0"/>
          </a:p>
        </p:txBody>
      </p:sp>
      <p:sp>
        <p:nvSpPr>
          <p:cNvPr id="29" name="Flowchart: Magnetic Disk 28"/>
          <p:cNvSpPr/>
          <p:nvPr/>
        </p:nvSpPr>
        <p:spPr>
          <a:xfrm>
            <a:off x="8455997" y="3623064"/>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en-US" sz="3199" dirty="0"/>
          </a:p>
        </p:txBody>
      </p:sp>
      <p:sp>
        <p:nvSpPr>
          <p:cNvPr id="30" name="Flowchart: Magnetic Disk 29"/>
          <p:cNvSpPr/>
          <p:nvPr/>
        </p:nvSpPr>
        <p:spPr>
          <a:xfrm>
            <a:off x="8455997" y="2743379"/>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r>
              <a:rPr lang="en-US" sz="3199" dirty="0"/>
              <a:t>Front end</a:t>
            </a:r>
          </a:p>
        </p:txBody>
      </p:sp>
      <p:sp>
        <p:nvSpPr>
          <p:cNvPr id="26" name="Flowchart: Magnetic Disk 25"/>
          <p:cNvSpPr/>
          <p:nvPr/>
        </p:nvSpPr>
        <p:spPr>
          <a:xfrm>
            <a:off x="8075095" y="4655582"/>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r>
              <a:rPr lang="en-US" dirty="0"/>
              <a:t>Stream Layer</a:t>
            </a:r>
          </a:p>
        </p:txBody>
      </p:sp>
      <p:sp>
        <p:nvSpPr>
          <p:cNvPr id="25" name="Flowchart: Magnetic Disk 24"/>
          <p:cNvSpPr/>
          <p:nvPr/>
        </p:nvSpPr>
        <p:spPr>
          <a:xfrm>
            <a:off x="8075097" y="3775898"/>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r>
              <a:rPr lang="en-US" dirty="0"/>
              <a:t>Partition Layer</a:t>
            </a:r>
          </a:p>
        </p:txBody>
      </p:sp>
      <p:sp>
        <p:nvSpPr>
          <p:cNvPr id="4" name="Title 3"/>
          <p:cNvSpPr>
            <a:spLocks noGrp="1"/>
          </p:cNvSpPr>
          <p:nvPr>
            <p:ph type="title"/>
          </p:nvPr>
        </p:nvSpPr>
        <p:spPr/>
        <p:txBody>
          <a:bodyPr/>
          <a:lstStyle/>
          <a:p>
            <a:r>
              <a:rPr lang="en-US" sz="5332" dirty="0"/>
              <a:t>HDFS on Azure: Tale of two File Systems</a:t>
            </a:r>
          </a:p>
        </p:txBody>
      </p:sp>
      <p:sp>
        <p:nvSpPr>
          <p:cNvPr id="9" name="Oval 8"/>
          <p:cNvSpPr/>
          <p:nvPr/>
        </p:nvSpPr>
        <p:spPr>
          <a:xfrm>
            <a:off x="2018100" y="2415327"/>
            <a:ext cx="2894846" cy="137124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r>
              <a:rPr lang="en-US" dirty="0" smtClean="0">
                <a:solidFill>
                  <a:schemeClr val="tx2"/>
                </a:solidFill>
              </a:rPr>
              <a:t>Name Node</a:t>
            </a:r>
          </a:p>
          <a:p>
            <a:pPr algn="ctr"/>
            <a:endParaRPr lang="en-US" sz="3199" dirty="0">
              <a:solidFill>
                <a:schemeClr val="tx2"/>
              </a:solidFill>
            </a:endParaRPr>
          </a:p>
          <a:p>
            <a:pPr algn="ctr"/>
            <a:r>
              <a:rPr lang="en-US" sz="3199" dirty="0" smtClean="0"/>
              <a:t>de</a:t>
            </a:r>
            <a:endParaRPr lang="en-US" sz="3199" dirty="0"/>
          </a:p>
          <a:p>
            <a:pPr algn="ctr"/>
            <a:endParaRPr lang="en-US" sz="3199" dirty="0"/>
          </a:p>
          <a:p>
            <a:pPr algn="ctr"/>
            <a:r>
              <a:rPr lang="en-US" sz="3199" dirty="0"/>
              <a:t> </a:t>
            </a:r>
          </a:p>
        </p:txBody>
      </p:sp>
      <p:sp>
        <p:nvSpPr>
          <p:cNvPr id="10" name="Oval 9"/>
          <p:cNvSpPr/>
          <p:nvPr/>
        </p:nvSpPr>
        <p:spPr>
          <a:xfrm>
            <a:off x="177483" y="4326939"/>
            <a:ext cx="2894846" cy="137124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r>
              <a:rPr lang="en-US" dirty="0">
                <a:solidFill>
                  <a:schemeClr val="tx2"/>
                </a:solidFill>
              </a:rPr>
              <a:t>Data Node</a:t>
            </a:r>
          </a:p>
          <a:p>
            <a:pPr algn="ctr"/>
            <a:endParaRPr lang="en-US" sz="3199" dirty="0"/>
          </a:p>
          <a:p>
            <a:pPr algn="ctr"/>
            <a:endParaRPr lang="en-US" sz="3199" dirty="0"/>
          </a:p>
        </p:txBody>
      </p:sp>
      <p:sp>
        <p:nvSpPr>
          <p:cNvPr id="11" name="Oval 10"/>
          <p:cNvSpPr/>
          <p:nvPr/>
        </p:nvSpPr>
        <p:spPr>
          <a:xfrm>
            <a:off x="3702617" y="4247874"/>
            <a:ext cx="2894846" cy="137124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r>
              <a:rPr lang="en-US" dirty="0">
                <a:solidFill>
                  <a:schemeClr val="tx2"/>
                </a:solidFill>
              </a:rPr>
              <a:t>Data Node</a:t>
            </a:r>
          </a:p>
          <a:p>
            <a:pPr algn="ctr"/>
            <a:endParaRPr lang="en-US" sz="3199" dirty="0"/>
          </a:p>
          <a:p>
            <a:pPr algn="ctr"/>
            <a:endParaRPr lang="en-US" sz="3199" dirty="0"/>
          </a:p>
        </p:txBody>
      </p:sp>
      <p:sp>
        <p:nvSpPr>
          <p:cNvPr id="8" name="Flowchart: Magnetic Disk 7"/>
          <p:cNvSpPr/>
          <p:nvPr/>
        </p:nvSpPr>
        <p:spPr>
          <a:xfrm>
            <a:off x="2961838" y="2785524"/>
            <a:ext cx="914162" cy="703597"/>
          </a:xfrm>
          <a:prstGeom prst="flowChartMagneticDisk">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en-US" sz="3199" dirty="0"/>
          </a:p>
        </p:txBody>
      </p:sp>
      <p:sp>
        <p:nvSpPr>
          <p:cNvPr id="13" name="Flowchart: Magnetic Disk 12"/>
          <p:cNvSpPr/>
          <p:nvPr/>
        </p:nvSpPr>
        <p:spPr>
          <a:xfrm>
            <a:off x="1141356" y="4759580"/>
            <a:ext cx="914162" cy="750221"/>
          </a:xfrm>
          <a:prstGeom prst="flowChartMagneticDisk">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en-US" sz="3199" dirty="0"/>
          </a:p>
        </p:txBody>
      </p:sp>
      <p:sp>
        <p:nvSpPr>
          <p:cNvPr id="14" name="Flowchart: Magnetic Disk 13"/>
          <p:cNvSpPr/>
          <p:nvPr/>
        </p:nvSpPr>
        <p:spPr>
          <a:xfrm>
            <a:off x="4776863" y="4759580"/>
            <a:ext cx="914162" cy="741687"/>
          </a:xfrm>
          <a:prstGeom prst="flowChartMagneticDisk">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en-US" sz="3199" dirty="0"/>
          </a:p>
        </p:txBody>
      </p:sp>
      <p:sp>
        <p:nvSpPr>
          <p:cNvPr id="19" name="Flowchart: Magnetic Disk 18"/>
          <p:cNvSpPr/>
          <p:nvPr/>
        </p:nvSpPr>
        <p:spPr>
          <a:xfrm>
            <a:off x="8075097" y="2896214"/>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r>
              <a:rPr lang="en-US" sz="3000" dirty="0"/>
              <a:t>Front end</a:t>
            </a:r>
          </a:p>
        </p:txBody>
      </p:sp>
      <p:sp>
        <p:nvSpPr>
          <p:cNvPr id="20" name="Rectangle 19"/>
          <p:cNvSpPr/>
          <p:nvPr/>
        </p:nvSpPr>
        <p:spPr>
          <a:xfrm>
            <a:off x="609441" y="1295956"/>
            <a:ext cx="10703312" cy="609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r>
              <a:rPr lang="en-US" sz="3199" dirty="0"/>
              <a:t>HDFS API</a:t>
            </a:r>
          </a:p>
        </p:txBody>
      </p:sp>
      <p:sp>
        <p:nvSpPr>
          <p:cNvPr id="21" name="TextBox 20"/>
          <p:cNvSpPr txBox="1"/>
          <p:nvPr/>
        </p:nvSpPr>
        <p:spPr>
          <a:xfrm>
            <a:off x="269168" y="5969368"/>
            <a:ext cx="6367059" cy="953812"/>
          </a:xfrm>
          <a:prstGeom prst="rect">
            <a:avLst/>
          </a:prstGeom>
          <a:noFill/>
        </p:spPr>
        <p:txBody>
          <a:bodyPr wrap="square" lIns="91404" tIns="45701" rIns="91404" bIns="45701" rtlCol="0">
            <a:spAutoFit/>
          </a:bodyPr>
          <a:lstStyle/>
          <a:p>
            <a:r>
              <a:rPr lang="en-US" sz="2799" b="1" dirty="0">
                <a:solidFill>
                  <a:schemeClr val="accent2"/>
                </a:solidFill>
              </a:rPr>
              <a:t>DFS (1 Data Node per Worker Role)</a:t>
            </a:r>
          </a:p>
          <a:p>
            <a:r>
              <a:rPr lang="en-US" sz="2799" b="1" dirty="0">
                <a:solidFill>
                  <a:schemeClr val="accent2"/>
                </a:solidFill>
              </a:rPr>
              <a:t>and Compute Cluster</a:t>
            </a:r>
          </a:p>
        </p:txBody>
      </p:sp>
      <p:sp>
        <p:nvSpPr>
          <p:cNvPr id="22" name="Rectangle 21"/>
          <p:cNvSpPr/>
          <p:nvPr/>
        </p:nvSpPr>
        <p:spPr>
          <a:xfrm>
            <a:off x="7178335" y="6055683"/>
            <a:ext cx="3818088" cy="523054"/>
          </a:xfrm>
          <a:prstGeom prst="rect">
            <a:avLst/>
          </a:prstGeom>
        </p:spPr>
        <p:txBody>
          <a:bodyPr wrap="none" lIns="91404" tIns="45701" rIns="91404" bIns="45701">
            <a:spAutoFit/>
          </a:bodyPr>
          <a:lstStyle/>
          <a:p>
            <a:r>
              <a:rPr lang="en-US" sz="2799" b="1" dirty="0">
                <a:solidFill>
                  <a:schemeClr val="accent2"/>
                </a:solidFill>
              </a:rPr>
              <a:t>Azure Storage </a:t>
            </a:r>
            <a:r>
              <a:rPr lang="en-US" sz="2799" b="1" dirty="0" smtClean="0">
                <a:solidFill>
                  <a:schemeClr val="accent2"/>
                </a:solidFill>
              </a:rPr>
              <a:t>(</a:t>
            </a:r>
            <a:r>
              <a:rPr lang="en-US" sz="2799" b="1" dirty="0">
                <a:solidFill>
                  <a:schemeClr val="accent2"/>
                </a:solidFill>
              </a:rPr>
              <a:t>ASV) </a:t>
            </a:r>
          </a:p>
        </p:txBody>
      </p:sp>
      <p:sp>
        <p:nvSpPr>
          <p:cNvPr id="23" name="TextBox 22"/>
          <p:cNvSpPr txBox="1"/>
          <p:nvPr/>
        </p:nvSpPr>
        <p:spPr>
          <a:xfrm>
            <a:off x="3236983" y="4842387"/>
            <a:ext cx="558093" cy="584609"/>
          </a:xfrm>
          <a:prstGeom prst="rect">
            <a:avLst/>
          </a:prstGeom>
          <a:noFill/>
        </p:spPr>
        <p:txBody>
          <a:bodyPr wrap="none" lIns="91404" tIns="45701" rIns="91404" bIns="45701" rtlCol="0">
            <a:spAutoFit/>
          </a:bodyPr>
          <a:lstStyle/>
          <a:p>
            <a:r>
              <a:rPr lang="en-US" sz="3199" b="1" dirty="0">
                <a:solidFill>
                  <a:srgbClr val="FF0000"/>
                </a:solidFill>
              </a:rPr>
              <a:t>…</a:t>
            </a:r>
          </a:p>
        </p:txBody>
      </p:sp>
      <p:sp>
        <p:nvSpPr>
          <p:cNvPr id="24" name="Rectangle 23"/>
          <p:cNvSpPr/>
          <p:nvPr/>
        </p:nvSpPr>
        <p:spPr>
          <a:xfrm>
            <a:off x="6665761" y="1941533"/>
            <a:ext cx="5484971" cy="584609"/>
          </a:xfrm>
          <a:prstGeom prst="rect">
            <a:avLst/>
          </a:prstGeom>
        </p:spPr>
        <p:txBody>
          <a:bodyPr wrap="square" lIns="91404" tIns="45701" rIns="91404" bIns="45701">
            <a:spAutoFit/>
          </a:bodyPr>
          <a:lstStyle/>
          <a:p>
            <a:pPr algn="ctr"/>
            <a:r>
              <a:rPr lang="en-US" sz="3199" dirty="0" smtClean="0">
                <a:solidFill>
                  <a:schemeClr val="tx2"/>
                </a:solidFill>
              </a:rPr>
              <a:t>Azure </a:t>
            </a:r>
            <a:r>
              <a:rPr lang="en-US" sz="3199" dirty="0">
                <a:solidFill>
                  <a:schemeClr val="tx2"/>
                </a:solidFill>
              </a:rPr>
              <a:t>Blob Storage</a:t>
            </a:r>
          </a:p>
        </p:txBody>
      </p:sp>
      <p:cxnSp>
        <p:nvCxnSpPr>
          <p:cNvPr id="3" name="Straight Arrow Connector 2"/>
          <p:cNvCxnSpPr>
            <a:stCxn id="9" idx="3"/>
          </p:cNvCxnSpPr>
          <p:nvPr/>
        </p:nvCxnSpPr>
        <p:spPr>
          <a:xfrm flipH="1">
            <a:off x="1598437" y="3585756"/>
            <a:ext cx="843603" cy="66211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5"/>
            <a:endCxn id="11" idx="0"/>
          </p:cNvCxnSpPr>
          <p:nvPr/>
        </p:nvCxnSpPr>
        <p:spPr>
          <a:xfrm>
            <a:off x="4489006" y="3585756"/>
            <a:ext cx="661034" cy="66211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9514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up)">
                                      <p:cBhvr>
                                        <p:cTn id="21" dur="500"/>
                                        <p:tgtEl>
                                          <p:spTgt spid="27"/>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up)">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28" grpId="0" animBg="1"/>
      <p:bldP spid="29" grpId="0" animBg="1"/>
      <p:bldP spid="30" grpId="0" animBg="1"/>
      <p:bldP spid="26" grpId="0" animBg="1"/>
      <p:bldP spid="25" grpId="0" animBg="1"/>
      <p:bldP spid="9" grpId="0" animBg="1"/>
      <p:bldP spid="10" grpId="0" animBg="1"/>
      <p:bldP spid="11" grpId="0" animBg="1"/>
      <p:bldP spid="8" grpId="0" animBg="1"/>
      <p:bldP spid="13" grpId="0" animBg="1"/>
      <p:bldP spid="14" grpId="0" animBg="1"/>
      <p:bldP spid="19" grpId="0" animBg="1"/>
      <p:bldP spid="21" grpId="0"/>
      <p:bldP spid="22" grpId="0"/>
      <p:bldP spid="23" grpId="0"/>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(ASV)</a:t>
            </a:r>
            <a:endParaRPr lang="en-US" dirty="0"/>
          </a:p>
        </p:txBody>
      </p:sp>
      <p:sp>
        <p:nvSpPr>
          <p:cNvPr id="3" name="Content Placeholder 2"/>
          <p:cNvSpPr>
            <a:spLocks noGrp="1"/>
          </p:cNvSpPr>
          <p:nvPr>
            <p:ph idx="4294967295"/>
          </p:nvPr>
        </p:nvSpPr>
        <p:spPr>
          <a:xfrm>
            <a:off x="579360" y="1501311"/>
            <a:ext cx="10969943" cy="4781385"/>
          </a:xfrm>
          <a:prstGeom prst="rect">
            <a:avLst/>
          </a:prstGeom>
        </p:spPr>
        <p:txBody>
          <a:bodyPr vert="horz" wrap="square" lIns="91404" tIns="45701" rIns="91404" bIns="45701" rtlCol="0">
            <a:normAutofit fontScale="92500"/>
          </a:bodyPr>
          <a:lstStyle/>
          <a:p>
            <a:pPr marL="342770" indent="-342770"/>
            <a:r>
              <a:rPr lang="en-US" sz="2799" dirty="0"/>
              <a:t>Default file system for </a:t>
            </a:r>
            <a:r>
              <a:rPr lang="en-US" sz="2799" dirty="0" err="1"/>
              <a:t>HDInsight</a:t>
            </a:r>
            <a:r>
              <a:rPr lang="en-US" sz="2799" dirty="0"/>
              <a:t> Service</a:t>
            </a:r>
          </a:p>
          <a:p>
            <a:pPr marL="342770" indent="-342770"/>
            <a:r>
              <a:rPr lang="en-US" sz="2799" dirty="0"/>
              <a:t>Provides sharable, persistent, highly-scalable Storage with high availability (Azure Blob Store)</a:t>
            </a:r>
          </a:p>
          <a:p>
            <a:pPr marL="342770" indent="-342770"/>
            <a:r>
              <a:rPr lang="en-US" sz="2799" dirty="0" smtClean="0"/>
              <a:t>Azure storage itself does </a:t>
            </a:r>
            <a:r>
              <a:rPr lang="en-US" sz="2799" dirty="0"/>
              <a:t>not provide compute</a:t>
            </a:r>
          </a:p>
          <a:p>
            <a:pPr marL="342770" indent="-342770"/>
            <a:r>
              <a:rPr lang="en-US" sz="2799" dirty="0"/>
              <a:t>Fast access from compute nodes to data in same data center</a:t>
            </a:r>
          </a:p>
          <a:p>
            <a:pPr marL="342770" indent="-342770"/>
            <a:r>
              <a:rPr lang="en-US" sz="2799" dirty="0"/>
              <a:t>Several file systems, addressable via:</a:t>
            </a:r>
            <a:br>
              <a:rPr lang="en-US" sz="2799" dirty="0"/>
            </a:br>
            <a:r>
              <a:rPr lang="en-US" sz="2799" dirty="0" err="1">
                <a:latin typeface="Consolas" pitchFamily="49" charset="0"/>
                <a:cs typeface="Consolas" pitchFamily="49" charset="0"/>
              </a:rPr>
              <a:t>asv</a:t>
            </a:r>
            <a:r>
              <a:rPr lang="en-US" sz="2799" dirty="0">
                <a:latin typeface="Consolas" pitchFamily="49" charset="0"/>
                <a:cs typeface="Consolas" pitchFamily="49" charset="0"/>
              </a:rPr>
              <a:t>[s]:&lt;container&gt;@&lt;account&gt;.blob.core.windows.net/&lt;path&gt;</a:t>
            </a:r>
          </a:p>
          <a:p>
            <a:pPr marL="342770" indent="-342770"/>
            <a:r>
              <a:rPr lang="en-US" sz="2799" dirty="0"/>
              <a:t>Requires storage key in </a:t>
            </a:r>
            <a:r>
              <a:rPr lang="en-US" sz="2799" dirty="0" smtClean="0"/>
              <a:t>core-site.xml:</a:t>
            </a:r>
            <a:r>
              <a:rPr lang="en-US" sz="2799" dirty="0"/>
              <a:t/>
            </a:r>
            <a:br>
              <a:rPr lang="en-US" sz="2799" dirty="0"/>
            </a:br>
            <a:r>
              <a:rPr lang="en-US" sz="2799" dirty="0">
                <a:latin typeface="Consolas" pitchFamily="49" charset="0"/>
                <a:cs typeface="Consolas" pitchFamily="49" charset="0"/>
              </a:rPr>
              <a:t>&lt;property&gt;</a:t>
            </a:r>
            <a:br>
              <a:rPr lang="en-US" sz="2799" dirty="0">
                <a:latin typeface="Consolas" pitchFamily="49" charset="0"/>
                <a:cs typeface="Consolas" pitchFamily="49" charset="0"/>
              </a:rPr>
            </a:br>
            <a:r>
              <a:rPr lang="en-US" sz="2799" dirty="0">
                <a:latin typeface="Consolas" pitchFamily="49" charset="0"/>
                <a:cs typeface="Consolas" pitchFamily="49" charset="0"/>
              </a:rPr>
              <a:t>  &lt;name&gt;</a:t>
            </a:r>
            <a:r>
              <a:rPr lang="en-US" sz="2799" dirty="0" err="1">
                <a:latin typeface="Consolas" pitchFamily="49" charset="0"/>
                <a:cs typeface="Consolas" pitchFamily="49" charset="0"/>
              </a:rPr>
              <a:t>fs.azure.account.key.accountname</a:t>
            </a:r>
            <a:r>
              <a:rPr lang="en-US" sz="2799" dirty="0">
                <a:latin typeface="Consolas" pitchFamily="49" charset="0"/>
                <a:cs typeface="Consolas" pitchFamily="49" charset="0"/>
              </a:rPr>
              <a:t>&lt;/name&gt;</a:t>
            </a:r>
            <a:br>
              <a:rPr lang="en-US" sz="2799" dirty="0">
                <a:latin typeface="Consolas" pitchFamily="49" charset="0"/>
                <a:cs typeface="Consolas" pitchFamily="49" charset="0"/>
              </a:rPr>
            </a:br>
            <a:r>
              <a:rPr lang="en-US" sz="2799" dirty="0">
                <a:latin typeface="Consolas" pitchFamily="49" charset="0"/>
                <a:cs typeface="Consolas" pitchFamily="49" charset="0"/>
              </a:rPr>
              <a:t>  &lt;value&gt;</a:t>
            </a:r>
            <a:r>
              <a:rPr lang="en-US" sz="2799" dirty="0" err="1">
                <a:latin typeface="Consolas" pitchFamily="49" charset="0"/>
                <a:cs typeface="Consolas" pitchFamily="49" charset="0"/>
              </a:rPr>
              <a:t>enterthekeyvaluehere</a:t>
            </a:r>
            <a:r>
              <a:rPr lang="en-US" sz="2799" dirty="0">
                <a:latin typeface="Consolas" pitchFamily="49" charset="0"/>
                <a:cs typeface="Consolas" pitchFamily="49" charset="0"/>
              </a:rPr>
              <a:t>&lt;/value&gt;</a:t>
            </a:r>
            <a:br>
              <a:rPr lang="en-US" sz="2799" dirty="0">
                <a:latin typeface="Consolas" pitchFamily="49" charset="0"/>
                <a:cs typeface="Consolas" pitchFamily="49" charset="0"/>
              </a:rPr>
            </a:br>
            <a:r>
              <a:rPr lang="en-US" sz="2799" dirty="0">
                <a:latin typeface="Consolas" pitchFamily="49" charset="0"/>
                <a:cs typeface="Consolas" pitchFamily="49" charset="0"/>
              </a:rPr>
              <a:t>&lt;/property&gt;</a:t>
            </a:r>
          </a:p>
          <a:p>
            <a:pPr marL="342770" indent="-342770"/>
            <a:endParaRPr lang="en-US" sz="2799" dirty="0"/>
          </a:p>
          <a:p>
            <a:pPr marL="628412" lvl="1" indent="-285642"/>
            <a:endParaRPr lang="en-US" dirty="0"/>
          </a:p>
        </p:txBody>
      </p:sp>
    </p:spTree>
    <p:extLst>
      <p:ext uri="{BB962C8B-B14F-4D97-AF65-F5344CB8AC3E}">
        <p14:creationId xmlns:p14="http://schemas.microsoft.com/office/powerpoint/2010/main" val="6323726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19112" y="2660834"/>
            <a:ext cx="11155680" cy="997196"/>
          </a:xfrm>
        </p:spPr>
        <p:txBody>
          <a:bodyPr/>
          <a:lstStyle/>
          <a:p>
            <a:r>
              <a:rPr lang="en-US" dirty="0"/>
              <a:t>Running Hive Queries</a:t>
            </a:r>
          </a:p>
        </p:txBody>
      </p:sp>
    </p:spTree>
    <p:extLst>
      <p:ext uri="{BB962C8B-B14F-4D97-AF65-F5344CB8AC3E}">
        <p14:creationId xmlns:p14="http://schemas.microsoft.com/office/powerpoint/2010/main" val="85876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Programming HDInsight</a:t>
            </a:r>
            <a:endParaRPr lang="en-US" dirty="0"/>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4907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Programming </a:t>
            </a:r>
            <a:r>
              <a:rPr lang="en-US" dirty="0" err="1" smtClean="0"/>
              <a:t>HDInsight</a:t>
            </a:r>
            <a:endParaRPr lang="en-US" dirty="0"/>
          </a:p>
        </p:txBody>
      </p:sp>
      <p:grpSp>
        <p:nvGrpSpPr>
          <p:cNvPr id="24" name="Group 23"/>
          <p:cNvGrpSpPr/>
          <p:nvPr/>
        </p:nvGrpSpPr>
        <p:grpSpPr>
          <a:xfrm>
            <a:off x="519112" y="976499"/>
            <a:ext cx="10985703" cy="1514536"/>
            <a:chOff x="1148444" y="3034793"/>
            <a:chExt cx="9905999" cy="1183492"/>
          </a:xfrm>
        </p:grpSpPr>
        <p:sp>
          <p:nvSpPr>
            <p:cNvPr id="99" name="Rectangle 98"/>
            <p:cNvSpPr/>
            <p:nvPr/>
          </p:nvSpPr>
          <p:spPr bwMode="auto">
            <a:xfrm>
              <a:off x="2916059" y="3034793"/>
              <a:ext cx="8138384" cy="1151095"/>
            </a:xfrm>
            <a:prstGeom prst="rect">
              <a:avLst/>
            </a:prstGeom>
            <a:solidFill>
              <a:schemeClr val="accent3"/>
            </a:solidFill>
            <a:ln w="38100" cap="flat" cmpd="sng" algn="ctr">
              <a:noFill/>
              <a:prstDash val="solid"/>
              <a:headEnd type="none" w="med" len="med"/>
              <a:tailEnd type="none" w="med" len="med"/>
            </a:ln>
            <a:effectLst/>
          </p:spPr>
          <p:txBody>
            <a:bodyPr vert="horz" wrap="square" lIns="101567" tIns="50784" rIns="101567" bIns="50784" numCol="1" rtlCol="0" anchor="ctr" anchorCtr="0" compatLnSpc="1">
              <a:prstTxWarp prst="textNoShape">
                <a:avLst/>
              </a:prstTxWarp>
            </a:bodyPr>
            <a:lstStyle/>
            <a:p>
              <a:pPr algn="ctr" defTabSz="761522" fontAlgn="base">
                <a:spcBef>
                  <a:spcPct val="0"/>
                </a:spcBef>
                <a:spcAft>
                  <a:spcPct val="0"/>
                </a:spcAft>
                <a:defRPr/>
              </a:pPr>
              <a:endParaRPr lang="en-US" sz="1466" kern="0" dirty="0" err="1">
                <a:gradFill>
                  <a:gsLst>
                    <a:gs pos="0">
                      <a:srgbClr val="FFFFFF"/>
                    </a:gs>
                    <a:gs pos="100000">
                      <a:srgbClr val="FFFFFF"/>
                    </a:gs>
                  </a:gsLst>
                  <a:lin ang="5400000" scaled="0"/>
                </a:gradFill>
                <a:latin typeface="Segoe"/>
              </a:endParaRPr>
            </a:p>
          </p:txBody>
        </p:sp>
        <p:sp>
          <p:nvSpPr>
            <p:cNvPr id="100" name="Rectangle 99"/>
            <p:cNvSpPr/>
            <p:nvPr/>
          </p:nvSpPr>
          <p:spPr bwMode="auto">
            <a:xfrm>
              <a:off x="1148444" y="3034793"/>
              <a:ext cx="1767617" cy="1151095"/>
            </a:xfrm>
            <a:prstGeom prst="rect">
              <a:avLst/>
            </a:prstGeom>
            <a:solidFill>
              <a:schemeClr val="accent3">
                <a:lumMod val="50000"/>
              </a:schemeClr>
            </a:solidFill>
            <a:ln w="38100" cap="flat" cmpd="sng" algn="ctr">
              <a:noFill/>
              <a:prstDash val="solid"/>
              <a:headEnd type="none" w="med" len="med"/>
              <a:tailEnd type="none" w="med" len="med"/>
            </a:ln>
            <a:effectLst/>
          </p:spPr>
          <p:txBody>
            <a:bodyPr vert="horz" wrap="square" lIns="101567" tIns="50784" rIns="101567" bIns="50784" numCol="1" rtlCol="0" anchor="ctr" anchorCtr="0" compatLnSpc="1">
              <a:prstTxWarp prst="textNoShape">
                <a:avLst/>
              </a:prstTxWarp>
            </a:bodyPr>
            <a:lstStyle/>
            <a:p>
              <a:pPr algn="ctr" defTabSz="761522" fontAlgn="base">
                <a:spcBef>
                  <a:spcPct val="0"/>
                </a:spcBef>
                <a:spcAft>
                  <a:spcPct val="0"/>
                </a:spcAft>
                <a:defRPr/>
              </a:pPr>
              <a:endParaRPr lang="en-US" sz="1466" kern="0" dirty="0" err="1">
                <a:gradFill>
                  <a:gsLst>
                    <a:gs pos="0">
                      <a:srgbClr val="FFFFFF"/>
                    </a:gs>
                    <a:gs pos="100000">
                      <a:srgbClr val="FFFFFF"/>
                    </a:gs>
                  </a:gsLst>
                  <a:lin ang="5400000" scaled="0"/>
                </a:gradFill>
                <a:latin typeface="Segoe"/>
              </a:endParaRPr>
            </a:p>
          </p:txBody>
        </p:sp>
        <p:sp>
          <p:nvSpPr>
            <p:cNvPr id="61" name="TextBox 60"/>
            <p:cNvSpPr txBox="1"/>
            <p:nvPr/>
          </p:nvSpPr>
          <p:spPr>
            <a:xfrm>
              <a:off x="1292443" y="3321570"/>
              <a:ext cx="1340053" cy="615713"/>
            </a:xfrm>
            <a:prstGeom prst="rect">
              <a:avLst/>
            </a:prstGeom>
            <a:noFill/>
          </p:spPr>
          <p:txBody>
            <a:bodyPr wrap="square" lIns="0" tIns="0" rIns="0" bIns="0" rtlCol="0">
              <a:spAutoFit/>
            </a:bodyPr>
            <a:lstStyle/>
            <a:p>
              <a:r>
                <a:rPr lang="en-US" sz="2000" spc="-71" dirty="0">
                  <a:gradFill>
                    <a:gsLst>
                      <a:gs pos="2917">
                        <a:srgbClr val="FFFFFF"/>
                      </a:gs>
                      <a:gs pos="30000">
                        <a:srgbClr val="FFFFFF"/>
                      </a:gs>
                    </a:gsLst>
                    <a:lin ang="5400000" scaled="0"/>
                  </a:gradFill>
                </a:rPr>
                <a:t>Existing Ecosystem</a:t>
              </a:r>
            </a:p>
          </p:txBody>
        </p:sp>
        <p:sp>
          <p:nvSpPr>
            <p:cNvPr id="81" name="TextBox 80"/>
            <p:cNvSpPr txBox="1"/>
            <p:nvPr/>
          </p:nvSpPr>
          <p:spPr>
            <a:xfrm>
              <a:off x="2949552" y="3233399"/>
              <a:ext cx="7994171" cy="984886"/>
            </a:xfrm>
            <a:prstGeom prst="rect">
              <a:avLst/>
            </a:prstGeom>
            <a:noFill/>
          </p:spPr>
          <p:txBody>
            <a:bodyPr wrap="square" lIns="0" tIns="0" rIns="0" bIns="0" rtlCol="0">
              <a:spAutoFit/>
            </a:bodyPr>
            <a:lstStyle/>
            <a:p>
              <a:pPr defTabSz="761772">
                <a:defRPr/>
              </a:pPr>
              <a:r>
                <a:rPr lang="en-US" sz="3199" kern="0" dirty="0">
                  <a:solidFill>
                    <a:srgbClr val="FFFFFF"/>
                  </a:solidFill>
                  <a:cs typeface="Segoe UI" pitchFamily="34" charset="0"/>
                </a:rPr>
                <a:t>Hive, Pig, Mahout, Cascading, Scalding, </a:t>
              </a:r>
              <a:r>
                <a:rPr lang="en-US" sz="3199" kern="0" dirty="0" err="1">
                  <a:solidFill>
                    <a:srgbClr val="FFFFFF"/>
                  </a:solidFill>
                  <a:cs typeface="Segoe UI" pitchFamily="34" charset="0"/>
                </a:rPr>
                <a:t>Scoobi</a:t>
              </a:r>
              <a:r>
                <a:rPr lang="en-US" sz="3199" kern="0" dirty="0">
                  <a:solidFill>
                    <a:srgbClr val="FFFFFF"/>
                  </a:solidFill>
                  <a:cs typeface="Segoe UI" pitchFamily="34" charset="0"/>
                </a:rPr>
                <a:t>, Pegasus…</a:t>
              </a:r>
            </a:p>
          </p:txBody>
        </p:sp>
      </p:grpSp>
      <p:grpSp>
        <p:nvGrpSpPr>
          <p:cNvPr id="3" name="Group 2"/>
          <p:cNvGrpSpPr/>
          <p:nvPr/>
        </p:nvGrpSpPr>
        <p:grpSpPr>
          <a:xfrm>
            <a:off x="519109" y="2405872"/>
            <a:ext cx="10985706" cy="1473077"/>
            <a:chOff x="1148442" y="1645493"/>
            <a:chExt cx="9906001" cy="1151095"/>
          </a:xfrm>
        </p:grpSpPr>
        <p:sp>
          <p:nvSpPr>
            <p:cNvPr id="101" name="Rectangle 100"/>
            <p:cNvSpPr/>
            <p:nvPr/>
          </p:nvSpPr>
          <p:spPr bwMode="auto">
            <a:xfrm>
              <a:off x="2916059" y="1645493"/>
              <a:ext cx="8138384" cy="1151095"/>
            </a:xfrm>
            <a:prstGeom prst="rect">
              <a:avLst/>
            </a:prstGeom>
            <a:solidFill>
              <a:schemeClr val="accent2">
                <a:lumMod val="75000"/>
              </a:schemeClr>
            </a:solidFill>
            <a:ln w="38100" cap="flat" cmpd="sng" algn="ctr">
              <a:noFill/>
              <a:prstDash val="solid"/>
              <a:headEnd type="none" w="med" len="med"/>
              <a:tailEnd type="none" w="med" len="med"/>
            </a:ln>
            <a:effectLst/>
          </p:spPr>
          <p:txBody>
            <a:bodyPr vert="horz" wrap="square" lIns="101567" tIns="50784" rIns="101567" bIns="50784" numCol="1" rtlCol="0" anchor="ctr" anchorCtr="0" compatLnSpc="1">
              <a:prstTxWarp prst="textNoShape">
                <a:avLst/>
              </a:prstTxWarp>
            </a:bodyPr>
            <a:lstStyle/>
            <a:p>
              <a:pPr algn="ctr" defTabSz="761522" fontAlgn="base">
                <a:spcBef>
                  <a:spcPct val="0"/>
                </a:spcBef>
                <a:spcAft>
                  <a:spcPct val="0"/>
                </a:spcAft>
                <a:defRPr/>
              </a:pPr>
              <a:endParaRPr lang="en-US" sz="1466" kern="0" dirty="0" err="1">
                <a:gradFill>
                  <a:gsLst>
                    <a:gs pos="0">
                      <a:srgbClr val="FFFFFF"/>
                    </a:gs>
                    <a:gs pos="100000">
                      <a:srgbClr val="FFFFFF"/>
                    </a:gs>
                  </a:gsLst>
                  <a:lin ang="5400000" scaled="0"/>
                </a:gradFill>
                <a:latin typeface="Segoe"/>
              </a:endParaRPr>
            </a:p>
          </p:txBody>
        </p:sp>
        <p:sp>
          <p:nvSpPr>
            <p:cNvPr id="102" name="Rectangle 101"/>
            <p:cNvSpPr/>
            <p:nvPr/>
          </p:nvSpPr>
          <p:spPr bwMode="auto">
            <a:xfrm>
              <a:off x="1148442" y="1645493"/>
              <a:ext cx="1767617" cy="1151095"/>
            </a:xfrm>
            <a:prstGeom prst="rect">
              <a:avLst/>
            </a:prstGeom>
            <a:solidFill>
              <a:schemeClr val="accent5">
                <a:lumMod val="50000"/>
              </a:schemeClr>
            </a:solidFill>
            <a:ln w="38100" cap="flat" cmpd="sng" algn="ctr">
              <a:noFill/>
              <a:prstDash val="solid"/>
              <a:headEnd type="none" w="med" len="med"/>
              <a:tailEnd type="none" w="med" len="med"/>
            </a:ln>
            <a:effectLst/>
          </p:spPr>
          <p:txBody>
            <a:bodyPr vert="horz" wrap="square" lIns="101567" tIns="50784" rIns="101567" bIns="50784" numCol="1" rtlCol="0" anchor="ctr" anchorCtr="0" compatLnSpc="1">
              <a:prstTxWarp prst="textNoShape">
                <a:avLst/>
              </a:prstTxWarp>
            </a:bodyPr>
            <a:lstStyle/>
            <a:p>
              <a:pPr algn="ctr" defTabSz="761522" fontAlgn="base">
                <a:spcBef>
                  <a:spcPct val="0"/>
                </a:spcBef>
                <a:spcAft>
                  <a:spcPct val="0"/>
                </a:spcAft>
                <a:defRPr/>
              </a:pPr>
              <a:endParaRPr lang="en-US" sz="1466" kern="0" dirty="0" err="1">
                <a:gradFill>
                  <a:gsLst>
                    <a:gs pos="0">
                      <a:srgbClr val="FFFFFF"/>
                    </a:gs>
                    <a:gs pos="100000">
                      <a:srgbClr val="FFFFFF"/>
                    </a:gs>
                  </a:gsLst>
                  <a:lin ang="5400000" scaled="0"/>
                </a:gradFill>
                <a:latin typeface="Segoe"/>
              </a:endParaRPr>
            </a:p>
          </p:txBody>
        </p:sp>
        <p:sp>
          <p:nvSpPr>
            <p:cNvPr id="62" name="TextBox 61"/>
            <p:cNvSpPr txBox="1"/>
            <p:nvPr/>
          </p:nvSpPr>
          <p:spPr>
            <a:xfrm>
              <a:off x="1292443" y="2023929"/>
              <a:ext cx="1496673" cy="307857"/>
            </a:xfrm>
            <a:prstGeom prst="rect">
              <a:avLst/>
            </a:prstGeom>
            <a:noFill/>
          </p:spPr>
          <p:txBody>
            <a:bodyPr wrap="square" lIns="0" tIns="0" rIns="0" bIns="0" rtlCol="0">
              <a:spAutoFit/>
            </a:bodyPr>
            <a:lstStyle/>
            <a:p>
              <a:r>
                <a:rPr lang="en-US" sz="2000" spc="-71" dirty="0">
                  <a:gradFill>
                    <a:gsLst>
                      <a:gs pos="2917">
                        <a:srgbClr val="FFFFFF"/>
                      </a:gs>
                      <a:gs pos="30000">
                        <a:srgbClr val="FFFFFF"/>
                      </a:gs>
                    </a:gsLst>
                    <a:lin ang="5400000" scaled="0"/>
                  </a:gradFill>
                </a:rPr>
                <a:t>.NET</a:t>
              </a:r>
            </a:p>
          </p:txBody>
        </p:sp>
      </p:grpSp>
      <p:grpSp>
        <p:nvGrpSpPr>
          <p:cNvPr id="2" name="Group 1"/>
          <p:cNvGrpSpPr/>
          <p:nvPr/>
        </p:nvGrpSpPr>
        <p:grpSpPr>
          <a:xfrm>
            <a:off x="518548" y="3772342"/>
            <a:ext cx="10995717" cy="1473077"/>
            <a:chOff x="1133972" y="4423855"/>
            <a:chExt cx="9915029" cy="1151095"/>
          </a:xfrm>
          <a:solidFill>
            <a:schemeClr val="accent4"/>
          </a:solidFill>
        </p:grpSpPr>
        <p:sp>
          <p:nvSpPr>
            <p:cNvPr id="97" name="Rectangle 96"/>
            <p:cNvSpPr/>
            <p:nvPr/>
          </p:nvSpPr>
          <p:spPr bwMode="auto">
            <a:xfrm>
              <a:off x="2901589" y="4423855"/>
              <a:ext cx="8147412" cy="1151095"/>
            </a:xfrm>
            <a:prstGeom prst="rect">
              <a:avLst/>
            </a:prstGeom>
            <a:grpFill/>
            <a:ln w="38100" cap="flat" cmpd="sng" algn="ctr">
              <a:noFill/>
              <a:prstDash val="solid"/>
              <a:headEnd type="none" w="med" len="med"/>
              <a:tailEnd type="none" w="med" len="med"/>
            </a:ln>
            <a:effectLst/>
          </p:spPr>
          <p:txBody>
            <a:bodyPr vert="horz" wrap="square" lIns="101567" tIns="50784" rIns="101567" bIns="50784" numCol="1" rtlCol="0" anchor="ctr" anchorCtr="0" compatLnSpc="1">
              <a:prstTxWarp prst="textNoShape">
                <a:avLst/>
              </a:prstTxWarp>
            </a:bodyPr>
            <a:lstStyle/>
            <a:p>
              <a:pPr algn="ctr" defTabSz="761522" fontAlgn="base">
                <a:spcBef>
                  <a:spcPct val="0"/>
                </a:spcBef>
                <a:spcAft>
                  <a:spcPct val="0"/>
                </a:spcAft>
                <a:defRPr/>
              </a:pPr>
              <a:endParaRPr lang="en-US" sz="1466" kern="0" dirty="0" err="1">
                <a:gradFill>
                  <a:gsLst>
                    <a:gs pos="0">
                      <a:srgbClr val="FFFFFF"/>
                    </a:gs>
                    <a:gs pos="100000">
                      <a:srgbClr val="FFFFFF"/>
                    </a:gs>
                  </a:gsLst>
                  <a:lin ang="5400000" scaled="0"/>
                </a:gradFill>
                <a:latin typeface="Segoe"/>
              </a:endParaRPr>
            </a:p>
          </p:txBody>
        </p:sp>
        <p:sp>
          <p:nvSpPr>
            <p:cNvPr id="98" name="Rectangle 97"/>
            <p:cNvSpPr/>
            <p:nvPr/>
          </p:nvSpPr>
          <p:spPr bwMode="auto">
            <a:xfrm>
              <a:off x="1133972" y="4423855"/>
              <a:ext cx="1767617" cy="1151095"/>
            </a:xfrm>
            <a:prstGeom prst="rect">
              <a:avLst/>
            </a:prstGeom>
            <a:solidFill>
              <a:schemeClr val="accent4">
                <a:lumMod val="50000"/>
              </a:schemeClr>
            </a:solidFill>
            <a:ln w="38100" cap="flat" cmpd="sng" algn="ctr">
              <a:noFill/>
              <a:prstDash val="solid"/>
              <a:headEnd type="none" w="med" len="med"/>
              <a:tailEnd type="none" w="med" len="med"/>
            </a:ln>
            <a:effectLst/>
          </p:spPr>
          <p:txBody>
            <a:bodyPr vert="horz" wrap="square" lIns="101567" tIns="50784" rIns="101567" bIns="50784" numCol="1" rtlCol="0" anchor="ctr" anchorCtr="0" compatLnSpc="1">
              <a:prstTxWarp prst="textNoShape">
                <a:avLst/>
              </a:prstTxWarp>
            </a:bodyPr>
            <a:lstStyle/>
            <a:p>
              <a:pPr algn="ctr" defTabSz="761522" fontAlgn="base">
                <a:spcBef>
                  <a:spcPct val="0"/>
                </a:spcBef>
                <a:spcAft>
                  <a:spcPct val="0"/>
                </a:spcAft>
                <a:defRPr/>
              </a:pPr>
              <a:endParaRPr lang="en-US" sz="1466" kern="0" dirty="0" err="1">
                <a:gradFill>
                  <a:gsLst>
                    <a:gs pos="0">
                      <a:srgbClr val="FFFFFF"/>
                    </a:gs>
                    <a:gs pos="100000">
                      <a:srgbClr val="FFFFFF"/>
                    </a:gs>
                  </a:gsLst>
                  <a:lin ang="5400000" scaled="0"/>
                </a:gradFill>
                <a:latin typeface="Segoe"/>
              </a:endParaRPr>
            </a:p>
          </p:txBody>
        </p:sp>
        <p:sp>
          <p:nvSpPr>
            <p:cNvPr id="12" name="TextBox 11"/>
            <p:cNvSpPr txBox="1"/>
            <p:nvPr/>
          </p:nvSpPr>
          <p:spPr>
            <a:xfrm>
              <a:off x="1285183" y="4821028"/>
              <a:ext cx="1344117" cy="307857"/>
            </a:xfrm>
            <a:prstGeom prst="rect">
              <a:avLst/>
            </a:prstGeom>
            <a:solidFill>
              <a:schemeClr val="accent4">
                <a:lumMod val="50000"/>
              </a:schemeClr>
            </a:solidFill>
          </p:spPr>
          <p:txBody>
            <a:bodyPr wrap="square" lIns="0" tIns="0" rIns="0" bIns="0" rtlCol="0">
              <a:spAutoFit/>
            </a:bodyPr>
            <a:lstStyle/>
            <a:p>
              <a:r>
                <a:rPr lang="en-US" sz="2000" spc="-71" dirty="0">
                  <a:gradFill>
                    <a:gsLst>
                      <a:gs pos="2917">
                        <a:srgbClr val="FFFFFF"/>
                      </a:gs>
                      <a:gs pos="30000">
                        <a:srgbClr val="FFFFFF"/>
                      </a:gs>
                    </a:gsLst>
                    <a:lin ang="5400000" scaled="0"/>
                  </a:gradFill>
                </a:rPr>
                <a:t>JavaScript</a:t>
              </a:r>
            </a:p>
          </p:txBody>
        </p:sp>
      </p:grpSp>
      <p:grpSp>
        <p:nvGrpSpPr>
          <p:cNvPr id="36" name="Group 35"/>
          <p:cNvGrpSpPr/>
          <p:nvPr/>
        </p:nvGrpSpPr>
        <p:grpSpPr>
          <a:xfrm>
            <a:off x="511290" y="5138815"/>
            <a:ext cx="11002975" cy="1473077"/>
            <a:chOff x="1133972" y="4423855"/>
            <a:chExt cx="9915029" cy="1151095"/>
          </a:xfrm>
        </p:grpSpPr>
        <p:sp>
          <p:nvSpPr>
            <p:cNvPr id="38" name="Rectangle 37"/>
            <p:cNvSpPr/>
            <p:nvPr/>
          </p:nvSpPr>
          <p:spPr bwMode="auto">
            <a:xfrm>
              <a:off x="2901589" y="4423855"/>
              <a:ext cx="8147412" cy="1151095"/>
            </a:xfrm>
            <a:prstGeom prst="rect">
              <a:avLst/>
            </a:prstGeom>
            <a:solidFill>
              <a:schemeClr val="accent6"/>
            </a:solidFill>
            <a:ln w="38100" cap="flat" cmpd="sng" algn="ctr">
              <a:noFill/>
              <a:prstDash val="solid"/>
              <a:headEnd type="none" w="med" len="med"/>
              <a:tailEnd type="none" w="med" len="med"/>
            </a:ln>
            <a:effectLst/>
          </p:spPr>
          <p:txBody>
            <a:bodyPr vert="horz" wrap="square" lIns="101567" tIns="50784" rIns="101567" bIns="50784" numCol="1" rtlCol="0" anchor="ctr" anchorCtr="0" compatLnSpc="1">
              <a:prstTxWarp prst="textNoShape">
                <a:avLst/>
              </a:prstTxWarp>
            </a:bodyPr>
            <a:lstStyle/>
            <a:p>
              <a:pPr algn="ctr" defTabSz="761522" fontAlgn="base">
                <a:spcBef>
                  <a:spcPct val="0"/>
                </a:spcBef>
                <a:spcAft>
                  <a:spcPct val="0"/>
                </a:spcAft>
                <a:defRPr/>
              </a:pPr>
              <a:endParaRPr lang="en-US" sz="1466" kern="0" dirty="0" err="1">
                <a:gradFill>
                  <a:gsLst>
                    <a:gs pos="0">
                      <a:srgbClr val="FFFFFF"/>
                    </a:gs>
                    <a:gs pos="100000">
                      <a:srgbClr val="FFFFFF"/>
                    </a:gs>
                  </a:gsLst>
                  <a:lin ang="5400000" scaled="0"/>
                </a:gradFill>
                <a:latin typeface="Segoe"/>
              </a:endParaRPr>
            </a:p>
          </p:txBody>
        </p:sp>
        <p:sp>
          <p:nvSpPr>
            <p:cNvPr id="39" name="Rectangle 38"/>
            <p:cNvSpPr/>
            <p:nvPr/>
          </p:nvSpPr>
          <p:spPr bwMode="auto">
            <a:xfrm>
              <a:off x="1133972" y="4423855"/>
              <a:ext cx="1767617" cy="1151095"/>
            </a:xfrm>
            <a:prstGeom prst="rect">
              <a:avLst/>
            </a:prstGeom>
            <a:solidFill>
              <a:schemeClr val="accent6">
                <a:lumMod val="50000"/>
              </a:schemeClr>
            </a:solidFill>
            <a:ln w="38100" cap="flat" cmpd="sng" algn="ctr">
              <a:noFill/>
              <a:prstDash val="solid"/>
              <a:headEnd type="none" w="med" len="med"/>
              <a:tailEnd type="none" w="med" len="med"/>
            </a:ln>
            <a:effectLst/>
          </p:spPr>
          <p:txBody>
            <a:bodyPr vert="horz" wrap="square" lIns="101567" tIns="50784" rIns="101567" bIns="50784" numCol="1" rtlCol="0" anchor="ctr" anchorCtr="0" compatLnSpc="1">
              <a:prstTxWarp prst="textNoShape">
                <a:avLst/>
              </a:prstTxWarp>
            </a:bodyPr>
            <a:lstStyle/>
            <a:p>
              <a:pPr algn="ctr" defTabSz="761522" fontAlgn="base">
                <a:spcBef>
                  <a:spcPct val="0"/>
                </a:spcBef>
                <a:spcAft>
                  <a:spcPct val="0"/>
                </a:spcAft>
                <a:defRPr/>
              </a:pPr>
              <a:endParaRPr lang="en-US" sz="1466" kern="0" dirty="0" err="1">
                <a:gradFill>
                  <a:gsLst>
                    <a:gs pos="0">
                      <a:srgbClr val="FFFFFF"/>
                    </a:gs>
                    <a:gs pos="100000">
                      <a:srgbClr val="FFFFFF"/>
                    </a:gs>
                  </a:gsLst>
                  <a:lin ang="5400000" scaled="0"/>
                </a:gradFill>
                <a:latin typeface="Segoe"/>
              </a:endParaRPr>
            </a:p>
          </p:txBody>
        </p:sp>
        <p:sp>
          <p:nvSpPr>
            <p:cNvPr id="41" name="TextBox 40"/>
            <p:cNvSpPr txBox="1"/>
            <p:nvPr/>
          </p:nvSpPr>
          <p:spPr>
            <a:xfrm>
              <a:off x="1292443" y="4753180"/>
              <a:ext cx="1344117" cy="615713"/>
            </a:xfrm>
            <a:prstGeom prst="rect">
              <a:avLst/>
            </a:prstGeom>
            <a:noFill/>
          </p:spPr>
          <p:txBody>
            <a:bodyPr wrap="square" lIns="0" tIns="0" rIns="0" bIns="0" rtlCol="0">
              <a:spAutoFit/>
            </a:bodyPr>
            <a:lstStyle/>
            <a:p>
              <a:r>
                <a:rPr lang="en-US" sz="2000" spc="-71" dirty="0" err="1">
                  <a:gradFill>
                    <a:gsLst>
                      <a:gs pos="2917">
                        <a:srgbClr val="FFFFFF"/>
                      </a:gs>
                      <a:gs pos="30000">
                        <a:srgbClr val="FFFFFF"/>
                      </a:gs>
                    </a:gsLst>
                    <a:lin ang="5400000" scaled="0"/>
                  </a:gradFill>
                </a:rPr>
                <a:t>DevOps</a:t>
              </a:r>
              <a:r>
                <a:rPr lang="en-US" sz="2000" spc="-71" dirty="0">
                  <a:gradFill>
                    <a:gsLst>
                      <a:gs pos="2917">
                        <a:srgbClr val="FFFFFF"/>
                      </a:gs>
                      <a:gs pos="30000">
                        <a:srgbClr val="FFFFFF"/>
                      </a:gs>
                    </a:gsLst>
                    <a:lin ang="5400000" scaled="0"/>
                  </a:gradFill>
                </a:rPr>
                <a:t> / IT Pros</a:t>
              </a:r>
            </a:p>
          </p:txBody>
        </p:sp>
      </p:grpSp>
      <p:sp>
        <p:nvSpPr>
          <p:cNvPr id="45" name="TextBox 44"/>
          <p:cNvSpPr txBox="1"/>
          <p:nvPr/>
        </p:nvSpPr>
        <p:spPr>
          <a:xfrm>
            <a:off x="2516533" y="2641621"/>
            <a:ext cx="8865495" cy="984629"/>
          </a:xfrm>
          <a:prstGeom prst="rect">
            <a:avLst/>
          </a:prstGeom>
          <a:noFill/>
        </p:spPr>
        <p:txBody>
          <a:bodyPr wrap="square" lIns="0" tIns="0" rIns="0" bIns="0" rtlCol="0">
            <a:spAutoFit/>
          </a:bodyPr>
          <a:lstStyle/>
          <a:p>
            <a:pPr defTabSz="761772">
              <a:defRPr/>
            </a:pPr>
            <a:r>
              <a:rPr lang="en-US" sz="3199" kern="0" dirty="0">
                <a:solidFill>
                  <a:srgbClr val="FFFFFF"/>
                </a:solidFill>
                <a:cs typeface="Segoe UI" pitchFamily="34" charset="0"/>
              </a:rPr>
              <a:t> C#, F# Map/Reduce, LINQ to Hive, .NET management clients</a:t>
            </a:r>
          </a:p>
        </p:txBody>
      </p:sp>
      <p:sp>
        <p:nvSpPr>
          <p:cNvPr id="46" name="TextBox 45"/>
          <p:cNvSpPr txBox="1"/>
          <p:nvPr/>
        </p:nvSpPr>
        <p:spPr>
          <a:xfrm>
            <a:off x="2516535" y="4025041"/>
            <a:ext cx="8865495" cy="984629"/>
          </a:xfrm>
          <a:prstGeom prst="rect">
            <a:avLst/>
          </a:prstGeom>
          <a:noFill/>
        </p:spPr>
        <p:txBody>
          <a:bodyPr wrap="square" lIns="0" tIns="0" rIns="0" bIns="0" rtlCol="0">
            <a:spAutoFit/>
          </a:bodyPr>
          <a:lstStyle/>
          <a:p>
            <a:pPr defTabSz="761772">
              <a:defRPr/>
            </a:pPr>
            <a:r>
              <a:rPr lang="en-US" sz="3199" kern="0" dirty="0">
                <a:solidFill>
                  <a:srgbClr val="FFFFFF"/>
                </a:solidFill>
                <a:cs typeface="Segoe UI" pitchFamily="34" charset="0"/>
              </a:rPr>
              <a:t>JavaScript Map/Reduce, Browser hosted console, Node.js management clients</a:t>
            </a:r>
          </a:p>
        </p:txBody>
      </p:sp>
      <p:sp>
        <p:nvSpPr>
          <p:cNvPr id="48" name="TextBox 47"/>
          <p:cNvSpPr txBox="1"/>
          <p:nvPr/>
        </p:nvSpPr>
        <p:spPr>
          <a:xfrm>
            <a:off x="2516532" y="5682498"/>
            <a:ext cx="8865495" cy="492314"/>
          </a:xfrm>
          <a:prstGeom prst="rect">
            <a:avLst/>
          </a:prstGeom>
          <a:noFill/>
        </p:spPr>
        <p:txBody>
          <a:bodyPr wrap="square" lIns="0" tIns="0" rIns="0" bIns="0" rtlCol="0">
            <a:spAutoFit/>
          </a:bodyPr>
          <a:lstStyle/>
          <a:p>
            <a:pPr defTabSz="761772">
              <a:defRPr/>
            </a:pPr>
            <a:r>
              <a:rPr lang="en-US" sz="3199" kern="0" dirty="0">
                <a:solidFill>
                  <a:srgbClr val="FFFFFF"/>
                </a:solidFill>
                <a:cs typeface="Segoe UI" pitchFamily="34" charset="0"/>
              </a:rPr>
              <a:t>PowerShell, Cross Platform CLI tools</a:t>
            </a:r>
          </a:p>
        </p:txBody>
      </p:sp>
    </p:spTree>
    <p:extLst>
      <p:ext uri="{BB962C8B-B14F-4D97-AF65-F5344CB8AC3E}">
        <p14:creationId xmlns:p14="http://schemas.microsoft.com/office/powerpoint/2010/main" val="36514476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pSp>
        <p:nvGrpSpPr>
          <p:cNvPr id="27" name="Group 26"/>
          <p:cNvGrpSpPr/>
          <p:nvPr/>
        </p:nvGrpSpPr>
        <p:grpSpPr>
          <a:xfrm>
            <a:off x="3539946" y="876154"/>
            <a:ext cx="5247410" cy="4499493"/>
            <a:chOff x="3540868" y="875489"/>
            <a:chExt cx="5248777" cy="4500665"/>
          </a:xfrm>
        </p:grpSpPr>
        <p:cxnSp>
          <p:nvCxnSpPr>
            <p:cNvPr id="9" name="Straight Connector 8"/>
            <p:cNvCxnSpPr/>
            <p:nvPr/>
          </p:nvCxnSpPr>
          <p:spPr>
            <a:xfrm>
              <a:off x="6031149" y="875489"/>
              <a:ext cx="0" cy="4500665"/>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40868" y="1128736"/>
              <a:ext cx="1929374" cy="369204"/>
            </a:xfrm>
            <a:prstGeom prst="rect">
              <a:avLst/>
            </a:prstGeom>
            <a:noFill/>
          </p:spPr>
          <p:txBody>
            <a:bodyPr wrap="none" lIns="0" tIns="0" rIns="0" bIns="0" rtlCol="0">
              <a:spAutoFit/>
            </a:bodyPr>
            <a:lstStyle/>
            <a:p>
              <a:r>
                <a:rPr lang="en-US" sz="2399" spc="-70" dirty="0">
                  <a:gradFill>
                    <a:gsLst>
                      <a:gs pos="2917">
                        <a:schemeClr val="tx1"/>
                      </a:gs>
                      <a:gs pos="30000">
                        <a:schemeClr val="tx1"/>
                      </a:gs>
                    </a:gsLst>
                    <a:lin ang="5400000" scaled="0"/>
                  </a:gradFill>
                  <a:latin typeface="+mj-lt"/>
                </a:rPr>
                <a:t>Authoring Jobs</a:t>
              </a:r>
            </a:p>
          </p:txBody>
        </p:sp>
        <p:sp>
          <p:nvSpPr>
            <p:cNvPr id="14" name="TextBox 13"/>
            <p:cNvSpPr txBox="1"/>
            <p:nvPr/>
          </p:nvSpPr>
          <p:spPr>
            <a:xfrm>
              <a:off x="6705869" y="1128736"/>
              <a:ext cx="2083776" cy="369204"/>
            </a:xfrm>
            <a:prstGeom prst="rect">
              <a:avLst/>
            </a:prstGeom>
            <a:noFill/>
          </p:spPr>
          <p:txBody>
            <a:bodyPr wrap="none" lIns="0" tIns="0" rIns="0" bIns="0" rtlCol="0">
              <a:spAutoFit/>
            </a:bodyPr>
            <a:lstStyle/>
            <a:p>
              <a:r>
                <a:rPr lang="en-US" sz="2399" spc="-70" dirty="0">
                  <a:gradFill>
                    <a:gsLst>
                      <a:gs pos="2917">
                        <a:schemeClr val="tx1"/>
                      </a:gs>
                      <a:gs pos="30000">
                        <a:schemeClr val="tx1"/>
                      </a:gs>
                    </a:gsLst>
                    <a:lin ang="5400000" scaled="0"/>
                  </a:gradFill>
                  <a:latin typeface="+mj-lt"/>
                </a:rPr>
                <a:t>App Integration </a:t>
              </a:r>
            </a:p>
          </p:txBody>
        </p:sp>
      </p:grpSp>
      <p:sp>
        <p:nvSpPr>
          <p:cNvPr id="2" name="Title 1"/>
          <p:cNvSpPr>
            <a:spLocks noGrp="1"/>
          </p:cNvSpPr>
          <p:nvPr>
            <p:ph type="title"/>
          </p:nvPr>
        </p:nvSpPr>
        <p:spPr/>
        <p:txBody>
          <a:bodyPr/>
          <a:lstStyle/>
          <a:p>
            <a:r>
              <a:rPr lang="en-US" dirty="0" smtClean="0"/>
              <a:t>Building Developer Experiences</a:t>
            </a:r>
            <a:endParaRPr lang="en-US" dirty="0"/>
          </a:p>
        </p:txBody>
      </p:sp>
      <p:sp>
        <p:nvSpPr>
          <p:cNvPr id="3" name="Rounded Rectangle 2"/>
          <p:cNvSpPr/>
          <p:nvPr/>
        </p:nvSpPr>
        <p:spPr bwMode="auto">
          <a:xfrm>
            <a:off x="3141215" y="5375647"/>
            <a:ext cx="5776725" cy="1053556"/>
          </a:xfrm>
          <a:prstGeom prst="roundRect">
            <a:avLst/>
          </a:prstGeom>
          <a:solidFill>
            <a:srgbClr val="CC26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913825" fontAlgn="base">
              <a:spcBef>
                <a:spcPct val="0"/>
              </a:spcBef>
              <a:spcAft>
                <a:spcPct val="0"/>
              </a:spcAft>
            </a:pPr>
            <a:r>
              <a:rPr lang="en-US" sz="2399" dirty="0">
                <a:gradFill>
                  <a:gsLst>
                    <a:gs pos="0">
                      <a:srgbClr val="FFFFFF"/>
                    </a:gs>
                    <a:gs pos="100000">
                      <a:srgbClr val="FFFFFF"/>
                    </a:gs>
                  </a:gsLst>
                  <a:lin ang="5400000" scaled="0"/>
                </a:gradFill>
                <a:latin typeface="+mj-lt"/>
                <a:ea typeface="Segoe UI" pitchFamily="34" charset="0"/>
                <a:cs typeface="Segoe UI" pitchFamily="34" charset="0"/>
              </a:rPr>
              <a:t>Core </a:t>
            </a:r>
            <a:r>
              <a:rPr lang="en-US" sz="2399" dirty="0" err="1">
                <a:gradFill>
                  <a:gsLst>
                    <a:gs pos="0">
                      <a:srgbClr val="FFFFFF"/>
                    </a:gs>
                    <a:gs pos="100000">
                      <a:srgbClr val="FFFFFF"/>
                    </a:gs>
                  </a:gsLst>
                  <a:lin ang="5400000" scaled="0"/>
                </a:gradFill>
                <a:latin typeface="+mj-lt"/>
                <a:ea typeface="Segoe UI" pitchFamily="34" charset="0"/>
                <a:cs typeface="Segoe UI" pitchFamily="34" charset="0"/>
              </a:rPr>
              <a:t>Hadoop</a:t>
            </a:r>
            <a:endParaRPr lang="en-US" sz="2399"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Rounded Rectangle 4"/>
          <p:cNvSpPr/>
          <p:nvPr/>
        </p:nvSpPr>
        <p:spPr bwMode="auto">
          <a:xfrm>
            <a:off x="3141215" y="4218356"/>
            <a:ext cx="5776725" cy="936855"/>
          </a:xfrm>
          <a:prstGeom prst="round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en-US" sz="2399" dirty="0">
                <a:gradFill>
                  <a:gsLst>
                    <a:gs pos="0">
                      <a:srgbClr val="FFFFFF"/>
                    </a:gs>
                    <a:gs pos="100000">
                      <a:srgbClr val="FFFFFF"/>
                    </a:gs>
                  </a:gsLst>
                  <a:lin ang="5400000" scaled="0"/>
                </a:gradFill>
                <a:latin typeface="+mj-lt"/>
                <a:ea typeface="Segoe UI" pitchFamily="34" charset="0"/>
                <a:cs typeface="Segoe UI" pitchFamily="34" charset="0"/>
              </a:rPr>
              <a:t>Consistent REST API’s</a:t>
            </a:r>
          </a:p>
        </p:txBody>
      </p:sp>
      <p:sp>
        <p:nvSpPr>
          <p:cNvPr id="6" name="Rounded Rectangle 5"/>
          <p:cNvSpPr/>
          <p:nvPr/>
        </p:nvSpPr>
        <p:spPr bwMode="auto">
          <a:xfrm>
            <a:off x="3141215" y="3032134"/>
            <a:ext cx="5776725" cy="965785"/>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en-US" sz="2399" dirty="0">
                <a:gradFill>
                  <a:gsLst>
                    <a:gs pos="0">
                      <a:srgbClr val="FFFFFF"/>
                    </a:gs>
                    <a:gs pos="100000">
                      <a:srgbClr val="FFFFFF"/>
                    </a:gs>
                  </a:gsLst>
                  <a:lin ang="5400000" scaled="0"/>
                </a:gradFill>
                <a:latin typeface="+mj-lt"/>
                <a:ea typeface="Segoe UI" pitchFamily="34" charset="0"/>
                <a:cs typeface="Segoe UI" pitchFamily="34" charset="0"/>
              </a:rPr>
              <a:t>Breadth of Clients (Java, JS, .NET, </a:t>
            </a:r>
            <a:r>
              <a:rPr lang="en-US" sz="2399" dirty="0" err="1">
                <a:gradFill>
                  <a:gsLst>
                    <a:gs pos="0">
                      <a:srgbClr val="FFFFFF"/>
                    </a:gs>
                    <a:gs pos="100000">
                      <a:srgbClr val="FFFFFF"/>
                    </a:gs>
                  </a:gsLst>
                  <a:lin ang="5400000" scaled="0"/>
                </a:gradFill>
                <a:latin typeface="+mj-lt"/>
                <a:ea typeface="Segoe UI" pitchFamily="34" charset="0"/>
                <a:cs typeface="Segoe UI" pitchFamily="34" charset="0"/>
              </a:rPr>
              <a:t>etc</a:t>
            </a:r>
            <a:r>
              <a:rPr lang="en-US" sz="2399" dirty="0">
                <a:gradFill>
                  <a:gsLst>
                    <a:gs pos="0">
                      <a:srgbClr val="FFFFFF"/>
                    </a:gs>
                    <a:gs pos="100000">
                      <a:srgbClr val="FFFFFF"/>
                    </a:gs>
                  </a:gsLst>
                  <a:lin ang="5400000" scaled="0"/>
                </a:gradFill>
                <a:latin typeface="+mj-lt"/>
                <a:ea typeface="Segoe UI" pitchFamily="34" charset="0"/>
                <a:cs typeface="Segoe UI" pitchFamily="34" charset="0"/>
              </a:rPr>
              <a:t>)</a:t>
            </a:r>
          </a:p>
        </p:txBody>
      </p:sp>
      <p:sp>
        <p:nvSpPr>
          <p:cNvPr id="7" name="Rounded Rectangle 6"/>
          <p:cNvSpPr/>
          <p:nvPr/>
        </p:nvSpPr>
        <p:spPr bwMode="auto">
          <a:xfrm>
            <a:off x="3467005" y="5552321"/>
            <a:ext cx="5125143" cy="350104"/>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en-US" sz="2200" dirty="0">
                <a:gradFill>
                  <a:gsLst>
                    <a:gs pos="0">
                      <a:srgbClr val="FFFFFF"/>
                    </a:gs>
                    <a:gs pos="100000">
                      <a:srgbClr val="FFFFFF"/>
                    </a:gs>
                  </a:gsLst>
                  <a:lin ang="5400000" scaled="0"/>
                </a:gradFill>
                <a:latin typeface="+mj-lt"/>
                <a:ea typeface="Segoe UI" pitchFamily="34" charset="0"/>
                <a:cs typeface="Segoe UI" pitchFamily="34" charset="0"/>
              </a:rPr>
              <a:t>Authoring frameworks and languages </a:t>
            </a:r>
          </a:p>
        </p:txBody>
      </p:sp>
      <p:sp>
        <p:nvSpPr>
          <p:cNvPr id="8" name="Rounded Rectangle 7"/>
          <p:cNvSpPr/>
          <p:nvPr/>
        </p:nvSpPr>
        <p:spPr bwMode="auto">
          <a:xfrm>
            <a:off x="3141215" y="1845913"/>
            <a:ext cx="5776725" cy="965785"/>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en-US" sz="2399" dirty="0">
                <a:gradFill>
                  <a:gsLst>
                    <a:gs pos="0">
                      <a:srgbClr val="FFFFFF"/>
                    </a:gs>
                    <a:gs pos="100000">
                      <a:srgbClr val="FFFFFF"/>
                    </a:gs>
                  </a:gsLst>
                  <a:lin ang="5400000" scaled="0"/>
                </a:gradFill>
                <a:latin typeface="+mj-lt"/>
                <a:ea typeface="Segoe UI" pitchFamily="34" charset="0"/>
                <a:cs typeface="Segoe UI" pitchFamily="34" charset="0"/>
              </a:rPr>
              <a:t>End User Tooling (IDE’s, Analyst tools, Command lines)</a:t>
            </a:r>
          </a:p>
        </p:txBody>
      </p:sp>
      <p:grpSp>
        <p:nvGrpSpPr>
          <p:cNvPr id="23" name="Group 22"/>
          <p:cNvGrpSpPr/>
          <p:nvPr/>
        </p:nvGrpSpPr>
        <p:grpSpPr>
          <a:xfrm>
            <a:off x="9129663" y="3862916"/>
            <a:ext cx="2410382" cy="1512732"/>
            <a:chOff x="9132041" y="3863028"/>
            <a:chExt cx="2411010" cy="1513126"/>
          </a:xfrm>
        </p:grpSpPr>
        <p:sp>
          <p:nvSpPr>
            <p:cNvPr id="15" name="Left Brace 14"/>
            <p:cNvSpPr/>
            <p:nvPr/>
          </p:nvSpPr>
          <p:spPr>
            <a:xfrm>
              <a:off x="9132041" y="3863028"/>
              <a:ext cx="251164" cy="1513126"/>
            </a:xfrm>
            <a:prstGeom prst="leftBrace">
              <a:avLst/>
            </a:prstGeom>
            <a:ln w="28575">
              <a:solidFill>
                <a:schemeClr val="accent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399"/>
            </a:p>
          </p:txBody>
        </p:sp>
        <p:sp>
          <p:nvSpPr>
            <p:cNvPr id="16" name="TextBox 15"/>
            <p:cNvSpPr txBox="1"/>
            <p:nvPr/>
          </p:nvSpPr>
          <p:spPr>
            <a:xfrm>
              <a:off x="9539153" y="3942306"/>
              <a:ext cx="2003898" cy="1354570"/>
            </a:xfrm>
            <a:prstGeom prst="rect">
              <a:avLst/>
            </a:prstGeom>
            <a:noFill/>
          </p:spPr>
          <p:txBody>
            <a:bodyPr wrap="square" lIns="0" tIns="0" rIns="0" bIns="0" rtlCol="0">
              <a:spAutoFit/>
            </a:bodyPr>
            <a:lstStyle/>
            <a:p>
              <a:r>
                <a:rPr lang="en-US" sz="2200" spc="-70" dirty="0">
                  <a:gradFill>
                    <a:gsLst>
                      <a:gs pos="2917">
                        <a:schemeClr val="tx1"/>
                      </a:gs>
                      <a:gs pos="30000">
                        <a:schemeClr val="tx1"/>
                      </a:gs>
                    </a:gsLst>
                    <a:lin ang="5400000" scaled="0"/>
                  </a:gradFill>
                  <a:latin typeface="+mj-lt"/>
                </a:rPr>
                <a:t>Connectivity</a:t>
              </a:r>
            </a:p>
            <a:p>
              <a:r>
                <a:rPr lang="en-US" sz="2200" spc="-70" dirty="0">
                  <a:gradFill>
                    <a:gsLst>
                      <a:gs pos="2917">
                        <a:schemeClr val="tx1"/>
                      </a:gs>
                      <a:gs pos="30000">
                        <a:schemeClr val="tx1"/>
                      </a:gs>
                    </a:gsLst>
                    <a:lin ang="5400000" scaled="0"/>
                  </a:gradFill>
                  <a:latin typeface="+mj-lt"/>
                </a:rPr>
                <a:t>Programmability</a:t>
              </a:r>
            </a:p>
            <a:p>
              <a:r>
                <a:rPr lang="en-US" sz="2200" spc="-70" dirty="0">
                  <a:gradFill>
                    <a:gsLst>
                      <a:gs pos="2917">
                        <a:schemeClr val="tx1"/>
                      </a:gs>
                      <a:gs pos="30000">
                        <a:schemeClr val="tx1"/>
                      </a:gs>
                    </a:gsLst>
                    <a:lin ang="5400000" scaled="0"/>
                  </a:gradFill>
                  <a:latin typeface="+mj-lt"/>
                </a:rPr>
                <a:t>Security</a:t>
              </a:r>
            </a:p>
            <a:p>
              <a:r>
                <a:rPr lang="en-US" sz="2200" spc="-70" dirty="0">
                  <a:gradFill>
                    <a:gsLst>
                      <a:gs pos="2917">
                        <a:schemeClr val="tx1"/>
                      </a:gs>
                      <a:gs pos="30000">
                        <a:schemeClr val="tx1"/>
                      </a:gs>
                    </a:gsLst>
                    <a:lin ang="5400000" scaled="0"/>
                  </a:gradFill>
                  <a:latin typeface="+mj-lt"/>
                </a:rPr>
                <a:t>Loosely coupled</a:t>
              </a:r>
            </a:p>
          </p:txBody>
        </p:sp>
      </p:grpSp>
      <p:grpSp>
        <p:nvGrpSpPr>
          <p:cNvPr id="19" name="Group 18"/>
          <p:cNvGrpSpPr/>
          <p:nvPr/>
        </p:nvGrpSpPr>
        <p:grpSpPr>
          <a:xfrm>
            <a:off x="0" y="2773744"/>
            <a:ext cx="2653204" cy="1845538"/>
            <a:chOff x="0" y="2773572"/>
            <a:chExt cx="2653896" cy="1846018"/>
          </a:xfrm>
        </p:grpSpPr>
        <p:sp>
          <p:nvSpPr>
            <p:cNvPr id="17" name="Right Brace 16"/>
            <p:cNvSpPr/>
            <p:nvPr/>
          </p:nvSpPr>
          <p:spPr>
            <a:xfrm>
              <a:off x="2352339" y="2811537"/>
              <a:ext cx="301557" cy="1439693"/>
            </a:xfrm>
            <a:prstGeom prst="rightBrace">
              <a:avLst/>
            </a:prstGeom>
            <a:ln w="28575">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399"/>
            </a:p>
          </p:txBody>
        </p:sp>
        <p:sp>
          <p:nvSpPr>
            <p:cNvPr id="18" name="TextBox 17"/>
            <p:cNvSpPr txBox="1"/>
            <p:nvPr/>
          </p:nvSpPr>
          <p:spPr>
            <a:xfrm>
              <a:off x="0" y="2773572"/>
              <a:ext cx="2262355" cy="1846018"/>
            </a:xfrm>
            <a:prstGeom prst="rect">
              <a:avLst/>
            </a:prstGeom>
            <a:noFill/>
          </p:spPr>
          <p:txBody>
            <a:bodyPr wrap="square" lIns="0" tIns="0" rIns="0" bIns="0" rtlCol="0">
              <a:spAutoFit/>
            </a:bodyPr>
            <a:lstStyle/>
            <a:p>
              <a:pPr algn="r"/>
              <a:r>
                <a:rPr lang="en-US" sz="2399" spc="-70" dirty="0">
                  <a:gradFill>
                    <a:gsLst>
                      <a:gs pos="2917">
                        <a:schemeClr val="tx1"/>
                      </a:gs>
                      <a:gs pos="30000">
                        <a:schemeClr val="tx1"/>
                      </a:gs>
                    </a:gsLst>
                    <a:lin ang="5400000" scaled="0"/>
                  </a:gradFill>
                  <a:latin typeface="+mj-lt"/>
                </a:rPr>
                <a:t>Lightweight</a:t>
              </a:r>
            </a:p>
            <a:p>
              <a:pPr algn="r"/>
              <a:r>
                <a:rPr lang="en-US" sz="2399" spc="-70" dirty="0">
                  <a:gradFill>
                    <a:gsLst>
                      <a:gs pos="2917">
                        <a:schemeClr val="tx1"/>
                      </a:gs>
                      <a:gs pos="30000">
                        <a:schemeClr val="tx1"/>
                      </a:gs>
                    </a:gsLst>
                    <a:lin ang="5400000" scaled="0"/>
                  </a:gradFill>
                  <a:latin typeface="+mj-lt"/>
                </a:rPr>
                <a:t>Low cost to extend</a:t>
              </a:r>
            </a:p>
            <a:p>
              <a:pPr algn="r"/>
              <a:r>
                <a:rPr lang="en-US" sz="2399" spc="-70" dirty="0">
                  <a:gradFill>
                    <a:gsLst>
                      <a:gs pos="2917">
                        <a:schemeClr val="tx1"/>
                      </a:gs>
                      <a:gs pos="30000">
                        <a:schemeClr val="tx1"/>
                      </a:gs>
                    </a:gsLst>
                    <a:lin ang="5400000" scaled="0"/>
                  </a:gradFill>
                  <a:latin typeface="+mj-lt"/>
                </a:rPr>
                <a:t>Scenario oriented</a:t>
              </a:r>
            </a:p>
            <a:p>
              <a:pPr marL="342797" indent="-342797" algn="r">
                <a:buFont typeface="Arial" panose="020B0604020202020204" pitchFamily="34" charset="0"/>
                <a:buChar char="•"/>
              </a:pPr>
              <a:endParaRPr lang="en-US" sz="2399" spc="-70" dirty="0">
                <a:gradFill>
                  <a:gsLst>
                    <a:gs pos="2917">
                      <a:schemeClr val="tx1"/>
                    </a:gs>
                    <a:gs pos="30000">
                      <a:schemeClr val="tx1"/>
                    </a:gs>
                  </a:gsLst>
                  <a:lin ang="5400000" scaled="0"/>
                </a:gradFill>
                <a:latin typeface="+mj-lt"/>
              </a:endParaRPr>
            </a:p>
          </p:txBody>
        </p:sp>
      </p:grpSp>
      <p:grpSp>
        <p:nvGrpSpPr>
          <p:cNvPr id="20" name="Group 19"/>
          <p:cNvGrpSpPr/>
          <p:nvPr/>
        </p:nvGrpSpPr>
        <p:grpSpPr>
          <a:xfrm>
            <a:off x="-148543" y="4983525"/>
            <a:ext cx="2801747" cy="2061975"/>
            <a:chOff x="-148581" y="2639805"/>
            <a:chExt cx="2802477" cy="2062512"/>
          </a:xfrm>
        </p:grpSpPr>
        <p:sp>
          <p:nvSpPr>
            <p:cNvPr id="21" name="Right Brace 20"/>
            <p:cNvSpPr/>
            <p:nvPr/>
          </p:nvSpPr>
          <p:spPr>
            <a:xfrm>
              <a:off x="2352339" y="2811537"/>
              <a:ext cx="301557" cy="1439693"/>
            </a:xfrm>
            <a:prstGeom prst="rightBrace">
              <a:avLst/>
            </a:prstGeom>
            <a:ln w="28575">
              <a:solidFill>
                <a:srgbClr val="CC2626"/>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399"/>
            </a:p>
          </p:txBody>
        </p:sp>
        <p:sp>
          <p:nvSpPr>
            <p:cNvPr id="22" name="TextBox 21"/>
            <p:cNvSpPr txBox="1"/>
            <p:nvPr/>
          </p:nvSpPr>
          <p:spPr>
            <a:xfrm>
              <a:off x="-148581" y="2639805"/>
              <a:ext cx="2395031" cy="2062512"/>
            </a:xfrm>
            <a:prstGeom prst="rect">
              <a:avLst/>
            </a:prstGeom>
            <a:noFill/>
          </p:spPr>
          <p:txBody>
            <a:bodyPr wrap="square" lIns="0" tIns="0" rIns="0" bIns="0" rtlCol="0">
              <a:spAutoFit/>
            </a:bodyPr>
            <a:lstStyle/>
            <a:p>
              <a:pPr algn="r"/>
              <a:r>
                <a:rPr lang="en-US" sz="2200" spc="-70" dirty="0">
                  <a:gradFill>
                    <a:gsLst>
                      <a:gs pos="2917">
                        <a:schemeClr val="tx1"/>
                      </a:gs>
                      <a:gs pos="30000">
                        <a:schemeClr val="tx1"/>
                      </a:gs>
                    </a:gsLst>
                    <a:lin ang="5400000" scaled="0"/>
                  </a:gradFill>
                  <a:latin typeface="+mj-lt"/>
                </a:rPr>
                <a:t>Innovation flows upward</a:t>
              </a:r>
            </a:p>
            <a:p>
              <a:pPr algn="r"/>
              <a:r>
                <a:rPr lang="en-US" sz="2200" spc="-70" dirty="0">
                  <a:gradFill>
                    <a:gsLst>
                      <a:gs pos="2917">
                        <a:schemeClr val="tx1"/>
                      </a:gs>
                      <a:gs pos="30000">
                        <a:schemeClr val="tx1"/>
                      </a:gs>
                    </a:gsLst>
                    <a:lin ang="5400000" scaled="0"/>
                  </a:gradFill>
                  <a:latin typeface="+mj-lt"/>
                </a:rPr>
                <a:t>New compute models</a:t>
              </a:r>
            </a:p>
            <a:p>
              <a:pPr algn="r"/>
              <a:r>
                <a:rPr lang="en-US" sz="2200" spc="-70" dirty="0" err="1">
                  <a:gradFill>
                    <a:gsLst>
                      <a:gs pos="2917">
                        <a:schemeClr val="tx1"/>
                      </a:gs>
                      <a:gs pos="30000">
                        <a:schemeClr val="tx1"/>
                      </a:gs>
                    </a:gsLst>
                    <a:lin ang="5400000" scaled="0"/>
                  </a:gradFill>
                  <a:latin typeface="+mj-lt"/>
                </a:rPr>
                <a:t>Perf</a:t>
              </a:r>
              <a:r>
                <a:rPr lang="en-US" sz="2200" spc="-70" dirty="0">
                  <a:gradFill>
                    <a:gsLst>
                      <a:gs pos="2917">
                        <a:schemeClr val="tx1"/>
                      </a:gs>
                      <a:gs pos="30000">
                        <a:schemeClr val="tx1"/>
                      </a:gs>
                    </a:gsLst>
                    <a:lin ang="5400000" scaled="0"/>
                  </a:gradFill>
                  <a:latin typeface="+mj-lt"/>
                </a:rPr>
                <a:t> enhancements</a:t>
              </a:r>
            </a:p>
            <a:p>
              <a:pPr marL="342797" indent="-342797" algn="r">
                <a:buFont typeface="Arial" panose="020B0604020202020204" pitchFamily="34" charset="0"/>
                <a:buChar char="•"/>
              </a:pPr>
              <a:endParaRPr lang="en-US" sz="2399" spc="-70" dirty="0">
                <a:gradFill>
                  <a:gsLst>
                    <a:gs pos="2917">
                      <a:schemeClr val="tx1"/>
                    </a:gs>
                    <a:gs pos="30000">
                      <a:schemeClr val="tx1"/>
                    </a:gs>
                  </a:gsLst>
                  <a:lin ang="5400000" scaled="0"/>
                </a:gradFill>
                <a:latin typeface="+mj-lt"/>
              </a:endParaRPr>
            </a:p>
          </p:txBody>
        </p:sp>
      </p:grpSp>
      <p:grpSp>
        <p:nvGrpSpPr>
          <p:cNvPr id="24" name="Group 23"/>
          <p:cNvGrpSpPr/>
          <p:nvPr/>
        </p:nvGrpSpPr>
        <p:grpSpPr>
          <a:xfrm>
            <a:off x="9123447" y="1527630"/>
            <a:ext cx="3065377" cy="2061975"/>
            <a:chOff x="9125823" y="3801396"/>
            <a:chExt cx="3066175" cy="2062512"/>
          </a:xfrm>
        </p:grpSpPr>
        <p:sp>
          <p:nvSpPr>
            <p:cNvPr id="25" name="Left Brace 24"/>
            <p:cNvSpPr/>
            <p:nvPr/>
          </p:nvSpPr>
          <p:spPr>
            <a:xfrm>
              <a:off x="9125823" y="3863027"/>
              <a:ext cx="260892" cy="1513126"/>
            </a:xfrm>
            <a:prstGeom prst="leftBrace">
              <a:avLst/>
            </a:prstGeom>
            <a:ln w="28575">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399"/>
            </a:p>
          </p:txBody>
        </p:sp>
        <p:sp>
          <p:nvSpPr>
            <p:cNvPr id="26" name="TextBox 25"/>
            <p:cNvSpPr txBox="1"/>
            <p:nvPr/>
          </p:nvSpPr>
          <p:spPr>
            <a:xfrm>
              <a:off x="9560266" y="3801396"/>
              <a:ext cx="2631732" cy="2062512"/>
            </a:xfrm>
            <a:prstGeom prst="rect">
              <a:avLst/>
            </a:prstGeom>
            <a:noFill/>
          </p:spPr>
          <p:txBody>
            <a:bodyPr wrap="square" lIns="0" tIns="0" rIns="0" bIns="0" rtlCol="0">
              <a:spAutoFit/>
            </a:bodyPr>
            <a:lstStyle/>
            <a:p>
              <a:r>
                <a:rPr lang="en-US" sz="2200" spc="-70" dirty="0">
                  <a:gradFill>
                    <a:gsLst>
                      <a:gs pos="2917">
                        <a:schemeClr val="tx1"/>
                      </a:gs>
                      <a:gs pos="30000">
                        <a:schemeClr val="tx1"/>
                      </a:gs>
                    </a:gsLst>
                    <a:lin ang="5400000" scaled="0"/>
                  </a:gradFill>
                  <a:latin typeface="+mj-lt"/>
                </a:rPr>
                <a:t>Extend breadth &amp; depth</a:t>
              </a:r>
            </a:p>
            <a:p>
              <a:r>
                <a:rPr lang="en-US" sz="2200" spc="-70" dirty="0">
                  <a:gradFill>
                    <a:gsLst>
                      <a:gs pos="2917">
                        <a:schemeClr val="tx1"/>
                      </a:gs>
                      <a:gs pos="30000">
                        <a:schemeClr val="tx1"/>
                      </a:gs>
                    </a:gsLst>
                    <a:lin ang="5400000" scaled="0"/>
                  </a:gradFill>
                  <a:latin typeface="+mj-lt"/>
                </a:rPr>
                <a:t>Enable new scenarios</a:t>
              </a:r>
            </a:p>
            <a:p>
              <a:r>
                <a:rPr lang="en-US" sz="2200" spc="-70" dirty="0">
                  <a:gradFill>
                    <a:gsLst>
                      <a:gs pos="2917">
                        <a:schemeClr val="tx1"/>
                      </a:gs>
                      <a:gs pos="30000">
                        <a:schemeClr val="tx1"/>
                      </a:gs>
                    </a:gsLst>
                    <a:lin ang="5400000" scaled="0"/>
                  </a:gradFill>
                  <a:latin typeface="+mj-lt"/>
                </a:rPr>
                <a:t>Integrate with current tool chains</a:t>
              </a:r>
            </a:p>
            <a:p>
              <a:endParaRPr lang="en-US" sz="2399" spc="-70" dirty="0">
                <a:gradFill>
                  <a:gsLst>
                    <a:gs pos="2917">
                      <a:schemeClr val="tx1"/>
                    </a:gs>
                    <a:gs pos="30000">
                      <a:schemeClr val="tx1"/>
                    </a:gs>
                  </a:gsLst>
                  <a:lin ang="5400000" scaled="0"/>
                </a:gradFill>
                <a:latin typeface="+mj-lt"/>
              </a:endParaRPr>
            </a:p>
          </p:txBody>
        </p:sp>
      </p:grpSp>
    </p:spTree>
    <p:extLst>
      <p:ext uri="{BB962C8B-B14F-4D97-AF65-F5344CB8AC3E}">
        <p14:creationId xmlns:p14="http://schemas.microsoft.com/office/powerpoint/2010/main" val="28022832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custDataLst>
              <p:tags r:id="rId2"/>
            </p:custDataLst>
          </p:nvPr>
        </p:nvSpPr>
        <p:spPr>
          <a:xfrm>
            <a:off x="2917168" y="5422854"/>
            <a:ext cx="8662850" cy="1168446"/>
          </a:xfrm>
          <a:prstGeom prst="rect">
            <a:avLst/>
          </a:prstGeom>
          <a:solidFill>
            <a:schemeClr val="tx1">
              <a:lumMod val="10000"/>
              <a:lumOff val="90000"/>
            </a:schemeClr>
          </a:solidFill>
          <a:ln w="10795" cap="flat" cmpd="sng" algn="ctr">
            <a:noFill/>
            <a:prstDash val="solid"/>
          </a:ln>
          <a:effectLst/>
        </p:spPr>
        <p:txBody>
          <a:bodyPr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endParaRPr lang="en-US" sz="1400" b="1" dirty="0">
              <a:ln>
                <a:solidFill>
                  <a:schemeClr val="bg1">
                    <a:alpha val="0"/>
                  </a:schemeClr>
                </a:solidFill>
              </a:ln>
              <a:solidFill>
                <a:srgbClr val="595959"/>
              </a:solidFill>
            </a:endParaRPr>
          </a:p>
        </p:txBody>
      </p:sp>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368825632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6177" name="think-cell Slide" r:id="rId33" imgW="270" imgH="270" progId="TCLayout.ActiveDocument.1">
                  <p:embed/>
                </p:oleObj>
              </mc:Choice>
              <mc:Fallback>
                <p:oleObj name="think-cell Slide" r:id="rId33" imgW="270" imgH="270" progId="TCLayout.ActiveDocument.1">
                  <p:embed/>
                  <p:pic>
                    <p:nvPicPr>
                      <p:cNvPr id="0" name=""/>
                      <p:cNvPicPr/>
                      <p:nvPr/>
                    </p:nvPicPr>
                    <p:blipFill>
                      <a:blip r:embed="rId34"/>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a:xfrm>
            <a:off x="519112" y="228600"/>
            <a:ext cx="11149013" cy="747897"/>
          </a:xfrm>
        </p:spPr>
        <p:txBody>
          <a:bodyPr/>
          <a:lstStyle/>
          <a:p>
            <a:r>
              <a:rPr lang="en-US" dirty="0"/>
              <a:t>Microsoft </a:t>
            </a:r>
            <a:r>
              <a:rPr lang="en-US" dirty="0" smtClean="0"/>
              <a:t>Big Data </a:t>
            </a:r>
            <a:r>
              <a:rPr lang="en-US" dirty="0"/>
              <a:t>Solution</a:t>
            </a:r>
          </a:p>
        </p:txBody>
      </p:sp>
      <p:sp>
        <p:nvSpPr>
          <p:cNvPr id="89" name="Rectangle 88"/>
          <p:cNvSpPr/>
          <p:nvPr>
            <p:custDataLst>
              <p:tags r:id="rId5"/>
            </p:custDataLst>
          </p:nvPr>
        </p:nvSpPr>
        <p:spPr>
          <a:xfrm>
            <a:off x="2917168" y="1131252"/>
            <a:ext cx="8662850" cy="1188720"/>
          </a:xfrm>
          <a:prstGeom prst="rect">
            <a:avLst/>
          </a:prstGeom>
          <a:solidFill>
            <a:schemeClr val="tx1">
              <a:lumMod val="10000"/>
              <a:lumOff val="90000"/>
            </a:schemeClr>
          </a:solidFill>
          <a:ln w="10795" cap="flat" cmpd="sng" algn="ctr">
            <a:noFill/>
            <a:prstDash val="solid"/>
          </a:ln>
          <a:effectLst/>
        </p:spPr>
        <p:txBody>
          <a:bodyPr rtlCol="0" anchor="b"/>
          <a:lstStyle/>
          <a:p>
            <a:pPr algn="ctr" defTabSz="914400">
              <a:defRPr/>
            </a:pPr>
            <a:endParaRPr lang="en-US" sz="1400" b="1" dirty="0">
              <a:ln>
                <a:solidFill>
                  <a:schemeClr val="bg1">
                    <a:alpha val="0"/>
                  </a:schemeClr>
                </a:solidFill>
              </a:ln>
              <a:solidFill>
                <a:srgbClr val="595959"/>
              </a:solidFill>
            </a:endParaRPr>
          </a:p>
        </p:txBody>
      </p:sp>
      <p:grpSp>
        <p:nvGrpSpPr>
          <p:cNvPr id="5" name="Group 4"/>
          <p:cNvGrpSpPr/>
          <p:nvPr/>
        </p:nvGrpSpPr>
        <p:grpSpPr>
          <a:xfrm>
            <a:off x="3820303" y="1322364"/>
            <a:ext cx="1215150" cy="997610"/>
            <a:chOff x="3121733" y="1194047"/>
            <a:chExt cx="855420" cy="783357"/>
          </a:xfrm>
        </p:grpSpPr>
        <p:sp>
          <p:nvSpPr>
            <p:cNvPr id="92" name="Rectangle 91"/>
            <p:cNvSpPr/>
            <p:nvPr>
              <p:custDataLst>
                <p:tags r:id="rId29"/>
              </p:custDataLst>
            </p:nvPr>
          </p:nvSpPr>
          <p:spPr>
            <a:xfrm>
              <a:off x="3201811" y="1808230"/>
              <a:ext cx="695263" cy="169174"/>
            </a:xfrm>
            <a:prstGeom prst="rect">
              <a:avLst/>
            </a:prstGeom>
          </p:spPr>
          <p:txBody>
            <a:bodyPr wrap="none" lIns="0" tIns="0" rIns="0" bIns="0" anchor="ctr">
              <a:spAutoFit/>
            </a:bodyPr>
            <a:lstStyle/>
            <a:p>
              <a:pPr algn="ctr" defTabSz="914400">
                <a:spcBef>
                  <a:spcPct val="30000"/>
                </a:spcBef>
                <a:defRPr/>
              </a:pPr>
              <a:r>
                <a:rPr lang="en-US" sz="1400" b="1" dirty="0">
                  <a:ln>
                    <a:solidFill>
                      <a:schemeClr val="bg1">
                        <a:alpha val="0"/>
                      </a:schemeClr>
                    </a:solidFill>
                  </a:ln>
                  <a:solidFill>
                    <a:srgbClr val="595959"/>
                  </a:solidFill>
                </a:rPr>
                <a:t>Power View</a:t>
              </a:r>
            </a:p>
          </p:txBody>
        </p:sp>
        <p:pic>
          <p:nvPicPr>
            <p:cNvPr id="91" name="Picture 3"/>
            <p:cNvPicPr>
              <a:picLocks noChangeAspect="1" noChangeArrowheads="1"/>
            </p:cNvPicPr>
            <p:nvPr>
              <p:custDataLst>
                <p:tags r:id="rId30"/>
              </p:custDataLst>
            </p:nvPr>
          </p:nvPicPr>
          <p:blipFill>
            <a:blip r:embed="rId35" cstate="print">
              <a:extLst>
                <a:ext uri="{28A0092B-C50C-407E-A947-70E740481C1C}">
                  <a14:useLocalDpi xmlns:a14="http://schemas.microsoft.com/office/drawing/2010/main" val="0"/>
                </a:ext>
              </a:extLst>
            </a:blip>
            <a:srcRect/>
            <a:stretch>
              <a:fillRect/>
            </a:stretch>
          </p:blipFill>
          <p:spPr bwMode="auto">
            <a:xfrm>
              <a:off x="3121733" y="1194047"/>
              <a:ext cx="855420" cy="57811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3" name="Group 12"/>
          <p:cNvGrpSpPr/>
          <p:nvPr/>
        </p:nvGrpSpPr>
        <p:grpSpPr>
          <a:xfrm>
            <a:off x="5341482" y="1322366"/>
            <a:ext cx="1862881" cy="981718"/>
            <a:chOff x="4532167" y="1194045"/>
            <a:chExt cx="1688593" cy="784898"/>
          </a:xfrm>
        </p:grpSpPr>
        <p:sp>
          <p:nvSpPr>
            <p:cNvPr id="95" name="Text Box 18"/>
            <p:cNvSpPr txBox="1">
              <a:spLocks noChangeArrowheads="1"/>
            </p:cNvSpPr>
            <p:nvPr>
              <p:custDataLst>
                <p:tags r:id="rId27"/>
              </p:custDataLst>
            </p:nvPr>
          </p:nvSpPr>
          <p:spPr bwMode="auto">
            <a:xfrm flipH="1">
              <a:off x="4532167" y="1806692"/>
              <a:ext cx="1688593" cy="172251"/>
            </a:xfrm>
            <a:prstGeom prst="rect">
              <a:avLst/>
            </a:prstGeom>
            <a:noFill/>
            <a:ln w="9525" algn="ctr">
              <a:noFill/>
              <a:miter lim="800000"/>
              <a:headEnd/>
              <a:tailEnd/>
            </a:ln>
            <a:effectLst/>
          </p:spPr>
          <p:txBody>
            <a:bodyPr wrap="none" lIns="0" tIns="0" rIns="0" bIns="0" anchor="ctr">
              <a:spAutoFit/>
            </a:bodyPr>
            <a:lstStyle>
              <a:defPPr>
                <a:defRPr lang="en-US"/>
              </a:defPPr>
              <a:lvl1pPr algn="ctr">
                <a:lnSpc>
                  <a:spcPct val="90000"/>
                </a:lnSpc>
                <a:spcBef>
                  <a:spcPct val="30000"/>
                </a:spcBef>
                <a:defRPr sz="1050">
                  <a:latin typeface="Segoe"/>
                  <a:cs typeface="Segoe"/>
                </a:defRPr>
              </a:lvl1pPr>
            </a:lstStyle>
            <a:p>
              <a:pPr marR="0" lvl="0" indent="0" defTabSz="914400" fontAlgn="auto">
                <a:lnSpc>
                  <a:spcPct val="100000"/>
                </a:lnSpc>
                <a:spcBef>
                  <a:spcPct val="30000"/>
                </a:spcBef>
                <a:spcAft>
                  <a:spcPts val="0"/>
                </a:spcAft>
                <a:buClrTx/>
                <a:buSzTx/>
                <a:buFontTx/>
                <a:buNone/>
                <a:tabLst/>
                <a:defRPr/>
              </a:pPr>
              <a:r>
                <a:rPr lang="en-US" sz="1400" b="1" dirty="0">
                  <a:ln>
                    <a:solidFill>
                      <a:schemeClr val="bg1">
                        <a:alpha val="0"/>
                      </a:schemeClr>
                    </a:solidFill>
                  </a:ln>
                  <a:solidFill>
                    <a:srgbClr val="595959"/>
                  </a:solidFill>
                  <a:latin typeface="+mn-lt"/>
                  <a:cs typeface="+mn-cs"/>
                </a:rPr>
                <a:t>Excel with PowerPivot</a:t>
              </a:r>
            </a:p>
          </p:txBody>
        </p:sp>
        <p:pic>
          <p:nvPicPr>
            <p:cNvPr id="94" name="Picture 2" descr="http://www.powerpivot.com/res/images/IW2Ribbon_thumbnail.png"/>
            <p:cNvPicPr>
              <a:picLocks noChangeAspect="1" noChangeArrowheads="1"/>
            </p:cNvPicPr>
            <p:nvPr>
              <p:custDataLst>
                <p:tags r:id="rId28"/>
              </p:custDataLst>
            </p:nvPr>
          </p:nvPicPr>
          <p:blipFill>
            <a:blip r:embed="rId36">
              <a:extLst>
                <a:ext uri="{28A0092B-C50C-407E-A947-70E740481C1C}">
                  <a14:useLocalDpi xmlns:a14="http://schemas.microsoft.com/office/drawing/2010/main" val="0"/>
                </a:ext>
              </a:extLst>
            </a:blip>
            <a:srcRect/>
            <a:stretch>
              <a:fillRect/>
            </a:stretch>
          </p:blipFill>
          <p:spPr bwMode="auto">
            <a:xfrm>
              <a:off x="4970339" y="1194045"/>
              <a:ext cx="812251" cy="578121"/>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9961157" y="1322364"/>
            <a:ext cx="1125193" cy="997610"/>
            <a:chOff x="7806396" y="1194047"/>
            <a:chExt cx="867180" cy="783357"/>
          </a:xfrm>
        </p:grpSpPr>
        <p:sp>
          <p:nvSpPr>
            <p:cNvPr id="97" name="Text Box 18"/>
            <p:cNvSpPr txBox="1">
              <a:spLocks noChangeArrowheads="1"/>
            </p:cNvSpPr>
            <p:nvPr>
              <p:custDataLst>
                <p:tags r:id="rId25"/>
              </p:custDataLst>
            </p:nvPr>
          </p:nvSpPr>
          <p:spPr bwMode="auto">
            <a:xfrm flipH="1">
              <a:off x="7808204" y="1808230"/>
              <a:ext cx="863563" cy="169174"/>
            </a:xfrm>
            <a:prstGeom prst="rect">
              <a:avLst/>
            </a:prstGeom>
            <a:noFill/>
            <a:ln w="9525" algn="ctr">
              <a:noFill/>
              <a:miter lim="800000"/>
              <a:headEnd/>
              <a:tailEnd/>
            </a:ln>
            <a:effectLst/>
          </p:spPr>
          <p:txBody>
            <a:bodyPr wrap="none" lIns="0" tIns="0" rIns="0" bIns="0" anchor="ctr">
              <a:spAutoFit/>
            </a:bodyPr>
            <a:lstStyle/>
            <a:p>
              <a:pPr algn="ctr" defTabSz="914400">
                <a:spcBef>
                  <a:spcPct val="30000"/>
                </a:spcBef>
                <a:defRPr/>
              </a:pPr>
              <a:r>
                <a:rPr lang="en-US" sz="1400" b="1" dirty="0">
                  <a:ln>
                    <a:solidFill>
                      <a:schemeClr val="bg1">
                        <a:alpha val="0"/>
                      </a:schemeClr>
                    </a:solidFill>
                  </a:ln>
                  <a:solidFill>
                    <a:srgbClr val="595959"/>
                  </a:solidFill>
                </a:rPr>
                <a:t>Embedded BI</a:t>
              </a:r>
            </a:p>
          </p:txBody>
        </p:sp>
        <p:pic>
          <p:nvPicPr>
            <p:cNvPr id="96" name="Picture 6" descr="http://t0.gstatic.com/images?q=tbn:ANd9GcQsEFrFQe5XFHpt0GlI2Q4HjJJvb4uaWgAXyNjQ-TU7F-f5iQcXWOgdxBY">
              <a:hlinkClick r:id="rId37"/>
            </p:cNvPr>
            <p:cNvPicPr>
              <a:picLocks noChangeAspect="1" noChangeArrowheads="1"/>
            </p:cNvPicPr>
            <p:nvPr>
              <p:custDataLst>
                <p:tags r:id="rId26"/>
              </p:custDataLst>
            </p:nvPr>
          </p:nvPicPr>
          <p:blipFill>
            <a:blip r:embed="rId38">
              <a:extLst>
                <a:ext uri="{28A0092B-C50C-407E-A947-70E740481C1C}">
                  <a14:useLocalDpi xmlns:a14="http://schemas.microsoft.com/office/drawing/2010/main" val="0"/>
                </a:ext>
              </a:extLst>
            </a:blip>
            <a:srcRect/>
            <a:stretch>
              <a:fillRect/>
            </a:stretch>
          </p:blipFill>
          <p:spPr bwMode="auto">
            <a:xfrm>
              <a:off x="7806396" y="1194047"/>
              <a:ext cx="867180" cy="578119"/>
            </a:xfrm>
            <a:prstGeom prst="rect">
              <a:avLst/>
            </a:prstGeom>
            <a:noFill/>
            <a:ln w="19050">
              <a:noFill/>
            </a:ln>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7685888" y="1322364"/>
            <a:ext cx="1660198" cy="997610"/>
            <a:chOff x="6041048" y="1194047"/>
            <a:chExt cx="1507072" cy="783357"/>
          </a:xfrm>
        </p:grpSpPr>
        <p:pic>
          <p:nvPicPr>
            <p:cNvPr id="98" name="Picture 2"/>
            <p:cNvPicPr>
              <a:picLocks noChangeAspect="1" noChangeArrowheads="1"/>
            </p:cNvPicPr>
            <p:nvPr>
              <p:custDataLst>
                <p:tags r:id="rId23"/>
              </p:custDataLst>
            </p:nvPr>
          </p:nvPicPr>
          <p:blipFill>
            <a:blip r:embed="rId39" cstate="print">
              <a:extLst>
                <a:ext uri="{28A0092B-C50C-407E-A947-70E740481C1C}">
                  <a14:useLocalDpi xmlns:a14="http://schemas.microsoft.com/office/drawing/2010/main" val="0"/>
                </a:ext>
              </a:extLst>
            </a:blip>
            <a:srcRect/>
            <a:stretch>
              <a:fillRect/>
            </a:stretch>
          </p:blipFill>
          <p:spPr bwMode="auto">
            <a:xfrm>
              <a:off x="6387726" y="1194047"/>
              <a:ext cx="813717" cy="57811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Text Box 18"/>
            <p:cNvSpPr txBox="1">
              <a:spLocks noChangeArrowheads="1"/>
            </p:cNvSpPr>
            <p:nvPr>
              <p:custDataLst>
                <p:tags r:id="rId24"/>
              </p:custDataLst>
            </p:nvPr>
          </p:nvSpPr>
          <p:spPr bwMode="auto">
            <a:xfrm flipH="1">
              <a:off x="6041048" y="1808230"/>
              <a:ext cx="1507072" cy="169174"/>
            </a:xfrm>
            <a:prstGeom prst="rect">
              <a:avLst/>
            </a:prstGeom>
            <a:noFill/>
            <a:ln w="9525" algn="ctr">
              <a:noFill/>
              <a:miter lim="800000"/>
              <a:headEnd/>
              <a:tailEnd/>
            </a:ln>
            <a:effectLst/>
          </p:spPr>
          <p:txBody>
            <a:bodyPr wrap="none" lIns="0" tIns="0" rIns="0" bIns="0" anchor="ctr">
              <a:spAutoFit/>
            </a:bodyPr>
            <a:lstStyle/>
            <a:p>
              <a:pPr algn="ctr" defTabSz="914400">
                <a:spcBef>
                  <a:spcPct val="30000"/>
                </a:spcBef>
                <a:defRPr/>
              </a:pPr>
              <a:r>
                <a:rPr lang="en-US" sz="1400" b="1" dirty="0">
                  <a:ln>
                    <a:solidFill>
                      <a:schemeClr val="bg1">
                        <a:alpha val="0"/>
                      </a:schemeClr>
                    </a:solidFill>
                  </a:ln>
                  <a:solidFill>
                    <a:srgbClr val="595959"/>
                  </a:solidFill>
                </a:rPr>
                <a:t>Predictive Analytics</a:t>
              </a:r>
            </a:p>
          </p:txBody>
        </p:sp>
      </p:grpSp>
      <p:sp>
        <p:nvSpPr>
          <p:cNvPr id="6" name="Rectangle 5"/>
          <p:cNvSpPr/>
          <p:nvPr/>
        </p:nvSpPr>
        <p:spPr bwMode="auto">
          <a:xfrm>
            <a:off x="10657964" y="6200134"/>
            <a:ext cx="784894" cy="3077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400" fontAlgn="base">
              <a:spcBef>
                <a:spcPct val="0"/>
              </a:spcBef>
              <a:spcAft>
                <a:spcPct val="0"/>
              </a:spcAft>
              <a:defRPr/>
            </a:pPr>
            <a:r>
              <a:rPr lang="en-US" sz="1400" dirty="0">
                <a:ln>
                  <a:solidFill>
                    <a:schemeClr val="bg1">
                      <a:alpha val="0"/>
                    </a:schemeClr>
                  </a:solidFill>
                </a:ln>
                <a:solidFill>
                  <a:srgbClr val="595959"/>
                </a:solidFill>
              </a:rPr>
              <a:t>APPs</a:t>
            </a:r>
          </a:p>
        </p:txBody>
      </p:sp>
      <p:sp>
        <p:nvSpPr>
          <p:cNvPr id="73" name="Rectangle 72"/>
          <p:cNvSpPr/>
          <p:nvPr/>
        </p:nvSpPr>
        <p:spPr bwMode="auto">
          <a:xfrm>
            <a:off x="9810678" y="6200134"/>
            <a:ext cx="784894" cy="3077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400" fontAlgn="base">
              <a:spcBef>
                <a:spcPct val="0"/>
              </a:spcBef>
              <a:spcAft>
                <a:spcPct val="0"/>
              </a:spcAft>
              <a:defRPr/>
            </a:pPr>
            <a:r>
              <a:rPr lang="en-US" sz="1400" dirty="0">
                <a:ln>
                  <a:solidFill>
                    <a:schemeClr val="bg1">
                      <a:alpha val="0"/>
                    </a:schemeClr>
                  </a:solidFill>
                </a:ln>
                <a:solidFill>
                  <a:srgbClr val="595959"/>
                </a:solidFill>
              </a:rPr>
              <a:t>LOB</a:t>
            </a:r>
          </a:p>
        </p:txBody>
      </p:sp>
      <p:sp>
        <p:nvSpPr>
          <p:cNvPr id="74" name="Rectangle 73"/>
          <p:cNvSpPr/>
          <p:nvPr/>
        </p:nvSpPr>
        <p:spPr bwMode="auto">
          <a:xfrm>
            <a:off x="8963392" y="6200134"/>
            <a:ext cx="784894" cy="3077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400" fontAlgn="base">
              <a:spcBef>
                <a:spcPct val="0"/>
              </a:spcBef>
              <a:spcAft>
                <a:spcPct val="0"/>
              </a:spcAft>
              <a:defRPr/>
            </a:pPr>
            <a:r>
              <a:rPr lang="en-US" sz="1400" dirty="0">
                <a:ln>
                  <a:solidFill>
                    <a:schemeClr val="bg1">
                      <a:alpha val="0"/>
                    </a:schemeClr>
                  </a:solidFill>
                </a:ln>
                <a:solidFill>
                  <a:srgbClr val="595959"/>
                </a:solidFill>
              </a:rPr>
              <a:t>CRM</a:t>
            </a:r>
          </a:p>
        </p:txBody>
      </p:sp>
      <p:sp>
        <p:nvSpPr>
          <p:cNvPr id="79" name="Rectangle 78"/>
          <p:cNvSpPr/>
          <p:nvPr/>
        </p:nvSpPr>
        <p:spPr bwMode="auto">
          <a:xfrm>
            <a:off x="8116106" y="6200134"/>
            <a:ext cx="784894" cy="3077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400" fontAlgn="base">
              <a:spcBef>
                <a:spcPct val="0"/>
              </a:spcBef>
              <a:spcAft>
                <a:spcPct val="0"/>
              </a:spcAft>
              <a:defRPr/>
            </a:pPr>
            <a:r>
              <a:rPr lang="en-US" sz="1400" dirty="0">
                <a:ln>
                  <a:solidFill>
                    <a:schemeClr val="bg1">
                      <a:alpha val="0"/>
                    </a:schemeClr>
                  </a:solidFill>
                </a:ln>
                <a:solidFill>
                  <a:srgbClr val="595959"/>
                </a:solidFill>
              </a:rPr>
              <a:t>ERP</a:t>
            </a:r>
          </a:p>
        </p:txBody>
      </p:sp>
      <p:sp>
        <p:nvSpPr>
          <p:cNvPr id="78" name="Left-Right Arrow 77"/>
          <p:cNvSpPr/>
          <p:nvPr>
            <p:custDataLst>
              <p:tags r:id="rId6"/>
            </p:custDataLst>
          </p:nvPr>
        </p:nvSpPr>
        <p:spPr>
          <a:xfrm>
            <a:off x="6471353" y="4186488"/>
            <a:ext cx="1554480" cy="640080"/>
          </a:xfrm>
          <a:prstGeom prst="leftRightArrow">
            <a:avLst>
              <a:gd name="adj1" fmla="val 50000"/>
              <a:gd name="adj2" fmla="val 37108"/>
            </a:avLst>
          </a:prstGeom>
          <a:solidFill>
            <a:schemeClr val="bg1">
              <a:lumMod val="65000"/>
            </a:schemeClr>
          </a:solidFill>
          <a:ln w="10795" cap="flat" cmpd="sng" algn="ctr">
            <a:noFill/>
            <a:prstDash val="solid"/>
          </a:ln>
          <a:effectLst/>
        </p:spPr>
        <p:txBody>
          <a:bodyPr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smtClean="0">
                <a:ln>
                  <a:solidFill>
                    <a:schemeClr val="bg1">
                      <a:alpha val="0"/>
                    </a:schemeClr>
                  </a:solidFill>
                </a:ln>
                <a:solidFill>
                  <a:schemeClr val="bg1"/>
                </a:solidFill>
                <a:effectLst/>
                <a:uLnTx/>
                <a:uFillTx/>
                <a:ea typeface="+mn-ea"/>
                <a:cs typeface="+mn-cs"/>
              </a:rPr>
              <a:t>Connectors</a:t>
            </a:r>
            <a:endParaRPr kumimoji="0" lang="en-US" sz="1600" i="0" u="none" strike="noStrike" kern="0" cap="none" spc="0" normalizeH="0" baseline="0" noProof="0" dirty="0">
              <a:ln>
                <a:solidFill>
                  <a:schemeClr val="bg1">
                    <a:alpha val="0"/>
                  </a:schemeClr>
                </a:solidFill>
              </a:ln>
              <a:solidFill>
                <a:schemeClr val="bg1"/>
              </a:solidFill>
              <a:effectLst/>
              <a:uLnTx/>
              <a:uFillTx/>
              <a:ea typeface="+mn-ea"/>
              <a:cs typeface="+mn-cs"/>
            </a:endParaRPr>
          </a:p>
        </p:txBody>
      </p:sp>
      <p:sp>
        <p:nvSpPr>
          <p:cNvPr id="75" name="Rectangle 74"/>
          <p:cNvSpPr/>
          <p:nvPr>
            <p:custDataLst>
              <p:tags r:id="rId7"/>
            </p:custDataLst>
          </p:nvPr>
        </p:nvSpPr>
        <p:spPr>
          <a:xfrm>
            <a:off x="2917168" y="3809440"/>
            <a:ext cx="3154680" cy="1280160"/>
          </a:xfrm>
          <a:prstGeom prst="rect">
            <a:avLst/>
          </a:prstGeom>
          <a:solidFill>
            <a:schemeClr val="tx1">
              <a:lumMod val="10000"/>
              <a:lumOff val="90000"/>
            </a:schemeClr>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solidFill>
                  <a:schemeClr val="bg1">
                    <a:alpha val="0"/>
                  </a:schemeClr>
                </a:solidFill>
              </a:ln>
              <a:solidFill>
                <a:srgbClr val="595959"/>
              </a:solidFill>
              <a:effectLst/>
              <a:uLnTx/>
              <a:uFillTx/>
              <a:ea typeface="+mn-ea"/>
              <a:cs typeface="+mn-cs"/>
            </a:endParaRPr>
          </a:p>
        </p:txBody>
      </p:sp>
      <p:sp>
        <p:nvSpPr>
          <p:cNvPr id="51" name="Rectangle 50"/>
          <p:cNvSpPr/>
          <p:nvPr>
            <p:custDataLst>
              <p:tags r:id="rId8"/>
            </p:custDataLst>
          </p:nvPr>
        </p:nvSpPr>
        <p:spPr>
          <a:xfrm>
            <a:off x="8425338" y="3809440"/>
            <a:ext cx="3154680" cy="1280160"/>
          </a:xfrm>
          <a:prstGeom prst="rect">
            <a:avLst/>
          </a:prstGeom>
          <a:solidFill>
            <a:schemeClr val="tx1">
              <a:lumMod val="10000"/>
              <a:lumOff val="90000"/>
            </a:schemeClr>
          </a:solidFill>
          <a:ln w="10795" cap="flat" cmpd="sng" algn="ctr">
            <a:noFill/>
            <a:prstDash val="solid"/>
          </a:ln>
          <a:effectLst/>
        </p:spPr>
        <p:txBody>
          <a:bodyPr rtlCol="0" anchor="b"/>
          <a:lstStyle/>
          <a:p>
            <a:pPr algn="ctr" defTabSz="914400">
              <a:defRPr/>
            </a:pPr>
            <a:r>
              <a:rPr lang="en-US" sz="1400" dirty="0">
                <a:ln>
                  <a:solidFill>
                    <a:schemeClr val="bg1">
                      <a:alpha val="0"/>
                    </a:schemeClr>
                  </a:solidFill>
                </a:ln>
                <a:solidFill>
                  <a:srgbClr val="595959"/>
                </a:solidFill>
              </a:rPr>
              <a:t>Microsoft </a:t>
            </a:r>
            <a:r>
              <a:rPr lang="en-US" sz="1400" dirty="0" smtClean="0">
                <a:ln>
                  <a:solidFill>
                    <a:schemeClr val="bg1">
                      <a:alpha val="0"/>
                    </a:schemeClr>
                  </a:solidFill>
                </a:ln>
                <a:solidFill>
                  <a:srgbClr val="595959"/>
                </a:solidFill>
              </a:rPr>
              <a:t>PDW</a:t>
            </a:r>
            <a:endParaRPr lang="en-US" sz="1400" dirty="0">
              <a:ln>
                <a:solidFill>
                  <a:schemeClr val="bg1">
                    <a:alpha val="0"/>
                  </a:schemeClr>
                </a:solidFill>
              </a:ln>
              <a:solidFill>
                <a:srgbClr val="595959"/>
              </a:solidFill>
            </a:endParaRPr>
          </a:p>
        </p:txBody>
      </p:sp>
      <p:sp>
        <p:nvSpPr>
          <p:cNvPr id="81" name="Rectangle 80"/>
          <p:cNvSpPr/>
          <p:nvPr>
            <p:custDataLst>
              <p:tags r:id="rId9"/>
            </p:custDataLst>
          </p:nvPr>
        </p:nvSpPr>
        <p:spPr>
          <a:xfrm>
            <a:off x="2917168" y="2653226"/>
            <a:ext cx="8662850" cy="822960"/>
          </a:xfrm>
          <a:prstGeom prst="rect">
            <a:avLst/>
          </a:prstGeom>
          <a:solidFill>
            <a:schemeClr val="tx1">
              <a:lumMod val="10000"/>
              <a:lumOff val="90000"/>
            </a:schemeClr>
          </a:solidFill>
          <a:ln w="9525" cap="flat" cmpd="sng" algn="ctr">
            <a:noFill/>
            <a:prstDash val="solid"/>
          </a:ln>
          <a:effectLst/>
        </p:spPr>
        <p:txBody>
          <a:bodyPr rtlCol="0" anchor="b"/>
          <a:lstStyle/>
          <a:p>
            <a:pPr algn="ctr" defTabSz="914400">
              <a:defRPr/>
            </a:pPr>
            <a:endParaRPr lang="en-US" sz="1400" b="1" dirty="0">
              <a:ln>
                <a:solidFill>
                  <a:schemeClr val="bg1">
                    <a:alpha val="0"/>
                  </a:schemeClr>
                </a:solidFill>
              </a:ln>
              <a:solidFill>
                <a:srgbClr val="595959"/>
              </a:solidFill>
            </a:endParaRPr>
          </a:p>
        </p:txBody>
      </p:sp>
      <p:sp>
        <p:nvSpPr>
          <p:cNvPr id="86" name="Text Box 18"/>
          <p:cNvSpPr txBox="1">
            <a:spLocks noChangeArrowheads="1"/>
          </p:cNvSpPr>
          <p:nvPr/>
        </p:nvSpPr>
        <p:spPr bwMode="auto">
          <a:xfrm flipH="1">
            <a:off x="4215205" y="3189954"/>
            <a:ext cx="769585" cy="286232"/>
          </a:xfrm>
          <a:prstGeom prst="rect">
            <a:avLst/>
          </a:prstGeom>
          <a:noFill/>
          <a:ln w="9525" algn="ctr">
            <a:noFill/>
            <a:miter lim="800000"/>
            <a:headEnd/>
            <a:tailEnd/>
          </a:ln>
          <a:effectLst/>
        </p:spPr>
        <p:txBody>
          <a:bodyPr wrap="square">
            <a:spAutoFit/>
          </a:bodyPr>
          <a:lstStyle/>
          <a:p>
            <a:pPr marR="0" lvl="0" indent="0" algn="ctr" defTabSz="914400" fontAlgn="auto">
              <a:lnSpc>
                <a:spcPct val="90000"/>
              </a:lnSpc>
              <a:spcBef>
                <a:spcPct val="30000"/>
              </a:spcBef>
              <a:spcAft>
                <a:spcPts val="0"/>
              </a:spcAft>
              <a:buClrTx/>
              <a:buSzTx/>
              <a:buFontTx/>
              <a:buNone/>
              <a:tabLst/>
              <a:defRPr/>
            </a:pPr>
            <a:r>
              <a:rPr lang="en-US" sz="1400" dirty="0">
                <a:ln>
                  <a:solidFill>
                    <a:schemeClr val="bg1">
                      <a:alpha val="0"/>
                    </a:schemeClr>
                  </a:solidFill>
                </a:ln>
                <a:solidFill>
                  <a:srgbClr val="595959"/>
                </a:solidFill>
              </a:rPr>
              <a:t>SSAS</a:t>
            </a:r>
          </a:p>
        </p:txBody>
      </p:sp>
      <p:sp>
        <p:nvSpPr>
          <p:cNvPr id="83" name="Text Box 18"/>
          <p:cNvSpPr txBox="1">
            <a:spLocks noChangeArrowheads="1"/>
          </p:cNvSpPr>
          <p:nvPr>
            <p:custDataLst>
              <p:tags r:id="rId10"/>
            </p:custDataLst>
          </p:nvPr>
        </p:nvSpPr>
        <p:spPr bwMode="auto">
          <a:xfrm flipH="1">
            <a:off x="9490361" y="3189954"/>
            <a:ext cx="895803" cy="286232"/>
          </a:xfrm>
          <a:prstGeom prst="rect">
            <a:avLst/>
          </a:prstGeom>
          <a:noFill/>
          <a:ln w="9525" algn="ctr">
            <a:noFill/>
            <a:miter lim="800000"/>
            <a:headEnd/>
            <a:tailEnd/>
          </a:ln>
          <a:effectLst/>
        </p:spPr>
        <p:txBody>
          <a:bodyPr wrap="square">
            <a:spAutoFit/>
          </a:bodyPr>
          <a:lstStyle/>
          <a:p>
            <a:pPr marR="0" lvl="0" indent="0" algn="ctr" defTabSz="914400" fontAlgn="auto">
              <a:lnSpc>
                <a:spcPct val="90000"/>
              </a:lnSpc>
              <a:spcBef>
                <a:spcPct val="30000"/>
              </a:spcBef>
              <a:spcAft>
                <a:spcPts val="0"/>
              </a:spcAft>
              <a:buClrTx/>
              <a:buSzTx/>
              <a:buFontTx/>
              <a:buNone/>
              <a:tabLst/>
              <a:defRPr/>
            </a:pPr>
            <a:r>
              <a:rPr lang="en-US" sz="1400" dirty="0" smtClean="0">
                <a:ln>
                  <a:solidFill>
                    <a:schemeClr val="bg1">
                      <a:alpha val="0"/>
                    </a:schemeClr>
                  </a:solidFill>
                </a:ln>
                <a:solidFill>
                  <a:srgbClr val="595959"/>
                </a:solidFill>
              </a:rPr>
              <a:t>SSRS </a:t>
            </a:r>
            <a:endParaRPr lang="en-US" sz="1400" dirty="0">
              <a:ln>
                <a:solidFill>
                  <a:schemeClr val="bg1">
                    <a:alpha val="0"/>
                  </a:schemeClr>
                </a:solidFill>
              </a:ln>
              <a:solidFill>
                <a:srgbClr val="595959"/>
              </a:solidFill>
            </a:endParaRPr>
          </a:p>
        </p:txBody>
      </p:sp>
      <p:sp>
        <p:nvSpPr>
          <p:cNvPr id="14" name="Up Arrow 13"/>
          <p:cNvSpPr/>
          <p:nvPr/>
        </p:nvSpPr>
        <p:spPr bwMode="auto">
          <a:xfrm>
            <a:off x="9755382" y="2349439"/>
            <a:ext cx="365760" cy="274320"/>
          </a:xfrm>
          <a:prstGeom prst="up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595959"/>
              </a:solidFill>
            </a:endParaRPr>
          </a:p>
        </p:txBody>
      </p:sp>
      <p:sp>
        <p:nvSpPr>
          <p:cNvPr id="61" name="Up Arrow 60"/>
          <p:cNvSpPr/>
          <p:nvPr/>
        </p:nvSpPr>
        <p:spPr bwMode="auto">
          <a:xfrm>
            <a:off x="4417117" y="2349439"/>
            <a:ext cx="365760" cy="274320"/>
          </a:xfrm>
          <a:prstGeom prst="up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595959"/>
              </a:solidFill>
            </a:endParaRPr>
          </a:p>
        </p:txBody>
      </p:sp>
      <p:sp>
        <p:nvSpPr>
          <p:cNvPr id="62" name="Up Arrow 61"/>
          <p:cNvSpPr/>
          <p:nvPr/>
        </p:nvSpPr>
        <p:spPr bwMode="auto">
          <a:xfrm>
            <a:off x="9755382" y="3505653"/>
            <a:ext cx="365760" cy="274320"/>
          </a:xfrm>
          <a:prstGeom prst="up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 name="Up Arrow 62"/>
          <p:cNvSpPr/>
          <p:nvPr/>
        </p:nvSpPr>
        <p:spPr bwMode="auto">
          <a:xfrm>
            <a:off x="4417117" y="3505653"/>
            <a:ext cx="365760" cy="274320"/>
          </a:xfrm>
          <a:prstGeom prst="up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 name="Up Arrow 63"/>
          <p:cNvSpPr/>
          <p:nvPr/>
        </p:nvSpPr>
        <p:spPr bwMode="auto">
          <a:xfrm>
            <a:off x="9755382" y="5119067"/>
            <a:ext cx="365760" cy="274320"/>
          </a:xfrm>
          <a:prstGeom prst="up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 name="Up Arrow 64"/>
          <p:cNvSpPr/>
          <p:nvPr/>
        </p:nvSpPr>
        <p:spPr bwMode="auto">
          <a:xfrm>
            <a:off x="4417117" y="5119067"/>
            <a:ext cx="365760" cy="274320"/>
          </a:xfrm>
          <a:prstGeom prst="up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9" name="Group 8"/>
          <p:cNvGrpSpPr/>
          <p:nvPr/>
        </p:nvGrpSpPr>
        <p:grpSpPr>
          <a:xfrm>
            <a:off x="9557637" y="3866482"/>
            <a:ext cx="890083" cy="910206"/>
            <a:chOff x="8803257" y="3866482"/>
            <a:chExt cx="890083" cy="910206"/>
          </a:xfrm>
        </p:grpSpPr>
        <p:sp>
          <p:nvSpPr>
            <p:cNvPr id="103" name="Freeform 102"/>
            <p:cNvSpPr/>
            <p:nvPr>
              <p:custDataLst>
                <p:tags r:id="rId20"/>
              </p:custDataLst>
            </p:nvPr>
          </p:nvSpPr>
          <p:spPr>
            <a:xfrm>
              <a:off x="8803257" y="4122353"/>
              <a:ext cx="890083" cy="654335"/>
            </a:xfrm>
            <a:custGeom>
              <a:avLst/>
              <a:gdLst>
                <a:gd name="connsiteX0" fmla="*/ 2123852 w 4098925"/>
                <a:gd name="connsiteY0" fmla="*/ 2296813 h 3013272"/>
                <a:gd name="connsiteX1" fmla="*/ 1917419 w 4098925"/>
                <a:gd name="connsiteY1" fmla="*/ 2419556 h 3013272"/>
                <a:gd name="connsiteX2" fmla="*/ 1934157 w 4098925"/>
                <a:gd name="connsiteY2" fmla="*/ 2899377 h 3013272"/>
                <a:gd name="connsiteX3" fmla="*/ 2006687 w 4098925"/>
                <a:gd name="connsiteY3" fmla="*/ 2932852 h 3013272"/>
                <a:gd name="connsiteX4" fmla="*/ 2174068 w 4098925"/>
                <a:gd name="connsiteY4" fmla="*/ 2838004 h 3013272"/>
                <a:gd name="connsiteX5" fmla="*/ 2135012 w 4098925"/>
                <a:gd name="connsiteY5" fmla="*/ 2748736 h 3013272"/>
                <a:gd name="connsiteX6" fmla="*/ 2045743 w 4098925"/>
                <a:gd name="connsiteY6" fmla="*/ 2787791 h 3013272"/>
                <a:gd name="connsiteX7" fmla="*/ 2045743 w 4098925"/>
                <a:gd name="connsiteY7" fmla="*/ 2480929 h 3013272"/>
                <a:gd name="connsiteX8" fmla="*/ 2185225 w 4098925"/>
                <a:gd name="connsiteY8" fmla="*/ 2397239 h 3013272"/>
                <a:gd name="connsiteX9" fmla="*/ 2123852 w 4098925"/>
                <a:gd name="connsiteY9" fmla="*/ 2296813 h 3013272"/>
                <a:gd name="connsiteX10" fmla="*/ 1281380 w 4098925"/>
                <a:gd name="connsiteY10" fmla="*/ 2112694 h 3013272"/>
                <a:gd name="connsiteX11" fmla="*/ 1281380 w 4098925"/>
                <a:gd name="connsiteY11" fmla="*/ 2241019 h 3013272"/>
                <a:gd name="connsiteX12" fmla="*/ 1828150 w 4098925"/>
                <a:gd name="connsiteY12" fmla="*/ 2553460 h 3013272"/>
                <a:gd name="connsiteX13" fmla="*/ 1828150 w 4098925"/>
                <a:gd name="connsiteY13" fmla="*/ 2436295 h 3013272"/>
                <a:gd name="connsiteX14" fmla="*/ 1281380 w 4098925"/>
                <a:gd name="connsiteY14" fmla="*/ 2112694 h 3013272"/>
                <a:gd name="connsiteX15" fmla="*/ 1281380 w 4098925"/>
                <a:gd name="connsiteY15" fmla="*/ 1867205 h 3013272"/>
                <a:gd name="connsiteX16" fmla="*/ 1281380 w 4098925"/>
                <a:gd name="connsiteY16" fmla="*/ 1995530 h 3013272"/>
                <a:gd name="connsiteX17" fmla="*/ 1828150 w 4098925"/>
                <a:gd name="connsiteY17" fmla="*/ 2307971 h 3013272"/>
                <a:gd name="connsiteX18" fmla="*/ 1828150 w 4098925"/>
                <a:gd name="connsiteY18" fmla="*/ 2190806 h 3013272"/>
                <a:gd name="connsiteX19" fmla="*/ 1281380 w 4098925"/>
                <a:gd name="connsiteY19" fmla="*/ 1867205 h 3013272"/>
                <a:gd name="connsiteX20" fmla="*/ 271525 w 4098925"/>
                <a:gd name="connsiteY20" fmla="*/ 1192113 h 3013272"/>
                <a:gd name="connsiteX21" fmla="*/ 65091 w 4098925"/>
                <a:gd name="connsiteY21" fmla="*/ 1314857 h 3013272"/>
                <a:gd name="connsiteX22" fmla="*/ 81830 w 4098925"/>
                <a:gd name="connsiteY22" fmla="*/ 1794677 h 3013272"/>
                <a:gd name="connsiteX23" fmla="*/ 154360 w 4098925"/>
                <a:gd name="connsiteY23" fmla="*/ 1828152 h 3013272"/>
                <a:gd name="connsiteX24" fmla="*/ 321740 w 4098925"/>
                <a:gd name="connsiteY24" fmla="*/ 1733304 h 3013272"/>
                <a:gd name="connsiteX25" fmla="*/ 282685 w 4098925"/>
                <a:gd name="connsiteY25" fmla="*/ 1644036 h 3013272"/>
                <a:gd name="connsiteX26" fmla="*/ 193416 w 4098925"/>
                <a:gd name="connsiteY26" fmla="*/ 1683091 h 3013272"/>
                <a:gd name="connsiteX27" fmla="*/ 193416 w 4098925"/>
                <a:gd name="connsiteY27" fmla="*/ 1376229 h 3013272"/>
                <a:gd name="connsiteX28" fmla="*/ 332898 w 4098925"/>
                <a:gd name="connsiteY28" fmla="*/ 1292539 h 3013272"/>
                <a:gd name="connsiteX29" fmla="*/ 271525 w 4098925"/>
                <a:gd name="connsiteY29" fmla="*/ 1192113 h 3013272"/>
                <a:gd name="connsiteX30" fmla="*/ 141342 w 4098925"/>
                <a:gd name="connsiteY30" fmla="*/ 1034030 h 3013272"/>
                <a:gd name="connsiteX31" fmla="*/ 2268915 w 4098925"/>
                <a:gd name="connsiteY31" fmla="*/ 2216841 h 3013272"/>
                <a:gd name="connsiteX32" fmla="*/ 2268915 w 4098925"/>
                <a:gd name="connsiteY32" fmla="*/ 2953309 h 3013272"/>
                <a:gd name="connsiteX33" fmla="*/ 2194524 w 4098925"/>
                <a:gd name="connsiteY33" fmla="*/ 2908674 h 3013272"/>
                <a:gd name="connsiteX34" fmla="*/ 2097817 w 4098925"/>
                <a:gd name="connsiteY34" fmla="*/ 2968187 h 3013272"/>
                <a:gd name="connsiteX35" fmla="*/ 1854708 w 4098925"/>
                <a:gd name="connsiteY35" fmla="*/ 2953014 h 3013272"/>
                <a:gd name="connsiteX36" fmla="*/ 1836859 w 4098925"/>
                <a:gd name="connsiteY36" fmla="*/ 2857210 h 3013272"/>
                <a:gd name="connsiteX37" fmla="*/ 1832095 w 4098925"/>
                <a:gd name="connsiteY37" fmla="*/ 2737281 h 3013272"/>
                <a:gd name="connsiteX38" fmla="*/ 290124 w 4098925"/>
                <a:gd name="connsiteY38" fmla="*/ 1822571 h 3013272"/>
                <a:gd name="connsiteX39" fmla="*/ 123786 w 4098925"/>
                <a:gd name="connsiteY39" fmla="*/ 1895171 h 3013272"/>
                <a:gd name="connsiteX40" fmla="*/ 14288 w 4098925"/>
                <a:gd name="connsiteY40" fmla="*/ 1786280 h 3013272"/>
                <a:gd name="connsiteX41" fmla="*/ 0 w 4098925"/>
                <a:gd name="connsiteY41" fmla="*/ 1339032 h 3013272"/>
                <a:gd name="connsiteX42" fmla="*/ 44635 w 4098925"/>
                <a:gd name="connsiteY42" fmla="*/ 1227446 h 3013272"/>
                <a:gd name="connsiteX43" fmla="*/ 156221 w 4098925"/>
                <a:gd name="connsiteY43" fmla="*/ 1175372 h 3013272"/>
                <a:gd name="connsiteX44" fmla="*/ 141342 w 4098925"/>
                <a:gd name="connsiteY44" fmla="*/ 1034030 h 3013272"/>
                <a:gd name="connsiteX45" fmla="*/ 2276354 w 4098925"/>
                <a:gd name="connsiteY45" fmla="*/ 0 h 3013272"/>
                <a:gd name="connsiteX46" fmla="*/ 4098925 w 4098925"/>
                <a:gd name="connsiteY46" fmla="*/ 1063786 h 3013272"/>
                <a:gd name="connsiteX47" fmla="*/ 4098925 w 4098925"/>
                <a:gd name="connsiteY47" fmla="*/ 1740741 h 3013272"/>
                <a:gd name="connsiteX48" fmla="*/ 2373062 w 4098925"/>
                <a:gd name="connsiteY48" fmla="*/ 2722698 h 3013272"/>
                <a:gd name="connsiteX49" fmla="*/ 2373062 w 4098925"/>
                <a:gd name="connsiteY49" fmla="*/ 2164768 h 3013272"/>
                <a:gd name="connsiteX50" fmla="*/ 428893 w 4098925"/>
                <a:gd name="connsiteY50" fmla="*/ 1072082 h 3013272"/>
                <a:gd name="connsiteX51" fmla="*/ 2276354 w 4098925"/>
                <a:gd name="connsiteY51" fmla="*/ 0 h 3013272"/>
                <a:gd name="connsiteX0" fmla="*/ 2123852 w 4098925"/>
                <a:gd name="connsiteY0" fmla="*/ 2296813 h 3013272"/>
                <a:gd name="connsiteX1" fmla="*/ 1917419 w 4098925"/>
                <a:gd name="connsiteY1" fmla="*/ 2419556 h 3013272"/>
                <a:gd name="connsiteX2" fmla="*/ 1934157 w 4098925"/>
                <a:gd name="connsiteY2" fmla="*/ 2899377 h 3013272"/>
                <a:gd name="connsiteX3" fmla="*/ 2006687 w 4098925"/>
                <a:gd name="connsiteY3" fmla="*/ 2932852 h 3013272"/>
                <a:gd name="connsiteX4" fmla="*/ 2174068 w 4098925"/>
                <a:gd name="connsiteY4" fmla="*/ 2838004 h 3013272"/>
                <a:gd name="connsiteX5" fmla="*/ 2135012 w 4098925"/>
                <a:gd name="connsiteY5" fmla="*/ 2748736 h 3013272"/>
                <a:gd name="connsiteX6" fmla="*/ 2045743 w 4098925"/>
                <a:gd name="connsiteY6" fmla="*/ 2787791 h 3013272"/>
                <a:gd name="connsiteX7" fmla="*/ 2045743 w 4098925"/>
                <a:gd name="connsiteY7" fmla="*/ 2480929 h 3013272"/>
                <a:gd name="connsiteX8" fmla="*/ 2185225 w 4098925"/>
                <a:gd name="connsiteY8" fmla="*/ 2397239 h 3013272"/>
                <a:gd name="connsiteX9" fmla="*/ 2123852 w 4098925"/>
                <a:gd name="connsiteY9" fmla="*/ 2296813 h 3013272"/>
                <a:gd name="connsiteX10" fmla="*/ 1281380 w 4098925"/>
                <a:gd name="connsiteY10" fmla="*/ 2112694 h 3013272"/>
                <a:gd name="connsiteX11" fmla="*/ 1281380 w 4098925"/>
                <a:gd name="connsiteY11" fmla="*/ 2241019 h 3013272"/>
                <a:gd name="connsiteX12" fmla="*/ 1828150 w 4098925"/>
                <a:gd name="connsiteY12" fmla="*/ 2553460 h 3013272"/>
                <a:gd name="connsiteX13" fmla="*/ 1828150 w 4098925"/>
                <a:gd name="connsiteY13" fmla="*/ 2436295 h 3013272"/>
                <a:gd name="connsiteX14" fmla="*/ 1281380 w 4098925"/>
                <a:gd name="connsiteY14" fmla="*/ 2112694 h 3013272"/>
                <a:gd name="connsiteX15" fmla="*/ 1281380 w 4098925"/>
                <a:gd name="connsiteY15" fmla="*/ 1867205 h 3013272"/>
                <a:gd name="connsiteX16" fmla="*/ 1281380 w 4098925"/>
                <a:gd name="connsiteY16" fmla="*/ 1995530 h 3013272"/>
                <a:gd name="connsiteX17" fmla="*/ 1828150 w 4098925"/>
                <a:gd name="connsiteY17" fmla="*/ 2307971 h 3013272"/>
                <a:gd name="connsiteX18" fmla="*/ 1828150 w 4098925"/>
                <a:gd name="connsiteY18" fmla="*/ 2190806 h 3013272"/>
                <a:gd name="connsiteX19" fmla="*/ 1281380 w 4098925"/>
                <a:gd name="connsiteY19" fmla="*/ 1867205 h 3013272"/>
                <a:gd name="connsiteX20" fmla="*/ 271525 w 4098925"/>
                <a:gd name="connsiteY20" fmla="*/ 1192113 h 3013272"/>
                <a:gd name="connsiteX21" fmla="*/ 65091 w 4098925"/>
                <a:gd name="connsiteY21" fmla="*/ 1314857 h 3013272"/>
                <a:gd name="connsiteX22" fmla="*/ 81830 w 4098925"/>
                <a:gd name="connsiteY22" fmla="*/ 1794677 h 3013272"/>
                <a:gd name="connsiteX23" fmla="*/ 154360 w 4098925"/>
                <a:gd name="connsiteY23" fmla="*/ 1828152 h 3013272"/>
                <a:gd name="connsiteX24" fmla="*/ 321740 w 4098925"/>
                <a:gd name="connsiteY24" fmla="*/ 1733304 h 3013272"/>
                <a:gd name="connsiteX25" fmla="*/ 282685 w 4098925"/>
                <a:gd name="connsiteY25" fmla="*/ 1644036 h 3013272"/>
                <a:gd name="connsiteX26" fmla="*/ 193416 w 4098925"/>
                <a:gd name="connsiteY26" fmla="*/ 1683091 h 3013272"/>
                <a:gd name="connsiteX27" fmla="*/ 193416 w 4098925"/>
                <a:gd name="connsiteY27" fmla="*/ 1376229 h 3013272"/>
                <a:gd name="connsiteX28" fmla="*/ 332898 w 4098925"/>
                <a:gd name="connsiteY28" fmla="*/ 1292539 h 3013272"/>
                <a:gd name="connsiteX29" fmla="*/ 271525 w 4098925"/>
                <a:gd name="connsiteY29" fmla="*/ 1192113 h 3013272"/>
                <a:gd name="connsiteX30" fmla="*/ 141342 w 4098925"/>
                <a:gd name="connsiteY30" fmla="*/ 1034030 h 3013272"/>
                <a:gd name="connsiteX31" fmla="*/ 2268915 w 4098925"/>
                <a:gd name="connsiteY31" fmla="*/ 2216841 h 3013272"/>
                <a:gd name="connsiteX32" fmla="*/ 2268915 w 4098925"/>
                <a:gd name="connsiteY32" fmla="*/ 2953309 h 3013272"/>
                <a:gd name="connsiteX33" fmla="*/ 2194524 w 4098925"/>
                <a:gd name="connsiteY33" fmla="*/ 2908674 h 3013272"/>
                <a:gd name="connsiteX34" fmla="*/ 2097817 w 4098925"/>
                <a:gd name="connsiteY34" fmla="*/ 2968187 h 3013272"/>
                <a:gd name="connsiteX35" fmla="*/ 1854708 w 4098925"/>
                <a:gd name="connsiteY35" fmla="*/ 2953014 h 3013272"/>
                <a:gd name="connsiteX36" fmla="*/ 1836859 w 4098925"/>
                <a:gd name="connsiteY36" fmla="*/ 2857210 h 3013272"/>
                <a:gd name="connsiteX37" fmla="*/ 1832095 w 4098925"/>
                <a:gd name="connsiteY37" fmla="*/ 2737281 h 3013272"/>
                <a:gd name="connsiteX38" fmla="*/ 290124 w 4098925"/>
                <a:gd name="connsiteY38" fmla="*/ 1822571 h 3013272"/>
                <a:gd name="connsiteX39" fmla="*/ 123786 w 4098925"/>
                <a:gd name="connsiteY39" fmla="*/ 1895171 h 3013272"/>
                <a:gd name="connsiteX40" fmla="*/ 14288 w 4098925"/>
                <a:gd name="connsiteY40" fmla="*/ 1786280 h 3013272"/>
                <a:gd name="connsiteX41" fmla="*/ 0 w 4098925"/>
                <a:gd name="connsiteY41" fmla="*/ 1339032 h 3013272"/>
                <a:gd name="connsiteX42" fmla="*/ 44635 w 4098925"/>
                <a:gd name="connsiteY42" fmla="*/ 1227446 h 3013272"/>
                <a:gd name="connsiteX43" fmla="*/ 156221 w 4098925"/>
                <a:gd name="connsiteY43" fmla="*/ 1175372 h 3013272"/>
                <a:gd name="connsiteX44" fmla="*/ 141342 w 4098925"/>
                <a:gd name="connsiteY44" fmla="*/ 1034030 h 3013272"/>
                <a:gd name="connsiteX45" fmla="*/ 2276354 w 4098925"/>
                <a:gd name="connsiteY45" fmla="*/ 0 h 3013272"/>
                <a:gd name="connsiteX46" fmla="*/ 4098925 w 4098925"/>
                <a:gd name="connsiteY46" fmla="*/ 1063786 h 3013272"/>
                <a:gd name="connsiteX47" fmla="*/ 4098925 w 4098925"/>
                <a:gd name="connsiteY47" fmla="*/ 1740741 h 3013272"/>
                <a:gd name="connsiteX48" fmla="*/ 2373062 w 4098925"/>
                <a:gd name="connsiteY48" fmla="*/ 2722698 h 3013272"/>
                <a:gd name="connsiteX49" fmla="*/ 2373062 w 4098925"/>
                <a:gd name="connsiteY49" fmla="*/ 2164768 h 3013272"/>
                <a:gd name="connsiteX50" fmla="*/ 345924 w 4098925"/>
                <a:gd name="connsiteY50" fmla="*/ 1055490 h 3013272"/>
                <a:gd name="connsiteX51" fmla="*/ 2276354 w 4098925"/>
                <a:gd name="connsiteY51" fmla="*/ 0 h 3013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lnTo>
                    <a:pt x="1281380" y="2112694"/>
                  </a:lnTo>
                  <a:close/>
                  <a:moveTo>
                    <a:pt x="1281380" y="1867205"/>
                  </a:moveTo>
                  <a:lnTo>
                    <a:pt x="1281380" y="1995530"/>
                  </a:lnTo>
                  <a:lnTo>
                    <a:pt x="1828150" y="2307971"/>
                  </a:lnTo>
                  <a:lnTo>
                    <a:pt x="1828150" y="2190806"/>
                  </a:lnTo>
                  <a:lnTo>
                    <a:pt x="1281380" y="1867205"/>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lnTo>
                    <a:pt x="141342" y="1034030"/>
                  </a:lnTo>
                  <a:close/>
                  <a:moveTo>
                    <a:pt x="2276354" y="0"/>
                  </a:moveTo>
                  <a:lnTo>
                    <a:pt x="4098925" y="1063786"/>
                  </a:lnTo>
                  <a:lnTo>
                    <a:pt x="4098925" y="1740741"/>
                  </a:lnTo>
                  <a:lnTo>
                    <a:pt x="2373062" y="2722698"/>
                  </a:lnTo>
                  <a:lnTo>
                    <a:pt x="2373062" y="2164768"/>
                  </a:lnTo>
                  <a:lnTo>
                    <a:pt x="345924" y="1055490"/>
                  </a:lnTo>
                  <a:lnTo>
                    <a:pt x="2276354" y="0"/>
                  </a:lnTo>
                  <a:close/>
                </a:path>
              </a:pathLst>
            </a:custGeom>
            <a:solidFill>
              <a:schemeClr val="accent2"/>
            </a:solidFill>
            <a:ln>
              <a:solidFill>
                <a:schemeClr val="bg1"/>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66" name="Freeform 65"/>
            <p:cNvSpPr/>
            <p:nvPr>
              <p:custDataLst>
                <p:tags r:id="rId21"/>
              </p:custDataLst>
            </p:nvPr>
          </p:nvSpPr>
          <p:spPr>
            <a:xfrm>
              <a:off x="8803257" y="3984055"/>
              <a:ext cx="890083" cy="654335"/>
            </a:xfrm>
            <a:custGeom>
              <a:avLst/>
              <a:gdLst>
                <a:gd name="connsiteX0" fmla="*/ 2123852 w 4098925"/>
                <a:gd name="connsiteY0" fmla="*/ 2296813 h 3013272"/>
                <a:gd name="connsiteX1" fmla="*/ 1917419 w 4098925"/>
                <a:gd name="connsiteY1" fmla="*/ 2419556 h 3013272"/>
                <a:gd name="connsiteX2" fmla="*/ 1934157 w 4098925"/>
                <a:gd name="connsiteY2" fmla="*/ 2899377 h 3013272"/>
                <a:gd name="connsiteX3" fmla="*/ 2006687 w 4098925"/>
                <a:gd name="connsiteY3" fmla="*/ 2932852 h 3013272"/>
                <a:gd name="connsiteX4" fmla="*/ 2174068 w 4098925"/>
                <a:gd name="connsiteY4" fmla="*/ 2838004 h 3013272"/>
                <a:gd name="connsiteX5" fmla="*/ 2135012 w 4098925"/>
                <a:gd name="connsiteY5" fmla="*/ 2748736 h 3013272"/>
                <a:gd name="connsiteX6" fmla="*/ 2045743 w 4098925"/>
                <a:gd name="connsiteY6" fmla="*/ 2787791 h 3013272"/>
                <a:gd name="connsiteX7" fmla="*/ 2045743 w 4098925"/>
                <a:gd name="connsiteY7" fmla="*/ 2480929 h 3013272"/>
                <a:gd name="connsiteX8" fmla="*/ 2185225 w 4098925"/>
                <a:gd name="connsiteY8" fmla="*/ 2397239 h 3013272"/>
                <a:gd name="connsiteX9" fmla="*/ 2123852 w 4098925"/>
                <a:gd name="connsiteY9" fmla="*/ 2296813 h 3013272"/>
                <a:gd name="connsiteX10" fmla="*/ 1281380 w 4098925"/>
                <a:gd name="connsiteY10" fmla="*/ 2112694 h 3013272"/>
                <a:gd name="connsiteX11" fmla="*/ 1281380 w 4098925"/>
                <a:gd name="connsiteY11" fmla="*/ 2241019 h 3013272"/>
                <a:gd name="connsiteX12" fmla="*/ 1828150 w 4098925"/>
                <a:gd name="connsiteY12" fmla="*/ 2553460 h 3013272"/>
                <a:gd name="connsiteX13" fmla="*/ 1828150 w 4098925"/>
                <a:gd name="connsiteY13" fmla="*/ 2436295 h 3013272"/>
                <a:gd name="connsiteX14" fmla="*/ 1281380 w 4098925"/>
                <a:gd name="connsiteY14" fmla="*/ 2112694 h 3013272"/>
                <a:gd name="connsiteX15" fmla="*/ 1281380 w 4098925"/>
                <a:gd name="connsiteY15" fmla="*/ 1867205 h 3013272"/>
                <a:gd name="connsiteX16" fmla="*/ 1281380 w 4098925"/>
                <a:gd name="connsiteY16" fmla="*/ 1995530 h 3013272"/>
                <a:gd name="connsiteX17" fmla="*/ 1828150 w 4098925"/>
                <a:gd name="connsiteY17" fmla="*/ 2307971 h 3013272"/>
                <a:gd name="connsiteX18" fmla="*/ 1828150 w 4098925"/>
                <a:gd name="connsiteY18" fmla="*/ 2190806 h 3013272"/>
                <a:gd name="connsiteX19" fmla="*/ 1281380 w 4098925"/>
                <a:gd name="connsiteY19" fmla="*/ 1867205 h 3013272"/>
                <a:gd name="connsiteX20" fmla="*/ 271525 w 4098925"/>
                <a:gd name="connsiteY20" fmla="*/ 1192113 h 3013272"/>
                <a:gd name="connsiteX21" fmla="*/ 65091 w 4098925"/>
                <a:gd name="connsiteY21" fmla="*/ 1314857 h 3013272"/>
                <a:gd name="connsiteX22" fmla="*/ 81830 w 4098925"/>
                <a:gd name="connsiteY22" fmla="*/ 1794677 h 3013272"/>
                <a:gd name="connsiteX23" fmla="*/ 154360 w 4098925"/>
                <a:gd name="connsiteY23" fmla="*/ 1828152 h 3013272"/>
                <a:gd name="connsiteX24" fmla="*/ 321740 w 4098925"/>
                <a:gd name="connsiteY24" fmla="*/ 1733304 h 3013272"/>
                <a:gd name="connsiteX25" fmla="*/ 282685 w 4098925"/>
                <a:gd name="connsiteY25" fmla="*/ 1644036 h 3013272"/>
                <a:gd name="connsiteX26" fmla="*/ 193416 w 4098925"/>
                <a:gd name="connsiteY26" fmla="*/ 1683091 h 3013272"/>
                <a:gd name="connsiteX27" fmla="*/ 193416 w 4098925"/>
                <a:gd name="connsiteY27" fmla="*/ 1376229 h 3013272"/>
                <a:gd name="connsiteX28" fmla="*/ 332898 w 4098925"/>
                <a:gd name="connsiteY28" fmla="*/ 1292539 h 3013272"/>
                <a:gd name="connsiteX29" fmla="*/ 271525 w 4098925"/>
                <a:gd name="connsiteY29" fmla="*/ 1192113 h 3013272"/>
                <a:gd name="connsiteX30" fmla="*/ 141342 w 4098925"/>
                <a:gd name="connsiteY30" fmla="*/ 1034030 h 3013272"/>
                <a:gd name="connsiteX31" fmla="*/ 2268915 w 4098925"/>
                <a:gd name="connsiteY31" fmla="*/ 2216841 h 3013272"/>
                <a:gd name="connsiteX32" fmla="*/ 2268915 w 4098925"/>
                <a:gd name="connsiteY32" fmla="*/ 2953309 h 3013272"/>
                <a:gd name="connsiteX33" fmla="*/ 2194524 w 4098925"/>
                <a:gd name="connsiteY33" fmla="*/ 2908674 h 3013272"/>
                <a:gd name="connsiteX34" fmla="*/ 2097817 w 4098925"/>
                <a:gd name="connsiteY34" fmla="*/ 2968187 h 3013272"/>
                <a:gd name="connsiteX35" fmla="*/ 1854708 w 4098925"/>
                <a:gd name="connsiteY35" fmla="*/ 2953014 h 3013272"/>
                <a:gd name="connsiteX36" fmla="*/ 1836859 w 4098925"/>
                <a:gd name="connsiteY36" fmla="*/ 2857210 h 3013272"/>
                <a:gd name="connsiteX37" fmla="*/ 1832095 w 4098925"/>
                <a:gd name="connsiteY37" fmla="*/ 2737281 h 3013272"/>
                <a:gd name="connsiteX38" fmla="*/ 290124 w 4098925"/>
                <a:gd name="connsiteY38" fmla="*/ 1822571 h 3013272"/>
                <a:gd name="connsiteX39" fmla="*/ 123786 w 4098925"/>
                <a:gd name="connsiteY39" fmla="*/ 1895171 h 3013272"/>
                <a:gd name="connsiteX40" fmla="*/ 14288 w 4098925"/>
                <a:gd name="connsiteY40" fmla="*/ 1786280 h 3013272"/>
                <a:gd name="connsiteX41" fmla="*/ 0 w 4098925"/>
                <a:gd name="connsiteY41" fmla="*/ 1339032 h 3013272"/>
                <a:gd name="connsiteX42" fmla="*/ 44635 w 4098925"/>
                <a:gd name="connsiteY42" fmla="*/ 1227446 h 3013272"/>
                <a:gd name="connsiteX43" fmla="*/ 156221 w 4098925"/>
                <a:gd name="connsiteY43" fmla="*/ 1175372 h 3013272"/>
                <a:gd name="connsiteX44" fmla="*/ 141342 w 4098925"/>
                <a:gd name="connsiteY44" fmla="*/ 1034030 h 3013272"/>
                <a:gd name="connsiteX45" fmla="*/ 2276354 w 4098925"/>
                <a:gd name="connsiteY45" fmla="*/ 0 h 3013272"/>
                <a:gd name="connsiteX46" fmla="*/ 4098925 w 4098925"/>
                <a:gd name="connsiteY46" fmla="*/ 1063786 h 3013272"/>
                <a:gd name="connsiteX47" fmla="*/ 4098925 w 4098925"/>
                <a:gd name="connsiteY47" fmla="*/ 1740741 h 3013272"/>
                <a:gd name="connsiteX48" fmla="*/ 2373062 w 4098925"/>
                <a:gd name="connsiteY48" fmla="*/ 2722698 h 3013272"/>
                <a:gd name="connsiteX49" fmla="*/ 2373062 w 4098925"/>
                <a:gd name="connsiteY49" fmla="*/ 2164768 h 3013272"/>
                <a:gd name="connsiteX50" fmla="*/ 428893 w 4098925"/>
                <a:gd name="connsiteY50" fmla="*/ 1072082 h 3013272"/>
                <a:gd name="connsiteX51" fmla="*/ 2276354 w 4098925"/>
                <a:gd name="connsiteY51" fmla="*/ 0 h 3013272"/>
                <a:gd name="connsiteX0" fmla="*/ 2123852 w 4098925"/>
                <a:gd name="connsiteY0" fmla="*/ 2296813 h 3013272"/>
                <a:gd name="connsiteX1" fmla="*/ 1917419 w 4098925"/>
                <a:gd name="connsiteY1" fmla="*/ 2419556 h 3013272"/>
                <a:gd name="connsiteX2" fmla="*/ 1934157 w 4098925"/>
                <a:gd name="connsiteY2" fmla="*/ 2899377 h 3013272"/>
                <a:gd name="connsiteX3" fmla="*/ 2006687 w 4098925"/>
                <a:gd name="connsiteY3" fmla="*/ 2932852 h 3013272"/>
                <a:gd name="connsiteX4" fmla="*/ 2174068 w 4098925"/>
                <a:gd name="connsiteY4" fmla="*/ 2838004 h 3013272"/>
                <a:gd name="connsiteX5" fmla="*/ 2135012 w 4098925"/>
                <a:gd name="connsiteY5" fmla="*/ 2748736 h 3013272"/>
                <a:gd name="connsiteX6" fmla="*/ 2045743 w 4098925"/>
                <a:gd name="connsiteY6" fmla="*/ 2787791 h 3013272"/>
                <a:gd name="connsiteX7" fmla="*/ 2045743 w 4098925"/>
                <a:gd name="connsiteY7" fmla="*/ 2480929 h 3013272"/>
                <a:gd name="connsiteX8" fmla="*/ 2185225 w 4098925"/>
                <a:gd name="connsiteY8" fmla="*/ 2397239 h 3013272"/>
                <a:gd name="connsiteX9" fmla="*/ 2123852 w 4098925"/>
                <a:gd name="connsiteY9" fmla="*/ 2296813 h 3013272"/>
                <a:gd name="connsiteX10" fmla="*/ 1281380 w 4098925"/>
                <a:gd name="connsiteY10" fmla="*/ 2112694 h 3013272"/>
                <a:gd name="connsiteX11" fmla="*/ 1281380 w 4098925"/>
                <a:gd name="connsiteY11" fmla="*/ 2241019 h 3013272"/>
                <a:gd name="connsiteX12" fmla="*/ 1828150 w 4098925"/>
                <a:gd name="connsiteY12" fmla="*/ 2553460 h 3013272"/>
                <a:gd name="connsiteX13" fmla="*/ 1828150 w 4098925"/>
                <a:gd name="connsiteY13" fmla="*/ 2436295 h 3013272"/>
                <a:gd name="connsiteX14" fmla="*/ 1281380 w 4098925"/>
                <a:gd name="connsiteY14" fmla="*/ 2112694 h 3013272"/>
                <a:gd name="connsiteX15" fmla="*/ 1281380 w 4098925"/>
                <a:gd name="connsiteY15" fmla="*/ 1867205 h 3013272"/>
                <a:gd name="connsiteX16" fmla="*/ 1281380 w 4098925"/>
                <a:gd name="connsiteY16" fmla="*/ 1995530 h 3013272"/>
                <a:gd name="connsiteX17" fmla="*/ 1828150 w 4098925"/>
                <a:gd name="connsiteY17" fmla="*/ 2307971 h 3013272"/>
                <a:gd name="connsiteX18" fmla="*/ 1828150 w 4098925"/>
                <a:gd name="connsiteY18" fmla="*/ 2190806 h 3013272"/>
                <a:gd name="connsiteX19" fmla="*/ 1281380 w 4098925"/>
                <a:gd name="connsiteY19" fmla="*/ 1867205 h 3013272"/>
                <a:gd name="connsiteX20" fmla="*/ 271525 w 4098925"/>
                <a:gd name="connsiteY20" fmla="*/ 1192113 h 3013272"/>
                <a:gd name="connsiteX21" fmla="*/ 65091 w 4098925"/>
                <a:gd name="connsiteY21" fmla="*/ 1314857 h 3013272"/>
                <a:gd name="connsiteX22" fmla="*/ 81830 w 4098925"/>
                <a:gd name="connsiteY22" fmla="*/ 1794677 h 3013272"/>
                <a:gd name="connsiteX23" fmla="*/ 154360 w 4098925"/>
                <a:gd name="connsiteY23" fmla="*/ 1828152 h 3013272"/>
                <a:gd name="connsiteX24" fmla="*/ 321740 w 4098925"/>
                <a:gd name="connsiteY24" fmla="*/ 1733304 h 3013272"/>
                <a:gd name="connsiteX25" fmla="*/ 282685 w 4098925"/>
                <a:gd name="connsiteY25" fmla="*/ 1644036 h 3013272"/>
                <a:gd name="connsiteX26" fmla="*/ 193416 w 4098925"/>
                <a:gd name="connsiteY26" fmla="*/ 1683091 h 3013272"/>
                <a:gd name="connsiteX27" fmla="*/ 193416 w 4098925"/>
                <a:gd name="connsiteY27" fmla="*/ 1376229 h 3013272"/>
                <a:gd name="connsiteX28" fmla="*/ 332898 w 4098925"/>
                <a:gd name="connsiteY28" fmla="*/ 1292539 h 3013272"/>
                <a:gd name="connsiteX29" fmla="*/ 271525 w 4098925"/>
                <a:gd name="connsiteY29" fmla="*/ 1192113 h 3013272"/>
                <a:gd name="connsiteX30" fmla="*/ 141342 w 4098925"/>
                <a:gd name="connsiteY30" fmla="*/ 1034030 h 3013272"/>
                <a:gd name="connsiteX31" fmla="*/ 2268915 w 4098925"/>
                <a:gd name="connsiteY31" fmla="*/ 2216841 h 3013272"/>
                <a:gd name="connsiteX32" fmla="*/ 2268915 w 4098925"/>
                <a:gd name="connsiteY32" fmla="*/ 2953309 h 3013272"/>
                <a:gd name="connsiteX33" fmla="*/ 2194524 w 4098925"/>
                <a:gd name="connsiteY33" fmla="*/ 2908674 h 3013272"/>
                <a:gd name="connsiteX34" fmla="*/ 2097817 w 4098925"/>
                <a:gd name="connsiteY34" fmla="*/ 2968187 h 3013272"/>
                <a:gd name="connsiteX35" fmla="*/ 1854708 w 4098925"/>
                <a:gd name="connsiteY35" fmla="*/ 2953014 h 3013272"/>
                <a:gd name="connsiteX36" fmla="*/ 1836859 w 4098925"/>
                <a:gd name="connsiteY36" fmla="*/ 2857210 h 3013272"/>
                <a:gd name="connsiteX37" fmla="*/ 1832095 w 4098925"/>
                <a:gd name="connsiteY37" fmla="*/ 2737281 h 3013272"/>
                <a:gd name="connsiteX38" fmla="*/ 290124 w 4098925"/>
                <a:gd name="connsiteY38" fmla="*/ 1822571 h 3013272"/>
                <a:gd name="connsiteX39" fmla="*/ 123786 w 4098925"/>
                <a:gd name="connsiteY39" fmla="*/ 1895171 h 3013272"/>
                <a:gd name="connsiteX40" fmla="*/ 14288 w 4098925"/>
                <a:gd name="connsiteY40" fmla="*/ 1786280 h 3013272"/>
                <a:gd name="connsiteX41" fmla="*/ 0 w 4098925"/>
                <a:gd name="connsiteY41" fmla="*/ 1339032 h 3013272"/>
                <a:gd name="connsiteX42" fmla="*/ 44635 w 4098925"/>
                <a:gd name="connsiteY42" fmla="*/ 1227446 h 3013272"/>
                <a:gd name="connsiteX43" fmla="*/ 156221 w 4098925"/>
                <a:gd name="connsiteY43" fmla="*/ 1175372 h 3013272"/>
                <a:gd name="connsiteX44" fmla="*/ 141342 w 4098925"/>
                <a:gd name="connsiteY44" fmla="*/ 1034030 h 3013272"/>
                <a:gd name="connsiteX45" fmla="*/ 2276354 w 4098925"/>
                <a:gd name="connsiteY45" fmla="*/ 0 h 3013272"/>
                <a:gd name="connsiteX46" fmla="*/ 4098925 w 4098925"/>
                <a:gd name="connsiteY46" fmla="*/ 1063786 h 3013272"/>
                <a:gd name="connsiteX47" fmla="*/ 4098925 w 4098925"/>
                <a:gd name="connsiteY47" fmla="*/ 1740741 h 3013272"/>
                <a:gd name="connsiteX48" fmla="*/ 2373062 w 4098925"/>
                <a:gd name="connsiteY48" fmla="*/ 2722698 h 3013272"/>
                <a:gd name="connsiteX49" fmla="*/ 2373062 w 4098925"/>
                <a:gd name="connsiteY49" fmla="*/ 2164768 h 3013272"/>
                <a:gd name="connsiteX50" fmla="*/ 345924 w 4098925"/>
                <a:gd name="connsiteY50" fmla="*/ 1055490 h 3013272"/>
                <a:gd name="connsiteX51" fmla="*/ 2276354 w 4098925"/>
                <a:gd name="connsiteY51" fmla="*/ 0 h 3013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lnTo>
                    <a:pt x="1281380" y="2112694"/>
                  </a:lnTo>
                  <a:close/>
                  <a:moveTo>
                    <a:pt x="1281380" y="1867205"/>
                  </a:moveTo>
                  <a:lnTo>
                    <a:pt x="1281380" y="1995530"/>
                  </a:lnTo>
                  <a:lnTo>
                    <a:pt x="1828150" y="2307971"/>
                  </a:lnTo>
                  <a:lnTo>
                    <a:pt x="1828150" y="2190806"/>
                  </a:lnTo>
                  <a:lnTo>
                    <a:pt x="1281380" y="1867205"/>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lnTo>
                    <a:pt x="141342" y="1034030"/>
                  </a:lnTo>
                  <a:close/>
                  <a:moveTo>
                    <a:pt x="2276354" y="0"/>
                  </a:moveTo>
                  <a:lnTo>
                    <a:pt x="4098925" y="1063786"/>
                  </a:lnTo>
                  <a:lnTo>
                    <a:pt x="4098925" y="1740741"/>
                  </a:lnTo>
                  <a:lnTo>
                    <a:pt x="2373062" y="2722698"/>
                  </a:lnTo>
                  <a:lnTo>
                    <a:pt x="2373062" y="2164768"/>
                  </a:lnTo>
                  <a:lnTo>
                    <a:pt x="345924" y="1055490"/>
                  </a:lnTo>
                  <a:lnTo>
                    <a:pt x="2276354" y="0"/>
                  </a:lnTo>
                  <a:close/>
                </a:path>
              </a:pathLst>
            </a:custGeom>
            <a:solidFill>
              <a:schemeClr val="accent2"/>
            </a:solidFill>
            <a:ln>
              <a:solidFill>
                <a:schemeClr val="bg1"/>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67" name="Freeform 66"/>
            <p:cNvSpPr/>
            <p:nvPr>
              <p:custDataLst>
                <p:tags r:id="rId22"/>
              </p:custDataLst>
            </p:nvPr>
          </p:nvSpPr>
          <p:spPr>
            <a:xfrm>
              <a:off x="8803257" y="3866482"/>
              <a:ext cx="890083" cy="654335"/>
            </a:xfrm>
            <a:custGeom>
              <a:avLst/>
              <a:gdLst>
                <a:gd name="connsiteX0" fmla="*/ 2123852 w 4098925"/>
                <a:gd name="connsiteY0" fmla="*/ 2296813 h 3013272"/>
                <a:gd name="connsiteX1" fmla="*/ 1917419 w 4098925"/>
                <a:gd name="connsiteY1" fmla="*/ 2419556 h 3013272"/>
                <a:gd name="connsiteX2" fmla="*/ 1934157 w 4098925"/>
                <a:gd name="connsiteY2" fmla="*/ 2899377 h 3013272"/>
                <a:gd name="connsiteX3" fmla="*/ 2006687 w 4098925"/>
                <a:gd name="connsiteY3" fmla="*/ 2932852 h 3013272"/>
                <a:gd name="connsiteX4" fmla="*/ 2174068 w 4098925"/>
                <a:gd name="connsiteY4" fmla="*/ 2838004 h 3013272"/>
                <a:gd name="connsiteX5" fmla="*/ 2135012 w 4098925"/>
                <a:gd name="connsiteY5" fmla="*/ 2748736 h 3013272"/>
                <a:gd name="connsiteX6" fmla="*/ 2045743 w 4098925"/>
                <a:gd name="connsiteY6" fmla="*/ 2787791 h 3013272"/>
                <a:gd name="connsiteX7" fmla="*/ 2045743 w 4098925"/>
                <a:gd name="connsiteY7" fmla="*/ 2480929 h 3013272"/>
                <a:gd name="connsiteX8" fmla="*/ 2185225 w 4098925"/>
                <a:gd name="connsiteY8" fmla="*/ 2397239 h 3013272"/>
                <a:gd name="connsiteX9" fmla="*/ 2123852 w 4098925"/>
                <a:gd name="connsiteY9" fmla="*/ 2296813 h 3013272"/>
                <a:gd name="connsiteX10" fmla="*/ 1281380 w 4098925"/>
                <a:gd name="connsiteY10" fmla="*/ 2112694 h 3013272"/>
                <a:gd name="connsiteX11" fmla="*/ 1281380 w 4098925"/>
                <a:gd name="connsiteY11" fmla="*/ 2241019 h 3013272"/>
                <a:gd name="connsiteX12" fmla="*/ 1828150 w 4098925"/>
                <a:gd name="connsiteY12" fmla="*/ 2553460 h 3013272"/>
                <a:gd name="connsiteX13" fmla="*/ 1828150 w 4098925"/>
                <a:gd name="connsiteY13" fmla="*/ 2436295 h 3013272"/>
                <a:gd name="connsiteX14" fmla="*/ 1281380 w 4098925"/>
                <a:gd name="connsiteY14" fmla="*/ 2112694 h 3013272"/>
                <a:gd name="connsiteX15" fmla="*/ 1281380 w 4098925"/>
                <a:gd name="connsiteY15" fmla="*/ 1867205 h 3013272"/>
                <a:gd name="connsiteX16" fmla="*/ 1281380 w 4098925"/>
                <a:gd name="connsiteY16" fmla="*/ 1995530 h 3013272"/>
                <a:gd name="connsiteX17" fmla="*/ 1828150 w 4098925"/>
                <a:gd name="connsiteY17" fmla="*/ 2307971 h 3013272"/>
                <a:gd name="connsiteX18" fmla="*/ 1828150 w 4098925"/>
                <a:gd name="connsiteY18" fmla="*/ 2190806 h 3013272"/>
                <a:gd name="connsiteX19" fmla="*/ 1281380 w 4098925"/>
                <a:gd name="connsiteY19" fmla="*/ 1867205 h 3013272"/>
                <a:gd name="connsiteX20" fmla="*/ 271525 w 4098925"/>
                <a:gd name="connsiteY20" fmla="*/ 1192113 h 3013272"/>
                <a:gd name="connsiteX21" fmla="*/ 65091 w 4098925"/>
                <a:gd name="connsiteY21" fmla="*/ 1314857 h 3013272"/>
                <a:gd name="connsiteX22" fmla="*/ 81830 w 4098925"/>
                <a:gd name="connsiteY22" fmla="*/ 1794677 h 3013272"/>
                <a:gd name="connsiteX23" fmla="*/ 154360 w 4098925"/>
                <a:gd name="connsiteY23" fmla="*/ 1828152 h 3013272"/>
                <a:gd name="connsiteX24" fmla="*/ 321740 w 4098925"/>
                <a:gd name="connsiteY24" fmla="*/ 1733304 h 3013272"/>
                <a:gd name="connsiteX25" fmla="*/ 282685 w 4098925"/>
                <a:gd name="connsiteY25" fmla="*/ 1644036 h 3013272"/>
                <a:gd name="connsiteX26" fmla="*/ 193416 w 4098925"/>
                <a:gd name="connsiteY26" fmla="*/ 1683091 h 3013272"/>
                <a:gd name="connsiteX27" fmla="*/ 193416 w 4098925"/>
                <a:gd name="connsiteY27" fmla="*/ 1376229 h 3013272"/>
                <a:gd name="connsiteX28" fmla="*/ 332898 w 4098925"/>
                <a:gd name="connsiteY28" fmla="*/ 1292539 h 3013272"/>
                <a:gd name="connsiteX29" fmla="*/ 271525 w 4098925"/>
                <a:gd name="connsiteY29" fmla="*/ 1192113 h 3013272"/>
                <a:gd name="connsiteX30" fmla="*/ 141342 w 4098925"/>
                <a:gd name="connsiteY30" fmla="*/ 1034030 h 3013272"/>
                <a:gd name="connsiteX31" fmla="*/ 2268915 w 4098925"/>
                <a:gd name="connsiteY31" fmla="*/ 2216841 h 3013272"/>
                <a:gd name="connsiteX32" fmla="*/ 2268915 w 4098925"/>
                <a:gd name="connsiteY32" fmla="*/ 2953309 h 3013272"/>
                <a:gd name="connsiteX33" fmla="*/ 2194524 w 4098925"/>
                <a:gd name="connsiteY33" fmla="*/ 2908674 h 3013272"/>
                <a:gd name="connsiteX34" fmla="*/ 2097817 w 4098925"/>
                <a:gd name="connsiteY34" fmla="*/ 2968187 h 3013272"/>
                <a:gd name="connsiteX35" fmla="*/ 1854708 w 4098925"/>
                <a:gd name="connsiteY35" fmla="*/ 2953014 h 3013272"/>
                <a:gd name="connsiteX36" fmla="*/ 1836859 w 4098925"/>
                <a:gd name="connsiteY36" fmla="*/ 2857210 h 3013272"/>
                <a:gd name="connsiteX37" fmla="*/ 1832095 w 4098925"/>
                <a:gd name="connsiteY37" fmla="*/ 2737281 h 3013272"/>
                <a:gd name="connsiteX38" fmla="*/ 290124 w 4098925"/>
                <a:gd name="connsiteY38" fmla="*/ 1822571 h 3013272"/>
                <a:gd name="connsiteX39" fmla="*/ 123786 w 4098925"/>
                <a:gd name="connsiteY39" fmla="*/ 1895171 h 3013272"/>
                <a:gd name="connsiteX40" fmla="*/ 14288 w 4098925"/>
                <a:gd name="connsiteY40" fmla="*/ 1786280 h 3013272"/>
                <a:gd name="connsiteX41" fmla="*/ 0 w 4098925"/>
                <a:gd name="connsiteY41" fmla="*/ 1339032 h 3013272"/>
                <a:gd name="connsiteX42" fmla="*/ 44635 w 4098925"/>
                <a:gd name="connsiteY42" fmla="*/ 1227446 h 3013272"/>
                <a:gd name="connsiteX43" fmla="*/ 156221 w 4098925"/>
                <a:gd name="connsiteY43" fmla="*/ 1175372 h 3013272"/>
                <a:gd name="connsiteX44" fmla="*/ 141342 w 4098925"/>
                <a:gd name="connsiteY44" fmla="*/ 1034030 h 3013272"/>
                <a:gd name="connsiteX45" fmla="*/ 2276354 w 4098925"/>
                <a:gd name="connsiteY45" fmla="*/ 0 h 3013272"/>
                <a:gd name="connsiteX46" fmla="*/ 4098925 w 4098925"/>
                <a:gd name="connsiteY46" fmla="*/ 1063786 h 3013272"/>
                <a:gd name="connsiteX47" fmla="*/ 4098925 w 4098925"/>
                <a:gd name="connsiteY47" fmla="*/ 1740741 h 3013272"/>
                <a:gd name="connsiteX48" fmla="*/ 2373062 w 4098925"/>
                <a:gd name="connsiteY48" fmla="*/ 2722698 h 3013272"/>
                <a:gd name="connsiteX49" fmla="*/ 2373062 w 4098925"/>
                <a:gd name="connsiteY49" fmla="*/ 2164768 h 3013272"/>
                <a:gd name="connsiteX50" fmla="*/ 428893 w 4098925"/>
                <a:gd name="connsiteY50" fmla="*/ 1072082 h 3013272"/>
                <a:gd name="connsiteX51" fmla="*/ 2276354 w 4098925"/>
                <a:gd name="connsiteY51" fmla="*/ 0 h 3013272"/>
                <a:gd name="connsiteX0" fmla="*/ 2123852 w 4098925"/>
                <a:gd name="connsiteY0" fmla="*/ 2296813 h 3013272"/>
                <a:gd name="connsiteX1" fmla="*/ 1917419 w 4098925"/>
                <a:gd name="connsiteY1" fmla="*/ 2419556 h 3013272"/>
                <a:gd name="connsiteX2" fmla="*/ 1934157 w 4098925"/>
                <a:gd name="connsiteY2" fmla="*/ 2899377 h 3013272"/>
                <a:gd name="connsiteX3" fmla="*/ 2006687 w 4098925"/>
                <a:gd name="connsiteY3" fmla="*/ 2932852 h 3013272"/>
                <a:gd name="connsiteX4" fmla="*/ 2174068 w 4098925"/>
                <a:gd name="connsiteY4" fmla="*/ 2838004 h 3013272"/>
                <a:gd name="connsiteX5" fmla="*/ 2135012 w 4098925"/>
                <a:gd name="connsiteY5" fmla="*/ 2748736 h 3013272"/>
                <a:gd name="connsiteX6" fmla="*/ 2045743 w 4098925"/>
                <a:gd name="connsiteY6" fmla="*/ 2787791 h 3013272"/>
                <a:gd name="connsiteX7" fmla="*/ 2045743 w 4098925"/>
                <a:gd name="connsiteY7" fmla="*/ 2480929 h 3013272"/>
                <a:gd name="connsiteX8" fmla="*/ 2185225 w 4098925"/>
                <a:gd name="connsiteY8" fmla="*/ 2397239 h 3013272"/>
                <a:gd name="connsiteX9" fmla="*/ 2123852 w 4098925"/>
                <a:gd name="connsiteY9" fmla="*/ 2296813 h 3013272"/>
                <a:gd name="connsiteX10" fmla="*/ 1281380 w 4098925"/>
                <a:gd name="connsiteY10" fmla="*/ 2112694 h 3013272"/>
                <a:gd name="connsiteX11" fmla="*/ 1281380 w 4098925"/>
                <a:gd name="connsiteY11" fmla="*/ 2241019 h 3013272"/>
                <a:gd name="connsiteX12" fmla="*/ 1828150 w 4098925"/>
                <a:gd name="connsiteY12" fmla="*/ 2553460 h 3013272"/>
                <a:gd name="connsiteX13" fmla="*/ 1828150 w 4098925"/>
                <a:gd name="connsiteY13" fmla="*/ 2436295 h 3013272"/>
                <a:gd name="connsiteX14" fmla="*/ 1281380 w 4098925"/>
                <a:gd name="connsiteY14" fmla="*/ 2112694 h 3013272"/>
                <a:gd name="connsiteX15" fmla="*/ 1281380 w 4098925"/>
                <a:gd name="connsiteY15" fmla="*/ 1867205 h 3013272"/>
                <a:gd name="connsiteX16" fmla="*/ 1281380 w 4098925"/>
                <a:gd name="connsiteY16" fmla="*/ 1995530 h 3013272"/>
                <a:gd name="connsiteX17" fmla="*/ 1828150 w 4098925"/>
                <a:gd name="connsiteY17" fmla="*/ 2307971 h 3013272"/>
                <a:gd name="connsiteX18" fmla="*/ 1828150 w 4098925"/>
                <a:gd name="connsiteY18" fmla="*/ 2190806 h 3013272"/>
                <a:gd name="connsiteX19" fmla="*/ 1281380 w 4098925"/>
                <a:gd name="connsiteY19" fmla="*/ 1867205 h 3013272"/>
                <a:gd name="connsiteX20" fmla="*/ 271525 w 4098925"/>
                <a:gd name="connsiteY20" fmla="*/ 1192113 h 3013272"/>
                <a:gd name="connsiteX21" fmla="*/ 65091 w 4098925"/>
                <a:gd name="connsiteY21" fmla="*/ 1314857 h 3013272"/>
                <a:gd name="connsiteX22" fmla="*/ 81830 w 4098925"/>
                <a:gd name="connsiteY22" fmla="*/ 1794677 h 3013272"/>
                <a:gd name="connsiteX23" fmla="*/ 154360 w 4098925"/>
                <a:gd name="connsiteY23" fmla="*/ 1828152 h 3013272"/>
                <a:gd name="connsiteX24" fmla="*/ 321740 w 4098925"/>
                <a:gd name="connsiteY24" fmla="*/ 1733304 h 3013272"/>
                <a:gd name="connsiteX25" fmla="*/ 282685 w 4098925"/>
                <a:gd name="connsiteY25" fmla="*/ 1644036 h 3013272"/>
                <a:gd name="connsiteX26" fmla="*/ 193416 w 4098925"/>
                <a:gd name="connsiteY26" fmla="*/ 1683091 h 3013272"/>
                <a:gd name="connsiteX27" fmla="*/ 193416 w 4098925"/>
                <a:gd name="connsiteY27" fmla="*/ 1376229 h 3013272"/>
                <a:gd name="connsiteX28" fmla="*/ 332898 w 4098925"/>
                <a:gd name="connsiteY28" fmla="*/ 1292539 h 3013272"/>
                <a:gd name="connsiteX29" fmla="*/ 271525 w 4098925"/>
                <a:gd name="connsiteY29" fmla="*/ 1192113 h 3013272"/>
                <a:gd name="connsiteX30" fmla="*/ 141342 w 4098925"/>
                <a:gd name="connsiteY30" fmla="*/ 1034030 h 3013272"/>
                <a:gd name="connsiteX31" fmla="*/ 2268915 w 4098925"/>
                <a:gd name="connsiteY31" fmla="*/ 2216841 h 3013272"/>
                <a:gd name="connsiteX32" fmla="*/ 2268915 w 4098925"/>
                <a:gd name="connsiteY32" fmla="*/ 2953309 h 3013272"/>
                <a:gd name="connsiteX33" fmla="*/ 2194524 w 4098925"/>
                <a:gd name="connsiteY33" fmla="*/ 2908674 h 3013272"/>
                <a:gd name="connsiteX34" fmla="*/ 2097817 w 4098925"/>
                <a:gd name="connsiteY34" fmla="*/ 2968187 h 3013272"/>
                <a:gd name="connsiteX35" fmla="*/ 1854708 w 4098925"/>
                <a:gd name="connsiteY35" fmla="*/ 2953014 h 3013272"/>
                <a:gd name="connsiteX36" fmla="*/ 1836859 w 4098925"/>
                <a:gd name="connsiteY36" fmla="*/ 2857210 h 3013272"/>
                <a:gd name="connsiteX37" fmla="*/ 1832095 w 4098925"/>
                <a:gd name="connsiteY37" fmla="*/ 2737281 h 3013272"/>
                <a:gd name="connsiteX38" fmla="*/ 290124 w 4098925"/>
                <a:gd name="connsiteY38" fmla="*/ 1822571 h 3013272"/>
                <a:gd name="connsiteX39" fmla="*/ 123786 w 4098925"/>
                <a:gd name="connsiteY39" fmla="*/ 1895171 h 3013272"/>
                <a:gd name="connsiteX40" fmla="*/ 14288 w 4098925"/>
                <a:gd name="connsiteY40" fmla="*/ 1786280 h 3013272"/>
                <a:gd name="connsiteX41" fmla="*/ 0 w 4098925"/>
                <a:gd name="connsiteY41" fmla="*/ 1339032 h 3013272"/>
                <a:gd name="connsiteX42" fmla="*/ 44635 w 4098925"/>
                <a:gd name="connsiteY42" fmla="*/ 1227446 h 3013272"/>
                <a:gd name="connsiteX43" fmla="*/ 156221 w 4098925"/>
                <a:gd name="connsiteY43" fmla="*/ 1175372 h 3013272"/>
                <a:gd name="connsiteX44" fmla="*/ 141342 w 4098925"/>
                <a:gd name="connsiteY44" fmla="*/ 1034030 h 3013272"/>
                <a:gd name="connsiteX45" fmla="*/ 2276354 w 4098925"/>
                <a:gd name="connsiteY45" fmla="*/ 0 h 3013272"/>
                <a:gd name="connsiteX46" fmla="*/ 4098925 w 4098925"/>
                <a:gd name="connsiteY46" fmla="*/ 1063786 h 3013272"/>
                <a:gd name="connsiteX47" fmla="*/ 4098925 w 4098925"/>
                <a:gd name="connsiteY47" fmla="*/ 1740741 h 3013272"/>
                <a:gd name="connsiteX48" fmla="*/ 2373062 w 4098925"/>
                <a:gd name="connsiteY48" fmla="*/ 2722698 h 3013272"/>
                <a:gd name="connsiteX49" fmla="*/ 2373062 w 4098925"/>
                <a:gd name="connsiteY49" fmla="*/ 2164768 h 3013272"/>
                <a:gd name="connsiteX50" fmla="*/ 345924 w 4098925"/>
                <a:gd name="connsiteY50" fmla="*/ 1055490 h 3013272"/>
                <a:gd name="connsiteX51" fmla="*/ 2276354 w 4098925"/>
                <a:gd name="connsiteY51" fmla="*/ 0 h 3013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lnTo>
                    <a:pt x="1281380" y="2112694"/>
                  </a:lnTo>
                  <a:close/>
                  <a:moveTo>
                    <a:pt x="1281380" y="1867205"/>
                  </a:moveTo>
                  <a:lnTo>
                    <a:pt x="1281380" y="1995530"/>
                  </a:lnTo>
                  <a:lnTo>
                    <a:pt x="1828150" y="2307971"/>
                  </a:lnTo>
                  <a:lnTo>
                    <a:pt x="1828150" y="2190806"/>
                  </a:lnTo>
                  <a:lnTo>
                    <a:pt x="1281380" y="1867205"/>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lnTo>
                    <a:pt x="141342" y="1034030"/>
                  </a:lnTo>
                  <a:close/>
                  <a:moveTo>
                    <a:pt x="2276354" y="0"/>
                  </a:moveTo>
                  <a:lnTo>
                    <a:pt x="4098925" y="1063786"/>
                  </a:lnTo>
                  <a:lnTo>
                    <a:pt x="4098925" y="1740741"/>
                  </a:lnTo>
                  <a:lnTo>
                    <a:pt x="2373062" y="2722698"/>
                  </a:lnTo>
                  <a:lnTo>
                    <a:pt x="2373062" y="2164768"/>
                  </a:lnTo>
                  <a:lnTo>
                    <a:pt x="345924" y="1055490"/>
                  </a:lnTo>
                  <a:lnTo>
                    <a:pt x="2276354" y="0"/>
                  </a:lnTo>
                  <a:close/>
                </a:path>
              </a:pathLst>
            </a:custGeom>
            <a:solidFill>
              <a:schemeClr val="accent2"/>
            </a:solidFill>
            <a:ln>
              <a:solidFill>
                <a:schemeClr val="bg1"/>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grpSp>
      <p:sp>
        <p:nvSpPr>
          <p:cNvPr id="47" name="Rectangle 46"/>
          <p:cNvSpPr/>
          <p:nvPr>
            <p:custDataLst>
              <p:tags r:id="rId11"/>
            </p:custDataLst>
          </p:nvPr>
        </p:nvSpPr>
        <p:spPr bwMode="auto">
          <a:xfrm>
            <a:off x="519112" y="1131252"/>
            <a:ext cx="2398056" cy="11887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91440" bIns="45718" numCol="1" rtlCol="0" anchor="ctr" anchorCtr="0" compatLnSpc="1">
            <a:prstTxWarp prst="textNoShape">
              <a:avLst/>
            </a:prstTxWarp>
          </a:bodyPr>
          <a:lstStyle/>
          <a:p>
            <a:pPr defTabSz="913788" fontAlgn="base">
              <a:spcBef>
                <a:spcPct val="0"/>
              </a:spcBef>
              <a:spcAft>
                <a:spcPct val="0"/>
              </a:spcAft>
            </a:pPr>
            <a:r>
              <a:rPr lang="en-US" sz="2000" dirty="0" smtClean="0">
                <a:ln>
                  <a:solidFill>
                    <a:schemeClr val="bg1">
                      <a:alpha val="0"/>
                    </a:schemeClr>
                  </a:solidFill>
                </a:ln>
                <a:solidFill>
                  <a:schemeClr val="bg1"/>
                </a:solidFill>
                <a:latin typeface="Segoe UI Light" pitchFamily="34" charset="0"/>
              </a:rPr>
              <a:t>FAMILIAR END </a:t>
            </a:r>
            <a:br>
              <a:rPr lang="en-US" sz="2000" dirty="0" smtClean="0">
                <a:ln>
                  <a:solidFill>
                    <a:schemeClr val="bg1">
                      <a:alpha val="0"/>
                    </a:schemeClr>
                  </a:solidFill>
                </a:ln>
                <a:solidFill>
                  <a:schemeClr val="bg1"/>
                </a:solidFill>
                <a:latin typeface="Segoe UI Light" pitchFamily="34" charset="0"/>
              </a:rPr>
            </a:br>
            <a:r>
              <a:rPr lang="en-US" sz="2000" dirty="0" smtClean="0">
                <a:ln>
                  <a:solidFill>
                    <a:schemeClr val="bg1">
                      <a:alpha val="0"/>
                    </a:schemeClr>
                  </a:solidFill>
                </a:ln>
                <a:solidFill>
                  <a:schemeClr val="bg1"/>
                </a:solidFill>
                <a:latin typeface="Segoe UI Light" pitchFamily="34" charset="0"/>
              </a:rPr>
              <a:t>USER TOOLS</a:t>
            </a:r>
            <a:endParaRPr lang="en-US" sz="2000" dirty="0">
              <a:ln>
                <a:solidFill>
                  <a:schemeClr val="bg1">
                    <a:alpha val="0"/>
                  </a:schemeClr>
                </a:solidFill>
              </a:ln>
              <a:solidFill>
                <a:schemeClr val="bg1"/>
              </a:solidFill>
              <a:latin typeface="Segoe UI Light" pitchFamily="34" charset="0"/>
            </a:endParaRPr>
          </a:p>
        </p:txBody>
      </p:sp>
      <p:sp>
        <p:nvSpPr>
          <p:cNvPr id="48" name="Rectangle 47"/>
          <p:cNvSpPr/>
          <p:nvPr>
            <p:custDataLst>
              <p:tags r:id="rId12"/>
            </p:custDataLst>
          </p:nvPr>
        </p:nvSpPr>
        <p:spPr bwMode="auto">
          <a:xfrm>
            <a:off x="519112" y="2653226"/>
            <a:ext cx="2398056" cy="822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91440" bIns="45718" numCol="1" rtlCol="0" anchor="ctr" anchorCtr="0" compatLnSpc="1">
            <a:prstTxWarp prst="textNoShape">
              <a:avLst/>
            </a:prstTxWarp>
          </a:bodyPr>
          <a:lstStyle/>
          <a:p>
            <a:pPr defTabSz="913788" fontAlgn="base">
              <a:spcBef>
                <a:spcPct val="0"/>
              </a:spcBef>
              <a:spcAft>
                <a:spcPct val="0"/>
              </a:spcAft>
            </a:pPr>
            <a:r>
              <a:rPr lang="en-US" sz="2000" dirty="0" smtClean="0">
                <a:ln>
                  <a:solidFill>
                    <a:schemeClr val="bg1">
                      <a:alpha val="0"/>
                    </a:schemeClr>
                  </a:solidFill>
                </a:ln>
                <a:solidFill>
                  <a:schemeClr val="bg1"/>
                </a:solidFill>
                <a:latin typeface="Segoe UI Light" pitchFamily="34" charset="0"/>
              </a:rPr>
              <a:t>BI PLATFORM</a:t>
            </a:r>
            <a:endParaRPr lang="en-US" sz="2000" dirty="0">
              <a:ln>
                <a:solidFill>
                  <a:schemeClr val="bg1">
                    <a:alpha val="0"/>
                  </a:schemeClr>
                </a:solidFill>
              </a:ln>
              <a:solidFill>
                <a:schemeClr val="bg1"/>
              </a:solidFill>
              <a:latin typeface="Segoe UI Light" pitchFamily="34" charset="0"/>
            </a:endParaRPr>
          </a:p>
        </p:txBody>
      </p:sp>
      <p:sp>
        <p:nvSpPr>
          <p:cNvPr id="50" name="Rectangle 49"/>
          <p:cNvSpPr/>
          <p:nvPr>
            <p:custDataLst>
              <p:tags r:id="rId13"/>
            </p:custDataLst>
          </p:nvPr>
        </p:nvSpPr>
        <p:spPr bwMode="auto">
          <a:xfrm>
            <a:off x="519112" y="5422854"/>
            <a:ext cx="2398056" cy="116844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91440" bIns="45718" numCol="1" rtlCol="0" anchor="ctr" anchorCtr="0" compatLnSpc="1">
            <a:prstTxWarp prst="textNoShape">
              <a:avLst/>
            </a:prstTxWarp>
          </a:bodyPr>
          <a:lstStyle/>
          <a:p>
            <a:pPr defTabSz="913788" fontAlgn="base">
              <a:spcBef>
                <a:spcPct val="0"/>
              </a:spcBef>
              <a:spcAft>
                <a:spcPct val="0"/>
              </a:spcAft>
            </a:pPr>
            <a:r>
              <a:rPr lang="en-US" sz="2000" dirty="0" smtClean="0">
                <a:ln>
                  <a:solidFill>
                    <a:schemeClr val="bg1">
                      <a:alpha val="0"/>
                    </a:schemeClr>
                  </a:solidFill>
                </a:ln>
                <a:solidFill>
                  <a:schemeClr val="bg1"/>
                </a:solidFill>
                <a:latin typeface="Segoe UI Light" pitchFamily="34" charset="0"/>
              </a:rPr>
              <a:t>UNSTRUCTURED &amp; STRUCTURED DATA</a:t>
            </a:r>
            <a:endParaRPr lang="en-US" sz="2000" dirty="0">
              <a:ln>
                <a:solidFill>
                  <a:schemeClr val="bg1">
                    <a:alpha val="0"/>
                  </a:schemeClr>
                </a:solidFill>
              </a:ln>
              <a:solidFill>
                <a:schemeClr val="bg1"/>
              </a:solidFill>
              <a:latin typeface="Segoe UI Light" pitchFamily="34" charset="0"/>
            </a:endParaRPr>
          </a:p>
        </p:txBody>
      </p:sp>
      <p:sp>
        <p:nvSpPr>
          <p:cNvPr id="52" name="Freeform 38"/>
          <p:cNvSpPr>
            <a:spLocks noEditPoints="1"/>
          </p:cNvSpPr>
          <p:nvPr/>
        </p:nvSpPr>
        <p:spPr bwMode="auto">
          <a:xfrm>
            <a:off x="8338293" y="5606689"/>
            <a:ext cx="340519" cy="561181"/>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7" name="Group 26"/>
          <p:cNvGrpSpPr/>
          <p:nvPr/>
        </p:nvGrpSpPr>
        <p:grpSpPr>
          <a:xfrm>
            <a:off x="4311581" y="5606689"/>
            <a:ext cx="1005840" cy="901218"/>
            <a:chOff x="4555810" y="5606689"/>
            <a:chExt cx="1005840" cy="901218"/>
          </a:xfrm>
        </p:grpSpPr>
        <p:sp>
          <p:nvSpPr>
            <p:cNvPr id="58" name="Rectangle 57"/>
            <p:cNvSpPr/>
            <p:nvPr>
              <p:custDataLst>
                <p:tags r:id="rId19"/>
              </p:custDataLst>
            </p:nvPr>
          </p:nvSpPr>
          <p:spPr>
            <a:xfrm>
              <a:off x="4555810" y="6200134"/>
              <a:ext cx="1005840" cy="3077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400" fontAlgn="base">
                <a:spcBef>
                  <a:spcPct val="0"/>
                </a:spcBef>
                <a:spcAft>
                  <a:spcPct val="0"/>
                </a:spcAft>
              </a:pPr>
              <a:r>
                <a:rPr lang="en-US" sz="1400" dirty="0">
                  <a:ln>
                    <a:solidFill>
                      <a:schemeClr val="bg1">
                        <a:alpha val="0"/>
                      </a:schemeClr>
                    </a:solidFill>
                  </a:ln>
                  <a:solidFill>
                    <a:srgbClr val="595959"/>
                  </a:solidFill>
                </a:rPr>
                <a:t>Devices</a:t>
              </a:r>
            </a:p>
          </p:txBody>
        </p:sp>
        <p:grpSp>
          <p:nvGrpSpPr>
            <p:cNvPr id="18" name="Group 17"/>
            <p:cNvGrpSpPr/>
            <p:nvPr/>
          </p:nvGrpSpPr>
          <p:grpSpPr>
            <a:xfrm>
              <a:off x="4579395" y="5606689"/>
              <a:ext cx="958670" cy="450850"/>
              <a:chOff x="3222930" y="6328944"/>
              <a:chExt cx="1124965" cy="529057"/>
            </a:xfrm>
          </p:grpSpPr>
          <p:sp>
            <p:nvSpPr>
              <p:cNvPr id="55" name="Freeform 20"/>
              <p:cNvSpPr>
                <a:spLocks noEditPoints="1"/>
              </p:cNvSpPr>
              <p:nvPr/>
            </p:nvSpPr>
            <p:spPr bwMode="black">
              <a:xfrm>
                <a:off x="3586924" y="6328944"/>
                <a:ext cx="760971" cy="529055"/>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tx2"/>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7" name="Freeform 44"/>
              <p:cNvSpPr>
                <a:spLocks noEditPoints="1"/>
              </p:cNvSpPr>
              <p:nvPr/>
            </p:nvSpPr>
            <p:spPr bwMode="auto">
              <a:xfrm>
                <a:off x="3222930" y="6328945"/>
                <a:ext cx="275888" cy="529056"/>
              </a:xfrm>
              <a:custGeom>
                <a:avLst/>
                <a:gdLst>
                  <a:gd name="T0" fmla="*/ 146 w 180"/>
                  <a:gd name="T1" fmla="*/ 310 h 345"/>
                  <a:gd name="T2" fmla="*/ 145 w 180"/>
                  <a:gd name="T3" fmla="*/ 318 h 345"/>
                  <a:gd name="T4" fmla="*/ 150 w 180"/>
                  <a:gd name="T5" fmla="*/ 315 h 345"/>
                  <a:gd name="T6" fmla="*/ 147 w 180"/>
                  <a:gd name="T7" fmla="*/ 310 h 345"/>
                  <a:gd name="T8" fmla="*/ 11 w 180"/>
                  <a:gd name="T9" fmla="*/ 0 h 345"/>
                  <a:gd name="T10" fmla="*/ 0 w 180"/>
                  <a:gd name="T11" fmla="*/ 334 h 345"/>
                  <a:gd name="T12" fmla="*/ 169 w 180"/>
                  <a:gd name="T13" fmla="*/ 345 h 345"/>
                  <a:gd name="T14" fmla="*/ 180 w 180"/>
                  <a:gd name="T15" fmla="*/ 10 h 345"/>
                  <a:gd name="T16" fmla="*/ 50 w 180"/>
                  <a:gd name="T17" fmla="*/ 316 h 345"/>
                  <a:gd name="T18" fmla="*/ 43 w 180"/>
                  <a:gd name="T19" fmla="*/ 322 h 345"/>
                  <a:gd name="T20" fmla="*/ 29 w 180"/>
                  <a:gd name="T21" fmla="*/ 314 h 345"/>
                  <a:gd name="T22" fmla="*/ 43 w 180"/>
                  <a:gd name="T23" fmla="*/ 305 h 345"/>
                  <a:gd name="T24" fmla="*/ 50 w 180"/>
                  <a:gd name="T25" fmla="*/ 311 h 345"/>
                  <a:gd name="T26" fmla="*/ 80 w 180"/>
                  <a:gd name="T27" fmla="*/ 321 h 345"/>
                  <a:gd name="T28" fmla="*/ 82 w 180"/>
                  <a:gd name="T29" fmla="*/ 314 h 345"/>
                  <a:gd name="T30" fmla="*/ 88 w 180"/>
                  <a:gd name="T31" fmla="*/ 322 h 345"/>
                  <a:gd name="T32" fmla="*/ 82 w 180"/>
                  <a:gd name="T33" fmla="*/ 312 h 345"/>
                  <a:gd name="T34" fmla="*/ 93 w 180"/>
                  <a:gd name="T35" fmla="*/ 305 h 345"/>
                  <a:gd name="T36" fmla="*/ 82 w 180"/>
                  <a:gd name="T37" fmla="*/ 312 h 345"/>
                  <a:gd name="T38" fmla="*/ 89 w 180"/>
                  <a:gd name="T39" fmla="*/ 323 h 345"/>
                  <a:gd name="T40" fmla="*/ 100 w 180"/>
                  <a:gd name="T41" fmla="*/ 315 h 345"/>
                  <a:gd name="T42" fmla="*/ 101 w 180"/>
                  <a:gd name="T43" fmla="*/ 314 h 345"/>
                  <a:gd name="T44" fmla="*/ 94 w 180"/>
                  <a:gd name="T45" fmla="*/ 305 h 345"/>
                  <a:gd name="T46" fmla="*/ 103 w 180"/>
                  <a:gd name="T47" fmla="*/ 306 h 345"/>
                  <a:gd name="T48" fmla="*/ 152 w 180"/>
                  <a:gd name="T49" fmla="*/ 314 h 345"/>
                  <a:gd name="T50" fmla="*/ 144 w 180"/>
                  <a:gd name="T51" fmla="*/ 319 h 345"/>
                  <a:gd name="T52" fmla="*/ 138 w 180"/>
                  <a:gd name="T53" fmla="*/ 323 h 345"/>
                  <a:gd name="T54" fmla="*/ 136 w 180"/>
                  <a:gd name="T55" fmla="*/ 323 h 345"/>
                  <a:gd name="T56" fmla="*/ 140 w 180"/>
                  <a:gd name="T57" fmla="*/ 316 h 345"/>
                  <a:gd name="T58" fmla="*/ 146 w 180"/>
                  <a:gd name="T59" fmla="*/ 307 h 345"/>
                  <a:gd name="T60" fmla="*/ 151 w 180"/>
                  <a:gd name="T61" fmla="*/ 310 h 345"/>
                  <a:gd name="T62" fmla="*/ 163 w 180"/>
                  <a:gd name="T63" fmla="*/ 272 h 345"/>
                  <a:gd name="T64" fmla="*/ 17 w 180"/>
                  <a:gd name="T65" fmla="*/ 28 h 345"/>
                  <a:gd name="T66" fmla="*/ 163 w 180"/>
                  <a:gd name="T67" fmla="*/ 27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345">
                    <a:moveTo>
                      <a:pt x="147" y="310"/>
                    </a:moveTo>
                    <a:cubicBezTo>
                      <a:pt x="147" y="310"/>
                      <a:pt x="147" y="310"/>
                      <a:pt x="146" y="310"/>
                    </a:cubicBezTo>
                    <a:cubicBezTo>
                      <a:pt x="145" y="310"/>
                      <a:pt x="143" y="311"/>
                      <a:pt x="143" y="312"/>
                    </a:cubicBezTo>
                    <a:cubicBezTo>
                      <a:pt x="142" y="315"/>
                      <a:pt x="143" y="317"/>
                      <a:pt x="145" y="318"/>
                    </a:cubicBezTo>
                    <a:cubicBezTo>
                      <a:pt x="146" y="318"/>
                      <a:pt x="146" y="318"/>
                      <a:pt x="146" y="318"/>
                    </a:cubicBezTo>
                    <a:cubicBezTo>
                      <a:pt x="148" y="318"/>
                      <a:pt x="150" y="316"/>
                      <a:pt x="150" y="315"/>
                    </a:cubicBezTo>
                    <a:cubicBezTo>
                      <a:pt x="150" y="313"/>
                      <a:pt x="150" y="312"/>
                      <a:pt x="150" y="311"/>
                    </a:cubicBezTo>
                    <a:cubicBezTo>
                      <a:pt x="149" y="310"/>
                      <a:pt x="148" y="310"/>
                      <a:pt x="147" y="310"/>
                    </a:cubicBezTo>
                    <a:close/>
                    <a:moveTo>
                      <a:pt x="169" y="0"/>
                    </a:moveTo>
                    <a:cubicBezTo>
                      <a:pt x="11" y="0"/>
                      <a:pt x="11" y="0"/>
                      <a:pt x="11" y="0"/>
                    </a:cubicBezTo>
                    <a:cubicBezTo>
                      <a:pt x="5" y="0"/>
                      <a:pt x="0" y="4"/>
                      <a:pt x="0" y="10"/>
                    </a:cubicBezTo>
                    <a:cubicBezTo>
                      <a:pt x="0" y="334"/>
                      <a:pt x="0" y="334"/>
                      <a:pt x="0" y="334"/>
                    </a:cubicBezTo>
                    <a:cubicBezTo>
                      <a:pt x="0" y="340"/>
                      <a:pt x="5" y="345"/>
                      <a:pt x="11" y="345"/>
                    </a:cubicBezTo>
                    <a:cubicBezTo>
                      <a:pt x="169" y="345"/>
                      <a:pt x="169" y="345"/>
                      <a:pt x="169" y="345"/>
                    </a:cubicBezTo>
                    <a:cubicBezTo>
                      <a:pt x="175" y="345"/>
                      <a:pt x="180" y="340"/>
                      <a:pt x="180" y="334"/>
                    </a:cubicBezTo>
                    <a:cubicBezTo>
                      <a:pt x="180" y="10"/>
                      <a:pt x="180" y="10"/>
                      <a:pt x="180" y="10"/>
                    </a:cubicBezTo>
                    <a:cubicBezTo>
                      <a:pt x="180" y="4"/>
                      <a:pt x="175" y="0"/>
                      <a:pt x="169" y="0"/>
                    </a:cubicBezTo>
                    <a:close/>
                    <a:moveTo>
                      <a:pt x="50" y="316"/>
                    </a:moveTo>
                    <a:cubicBezTo>
                      <a:pt x="36" y="316"/>
                      <a:pt x="36" y="316"/>
                      <a:pt x="36" y="316"/>
                    </a:cubicBezTo>
                    <a:cubicBezTo>
                      <a:pt x="43" y="322"/>
                      <a:pt x="43" y="322"/>
                      <a:pt x="43" y="322"/>
                    </a:cubicBezTo>
                    <a:cubicBezTo>
                      <a:pt x="37" y="322"/>
                      <a:pt x="37" y="322"/>
                      <a:pt x="37" y="322"/>
                    </a:cubicBezTo>
                    <a:cubicBezTo>
                      <a:pt x="29" y="314"/>
                      <a:pt x="29" y="314"/>
                      <a:pt x="29" y="314"/>
                    </a:cubicBezTo>
                    <a:cubicBezTo>
                      <a:pt x="37" y="305"/>
                      <a:pt x="37" y="305"/>
                      <a:pt x="37" y="305"/>
                    </a:cubicBezTo>
                    <a:cubicBezTo>
                      <a:pt x="43" y="305"/>
                      <a:pt x="43" y="305"/>
                      <a:pt x="43" y="305"/>
                    </a:cubicBezTo>
                    <a:cubicBezTo>
                      <a:pt x="36" y="311"/>
                      <a:pt x="36" y="311"/>
                      <a:pt x="36" y="311"/>
                    </a:cubicBezTo>
                    <a:cubicBezTo>
                      <a:pt x="50" y="311"/>
                      <a:pt x="50" y="311"/>
                      <a:pt x="50" y="311"/>
                    </a:cubicBezTo>
                    <a:lnTo>
                      <a:pt x="50" y="316"/>
                    </a:lnTo>
                    <a:close/>
                    <a:moveTo>
                      <a:pt x="80" y="321"/>
                    </a:moveTo>
                    <a:cubicBezTo>
                      <a:pt x="80" y="321"/>
                      <a:pt x="80" y="321"/>
                      <a:pt x="80" y="320"/>
                    </a:cubicBezTo>
                    <a:cubicBezTo>
                      <a:pt x="82" y="314"/>
                      <a:pt x="82" y="314"/>
                      <a:pt x="82" y="314"/>
                    </a:cubicBezTo>
                    <a:cubicBezTo>
                      <a:pt x="86" y="311"/>
                      <a:pt x="89" y="312"/>
                      <a:pt x="90" y="314"/>
                    </a:cubicBezTo>
                    <a:cubicBezTo>
                      <a:pt x="88" y="322"/>
                      <a:pt x="88" y="322"/>
                      <a:pt x="88" y="322"/>
                    </a:cubicBezTo>
                    <a:cubicBezTo>
                      <a:pt x="86" y="320"/>
                      <a:pt x="84" y="319"/>
                      <a:pt x="80" y="321"/>
                    </a:cubicBezTo>
                    <a:close/>
                    <a:moveTo>
                      <a:pt x="82" y="312"/>
                    </a:moveTo>
                    <a:cubicBezTo>
                      <a:pt x="84" y="304"/>
                      <a:pt x="84" y="304"/>
                      <a:pt x="84" y="304"/>
                    </a:cubicBezTo>
                    <a:cubicBezTo>
                      <a:pt x="89" y="302"/>
                      <a:pt x="91" y="303"/>
                      <a:pt x="93" y="305"/>
                    </a:cubicBezTo>
                    <a:cubicBezTo>
                      <a:pt x="91" y="312"/>
                      <a:pt x="91" y="312"/>
                      <a:pt x="91" y="312"/>
                    </a:cubicBezTo>
                    <a:cubicBezTo>
                      <a:pt x="89" y="311"/>
                      <a:pt x="86" y="310"/>
                      <a:pt x="82" y="312"/>
                    </a:cubicBezTo>
                    <a:close/>
                    <a:moveTo>
                      <a:pt x="98" y="323"/>
                    </a:moveTo>
                    <a:cubicBezTo>
                      <a:pt x="93" y="325"/>
                      <a:pt x="92" y="323"/>
                      <a:pt x="89" y="323"/>
                    </a:cubicBezTo>
                    <a:cubicBezTo>
                      <a:pt x="92" y="314"/>
                      <a:pt x="92" y="314"/>
                      <a:pt x="92" y="314"/>
                    </a:cubicBezTo>
                    <a:cubicBezTo>
                      <a:pt x="94" y="316"/>
                      <a:pt x="95" y="317"/>
                      <a:pt x="100" y="315"/>
                    </a:cubicBezTo>
                    <a:lnTo>
                      <a:pt x="98" y="323"/>
                    </a:lnTo>
                    <a:close/>
                    <a:moveTo>
                      <a:pt x="101" y="314"/>
                    </a:moveTo>
                    <a:cubicBezTo>
                      <a:pt x="96" y="316"/>
                      <a:pt x="94" y="314"/>
                      <a:pt x="92" y="313"/>
                    </a:cubicBezTo>
                    <a:cubicBezTo>
                      <a:pt x="94" y="305"/>
                      <a:pt x="94" y="305"/>
                      <a:pt x="94" y="305"/>
                    </a:cubicBezTo>
                    <a:cubicBezTo>
                      <a:pt x="96" y="307"/>
                      <a:pt x="98" y="308"/>
                      <a:pt x="102" y="306"/>
                    </a:cubicBezTo>
                    <a:cubicBezTo>
                      <a:pt x="103" y="306"/>
                      <a:pt x="103" y="306"/>
                      <a:pt x="103" y="306"/>
                    </a:cubicBezTo>
                    <a:cubicBezTo>
                      <a:pt x="101" y="314"/>
                      <a:pt x="101" y="314"/>
                      <a:pt x="101" y="314"/>
                    </a:cubicBezTo>
                    <a:close/>
                    <a:moveTo>
                      <a:pt x="152" y="314"/>
                    </a:moveTo>
                    <a:cubicBezTo>
                      <a:pt x="151" y="317"/>
                      <a:pt x="149" y="319"/>
                      <a:pt x="146" y="319"/>
                    </a:cubicBezTo>
                    <a:cubicBezTo>
                      <a:pt x="146" y="319"/>
                      <a:pt x="145" y="319"/>
                      <a:pt x="144" y="319"/>
                    </a:cubicBezTo>
                    <a:cubicBezTo>
                      <a:pt x="143" y="319"/>
                      <a:pt x="143" y="319"/>
                      <a:pt x="143" y="318"/>
                    </a:cubicBezTo>
                    <a:cubicBezTo>
                      <a:pt x="138" y="323"/>
                      <a:pt x="138" y="323"/>
                      <a:pt x="138" y="323"/>
                    </a:cubicBezTo>
                    <a:cubicBezTo>
                      <a:pt x="138" y="323"/>
                      <a:pt x="137" y="323"/>
                      <a:pt x="137" y="323"/>
                    </a:cubicBezTo>
                    <a:cubicBezTo>
                      <a:pt x="137" y="323"/>
                      <a:pt x="137" y="323"/>
                      <a:pt x="136" y="323"/>
                    </a:cubicBezTo>
                    <a:cubicBezTo>
                      <a:pt x="135" y="323"/>
                      <a:pt x="135" y="321"/>
                      <a:pt x="136" y="321"/>
                    </a:cubicBezTo>
                    <a:cubicBezTo>
                      <a:pt x="140" y="316"/>
                      <a:pt x="140" y="316"/>
                      <a:pt x="140" y="316"/>
                    </a:cubicBezTo>
                    <a:cubicBezTo>
                      <a:pt x="140" y="315"/>
                      <a:pt x="140" y="314"/>
                      <a:pt x="140" y="311"/>
                    </a:cubicBezTo>
                    <a:cubicBezTo>
                      <a:pt x="140" y="309"/>
                      <a:pt x="143" y="307"/>
                      <a:pt x="146" y="307"/>
                    </a:cubicBezTo>
                    <a:cubicBezTo>
                      <a:pt x="146" y="307"/>
                      <a:pt x="146" y="307"/>
                      <a:pt x="147" y="308"/>
                    </a:cubicBezTo>
                    <a:cubicBezTo>
                      <a:pt x="149" y="308"/>
                      <a:pt x="150" y="308"/>
                      <a:pt x="151" y="310"/>
                    </a:cubicBezTo>
                    <a:cubicBezTo>
                      <a:pt x="152" y="311"/>
                      <a:pt x="152" y="313"/>
                      <a:pt x="152" y="314"/>
                    </a:cubicBezTo>
                    <a:close/>
                    <a:moveTo>
                      <a:pt x="163" y="272"/>
                    </a:moveTo>
                    <a:cubicBezTo>
                      <a:pt x="17" y="272"/>
                      <a:pt x="17" y="272"/>
                      <a:pt x="17" y="272"/>
                    </a:cubicBezTo>
                    <a:cubicBezTo>
                      <a:pt x="17" y="28"/>
                      <a:pt x="17" y="28"/>
                      <a:pt x="17" y="28"/>
                    </a:cubicBezTo>
                    <a:cubicBezTo>
                      <a:pt x="163" y="28"/>
                      <a:pt x="163" y="28"/>
                      <a:pt x="163" y="28"/>
                    </a:cubicBezTo>
                    <a:lnTo>
                      <a:pt x="163" y="272"/>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p:cNvGrpSpPr/>
          <p:nvPr/>
        </p:nvGrpSpPr>
        <p:grpSpPr>
          <a:xfrm>
            <a:off x="6448045" y="5606689"/>
            <a:ext cx="1005840" cy="901218"/>
            <a:chOff x="6692274" y="5606689"/>
            <a:chExt cx="1005840" cy="901218"/>
          </a:xfrm>
        </p:grpSpPr>
        <p:sp>
          <p:nvSpPr>
            <p:cNvPr id="60" name="Rectangle 59"/>
            <p:cNvSpPr/>
            <p:nvPr>
              <p:custDataLst>
                <p:tags r:id="rId18"/>
              </p:custDataLst>
            </p:nvPr>
          </p:nvSpPr>
          <p:spPr>
            <a:xfrm>
              <a:off x="6692274" y="6200134"/>
              <a:ext cx="1005840" cy="3077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400" fontAlgn="base">
                <a:spcBef>
                  <a:spcPct val="0"/>
                </a:spcBef>
                <a:spcAft>
                  <a:spcPct val="0"/>
                </a:spcAft>
              </a:pPr>
              <a:r>
                <a:rPr lang="en-US" sz="1400" dirty="0">
                  <a:ln>
                    <a:solidFill>
                      <a:schemeClr val="bg1">
                        <a:alpha val="0"/>
                      </a:schemeClr>
                    </a:solidFill>
                  </a:ln>
                  <a:solidFill>
                    <a:srgbClr val="595959"/>
                  </a:solidFill>
                </a:rPr>
                <a:t>Crawlers</a:t>
              </a:r>
            </a:p>
          </p:txBody>
        </p:sp>
        <p:sp>
          <p:nvSpPr>
            <p:cNvPr id="21" name="Freeform 51"/>
            <p:cNvSpPr>
              <a:spLocks noEditPoints="1"/>
            </p:cNvSpPr>
            <p:nvPr/>
          </p:nvSpPr>
          <p:spPr bwMode="auto">
            <a:xfrm>
              <a:off x="6929976" y="5606689"/>
              <a:ext cx="530436" cy="542858"/>
            </a:xfrm>
            <a:custGeom>
              <a:avLst/>
              <a:gdLst>
                <a:gd name="T0" fmla="*/ 145 w 181"/>
                <a:gd name="T1" fmla="*/ 64 h 185"/>
                <a:gd name="T2" fmla="*/ 91 w 181"/>
                <a:gd name="T3" fmla="*/ 76 h 185"/>
                <a:gd name="T4" fmla="*/ 143 w 181"/>
                <a:gd name="T5" fmla="*/ 62 h 185"/>
                <a:gd name="T6" fmla="*/ 119 w 181"/>
                <a:gd name="T7" fmla="*/ 11 h 185"/>
                <a:gd name="T8" fmla="*/ 125 w 181"/>
                <a:gd name="T9" fmla="*/ 5 h 185"/>
                <a:gd name="T10" fmla="*/ 114 w 181"/>
                <a:gd name="T11" fmla="*/ 5 h 185"/>
                <a:gd name="T12" fmla="*/ 91 w 181"/>
                <a:gd name="T13" fmla="*/ 30 h 185"/>
                <a:gd name="T14" fmla="*/ 67 w 181"/>
                <a:gd name="T15" fmla="*/ 5 h 185"/>
                <a:gd name="T16" fmla="*/ 55 w 181"/>
                <a:gd name="T17" fmla="*/ 5 h 185"/>
                <a:gd name="T18" fmla="*/ 62 w 181"/>
                <a:gd name="T19" fmla="*/ 11 h 185"/>
                <a:gd name="T20" fmla="*/ 37 w 181"/>
                <a:gd name="T21" fmla="*/ 62 h 185"/>
                <a:gd name="T22" fmla="*/ 91 w 181"/>
                <a:gd name="T23" fmla="*/ 76 h 185"/>
                <a:gd name="T24" fmla="*/ 128 w 181"/>
                <a:gd name="T25" fmla="*/ 47 h 185"/>
                <a:gd name="T26" fmla="*/ 114 w 181"/>
                <a:gd name="T27" fmla="*/ 47 h 185"/>
                <a:gd name="T28" fmla="*/ 59 w 181"/>
                <a:gd name="T29" fmla="*/ 40 h 185"/>
                <a:gd name="T30" fmla="*/ 59 w 181"/>
                <a:gd name="T31" fmla="*/ 54 h 185"/>
                <a:gd name="T32" fmla="*/ 59 w 181"/>
                <a:gd name="T33" fmla="*/ 40 h 185"/>
                <a:gd name="T34" fmla="*/ 149 w 181"/>
                <a:gd name="T35" fmla="*/ 117 h 185"/>
                <a:gd name="T36" fmla="*/ 150 w 181"/>
                <a:gd name="T37" fmla="*/ 92 h 185"/>
                <a:gd name="T38" fmla="*/ 175 w 181"/>
                <a:gd name="T39" fmla="*/ 77 h 185"/>
                <a:gd name="T40" fmla="*/ 149 w 181"/>
                <a:gd name="T41" fmla="*/ 82 h 185"/>
                <a:gd name="T42" fmla="*/ 137 w 181"/>
                <a:gd name="T43" fmla="*/ 74 h 185"/>
                <a:gd name="T44" fmla="*/ 94 w 181"/>
                <a:gd name="T45" fmla="*/ 168 h 185"/>
                <a:gd name="T46" fmla="*/ 87 w 181"/>
                <a:gd name="T47" fmla="*/ 84 h 185"/>
                <a:gd name="T48" fmla="*/ 34 w 181"/>
                <a:gd name="T49" fmla="*/ 69 h 185"/>
                <a:gd name="T50" fmla="*/ 11 w 181"/>
                <a:gd name="T51" fmla="*/ 74 h 185"/>
                <a:gd name="T52" fmla="*/ 8 w 181"/>
                <a:gd name="T53" fmla="*/ 84 h 185"/>
                <a:gd name="T54" fmla="*/ 30 w 181"/>
                <a:gd name="T55" fmla="*/ 102 h 185"/>
                <a:gd name="T56" fmla="*/ 5 w 181"/>
                <a:gd name="T57" fmla="*/ 117 h 185"/>
                <a:gd name="T58" fmla="*/ 5 w 181"/>
                <a:gd name="T59" fmla="*/ 127 h 185"/>
                <a:gd name="T60" fmla="*/ 42 w 181"/>
                <a:gd name="T61" fmla="*/ 148 h 185"/>
                <a:gd name="T62" fmla="*/ 12 w 181"/>
                <a:gd name="T63" fmla="*/ 164 h 185"/>
                <a:gd name="T64" fmla="*/ 47 w 181"/>
                <a:gd name="T65" fmla="*/ 156 h 185"/>
                <a:gd name="T66" fmla="*/ 133 w 181"/>
                <a:gd name="T67" fmla="*/ 156 h 185"/>
                <a:gd name="T68" fmla="*/ 169 w 181"/>
                <a:gd name="T69" fmla="*/ 164 h 185"/>
                <a:gd name="T70" fmla="*/ 138 w 181"/>
                <a:gd name="T71" fmla="*/ 148 h 185"/>
                <a:gd name="T72" fmla="*/ 176 w 181"/>
                <a:gd name="T73" fmla="*/ 127 h 185"/>
                <a:gd name="T74" fmla="*/ 176 w 181"/>
                <a:gd name="T75" fmla="*/ 11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1" h="185">
                  <a:moveTo>
                    <a:pt x="143" y="62"/>
                  </a:moveTo>
                  <a:cubicBezTo>
                    <a:pt x="144" y="63"/>
                    <a:pt x="144" y="63"/>
                    <a:pt x="145" y="64"/>
                  </a:cubicBezTo>
                  <a:cubicBezTo>
                    <a:pt x="145" y="63"/>
                    <a:pt x="144" y="63"/>
                    <a:pt x="143" y="62"/>
                  </a:cubicBezTo>
                  <a:close/>
                  <a:moveTo>
                    <a:pt x="91" y="76"/>
                  </a:moveTo>
                  <a:cubicBezTo>
                    <a:pt x="110" y="76"/>
                    <a:pt x="124" y="72"/>
                    <a:pt x="133" y="67"/>
                  </a:cubicBezTo>
                  <a:cubicBezTo>
                    <a:pt x="137" y="65"/>
                    <a:pt x="141" y="63"/>
                    <a:pt x="143" y="62"/>
                  </a:cubicBezTo>
                  <a:cubicBezTo>
                    <a:pt x="136" y="45"/>
                    <a:pt x="122" y="33"/>
                    <a:pt x="98" y="31"/>
                  </a:cubicBezTo>
                  <a:cubicBezTo>
                    <a:pt x="110" y="20"/>
                    <a:pt x="116" y="14"/>
                    <a:pt x="119" y="11"/>
                  </a:cubicBezTo>
                  <a:cubicBezTo>
                    <a:pt x="119" y="11"/>
                    <a:pt x="119" y="11"/>
                    <a:pt x="119" y="11"/>
                  </a:cubicBezTo>
                  <a:cubicBezTo>
                    <a:pt x="122" y="11"/>
                    <a:pt x="125" y="8"/>
                    <a:pt x="125" y="5"/>
                  </a:cubicBezTo>
                  <a:cubicBezTo>
                    <a:pt x="125" y="2"/>
                    <a:pt x="122" y="0"/>
                    <a:pt x="119" y="0"/>
                  </a:cubicBezTo>
                  <a:cubicBezTo>
                    <a:pt x="116" y="0"/>
                    <a:pt x="114" y="2"/>
                    <a:pt x="114" y="5"/>
                  </a:cubicBezTo>
                  <a:cubicBezTo>
                    <a:pt x="114" y="6"/>
                    <a:pt x="114" y="7"/>
                    <a:pt x="114" y="7"/>
                  </a:cubicBezTo>
                  <a:cubicBezTo>
                    <a:pt x="91" y="30"/>
                    <a:pt x="91" y="30"/>
                    <a:pt x="91" y="30"/>
                  </a:cubicBezTo>
                  <a:cubicBezTo>
                    <a:pt x="77" y="17"/>
                    <a:pt x="70" y="11"/>
                    <a:pt x="67" y="7"/>
                  </a:cubicBezTo>
                  <a:cubicBezTo>
                    <a:pt x="67" y="7"/>
                    <a:pt x="67" y="6"/>
                    <a:pt x="67" y="5"/>
                  </a:cubicBezTo>
                  <a:cubicBezTo>
                    <a:pt x="67" y="2"/>
                    <a:pt x="64" y="0"/>
                    <a:pt x="61" y="0"/>
                  </a:cubicBezTo>
                  <a:cubicBezTo>
                    <a:pt x="58" y="0"/>
                    <a:pt x="55" y="2"/>
                    <a:pt x="55" y="5"/>
                  </a:cubicBezTo>
                  <a:cubicBezTo>
                    <a:pt x="55" y="8"/>
                    <a:pt x="58" y="11"/>
                    <a:pt x="61" y="11"/>
                  </a:cubicBezTo>
                  <a:cubicBezTo>
                    <a:pt x="61" y="11"/>
                    <a:pt x="62" y="11"/>
                    <a:pt x="62" y="11"/>
                  </a:cubicBezTo>
                  <a:cubicBezTo>
                    <a:pt x="72" y="21"/>
                    <a:pt x="78" y="27"/>
                    <a:pt x="82" y="31"/>
                  </a:cubicBezTo>
                  <a:cubicBezTo>
                    <a:pt x="58" y="33"/>
                    <a:pt x="44" y="45"/>
                    <a:pt x="37" y="62"/>
                  </a:cubicBezTo>
                  <a:cubicBezTo>
                    <a:pt x="40" y="63"/>
                    <a:pt x="43" y="65"/>
                    <a:pt x="47" y="67"/>
                  </a:cubicBezTo>
                  <a:cubicBezTo>
                    <a:pt x="56" y="72"/>
                    <a:pt x="70" y="76"/>
                    <a:pt x="91" y="76"/>
                  </a:cubicBezTo>
                  <a:close/>
                  <a:moveTo>
                    <a:pt x="121" y="40"/>
                  </a:moveTo>
                  <a:cubicBezTo>
                    <a:pt x="125" y="40"/>
                    <a:pt x="128" y="43"/>
                    <a:pt x="128" y="47"/>
                  </a:cubicBezTo>
                  <a:cubicBezTo>
                    <a:pt x="128" y="51"/>
                    <a:pt x="125" y="54"/>
                    <a:pt x="121" y="54"/>
                  </a:cubicBezTo>
                  <a:cubicBezTo>
                    <a:pt x="117" y="54"/>
                    <a:pt x="114" y="51"/>
                    <a:pt x="114" y="47"/>
                  </a:cubicBezTo>
                  <a:cubicBezTo>
                    <a:pt x="114" y="43"/>
                    <a:pt x="117" y="40"/>
                    <a:pt x="121" y="40"/>
                  </a:cubicBezTo>
                  <a:close/>
                  <a:moveTo>
                    <a:pt x="59" y="40"/>
                  </a:moveTo>
                  <a:cubicBezTo>
                    <a:pt x="63" y="40"/>
                    <a:pt x="66" y="43"/>
                    <a:pt x="66" y="47"/>
                  </a:cubicBezTo>
                  <a:cubicBezTo>
                    <a:pt x="66" y="51"/>
                    <a:pt x="63" y="54"/>
                    <a:pt x="59" y="54"/>
                  </a:cubicBezTo>
                  <a:cubicBezTo>
                    <a:pt x="55" y="54"/>
                    <a:pt x="52" y="51"/>
                    <a:pt x="52" y="47"/>
                  </a:cubicBezTo>
                  <a:cubicBezTo>
                    <a:pt x="52" y="43"/>
                    <a:pt x="55" y="40"/>
                    <a:pt x="59" y="40"/>
                  </a:cubicBezTo>
                  <a:close/>
                  <a:moveTo>
                    <a:pt x="176" y="117"/>
                  </a:moveTo>
                  <a:cubicBezTo>
                    <a:pt x="149" y="117"/>
                    <a:pt x="149" y="117"/>
                    <a:pt x="149" y="117"/>
                  </a:cubicBezTo>
                  <a:cubicBezTo>
                    <a:pt x="150" y="112"/>
                    <a:pt x="151" y="107"/>
                    <a:pt x="151" y="102"/>
                  </a:cubicBezTo>
                  <a:cubicBezTo>
                    <a:pt x="151" y="99"/>
                    <a:pt x="150" y="95"/>
                    <a:pt x="150" y="92"/>
                  </a:cubicBezTo>
                  <a:cubicBezTo>
                    <a:pt x="173" y="84"/>
                    <a:pt x="173" y="84"/>
                    <a:pt x="173" y="84"/>
                  </a:cubicBezTo>
                  <a:cubicBezTo>
                    <a:pt x="175" y="83"/>
                    <a:pt x="176" y="80"/>
                    <a:pt x="175" y="77"/>
                  </a:cubicBezTo>
                  <a:cubicBezTo>
                    <a:pt x="174" y="75"/>
                    <a:pt x="172" y="73"/>
                    <a:pt x="169" y="74"/>
                  </a:cubicBezTo>
                  <a:cubicBezTo>
                    <a:pt x="161" y="77"/>
                    <a:pt x="154" y="80"/>
                    <a:pt x="149" y="82"/>
                  </a:cubicBezTo>
                  <a:cubicBezTo>
                    <a:pt x="148" y="77"/>
                    <a:pt x="148" y="73"/>
                    <a:pt x="147" y="69"/>
                  </a:cubicBezTo>
                  <a:cubicBezTo>
                    <a:pt x="144" y="70"/>
                    <a:pt x="141" y="72"/>
                    <a:pt x="137" y="74"/>
                  </a:cubicBezTo>
                  <a:cubicBezTo>
                    <a:pt x="127" y="79"/>
                    <a:pt x="113" y="83"/>
                    <a:pt x="94" y="84"/>
                  </a:cubicBezTo>
                  <a:cubicBezTo>
                    <a:pt x="94" y="168"/>
                    <a:pt x="94" y="168"/>
                    <a:pt x="94" y="168"/>
                  </a:cubicBezTo>
                  <a:cubicBezTo>
                    <a:pt x="87" y="168"/>
                    <a:pt x="87" y="168"/>
                    <a:pt x="87" y="168"/>
                  </a:cubicBezTo>
                  <a:cubicBezTo>
                    <a:pt x="87" y="84"/>
                    <a:pt x="87" y="84"/>
                    <a:pt x="87" y="84"/>
                  </a:cubicBezTo>
                  <a:cubicBezTo>
                    <a:pt x="67" y="83"/>
                    <a:pt x="53" y="79"/>
                    <a:pt x="43" y="74"/>
                  </a:cubicBezTo>
                  <a:cubicBezTo>
                    <a:pt x="39" y="72"/>
                    <a:pt x="36" y="70"/>
                    <a:pt x="34" y="69"/>
                  </a:cubicBezTo>
                  <a:cubicBezTo>
                    <a:pt x="33" y="73"/>
                    <a:pt x="32" y="77"/>
                    <a:pt x="32" y="82"/>
                  </a:cubicBezTo>
                  <a:cubicBezTo>
                    <a:pt x="11" y="74"/>
                    <a:pt x="11" y="74"/>
                    <a:pt x="11" y="74"/>
                  </a:cubicBezTo>
                  <a:cubicBezTo>
                    <a:pt x="9" y="73"/>
                    <a:pt x="6" y="75"/>
                    <a:pt x="5" y="77"/>
                  </a:cubicBezTo>
                  <a:cubicBezTo>
                    <a:pt x="5" y="80"/>
                    <a:pt x="6" y="83"/>
                    <a:pt x="8" y="84"/>
                  </a:cubicBezTo>
                  <a:cubicBezTo>
                    <a:pt x="17" y="87"/>
                    <a:pt x="25" y="90"/>
                    <a:pt x="30" y="92"/>
                  </a:cubicBezTo>
                  <a:cubicBezTo>
                    <a:pt x="30" y="95"/>
                    <a:pt x="30" y="99"/>
                    <a:pt x="30" y="102"/>
                  </a:cubicBezTo>
                  <a:cubicBezTo>
                    <a:pt x="30" y="107"/>
                    <a:pt x="30" y="112"/>
                    <a:pt x="31" y="117"/>
                  </a:cubicBezTo>
                  <a:cubicBezTo>
                    <a:pt x="5" y="117"/>
                    <a:pt x="5" y="117"/>
                    <a:pt x="5" y="117"/>
                  </a:cubicBezTo>
                  <a:cubicBezTo>
                    <a:pt x="2" y="117"/>
                    <a:pt x="0" y="119"/>
                    <a:pt x="0" y="122"/>
                  </a:cubicBezTo>
                  <a:cubicBezTo>
                    <a:pt x="0" y="125"/>
                    <a:pt x="2" y="127"/>
                    <a:pt x="5" y="127"/>
                  </a:cubicBezTo>
                  <a:cubicBezTo>
                    <a:pt x="34" y="127"/>
                    <a:pt x="34" y="127"/>
                    <a:pt x="34" y="127"/>
                  </a:cubicBezTo>
                  <a:cubicBezTo>
                    <a:pt x="36" y="134"/>
                    <a:pt x="39" y="141"/>
                    <a:pt x="42" y="148"/>
                  </a:cubicBezTo>
                  <a:cubicBezTo>
                    <a:pt x="15" y="158"/>
                    <a:pt x="15" y="158"/>
                    <a:pt x="15" y="158"/>
                  </a:cubicBezTo>
                  <a:cubicBezTo>
                    <a:pt x="12" y="159"/>
                    <a:pt x="11" y="161"/>
                    <a:pt x="12" y="164"/>
                  </a:cubicBezTo>
                  <a:cubicBezTo>
                    <a:pt x="13" y="166"/>
                    <a:pt x="16" y="167"/>
                    <a:pt x="18" y="167"/>
                  </a:cubicBezTo>
                  <a:cubicBezTo>
                    <a:pt x="32" y="162"/>
                    <a:pt x="41" y="158"/>
                    <a:pt x="47" y="156"/>
                  </a:cubicBezTo>
                  <a:cubicBezTo>
                    <a:pt x="59" y="173"/>
                    <a:pt x="74" y="185"/>
                    <a:pt x="91" y="185"/>
                  </a:cubicBezTo>
                  <a:cubicBezTo>
                    <a:pt x="106" y="185"/>
                    <a:pt x="122" y="173"/>
                    <a:pt x="133" y="156"/>
                  </a:cubicBezTo>
                  <a:cubicBezTo>
                    <a:pt x="162" y="167"/>
                    <a:pt x="162" y="167"/>
                    <a:pt x="162" y="167"/>
                  </a:cubicBezTo>
                  <a:cubicBezTo>
                    <a:pt x="165" y="167"/>
                    <a:pt x="168" y="166"/>
                    <a:pt x="169" y="164"/>
                  </a:cubicBezTo>
                  <a:cubicBezTo>
                    <a:pt x="170" y="161"/>
                    <a:pt x="168" y="159"/>
                    <a:pt x="166" y="158"/>
                  </a:cubicBezTo>
                  <a:cubicBezTo>
                    <a:pt x="153" y="153"/>
                    <a:pt x="145" y="150"/>
                    <a:pt x="138" y="148"/>
                  </a:cubicBezTo>
                  <a:cubicBezTo>
                    <a:pt x="142" y="141"/>
                    <a:pt x="145" y="134"/>
                    <a:pt x="147" y="127"/>
                  </a:cubicBezTo>
                  <a:cubicBezTo>
                    <a:pt x="176" y="127"/>
                    <a:pt x="176" y="127"/>
                    <a:pt x="176" y="127"/>
                  </a:cubicBezTo>
                  <a:cubicBezTo>
                    <a:pt x="178" y="127"/>
                    <a:pt x="181" y="125"/>
                    <a:pt x="181" y="122"/>
                  </a:cubicBezTo>
                  <a:cubicBezTo>
                    <a:pt x="181" y="119"/>
                    <a:pt x="178" y="117"/>
                    <a:pt x="176" y="11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8" name="Group 27"/>
          <p:cNvGrpSpPr/>
          <p:nvPr/>
        </p:nvGrpSpPr>
        <p:grpSpPr>
          <a:xfrm>
            <a:off x="3243349" y="5606688"/>
            <a:ext cx="1005840" cy="901219"/>
            <a:chOff x="3487578" y="5606688"/>
            <a:chExt cx="1005840" cy="901219"/>
          </a:xfrm>
        </p:grpSpPr>
        <p:sp>
          <p:nvSpPr>
            <p:cNvPr id="57" name="Rectangle 56"/>
            <p:cNvSpPr/>
            <p:nvPr>
              <p:custDataLst>
                <p:tags r:id="rId17"/>
              </p:custDataLst>
            </p:nvPr>
          </p:nvSpPr>
          <p:spPr>
            <a:xfrm>
              <a:off x="3487578" y="6200130"/>
              <a:ext cx="100584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400" fontAlgn="base">
                <a:spcBef>
                  <a:spcPct val="0"/>
                </a:spcBef>
                <a:spcAft>
                  <a:spcPct val="0"/>
                </a:spcAft>
              </a:pPr>
              <a:r>
                <a:rPr lang="en-US" sz="1400" dirty="0">
                  <a:ln>
                    <a:solidFill>
                      <a:schemeClr val="bg1">
                        <a:alpha val="0"/>
                      </a:schemeClr>
                    </a:solidFill>
                  </a:ln>
                  <a:solidFill>
                    <a:srgbClr val="595959"/>
                  </a:solidFill>
                </a:rPr>
                <a:t>Sensors</a:t>
              </a:r>
            </a:p>
          </p:txBody>
        </p:sp>
        <p:sp>
          <p:nvSpPr>
            <p:cNvPr id="117" name="Freeform 7"/>
            <p:cNvSpPr>
              <a:spLocks noEditPoints="1"/>
            </p:cNvSpPr>
            <p:nvPr/>
          </p:nvSpPr>
          <p:spPr bwMode="auto">
            <a:xfrm>
              <a:off x="3638716" y="5606688"/>
              <a:ext cx="703565" cy="542859"/>
            </a:xfrm>
            <a:custGeom>
              <a:avLst/>
              <a:gdLst>
                <a:gd name="T0" fmla="*/ 116 w 235"/>
                <a:gd name="T1" fmla="*/ 72 h 182"/>
                <a:gd name="T2" fmla="*/ 158 w 235"/>
                <a:gd name="T3" fmla="*/ 57 h 182"/>
                <a:gd name="T4" fmla="*/ 131 w 235"/>
                <a:gd name="T5" fmla="*/ 42 h 182"/>
                <a:gd name="T6" fmla="*/ 104 w 235"/>
                <a:gd name="T7" fmla="*/ 53 h 182"/>
                <a:gd name="T8" fmla="*/ 112 w 235"/>
                <a:gd name="T9" fmla="*/ 31 h 182"/>
                <a:gd name="T10" fmla="*/ 100 w 235"/>
                <a:gd name="T11" fmla="*/ 49 h 182"/>
                <a:gd name="T12" fmla="*/ 100 w 235"/>
                <a:gd name="T13" fmla="*/ 81 h 182"/>
                <a:gd name="T14" fmla="*/ 109 w 235"/>
                <a:gd name="T15" fmla="*/ 73 h 182"/>
                <a:gd name="T16" fmla="*/ 100 w 235"/>
                <a:gd name="T17" fmla="*/ 81 h 182"/>
                <a:gd name="T18" fmla="*/ 163 w 235"/>
                <a:gd name="T19" fmla="*/ 72 h 182"/>
                <a:gd name="T20" fmla="*/ 150 w 235"/>
                <a:gd name="T21" fmla="*/ 31 h 182"/>
                <a:gd name="T22" fmla="*/ 131 w 235"/>
                <a:gd name="T23" fmla="*/ 36 h 182"/>
                <a:gd name="T24" fmla="*/ 131 w 235"/>
                <a:gd name="T25" fmla="*/ 0 h 182"/>
                <a:gd name="T26" fmla="*/ 131 w 235"/>
                <a:gd name="T27" fmla="*/ 36 h 182"/>
                <a:gd name="T28" fmla="*/ 9 w 235"/>
                <a:gd name="T29" fmla="*/ 74 h 182"/>
                <a:gd name="T30" fmla="*/ 18 w 235"/>
                <a:gd name="T31" fmla="*/ 82 h 182"/>
                <a:gd name="T32" fmla="*/ 228 w 235"/>
                <a:gd name="T33" fmla="*/ 151 h 182"/>
                <a:gd name="T34" fmla="*/ 205 w 235"/>
                <a:gd name="T35" fmla="*/ 135 h 182"/>
                <a:gd name="T36" fmla="*/ 190 w 235"/>
                <a:gd name="T37" fmla="*/ 150 h 182"/>
                <a:gd name="T38" fmla="*/ 187 w 235"/>
                <a:gd name="T39" fmla="*/ 172 h 182"/>
                <a:gd name="T40" fmla="*/ 214 w 235"/>
                <a:gd name="T41" fmla="*/ 179 h 182"/>
                <a:gd name="T42" fmla="*/ 231 w 235"/>
                <a:gd name="T43" fmla="*/ 167 h 182"/>
                <a:gd name="T44" fmla="*/ 158 w 235"/>
                <a:gd name="T45" fmla="*/ 81 h 182"/>
                <a:gd name="T46" fmla="*/ 116 w 235"/>
                <a:gd name="T47" fmla="*/ 170 h 182"/>
                <a:gd name="T48" fmla="*/ 158 w 235"/>
                <a:gd name="T49" fmla="*/ 81 h 182"/>
                <a:gd name="T50" fmla="*/ 123 w 235"/>
                <a:gd name="T51" fmla="*/ 156 h 182"/>
                <a:gd name="T52" fmla="*/ 152 w 235"/>
                <a:gd name="T53" fmla="*/ 94 h 182"/>
                <a:gd name="T54" fmla="*/ 149 w 235"/>
                <a:gd name="T55" fmla="*/ 102 h 182"/>
                <a:gd name="T56" fmla="*/ 116 w 235"/>
                <a:gd name="T57" fmla="*/ 120 h 182"/>
                <a:gd name="T58" fmla="*/ 145 w 235"/>
                <a:gd name="T59" fmla="*/ 109 h 182"/>
                <a:gd name="T60" fmla="*/ 149 w 235"/>
                <a:gd name="T61" fmla="*/ 102 h 182"/>
                <a:gd name="T62" fmla="*/ 82 w 235"/>
                <a:gd name="T63" fmla="*/ 31 h 182"/>
                <a:gd name="T64" fmla="*/ 36 w 235"/>
                <a:gd name="T65" fmla="*/ 31 h 182"/>
                <a:gd name="T66" fmla="*/ 93 w 235"/>
                <a:gd name="T67" fmla="*/ 80 h 182"/>
                <a:gd name="T68" fmla="*/ 58 w 235"/>
                <a:gd name="T69" fmla="*/ 61 h 182"/>
                <a:gd name="T70" fmla="*/ 24 w 235"/>
                <a:gd name="T71" fmla="*/ 80 h 182"/>
                <a:gd name="T72" fmla="*/ 37 w 235"/>
                <a:gd name="T73" fmla="*/ 126 h 182"/>
                <a:gd name="T74" fmla="*/ 86 w 235"/>
                <a:gd name="T75" fmla="*/ 100 h 182"/>
                <a:gd name="T76" fmla="*/ 93 w 235"/>
                <a:gd name="T77" fmla="*/ 8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2">
                  <a:moveTo>
                    <a:pt x="115" y="71"/>
                  </a:moveTo>
                  <a:cubicBezTo>
                    <a:pt x="116" y="71"/>
                    <a:pt x="116" y="72"/>
                    <a:pt x="116" y="72"/>
                  </a:cubicBezTo>
                  <a:cubicBezTo>
                    <a:pt x="129" y="66"/>
                    <a:pt x="144" y="66"/>
                    <a:pt x="158" y="72"/>
                  </a:cubicBezTo>
                  <a:cubicBezTo>
                    <a:pt x="158" y="57"/>
                    <a:pt x="158" y="57"/>
                    <a:pt x="158" y="57"/>
                  </a:cubicBezTo>
                  <a:cubicBezTo>
                    <a:pt x="158" y="48"/>
                    <a:pt x="154" y="40"/>
                    <a:pt x="149" y="33"/>
                  </a:cubicBezTo>
                  <a:cubicBezTo>
                    <a:pt x="144" y="39"/>
                    <a:pt x="138" y="42"/>
                    <a:pt x="131" y="42"/>
                  </a:cubicBezTo>
                  <a:cubicBezTo>
                    <a:pt x="123" y="42"/>
                    <a:pt x="117" y="39"/>
                    <a:pt x="113" y="33"/>
                  </a:cubicBezTo>
                  <a:cubicBezTo>
                    <a:pt x="108" y="39"/>
                    <a:pt x="105" y="45"/>
                    <a:pt x="104" y="53"/>
                  </a:cubicBezTo>
                  <a:cubicBezTo>
                    <a:pt x="108" y="57"/>
                    <a:pt x="112" y="64"/>
                    <a:pt x="115" y="71"/>
                  </a:cubicBezTo>
                  <a:close/>
                  <a:moveTo>
                    <a:pt x="112" y="31"/>
                  </a:moveTo>
                  <a:cubicBezTo>
                    <a:pt x="108" y="32"/>
                    <a:pt x="101" y="36"/>
                    <a:pt x="94" y="45"/>
                  </a:cubicBezTo>
                  <a:cubicBezTo>
                    <a:pt x="96" y="46"/>
                    <a:pt x="98" y="48"/>
                    <a:pt x="100" y="49"/>
                  </a:cubicBezTo>
                  <a:cubicBezTo>
                    <a:pt x="102" y="41"/>
                    <a:pt x="106" y="35"/>
                    <a:pt x="112" y="31"/>
                  </a:cubicBezTo>
                  <a:close/>
                  <a:moveTo>
                    <a:pt x="100" y="81"/>
                  </a:moveTo>
                  <a:cubicBezTo>
                    <a:pt x="102" y="79"/>
                    <a:pt x="106" y="76"/>
                    <a:pt x="110" y="74"/>
                  </a:cubicBezTo>
                  <a:cubicBezTo>
                    <a:pt x="110" y="74"/>
                    <a:pt x="110" y="73"/>
                    <a:pt x="109" y="73"/>
                  </a:cubicBezTo>
                  <a:cubicBezTo>
                    <a:pt x="101" y="55"/>
                    <a:pt x="89" y="50"/>
                    <a:pt x="84" y="48"/>
                  </a:cubicBezTo>
                  <a:cubicBezTo>
                    <a:pt x="94" y="55"/>
                    <a:pt x="100" y="67"/>
                    <a:pt x="100" y="81"/>
                  </a:cubicBezTo>
                  <a:close/>
                  <a:moveTo>
                    <a:pt x="163" y="58"/>
                  </a:moveTo>
                  <a:cubicBezTo>
                    <a:pt x="163" y="72"/>
                    <a:pt x="163" y="72"/>
                    <a:pt x="163" y="72"/>
                  </a:cubicBezTo>
                  <a:cubicBezTo>
                    <a:pt x="169" y="73"/>
                    <a:pt x="177" y="67"/>
                    <a:pt x="170" y="51"/>
                  </a:cubicBezTo>
                  <a:cubicBezTo>
                    <a:pt x="164" y="37"/>
                    <a:pt x="155" y="32"/>
                    <a:pt x="150" y="31"/>
                  </a:cubicBezTo>
                  <a:cubicBezTo>
                    <a:pt x="158" y="37"/>
                    <a:pt x="163" y="47"/>
                    <a:pt x="163" y="58"/>
                  </a:cubicBezTo>
                  <a:close/>
                  <a:moveTo>
                    <a:pt x="131" y="36"/>
                  </a:moveTo>
                  <a:cubicBezTo>
                    <a:pt x="141" y="36"/>
                    <a:pt x="149" y="28"/>
                    <a:pt x="149" y="18"/>
                  </a:cubicBezTo>
                  <a:cubicBezTo>
                    <a:pt x="149" y="8"/>
                    <a:pt x="141" y="0"/>
                    <a:pt x="131" y="0"/>
                  </a:cubicBezTo>
                  <a:cubicBezTo>
                    <a:pt x="121" y="0"/>
                    <a:pt x="113" y="8"/>
                    <a:pt x="113" y="18"/>
                  </a:cubicBezTo>
                  <a:cubicBezTo>
                    <a:pt x="113" y="28"/>
                    <a:pt x="121" y="36"/>
                    <a:pt x="131" y="36"/>
                  </a:cubicBezTo>
                  <a:close/>
                  <a:moveTo>
                    <a:pt x="34" y="48"/>
                  </a:moveTo>
                  <a:cubicBezTo>
                    <a:pt x="29" y="50"/>
                    <a:pt x="16" y="55"/>
                    <a:pt x="9" y="74"/>
                  </a:cubicBezTo>
                  <a:cubicBezTo>
                    <a:pt x="0" y="92"/>
                    <a:pt x="10" y="102"/>
                    <a:pt x="18" y="101"/>
                  </a:cubicBezTo>
                  <a:cubicBezTo>
                    <a:pt x="18" y="82"/>
                    <a:pt x="18" y="82"/>
                    <a:pt x="18" y="82"/>
                  </a:cubicBezTo>
                  <a:cubicBezTo>
                    <a:pt x="18" y="68"/>
                    <a:pt x="24" y="55"/>
                    <a:pt x="34" y="48"/>
                  </a:cubicBezTo>
                  <a:close/>
                  <a:moveTo>
                    <a:pt x="228" y="151"/>
                  </a:moveTo>
                  <a:cubicBezTo>
                    <a:pt x="208" y="142"/>
                    <a:pt x="208" y="142"/>
                    <a:pt x="208" y="142"/>
                  </a:cubicBezTo>
                  <a:cubicBezTo>
                    <a:pt x="209" y="139"/>
                    <a:pt x="208" y="136"/>
                    <a:pt x="205" y="135"/>
                  </a:cubicBezTo>
                  <a:cubicBezTo>
                    <a:pt x="195" y="129"/>
                    <a:pt x="195" y="129"/>
                    <a:pt x="195" y="129"/>
                  </a:cubicBezTo>
                  <a:cubicBezTo>
                    <a:pt x="194" y="137"/>
                    <a:pt x="193" y="144"/>
                    <a:pt x="190" y="150"/>
                  </a:cubicBezTo>
                  <a:cubicBezTo>
                    <a:pt x="186" y="156"/>
                    <a:pt x="182" y="163"/>
                    <a:pt x="177" y="167"/>
                  </a:cubicBezTo>
                  <a:cubicBezTo>
                    <a:pt x="187" y="172"/>
                    <a:pt x="187" y="172"/>
                    <a:pt x="187" y="172"/>
                  </a:cubicBezTo>
                  <a:cubicBezTo>
                    <a:pt x="190" y="174"/>
                    <a:pt x="194" y="172"/>
                    <a:pt x="194" y="169"/>
                  </a:cubicBezTo>
                  <a:cubicBezTo>
                    <a:pt x="214" y="179"/>
                    <a:pt x="214" y="179"/>
                    <a:pt x="214" y="179"/>
                  </a:cubicBezTo>
                  <a:cubicBezTo>
                    <a:pt x="220" y="182"/>
                    <a:pt x="226" y="178"/>
                    <a:pt x="230" y="172"/>
                  </a:cubicBezTo>
                  <a:cubicBezTo>
                    <a:pt x="231" y="167"/>
                    <a:pt x="231" y="167"/>
                    <a:pt x="231" y="167"/>
                  </a:cubicBezTo>
                  <a:cubicBezTo>
                    <a:pt x="235" y="161"/>
                    <a:pt x="233" y="154"/>
                    <a:pt x="228" y="151"/>
                  </a:cubicBezTo>
                  <a:close/>
                  <a:moveTo>
                    <a:pt x="158" y="81"/>
                  </a:moveTo>
                  <a:cubicBezTo>
                    <a:pt x="134" y="69"/>
                    <a:pt x="104" y="80"/>
                    <a:pt x="93" y="104"/>
                  </a:cubicBezTo>
                  <a:cubicBezTo>
                    <a:pt x="81" y="128"/>
                    <a:pt x="92" y="158"/>
                    <a:pt x="116" y="170"/>
                  </a:cubicBezTo>
                  <a:cubicBezTo>
                    <a:pt x="140" y="182"/>
                    <a:pt x="170" y="171"/>
                    <a:pt x="182" y="146"/>
                  </a:cubicBezTo>
                  <a:cubicBezTo>
                    <a:pt x="194" y="122"/>
                    <a:pt x="184" y="92"/>
                    <a:pt x="158" y="81"/>
                  </a:cubicBezTo>
                  <a:close/>
                  <a:moveTo>
                    <a:pt x="168" y="140"/>
                  </a:moveTo>
                  <a:cubicBezTo>
                    <a:pt x="160" y="156"/>
                    <a:pt x="139" y="164"/>
                    <a:pt x="123" y="156"/>
                  </a:cubicBezTo>
                  <a:cubicBezTo>
                    <a:pt x="106" y="147"/>
                    <a:pt x="99" y="128"/>
                    <a:pt x="107" y="110"/>
                  </a:cubicBezTo>
                  <a:cubicBezTo>
                    <a:pt x="115" y="93"/>
                    <a:pt x="135" y="86"/>
                    <a:pt x="152" y="94"/>
                  </a:cubicBezTo>
                  <a:cubicBezTo>
                    <a:pt x="169" y="102"/>
                    <a:pt x="176" y="123"/>
                    <a:pt x="168" y="140"/>
                  </a:cubicBezTo>
                  <a:close/>
                  <a:moveTo>
                    <a:pt x="149" y="102"/>
                  </a:moveTo>
                  <a:cubicBezTo>
                    <a:pt x="136" y="96"/>
                    <a:pt x="121" y="101"/>
                    <a:pt x="114" y="114"/>
                  </a:cubicBezTo>
                  <a:cubicBezTo>
                    <a:pt x="113" y="117"/>
                    <a:pt x="114" y="118"/>
                    <a:pt x="116" y="120"/>
                  </a:cubicBezTo>
                  <a:cubicBezTo>
                    <a:pt x="119" y="121"/>
                    <a:pt x="121" y="120"/>
                    <a:pt x="122" y="118"/>
                  </a:cubicBezTo>
                  <a:cubicBezTo>
                    <a:pt x="126" y="109"/>
                    <a:pt x="136" y="106"/>
                    <a:pt x="145" y="109"/>
                  </a:cubicBezTo>
                  <a:cubicBezTo>
                    <a:pt x="147" y="110"/>
                    <a:pt x="150" y="109"/>
                    <a:pt x="150" y="108"/>
                  </a:cubicBezTo>
                  <a:cubicBezTo>
                    <a:pt x="151" y="106"/>
                    <a:pt x="150" y="103"/>
                    <a:pt x="149" y="102"/>
                  </a:cubicBezTo>
                  <a:close/>
                  <a:moveTo>
                    <a:pt x="59" y="54"/>
                  </a:moveTo>
                  <a:cubicBezTo>
                    <a:pt x="71" y="54"/>
                    <a:pt x="82" y="43"/>
                    <a:pt x="82" y="31"/>
                  </a:cubicBezTo>
                  <a:cubicBezTo>
                    <a:pt x="82" y="19"/>
                    <a:pt x="71" y="8"/>
                    <a:pt x="59" y="8"/>
                  </a:cubicBezTo>
                  <a:cubicBezTo>
                    <a:pt x="46" y="8"/>
                    <a:pt x="36" y="19"/>
                    <a:pt x="36" y="31"/>
                  </a:cubicBezTo>
                  <a:cubicBezTo>
                    <a:pt x="36" y="43"/>
                    <a:pt x="46" y="54"/>
                    <a:pt x="59" y="54"/>
                  </a:cubicBezTo>
                  <a:close/>
                  <a:moveTo>
                    <a:pt x="93" y="80"/>
                  </a:moveTo>
                  <a:cubicBezTo>
                    <a:pt x="93" y="69"/>
                    <a:pt x="88" y="58"/>
                    <a:pt x="81" y="51"/>
                  </a:cubicBezTo>
                  <a:cubicBezTo>
                    <a:pt x="76" y="57"/>
                    <a:pt x="67" y="61"/>
                    <a:pt x="58" y="61"/>
                  </a:cubicBezTo>
                  <a:cubicBezTo>
                    <a:pt x="49" y="61"/>
                    <a:pt x="42" y="57"/>
                    <a:pt x="36" y="51"/>
                  </a:cubicBezTo>
                  <a:cubicBezTo>
                    <a:pt x="28" y="58"/>
                    <a:pt x="24" y="69"/>
                    <a:pt x="24" y="80"/>
                  </a:cubicBezTo>
                  <a:cubicBezTo>
                    <a:pt x="24" y="110"/>
                    <a:pt x="24" y="110"/>
                    <a:pt x="24" y="110"/>
                  </a:cubicBezTo>
                  <a:cubicBezTo>
                    <a:pt x="24" y="119"/>
                    <a:pt x="30" y="126"/>
                    <a:pt x="37" y="126"/>
                  </a:cubicBezTo>
                  <a:cubicBezTo>
                    <a:pt x="80" y="126"/>
                    <a:pt x="80" y="126"/>
                    <a:pt x="80" y="126"/>
                  </a:cubicBezTo>
                  <a:cubicBezTo>
                    <a:pt x="80" y="117"/>
                    <a:pt x="81" y="108"/>
                    <a:pt x="86" y="100"/>
                  </a:cubicBezTo>
                  <a:cubicBezTo>
                    <a:pt x="87" y="96"/>
                    <a:pt x="90" y="91"/>
                    <a:pt x="93" y="88"/>
                  </a:cubicBezTo>
                  <a:lnTo>
                    <a:pt x="93" y="80"/>
                  </a:lnTo>
                  <a:close/>
                </a:path>
              </a:pathLst>
            </a:custGeom>
            <a:solidFill>
              <a:schemeClr val="tx2"/>
            </a:solidFill>
          </p:spPr>
          <p:txBody>
            <a:bodyPr vert="horz" wrap="square" lIns="82305" tIns="41153" rIns="82305" bIns="41153" numCol="1" anchor="t" anchorCtr="0" compatLnSpc="1">
              <a:prstTxWarp prst="textNoShape">
                <a:avLst/>
              </a:prstTxWarp>
            </a:bodyPr>
            <a:lstStyle/>
            <a:p>
              <a:endParaRPr lang="en-US" sz="900">
                <a:solidFill>
                  <a:srgbClr val="FFFFFF"/>
                </a:solidFill>
              </a:endParaRPr>
            </a:p>
          </p:txBody>
        </p:sp>
      </p:grpSp>
      <p:grpSp>
        <p:nvGrpSpPr>
          <p:cNvPr id="25" name="Group 24"/>
          <p:cNvGrpSpPr/>
          <p:nvPr/>
        </p:nvGrpSpPr>
        <p:grpSpPr>
          <a:xfrm>
            <a:off x="5379813" y="5606689"/>
            <a:ext cx="1005840" cy="901218"/>
            <a:chOff x="5624042" y="5606689"/>
            <a:chExt cx="1005840" cy="901218"/>
          </a:xfrm>
        </p:grpSpPr>
        <p:sp>
          <p:nvSpPr>
            <p:cNvPr id="59" name="Rectangle 58"/>
            <p:cNvSpPr/>
            <p:nvPr>
              <p:custDataLst>
                <p:tags r:id="rId16"/>
              </p:custDataLst>
            </p:nvPr>
          </p:nvSpPr>
          <p:spPr>
            <a:xfrm>
              <a:off x="5624042" y="6200134"/>
              <a:ext cx="1005840" cy="3077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400" fontAlgn="base">
                <a:spcBef>
                  <a:spcPct val="0"/>
                </a:spcBef>
                <a:spcAft>
                  <a:spcPct val="0"/>
                </a:spcAft>
              </a:pPr>
              <a:r>
                <a:rPr lang="en-US" sz="1400" dirty="0">
                  <a:ln>
                    <a:solidFill>
                      <a:schemeClr val="bg1">
                        <a:alpha val="0"/>
                      </a:schemeClr>
                    </a:solidFill>
                  </a:ln>
                  <a:solidFill>
                    <a:srgbClr val="595959"/>
                  </a:solidFill>
                </a:rPr>
                <a:t>Bots</a:t>
              </a:r>
            </a:p>
          </p:txBody>
        </p:sp>
        <p:sp>
          <p:nvSpPr>
            <p:cNvPr id="118" name="Freeform 12"/>
            <p:cNvSpPr>
              <a:spLocks noEditPoints="1"/>
            </p:cNvSpPr>
            <p:nvPr/>
          </p:nvSpPr>
          <p:spPr bwMode="auto">
            <a:xfrm>
              <a:off x="5793420" y="5606689"/>
              <a:ext cx="667084" cy="542859"/>
            </a:xfrm>
            <a:custGeom>
              <a:avLst/>
              <a:gdLst>
                <a:gd name="T0" fmla="*/ 67 w 227"/>
                <a:gd name="T1" fmla="*/ 104 h 185"/>
                <a:gd name="T2" fmla="*/ 98 w 227"/>
                <a:gd name="T3" fmla="*/ 104 h 185"/>
                <a:gd name="T4" fmla="*/ 226 w 227"/>
                <a:gd name="T5" fmla="*/ 63 h 185"/>
                <a:gd name="T6" fmla="*/ 216 w 227"/>
                <a:gd name="T7" fmla="*/ 51 h 185"/>
                <a:gd name="T8" fmla="*/ 216 w 227"/>
                <a:gd name="T9" fmla="*/ 40 h 185"/>
                <a:gd name="T10" fmla="*/ 226 w 227"/>
                <a:gd name="T11" fmla="*/ 28 h 185"/>
                <a:gd name="T12" fmla="*/ 222 w 227"/>
                <a:gd name="T13" fmla="*/ 19 h 185"/>
                <a:gd name="T14" fmla="*/ 217 w 227"/>
                <a:gd name="T15" fmla="*/ 17 h 185"/>
                <a:gd name="T16" fmla="*/ 195 w 227"/>
                <a:gd name="T17" fmla="*/ 15 h 185"/>
                <a:gd name="T18" fmla="*/ 189 w 227"/>
                <a:gd name="T19" fmla="*/ 0 h 185"/>
                <a:gd name="T20" fmla="*/ 177 w 227"/>
                <a:gd name="T21" fmla="*/ 3 h 185"/>
                <a:gd name="T22" fmla="*/ 164 w 227"/>
                <a:gd name="T23" fmla="*/ 21 h 185"/>
                <a:gd name="T24" fmla="*/ 151 w 227"/>
                <a:gd name="T25" fmla="*/ 17 h 185"/>
                <a:gd name="T26" fmla="*/ 143 w 227"/>
                <a:gd name="T27" fmla="*/ 26 h 185"/>
                <a:gd name="T28" fmla="*/ 144 w 227"/>
                <a:gd name="T29" fmla="*/ 31 h 185"/>
                <a:gd name="T30" fmla="*/ 152 w 227"/>
                <a:gd name="T31" fmla="*/ 45 h 185"/>
                <a:gd name="T32" fmla="*/ 144 w 227"/>
                <a:gd name="T33" fmla="*/ 60 h 185"/>
                <a:gd name="T34" fmla="*/ 143 w 227"/>
                <a:gd name="T35" fmla="*/ 64 h 185"/>
                <a:gd name="T36" fmla="*/ 151 w 227"/>
                <a:gd name="T37" fmla="*/ 74 h 185"/>
                <a:gd name="T38" fmla="*/ 164 w 227"/>
                <a:gd name="T39" fmla="*/ 70 h 185"/>
                <a:gd name="T40" fmla="*/ 177 w 227"/>
                <a:gd name="T41" fmla="*/ 88 h 185"/>
                <a:gd name="T42" fmla="*/ 189 w 227"/>
                <a:gd name="T43" fmla="*/ 91 h 185"/>
                <a:gd name="T44" fmla="*/ 195 w 227"/>
                <a:gd name="T45" fmla="*/ 76 h 185"/>
                <a:gd name="T46" fmla="*/ 217 w 227"/>
                <a:gd name="T47" fmla="*/ 74 h 185"/>
                <a:gd name="T48" fmla="*/ 222 w 227"/>
                <a:gd name="T49" fmla="*/ 71 h 185"/>
                <a:gd name="T50" fmla="*/ 226 w 227"/>
                <a:gd name="T51" fmla="*/ 63 h 185"/>
                <a:gd name="T52" fmla="*/ 172 w 227"/>
                <a:gd name="T53" fmla="*/ 45 h 185"/>
                <a:gd name="T54" fmla="*/ 197 w 227"/>
                <a:gd name="T55" fmla="*/ 45 h 185"/>
                <a:gd name="T56" fmla="*/ 159 w 227"/>
                <a:gd name="T57" fmla="*/ 79 h 185"/>
                <a:gd name="T58" fmla="*/ 132 w 227"/>
                <a:gd name="T59" fmla="*/ 72 h 185"/>
                <a:gd name="T60" fmla="*/ 142 w 227"/>
                <a:gd name="T61" fmla="*/ 46 h 185"/>
                <a:gd name="T62" fmla="*/ 125 w 227"/>
                <a:gd name="T63" fmla="*/ 36 h 185"/>
                <a:gd name="T64" fmla="*/ 100 w 227"/>
                <a:gd name="T65" fmla="*/ 48 h 185"/>
                <a:gd name="T66" fmla="*/ 91 w 227"/>
                <a:gd name="T67" fmla="*/ 18 h 185"/>
                <a:gd name="T68" fmla="*/ 71 w 227"/>
                <a:gd name="T69" fmla="*/ 21 h 185"/>
                <a:gd name="T70" fmla="*/ 59 w 227"/>
                <a:gd name="T71" fmla="*/ 50 h 185"/>
                <a:gd name="T72" fmla="*/ 36 w 227"/>
                <a:gd name="T73" fmla="*/ 36 h 185"/>
                <a:gd name="T74" fmla="*/ 22 w 227"/>
                <a:gd name="T75" fmla="*/ 51 h 185"/>
                <a:gd name="T76" fmla="*/ 30 w 227"/>
                <a:gd name="T77" fmla="*/ 78 h 185"/>
                <a:gd name="T78" fmla="*/ 3 w 227"/>
                <a:gd name="T79" fmla="*/ 82 h 185"/>
                <a:gd name="T80" fmla="*/ 2 w 227"/>
                <a:gd name="T81" fmla="*/ 102 h 185"/>
                <a:gd name="T82" fmla="*/ 25 w 227"/>
                <a:gd name="T83" fmla="*/ 118 h 185"/>
                <a:gd name="T84" fmla="*/ 7 w 227"/>
                <a:gd name="T85" fmla="*/ 139 h 185"/>
                <a:gd name="T86" fmla="*/ 20 w 227"/>
                <a:gd name="T87" fmla="*/ 154 h 185"/>
                <a:gd name="T88" fmla="*/ 48 w 227"/>
                <a:gd name="T89" fmla="*/ 151 h 185"/>
                <a:gd name="T90" fmla="*/ 47 w 227"/>
                <a:gd name="T91" fmla="*/ 179 h 185"/>
                <a:gd name="T92" fmla="*/ 67 w 227"/>
                <a:gd name="T93" fmla="*/ 183 h 185"/>
                <a:gd name="T94" fmla="*/ 83 w 227"/>
                <a:gd name="T95" fmla="*/ 163 h 185"/>
                <a:gd name="T96" fmla="*/ 99 w 227"/>
                <a:gd name="T97" fmla="*/ 183 h 185"/>
                <a:gd name="T98" fmla="*/ 119 w 227"/>
                <a:gd name="T99" fmla="*/ 179 h 185"/>
                <a:gd name="T100" fmla="*/ 118 w 227"/>
                <a:gd name="T101" fmla="*/ 151 h 185"/>
                <a:gd name="T102" fmla="*/ 146 w 227"/>
                <a:gd name="T103" fmla="*/ 154 h 185"/>
                <a:gd name="T104" fmla="*/ 158 w 227"/>
                <a:gd name="T105" fmla="*/ 139 h 185"/>
                <a:gd name="T106" fmla="*/ 140 w 227"/>
                <a:gd name="T107" fmla="*/ 118 h 185"/>
                <a:gd name="T108" fmla="*/ 164 w 227"/>
                <a:gd name="T109" fmla="*/ 102 h 185"/>
                <a:gd name="T110" fmla="*/ 163 w 227"/>
                <a:gd name="T111" fmla="*/ 82 h 185"/>
                <a:gd name="T112" fmla="*/ 106 w 227"/>
                <a:gd name="T113" fmla="*/ 127 h 185"/>
                <a:gd name="T114" fmla="*/ 59 w 227"/>
                <a:gd name="T115" fmla="*/ 127 h 185"/>
                <a:gd name="T116" fmla="*/ 59 w 227"/>
                <a:gd name="T117" fmla="*/ 81 h 185"/>
                <a:gd name="T118" fmla="*/ 106 w 227"/>
                <a:gd name="T119" fmla="*/ 81 h 185"/>
                <a:gd name="T120" fmla="*/ 106 w 227"/>
                <a:gd name="T121" fmla="*/ 12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7" h="185">
                  <a:moveTo>
                    <a:pt x="83" y="89"/>
                  </a:moveTo>
                  <a:cubicBezTo>
                    <a:pt x="74" y="89"/>
                    <a:pt x="67" y="96"/>
                    <a:pt x="67" y="104"/>
                  </a:cubicBezTo>
                  <a:cubicBezTo>
                    <a:pt x="67" y="113"/>
                    <a:pt x="74" y="120"/>
                    <a:pt x="83" y="120"/>
                  </a:cubicBezTo>
                  <a:cubicBezTo>
                    <a:pt x="91" y="120"/>
                    <a:pt x="98" y="113"/>
                    <a:pt x="98" y="104"/>
                  </a:cubicBezTo>
                  <a:cubicBezTo>
                    <a:pt x="98" y="96"/>
                    <a:pt x="91" y="89"/>
                    <a:pt x="83" y="89"/>
                  </a:cubicBezTo>
                  <a:close/>
                  <a:moveTo>
                    <a:pt x="226" y="63"/>
                  </a:moveTo>
                  <a:cubicBezTo>
                    <a:pt x="227" y="62"/>
                    <a:pt x="226" y="61"/>
                    <a:pt x="225" y="60"/>
                  </a:cubicBezTo>
                  <a:cubicBezTo>
                    <a:pt x="216" y="51"/>
                    <a:pt x="216" y="51"/>
                    <a:pt x="216" y="51"/>
                  </a:cubicBezTo>
                  <a:cubicBezTo>
                    <a:pt x="217" y="50"/>
                    <a:pt x="217" y="47"/>
                    <a:pt x="217" y="45"/>
                  </a:cubicBezTo>
                  <a:cubicBezTo>
                    <a:pt x="217" y="44"/>
                    <a:pt x="217" y="41"/>
                    <a:pt x="216" y="40"/>
                  </a:cubicBezTo>
                  <a:cubicBezTo>
                    <a:pt x="225" y="31"/>
                    <a:pt x="225" y="31"/>
                    <a:pt x="225" y="31"/>
                  </a:cubicBezTo>
                  <a:cubicBezTo>
                    <a:pt x="226" y="30"/>
                    <a:pt x="226" y="29"/>
                    <a:pt x="226" y="28"/>
                  </a:cubicBezTo>
                  <a:cubicBezTo>
                    <a:pt x="226" y="26"/>
                    <a:pt x="226" y="26"/>
                    <a:pt x="226" y="26"/>
                  </a:cubicBezTo>
                  <a:cubicBezTo>
                    <a:pt x="222" y="19"/>
                    <a:pt x="222" y="19"/>
                    <a:pt x="222" y="19"/>
                  </a:cubicBezTo>
                  <a:cubicBezTo>
                    <a:pt x="221" y="18"/>
                    <a:pt x="220" y="17"/>
                    <a:pt x="218" y="17"/>
                  </a:cubicBezTo>
                  <a:cubicBezTo>
                    <a:pt x="218" y="17"/>
                    <a:pt x="218" y="17"/>
                    <a:pt x="217" y="17"/>
                  </a:cubicBezTo>
                  <a:cubicBezTo>
                    <a:pt x="206" y="21"/>
                    <a:pt x="206" y="21"/>
                    <a:pt x="206" y="21"/>
                  </a:cubicBezTo>
                  <a:cubicBezTo>
                    <a:pt x="202" y="19"/>
                    <a:pt x="199" y="16"/>
                    <a:pt x="195" y="15"/>
                  </a:cubicBezTo>
                  <a:cubicBezTo>
                    <a:pt x="193" y="3"/>
                    <a:pt x="193" y="3"/>
                    <a:pt x="193" y="3"/>
                  </a:cubicBezTo>
                  <a:cubicBezTo>
                    <a:pt x="192" y="2"/>
                    <a:pt x="190" y="0"/>
                    <a:pt x="189" y="0"/>
                  </a:cubicBezTo>
                  <a:cubicBezTo>
                    <a:pt x="181" y="0"/>
                    <a:pt x="181" y="0"/>
                    <a:pt x="181" y="0"/>
                  </a:cubicBezTo>
                  <a:cubicBezTo>
                    <a:pt x="179" y="0"/>
                    <a:pt x="177" y="2"/>
                    <a:pt x="177" y="3"/>
                  </a:cubicBezTo>
                  <a:cubicBezTo>
                    <a:pt x="174" y="15"/>
                    <a:pt x="174" y="15"/>
                    <a:pt x="174" y="15"/>
                  </a:cubicBezTo>
                  <a:cubicBezTo>
                    <a:pt x="170" y="16"/>
                    <a:pt x="167" y="19"/>
                    <a:pt x="164" y="21"/>
                  </a:cubicBezTo>
                  <a:cubicBezTo>
                    <a:pt x="152" y="17"/>
                    <a:pt x="152" y="17"/>
                    <a:pt x="152" y="17"/>
                  </a:cubicBezTo>
                  <a:cubicBezTo>
                    <a:pt x="151" y="17"/>
                    <a:pt x="151" y="17"/>
                    <a:pt x="151" y="17"/>
                  </a:cubicBezTo>
                  <a:cubicBezTo>
                    <a:pt x="150" y="17"/>
                    <a:pt x="148" y="18"/>
                    <a:pt x="147" y="19"/>
                  </a:cubicBezTo>
                  <a:cubicBezTo>
                    <a:pt x="143" y="26"/>
                    <a:pt x="143" y="26"/>
                    <a:pt x="143" y="26"/>
                  </a:cubicBezTo>
                  <a:cubicBezTo>
                    <a:pt x="143" y="27"/>
                    <a:pt x="143" y="28"/>
                    <a:pt x="143" y="28"/>
                  </a:cubicBezTo>
                  <a:cubicBezTo>
                    <a:pt x="143" y="29"/>
                    <a:pt x="143" y="30"/>
                    <a:pt x="144" y="31"/>
                  </a:cubicBezTo>
                  <a:cubicBezTo>
                    <a:pt x="154" y="40"/>
                    <a:pt x="154" y="40"/>
                    <a:pt x="154" y="40"/>
                  </a:cubicBezTo>
                  <a:cubicBezTo>
                    <a:pt x="153" y="41"/>
                    <a:pt x="152" y="44"/>
                    <a:pt x="152" y="45"/>
                  </a:cubicBezTo>
                  <a:cubicBezTo>
                    <a:pt x="152" y="47"/>
                    <a:pt x="153" y="49"/>
                    <a:pt x="154" y="51"/>
                  </a:cubicBezTo>
                  <a:cubicBezTo>
                    <a:pt x="144" y="60"/>
                    <a:pt x="144" y="60"/>
                    <a:pt x="144" y="60"/>
                  </a:cubicBezTo>
                  <a:cubicBezTo>
                    <a:pt x="143" y="61"/>
                    <a:pt x="143" y="62"/>
                    <a:pt x="143" y="63"/>
                  </a:cubicBezTo>
                  <a:cubicBezTo>
                    <a:pt x="143" y="63"/>
                    <a:pt x="143" y="64"/>
                    <a:pt x="143" y="64"/>
                  </a:cubicBezTo>
                  <a:cubicBezTo>
                    <a:pt x="147" y="71"/>
                    <a:pt x="147" y="71"/>
                    <a:pt x="147" y="71"/>
                  </a:cubicBezTo>
                  <a:cubicBezTo>
                    <a:pt x="148" y="73"/>
                    <a:pt x="150" y="74"/>
                    <a:pt x="151" y="74"/>
                  </a:cubicBezTo>
                  <a:cubicBezTo>
                    <a:pt x="151" y="74"/>
                    <a:pt x="151" y="74"/>
                    <a:pt x="152" y="74"/>
                  </a:cubicBezTo>
                  <a:cubicBezTo>
                    <a:pt x="164" y="70"/>
                    <a:pt x="164" y="70"/>
                    <a:pt x="164" y="70"/>
                  </a:cubicBezTo>
                  <a:cubicBezTo>
                    <a:pt x="167" y="72"/>
                    <a:pt x="170" y="74"/>
                    <a:pt x="174" y="75"/>
                  </a:cubicBezTo>
                  <a:cubicBezTo>
                    <a:pt x="177" y="88"/>
                    <a:pt x="177" y="88"/>
                    <a:pt x="177" y="88"/>
                  </a:cubicBezTo>
                  <a:cubicBezTo>
                    <a:pt x="177" y="89"/>
                    <a:pt x="179" y="91"/>
                    <a:pt x="181" y="91"/>
                  </a:cubicBezTo>
                  <a:cubicBezTo>
                    <a:pt x="189" y="91"/>
                    <a:pt x="189" y="91"/>
                    <a:pt x="189" y="91"/>
                  </a:cubicBezTo>
                  <a:cubicBezTo>
                    <a:pt x="190" y="91"/>
                    <a:pt x="192" y="89"/>
                    <a:pt x="193" y="88"/>
                  </a:cubicBezTo>
                  <a:cubicBezTo>
                    <a:pt x="195" y="76"/>
                    <a:pt x="195" y="76"/>
                    <a:pt x="195" y="76"/>
                  </a:cubicBezTo>
                  <a:cubicBezTo>
                    <a:pt x="199" y="74"/>
                    <a:pt x="202" y="72"/>
                    <a:pt x="206" y="70"/>
                  </a:cubicBezTo>
                  <a:cubicBezTo>
                    <a:pt x="217" y="74"/>
                    <a:pt x="217" y="74"/>
                    <a:pt x="217" y="74"/>
                  </a:cubicBezTo>
                  <a:cubicBezTo>
                    <a:pt x="218" y="74"/>
                    <a:pt x="218" y="74"/>
                    <a:pt x="218" y="74"/>
                  </a:cubicBezTo>
                  <a:cubicBezTo>
                    <a:pt x="220" y="74"/>
                    <a:pt x="221" y="73"/>
                    <a:pt x="222" y="71"/>
                  </a:cubicBezTo>
                  <a:cubicBezTo>
                    <a:pt x="226" y="64"/>
                    <a:pt x="226" y="64"/>
                    <a:pt x="226" y="64"/>
                  </a:cubicBezTo>
                  <a:cubicBezTo>
                    <a:pt x="226" y="64"/>
                    <a:pt x="227" y="63"/>
                    <a:pt x="226" y="63"/>
                  </a:cubicBezTo>
                  <a:close/>
                  <a:moveTo>
                    <a:pt x="185" y="58"/>
                  </a:moveTo>
                  <a:cubicBezTo>
                    <a:pt x="178" y="58"/>
                    <a:pt x="172" y="52"/>
                    <a:pt x="172" y="45"/>
                  </a:cubicBezTo>
                  <a:cubicBezTo>
                    <a:pt x="172" y="38"/>
                    <a:pt x="178" y="33"/>
                    <a:pt x="185" y="33"/>
                  </a:cubicBezTo>
                  <a:cubicBezTo>
                    <a:pt x="192" y="33"/>
                    <a:pt x="197" y="38"/>
                    <a:pt x="197" y="45"/>
                  </a:cubicBezTo>
                  <a:cubicBezTo>
                    <a:pt x="197" y="52"/>
                    <a:pt x="192" y="58"/>
                    <a:pt x="185" y="58"/>
                  </a:cubicBezTo>
                  <a:close/>
                  <a:moveTo>
                    <a:pt x="159" y="79"/>
                  </a:moveTo>
                  <a:cubicBezTo>
                    <a:pt x="136" y="78"/>
                    <a:pt x="136" y="78"/>
                    <a:pt x="136" y="78"/>
                  </a:cubicBezTo>
                  <a:cubicBezTo>
                    <a:pt x="135" y="76"/>
                    <a:pt x="133" y="74"/>
                    <a:pt x="132" y="72"/>
                  </a:cubicBezTo>
                  <a:cubicBezTo>
                    <a:pt x="143" y="51"/>
                    <a:pt x="143" y="51"/>
                    <a:pt x="143" y="51"/>
                  </a:cubicBezTo>
                  <a:cubicBezTo>
                    <a:pt x="144" y="49"/>
                    <a:pt x="144" y="47"/>
                    <a:pt x="142" y="46"/>
                  </a:cubicBezTo>
                  <a:cubicBezTo>
                    <a:pt x="130" y="36"/>
                    <a:pt x="130" y="36"/>
                    <a:pt x="130" y="36"/>
                  </a:cubicBezTo>
                  <a:cubicBezTo>
                    <a:pt x="129" y="35"/>
                    <a:pt x="127" y="35"/>
                    <a:pt x="125" y="36"/>
                  </a:cubicBezTo>
                  <a:cubicBezTo>
                    <a:pt x="106" y="50"/>
                    <a:pt x="106" y="50"/>
                    <a:pt x="106" y="50"/>
                  </a:cubicBezTo>
                  <a:cubicBezTo>
                    <a:pt x="104" y="49"/>
                    <a:pt x="103" y="49"/>
                    <a:pt x="100" y="48"/>
                  </a:cubicBezTo>
                  <a:cubicBezTo>
                    <a:pt x="95" y="21"/>
                    <a:pt x="95" y="21"/>
                    <a:pt x="95" y="21"/>
                  </a:cubicBezTo>
                  <a:cubicBezTo>
                    <a:pt x="94" y="20"/>
                    <a:pt x="92" y="18"/>
                    <a:pt x="91" y="18"/>
                  </a:cubicBezTo>
                  <a:cubicBezTo>
                    <a:pt x="75" y="18"/>
                    <a:pt x="75" y="18"/>
                    <a:pt x="75" y="18"/>
                  </a:cubicBezTo>
                  <a:cubicBezTo>
                    <a:pt x="73" y="18"/>
                    <a:pt x="71" y="20"/>
                    <a:pt x="71" y="21"/>
                  </a:cubicBezTo>
                  <a:cubicBezTo>
                    <a:pt x="65" y="48"/>
                    <a:pt x="65" y="48"/>
                    <a:pt x="65" y="48"/>
                  </a:cubicBezTo>
                  <a:cubicBezTo>
                    <a:pt x="63" y="49"/>
                    <a:pt x="61" y="49"/>
                    <a:pt x="59" y="50"/>
                  </a:cubicBezTo>
                  <a:cubicBezTo>
                    <a:pt x="41" y="36"/>
                    <a:pt x="41" y="36"/>
                    <a:pt x="41" y="36"/>
                  </a:cubicBezTo>
                  <a:cubicBezTo>
                    <a:pt x="39" y="35"/>
                    <a:pt x="37" y="35"/>
                    <a:pt x="36" y="36"/>
                  </a:cubicBezTo>
                  <a:cubicBezTo>
                    <a:pt x="24" y="46"/>
                    <a:pt x="24" y="46"/>
                    <a:pt x="24" y="46"/>
                  </a:cubicBezTo>
                  <a:cubicBezTo>
                    <a:pt x="22" y="47"/>
                    <a:pt x="22" y="49"/>
                    <a:pt x="22" y="51"/>
                  </a:cubicBezTo>
                  <a:cubicBezTo>
                    <a:pt x="33" y="72"/>
                    <a:pt x="33" y="72"/>
                    <a:pt x="33" y="72"/>
                  </a:cubicBezTo>
                  <a:cubicBezTo>
                    <a:pt x="32" y="74"/>
                    <a:pt x="31" y="76"/>
                    <a:pt x="30" y="78"/>
                  </a:cubicBezTo>
                  <a:cubicBezTo>
                    <a:pt x="7" y="79"/>
                    <a:pt x="7" y="79"/>
                    <a:pt x="7" y="79"/>
                  </a:cubicBezTo>
                  <a:cubicBezTo>
                    <a:pt x="4" y="79"/>
                    <a:pt x="3" y="80"/>
                    <a:pt x="3" y="82"/>
                  </a:cubicBezTo>
                  <a:cubicBezTo>
                    <a:pt x="0" y="97"/>
                    <a:pt x="0" y="97"/>
                    <a:pt x="0" y="97"/>
                  </a:cubicBezTo>
                  <a:cubicBezTo>
                    <a:pt x="0" y="99"/>
                    <a:pt x="0" y="101"/>
                    <a:pt x="2" y="102"/>
                  </a:cubicBezTo>
                  <a:cubicBezTo>
                    <a:pt x="24" y="111"/>
                    <a:pt x="24" y="111"/>
                    <a:pt x="24" y="111"/>
                  </a:cubicBezTo>
                  <a:cubicBezTo>
                    <a:pt x="25" y="113"/>
                    <a:pt x="25" y="116"/>
                    <a:pt x="25" y="118"/>
                  </a:cubicBezTo>
                  <a:cubicBezTo>
                    <a:pt x="8" y="134"/>
                    <a:pt x="8" y="134"/>
                    <a:pt x="8" y="134"/>
                  </a:cubicBezTo>
                  <a:cubicBezTo>
                    <a:pt x="7" y="135"/>
                    <a:pt x="6" y="137"/>
                    <a:pt x="7" y="139"/>
                  </a:cubicBezTo>
                  <a:cubicBezTo>
                    <a:pt x="15" y="152"/>
                    <a:pt x="15" y="152"/>
                    <a:pt x="15" y="152"/>
                  </a:cubicBezTo>
                  <a:cubicBezTo>
                    <a:pt x="16" y="153"/>
                    <a:pt x="18" y="155"/>
                    <a:pt x="20" y="154"/>
                  </a:cubicBezTo>
                  <a:cubicBezTo>
                    <a:pt x="42" y="147"/>
                    <a:pt x="42" y="147"/>
                    <a:pt x="42" y="147"/>
                  </a:cubicBezTo>
                  <a:cubicBezTo>
                    <a:pt x="44" y="148"/>
                    <a:pt x="46" y="150"/>
                    <a:pt x="48" y="151"/>
                  </a:cubicBezTo>
                  <a:cubicBezTo>
                    <a:pt x="45" y="174"/>
                    <a:pt x="45" y="174"/>
                    <a:pt x="45" y="174"/>
                  </a:cubicBezTo>
                  <a:cubicBezTo>
                    <a:pt x="44" y="177"/>
                    <a:pt x="45" y="178"/>
                    <a:pt x="47" y="179"/>
                  </a:cubicBezTo>
                  <a:cubicBezTo>
                    <a:pt x="62" y="184"/>
                    <a:pt x="62" y="184"/>
                    <a:pt x="62" y="184"/>
                  </a:cubicBezTo>
                  <a:cubicBezTo>
                    <a:pt x="63" y="185"/>
                    <a:pt x="66" y="184"/>
                    <a:pt x="67" y="183"/>
                  </a:cubicBezTo>
                  <a:cubicBezTo>
                    <a:pt x="79" y="163"/>
                    <a:pt x="79" y="163"/>
                    <a:pt x="79" y="163"/>
                  </a:cubicBezTo>
                  <a:cubicBezTo>
                    <a:pt x="80" y="163"/>
                    <a:pt x="82" y="163"/>
                    <a:pt x="83" y="163"/>
                  </a:cubicBezTo>
                  <a:cubicBezTo>
                    <a:pt x="84" y="163"/>
                    <a:pt x="85" y="163"/>
                    <a:pt x="86" y="163"/>
                  </a:cubicBezTo>
                  <a:cubicBezTo>
                    <a:pt x="99" y="183"/>
                    <a:pt x="99" y="183"/>
                    <a:pt x="99" y="183"/>
                  </a:cubicBezTo>
                  <a:cubicBezTo>
                    <a:pt x="100" y="184"/>
                    <a:pt x="102" y="185"/>
                    <a:pt x="104" y="184"/>
                  </a:cubicBezTo>
                  <a:cubicBezTo>
                    <a:pt x="119" y="179"/>
                    <a:pt x="119" y="179"/>
                    <a:pt x="119" y="179"/>
                  </a:cubicBezTo>
                  <a:cubicBezTo>
                    <a:pt x="120" y="178"/>
                    <a:pt x="121" y="177"/>
                    <a:pt x="121" y="174"/>
                  </a:cubicBezTo>
                  <a:cubicBezTo>
                    <a:pt x="118" y="151"/>
                    <a:pt x="118" y="151"/>
                    <a:pt x="118" y="151"/>
                  </a:cubicBezTo>
                  <a:cubicBezTo>
                    <a:pt x="120" y="150"/>
                    <a:pt x="121" y="148"/>
                    <a:pt x="123" y="147"/>
                  </a:cubicBezTo>
                  <a:cubicBezTo>
                    <a:pt x="146" y="154"/>
                    <a:pt x="146" y="154"/>
                    <a:pt x="146" y="154"/>
                  </a:cubicBezTo>
                  <a:cubicBezTo>
                    <a:pt x="148" y="155"/>
                    <a:pt x="150" y="153"/>
                    <a:pt x="150" y="152"/>
                  </a:cubicBezTo>
                  <a:cubicBezTo>
                    <a:pt x="158" y="139"/>
                    <a:pt x="158" y="139"/>
                    <a:pt x="158" y="139"/>
                  </a:cubicBezTo>
                  <a:cubicBezTo>
                    <a:pt x="160" y="137"/>
                    <a:pt x="159" y="135"/>
                    <a:pt x="158" y="134"/>
                  </a:cubicBezTo>
                  <a:cubicBezTo>
                    <a:pt x="140" y="118"/>
                    <a:pt x="140" y="118"/>
                    <a:pt x="140" y="118"/>
                  </a:cubicBezTo>
                  <a:cubicBezTo>
                    <a:pt x="141" y="116"/>
                    <a:pt x="141" y="113"/>
                    <a:pt x="141" y="111"/>
                  </a:cubicBezTo>
                  <a:cubicBezTo>
                    <a:pt x="164" y="102"/>
                    <a:pt x="164" y="102"/>
                    <a:pt x="164" y="102"/>
                  </a:cubicBezTo>
                  <a:cubicBezTo>
                    <a:pt x="165" y="101"/>
                    <a:pt x="166" y="100"/>
                    <a:pt x="166" y="97"/>
                  </a:cubicBezTo>
                  <a:cubicBezTo>
                    <a:pt x="163" y="82"/>
                    <a:pt x="163" y="82"/>
                    <a:pt x="163" y="82"/>
                  </a:cubicBezTo>
                  <a:cubicBezTo>
                    <a:pt x="162" y="80"/>
                    <a:pt x="161" y="79"/>
                    <a:pt x="159" y="79"/>
                  </a:cubicBezTo>
                  <a:close/>
                  <a:moveTo>
                    <a:pt x="106" y="127"/>
                  </a:moveTo>
                  <a:cubicBezTo>
                    <a:pt x="100" y="133"/>
                    <a:pt x="92" y="137"/>
                    <a:pt x="83" y="137"/>
                  </a:cubicBezTo>
                  <a:cubicBezTo>
                    <a:pt x="74" y="137"/>
                    <a:pt x="66" y="133"/>
                    <a:pt x="59" y="127"/>
                  </a:cubicBezTo>
                  <a:cubicBezTo>
                    <a:pt x="54" y="121"/>
                    <a:pt x="50" y="113"/>
                    <a:pt x="50" y="104"/>
                  </a:cubicBezTo>
                  <a:cubicBezTo>
                    <a:pt x="50" y="95"/>
                    <a:pt x="54" y="87"/>
                    <a:pt x="59" y="81"/>
                  </a:cubicBezTo>
                  <a:cubicBezTo>
                    <a:pt x="66" y="75"/>
                    <a:pt x="74" y="71"/>
                    <a:pt x="83" y="71"/>
                  </a:cubicBezTo>
                  <a:cubicBezTo>
                    <a:pt x="92" y="71"/>
                    <a:pt x="100" y="75"/>
                    <a:pt x="106" y="81"/>
                  </a:cubicBezTo>
                  <a:cubicBezTo>
                    <a:pt x="112" y="87"/>
                    <a:pt x="116" y="95"/>
                    <a:pt x="116" y="104"/>
                  </a:cubicBezTo>
                  <a:cubicBezTo>
                    <a:pt x="116" y="113"/>
                    <a:pt x="112" y="121"/>
                    <a:pt x="106" y="127"/>
                  </a:cubicBezTo>
                  <a:close/>
                </a:path>
              </a:pathLst>
            </a:custGeom>
            <a:solidFill>
              <a:schemeClr val="tx2"/>
            </a:solidFill>
          </p:spPr>
          <p:txBody>
            <a:bodyPr vert="horz" wrap="square" lIns="82305" tIns="41153" rIns="82305" bIns="41153" numCol="1" anchor="t" anchorCtr="0" compatLnSpc="1">
              <a:prstTxWarp prst="textNoShape">
                <a:avLst/>
              </a:prstTxWarp>
            </a:bodyPr>
            <a:lstStyle/>
            <a:p>
              <a:endParaRPr lang="en-US" sz="900">
                <a:solidFill>
                  <a:srgbClr val="FFFFFF"/>
                </a:solidFill>
              </a:endParaRPr>
            </a:p>
          </p:txBody>
        </p:sp>
      </p:grpSp>
      <p:sp>
        <p:nvSpPr>
          <p:cNvPr id="119" name="Freeform 83"/>
          <p:cNvSpPr>
            <a:spLocks noEditPoints="1"/>
          </p:cNvSpPr>
          <p:nvPr/>
        </p:nvSpPr>
        <p:spPr bwMode="black">
          <a:xfrm>
            <a:off x="9710863" y="2709857"/>
            <a:ext cx="454798" cy="48009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tx2"/>
          </a:solidFill>
        </p:spPr>
        <p:txBody>
          <a:bodyPr vert="horz" wrap="square" lIns="82305" tIns="41153" rIns="82305" bIns="41153" numCol="1" anchor="t" anchorCtr="0" compatLnSpc="1">
            <a:prstTxWarp prst="textNoShape">
              <a:avLst/>
            </a:prstTxWarp>
          </a:bodyPr>
          <a:lstStyle/>
          <a:p>
            <a:endParaRPr lang="en-US" sz="900">
              <a:solidFill>
                <a:srgbClr val="FFFFFF"/>
              </a:solidFill>
            </a:endParaRPr>
          </a:p>
        </p:txBody>
      </p:sp>
      <p:sp>
        <p:nvSpPr>
          <p:cNvPr id="120" name="Freeform 81"/>
          <p:cNvSpPr>
            <a:spLocks noEditPoints="1"/>
          </p:cNvSpPr>
          <p:nvPr/>
        </p:nvSpPr>
        <p:spPr bwMode="black">
          <a:xfrm>
            <a:off x="4221994" y="2709857"/>
            <a:ext cx="756006" cy="461487"/>
          </a:xfrm>
          <a:custGeom>
            <a:avLst/>
            <a:gdLst>
              <a:gd name="T0" fmla="*/ 1588 w 3451"/>
              <a:gd name="T1" fmla="*/ 2110 h 2110"/>
              <a:gd name="T2" fmla="*/ 2100 w 3451"/>
              <a:gd name="T3" fmla="*/ 1951 h 2110"/>
              <a:gd name="T4" fmla="*/ 1141 w 3451"/>
              <a:gd name="T5" fmla="*/ 1911 h 2110"/>
              <a:gd name="T6" fmla="*/ 1215 w 3451"/>
              <a:gd name="T7" fmla="*/ 1929 h 2110"/>
              <a:gd name="T8" fmla="*/ 1799 w 3451"/>
              <a:gd name="T9" fmla="*/ 2021 h 2110"/>
              <a:gd name="T10" fmla="*/ 2036 w 3451"/>
              <a:gd name="T11" fmla="*/ 1911 h 2110"/>
              <a:gd name="T12" fmla="*/ 1121 w 3451"/>
              <a:gd name="T13" fmla="*/ 1193 h 2110"/>
              <a:gd name="T14" fmla="*/ 1992 w 3451"/>
              <a:gd name="T15" fmla="*/ 1211 h 2110"/>
              <a:gd name="T16" fmla="*/ 2497 w 3451"/>
              <a:gd name="T17" fmla="*/ 803 h 2110"/>
              <a:gd name="T18" fmla="*/ 975 w 3451"/>
              <a:gd name="T19" fmla="*/ 240 h 2110"/>
              <a:gd name="T20" fmla="*/ 1616 w 3451"/>
              <a:gd name="T21" fmla="*/ 736 h 2110"/>
              <a:gd name="T22" fmla="*/ 2006 w 3451"/>
              <a:gd name="T23" fmla="*/ 508 h 2110"/>
              <a:gd name="T24" fmla="*/ 1990 w 3451"/>
              <a:gd name="T25" fmla="*/ 320 h 2110"/>
              <a:gd name="T26" fmla="*/ 2004 w 3451"/>
              <a:gd name="T27" fmla="*/ 426 h 2110"/>
              <a:gd name="T28" fmla="*/ 2038 w 3451"/>
              <a:gd name="T29" fmla="*/ 1120 h 2110"/>
              <a:gd name="T30" fmla="*/ 2304 w 3451"/>
              <a:gd name="T31" fmla="*/ 985 h 2110"/>
              <a:gd name="T32" fmla="*/ 2225 w 3451"/>
              <a:gd name="T33" fmla="*/ 465 h 2110"/>
              <a:gd name="T34" fmla="*/ 2219 w 3451"/>
              <a:gd name="T35" fmla="*/ 477 h 2110"/>
              <a:gd name="T36" fmla="*/ 1844 w 3451"/>
              <a:gd name="T37" fmla="*/ 192 h 2110"/>
              <a:gd name="T38" fmla="*/ 1818 w 3451"/>
              <a:gd name="T39" fmla="*/ 109 h 2110"/>
              <a:gd name="T40" fmla="*/ 1133 w 3451"/>
              <a:gd name="T41" fmla="*/ 1121 h 2110"/>
              <a:gd name="T42" fmla="*/ 1171 w 3451"/>
              <a:gd name="T43" fmla="*/ 951 h 2110"/>
              <a:gd name="T44" fmla="*/ 1115 w 3451"/>
              <a:gd name="T45" fmla="*/ 350 h 2110"/>
              <a:gd name="T46" fmla="*/ 1155 w 3451"/>
              <a:gd name="T47" fmla="*/ 517 h 2110"/>
              <a:gd name="T48" fmla="*/ 1265 w 3451"/>
              <a:gd name="T49" fmla="*/ 843 h 2110"/>
              <a:gd name="T50" fmla="*/ 1555 w 3451"/>
              <a:gd name="T51" fmla="*/ 284 h 2110"/>
              <a:gd name="T52" fmla="*/ 1353 w 3451"/>
              <a:gd name="T53" fmla="*/ 109 h 2110"/>
              <a:gd name="T54" fmla="*/ 1221 w 3451"/>
              <a:gd name="T55" fmla="*/ 201 h 2110"/>
              <a:gd name="T56" fmla="*/ 923 w 3451"/>
              <a:gd name="T57" fmla="*/ 379 h 2110"/>
              <a:gd name="T58" fmla="*/ 945 w 3451"/>
              <a:gd name="T59" fmla="*/ 466 h 2110"/>
              <a:gd name="T60" fmla="*/ 447 w 3451"/>
              <a:gd name="T61" fmla="*/ 993 h 2110"/>
              <a:gd name="T62" fmla="*/ 2737 w 3451"/>
              <a:gd name="T63" fmla="*/ 1157 h 2110"/>
              <a:gd name="T64" fmla="*/ 1748 w 3451"/>
              <a:gd name="T65" fmla="*/ 1552 h 2110"/>
              <a:gd name="T66" fmla="*/ 2015 w 3451"/>
              <a:gd name="T67" fmla="*/ 1319 h 2110"/>
              <a:gd name="T68" fmla="*/ 581 w 3451"/>
              <a:gd name="T69" fmla="*/ 1265 h 2110"/>
              <a:gd name="T70" fmla="*/ 1557 w 3451"/>
              <a:gd name="T71" fmla="*/ 1799 h 2110"/>
              <a:gd name="T72" fmla="*/ 2476 w 3451"/>
              <a:gd name="T73" fmla="*/ 1476 h 2110"/>
              <a:gd name="T74" fmla="*/ 123 w 3451"/>
              <a:gd name="T75" fmla="*/ 1195 h 2110"/>
              <a:gd name="T76" fmla="*/ 231 w 3451"/>
              <a:gd name="T77" fmla="*/ 956 h 2110"/>
              <a:gd name="T78" fmla="*/ 530 w 3451"/>
              <a:gd name="T79" fmla="*/ 1074 h 2110"/>
              <a:gd name="T80" fmla="*/ 658 w 3451"/>
              <a:gd name="T81" fmla="*/ 1255 h 2110"/>
              <a:gd name="T82" fmla="*/ 628 w 3451"/>
              <a:gd name="T83" fmla="*/ 1016 h 2110"/>
              <a:gd name="T84" fmla="*/ 724 w 3451"/>
              <a:gd name="T85" fmla="*/ 1343 h 2110"/>
              <a:gd name="T86" fmla="*/ 824 w 3451"/>
              <a:gd name="T87" fmla="*/ 1434 h 2110"/>
              <a:gd name="T88" fmla="*/ 767 w 3451"/>
              <a:gd name="T89" fmla="*/ 1212 h 2110"/>
              <a:gd name="T90" fmla="*/ 927 w 3451"/>
              <a:gd name="T91" fmla="*/ 1501 h 2110"/>
              <a:gd name="T92" fmla="*/ 988 w 3451"/>
              <a:gd name="T93" fmla="*/ 1427 h 2110"/>
              <a:gd name="T94" fmla="*/ 1270 w 3451"/>
              <a:gd name="T95" fmla="*/ 1671 h 2110"/>
              <a:gd name="T96" fmla="*/ 1264 w 3451"/>
              <a:gd name="T97" fmla="*/ 1444 h 2110"/>
              <a:gd name="T98" fmla="*/ 1501 w 3451"/>
              <a:gd name="T99" fmla="*/ 1703 h 2110"/>
              <a:gd name="T100" fmla="*/ 1695 w 3451"/>
              <a:gd name="T101" fmla="*/ 1440 h 2110"/>
              <a:gd name="T102" fmla="*/ 2020 w 3451"/>
              <a:gd name="T103" fmla="*/ 1654 h 2110"/>
              <a:gd name="T104" fmla="*/ 1901 w 3451"/>
              <a:gd name="T105" fmla="*/ 1457 h 2110"/>
              <a:gd name="T106" fmla="*/ 2053 w 3451"/>
              <a:gd name="T107" fmla="*/ 1600 h 2110"/>
              <a:gd name="T108" fmla="*/ 2208 w 3451"/>
              <a:gd name="T109" fmla="*/ 1543 h 2110"/>
              <a:gd name="T110" fmla="*/ 2294 w 3451"/>
              <a:gd name="T111" fmla="*/ 1280 h 2110"/>
              <a:gd name="T112" fmla="*/ 2386 w 3451"/>
              <a:gd name="T113" fmla="*/ 1486 h 2110"/>
              <a:gd name="T114" fmla="*/ 2473 w 3451"/>
              <a:gd name="T115" fmla="*/ 1155 h 2110"/>
              <a:gd name="T116" fmla="*/ 2654 w 3451"/>
              <a:gd name="T117" fmla="*/ 1074 h 2110"/>
              <a:gd name="T118" fmla="*/ 2954 w 3451"/>
              <a:gd name="T119" fmla="*/ 1154 h 2110"/>
              <a:gd name="T120" fmla="*/ 3062 w 3451"/>
              <a:gd name="T121" fmla="*/ 1154 h 2110"/>
              <a:gd name="T122" fmla="*/ 1038 w 3451"/>
              <a:gd name="T123" fmla="*/ 1498 h 2110"/>
              <a:gd name="T124" fmla="*/ 2472 w 3451"/>
              <a:gd name="T125" fmla="*/ 1231 h 2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1" h="2110">
                <a:moveTo>
                  <a:pt x="1585" y="1902"/>
                </a:moveTo>
                <a:cubicBezTo>
                  <a:pt x="1383" y="1902"/>
                  <a:pt x="1184" y="1867"/>
                  <a:pt x="1012" y="1802"/>
                </a:cubicBezTo>
                <a:cubicBezTo>
                  <a:pt x="945" y="1776"/>
                  <a:pt x="884" y="1747"/>
                  <a:pt x="828" y="1714"/>
                </a:cubicBezTo>
                <a:cubicBezTo>
                  <a:pt x="896" y="1807"/>
                  <a:pt x="980" y="1887"/>
                  <a:pt x="1077" y="1951"/>
                </a:cubicBezTo>
                <a:cubicBezTo>
                  <a:pt x="1119" y="1979"/>
                  <a:pt x="1165" y="2004"/>
                  <a:pt x="1212" y="2026"/>
                </a:cubicBezTo>
                <a:cubicBezTo>
                  <a:pt x="1264" y="2049"/>
                  <a:pt x="1318" y="2068"/>
                  <a:pt x="1375" y="2082"/>
                </a:cubicBezTo>
                <a:cubicBezTo>
                  <a:pt x="1443" y="2099"/>
                  <a:pt x="1515" y="2108"/>
                  <a:pt x="1588" y="2110"/>
                </a:cubicBezTo>
                <a:cubicBezTo>
                  <a:pt x="1588" y="2110"/>
                  <a:pt x="1588" y="2110"/>
                  <a:pt x="1588" y="2110"/>
                </a:cubicBezTo>
                <a:cubicBezTo>
                  <a:pt x="1588" y="2110"/>
                  <a:pt x="1588" y="2110"/>
                  <a:pt x="1588" y="2110"/>
                </a:cubicBezTo>
                <a:cubicBezTo>
                  <a:pt x="1588" y="2110"/>
                  <a:pt x="1588" y="2110"/>
                  <a:pt x="1588" y="2110"/>
                </a:cubicBezTo>
                <a:cubicBezTo>
                  <a:pt x="1588" y="2110"/>
                  <a:pt x="1588" y="2110"/>
                  <a:pt x="1588" y="2110"/>
                </a:cubicBezTo>
                <a:cubicBezTo>
                  <a:pt x="1662" y="2108"/>
                  <a:pt x="1733" y="2099"/>
                  <a:pt x="1802" y="2082"/>
                </a:cubicBezTo>
                <a:cubicBezTo>
                  <a:pt x="1858" y="2068"/>
                  <a:pt x="1913" y="2049"/>
                  <a:pt x="1965" y="2026"/>
                </a:cubicBezTo>
                <a:cubicBezTo>
                  <a:pt x="2012" y="2004"/>
                  <a:pt x="2057" y="1979"/>
                  <a:pt x="2100" y="1951"/>
                </a:cubicBezTo>
                <a:cubicBezTo>
                  <a:pt x="2199" y="1886"/>
                  <a:pt x="2285" y="1802"/>
                  <a:pt x="2354" y="1706"/>
                </a:cubicBezTo>
                <a:cubicBezTo>
                  <a:pt x="2264" y="1761"/>
                  <a:pt x="2159" y="1806"/>
                  <a:pt x="2045" y="1839"/>
                </a:cubicBezTo>
                <a:cubicBezTo>
                  <a:pt x="1899" y="1881"/>
                  <a:pt x="1744" y="1902"/>
                  <a:pt x="1585" y="1902"/>
                </a:cubicBezTo>
                <a:close/>
                <a:moveTo>
                  <a:pt x="1104" y="1897"/>
                </a:moveTo>
                <a:cubicBezTo>
                  <a:pt x="1087" y="1886"/>
                  <a:pt x="1071" y="1874"/>
                  <a:pt x="1054" y="1861"/>
                </a:cubicBezTo>
                <a:cubicBezTo>
                  <a:pt x="1080" y="1873"/>
                  <a:pt x="1107" y="1883"/>
                  <a:pt x="1134" y="1893"/>
                </a:cubicBezTo>
                <a:cubicBezTo>
                  <a:pt x="1136" y="1899"/>
                  <a:pt x="1138" y="1905"/>
                  <a:pt x="1141" y="1911"/>
                </a:cubicBezTo>
                <a:cubicBezTo>
                  <a:pt x="1128" y="1907"/>
                  <a:pt x="1116" y="1902"/>
                  <a:pt x="1104" y="1897"/>
                </a:cubicBezTo>
                <a:close/>
                <a:moveTo>
                  <a:pt x="1557" y="2049"/>
                </a:moveTo>
                <a:cubicBezTo>
                  <a:pt x="1532" y="2048"/>
                  <a:pt x="1513" y="2045"/>
                  <a:pt x="1488" y="2042"/>
                </a:cubicBezTo>
                <a:cubicBezTo>
                  <a:pt x="1451" y="2037"/>
                  <a:pt x="1414" y="2030"/>
                  <a:pt x="1378" y="2021"/>
                </a:cubicBezTo>
                <a:cubicBezTo>
                  <a:pt x="1353" y="2014"/>
                  <a:pt x="1328" y="2007"/>
                  <a:pt x="1304" y="1998"/>
                </a:cubicBezTo>
                <a:cubicBezTo>
                  <a:pt x="1284" y="1991"/>
                  <a:pt x="1265" y="1983"/>
                  <a:pt x="1247" y="1975"/>
                </a:cubicBezTo>
                <a:cubicBezTo>
                  <a:pt x="1235" y="1962"/>
                  <a:pt x="1224" y="1947"/>
                  <a:pt x="1215" y="1929"/>
                </a:cubicBezTo>
                <a:cubicBezTo>
                  <a:pt x="1213" y="1925"/>
                  <a:pt x="1211" y="1921"/>
                  <a:pt x="1209" y="1917"/>
                </a:cubicBezTo>
                <a:cubicBezTo>
                  <a:pt x="1329" y="1952"/>
                  <a:pt x="1449" y="1971"/>
                  <a:pt x="1557" y="1973"/>
                </a:cubicBezTo>
                <a:lnTo>
                  <a:pt x="1557" y="2049"/>
                </a:lnTo>
                <a:close/>
                <a:moveTo>
                  <a:pt x="1962" y="1929"/>
                </a:moveTo>
                <a:cubicBezTo>
                  <a:pt x="1952" y="1947"/>
                  <a:pt x="1942" y="1962"/>
                  <a:pt x="1930" y="1975"/>
                </a:cubicBezTo>
                <a:cubicBezTo>
                  <a:pt x="1911" y="1983"/>
                  <a:pt x="1892" y="1991"/>
                  <a:pt x="1873" y="1998"/>
                </a:cubicBezTo>
                <a:cubicBezTo>
                  <a:pt x="1849" y="2007"/>
                  <a:pt x="1824" y="2014"/>
                  <a:pt x="1799" y="2021"/>
                </a:cubicBezTo>
                <a:cubicBezTo>
                  <a:pt x="1763" y="2030"/>
                  <a:pt x="1726" y="2037"/>
                  <a:pt x="1689" y="2042"/>
                </a:cubicBezTo>
                <a:cubicBezTo>
                  <a:pt x="1664" y="2045"/>
                  <a:pt x="1645" y="2048"/>
                  <a:pt x="1620" y="2049"/>
                </a:cubicBezTo>
                <a:cubicBezTo>
                  <a:pt x="1620" y="1973"/>
                  <a:pt x="1620" y="1973"/>
                  <a:pt x="1620" y="1973"/>
                </a:cubicBezTo>
                <a:cubicBezTo>
                  <a:pt x="1728" y="1971"/>
                  <a:pt x="1848" y="1952"/>
                  <a:pt x="1968" y="1917"/>
                </a:cubicBezTo>
                <a:cubicBezTo>
                  <a:pt x="1966" y="1921"/>
                  <a:pt x="1964" y="1925"/>
                  <a:pt x="1962" y="1929"/>
                </a:cubicBezTo>
                <a:close/>
                <a:moveTo>
                  <a:pt x="2072" y="1897"/>
                </a:moveTo>
                <a:cubicBezTo>
                  <a:pt x="2060" y="1902"/>
                  <a:pt x="2048" y="1907"/>
                  <a:pt x="2036" y="1911"/>
                </a:cubicBezTo>
                <a:cubicBezTo>
                  <a:pt x="2038" y="1905"/>
                  <a:pt x="2040" y="1899"/>
                  <a:pt x="2043" y="1893"/>
                </a:cubicBezTo>
                <a:cubicBezTo>
                  <a:pt x="2070" y="1883"/>
                  <a:pt x="2097" y="1872"/>
                  <a:pt x="2123" y="1860"/>
                </a:cubicBezTo>
                <a:cubicBezTo>
                  <a:pt x="2107" y="1873"/>
                  <a:pt x="2090" y="1886"/>
                  <a:pt x="2072" y="1897"/>
                </a:cubicBezTo>
                <a:close/>
                <a:moveTo>
                  <a:pt x="699" y="879"/>
                </a:moveTo>
                <a:cubicBezTo>
                  <a:pt x="783" y="1007"/>
                  <a:pt x="903" y="1100"/>
                  <a:pt x="1046" y="1163"/>
                </a:cubicBezTo>
                <a:cubicBezTo>
                  <a:pt x="1070" y="1173"/>
                  <a:pt x="1095" y="1182"/>
                  <a:pt x="1121" y="1191"/>
                </a:cubicBezTo>
                <a:cubicBezTo>
                  <a:pt x="1121" y="1191"/>
                  <a:pt x="1121" y="1192"/>
                  <a:pt x="1121" y="1193"/>
                </a:cubicBezTo>
                <a:cubicBezTo>
                  <a:pt x="1140" y="1199"/>
                  <a:pt x="1159" y="1205"/>
                  <a:pt x="1178" y="1211"/>
                </a:cubicBezTo>
                <a:cubicBezTo>
                  <a:pt x="1178" y="1210"/>
                  <a:pt x="1178" y="1209"/>
                  <a:pt x="1178" y="1208"/>
                </a:cubicBezTo>
                <a:cubicBezTo>
                  <a:pt x="1237" y="1225"/>
                  <a:pt x="1296" y="1239"/>
                  <a:pt x="1355" y="1249"/>
                </a:cubicBezTo>
                <a:cubicBezTo>
                  <a:pt x="1429" y="1259"/>
                  <a:pt x="1506" y="1264"/>
                  <a:pt x="1585" y="1264"/>
                </a:cubicBezTo>
                <a:cubicBezTo>
                  <a:pt x="1663" y="1264"/>
                  <a:pt x="1739" y="1259"/>
                  <a:pt x="1812" y="1249"/>
                </a:cubicBezTo>
                <a:cubicBezTo>
                  <a:pt x="1872" y="1239"/>
                  <a:pt x="1932" y="1225"/>
                  <a:pt x="1992" y="1208"/>
                </a:cubicBezTo>
                <a:cubicBezTo>
                  <a:pt x="1992" y="1209"/>
                  <a:pt x="1992" y="1210"/>
                  <a:pt x="1992" y="1211"/>
                </a:cubicBezTo>
                <a:cubicBezTo>
                  <a:pt x="2012" y="1205"/>
                  <a:pt x="2031" y="1199"/>
                  <a:pt x="2049" y="1193"/>
                </a:cubicBezTo>
                <a:cubicBezTo>
                  <a:pt x="2049" y="1192"/>
                  <a:pt x="2049" y="1191"/>
                  <a:pt x="2049" y="1190"/>
                </a:cubicBezTo>
                <a:cubicBezTo>
                  <a:pt x="2077" y="1181"/>
                  <a:pt x="2104" y="1171"/>
                  <a:pt x="2130" y="1161"/>
                </a:cubicBezTo>
                <a:cubicBezTo>
                  <a:pt x="2267" y="1099"/>
                  <a:pt x="2382" y="1010"/>
                  <a:pt x="2465" y="888"/>
                </a:cubicBezTo>
                <a:cubicBezTo>
                  <a:pt x="2466" y="887"/>
                  <a:pt x="2467" y="885"/>
                  <a:pt x="2467" y="883"/>
                </a:cubicBezTo>
                <a:cubicBezTo>
                  <a:pt x="2472" y="873"/>
                  <a:pt x="2476" y="863"/>
                  <a:pt x="2480" y="852"/>
                </a:cubicBezTo>
                <a:cubicBezTo>
                  <a:pt x="2497" y="803"/>
                  <a:pt x="2497" y="803"/>
                  <a:pt x="2497" y="803"/>
                </a:cubicBezTo>
                <a:cubicBezTo>
                  <a:pt x="2495" y="788"/>
                  <a:pt x="2491" y="763"/>
                  <a:pt x="2490" y="756"/>
                </a:cubicBezTo>
                <a:cubicBezTo>
                  <a:pt x="2458" y="596"/>
                  <a:pt x="2386" y="451"/>
                  <a:pt x="2285" y="332"/>
                </a:cubicBezTo>
                <a:cubicBezTo>
                  <a:pt x="2272" y="316"/>
                  <a:pt x="2259" y="301"/>
                  <a:pt x="2245" y="287"/>
                </a:cubicBezTo>
                <a:cubicBezTo>
                  <a:pt x="2241" y="283"/>
                  <a:pt x="2195" y="240"/>
                  <a:pt x="2195" y="240"/>
                </a:cubicBezTo>
                <a:cubicBezTo>
                  <a:pt x="2033" y="94"/>
                  <a:pt x="1819" y="4"/>
                  <a:pt x="1585" y="0"/>
                </a:cubicBezTo>
                <a:cubicBezTo>
                  <a:pt x="1585" y="0"/>
                  <a:pt x="1585" y="0"/>
                  <a:pt x="1585" y="0"/>
                </a:cubicBezTo>
                <a:cubicBezTo>
                  <a:pt x="1351" y="4"/>
                  <a:pt x="1137" y="94"/>
                  <a:pt x="975" y="240"/>
                </a:cubicBezTo>
                <a:cubicBezTo>
                  <a:pt x="975" y="240"/>
                  <a:pt x="925" y="283"/>
                  <a:pt x="886" y="332"/>
                </a:cubicBezTo>
                <a:cubicBezTo>
                  <a:pt x="784" y="451"/>
                  <a:pt x="712" y="596"/>
                  <a:pt x="681" y="756"/>
                </a:cubicBezTo>
                <a:cubicBezTo>
                  <a:pt x="680" y="759"/>
                  <a:pt x="677" y="779"/>
                  <a:pt x="673" y="806"/>
                </a:cubicBezTo>
                <a:cubicBezTo>
                  <a:pt x="689" y="853"/>
                  <a:pt x="689" y="853"/>
                  <a:pt x="689" y="853"/>
                </a:cubicBezTo>
                <a:cubicBezTo>
                  <a:pt x="692" y="861"/>
                  <a:pt x="695" y="870"/>
                  <a:pt x="699" y="879"/>
                </a:cubicBezTo>
                <a:close/>
                <a:moveTo>
                  <a:pt x="1616" y="1197"/>
                </a:moveTo>
                <a:cubicBezTo>
                  <a:pt x="1616" y="736"/>
                  <a:pt x="1616" y="736"/>
                  <a:pt x="1616" y="736"/>
                </a:cubicBezTo>
                <a:cubicBezTo>
                  <a:pt x="1687" y="734"/>
                  <a:pt x="1767" y="723"/>
                  <a:pt x="1852" y="700"/>
                </a:cubicBezTo>
                <a:cubicBezTo>
                  <a:pt x="1871" y="747"/>
                  <a:pt x="1889" y="794"/>
                  <a:pt x="1905" y="843"/>
                </a:cubicBezTo>
                <a:cubicBezTo>
                  <a:pt x="1918" y="879"/>
                  <a:pt x="1928" y="916"/>
                  <a:pt x="1938" y="951"/>
                </a:cubicBezTo>
                <a:cubicBezTo>
                  <a:pt x="1949" y="989"/>
                  <a:pt x="1958" y="1026"/>
                  <a:pt x="1966" y="1063"/>
                </a:cubicBezTo>
                <a:cubicBezTo>
                  <a:pt x="1972" y="1088"/>
                  <a:pt x="1977" y="1113"/>
                  <a:pt x="1981" y="1138"/>
                </a:cubicBezTo>
                <a:cubicBezTo>
                  <a:pt x="1857" y="1175"/>
                  <a:pt x="1731" y="1195"/>
                  <a:pt x="1616" y="1197"/>
                </a:cubicBezTo>
                <a:close/>
                <a:moveTo>
                  <a:pt x="2006" y="508"/>
                </a:moveTo>
                <a:cubicBezTo>
                  <a:pt x="2009" y="511"/>
                  <a:pt x="2012" y="514"/>
                  <a:pt x="2015" y="517"/>
                </a:cubicBezTo>
                <a:cubicBezTo>
                  <a:pt x="2026" y="527"/>
                  <a:pt x="2035" y="538"/>
                  <a:pt x="2045" y="548"/>
                </a:cubicBezTo>
                <a:cubicBezTo>
                  <a:pt x="1998" y="577"/>
                  <a:pt x="1942" y="601"/>
                  <a:pt x="1882" y="620"/>
                </a:cubicBezTo>
                <a:cubicBezTo>
                  <a:pt x="1823" y="488"/>
                  <a:pt x="1755" y="373"/>
                  <a:pt x="1684" y="281"/>
                </a:cubicBezTo>
                <a:cubicBezTo>
                  <a:pt x="1798" y="335"/>
                  <a:pt x="1909" y="413"/>
                  <a:pt x="2006" y="508"/>
                </a:cubicBezTo>
                <a:close/>
                <a:moveTo>
                  <a:pt x="1755" y="251"/>
                </a:moveTo>
                <a:cubicBezTo>
                  <a:pt x="1838" y="265"/>
                  <a:pt x="1917" y="288"/>
                  <a:pt x="1990" y="320"/>
                </a:cubicBezTo>
                <a:cubicBezTo>
                  <a:pt x="2013" y="329"/>
                  <a:pt x="2034" y="339"/>
                  <a:pt x="2055" y="350"/>
                </a:cubicBezTo>
                <a:cubicBezTo>
                  <a:pt x="2095" y="371"/>
                  <a:pt x="2133" y="394"/>
                  <a:pt x="2168" y="420"/>
                </a:cubicBezTo>
                <a:cubicBezTo>
                  <a:pt x="2165" y="427"/>
                  <a:pt x="2162" y="435"/>
                  <a:pt x="2158" y="443"/>
                </a:cubicBezTo>
                <a:cubicBezTo>
                  <a:pt x="2143" y="468"/>
                  <a:pt x="2121" y="492"/>
                  <a:pt x="2094" y="515"/>
                </a:cubicBezTo>
                <a:cubicBezTo>
                  <a:pt x="2085" y="504"/>
                  <a:pt x="2075" y="494"/>
                  <a:pt x="2065" y="484"/>
                </a:cubicBezTo>
                <a:cubicBezTo>
                  <a:pt x="2062" y="481"/>
                  <a:pt x="2060" y="479"/>
                  <a:pt x="2057" y="476"/>
                </a:cubicBezTo>
                <a:cubicBezTo>
                  <a:pt x="2040" y="459"/>
                  <a:pt x="2022" y="442"/>
                  <a:pt x="2004" y="426"/>
                </a:cubicBezTo>
                <a:cubicBezTo>
                  <a:pt x="1926" y="356"/>
                  <a:pt x="1842" y="298"/>
                  <a:pt x="1755" y="251"/>
                </a:cubicBezTo>
                <a:close/>
                <a:moveTo>
                  <a:pt x="1824" y="636"/>
                </a:moveTo>
                <a:cubicBezTo>
                  <a:pt x="1753" y="654"/>
                  <a:pt x="1684" y="664"/>
                  <a:pt x="1616" y="666"/>
                </a:cubicBezTo>
                <a:cubicBezTo>
                  <a:pt x="1616" y="284"/>
                  <a:pt x="1616" y="284"/>
                  <a:pt x="1616" y="284"/>
                </a:cubicBezTo>
                <a:cubicBezTo>
                  <a:pt x="1623" y="292"/>
                  <a:pt x="1625" y="302"/>
                  <a:pt x="1632" y="311"/>
                </a:cubicBezTo>
                <a:cubicBezTo>
                  <a:pt x="1702" y="400"/>
                  <a:pt x="1768" y="512"/>
                  <a:pt x="1824" y="636"/>
                </a:cubicBezTo>
                <a:close/>
                <a:moveTo>
                  <a:pt x="2038" y="1120"/>
                </a:moveTo>
                <a:cubicBezTo>
                  <a:pt x="2028" y="1066"/>
                  <a:pt x="2015" y="1009"/>
                  <a:pt x="1999" y="951"/>
                </a:cubicBezTo>
                <a:cubicBezTo>
                  <a:pt x="1989" y="915"/>
                  <a:pt x="1978" y="878"/>
                  <a:pt x="1966" y="840"/>
                </a:cubicBezTo>
                <a:cubicBezTo>
                  <a:pt x="1964" y="835"/>
                  <a:pt x="1963" y="830"/>
                  <a:pt x="1961" y="825"/>
                </a:cubicBezTo>
                <a:cubicBezTo>
                  <a:pt x="1945" y="776"/>
                  <a:pt x="1927" y="729"/>
                  <a:pt x="1909" y="684"/>
                </a:cubicBezTo>
                <a:cubicBezTo>
                  <a:pt x="1975" y="663"/>
                  <a:pt x="2038" y="636"/>
                  <a:pt x="2092" y="602"/>
                </a:cubicBezTo>
                <a:cubicBezTo>
                  <a:pt x="2183" y="710"/>
                  <a:pt x="2251" y="829"/>
                  <a:pt x="2293" y="951"/>
                </a:cubicBezTo>
                <a:cubicBezTo>
                  <a:pt x="2297" y="962"/>
                  <a:pt x="2300" y="974"/>
                  <a:pt x="2304" y="985"/>
                </a:cubicBezTo>
                <a:cubicBezTo>
                  <a:pt x="2234" y="1040"/>
                  <a:pt x="2140" y="1086"/>
                  <a:pt x="2038" y="1120"/>
                </a:cubicBezTo>
                <a:close/>
                <a:moveTo>
                  <a:pt x="2246" y="379"/>
                </a:moveTo>
                <a:cubicBezTo>
                  <a:pt x="2261" y="398"/>
                  <a:pt x="2273" y="418"/>
                  <a:pt x="2284" y="440"/>
                </a:cubicBezTo>
                <a:cubicBezTo>
                  <a:pt x="2271" y="428"/>
                  <a:pt x="2258" y="416"/>
                  <a:pt x="2244" y="405"/>
                </a:cubicBezTo>
                <a:cubicBezTo>
                  <a:pt x="2245" y="397"/>
                  <a:pt x="2246" y="388"/>
                  <a:pt x="2246" y="379"/>
                </a:cubicBezTo>
                <a:close/>
                <a:moveTo>
                  <a:pt x="2219" y="477"/>
                </a:moveTo>
                <a:cubicBezTo>
                  <a:pt x="2221" y="473"/>
                  <a:pt x="2223" y="469"/>
                  <a:pt x="2225" y="465"/>
                </a:cubicBezTo>
                <a:cubicBezTo>
                  <a:pt x="2264" y="499"/>
                  <a:pt x="2299" y="537"/>
                  <a:pt x="2330" y="576"/>
                </a:cubicBezTo>
                <a:cubicBezTo>
                  <a:pt x="2357" y="611"/>
                  <a:pt x="2380" y="648"/>
                  <a:pt x="2399" y="686"/>
                </a:cubicBezTo>
                <a:cubicBezTo>
                  <a:pt x="2412" y="713"/>
                  <a:pt x="2423" y="741"/>
                  <a:pt x="2433" y="769"/>
                </a:cubicBezTo>
                <a:cubicBezTo>
                  <a:pt x="2433" y="773"/>
                  <a:pt x="2453" y="840"/>
                  <a:pt x="2352" y="942"/>
                </a:cubicBezTo>
                <a:cubicBezTo>
                  <a:pt x="2342" y="914"/>
                  <a:pt x="2332" y="886"/>
                  <a:pt x="2320" y="858"/>
                </a:cubicBezTo>
                <a:cubicBezTo>
                  <a:pt x="2276" y="757"/>
                  <a:pt x="2216" y="658"/>
                  <a:pt x="2140" y="567"/>
                </a:cubicBezTo>
                <a:cubicBezTo>
                  <a:pt x="2173" y="541"/>
                  <a:pt x="2201" y="510"/>
                  <a:pt x="2219" y="477"/>
                </a:cubicBezTo>
                <a:close/>
                <a:moveTo>
                  <a:pt x="2022" y="219"/>
                </a:moveTo>
                <a:cubicBezTo>
                  <a:pt x="2069" y="234"/>
                  <a:pt x="2111" y="255"/>
                  <a:pt x="2149" y="283"/>
                </a:cubicBezTo>
                <a:cubicBezTo>
                  <a:pt x="2163" y="307"/>
                  <a:pt x="2172" y="331"/>
                  <a:pt x="2175" y="353"/>
                </a:cubicBezTo>
                <a:cubicBezTo>
                  <a:pt x="2133" y="325"/>
                  <a:pt x="2088" y="300"/>
                  <a:pt x="2041" y="278"/>
                </a:cubicBezTo>
                <a:cubicBezTo>
                  <a:pt x="2018" y="267"/>
                  <a:pt x="1995" y="258"/>
                  <a:pt x="1971" y="249"/>
                </a:cubicBezTo>
                <a:cubicBezTo>
                  <a:pt x="1909" y="225"/>
                  <a:pt x="1844" y="208"/>
                  <a:pt x="1776" y="196"/>
                </a:cubicBezTo>
                <a:cubicBezTo>
                  <a:pt x="1799" y="193"/>
                  <a:pt x="1822" y="192"/>
                  <a:pt x="1844" y="192"/>
                </a:cubicBezTo>
                <a:cubicBezTo>
                  <a:pt x="1881" y="192"/>
                  <a:pt x="1916" y="195"/>
                  <a:pt x="1950" y="201"/>
                </a:cubicBezTo>
                <a:cubicBezTo>
                  <a:pt x="1975" y="206"/>
                  <a:pt x="1999" y="211"/>
                  <a:pt x="2022" y="219"/>
                </a:cubicBezTo>
                <a:close/>
                <a:moveTo>
                  <a:pt x="1859" y="116"/>
                </a:moveTo>
                <a:cubicBezTo>
                  <a:pt x="1872" y="120"/>
                  <a:pt x="1885" y="127"/>
                  <a:pt x="1897" y="136"/>
                </a:cubicBezTo>
                <a:cubicBezTo>
                  <a:pt x="1879" y="134"/>
                  <a:pt x="1862" y="134"/>
                  <a:pt x="1844" y="134"/>
                </a:cubicBezTo>
                <a:cubicBezTo>
                  <a:pt x="1798" y="134"/>
                  <a:pt x="1750" y="138"/>
                  <a:pt x="1703" y="147"/>
                </a:cubicBezTo>
                <a:cubicBezTo>
                  <a:pt x="1744" y="122"/>
                  <a:pt x="1782" y="109"/>
                  <a:pt x="1818" y="109"/>
                </a:cubicBezTo>
                <a:cubicBezTo>
                  <a:pt x="1832" y="109"/>
                  <a:pt x="1846" y="111"/>
                  <a:pt x="1859" y="116"/>
                </a:cubicBezTo>
                <a:close/>
                <a:moveTo>
                  <a:pt x="1610" y="59"/>
                </a:moveTo>
                <a:cubicBezTo>
                  <a:pt x="1648" y="61"/>
                  <a:pt x="1686" y="65"/>
                  <a:pt x="1722" y="71"/>
                </a:cubicBezTo>
                <a:cubicBezTo>
                  <a:pt x="1685" y="87"/>
                  <a:pt x="1648" y="111"/>
                  <a:pt x="1610" y="142"/>
                </a:cubicBezTo>
                <a:lnTo>
                  <a:pt x="1610" y="59"/>
                </a:lnTo>
                <a:close/>
                <a:moveTo>
                  <a:pt x="1171" y="951"/>
                </a:moveTo>
                <a:cubicBezTo>
                  <a:pt x="1155" y="1009"/>
                  <a:pt x="1143" y="1066"/>
                  <a:pt x="1133" y="1121"/>
                </a:cubicBezTo>
                <a:cubicBezTo>
                  <a:pt x="1030" y="1086"/>
                  <a:pt x="937" y="1040"/>
                  <a:pt x="867" y="985"/>
                </a:cubicBezTo>
                <a:cubicBezTo>
                  <a:pt x="870" y="974"/>
                  <a:pt x="873" y="963"/>
                  <a:pt x="877" y="951"/>
                </a:cubicBezTo>
                <a:cubicBezTo>
                  <a:pt x="919" y="830"/>
                  <a:pt x="987" y="710"/>
                  <a:pt x="1078" y="602"/>
                </a:cubicBezTo>
                <a:cubicBezTo>
                  <a:pt x="1132" y="636"/>
                  <a:pt x="1195" y="663"/>
                  <a:pt x="1261" y="684"/>
                </a:cubicBezTo>
                <a:cubicBezTo>
                  <a:pt x="1243" y="729"/>
                  <a:pt x="1225" y="776"/>
                  <a:pt x="1209" y="825"/>
                </a:cubicBezTo>
                <a:cubicBezTo>
                  <a:pt x="1208" y="830"/>
                  <a:pt x="1206" y="835"/>
                  <a:pt x="1204" y="840"/>
                </a:cubicBezTo>
                <a:cubicBezTo>
                  <a:pt x="1192" y="878"/>
                  <a:pt x="1181" y="915"/>
                  <a:pt x="1171" y="951"/>
                </a:cubicBezTo>
                <a:close/>
                <a:moveTo>
                  <a:pt x="1166" y="426"/>
                </a:moveTo>
                <a:cubicBezTo>
                  <a:pt x="1148" y="442"/>
                  <a:pt x="1131" y="459"/>
                  <a:pt x="1114" y="476"/>
                </a:cubicBezTo>
                <a:cubicBezTo>
                  <a:pt x="1111" y="479"/>
                  <a:pt x="1108" y="481"/>
                  <a:pt x="1105" y="484"/>
                </a:cubicBezTo>
                <a:cubicBezTo>
                  <a:pt x="1095" y="494"/>
                  <a:pt x="1086" y="505"/>
                  <a:pt x="1076" y="515"/>
                </a:cubicBezTo>
                <a:cubicBezTo>
                  <a:pt x="1049" y="493"/>
                  <a:pt x="1026" y="468"/>
                  <a:pt x="1012" y="443"/>
                </a:cubicBezTo>
                <a:cubicBezTo>
                  <a:pt x="1008" y="435"/>
                  <a:pt x="1005" y="428"/>
                  <a:pt x="1002" y="420"/>
                </a:cubicBezTo>
                <a:cubicBezTo>
                  <a:pt x="1037" y="394"/>
                  <a:pt x="1075" y="371"/>
                  <a:pt x="1115" y="350"/>
                </a:cubicBezTo>
                <a:cubicBezTo>
                  <a:pt x="1136" y="339"/>
                  <a:pt x="1158" y="329"/>
                  <a:pt x="1180" y="320"/>
                </a:cubicBezTo>
                <a:cubicBezTo>
                  <a:pt x="1253" y="288"/>
                  <a:pt x="1332" y="265"/>
                  <a:pt x="1416" y="251"/>
                </a:cubicBezTo>
                <a:cubicBezTo>
                  <a:pt x="1328" y="298"/>
                  <a:pt x="1244" y="356"/>
                  <a:pt x="1166" y="426"/>
                </a:cubicBezTo>
                <a:close/>
                <a:moveTo>
                  <a:pt x="1487" y="281"/>
                </a:moveTo>
                <a:cubicBezTo>
                  <a:pt x="1415" y="373"/>
                  <a:pt x="1348" y="488"/>
                  <a:pt x="1289" y="620"/>
                </a:cubicBezTo>
                <a:cubicBezTo>
                  <a:pt x="1228" y="601"/>
                  <a:pt x="1172" y="577"/>
                  <a:pt x="1125" y="549"/>
                </a:cubicBezTo>
                <a:cubicBezTo>
                  <a:pt x="1135" y="538"/>
                  <a:pt x="1145" y="527"/>
                  <a:pt x="1155" y="517"/>
                </a:cubicBezTo>
                <a:cubicBezTo>
                  <a:pt x="1158" y="514"/>
                  <a:pt x="1161" y="511"/>
                  <a:pt x="1164" y="508"/>
                </a:cubicBezTo>
                <a:cubicBezTo>
                  <a:pt x="1262" y="413"/>
                  <a:pt x="1372" y="335"/>
                  <a:pt x="1487" y="281"/>
                </a:cubicBezTo>
                <a:close/>
                <a:moveTo>
                  <a:pt x="1555" y="1197"/>
                </a:moveTo>
                <a:cubicBezTo>
                  <a:pt x="1439" y="1195"/>
                  <a:pt x="1313" y="1175"/>
                  <a:pt x="1189" y="1139"/>
                </a:cubicBezTo>
                <a:cubicBezTo>
                  <a:pt x="1194" y="1114"/>
                  <a:pt x="1199" y="1088"/>
                  <a:pt x="1204" y="1063"/>
                </a:cubicBezTo>
                <a:cubicBezTo>
                  <a:pt x="1212" y="1026"/>
                  <a:pt x="1222" y="989"/>
                  <a:pt x="1232" y="951"/>
                </a:cubicBezTo>
                <a:cubicBezTo>
                  <a:pt x="1242" y="916"/>
                  <a:pt x="1253" y="879"/>
                  <a:pt x="1265" y="843"/>
                </a:cubicBezTo>
                <a:cubicBezTo>
                  <a:pt x="1281" y="794"/>
                  <a:pt x="1299" y="747"/>
                  <a:pt x="1318" y="700"/>
                </a:cubicBezTo>
                <a:cubicBezTo>
                  <a:pt x="1404" y="723"/>
                  <a:pt x="1484" y="734"/>
                  <a:pt x="1555" y="736"/>
                </a:cubicBezTo>
                <a:lnTo>
                  <a:pt x="1555" y="1197"/>
                </a:lnTo>
                <a:close/>
                <a:moveTo>
                  <a:pt x="1555" y="666"/>
                </a:moveTo>
                <a:cubicBezTo>
                  <a:pt x="1486" y="664"/>
                  <a:pt x="1418" y="654"/>
                  <a:pt x="1346" y="636"/>
                </a:cubicBezTo>
                <a:cubicBezTo>
                  <a:pt x="1402" y="512"/>
                  <a:pt x="1468" y="400"/>
                  <a:pt x="1538" y="311"/>
                </a:cubicBezTo>
                <a:cubicBezTo>
                  <a:pt x="1545" y="302"/>
                  <a:pt x="1547" y="292"/>
                  <a:pt x="1555" y="284"/>
                </a:cubicBezTo>
                <a:lnTo>
                  <a:pt x="1555" y="666"/>
                </a:lnTo>
                <a:close/>
                <a:moveTo>
                  <a:pt x="1560" y="59"/>
                </a:moveTo>
                <a:cubicBezTo>
                  <a:pt x="1560" y="142"/>
                  <a:pt x="1560" y="142"/>
                  <a:pt x="1560" y="142"/>
                </a:cubicBezTo>
                <a:cubicBezTo>
                  <a:pt x="1523" y="111"/>
                  <a:pt x="1485" y="87"/>
                  <a:pt x="1448" y="71"/>
                </a:cubicBezTo>
                <a:cubicBezTo>
                  <a:pt x="1485" y="65"/>
                  <a:pt x="1522" y="61"/>
                  <a:pt x="1560" y="59"/>
                </a:cubicBezTo>
                <a:close/>
                <a:moveTo>
                  <a:pt x="1311" y="116"/>
                </a:moveTo>
                <a:cubicBezTo>
                  <a:pt x="1324" y="111"/>
                  <a:pt x="1338" y="109"/>
                  <a:pt x="1353" y="109"/>
                </a:cubicBezTo>
                <a:cubicBezTo>
                  <a:pt x="1388" y="109"/>
                  <a:pt x="1427" y="122"/>
                  <a:pt x="1468" y="147"/>
                </a:cubicBezTo>
                <a:cubicBezTo>
                  <a:pt x="1420" y="138"/>
                  <a:pt x="1373" y="134"/>
                  <a:pt x="1326" y="134"/>
                </a:cubicBezTo>
                <a:cubicBezTo>
                  <a:pt x="1309" y="134"/>
                  <a:pt x="1291" y="134"/>
                  <a:pt x="1274" y="136"/>
                </a:cubicBezTo>
                <a:cubicBezTo>
                  <a:pt x="1286" y="127"/>
                  <a:pt x="1298" y="120"/>
                  <a:pt x="1311" y="116"/>
                </a:cubicBezTo>
                <a:close/>
                <a:moveTo>
                  <a:pt x="1020" y="283"/>
                </a:moveTo>
                <a:cubicBezTo>
                  <a:pt x="1059" y="256"/>
                  <a:pt x="1101" y="234"/>
                  <a:pt x="1148" y="219"/>
                </a:cubicBezTo>
                <a:cubicBezTo>
                  <a:pt x="1172" y="211"/>
                  <a:pt x="1196" y="206"/>
                  <a:pt x="1221" y="201"/>
                </a:cubicBezTo>
                <a:cubicBezTo>
                  <a:pt x="1254" y="195"/>
                  <a:pt x="1290" y="192"/>
                  <a:pt x="1326" y="192"/>
                </a:cubicBezTo>
                <a:cubicBezTo>
                  <a:pt x="1349" y="192"/>
                  <a:pt x="1371" y="193"/>
                  <a:pt x="1394" y="196"/>
                </a:cubicBezTo>
                <a:cubicBezTo>
                  <a:pt x="1326" y="208"/>
                  <a:pt x="1261" y="225"/>
                  <a:pt x="1200" y="249"/>
                </a:cubicBezTo>
                <a:cubicBezTo>
                  <a:pt x="1176" y="258"/>
                  <a:pt x="1152" y="267"/>
                  <a:pt x="1130" y="278"/>
                </a:cubicBezTo>
                <a:cubicBezTo>
                  <a:pt x="1082" y="300"/>
                  <a:pt x="1037" y="326"/>
                  <a:pt x="995" y="354"/>
                </a:cubicBezTo>
                <a:cubicBezTo>
                  <a:pt x="998" y="331"/>
                  <a:pt x="1006" y="308"/>
                  <a:pt x="1020" y="283"/>
                </a:cubicBezTo>
                <a:close/>
                <a:moveTo>
                  <a:pt x="923" y="379"/>
                </a:moveTo>
                <a:cubicBezTo>
                  <a:pt x="924" y="388"/>
                  <a:pt x="925" y="397"/>
                  <a:pt x="926" y="406"/>
                </a:cubicBezTo>
                <a:cubicBezTo>
                  <a:pt x="912" y="417"/>
                  <a:pt x="899" y="428"/>
                  <a:pt x="886" y="440"/>
                </a:cubicBezTo>
                <a:cubicBezTo>
                  <a:pt x="897" y="419"/>
                  <a:pt x="909" y="399"/>
                  <a:pt x="923" y="379"/>
                </a:cubicBezTo>
                <a:close/>
                <a:moveTo>
                  <a:pt x="742" y="759"/>
                </a:moveTo>
                <a:cubicBezTo>
                  <a:pt x="751" y="731"/>
                  <a:pt x="758" y="713"/>
                  <a:pt x="772" y="686"/>
                </a:cubicBezTo>
                <a:cubicBezTo>
                  <a:pt x="791" y="648"/>
                  <a:pt x="814" y="611"/>
                  <a:pt x="840" y="576"/>
                </a:cubicBezTo>
                <a:cubicBezTo>
                  <a:pt x="871" y="537"/>
                  <a:pt x="906" y="500"/>
                  <a:pt x="945" y="466"/>
                </a:cubicBezTo>
                <a:cubicBezTo>
                  <a:pt x="947" y="469"/>
                  <a:pt x="949" y="473"/>
                  <a:pt x="951" y="477"/>
                </a:cubicBezTo>
                <a:cubicBezTo>
                  <a:pt x="969" y="510"/>
                  <a:pt x="997" y="541"/>
                  <a:pt x="1030" y="568"/>
                </a:cubicBezTo>
                <a:cubicBezTo>
                  <a:pt x="955" y="659"/>
                  <a:pt x="894" y="757"/>
                  <a:pt x="851" y="858"/>
                </a:cubicBezTo>
                <a:cubicBezTo>
                  <a:pt x="839" y="886"/>
                  <a:pt x="828" y="914"/>
                  <a:pt x="819" y="942"/>
                </a:cubicBezTo>
                <a:cubicBezTo>
                  <a:pt x="772" y="894"/>
                  <a:pt x="743" y="839"/>
                  <a:pt x="741" y="780"/>
                </a:cubicBezTo>
                <a:cubicBezTo>
                  <a:pt x="741" y="780"/>
                  <a:pt x="741" y="763"/>
                  <a:pt x="742" y="759"/>
                </a:cubicBezTo>
                <a:close/>
                <a:moveTo>
                  <a:pt x="447" y="993"/>
                </a:moveTo>
                <a:cubicBezTo>
                  <a:pt x="411" y="993"/>
                  <a:pt x="409" y="1049"/>
                  <a:pt x="409" y="1074"/>
                </a:cubicBezTo>
                <a:cubicBezTo>
                  <a:pt x="409" y="1153"/>
                  <a:pt x="437" y="1157"/>
                  <a:pt x="447" y="1157"/>
                </a:cubicBezTo>
                <a:cubicBezTo>
                  <a:pt x="458" y="1157"/>
                  <a:pt x="486" y="1153"/>
                  <a:pt x="486" y="1074"/>
                </a:cubicBezTo>
                <a:cubicBezTo>
                  <a:pt x="486" y="1049"/>
                  <a:pt x="483" y="993"/>
                  <a:pt x="447" y="993"/>
                </a:cubicBezTo>
                <a:close/>
                <a:moveTo>
                  <a:pt x="2737" y="993"/>
                </a:moveTo>
                <a:cubicBezTo>
                  <a:pt x="2701" y="993"/>
                  <a:pt x="2698" y="1049"/>
                  <a:pt x="2698" y="1074"/>
                </a:cubicBezTo>
                <a:cubicBezTo>
                  <a:pt x="2698" y="1153"/>
                  <a:pt x="2726" y="1157"/>
                  <a:pt x="2737" y="1157"/>
                </a:cubicBezTo>
                <a:cubicBezTo>
                  <a:pt x="2747" y="1157"/>
                  <a:pt x="2776" y="1153"/>
                  <a:pt x="2776" y="1074"/>
                </a:cubicBezTo>
                <a:cubicBezTo>
                  <a:pt x="2776" y="1049"/>
                  <a:pt x="2773" y="993"/>
                  <a:pt x="2737" y="993"/>
                </a:cubicBezTo>
                <a:close/>
                <a:moveTo>
                  <a:pt x="1746" y="1536"/>
                </a:moveTo>
                <a:cubicBezTo>
                  <a:pt x="1733" y="1465"/>
                  <a:pt x="1677" y="1481"/>
                  <a:pt x="1660" y="1501"/>
                </a:cubicBezTo>
                <a:cubicBezTo>
                  <a:pt x="1653" y="1509"/>
                  <a:pt x="1648" y="1524"/>
                  <a:pt x="1644" y="1541"/>
                </a:cubicBezTo>
                <a:cubicBezTo>
                  <a:pt x="1634" y="1593"/>
                  <a:pt x="1642" y="1668"/>
                  <a:pt x="1695" y="1667"/>
                </a:cubicBezTo>
                <a:cubicBezTo>
                  <a:pt x="1741" y="1664"/>
                  <a:pt x="1753" y="1606"/>
                  <a:pt x="1748" y="1552"/>
                </a:cubicBezTo>
                <a:cubicBezTo>
                  <a:pt x="1748" y="1546"/>
                  <a:pt x="1747" y="1541"/>
                  <a:pt x="1746" y="1536"/>
                </a:cubicBezTo>
                <a:close/>
                <a:moveTo>
                  <a:pt x="3451" y="1075"/>
                </a:moveTo>
                <a:cubicBezTo>
                  <a:pt x="3118" y="753"/>
                  <a:pt x="3118" y="753"/>
                  <a:pt x="3118" y="753"/>
                </a:cubicBezTo>
                <a:cubicBezTo>
                  <a:pt x="3118" y="886"/>
                  <a:pt x="3118" y="886"/>
                  <a:pt x="3118" y="886"/>
                </a:cubicBezTo>
                <a:cubicBezTo>
                  <a:pt x="2577" y="886"/>
                  <a:pt x="2577" y="886"/>
                  <a:pt x="2577" y="886"/>
                </a:cubicBezTo>
                <a:cubicBezTo>
                  <a:pt x="2572" y="900"/>
                  <a:pt x="2567" y="913"/>
                  <a:pt x="2560" y="927"/>
                </a:cubicBezTo>
                <a:cubicBezTo>
                  <a:pt x="2483" y="1094"/>
                  <a:pt x="2292" y="1240"/>
                  <a:pt x="2015" y="1319"/>
                </a:cubicBezTo>
                <a:cubicBezTo>
                  <a:pt x="1876" y="1360"/>
                  <a:pt x="1728" y="1379"/>
                  <a:pt x="1584" y="1379"/>
                </a:cubicBezTo>
                <a:cubicBezTo>
                  <a:pt x="1203" y="1379"/>
                  <a:pt x="839" y="1247"/>
                  <a:pt x="667" y="1023"/>
                </a:cubicBezTo>
                <a:cubicBezTo>
                  <a:pt x="650" y="1001"/>
                  <a:pt x="635" y="979"/>
                  <a:pt x="623" y="957"/>
                </a:cubicBezTo>
                <a:cubicBezTo>
                  <a:pt x="610" y="933"/>
                  <a:pt x="600" y="910"/>
                  <a:pt x="592" y="886"/>
                </a:cubicBezTo>
                <a:cubicBezTo>
                  <a:pt x="0" y="886"/>
                  <a:pt x="0" y="886"/>
                  <a:pt x="0" y="886"/>
                </a:cubicBezTo>
                <a:cubicBezTo>
                  <a:pt x="0" y="1265"/>
                  <a:pt x="0" y="1265"/>
                  <a:pt x="0" y="1265"/>
                </a:cubicBezTo>
                <a:cubicBezTo>
                  <a:pt x="581" y="1265"/>
                  <a:pt x="581" y="1265"/>
                  <a:pt x="581" y="1265"/>
                </a:cubicBezTo>
                <a:cubicBezTo>
                  <a:pt x="585" y="1281"/>
                  <a:pt x="590" y="1298"/>
                  <a:pt x="596" y="1315"/>
                </a:cubicBezTo>
                <a:cubicBezTo>
                  <a:pt x="612" y="1358"/>
                  <a:pt x="635" y="1401"/>
                  <a:pt x="668" y="1443"/>
                </a:cubicBezTo>
                <a:cubicBezTo>
                  <a:pt x="679" y="1459"/>
                  <a:pt x="692" y="1474"/>
                  <a:pt x="706" y="1488"/>
                </a:cubicBezTo>
                <a:cubicBezTo>
                  <a:pt x="744" y="1530"/>
                  <a:pt x="790" y="1568"/>
                  <a:pt x="841" y="1601"/>
                </a:cubicBezTo>
                <a:cubicBezTo>
                  <a:pt x="917" y="1651"/>
                  <a:pt x="1005" y="1693"/>
                  <a:pt x="1101" y="1724"/>
                </a:cubicBezTo>
                <a:cubicBezTo>
                  <a:pt x="1121" y="1731"/>
                  <a:pt x="1142" y="1737"/>
                  <a:pt x="1163" y="1743"/>
                </a:cubicBezTo>
                <a:cubicBezTo>
                  <a:pt x="1286" y="1778"/>
                  <a:pt x="1420" y="1797"/>
                  <a:pt x="1557" y="1799"/>
                </a:cubicBezTo>
                <a:cubicBezTo>
                  <a:pt x="1566" y="1799"/>
                  <a:pt x="1575" y="1800"/>
                  <a:pt x="1585" y="1800"/>
                </a:cubicBezTo>
                <a:cubicBezTo>
                  <a:pt x="1596" y="1800"/>
                  <a:pt x="1608" y="1799"/>
                  <a:pt x="1620" y="1799"/>
                </a:cubicBezTo>
                <a:cubicBezTo>
                  <a:pt x="1752" y="1796"/>
                  <a:pt x="1886" y="1777"/>
                  <a:pt x="2014" y="1741"/>
                </a:cubicBezTo>
                <a:cubicBezTo>
                  <a:pt x="2015" y="1741"/>
                  <a:pt x="2016" y="1740"/>
                  <a:pt x="2016" y="1740"/>
                </a:cubicBezTo>
                <a:cubicBezTo>
                  <a:pt x="2037" y="1734"/>
                  <a:pt x="2057" y="1728"/>
                  <a:pt x="2076" y="1721"/>
                </a:cubicBezTo>
                <a:cubicBezTo>
                  <a:pt x="2177" y="1687"/>
                  <a:pt x="2265" y="1644"/>
                  <a:pt x="2338" y="1594"/>
                </a:cubicBezTo>
                <a:cubicBezTo>
                  <a:pt x="2392" y="1558"/>
                  <a:pt x="2438" y="1518"/>
                  <a:pt x="2476" y="1476"/>
                </a:cubicBezTo>
                <a:cubicBezTo>
                  <a:pt x="2521" y="1425"/>
                  <a:pt x="2554" y="1371"/>
                  <a:pt x="2575" y="1316"/>
                </a:cubicBezTo>
                <a:cubicBezTo>
                  <a:pt x="2581" y="1299"/>
                  <a:pt x="2586" y="1282"/>
                  <a:pt x="2590" y="1265"/>
                </a:cubicBezTo>
                <a:cubicBezTo>
                  <a:pt x="3118" y="1265"/>
                  <a:pt x="3118" y="1265"/>
                  <a:pt x="3118" y="1265"/>
                </a:cubicBezTo>
                <a:cubicBezTo>
                  <a:pt x="3118" y="1397"/>
                  <a:pt x="3118" y="1397"/>
                  <a:pt x="3118" y="1397"/>
                </a:cubicBezTo>
                <a:lnTo>
                  <a:pt x="3451" y="1075"/>
                </a:lnTo>
                <a:close/>
                <a:moveTo>
                  <a:pt x="296" y="1195"/>
                </a:moveTo>
                <a:cubicBezTo>
                  <a:pt x="123" y="1195"/>
                  <a:pt x="123" y="1195"/>
                  <a:pt x="123" y="1195"/>
                </a:cubicBezTo>
                <a:cubicBezTo>
                  <a:pt x="123" y="1154"/>
                  <a:pt x="123" y="1154"/>
                  <a:pt x="123" y="1154"/>
                </a:cubicBezTo>
                <a:cubicBezTo>
                  <a:pt x="188" y="1154"/>
                  <a:pt x="188" y="1154"/>
                  <a:pt x="188" y="1154"/>
                </a:cubicBezTo>
                <a:cubicBezTo>
                  <a:pt x="188" y="1005"/>
                  <a:pt x="188" y="1005"/>
                  <a:pt x="188" y="1005"/>
                </a:cubicBezTo>
                <a:cubicBezTo>
                  <a:pt x="135" y="1028"/>
                  <a:pt x="135" y="1028"/>
                  <a:pt x="135" y="1028"/>
                </a:cubicBezTo>
                <a:cubicBezTo>
                  <a:pt x="118" y="991"/>
                  <a:pt x="118" y="991"/>
                  <a:pt x="118" y="991"/>
                </a:cubicBezTo>
                <a:cubicBezTo>
                  <a:pt x="201" y="956"/>
                  <a:pt x="201" y="956"/>
                  <a:pt x="201" y="956"/>
                </a:cubicBezTo>
                <a:cubicBezTo>
                  <a:pt x="231" y="956"/>
                  <a:pt x="231" y="956"/>
                  <a:pt x="231" y="956"/>
                </a:cubicBezTo>
                <a:cubicBezTo>
                  <a:pt x="231" y="1154"/>
                  <a:pt x="231" y="1154"/>
                  <a:pt x="231" y="1154"/>
                </a:cubicBezTo>
                <a:cubicBezTo>
                  <a:pt x="296" y="1154"/>
                  <a:pt x="296" y="1154"/>
                  <a:pt x="296" y="1154"/>
                </a:cubicBezTo>
                <a:lnTo>
                  <a:pt x="296" y="1195"/>
                </a:lnTo>
                <a:close/>
                <a:moveTo>
                  <a:pt x="447" y="1197"/>
                </a:moveTo>
                <a:cubicBezTo>
                  <a:pt x="377" y="1197"/>
                  <a:pt x="365" y="1127"/>
                  <a:pt x="365" y="1074"/>
                </a:cubicBezTo>
                <a:cubicBezTo>
                  <a:pt x="365" y="1022"/>
                  <a:pt x="378" y="953"/>
                  <a:pt x="447" y="953"/>
                </a:cubicBezTo>
                <a:cubicBezTo>
                  <a:pt x="517" y="953"/>
                  <a:pt x="530" y="1022"/>
                  <a:pt x="530" y="1074"/>
                </a:cubicBezTo>
                <a:cubicBezTo>
                  <a:pt x="530" y="1127"/>
                  <a:pt x="517" y="1197"/>
                  <a:pt x="447" y="1197"/>
                </a:cubicBezTo>
                <a:close/>
                <a:moveTo>
                  <a:pt x="693" y="1351"/>
                </a:moveTo>
                <a:cubicBezTo>
                  <a:pt x="678" y="1332"/>
                  <a:pt x="666" y="1313"/>
                  <a:pt x="655" y="1294"/>
                </a:cubicBezTo>
                <a:cubicBezTo>
                  <a:pt x="645" y="1278"/>
                  <a:pt x="637" y="1261"/>
                  <a:pt x="630" y="1245"/>
                </a:cubicBezTo>
                <a:cubicBezTo>
                  <a:pt x="630" y="1201"/>
                  <a:pt x="630" y="1201"/>
                  <a:pt x="630" y="1201"/>
                </a:cubicBezTo>
                <a:cubicBezTo>
                  <a:pt x="635" y="1213"/>
                  <a:pt x="641" y="1225"/>
                  <a:pt x="648" y="1237"/>
                </a:cubicBezTo>
                <a:cubicBezTo>
                  <a:pt x="651" y="1243"/>
                  <a:pt x="654" y="1249"/>
                  <a:pt x="658" y="1255"/>
                </a:cubicBezTo>
                <a:cubicBezTo>
                  <a:pt x="658" y="1177"/>
                  <a:pt x="658" y="1177"/>
                  <a:pt x="658" y="1177"/>
                </a:cubicBezTo>
                <a:cubicBezTo>
                  <a:pt x="658" y="1090"/>
                  <a:pt x="658" y="1090"/>
                  <a:pt x="658" y="1090"/>
                </a:cubicBezTo>
                <a:cubicBezTo>
                  <a:pt x="654" y="1087"/>
                  <a:pt x="650" y="1084"/>
                  <a:pt x="646" y="1080"/>
                </a:cubicBezTo>
                <a:cubicBezTo>
                  <a:pt x="646" y="1080"/>
                  <a:pt x="646" y="1080"/>
                  <a:pt x="646" y="1080"/>
                </a:cubicBezTo>
                <a:cubicBezTo>
                  <a:pt x="642" y="1077"/>
                  <a:pt x="638" y="1073"/>
                  <a:pt x="634" y="1070"/>
                </a:cubicBezTo>
                <a:cubicBezTo>
                  <a:pt x="630" y="1032"/>
                  <a:pt x="630" y="1032"/>
                  <a:pt x="630" y="1032"/>
                </a:cubicBezTo>
                <a:cubicBezTo>
                  <a:pt x="628" y="1016"/>
                  <a:pt x="628" y="1016"/>
                  <a:pt x="628" y="1016"/>
                </a:cubicBezTo>
                <a:cubicBezTo>
                  <a:pt x="638" y="1025"/>
                  <a:pt x="653" y="1037"/>
                  <a:pt x="664" y="1046"/>
                </a:cubicBezTo>
                <a:cubicBezTo>
                  <a:pt x="670" y="1054"/>
                  <a:pt x="675" y="1062"/>
                  <a:pt x="681" y="1070"/>
                </a:cubicBezTo>
                <a:cubicBezTo>
                  <a:pt x="681" y="1113"/>
                  <a:pt x="681" y="1113"/>
                  <a:pt x="681" y="1113"/>
                </a:cubicBezTo>
                <a:cubicBezTo>
                  <a:pt x="681" y="1205"/>
                  <a:pt x="681" y="1205"/>
                  <a:pt x="681" y="1205"/>
                </a:cubicBezTo>
                <a:cubicBezTo>
                  <a:pt x="681" y="1291"/>
                  <a:pt x="681" y="1291"/>
                  <a:pt x="681" y="1291"/>
                </a:cubicBezTo>
                <a:cubicBezTo>
                  <a:pt x="685" y="1296"/>
                  <a:pt x="689" y="1301"/>
                  <a:pt x="693" y="1306"/>
                </a:cubicBezTo>
                <a:cubicBezTo>
                  <a:pt x="703" y="1319"/>
                  <a:pt x="713" y="1331"/>
                  <a:pt x="724" y="1343"/>
                </a:cubicBezTo>
                <a:cubicBezTo>
                  <a:pt x="724" y="1388"/>
                  <a:pt x="724" y="1388"/>
                  <a:pt x="724" y="1388"/>
                </a:cubicBezTo>
                <a:cubicBezTo>
                  <a:pt x="713" y="1376"/>
                  <a:pt x="703" y="1364"/>
                  <a:pt x="693" y="1351"/>
                </a:cubicBezTo>
                <a:close/>
                <a:moveTo>
                  <a:pt x="816" y="1473"/>
                </a:moveTo>
                <a:cubicBezTo>
                  <a:pt x="800" y="1460"/>
                  <a:pt x="784" y="1447"/>
                  <a:pt x="769" y="1433"/>
                </a:cubicBezTo>
                <a:cubicBezTo>
                  <a:pt x="768" y="1388"/>
                  <a:pt x="768" y="1388"/>
                  <a:pt x="768" y="1388"/>
                </a:cubicBezTo>
                <a:cubicBezTo>
                  <a:pt x="783" y="1402"/>
                  <a:pt x="799" y="1415"/>
                  <a:pt x="815" y="1427"/>
                </a:cubicBezTo>
                <a:cubicBezTo>
                  <a:pt x="818" y="1430"/>
                  <a:pt x="821" y="1432"/>
                  <a:pt x="824" y="1434"/>
                </a:cubicBezTo>
                <a:cubicBezTo>
                  <a:pt x="823" y="1333"/>
                  <a:pt x="823" y="1333"/>
                  <a:pt x="823" y="1333"/>
                </a:cubicBezTo>
                <a:cubicBezTo>
                  <a:pt x="823" y="1322"/>
                  <a:pt x="823" y="1322"/>
                  <a:pt x="823" y="1322"/>
                </a:cubicBezTo>
                <a:cubicBezTo>
                  <a:pt x="823" y="1268"/>
                  <a:pt x="823" y="1268"/>
                  <a:pt x="823" y="1268"/>
                </a:cubicBezTo>
                <a:cubicBezTo>
                  <a:pt x="810" y="1265"/>
                  <a:pt x="792" y="1260"/>
                  <a:pt x="778" y="1257"/>
                </a:cubicBezTo>
                <a:cubicBezTo>
                  <a:pt x="776" y="1248"/>
                  <a:pt x="776" y="1248"/>
                  <a:pt x="776" y="1248"/>
                </a:cubicBezTo>
                <a:cubicBezTo>
                  <a:pt x="768" y="1218"/>
                  <a:pt x="768" y="1218"/>
                  <a:pt x="768" y="1218"/>
                </a:cubicBezTo>
                <a:cubicBezTo>
                  <a:pt x="767" y="1212"/>
                  <a:pt x="767" y="1212"/>
                  <a:pt x="767" y="1212"/>
                </a:cubicBezTo>
                <a:cubicBezTo>
                  <a:pt x="764" y="1204"/>
                  <a:pt x="764" y="1204"/>
                  <a:pt x="764" y="1204"/>
                </a:cubicBezTo>
                <a:cubicBezTo>
                  <a:pt x="785" y="1210"/>
                  <a:pt x="814" y="1217"/>
                  <a:pt x="835" y="1222"/>
                </a:cubicBezTo>
                <a:cubicBezTo>
                  <a:pt x="844" y="1229"/>
                  <a:pt x="853" y="1235"/>
                  <a:pt x="862" y="1241"/>
                </a:cubicBezTo>
                <a:cubicBezTo>
                  <a:pt x="862" y="1291"/>
                  <a:pt x="862" y="1291"/>
                  <a:pt x="862" y="1291"/>
                </a:cubicBezTo>
                <a:cubicBezTo>
                  <a:pt x="863" y="1360"/>
                  <a:pt x="863" y="1360"/>
                  <a:pt x="863" y="1360"/>
                </a:cubicBezTo>
                <a:cubicBezTo>
                  <a:pt x="863" y="1462"/>
                  <a:pt x="863" y="1462"/>
                  <a:pt x="863" y="1462"/>
                </a:cubicBezTo>
                <a:cubicBezTo>
                  <a:pt x="883" y="1475"/>
                  <a:pt x="905" y="1489"/>
                  <a:pt x="927" y="1501"/>
                </a:cubicBezTo>
                <a:cubicBezTo>
                  <a:pt x="927" y="1546"/>
                  <a:pt x="927" y="1546"/>
                  <a:pt x="927" y="1546"/>
                </a:cubicBezTo>
                <a:cubicBezTo>
                  <a:pt x="888" y="1523"/>
                  <a:pt x="850" y="1499"/>
                  <a:pt x="816" y="1473"/>
                </a:cubicBezTo>
                <a:close/>
                <a:moveTo>
                  <a:pt x="1172" y="1585"/>
                </a:moveTo>
                <a:cubicBezTo>
                  <a:pt x="1168" y="1596"/>
                  <a:pt x="1163" y="1604"/>
                  <a:pt x="1157" y="1611"/>
                </a:cubicBezTo>
                <a:cubicBezTo>
                  <a:pt x="1141" y="1628"/>
                  <a:pt x="1119" y="1632"/>
                  <a:pt x="1096" y="1627"/>
                </a:cubicBezTo>
                <a:cubicBezTo>
                  <a:pt x="1063" y="1619"/>
                  <a:pt x="1028" y="1592"/>
                  <a:pt x="1010" y="1557"/>
                </a:cubicBezTo>
                <a:cubicBezTo>
                  <a:pt x="1006" y="1548"/>
                  <a:pt x="987" y="1483"/>
                  <a:pt x="988" y="1427"/>
                </a:cubicBezTo>
                <a:cubicBezTo>
                  <a:pt x="989" y="1406"/>
                  <a:pt x="992" y="1385"/>
                  <a:pt x="1001" y="1371"/>
                </a:cubicBezTo>
                <a:cubicBezTo>
                  <a:pt x="1014" y="1348"/>
                  <a:pt x="1039" y="1338"/>
                  <a:pt x="1082" y="1351"/>
                </a:cubicBezTo>
                <a:cubicBezTo>
                  <a:pt x="1127" y="1368"/>
                  <a:pt x="1152" y="1398"/>
                  <a:pt x="1166" y="1431"/>
                </a:cubicBezTo>
                <a:cubicBezTo>
                  <a:pt x="1167" y="1434"/>
                  <a:pt x="1168" y="1437"/>
                  <a:pt x="1169" y="1439"/>
                </a:cubicBezTo>
                <a:cubicBezTo>
                  <a:pt x="1176" y="1458"/>
                  <a:pt x="1179" y="1476"/>
                  <a:pt x="1181" y="1494"/>
                </a:cubicBezTo>
                <a:cubicBezTo>
                  <a:pt x="1184" y="1543"/>
                  <a:pt x="1173" y="1584"/>
                  <a:pt x="1172" y="1585"/>
                </a:cubicBezTo>
                <a:close/>
                <a:moveTo>
                  <a:pt x="1270" y="1671"/>
                </a:moveTo>
                <a:cubicBezTo>
                  <a:pt x="1270" y="1627"/>
                  <a:pt x="1270" y="1627"/>
                  <a:pt x="1270" y="1627"/>
                </a:cubicBezTo>
                <a:cubicBezTo>
                  <a:pt x="1298" y="1633"/>
                  <a:pt x="1327" y="1638"/>
                  <a:pt x="1356" y="1643"/>
                </a:cubicBezTo>
                <a:cubicBezTo>
                  <a:pt x="1356" y="1528"/>
                  <a:pt x="1356" y="1528"/>
                  <a:pt x="1356" y="1528"/>
                </a:cubicBezTo>
                <a:cubicBezTo>
                  <a:pt x="1355" y="1477"/>
                  <a:pt x="1355" y="1477"/>
                  <a:pt x="1355" y="1477"/>
                </a:cubicBezTo>
                <a:cubicBezTo>
                  <a:pt x="1335" y="1481"/>
                  <a:pt x="1307" y="1486"/>
                  <a:pt x="1286" y="1489"/>
                </a:cubicBezTo>
                <a:cubicBezTo>
                  <a:pt x="1270" y="1456"/>
                  <a:pt x="1270" y="1456"/>
                  <a:pt x="1270" y="1456"/>
                </a:cubicBezTo>
                <a:cubicBezTo>
                  <a:pt x="1264" y="1444"/>
                  <a:pt x="1264" y="1444"/>
                  <a:pt x="1264" y="1444"/>
                </a:cubicBezTo>
                <a:cubicBezTo>
                  <a:pt x="1297" y="1439"/>
                  <a:pt x="1340" y="1431"/>
                  <a:pt x="1373" y="1425"/>
                </a:cubicBezTo>
                <a:cubicBezTo>
                  <a:pt x="1386" y="1427"/>
                  <a:pt x="1399" y="1429"/>
                  <a:pt x="1412" y="1430"/>
                </a:cubicBezTo>
                <a:cubicBezTo>
                  <a:pt x="1413" y="1477"/>
                  <a:pt x="1413" y="1477"/>
                  <a:pt x="1413" y="1477"/>
                </a:cubicBezTo>
                <a:cubicBezTo>
                  <a:pt x="1413" y="1534"/>
                  <a:pt x="1413" y="1534"/>
                  <a:pt x="1413" y="1534"/>
                </a:cubicBezTo>
                <a:cubicBezTo>
                  <a:pt x="1413" y="1651"/>
                  <a:pt x="1413" y="1651"/>
                  <a:pt x="1413" y="1651"/>
                </a:cubicBezTo>
                <a:cubicBezTo>
                  <a:pt x="1442" y="1654"/>
                  <a:pt x="1472" y="1657"/>
                  <a:pt x="1501" y="1659"/>
                </a:cubicBezTo>
                <a:cubicBezTo>
                  <a:pt x="1501" y="1703"/>
                  <a:pt x="1501" y="1703"/>
                  <a:pt x="1501" y="1703"/>
                </a:cubicBezTo>
                <a:cubicBezTo>
                  <a:pt x="1422" y="1698"/>
                  <a:pt x="1345" y="1687"/>
                  <a:pt x="1270" y="1671"/>
                </a:cubicBezTo>
                <a:close/>
                <a:moveTo>
                  <a:pt x="1625" y="1693"/>
                </a:moveTo>
                <a:cubicBezTo>
                  <a:pt x="1623" y="1692"/>
                  <a:pt x="1622" y="1691"/>
                  <a:pt x="1620" y="1689"/>
                </a:cubicBezTo>
                <a:cubicBezTo>
                  <a:pt x="1580" y="1654"/>
                  <a:pt x="1577" y="1586"/>
                  <a:pt x="1583" y="1542"/>
                </a:cubicBezTo>
                <a:cubicBezTo>
                  <a:pt x="1584" y="1534"/>
                  <a:pt x="1586" y="1526"/>
                  <a:pt x="1587" y="1519"/>
                </a:cubicBezTo>
                <a:cubicBezTo>
                  <a:pt x="1591" y="1506"/>
                  <a:pt x="1596" y="1495"/>
                  <a:pt x="1602" y="1485"/>
                </a:cubicBezTo>
                <a:cubicBezTo>
                  <a:pt x="1628" y="1446"/>
                  <a:pt x="1672" y="1442"/>
                  <a:pt x="1695" y="1440"/>
                </a:cubicBezTo>
                <a:cubicBezTo>
                  <a:pt x="1737" y="1438"/>
                  <a:pt x="1768" y="1449"/>
                  <a:pt x="1786" y="1475"/>
                </a:cubicBezTo>
                <a:cubicBezTo>
                  <a:pt x="1797" y="1489"/>
                  <a:pt x="1804" y="1507"/>
                  <a:pt x="1807" y="1530"/>
                </a:cubicBezTo>
                <a:cubicBezTo>
                  <a:pt x="1807" y="1530"/>
                  <a:pt x="1808" y="1530"/>
                  <a:pt x="1808" y="1531"/>
                </a:cubicBezTo>
                <a:cubicBezTo>
                  <a:pt x="1834" y="1705"/>
                  <a:pt x="1690" y="1741"/>
                  <a:pt x="1625" y="1693"/>
                </a:cubicBezTo>
                <a:close/>
                <a:moveTo>
                  <a:pt x="2080" y="1636"/>
                </a:moveTo>
                <a:cubicBezTo>
                  <a:pt x="2068" y="1640"/>
                  <a:pt x="2055" y="1644"/>
                  <a:pt x="2042" y="1648"/>
                </a:cubicBezTo>
                <a:cubicBezTo>
                  <a:pt x="2034" y="1650"/>
                  <a:pt x="2027" y="1652"/>
                  <a:pt x="2020" y="1654"/>
                </a:cubicBezTo>
                <a:cubicBezTo>
                  <a:pt x="1982" y="1664"/>
                  <a:pt x="1945" y="1673"/>
                  <a:pt x="1907" y="1680"/>
                </a:cubicBezTo>
                <a:cubicBezTo>
                  <a:pt x="1907" y="1635"/>
                  <a:pt x="1907" y="1635"/>
                  <a:pt x="1907" y="1635"/>
                </a:cubicBezTo>
                <a:cubicBezTo>
                  <a:pt x="1936" y="1629"/>
                  <a:pt x="1966" y="1623"/>
                  <a:pt x="1996" y="1616"/>
                </a:cubicBezTo>
                <a:cubicBezTo>
                  <a:pt x="1995" y="1495"/>
                  <a:pt x="1995" y="1495"/>
                  <a:pt x="1995" y="1495"/>
                </a:cubicBezTo>
                <a:cubicBezTo>
                  <a:pt x="1995" y="1450"/>
                  <a:pt x="1995" y="1450"/>
                  <a:pt x="1995" y="1450"/>
                </a:cubicBezTo>
                <a:cubicBezTo>
                  <a:pt x="1974" y="1463"/>
                  <a:pt x="1945" y="1479"/>
                  <a:pt x="1923" y="1491"/>
                </a:cubicBezTo>
                <a:cubicBezTo>
                  <a:pt x="1901" y="1457"/>
                  <a:pt x="1901" y="1457"/>
                  <a:pt x="1901" y="1457"/>
                </a:cubicBezTo>
                <a:cubicBezTo>
                  <a:pt x="1900" y="1455"/>
                  <a:pt x="1900" y="1455"/>
                  <a:pt x="1900" y="1455"/>
                </a:cubicBezTo>
                <a:cubicBezTo>
                  <a:pt x="1934" y="1436"/>
                  <a:pt x="1979" y="1410"/>
                  <a:pt x="2013" y="1391"/>
                </a:cubicBezTo>
                <a:cubicBezTo>
                  <a:pt x="2022" y="1388"/>
                  <a:pt x="2032" y="1386"/>
                  <a:pt x="2041" y="1383"/>
                </a:cubicBezTo>
                <a:cubicBezTo>
                  <a:pt x="2045" y="1382"/>
                  <a:pt x="2049" y="1381"/>
                  <a:pt x="2053" y="1380"/>
                </a:cubicBezTo>
                <a:cubicBezTo>
                  <a:pt x="2053" y="1419"/>
                  <a:pt x="2053" y="1419"/>
                  <a:pt x="2053" y="1419"/>
                </a:cubicBezTo>
                <a:cubicBezTo>
                  <a:pt x="2053" y="1478"/>
                  <a:pt x="2053" y="1478"/>
                  <a:pt x="2053" y="1478"/>
                </a:cubicBezTo>
                <a:cubicBezTo>
                  <a:pt x="2053" y="1600"/>
                  <a:pt x="2053" y="1600"/>
                  <a:pt x="2053" y="1600"/>
                </a:cubicBezTo>
                <a:cubicBezTo>
                  <a:pt x="2062" y="1597"/>
                  <a:pt x="2071" y="1594"/>
                  <a:pt x="2080" y="1591"/>
                </a:cubicBezTo>
                <a:cubicBezTo>
                  <a:pt x="2099" y="1585"/>
                  <a:pt x="2118" y="1579"/>
                  <a:pt x="2137" y="1572"/>
                </a:cubicBezTo>
                <a:cubicBezTo>
                  <a:pt x="2137" y="1617"/>
                  <a:pt x="2137" y="1617"/>
                  <a:pt x="2137" y="1617"/>
                </a:cubicBezTo>
                <a:cubicBezTo>
                  <a:pt x="2118" y="1623"/>
                  <a:pt x="2100" y="1630"/>
                  <a:pt x="2080" y="1636"/>
                </a:cubicBezTo>
                <a:close/>
                <a:moveTo>
                  <a:pt x="2357" y="1506"/>
                </a:moveTo>
                <a:cubicBezTo>
                  <a:pt x="2313" y="1536"/>
                  <a:pt x="2263" y="1563"/>
                  <a:pt x="2208" y="1588"/>
                </a:cubicBezTo>
                <a:cubicBezTo>
                  <a:pt x="2208" y="1543"/>
                  <a:pt x="2208" y="1543"/>
                  <a:pt x="2208" y="1543"/>
                </a:cubicBezTo>
                <a:cubicBezTo>
                  <a:pt x="2233" y="1532"/>
                  <a:pt x="2257" y="1520"/>
                  <a:pt x="2280" y="1508"/>
                </a:cubicBezTo>
                <a:cubicBezTo>
                  <a:pt x="2280" y="1380"/>
                  <a:pt x="2280" y="1380"/>
                  <a:pt x="2280" y="1380"/>
                </a:cubicBezTo>
                <a:cubicBezTo>
                  <a:pt x="2280" y="1342"/>
                  <a:pt x="2280" y="1342"/>
                  <a:pt x="2280" y="1342"/>
                </a:cubicBezTo>
                <a:cubicBezTo>
                  <a:pt x="2263" y="1359"/>
                  <a:pt x="2239" y="1380"/>
                  <a:pt x="2222" y="1396"/>
                </a:cubicBezTo>
                <a:cubicBezTo>
                  <a:pt x="2202" y="1364"/>
                  <a:pt x="2202" y="1364"/>
                  <a:pt x="2202" y="1364"/>
                </a:cubicBezTo>
                <a:cubicBezTo>
                  <a:pt x="2208" y="1359"/>
                  <a:pt x="2214" y="1354"/>
                  <a:pt x="2220" y="1349"/>
                </a:cubicBezTo>
                <a:cubicBezTo>
                  <a:pt x="2244" y="1327"/>
                  <a:pt x="2272" y="1301"/>
                  <a:pt x="2294" y="1280"/>
                </a:cubicBezTo>
                <a:cubicBezTo>
                  <a:pt x="2304" y="1274"/>
                  <a:pt x="2314" y="1268"/>
                  <a:pt x="2324" y="1262"/>
                </a:cubicBezTo>
                <a:cubicBezTo>
                  <a:pt x="2324" y="1284"/>
                  <a:pt x="2324" y="1284"/>
                  <a:pt x="2324" y="1284"/>
                </a:cubicBezTo>
                <a:cubicBezTo>
                  <a:pt x="2324" y="1353"/>
                  <a:pt x="2324" y="1353"/>
                  <a:pt x="2324" y="1353"/>
                </a:cubicBezTo>
                <a:cubicBezTo>
                  <a:pt x="2324" y="1483"/>
                  <a:pt x="2324" y="1483"/>
                  <a:pt x="2324" y="1483"/>
                </a:cubicBezTo>
                <a:cubicBezTo>
                  <a:pt x="2337" y="1475"/>
                  <a:pt x="2349" y="1467"/>
                  <a:pt x="2361" y="1459"/>
                </a:cubicBezTo>
                <a:cubicBezTo>
                  <a:pt x="2369" y="1453"/>
                  <a:pt x="2378" y="1448"/>
                  <a:pt x="2386" y="1442"/>
                </a:cubicBezTo>
                <a:cubicBezTo>
                  <a:pt x="2386" y="1486"/>
                  <a:pt x="2386" y="1486"/>
                  <a:pt x="2386" y="1486"/>
                </a:cubicBezTo>
                <a:cubicBezTo>
                  <a:pt x="2376" y="1493"/>
                  <a:pt x="2367" y="1500"/>
                  <a:pt x="2357" y="1506"/>
                </a:cubicBezTo>
                <a:close/>
                <a:moveTo>
                  <a:pt x="2534" y="1312"/>
                </a:moveTo>
                <a:cubicBezTo>
                  <a:pt x="2527" y="1345"/>
                  <a:pt x="2516" y="1369"/>
                  <a:pt x="2503" y="1386"/>
                </a:cubicBezTo>
                <a:cubicBezTo>
                  <a:pt x="2490" y="1405"/>
                  <a:pt x="2476" y="1414"/>
                  <a:pt x="2465" y="1413"/>
                </a:cubicBezTo>
                <a:cubicBezTo>
                  <a:pt x="2456" y="1413"/>
                  <a:pt x="2447" y="1403"/>
                  <a:pt x="2441" y="1386"/>
                </a:cubicBezTo>
                <a:cubicBezTo>
                  <a:pt x="2432" y="1358"/>
                  <a:pt x="2429" y="1314"/>
                  <a:pt x="2436" y="1266"/>
                </a:cubicBezTo>
                <a:cubicBezTo>
                  <a:pt x="2441" y="1228"/>
                  <a:pt x="2453" y="1189"/>
                  <a:pt x="2473" y="1155"/>
                </a:cubicBezTo>
                <a:cubicBezTo>
                  <a:pt x="2480" y="1144"/>
                  <a:pt x="2487" y="1134"/>
                  <a:pt x="2495" y="1124"/>
                </a:cubicBezTo>
                <a:cubicBezTo>
                  <a:pt x="2512" y="1107"/>
                  <a:pt x="2523" y="1102"/>
                  <a:pt x="2531" y="1109"/>
                </a:cubicBezTo>
                <a:cubicBezTo>
                  <a:pt x="2531" y="1110"/>
                  <a:pt x="2532" y="1111"/>
                  <a:pt x="2532" y="1111"/>
                </a:cubicBezTo>
                <a:cubicBezTo>
                  <a:pt x="2532" y="1111"/>
                  <a:pt x="2532" y="1111"/>
                  <a:pt x="2532" y="1111"/>
                </a:cubicBezTo>
                <a:cubicBezTo>
                  <a:pt x="2549" y="1135"/>
                  <a:pt x="2549" y="1246"/>
                  <a:pt x="2534" y="1312"/>
                </a:cubicBezTo>
                <a:close/>
                <a:moveTo>
                  <a:pt x="2737" y="1197"/>
                </a:moveTo>
                <a:cubicBezTo>
                  <a:pt x="2667" y="1197"/>
                  <a:pt x="2654" y="1127"/>
                  <a:pt x="2654" y="1074"/>
                </a:cubicBezTo>
                <a:cubicBezTo>
                  <a:pt x="2654" y="1022"/>
                  <a:pt x="2668" y="953"/>
                  <a:pt x="2737" y="953"/>
                </a:cubicBezTo>
                <a:cubicBezTo>
                  <a:pt x="2806" y="953"/>
                  <a:pt x="2819" y="1022"/>
                  <a:pt x="2819" y="1074"/>
                </a:cubicBezTo>
                <a:cubicBezTo>
                  <a:pt x="2819" y="1127"/>
                  <a:pt x="2807" y="1197"/>
                  <a:pt x="2737" y="1197"/>
                </a:cubicBezTo>
                <a:close/>
                <a:moveTo>
                  <a:pt x="3062" y="1195"/>
                </a:moveTo>
                <a:cubicBezTo>
                  <a:pt x="2889" y="1195"/>
                  <a:pt x="2889" y="1195"/>
                  <a:pt x="2889" y="1195"/>
                </a:cubicBezTo>
                <a:cubicBezTo>
                  <a:pt x="2889" y="1154"/>
                  <a:pt x="2889" y="1154"/>
                  <a:pt x="2889" y="1154"/>
                </a:cubicBezTo>
                <a:cubicBezTo>
                  <a:pt x="2954" y="1154"/>
                  <a:pt x="2954" y="1154"/>
                  <a:pt x="2954" y="1154"/>
                </a:cubicBezTo>
                <a:cubicBezTo>
                  <a:pt x="2954" y="1005"/>
                  <a:pt x="2954" y="1005"/>
                  <a:pt x="2954" y="1005"/>
                </a:cubicBezTo>
                <a:cubicBezTo>
                  <a:pt x="2902" y="1028"/>
                  <a:pt x="2902" y="1028"/>
                  <a:pt x="2902" y="1028"/>
                </a:cubicBezTo>
                <a:cubicBezTo>
                  <a:pt x="2885" y="991"/>
                  <a:pt x="2885" y="991"/>
                  <a:pt x="2885" y="991"/>
                </a:cubicBezTo>
                <a:cubicBezTo>
                  <a:pt x="2967" y="956"/>
                  <a:pt x="2967" y="956"/>
                  <a:pt x="2967" y="956"/>
                </a:cubicBezTo>
                <a:cubicBezTo>
                  <a:pt x="2997" y="956"/>
                  <a:pt x="2997" y="956"/>
                  <a:pt x="2997" y="956"/>
                </a:cubicBezTo>
                <a:cubicBezTo>
                  <a:pt x="2997" y="1154"/>
                  <a:pt x="2997" y="1154"/>
                  <a:pt x="2997" y="1154"/>
                </a:cubicBezTo>
                <a:cubicBezTo>
                  <a:pt x="3062" y="1154"/>
                  <a:pt x="3062" y="1154"/>
                  <a:pt x="3062" y="1154"/>
                </a:cubicBezTo>
                <a:lnTo>
                  <a:pt x="3062" y="1195"/>
                </a:lnTo>
                <a:close/>
                <a:moveTo>
                  <a:pt x="1111" y="1423"/>
                </a:moveTo>
                <a:cubicBezTo>
                  <a:pt x="1108" y="1419"/>
                  <a:pt x="1106" y="1415"/>
                  <a:pt x="1103" y="1412"/>
                </a:cubicBezTo>
                <a:cubicBezTo>
                  <a:pt x="1092" y="1397"/>
                  <a:pt x="1078" y="1390"/>
                  <a:pt x="1062" y="1395"/>
                </a:cubicBezTo>
                <a:cubicBezTo>
                  <a:pt x="1061" y="1395"/>
                  <a:pt x="1060" y="1395"/>
                  <a:pt x="1059" y="1396"/>
                </a:cubicBezTo>
                <a:cubicBezTo>
                  <a:pt x="1045" y="1402"/>
                  <a:pt x="1039" y="1425"/>
                  <a:pt x="1038" y="1448"/>
                </a:cubicBezTo>
                <a:cubicBezTo>
                  <a:pt x="1036" y="1472"/>
                  <a:pt x="1038" y="1496"/>
                  <a:pt x="1038" y="1498"/>
                </a:cubicBezTo>
                <a:cubicBezTo>
                  <a:pt x="1046" y="1564"/>
                  <a:pt x="1073" y="1575"/>
                  <a:pt x="1082" y="1578"/>
                </a:cubicBezTo>
                <a:cubicBezTo>
                  <a:pt x="1087" y="1580"/>
                  <a:pt x="1092" y="1581"/>
                  <a:pt x="1097" y="1580"/>
                </a:cubicBezTo>
                <a:cubicBezTo>
                  <a:pt x="1105" y="1579"/>
                  <a:pt x="1112" y="1575"/>
                  <a:pt x="1117" y="1566"/>
                </a:cubicBezTo>
                <a:cubicBezTo>
                  <a:pt x="1129" y="1544"/>
                  <a:pt x="1132" y="1511"/>
                  <a:pt x="1128" y="1480"/>
                </a:cubicBezTo>
                <a:cubicBezTo>
                  <a:pt x="1125" y="1459"/>
                  <a:pt x="1119" y="1439"/>
                  <a:pt x="1111" y="1423"/>
                </a:cubicBezTo>
                <a:close/>
                <a:moveTo>
                  <a:pt x="2509" y="1164"/>
                </a:moveTo>
                <a:cubicBezTo>
                  <a:pt x="2502" y="1159"/>
                  <a:pt x="2480" y="1174"/>
                  <a:pt x="2472" y="1231"/>
                </a:cubicBezTo>
                <a:cubicBezTo>
                  <a:pt x="2469" y="1250"/>
                  <a:pt x="2467" y="1273"/>
                  <a:pt x="2468" y="1302"/>
                </a:cubicBezTo>
                <a:cubicBezTo>
                  <a:pt x="2469" y="1330"/>
                  <a:pt x="2474" y="1373"/>
                  <a:pt x="2495" y="1351"/>
                </a:cubicBezTo>
                <a:cubicBezTo>
                  <a:pt x="2521" y="1323"/>
                  <a:pt x="2525" y="1221"/>
                  <a:pt x="2516" y="1180"/>
                </a:cubicBezTo>
                <a:cubicBezTo>
                  <a:pt x="2514" y="1171"/>
                  <a:pt x="2512" y="1165"/>
                  <a:pt x="2509" y="1164"/>
                </a:cubicBezTo>
                <a:close/>
              </a:path>
            </a:pathLst>
          </a:custGeom>
          <a:solidFill>
            <a:schemeClr val="tx2"/>
          </a:solidFill>
        </p:spPr>
        <p:txBody>
          <a:bodyPr vert="horz" wrap="square" lIns="82305" tIns="41153" rIns="82305" bIns="41153" numCol="1" anchor="t" anchorCtr="0" compatLnSpc="1">
            <a:prstTxWarp prst="textNoShape">
              <a:avLst/>
            </a:prstTxWarp>
          </a:bodyPr>
          <a:lstStyle/>
          <a:p>
            <a:endParaRPr lang="en-US" sz="900">
              <a:solidFill>
                <a:srgbClr val="FFFFFF"/>
              </a:solidFill>
            </a:endParaRPr>
          </a:p>
        </p:txBody>
      </p:sp>
      <p:sp>
        <p:nvSpPr>
          <p:cNvPr id="121" name="Freeform 38"/>
          <p:cNvSpPr>
            <a:spLocks noEditPoints="1"/>
          </p:cNvSpPr>
          <p:nvPr/>
        </p:nvSpPr>
        <p:spPr bwMode="auto">
          <a:xfrm>
            <a:off x="9182066" y="5606689"/>
            <a:ext cx="340519" cy="561181"/>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38"/>
          <p:cNvSpPr>
            <a:spLocks noEditPoints="1"/>
          </p:cNvSpPr>
          <p:nvPr/>
        </p:nvSpPr>
        <p:spPr bwMode="auto">
          <a:xfrm>
            <a:off x="10025839" y="5606689"/>
            <a:ext cx="340519" cy="561181"/>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38"/>
          <p:cNvSpPr>
            <a:spLocks noEditPoints="1"/>
          </p:cNvSpPr>
          <p:nvPr/>
        </p:nvSpPr>
        <p:spPr bwMode="auto">
          <a:xfrm>
            <a:off x="10869612" y="5606689"/>
            <a:ext cx="340519" cy="561181"/>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Rectangle 76"/>
          <p:cNvSpPr/>
          <p:nvPr>
            <p:custDataLst>
              <p:tags r:id="rId14"/>
            </p:custDataLst>
          </p:nvPr>
        </p:nvSpPr>
        <p:spPr>
          <a:xfrm>
            <a:off x="4429056" y="4685943"/>
            <a:ext cx="1554480" cy="42472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400" fontAlgn="base">
              <a:lnSpc>
                <a:spcPct val="90000"/>
              </a:lnSpc>
              <a:spcBef>
                <a:spcPct val="0"/>
              </a:spcBef>
              <a:spcAft>
                <a:spcPct val="0"/>
              </a:spcAft>
            </a:pPr>
            <a:r>
              <a:rPr lang="en-US" sz="1200" dirty="0">
                <a:ln>
                  <a:solidFill>
                    <a:schemeClr val="bg1">
                      <a:alpha val="0"/>
                    </a:schemeClr>
                  </a:solidFill>
                </a:ln>
                <a:solidFill>
                  <a:srgbClr val="595959"/>
                </a:solidFill>
              </a:rPr>
              <a:t>Hadoop On Windows Server</a:t>
            </a:r>
          </a:p>
        </p:txBody>
      </p:sp>
      <p:sp>
        <p:nvSpPr>
          <p:cNvPr id="76" name="Rectangle 75"/>
          <p:cNvSpPr/>
          <p:nvPr>
            <p:custDataLst>
              <p:tags r:id="rId15"/>
            </p:custDataLst>
          </p:nvPr>
        </p:nvSpPr>
        <p:spPr>
          <a:xfrm>
            <a:off x="3005481" y="4769043"/>
            <a:ext cx="1554480" cy="25852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400" fontAlgn="base">
              <a:lnSpc>
                <a:spcPct val="90000"/>
              </a:lnSpc>
              <a:spcBef>
                <a:spcPct val="0"/>
              </a:spcBef>
              <a:spcAft>
                <a:spcPct val="0"/>
              </a:spcAft>
            </a:pPr>
            <a:r>
              <a:rPr lang="en-US" sz="1200" dirty="0" smtClean="0">
                <a:ln>
                  <a:solidFill>
                    <a:schemeClr val="bg1">
                      <a:alpha val="0"/>
                    </a:schemeClr>
                  </a:solidFill>
                </a:ln>
                <a:solidFill>
                  <a:srgbClr val="595959"/>
                </a:solidFill>
              </a:rPr>
              <a:t>HDInsight Service</a:t>
            </a:r>
            <a:endParaRPr lang="en-US" sz="1200" dirty="0">
              <a:ln>
                <a:solidFill>
                  <a:schemeClr val="bg1">
                    <a:alpha val="0"/>
                  </a:schemeClr>
                </a:solidFill>
              </a:ln>
              <a:solidFill>
                <a:srgbClr val="595959"/>
              </a:solidFill>
            </a:endParaRPr>
          </a:p>
        </p:txBody>
      </p:sp>
      <p:grpSp>
        <p:nvGrpSpPr>
          <p:cNvPr id="124" name="Group 123"/>
          <p:cNvGrpSpPr/>
          <p:nvPr/>
        </p:nvGrpSpPr>
        <p:grpSpPr bwMode="black">
          <a:xfrm>
            <a:off x="4859514" y="3931128"/>
            <a:ext cx="693565" cy="714009"/>
            <a:chOff x="3422650" y="3467107"/>
            <a:chExt cx="533400" cy="549268"/>
          </a:xfrm>
          <a:solidFill>
            <a:srgbClr val="FFFFFF"/>
          </a:solidFill>
        </p:grpSpPr>
        <p:sp>
          <p:nvSpPr>
            <p:cNvPr id="125" name="Freeform 82"/>
            <p:cNvSpPr>
              <a:spLocks noEditPoints="1"/>
            </p:cNvSpPr>
            <p:nvPr/>
          </p:nvSpPr>
          <p:spPr bwMode="black">
            <a:xfrm>
              <a:off x="3422650" y="3467107"/>
              <a:ext cx="533400" cy="533401"/>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86"/>
            <p:cNvSpPr>
              <a:spLocks noEditPoints="1"/>
            </p:cNvSpPr>
            <p:nvPr/>
          </p:nvSpPr>
          <p:spPr bwMode="black">
            <a:xfrm>
              <a:off x="3422650" y="3873500"/>
              <a:ext cx="168275" cy="142875"/>
            </a:xfrm>
            <a:custGeom>
              <a:avLst/>
              <a:gdLst>
                <a:gd name="T0" fmla="*/ 682 w 694"/>
                <a:gd name="T1" fmla="*/ 58 h 588"/>
                <a:gd name="T2" fmla="*/ 694 w 694"/>
                <a:gd name="T3" fmla="*/ 26 h 588"/>
                <a:gd name="T4" fmla="*/ 694 w 694"/>
                <a:gd name="T5" fmla="*/ 18 h 588"/>
                <a:gd name="T6" fmla="*/ 676 w 694"/>
                <a:gd name="T7" fmla="*/ 0 h 588"/>
                <a:gd name="T8" fmla="*/ 18 w 694"/>
                <a:gd name="T9" fmla="*/ 0 h 588"/>
                <a:gd name="T10" fmla="*/ 0 w 694"/>
                <a:gd name="T11" fmla="*/ 18 h 588"/>
                <a:gd name="T12" fmla="*/ 0 w 694"/>
                <a:gd name="T13" fmla="*/ 26 h 588"/>
                <a:gd name="T14" fmla="*/ 11 w 694"/>
                <a:gd name="T15" fmla="*/ 58 h 588"/>
                <a:gd name="T16" fmla="*/ 98 w 694"/>
                <a:gd name="T17" fmla="*/ 160 h 588"/>
                <a:gd name="T18" fmla="*/ 128 w 694"/>
                <a:gd name="T19" fmla="*/ 174 h 588"/>
                <a:gd name="T20" fmla="*/ 565 w 694"/>
                <a:gd name="T21" fmla="*/ 174 h 588"/>
                <a:gd name="T22" fmla="*/ 595 w 694"/>
                <a:gd name="T23" fmla="*/ 160 h 588"/>
                <a:gd name="T24" fmla="*/ 682 w 694"/>
                <a:gd name="T25" fmla="*/ 58 h 588"/>
                <a:gd name="T26" fmla="*/ 387 w 694"/>
                <a:gd name="T27" fmla="*/ 588 h 588"/>
                <a:gd name="T28" fmla="*/ 387 w 694"/>
                <a:gd name="T29" fmla="*/ 579 h 588"/>
                <a:gd name="T30" fmla="*/ 518 w 694"/>
                <a:gd name="T31" fmla="*/ 579 h 588"/>
                <a:gd name="T32" fmla="*/ 591 w 694"/>
                <a:gd name="T33" fmla="*/ 507 h 588"/>
                <a:gd name="T34" fmla="*/ 591 w 694"/>
                <a:gd name="T35" fmla="*/ 272 h 588"/>
                <a:gd name="T36" fmla="*/ 518 w 694"/>
                <a:gd name="T37" fmla="*/ 199 h 588"/>
                <a:gd name="T38" fmla="*/ 175 w 694"/>
                <a:gd name="T39" fmla="*/ 199 h 588"/>
                <a:gd name="T40" fmla="*/ 103 w 694"/>
                <a:gd name="T41" fmla="*/ 272 h 588"/>
                <a:gd name="T42" fmla="*/ 103 w 694"/>
                <a:gd name="T43" fmla="*/ 507 h 588"/>
                <a:gd name="T44" fmla="*/ 175 w 694"/>
                <a:gd name="T45" fmla="*/ 579 h 588"/>
                <a:gd name="T46" fmla="*/ 307 w 694"/>
                <a:gd name="T47" fmla="*/ 579 h 588"/>
                <a:gd name="T48" fmla="*/ 307 w 694"/>
                <a:gd name="T49" fmla="*/ 588 h 588"/>
                <a:gd name="T50" fmla="*/ 387 w 694"/>
                <a:gd name="T51" fmla="*/ 588 h 588"/>
                <a:gd name="T52" fmla="*/ 175 w 694"/>
                <a:gd name="T53" fmla="*/ 537 h 588"/>
                <a:gd name="T54" fmla="*/ 145 w 694"/>
                <a:gd name="T55" fmla="*/ 507 h 588"/>
                <a:gd name="T56" fmla="*/ 145 w 694"/>
                <a:gd name="T57" fmla="*/ 272 h 588"/>
                <a:gd name="T58" fmla="*/ 175 w 694"/>
                <a:gd name="T59" fmla="*/ 242 h 588"/>
                <a:gd name="T60" fmla="*/ 518 w 694"/>
                <a:gd name="T61" fmla="*/ 242 h 588"/>
                <a:gd name="T62" fmla="*/ 549 w 694"/>
                <a:gd name="T63" fmla="*/ 272 h 588"/>
                <a:gd name="T64" fmla="*/ 549 w 694"/>
                <a:gd name="T65" fmla="*/ 507 h 588"/>
                <a:gd name="T66" fmla="*/ 518 w 694"/>
                <a:gd name="T67" fmla="*/ 537 h 588"/>
                <a:gd name="T68" fmla="*/ 175 w 694"/>
                <a:gd name="T69" fmla="*/ 53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4" h="588">
                  <a:moveTo>
                    <a:pt x="682" y="58"/>
                  </a:moveTo>
                  <a:cubicBezTo>
                    <a:pt x="689" y="51"/>
                    <a:pt x="694" y="36"/>
                    <a:pt x="694" y="26"/>
                  </a:cubicBezTo>
                  <a:cubicBezTo>
                    <a:pt x="694" y="18"/>
                    <a:pt x="694" y="18"/>
                    <a:pt x="694" y="18"/>
                  </a:cubicBezTo>
                  <a:cubicBezTo>
                    <a:pt x="694" y="8"/>
                    <a:pt x="686" y="0"/>
                    <a:pt x="676" y="0"/>
                  </a:cubicBezTo>
                  <a:cubicBezTo>
                    <a:pt x="18" y="0"/>
                    <a:pt x="18" y="0"/>
                    <a:pt x="18" y="0"/>
                  </a:cubicBezTo>
                  <a:cubicBezTo>
                    <a:pt x="8" y="0"/>
                    <a:pt x="0" y="8"/>
                    <a:pt x="0" y="18"/>
                  </a:cubicBezTo>
                  <a:cubicBezTo>
                    <a:pt x="0" y="26"/>
                    <a:pt x="0" y="26"/>
                    <a:pt x="0" y="26"/>
                  </a:cubicBezTo>
                  <a:cubicBezTo>
                    <a:pt x="0" y="36"/>
                    <a:pt x="5" y="51"/>
                    <a:pt x="11" y="58"/>
                  </a:cubicBezTo>
                  <a:cubicBezTo>
                    <a:pt x="98" y="160"/>
                    <a:pt x="98" y="160"/>
                    <a:pt x="98" y="160"/>
                  </a:cubicBezTo>
                  <a:cubicBezTo>
                    <a:pt x="105" y="168"/>
                    <a:pt x="118" y="174"/>
                    <a:pt x="128" y="174"/>
                  </a:cubicBezTo>
                  <a:cubicBezTo>
                    <a:pt x="565" y="174"/>
                    <a:pt x="565" y="174"/>
                    <a:pt x="565" y="174"/>
                  </a:cubicBezTo>
                  <a:cubicBezTo>
                    <a:pt x="575" y="174"/>
                    <a:pt x="589" y="168"/>
                    <a:pt x="595" y="160"/>
                  </a:cubicBezTo>
                  <a:lnTo>
                    <a:pt x="682" y="58"/>
                  </a:lnTo>
                  <a:close/>
                  <a:moveTo>
                    <a:pt x="387" y="588"/>
                  </a:moveTo>
                  <a:cubicBezTo>
                    <a:pt x="387" y="582"/>
                    <a:pt x="387" y="579"/>
                    <a:pt x="387" y="579"/>
                  </a:cubicBezTo>
                  <a:cubicBezTo>
                    <a:pt x="518" y="579"/>
                    <a:pt x="518" y="579"/>
                    <a:pt x="518" y="579"/>
                  </a:cubicBezTo>
                  <a:cubicBezTo>
                    <a:pt x="558" y="579"/>
                    <a:pt x="591" y="547"/>
                    <a:pt x="591" y="507"/>
                  </a:cubicBezTo>
                  <a:cubicBezTo>
                    <a:pt x="591" y="272"/>
                    <a:pt x="591" y="272"/>
                    <a:pt x="591" y="272"/>
                  </a:cubicBezTo>
                  <a:cubicBezTo>
                    <a:pt x="591" y="232"/>
                    <a:pt x="558" y="199"/>
                    <a:pt x="518" y="199"/>
                  </a:cubicBezTo>
                  <a:cubicBezTo>
                    <a:pt x="175" y="199"/>
                    <a:pt x="175" y="199"/>
                    <a:pt x="175" y="199"/>
                  </a:cubicBezTo>
                  <a:cubicBezTo>
                    <a:pt x="135" y="199"/>
                    <a:pt x="103" y="232"/>
                    <a:pt x="103" y="272"/>
                  </a:cubicBezTo>
                  <a:cubicBezTo>
                    <a:pt x="103" y="507"/>
                    <a:pt x="103" y="507"/>
                    <a:pt x="103" y="507"/>
                  </a:cubicBezTo>
                  <a:cubicBezTo>
                    <a:pt x="103" y="547"/>
                    <a:pt x="135" y="579"/>
                    <a:pt x="175" y="579"/>
                  </a:cubicBezTo>
                  <a:cubicBezTo>
                    <a:pt x="307" y="579"/>
                    <a:pt x="307" y="579"/>
                    <a:pt x="307" y="579"/>
                  </a:cubicBezTo>
                  <a:cubicBezTo>
                    <a:pt x="307" y="579"/>
                    <a:pt x="307" y="582"/>
                    <a:pt x="307" y="588"/>
                  </a:cubicBezTo>
                  <a:lnTo>
                    <a:pt x="387" y="588"/>
                  </a:lnTo>
                  <a:close/>
                  <a:moveTo>
                    <a:pt x="175" y="537"/>
                  </a:moveTo>
                  <a:cubicBezTo>
                    <a:pt x="159" y="537"/>
                    <a:pt x="145" y="523"/>
                    <a:pt x="145" y="507"/>
                  </a:cubicBezTo>
                  <a:cubicBezTo>
                    <a:pt x="145" y="272"/>
                    <a:pt x="145" y="272"/>
                    <a:pt x="145" y="272"/>
                  </a:cubicBezTo>
                  <a:cubicBezTo>
                    <a:pt x="145" y="255"/>
                    <a:pt x="159" y="242"/>
                    <a:pt x="175" y="242"/>
                  </a:cubicBezTo>
                  <a:cubicBezTo>
                    <a:pt x="518" y="242"/>
                    <a:pt x="518" y="242"/>
                    <a:pt x="518" y="242"/>
                  </a:cubicBezTo>
                  <a:cubicBezTo>
                    <a:pt x="535" y="242"/>
                    <a:pt x="549" y="255"/>
                    <a:pt x="549" y="272"/>
                  </a:cubicBezTo>
                  <a:cubicBezTo>
                    <a:pt x="549" y="507"/>
                    <a:pt x="549" y="507"/>
                    <a:pt x="549" y="507"/>
                  </a:cubicBezTo>
                  <a:cubicBezTo>
                    <a:pt x="549" y="523"/>
                    <a:pt x="535" y="537"/>
                    <a:pt x="518" y="537"/>
                  </a:cubicBezTo>
                  <a:lnTo>
                    <a:pt x="175" y="53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7" name="Group 126"/>
          <p:cNvGrpSpPr/>
          <p:nvPr/>
        </p:nvGrpSpPr>
        <p:grpSpPr>
          <a:xfrm>
            <a:off x="3202659" y="3938096"/>
            <a:ext cx="1160125" cy="700910"/>
            <a:chOff x="214313" y="2174875"/>
            <a:chExt cx="990600" cy="598488"/>
          </a:xfrm>
        </p:grpSpPr>
        <p:sp>
          <p:nvSpPr>
            <p:cNvPr id="128"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6270176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9" name="Object 318"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2"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0" y="0"/>
                        <a:ext cx="158750" cy="158750"/>
                      </a:xfrm>
                      <a:prstGeom prst="rect">
                        <a:avLst/>
                      </a:prstGeom>
                    </p:spPr>
                  </p:pic>
                </p:oleObj>
              </mc:Fallback>
            </mc:AlternateContent>
          </a:graphicData>
        </a:graphic>
      </p:graphicFrame>
      <p:pic>
        <p:nvPicPr>
          <p:cNvPr id="26626" name="Picture 2"/>
          <p:cNvPicPr>
            <a:picLocks noChangeAspect="1" noChangeArrowheads="1"/>
          </p:cNvPicPr>
          <p:nvPr>
            <p:custDataLst>
              <p:tags r:id="rId3"/>
            </p:custDataLst>
          </p:nvPr>
        </p:nvPicPr>
        <p:blipFill rotWithShape="1">
          <a:blip r:embed="rId11">
            <a:extLst>
              <a:ext uri="{28A0092B-C50C-407E-A947-70E740481C1C}">
                <a14:useLocalDpi xmlns:a14="http://schemas.microsoft.com/office/drawing/2010/main" val="0"/>
              </a:ext>
            </a:extLst>
          </a:blip>
          <a:srcRect b="25000"/>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custDataLst>
              <p:tags r:id="rId4"/>
            </p:custDataLst>
          </p:nvPr>
        </p:nvSpPr>
        <p:spPr bwMode="auto">
          <a:xfrm>
            <a:off x="0" y="2148840"/>
            <a:ext cx="12188952" cy="25603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600" dirty="0">
              <a:gradFill>
                <a:gsLst>
                  <a:gs pos="0">
                    <a:srgbClr val="FFFFFF"/>
                  </a:gs>
                  <a:gs pos="100000">
                    <a:srgbClr val="FFFFFF"/>
                  </a:gs>
                </a:gsLst>
                <a:lin ang="5400000" scaled="0"/>
              </a:gradFill>
            </a:endParaRPr>
          </a:p>
        </p:txBody>
      </p:sp>
      <p:sp>
        <p:nvSpPr>
          <p:cNvPr id="309" name="Rectangle 308"/>
          <p:cNvSpPr/>
          <p:nvPr>
            <p:custDataLst>
              <p:tags r:id="rId5"/>
            </p:custDataLst>
          </p:nvPr>
        </p:nvSpPr>
        <p:spPr>
          <a:xfrm>
            <a:off x="5957846" y="4062297"/>
            <a:ext cx="5716629" cy="646331"/>
          </a:xfrm>
          <a:prstGeom prst="rect">
            <a:avLst/>
          </a:prstGeom>
        </p:spPr>
        <p:txBody>
          <a:bodyPr wrap="none">
            <a:spAutoFit/>
          </a:bodyPr>
          <a:lstStyle/>
          <a:p>
            <a:pPr lvl="0" algn="r" defTabSz="914400">
              <a:defRPr/>
            </a:pPr>
            <a:r>
              <a:rPr lang="en-US" kern="0" dirty="0">
                <a:ln>
                  <a:solidFill>
                    <a:schemeClr val="bg1">
                      <a:alpha val="0"/>
                    </a:schemeClr>
                  </a:solidFill>
                </a:ln>
                <a:solidFill>
                  <a:schemeClr val="bg1">
                    <a:alpha val="99000"/>
                  </a:schemeClr>
                </a:solidFill>
              </a:rPr>
              <a:t>Of Information will be created in 2011</a:t>
            </a:r>
          </a:p>
          <a:p>
            <a:pPr lvl="0" algn="r" defTabSz="914400">
              <a:defRPr/>
            </a:pPr>
            <a:r>
              <a:rPr kumimoji="0" lang="en-US" sz="1200" b="0" i="1" u="none" strike="noStrike" kern="0" cap="none" spc="0" normalizeH="0" baseline="0" noProof="0" dirty="0" smtClean="0">
                <a:ln>
                  <a:solidFill>
                    <a:schemeClr val="bg1">
                      <a:alpha val="0"/>
                    </a:schemeClr>
                  </a:solidFill>
                </a:ln>
                <a:solidFill>
                  <a:schemeClr val="bg1">
                    <a:alpha val="99000"/>
                  </a:schemeClr>
                </a:solidFill>
                <a:effectLst/>
                <a:uLnTx/>
                <a:uFillTx/>
              </a:rPr>
              <a:t>Source: </a:t>
            </a:r>
            <a:r>
              <a:rPr lang="en-US" sz="1200" i="1" kern="0" dirty="0" err="1">
                <a:ln>
                  <a:solidFill>
                    <a:schemeClr val="bg1">
                      <a:alpha val="0"/>
                    </a:schemeClr>
                  </a:solidFill>
                </a:ln>
                <a:solidFill>
                  <a:schemeClr val="bg1">
                    <a:alpha val="99000"/>
                  </a:schemeClr>
                </a:solidFill>
              </a:rPr>
              <a:t>CenturyLink</a:t>
            </a:r>
            <a:r>
              <a:rPr lang="en-US" sz="1200" i="1" kern="0" dirty="0">
                <a:ln>
                  <a:solidFill>
                    <a:schemeClr val="bg1">
                      <a:alpha val="0"/>
                    </a:schemeClr>
                  </a:solidFill>
                </a:ln>
                <a:solidFill>
                  <a:schemeClr val="bg1">
                    <a:alpha val="99000"/>
                  </a:schemeClr>
                </a:solidFill>
              </a:rPr>
              <a:t> resource </a:t>
            </a:r>
            <a:r>
              <a:rPr lang="en-US" sz="1200" i="1" kern="0" dirty="0" smtClean="0">
                <a:ln>
                  <a:solidFill>
                    <a:schemeClr val="bg1">
                      <a:alpha val="0"/>
                    </a:schemeClr>
                  </a:solidFill>
                </a:ln>
                <a:solidFill>
                  <a:schemeClr val="bg1">
                    <a:alpha val="99000"/>
                  </a:schemeClr>
                </a:solidFill>
              </a:rPr>
              <a:t>center, </a:t>
            </a:r>
            <a:r>
              <a:rPr kumimoji="0" lang="en-US" sz="1200" b="0" i="1" u="none" strike="noStrike" kern="0" cap="none" spc="0" normalizeH="0" baseline="0" noProof="0" dirty="0">
                <a:ln>
                  <a:solidFill>
                    <a:schemeClr val="bg1">
                      <a:alpha val="0"/>
                    </a:schemeClr>
                  </a:solidFill>
                </a:ln>
                <a:solidFill>
                  <a:schemeClr val="bg1">
                    <a:alpha val="99000"/>
                  </a:schemeClr>
                </a:solidFill>
                <a:effectLst/>
                <a:uLnTx/>
                <a:uFillTx/>
              </a:rPr>
              <a:t>as reported in The </a:t>
            </a:r>
            <a:r>
              <a:rPr lang="en-US" sz="1200" i="1" kern="0" dirty="0" err="1">
                <a:ln>
                  <a:solidFill>
                    <a:schemeClr val="bg1">
                      <a:alpha val="0"/>
                    </a:schemeClr>
                  </a:solidFill>
                </a:ln>
                <a:solidFill>
                  <a:schemeClr val="bg1">
                    <a:alpha val="99000"/>
                  </a:schemeClr>
                </a:solidFill>
              </a:rPr>
              <a:t>readwriteweb</a:t>
            </a:r>
            <a:r>
              <a:rPr lang="en-US" sz="1200" i="1" kern="0" dirty="0">
                <a:ln>
                  <a:solidFill>
                    <a:schemeClr val="bg1">
                      <a:alpha val="0"/>
                    </a:schemeClr>
                  </a:solidFill>
                </a:ln>
                <a:solidFill>
                  <a:schemeClr val="bg1">
                    <a:alpha val="99000"/>
                  </a:schemeClr>
                </a:solidFill>
              </a:rPr>
              <a:t>, </a:t>
            </a:r>
            <a:r>
              <a:rPr lang="en-US" sz="1200" i="1" kern="0" dirty="0" smtClean="0">
                <a:ln>
                  <a:solidFill>
                    <a:schemeClr val="bg1">
                      <a:alpha val="0"/>
                    </a:schemeClr>
                  </a:solidFill>
                </a:ln>
                <a:solidFill>
                  <a:schemeClr val="bg1">
                    <a:alpha val="99000"/>
                  </a:schemeClr>
                </a:solidFill>
              </a:rPr>
              <a:t>Nov </a:t>
            </a:r>
            <a:r>
              <a:rPr lang="en-US" sz="1200" i="1" kern="0" dirty="0">
                <a:ln>
                  <a:solidFill>
                    <a:schemeClr val="bg1">
                      <a:alpha val="0"/>
                    </a:schemeClr>
                  </a:solidFill>
                </a:ln>
                <a:solidFill>
                  <a:schemeClr val="bg1">
                    <a:alpha val="99000"/>
                  </a:schemeClr>
                </a:solidFill>
              </a:rPr>
              <a:t>17, </a:t>
            </a:r>
            <a:r>
              <a:rPr lang="en-US" sz="1200" i="1" kern="0" dirty="0" smtClean="0">
                <a:ln>
                  <a:solidFill>
                    <a:schemeClr val="bg1">
                      <a:alpha val="0"/>
                    </a:schemeClr>
                  </a:solidFill>
                </a:ln>
                <a:solidFill>
                  <a:schemeClr val="bg1">
                    <a:alpha val="99000"/>
                  </a:schemeClr>
                </a:solidFill>
              </a:rPr>
              <a:t>2011</a:t>
            </a:r>
            <a:endParaRPr kumimoji="0" lang="en-US" sz="1200" b="0" i="1" u="none" strike="noStrike" kern="0" cap="none" spc="0" normalizeH="0" baseline="0" noProof="0" dirty="0">
              <a:ln>
                <a:solidFill>
                  <a:schemeClr val="bg1">
                    <a:alpha val="0"/>
                  </a:schemeClr>
                </a:solidFill>
              </a:ln>
              <a:solidFill>
                <a:schemeClr val="bg1">
                  <a:alpha val="99000"/>
                </a:schemeClr>
              </a:solidFill>
              <a:effectLst/>
              <a:uLnTx/>
              <a:uFillTx/>
            </a:endParaRPr>
          </a:p>
        </p:txBody>
      </p:sp>
      <p:sp>
        <p:nvSpPr>
          <p:cNvPr id="310" name="Rectangle 309"/>
          <p:cNvSpPr/>
          <p:nvPr>
            <p:custDataLst>
              <p:tags r:id="rId6"/>
            </p:custDataLst>
          </p:nvPr>
        </p:nvSpPr>
        <p:spPr>
          <a:xfrm>
            <a:off x="621590" y="2263810"/>
            <a:ext cx="7137723" cy="2092881"/>
          </a:xfrm>
          <a:prstGeom prst="rect">
            <a:avLst/>
          </a:prstGeom>
        </p:spPr>
        <p:txBody>
          <a:bodyPr wrap="none" anchor="ctr">
            <a:spAutoFit/>
          </a:bodyPr>
          <a:lstStyle/>
          <a:p>
            <a:r>
              <a:rPr lang="en-US" sz="13000" dirty="0" smtClean="0">
                <a:ln>
                  <a:solidFill>
                    <a:schemeClr val="bg1">
                      <a:alpha val="0"/>
                    </a:schemeClr>
                  </a:solidFill>
                </a:ln>
                <a:solidFill>
                  <a:schemeClr val="bg1">
                    <a:alpha val="99000"/>
                  </a:schemeClr>
                </a:solidFill>
                <a:latin typeface="Segoe UI Light" pitchFamily="34" charset="0"/>
              </a:rPr>
              <a:t>1.8 </a:t>
            </a:r>
            <a:r>
              <a:rPr lang="en-US" sz="6600" dirty="0" smtClean="0">
                <a:ln>
                  <a:solidFill>
                    <a:schemeClr val="bg1">
                      <a:alpha val="0"/>
                    </a:schemeClr>
                  </a:solidFill>
                </a:ln>
                <a:solidFill>
                  <a:schemeClr val="bg1">
                    <a:alpha val="99000"/>
                  </a:schemeClr>
                </a:solidFill>
                <a:latin typeface="Segoe UI Light" pitchFamily="34" charset="0"/>
              </a:rPr>
              <a:t>ZETTABYTES</a:t>
            </a:r>
            <a:endParaRPr lang="en-US" sz="6600" baseline="30000" dirty="0">
              <a:ln>
                <a:solidFill>
                  <a:schemeClr val="bg1">
                    <a:alpha val="0"/>
                  </a:schemeClr>
                </a:solidFill>
              </a:ln>
              <a:solidFill>
                <a:schemeClr val="bg1">
                  <a:alpha val="99000"/>
                </a:schemeClr>
              </a:solidFill>
              <a:latin typeface="Segoe UI Light" pitchFamily="34" charset="0"/>
            </a:endParaRPr>
          </a:p>
        </p:txBody>
      </p:sp>
    </p:spTree>
    <p:extLst>
      <p:ext uri="{BB962C8B-B14F-4D97-AF65-F5344CB8AC3E}">
        <p14:creationId xmlns:p14="http://schemas.microsoft.com/office/powerpoint/2010/main" val="89206324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889124" y="2049904"/>
            <a:ext cx="6480176" cy="1259086"/>
          </a:xfrm>
        </p:spPr>
        <p:txBody>
          <a:bodyPr/>
          <a:lstStyle/>
          <a:p>
            <a:r>
              <a:rPr lang="en-US" dirty="0" smtClean="0"/>
              <a:t>Deploying and Interacting </a:t>
            </a:r>
            <a:r>
              <a:rPr lang="en-US" dirty="0"/>
              <a:t>W</a:t>
            </a:r>
            <a:r>
              <a:rPr lang="en-US" dirty="0" smtClean="0"/>
              <a:t>ith HDInsight Service</a:t>
            </a:r>
            <a:endParaRPr lang="en-US" dirty="0"/>
          </a:p>
        </p:txBody>
      </p:sp>
      <p:sp>
        <p:nvSpPr>
          <p:cNvPr id="4" name="Subtitle 3"/>
          <p:cNvSpPr>
            <a:spLocks noGrp="1"/>
          </p:cNvSpPr>
          <p:nvPr>
            <p:ph type="subTitle" idx="1"/>
          </p:nvPr>
        </p:nvSpPr>
        <p:spPr/>
        <p:txBody>
          <a:bodyPr/>
          <a:lstStyle/>
          <a:p>
            <a:endParaRPr lang="en-US"/>
          </a:p>
        </p:txBody>
      </p:sp>
      <p:sp>
        <p:nvSpPr>
          <p:cNvPr id="7" name="Text Placeholder 6"/>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87775063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Rectangle 15"/>
          <p:cNvSpPr>
            <a:spLocks noChangeAspect="1"/>
          </p:cNvSpPr>
          <p:nvPr/>
        </p:nvSpPr>
        <p:spPr>
          <a:xfrm>
            <a:off x="1884045" y="5523312"/>
            <a:ext cx="9784080" cy="819433"/>
          </a:xfrm>
          <a:prstGeom prst="rect">
            <a:avLst/>
          </a:prstGeom>
          <a:solidFill>
            <a:schemeClr val="accent4"/>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nchorCtr="0"/>
          <a:lstStyle/>
          <a:p>
            <a:pPr lvl="0">
              <a:lnSpc>
                <a:spcPct val="90000"/>
              </a:lnSpc>
            </a:pPr>
            <a:r>
              <a:rPr lang="en-US" sz="3200" dirty="0">
                <a:ln>
                  <a:solidFill>
                    <a:srgbClr val="FFFFFF">
                      <a:alpha val="0"/>
                    </a:srgbClr>
                  </a:solidFill>
                </a:ln>
                <a:solidFill>
                  <a:schemeClr val="bg1">
                    <a:alpha val="99000"/>
                  </a:schemeClr>
                </a:solidFill>
                <a:latin typeface="Segoe UI Light" pitchFamily="34" charset="0"/>
              </a:rPr>
              <a:t>Contributions proposed back to community distribution</a:t>
            </a:r>
          </a:p>
        </p:txBody>
      </p:sp>
      <p:sp>
        <p:nvSpPr>
          <p:cNvPr id="12" name="Rectangle 11"/>
          <p:cNvSpPr/>
          <p:nvPr>
            <p:custDataLst>
              <p:tags r:id="rId1"/>
            </p:custDataLst>
          </p:nvPr>
        </p:nvSpPr>
        <p:spPr bwMode="auto">
          <a:xfrm>
            <a:off x="519112" y="1623289"/>
            <a:ext cx="1277790" cy="3814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91440" bIns="45718" numCol="1" rtlCol="0" anchor="ctr" anchorCtr="0" compatLnSpc="1">
            <a:prstTxWarp prst="textNoShape">
              <a:avLst/>
            </a:prstTxWarp>
          </a:bodyPr>
          <a:lstStyle/>
          <a:p>
            <a:pPr defTabSz="913788" fontAlgn="base">
              <a:spcBef>
                <a:spcPct val="0"/>
              </a:spcBef>
              <a:spcAft>
                <a:spcPct val="0"/>
              </a:spcAft>
            </a:pPr>
            <a:endParaRPr lang="en-US" dirty="0">
              <a:ln>
                <a:solidFill>
                  <a:schemeClr val="bg1">
                    <a:alpha val="0"/>
                  </a:schemeClr>
                </a:solidFill>
              </a:ln>
              <a:solidFill>
                <a:schemeClr val="bg1"/>
              </a:solidFill>
              <a:latin typeface="Segoe UI Light" pitchFamily="34" charset="0"/>
            </a:endParaRPr>
          </a:p>
        </p:txBody>
      </p:sp>
      <p:sp>
        <p:nvSpPr>
          <p:cNvPr id="2" name="Title 1"/>
          <p:cNvSpPr>
            <a:spLocks noGrp="1"/>
          </p:cNvSpPr>
          <p:nvPr>
            <p:ph type="title"/>
          </p:nvPr>
        </p:nvSpPr>
        <p:spPr>
          <a:xfrm>
            <a:off x="519112" y="228600"/>
            <a:ext cx="11149013" cy="1246495"/>
          </a:xfrm>
        </p:spPr>
        <p:txBody>
          <a:bodyPr/>
          <a:lstStyle/>
          <a:p>
            <a:r>
              <a:rPr lang="en-US" dirty="0" smtClean="0"/>
              <a:t>Microsoft Hadoop Vision</a:t>
            </a:r>
            <a:r>
              <a:rPr lang="en-US" dirty="0"/>
              <a:t/>
            </a:r>
            <a:br>
              <a:rPr lang="en-US" dirty="0"/>
            </a:br>
            <a:r>
              <a:rPr lang="en-US" sz="3600" dirty="0">
                <a:solidFill>
                  <a:schemeClr val="accent4">
                    <a:alpha val="99000"/>
                  </a:schemeClr>
                </a:solidFill>
              </a:rPr>
              <a:t>Insights to all users by activating new types of data</a:t>
            </a:r>
          </a:p>
        </p:txBody>
      </p:sp>
      <p:grpSp>
        <p:nvGrpSpPr>
          <p:cNvPr id="15" name="Group 14"/>
          <p:cNvGrpSpPr/>
          <p:nvPr/>
        </p:nvGrpSpPr>
        <p:grpSpPr>
          <a:xfrm>
            <a:off x="1884045" y="1623290"/>
            <a:ext cx="9784080" cy="1097281"/>
            <a:chOff x="1884045" y="1710374"/>
            <a:chExt cx="9784080" cy="1097281"/>
          </a:xfrm>
        </p:grpSpPr>
        <p:sp>
          <p:nvSpPr>
            <p:cNvPr id="4" name="Rectangle 3"/>
            <p:cNvSpPr/>
            <p:nvPr>
              <p:custDataLst>
                <p:tags r:id="rId6"/>
              </p:custDataLst>
            </p:nvPr>
          </p:nvSpPr>
          <p:spPr bwMode="auto">
            <a:xfrm>
              <a:off x="1884045" y="1710375"/>
              <a:ext cx="9784080" cy="10972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286000" tIns="45720" rIns="91440" bIns="45703" numCol="1" spcCol="0" rtlCol="0" anchor="ctr" anchorCtr="0" compatLnSpc="1">
              <a:prstTxWarp prst="textNoShape">
                <a:avLst/>
              </a:prstTxWarp>
            </a:bodyPr>
            <a:lstStyle/>
            <a:p>
              <a:pPr defTabSz="913788" fontAlgn="base">
                <a:spcBef>
                  <a:spcPts val="600"/>
                </a:spcBef>
                <a:spcAft>
                  <a:spcPct val="0"/>
                </a:spcAft>
              </a:pPr>
              <a:r>
                <a:rPr lang="en-US" sz="2000" dirty="0">
                  <a:ln>
                    <a:solidFill>
                      <a:schemeClr val="bg1">
                        <a:alpha val="0"/>
                      </a:schemeClr>
                    </a:solidFill>
                  </a:ln>
                  <a:solidFill>
                    <a:srgbClr val="595959">
                      <a:alpha val="99000"/>
                    </a:srgbClr>
                  </a:solidFill>
                </a:rPr>
                <a:t>Integrate with Microsoft Business Intelligence</a:t>
              </a:r>
            </a:p>
          </p:txBody>
        </p:sp>
        <p:sp>
          <p:nvSpPr>
            <p:cNvPr id="6" name="Rectangle 5"/>
            <p:cNvSpPr/>
            <p:nvPr>
              <p:custDataLst>
                <p:tags r:id="rId7"/>
              </p:custDataLst>
            </p:nvPr>
          </p:nvSpPr>
          <p:spPr bwMode="auto">
            <a:xfrm>
              <a:off x="1884045" y="1710374"/>
              <a:ext cx="2082800" cy="10972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91440" bIns="45718" numCol="1" rtlCol="0" anchor="ctr" anchorCtr="0" compatLnSpc="1">
              <a:prstTxWarp prst="textNoShape">
                <a:avLst/>
              </a:prstTxWarp>
            </a:bodyPr>
            <a:lstStyle/>
            <a:p>
              <a:pPr defTabSz="913788" fontAlgn="base">
                <a:spcBef>
                  <a:spcPct val="0"/>
                </a:spcBef>
                <a:spcAft>
                  <a:spcPct val="0"/>
                </a:spcAft>
              </a:pPr>
              <a:r>
                <a:rPr lang="en-US" dirty="0">
                  <a:ln>
                    <a:solidFill>
                      <a:schemeClr val="bg1">
                        <a:alpha val="0"/>
                      </a:schemeClr>
                    </a:solidFill>
                  </a:ln>
                  <a:solidFill>
                    <a:schemeClr val="bg1">
                      <a:alpha val="99000"/>
                    </a:schemeClr>
                  </a:solidFill>
                  <a:latin typeface="Segoe UI Light" pitchFamily="34" charset="0"/>
                </a:rPr>
                <a:t>INSIGHTS</a:t>
              </a:r>
            </a:p>
          </p:txBody>
        </p:sp>
      </p:grpSp>
      <p:grpSp>
        <p:nvGrpSpPr>
          <p:cNvPr id="13" name="Group 12"/>
          <p:cNvGrpSpPr/>
          <p:nvPr/>
        </p:nvGrpSpPr>
        <p:grpSpPr>
          <a:xfrm>
            <a:off x="1884045" y="2799250"/>
            <a:ext cx="9784080" cy="1097280"/>
            <a:chOff x="1884045" y="2944815"/>
            <a:chExt cx="9784080" cy="1097280"/>
          </a:xfrm>
        </p:grpSpPr>
        <p:sp>
          <p:nvSpPr>
            <p:cNvPr id="7" name="Rectangle 6"/>
            <p:cNvSpPr/>
            <p:nvPr>
              <p:custDataLst>
                <p:tags r:id="rId4"/>
              </p:custDataLst>
            </p:nvPr>
          </p:nvSpPr>
          <p:spPr bwMode="auto">
            <a:xfrm>
              <a:off x="1884045" y="2944815"/>
              <a:ext cx="9784080" cy="10972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286000" tIns="45720" rIns="91440" bIns="45703" numCol="1" spcCol="0" rtlCol="0" anchor="ctr" anchorCtr="0" compatLnSpc="1">
              <a:prstTxWarp prst="textNoShape">
                <a:avLst/>
              </a:prstTxWarp>
            </a:bodyPr>
            <a:lstStyle/>
            <a:p>
              <a:pPr defTabSz="913788" fontAlgn="base">
                <a:spcBef>
                  <a:spcPts val="600"/>
                </a:spcBef>
                <a:spcAft>
                  <a:spcPct val="0"/>
                </a:spcAft>
              </a:pPr>
              <a:r>
                <a:rPr lang="en-US" sz="2000" dirty="0">
                  <a:ln>
                    <a:solidFill>
                      <a:schemeClr val="bg1">
                        <a:alpha val="0"/>
                      </a:schemeClr>
                    </a:solidFill>
                  </a:ln>
                  <a:solidFill>
                    <a:srgbClr val="595959">
                      <a:alpha val="99000"/>
                    </a:srgbClr>
                  </a:solidFill>
                </a:rPr>
                <a:t>Choice of deployment on Windows Server + Windows Azure</a:t>
              </a:r>
            </a:p>
            <a:p>
              <a:pPr defTabSz="913788" fontAlgn="base">
                <a:spcBef>
                  <a:spcPts val="600"/>
                </a:spcBef>
                <a:spcAft>
                  <a:spcPct val="0"/>
                </a:spcAft>
              </a:pPr>
              <a:r>
                <a:rPr lang="en-US" sz="2000" dirty="0">
                  <a:ln>
                    <a:solidFill>
                      <a:schemeClr val="bg1">
                        <a:alpha val="0"/>
                      </a:schemeClr>
                    </a:solidFill>
                  </a:ln>
                  <a:solidFill>
                    <a:srgbClr val="595959">
                      <a:alpha val="99000"/>
                    </a:srgbClr>
                  </a:solidFill>
                </a:rPr>
                <a:t>Integrate with Windows Components (AD, Systems Center)</a:t>
              </a:r>
            </a:p>
          </p:txBody>
        </p:sp>
        <p:sp>
          <p:nvSpPr>
            <p:cNvPr id="8" name="Rectangle 7"/>
            <p:cNvSpPr/>
            <p:nvPr>
              <p:custDataLst>
                <p:tags r:id="rId5"/>
              </p:custDataLst>
            </p:nvPr>
          </p:nvSpPr>
          <p:spPr bwMode="auto">
            <a:xfrm>
              <a:off x="1884045" y="2944815"/>
              <a:ext cx="2082800" cy="10972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91440" bIns="45718" numCol="1" rtlCol="0" anchor="ctr" anchorCtr="0" compatLnSpc="1">
              <a:prstTxWarp prst="textNoShape">
                <a:avLst/>
              </a:prstTxWarp>
            </a:bodyPr>
            <a:lstStyle/>
            <a:p>
              <a:pPr defTabSz="913788" fontAlgn="base">
                <a:spcBef>
                  <a:spcPct val="0"/>
                </a:spcBef>
                <a:spcAft>
                  <a:spcPct val="0"/>
                </a:spcAft>
              </a:pPr>
              <a:r>
                <a:rPr lang="en-US" dirty="0">
                  <a:ln>
                    <a:solidFill>
                      <a:schemeClr val="bg1">
                        <a:alpha val="0"/>
                      </a:schemeClr>
                    </a:solidFill>
                  </a:ln>
                  <a:solidFill>
                    <a:schemeClr val="bg1">
                      <a:alpha val="99000"/>
                    </a:schemeClr>
                  </a:solidFill>
                  <a:latin typeface="Segoe UI Light" pitchFamily="34" charset="0"/>
                </a:rPr>
                <a:t>ENTERPRISE</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Segoe UI Light" pitchFamily="34" charset="0"/>
                </a:rPr>
                <a:t>READY</a:t>
              </a:r>
            </a:p>
          </p:txBody>
        </p:sp>
      </p:grpSp>
      <p:grpSp>
        <p:nvGrpSpPr>
          <p:cNvPr id="14" name="Group 13"/>
          <p:cNvGrpSpPr/>
          <p:nvPr/>
        </p:nvGrpSpPr>
        <p:grpSpPr>
          <a:xfrm>
            <a:off x="1884045" y="3975208"/>
            <a:ext cx="9784080" cy="1463040"/>
            <a:chOff x="1884045" y="4179255"/>
            <a:chExt cx="9784080" cy="1463040"/>
          </a:xfrm>
        </p:grpSpPr>
        <p:sp>
          <p:nvSpPr>
            <p:cNvPr id="9" name="Rectangle 8"/>
            <p:cNvSpPr/>
            <p:nvPr>
              <p:custDataLst>
                <p:tags r:id="rId2"/>
              </p:custDataLst>
            </p:nvPr>
          </p:nvSpPr>
          <p:spPr bwMode="auto">
            <a:xfrm>
              <a:off x="1884045" y="4179255"/>
              <a:ext cx="9784080" cy="14630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286000" tIns="45720" rIns="91440" bIns="45703" numCol="1" spcCol="0" rtlCol="0" anchor="ctr" anchorCtr="0" compatLnSpc="1">
              <a:prstTxWarp prst="textNoShape">
                <a:avLst/>
              </a:prstTxWarp>
            </a:bodyPr>
            <a:lstStyle/>
            <a:p>
              <a:pPr defTabSz="913788" fontAlgn="base">
                <a:spcBef>
                  <a:spcPts val="600"/>
                </a:spcBef>
                <a:spcAft>
                  <a:spcPct val="0"/>
                </a:spcAft>
              </a:pPr>
              <a:r>
                <a:rPr lang="en-US" sz="2000" dirty="0">
                  <a:ln>
                    <a:solidFill>
                      <a:schemeClr val="bg1">
                        <a:alpha val="0"/>
                      </a:schemeClr>
                    </a:solidFill>
                  </a:ln>
                  <a:solidFill>
                    <a:srgbClr val="595959">
                      <a:alpha val="99000"/>
                    </a:srgbClr>
                  </a:solidFill>
                </a:rPr>
                <a:t>Easy installation and configuration of Hadoop on Windows</a:t>
              </a:r>
            </a:p>
            <a:p>
              <a:pPr defTabSz="913788" fontAlgn="base">
                <a:spcBef>
                  <a:spcPts val="600"/>
                </a:spcBef>
                <a:spcAft>
                  <a:spcPct val="0"/>
                </a:spcAft>
              </a:pPr>
              <a:r>
                <a:rPr lang="en-US" sz="2000" dirty="0">
                  <a:ln>
                    <a:solidFill>
                      <a:schemeClr val="bg1">
                        <a:alpha val="0"/>
                      </a:schemeClr>
                    </a:solidFill>
                  </a:ln>
                  <a:solidFill>
                    <a:srgbClr val="595959">
                      <a:alpha val="99000"/>
                    </a:srgbClr>
                  </a:solidFill>
                </a:rPr>
                <a:t>Simplified programming with . Net &amp; </a:t>
              </a:r>
              <a:r>
                <a:rPr lang="en-US" sz="2000" dirty="0" err="1">
                  <a:ln>
                    <a:solidFill>
                      <a:schemeClr val="bg1">
                        <a:alpha val="0"/>
                      </a:schemeClr>
                    </a:solidFill>
                  </a:ln>
                  <a:solidFill>
                    <a:srgbClr val="595959">
                      <a:alpha val="99000"/>
                    </a:srgbClr>
                  </a:solidFill>
                </a:rPr>
                <a:t>Javascript</a:t>
              </a:r>
              <a:r>
                <a:rPr lang="en-US" sz="2000" dirty="0">
                  <a:ln>
                    <a:solidFill>
                      <a:schemeClr val="bg1">
                        <a:alpha val="0"/>
                      </a:schemeClr>
                    </a:solidFill>
                  </a:ln>
                  <a:solidFill>
                    <a:srgbClr val="595959">
                      <a:alpha val="99000"/>
                    </a:srgbClr>
                  </a:solidFill>
                </a:rPr>
                <a:t> integration </a:t>
              </a:r>
            </a:p>
            <a:p>
              <a:pPr defTabSz="913788" fontAlgn="base">
                <a:spcBef>
                  <a:spcPts val="600"/>
                </a:spcBef>
                <a:spcAft>
                  <a:spcPct val="0"/>
                </a:spcAft>
              </a:pPr>
              <a:r>
                <a:rPr lang="en-US" sz="2000" dirty="0">
                  <a:ln>
                    <a:solidFill>
                      <a:schemeClr val="bg1">
                        <a:alpha val="0"/>
                      </a:schemeClr>
                    </a:solidFill>
                  </a:ln>
                  <a:solidFill>
                    <a:srgbClr val="595959">
                      <a:alpha val="99000"/>
                    </a:srgbClr>
                  </a:solidFill>
                </a:rPr>
                <a:t>Integrate with SQL Server Data Warehousing</a:t>
              </a:r>
            </a:p>
          </p:txBody>
        </p:sp>
        <p:sp>
          <p:nvSpPr>
            <p:cNvPr id="10" name="Rectangle 9"/>
            <p:cNvSpPr/>
            <p:nvPr>
              <p:custDataLst>
                <p:tags r:id="rId3"/>
              </p:custDataLst>
            </p:nvPr>
          </p:nvSpPr>
          <p:spPr bwMode="auto">
            <a:xfrm>
              <a:off x="1884045" y="4179255"/>
              <a:ext cx="2082800" cy="14630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91440" bIns="45718" numCol="1" rtlCol="0" anchor="ctr" anchorCtr="0" compatLnSpc="1">
              <a:prstTxWarp prst="textNoShape">
                <a:avLst/>
              </a:prstTxWarp>
            </a:bodyPr>
            <a:lstStyle/>
            <a:p>
              <a:pPr defTabSz="913788" fontAlgn="base">
                <a:spcBef>
                  <a:spcPct val="0"/>
                </a:spcBef>
                <a:spcAft>
                  <a:spcPct val="0"/>
                </a:spcAft>
              </a:pPr>
              <a:r>
                <a:rPr lang="en-US" dirty="0">
                  <a:ln>
                    <a:solidFill>
                      <a:schemeClr val="bg1">
                        <a:alpha val="0"/>
                      </a:schemeClr>
                    </a:solidFill>
                  </a:ln>
                  <a:solidFill>
                    <a:schemeClr val="bg1">
                      <a:alpha val="99000"/>
                    </a:schemeClr>
                  </a:solidFill>
                  <a:latin typeface="Segoe UI Light" pitchFamily="34" charset="0"/>
                </a:rPr>
                <a:t>BROADER</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Segoe UI Light" pitchFamily="34" charset="0"/>
                </a:rPr>
                <a:t>ACCESS</a:t>
              </a:r>
            </a:p>
          </p:txBody>
        </p:sp>
      </p:grpSp>
      <p:sp>
        <p:nvSpPr>
          <p:cNvPr id="3" name="Up Arrow 2"/>
          <p:cNvSpPr/>
          <p:nvPr/>
        </p:nvSpPr>
        <p:spPr bwMode="auto">
          <a:xfrm>
            <a:off x="519113" y="1623291"/>
            <a:ext cx="1277790" cy="3814957"/>
          </a:xfrm>
          <a:prstGeom prst="upArrow">
            <a:avLst>
              <a:gd name="adj1" fmla="val 58458"/>
              <a:gd name="adj2" fmla="val 5317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ln>
                  <a:solidFill>
                    <a:schemeClr val="bg1">
                      <a:alpha val="0"/>
                    </a:schemeClr>
                  </a:solidFill>
                </a:ln>
                <a:solidFill>
                  <a:schemeClr val="accent2">
                    <a:alpha val="99000"/>
                  </a:schemeClr>
                </a:solidFill>
              </a:rPr>
              <a:t>Differentiation</a:t>
            </a:r>
          </a:p>
        </p:txBody>
      </p:sp>
    </p:spTree>
    <p:extLst>
      <p:ext uri="{BB962C8B-B14F-4D97-AF65-F5344CB8AC3E}">
        <p14:creationId xmlns:p14="http://schemas.microsoft.com/office/powerpoint/2010/main" val="69917473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endParaRPr lang="en-US" sz="3200" dirty="0"/>
          </a:p>
        </p:txBody>
      </p:sp>
      <p:sp>
        <p:nvSpPr>
          <p:cNvPr id="3" name="Content Placeholder 2"/>
          <p:cNvSpPr>
            <a:spLocks noGrp="1"/>
          </p:cNvSpPr>
          <p:nvPr>
            <p:ph type="body" sz="quarter" idx="10"/>
          </p:nvPr>
        </p:nvSpPr>
        <p:spPr>
          <a:xfrm>
            <a:off x="519112" y="1447799"/>
            <a:ext cx="11149013" cy="4924425"/>
          </a:xfrm>
        </p:spPr>
        <p:txBody>
          <a:bodyPr/>
          <a:lstStyle/>
          <a:p>
            <a:pPr marL="457200" lvl="0" indent="-457200">
              <a:buFont typeface="Arial" panose="020B0604020202020204" pitchFamily="34" charset="0"/>
              <a:buChar char="•"/>
            </a:pPr>
            <a:r>
              <a:rPr lang="en-US" dirty="0">
                <a:solidFill>
                  <a:schemeClr val="tx1">
                    <a:alpha val="99000"/>
                  </a:schemeClr>
                </a:solidFill>
                <a:hlinkClick r:id="rId3"/>
              </a:rPr>
              <a:t>http://</a:t>
            </a:r>
            <a:r>
              <a:rPr lang="en-US" dirty="0" smtClean="0">
                <a:solidFill>
                  <a:schemeClr val="tx1">
                    <a:alpha val="99000"/>
                  </a:schemeClr>
                </a:solidFill>
                <a:hlinkClick r:id="rId3"/>
              </a:rPr>
              <a:t>www.windowsazure.com/</a:t>
            </a:r>
            <a:endParaRPr lang="en-US" dirty="0">
              <a:solidFill>
                <a:schemeClr val="tx1">
                  <a:alpha val="99000"/>
                </a:schemeClr>
              </a:solidFill>
            </a:endParaRPr>
          </a:p>
          <a:p>
            <a:pPr marL="457200" indent="-457200">
              <a:buFont typeface="Arial" panose="020B0604020202020204" pitchFamily="34" charset="0"/>
              <a:buChar char="•"/>
            </a:pPr>
            <a:r>
              <a:rPr lang="en-US" dirty="0">
                <a:solidFill>
                  <a:schemeClr val="tx1">
                    <a:alpha val="99000"/>
                  </a:schemeClr>
                </a:solidFill>
                <a:hlinkClick r:id="rId4"/>
              </a:rPr>
              <a:t>http://hadoop.apache.org</a:t>
            </a:r>
            <a:r>
              <a:rPr lang="en-US" dirty="0" smtClean="0">
                <a:solidFill>
                  <a:schemeClr val="tx1">
                    <a:alpha val="99000"/>
                  </a:schemeClr>
                </a:solidFill>
                <a:hlinkClick r:id="rId4"/>
              </a:rPr>
              <a:t>/</a:t>
            </a:r>
            <a:endParaRPr lang="en-US" u="sng" dirty="0">
              <a:ln>
                <a:solidFill>
                  <a:srgbClr val="FFFFFF">
                    <a:alpha val="0"/>
                  </a:srgbClr>
                </a:solidFill>
              </a:ln>
              <a:solidFill>
                <a:schemeClr val="bg1">
                  <a:alpha val="99000"/>
                </a:schemeClr>
              </a:solidFill>
              <a:latin typeface="Segoe UI Light" pitchFamily="34" charset="0"/>
            </a:endParaRPr>
          </a:p>
          <a:p>
            <a:pPr marL="457200" indent="-457200">
              <a:spcBef>
                <a:spcPct val="20000"/>
              </a:spcBef>
              <a:buSzPct val="105000"/>
              <a:buFont typeface="Arial" panose="020B0604020202020204" pitchFamily="34" charset="0"/>
              <a:buChar char="•"/>
            </a:pPr>
            <a:r>
              <a:rPr lang="en-US" dirty="0" err="1" smtClean="0">
                <a:solidFill>
                  <a:schemeClr val="tx1">
                    <a:alpha val="99000"/>
                  </a:schemeClr>
                </a:solidFill>
              </a:rPr>
              <a:t>Nuget</a:t>
            </a:r>
            <a:r>
              <a:rPr lang="en-US" dirty="0">
                <a:solidFill>
                  <a:schemeClr val="tx1">
                    <a:alpha val="99000"/>
                  </a:schemeClr>
                </a:solidFill>
              </a:rPr>
              <a:t>: </a:t>
            </a:r>
            <a:r>
              <a:rPr lang="en-US" dirty="0">
                <a:solidFill>
                  <a:schemeClr val="tx1">
                    <a:alpha val="99000"/>
                  </a:schemeClr>
                </a:solidFill>
                <a:hlinkClick r:id="rId5"/>
              </a:rPr>
              <a:t>http://</a:t>
            </a:r>
            <a:r>
              <a:rPr lang="en-US" dirty="0" smtClean="0">
                <a:solidFill>
                  <a:schemeClr val="tx1">
                    <a:alpha val="99000"/>
                  </a:schemeClr>
                </a:solidFill>
                <a:hlinkClick r:id="rId5"/>
              </a:rPr>
              <a:t>nuget.org/packages?q=hadoop</a:t>
            </a:r>
            <a:endParaRPr lang="en-US" dirty="0" smtClean="0">
              <a:solidFill>
                <a:schemeClr val="tx1">
                  <a:alpha val="99000"/>
                </a:schemeClr>
              </a:solidFill>
            </a:endParaRPr>
          </a:p>
          <a:p>
            <a:pPr marL="457200" indent="-457200">
              <a:spcBef>
                <a:spcPct val="20000"/>
              </a:spcBef>
              <a:buSzPct val="105000"/>
              <a:buFont typeface="Arial" panose="020B0604020202020204" pitchFamily="34" charset="0"/>
              <a:buChar char="•"/>
            </a:pPr>
            <a:r>
              <a:rPr lang="en-US" dirty="0" smtClean="0">
                <a:solidFill>
                  <a:schemeClr val="tx1">
                    <a:alpha val="99000"/>
                  </a:schemeClr>
                </a:solidFill>
              </a:rPr>
              <a:t>Hadoop SDK: </a:t>
            </a:r>
            <a:r>
              <a:rPr lang="en-US" dirty="0" smtClean="0">
                <a:solidFill>
                  <a:schemeClr val="tx1">
                    <a:alpha val="99000"/>
                  </a:schemeClr>
                </a:solidFill>
                <a:hlinkClick r:id="rId6"/>
              </a:rPr>
              <a:t>http</a:t>
            </a:r>
            <a:r>
              <a:rPr lang="en-US" dirty="0">
                <a:solidFill>
                  <a:schemeClr val="tx1">
                    <a:alpha val="99000"/>
                  </a:schemeClr>
                </a:solidFill>
                <a:hlinkClick r:id="rId6"/>
              </a:rPr>
              <a:t>://</a:t>
            </a:r>
            <a:r>
              <a:rPr lang="en-US" dirty="0" smtClean="0">
                <a:solidFill>
                  <a:schemeClr val="tx1">
                    <a:alpha val="99000"/>
                  </a:schemeClr>
                </a:solidFill>
                <a:hlinkClick r:id="rId6"/>
              </a:rPr>
              <a:t>hadoopsdk.codeplex.com</a:t>
            </a:r>
            <a:endParaRPr lang="en-US" dirty="0" smtClean="0">
              <a:solidFill>
                <a:schemeClr val="tx1">
                  <a:alpha val="99000"/>
                </a:schemeClr>
              </a:solidFill>
            </a:endParaRPr>
          </a:p>
          <a:p>
            <a:pPr marL="457200" indent="-457200">
              <a:spcBef>
                <a:spcPct val="20000"/>
              </a:spcBef>
              <a:buSzPct val="105000"/>
              <a:buFont typeface="Arial" panose="020B0604020202020204" pitchFamily="34" charset="0"/>
              <a:buChar char="•"/>
            </a:pPr>
            <a:endParaRPr lang="en-US" dirty="0">
              <a:solidFill>
                <a:schemeClr val="tx1">
                  <a:alpha val="99000"/>
                </a:schemeClr>
              </a:solidFill>
            </a:endParaRPr>
          </a:p>
          <a:p>
            <a:pPr marL="457200" indent="-457200">
              <a:spcBef>
                <a:spcPct val="20000"/>
              </a:spcBef>
              <a:buSzPct val="105000"/>
              <a:buFont typeface="Arial" panose="020B0604020202020204" pitchFamily="34" charset="0"/>
              <a:buChar char="•"/>
            </a:pPr>
            <a:r>
              <a:rPr lang="en-US" dirty="0" smtClean="0">
                <a:solidFill>
                  <a:schemeClr val="tx1">
                    <a:alpha val="99000"/>
                  </a:schemeClr>
                </a:solidFill>
              </a:rPr>
              <a:t>Follow @</a:t>
            </a:r>
            <a:r>
              <a:rPr lang="en-US" dirty="0" err="1" smtClean="0">
                <a:solidFill>
                  <a:schemeClr val="tx1">
                    <a:alpha val="99000"/>
                  </a:schemeClr>
                </a:solidFill>
              </a:rPr>
              <a:t>wenmingye</a:t>
            </a:r>
            <a:r>
              <a:rPr lang="en-US" dirty="0" smtClean="0">
                <a:solidFill>
                  <a:schemeClr val="tx1">
                    <a:alpha val="99000"/>
                  </a:schemeClr>
                </a:solidFill>
              </a:rPr>
              <a:t> for Questions and latest info.</a:t>
            </a:r>
          </a:p>
          <a:p>
            <a:pPr marL="457200" indent="-457200">
              <a:spcBef>
                <a:spcPct val="20000"/>
              </a:spcBef>
              <a:buSzPct val="105000"/>
              <a:buFont typeface="Arial" panose="020B0604020202020204" pitchFamily="34" charset="0"/>
              <a:buChar char="•"/>
            </a:pPr>
            <a:endParaRPr lang="en-US" dirty="0">
              <a:solidFill>
                <a:schemeClr val="tx1">
                  <a:alpha val="99000"/>
                </a:schemeClr>
              </a:solidFill>
            </a:endParaRPr>
          </a:p>
          <a:p>
            <a:endParaRPr lang="en-US" u="sng" dirty="0">
              <a:ln>
                <a:solidFill>
                  <a:srgbClr val="FFFFFF">
                    <a:alpha val="0"/>
                  </a:srgbClr>
                </a:solidFill>
              </a:ln>
              <a:solidFill>
                <a:schemeClr val="bg1">
                  <a:alpha val="99000"/>
                </a:schemeClr>
              </a:solidFill>
              <a:latin typeface="Segoe UI Light" pitchFamily="34" charset="0"/>
            </a:endParaRPr>
          </a:p>
          <a:p>
            <a:pPr lvl="0"/>
            <a:endParaRPr lang="en-US" u="sng" dirty="0" smtClean="0">
              <a:ln>
                <a:solidFill>
                  <a:srgbClr val="FFFFFF">
                    <a:alpha val="0"/>
                  </a:srgbClr>
                </a:solidFill>
              </a:ln>
              <a:solidFill>
                <a:schemeClr val="bg1">
                  <a:alpha val="99000"/>
                </a:schemeClr>
              </a:solidFill>
              <a:latin typeface="Segoe UI Light" pitchFamily="34" charset="0"/>
            </a:endParaRPr>
          </a:p>
          <a:p>
            <a:endParaRPr lang="en-US" dirty="0"/>
          </a:p>
        </p:txBody>
      </p:sp>
    </p:spTree>
    <p:extLst>
      <p:ext uri="{BB962C8B-B14F-4D97-AF65-F5344CB8AC3E}">
        <p14:creationId xmlns:p14="http://schemas.microsoft.com/office/powerpoint/2010/main" val="106018177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95260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9" name="Object 318"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5720"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0" y="0"/>
                        <a:ext cx="158750" cy="158750"/>
                      </a:xfrm>
                      <a:prstGeom prst="rect">
                        <a:avLst/>
                      </a:prstGeom>
                    </p:spPr>
                  </p:pic>
                </p:oleObj>
              </mc:Fallback>
            </mc:AlternateContent>
          </a:graphicData>
        </a:graphic>
      </p:graphicFrame>
      <p:pic>
        <p:nvPicPr>
          <p:cNvPr id="26626" name="Picture 2"/>
          <p:cNvPicPr>
            <a:picLocks noChangeAspect="1" noChangeArrowheads="1"/>
          </p:cNvPicPr>
          <p:nvPr>
            <p:custDataLst>
              <p:tags r:id="rId3"/>
            </p:custDataLst>
          </p:nvPr>
        </p:nvPicPr>
        <p:blipFill rotWithShape="1">
          <a:blip r:embed="rId11">
            <a:extLst>
              <a:ext uri="{28A0092B-C50C-407E-A947-70E740481C1C}">
                <a14:useLocalDpi xmlns:a14="http://schemas.microsoft.com/office/drawing/2010/main" val="0"/>
              </a:ext>
            </a:extLst>
          </a:blip>
          <a:srcRect b="25000"/>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custDataLst>
              <p:tags r:id="rId4"/>
            </p:custDataLst>
          </p:nvPr>
        </p:nvSpPr>
        <p:spPr bwMode="auto">
          <a:xfrm>
            <a:off x="0" y="2148840"/>
            <a:ext cx="12188952" cy="25603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600" dirty="0">
              <a:gradFill>
                <a:gsLst>
                  <a:gs pos="0">
                    <a:srgbClr val="FFFFFF"/>
                  </a:gs>
                  <a:gs pos="100000">
                    <a:srgbClr val="FFFFFF"/>
                  </a:gs>
                </a:gsLst>
                <a:lin ang="5400000" scaled="0"/>
              </a:gradFill>
            </a:endParaRPr>
          </a:p>
        </p:txBody>
      </p:sp>
      <p:sp>
        <p:nvSpPr>
          <p:cNvPr id="309" name="Rectangle 308"/>
          <p:cNvSpPr/>
          <p:nvPr>
            <p:custDataLst>
              <p:tags r:id="rId5"/>
            </p:custDataLst>
          </p:nvPr>
        </p:nvSpPr>
        <p:spPr>
          <a:xfrm>
            <a:off x="5957846" y="4062297"/>
            <a:ext cx="5716629" cy="646331"/>
          </a:xfrm>
          <a:prstGeom prst="rect">
            <a:avLst/>
          </a:prstGeom>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lang="en-US" kern="0" dirty="0" smtClean="0">
                <a:ln>
                  <a:solidFill>
                    <a:schemeClr val="bg1">
                      <a:alpha val="0"/>
                    </a:schemeClr>
                  </a:solidFill>
                </a:ln>
                <a:solidFill>
                  <a:schemeClr val="bg1">
                    <a:alpha val="99000"/>
                  </a:schemeClr>
                </a:solidFill>
              </a:rPr>
              <a:t>By 2015</a:t>
            </a:r>
            <a:endParaRPr kumimoji="0" lang="en-US" b="0" i="0" u="none" strike="noStrike" kern="0" cap="none" spc="0" normalizeH="0" baseline="0" noProof="0" dirty="0" smtClean="0">
              <a:ln>
                <a:solidFill>
                  <a:schemeClr val="bg1">
                    <a:alpha val="0"/>
                  </a:schemeClr>
                </a:solidFill>
              </a:ln>
              <a:solidFill>
                <a:schemeClr val="bg1">
                  <a:alpha val="99000"/>
                </a:schemeClr>
              </a:solidFill>
              <a:effectLst/>
              <a:uLnTx/>
              <a:uFillTx/>
            </a:endParaRPr>
          </a:p>
          <a:p>
            <a:pPr lvl="0" algn="r" defTabSz="914400">
              <a:defRPr/>
            </a:pPr>
            <a:r>
              <a:rPr kumimoji="0" lang="en-US" sz="1200" b="0" i="1" u="none" strike="noStrike" kern="0" cap="none" spc="0" normalizeH="0" baseline="0" noProof="0" dirty="0">
                <a:ln>
                  <a:solidFill>
                    <a:schemeClr val="bg1">
                      <a:alpha val="0"/>
                    </a:schemeClr>
                  </a:solidFill>
                </a:ln>
                <a:solidFill>
                  <a:schemeClr val="bg1">
                    <a:alpha val="99000"/>
                  </a:schemeClr>
                </a:solidFill>
                <a:effectLst/>
                <a:uLnTx/>
                <a:uFillTx/>
              </a:rPr>
              <a:t>Source</a:t>
            </a:r>
            <a:r>
              <a:rPr kumimoji="0" lang="en-US" sz="1200" b="0" i="1" u="none" strike="noStrike" kern="0" cap="none" spc="0" normalizeH="0" baseline="0" noProof="0" dirty="0" smtClean="0">
                <a:ln>
                  <a:solidFill>
                    <a:schemeClr val="bg1">
                      <a:alpha val="0"/>
                    </a:schemeClr>
                  </a:solidFill>
                </a:ln>
                <a:solidFill>
                  <a:schemeClr val="bg1">
                    <a:alpha val="99000"/>
                  </a:schemeClr>
                </a:solidFill>
                <a:effectLst/>
                <a:uLnTx/>
                <a:uFillTx/>
              </a:rPr>
              <a:t>: </a:t>
            </a:r>
            <a:r>
              <a:rPr lang="en-US" sz="1200" i="1" kern="0" dirty="0" err="1">
                <a:ln>
                  <a:solidFill>
                    <a:schemeClr val="bg1">
                      <a:alpha val="0"/>
                    </a:schemeClr>
                  </a:solidFill>
                </a:ln>
                <a:solidFill>
                  <a:schemeClr val="bg1">
                    <a:alpha val="99000"/>
                  </a:schemeClr>
                </a:solidFill>
              </a:rPr>
              <a:t>CenturyLink</a:t>
            </a:r>
            <a:r>
              <a:rPr lang="en-US" sz="1200" i="1" kern="0" dirty="0">
                <a:ln>
                  <a:solidFill>
                    <a:schemeClr val="bg1">
                      <a:alpha val="0"/>
                    </a:schemeClr>
                  </a:solidFill>
                </a:ln>
                <a:solidFill>
                  <a:schemeClr val="bg1">
                    <a:alpha val="99000"/>
                  </a:schemeClr>
                </a:solidFill>
              </a:rPr>
              <a:t> resource </a:t>
            </a:r>
            <a:r>
              <a:rPr lang="en-US" sz="1200" i="1" kern="0" dirty="0" smtClean="0">
                <a:ln>
                  <a:solidFill>
                    <a:schemeClr val="bg1">
                      <a:alpha val="0"/>
                    </a:schemeClr>
                  </a:solidFill>
                </a:ln>
                <a:solidFill>
                  <a:schemeClr val="bg1">
                    <a:alpha val="99000"/>
                  </a:schemeClr>
                </a:solidFill>
              </a:rPr>
              <a:t>center, </a:t>
            </a:r>
            <a:r>
              <a:rPr kumimoji="0" lang="en-US" sz="1200" b="0" i="1" u="none" strike="noStrike" kern="0" cap="none" spc="0" normalizeH="0" baseline="0" noProof="0" dirty="0">
                <a:ln>
                  <a:solidFill>
                    <a:schemeClr val="bg1">
                      <a:alpha val="0"/>
                    </a:schemeClr>
                  </a:solidFill>
                </a:ln>
                <a:solidFill>
                  <a:schemeClr val="bg1">
                    <a:alpha val="99000"/>
                  </a:schemeClr>
                </a:solidFill>
                <a:effectLst/>
                <a:uLnTx/>
                <a:uFillTx/>
              </a:rPr>
              <a:t>as reported in The </a:t>
            </a:r>
            <a:r>
              <a:rPr lang="en-US" sz="1200" i="1" kern="0" dirty="0" err="1">
                <a:ln>
                  <a:solidFill>
                    <a:schemeClr val="bg1">
                      <a:alpha val="0"/>
                    </a:schemeClr>
                  </a:solidFill>
                </a:ln>
                <a:solidFill>
                  <a:schemeClr val="bg1">
                    <a:alpha val="99000"/>
                  </a:schemeClr>
                </a:solidFill>
              </a:rPr>
              <a:t>readwriteweb</a:t>
            </a:r>
            <a:r>
              <a:rPr lang="en-US" sz="1200" i="1" kern="0" dirty="0">
                <a:ln>
                  <a:solidFill>
                    <a:schemeClr val="bg1">
                      <a:alpha val="0"/>
                    </a:schemeClr>
                  </a:solidFill>
                </a:ln>
                <a:solidFill>
                  <a:schemeClr val="bg1">
                    <a:alpha val="99000"/>
                  </a:schemeClr>
                </a:solidFill>
              </a:rPr>
              <a:t>, </a:t>
            </a:r>
            <a:r>
              <a:rPr lang="en-US" sz="1200" i="1" kern="0" dirty="0" smtClean="0">
                <a:ln>
                  <a:solidFill>
                    <a:schemeClr val="bg1">
                      <a:alpha val="0"/>
                    </a:schemeClr>
                  </a:solidFill>
                </a:ln>
                <a:solidFill>
                  <a:schemeClr val="bg1">
                    <a:alpha val="99000"/>
                  </a:schemeClr>
                </a:solidFill>
              </a:rPr>
              <a:t>Nov </a:t>
            </a:r>
            <a:r>
              <a:rPr lang="en-US" sz="1200" i="1" kern="0" dirty="0">
                <a:ln>
                  <a:solidFill>
                    <a:schemeClr val="bg1">
                      <a:alpha val="0"/>
                    </a:schemeClr>
                  </a:solidFill>
                </a:ln>
                <a:solidFill>
                  <a:schemeClr val="bg1">
                    <a:alpha val="99000"/>
                  </a:schemeClr>
                </a:solidFill>
              </a:rPr>
              <a:t>17, </a:t>
            </a:r>
            <a:r>
              <a:rPr lang="en-US" sz="1200" i="1" kern="0" dirty="0" smtClean="0">
                <a:ln>
                  <a:solidFill>
                    <a:schemeClr val="bg1">
                      <a:alpha val="0"/>
                    </a:schemeClr>
                  </a:solidFill>
                </a:ln>
                <a:solidFill>
                  <a:schemeClr val="bg1">
                    <a:alpha val="99000"/>
                  </a:schemeClr>
                </a:solidFill>
              </a:rPr>
              <a:t>2011</a:t>
            </a:r>
            <a:endParaRPr kumimoji="0" lang="en-US" sz="1200" b="0" i="1" u="none" strike="noStrike" kern="0" cap="none" spc="0" normalizeH="0" baseline="0" noProof="0" dirty="0">
              <a:ln>
                <a:solidFill>
                  <a:schemeClr val="bg1">
                    <a:alpha val="0"/>
                  </a:schemeClr>
                </a:solidFill>
              </a:ln>
              <a:solidFill>
                <a:schemeClr val="bg1">
                  <a:alpha val="99000"/>
                </a:schemeClr>
              </a:solidFill>
              <a:effectLst/>
              <a:uLnTx/>
              <a:uFillTx/>
            </a:endParaRPr>
          </a:p>
        </p:txBody>
      </p:sp>
      <p:sp>
        <p:nvSpPr>
          <p:cNvPr id="310" name="Rectangle 309"/>
          <p:cNvSpPr/>
          <p:nvPr>
            <p:custDataLst>
              <p:tags r:id="rId6"/>
            </p:custDataLst>
          </p:nvPr>
        </p:nvSpPr>
        <p:spPr>
          <a:xfrm>
            <a:off x="621590" y="2263810"/>
            <a:ext cx="7137723" cy="2092881"/>
          </a:xfrm>
          <a:prstGeom prst="rect">
            <a:avLst/>
          </a:prstGeom>
        </p:spPr>
        <p:txBody>
          <a:bodyPr wrap="none" anchor="ctr">
            <a:spAutoFit/>
          </a:bodyPr>
          <a:lstStyle/>
          <a:p>
            <a:r>
              <a:rPr lang="en-US" sz="13000" dirty="0" smtClean="0">
                <a:ln>
                  <a:solidFill>
                    <a:schemeClr val="bg1">
                      <a:alpha val="0"/>
                    </a:schemeClr>
                  </a:solidFill>
                </a:ln>
                <a:solidFill>
                  <a:schemeClr val="bg1">
                    <a:alpha val="99000"/>
                  </a:schemeClr>
                </a:solidFill>
                <a:latin typeface="Segoe UI Light" pitchFamily="34" charset="0"/>
              </a:rPr>
              <a:t>7.9 </a:t>
            </a:r>
            <a:r>
              <a:rPr lang="en-US" sz="6600" dirty="0" smtClean="0">
                <a:ln>
                  <a:solidFill>
                    <a:schemeClr val="bg1">
                      <a:alpha val="0"/>
                    </a:schemeClr>
                  </a:solidFill>
                </a:ln>
                <a:solidFill>
                  <a:schemeClr val="bg1">
                    <a:alpha val="99000"/>
                  </a:schemeClr>
                </a:solidFill>
                <a:latin typeface="Segoe UI Light" pitchFamily="34" charset="0"/>
              </a:rPr>
              <a:t>ZETTABYTES</a:t>
            </a:r>
            <a:endParaRPr lang="en-US" sz="6600" baseline="30000" dirty="0">
              <a:ln>
                <a:solidFill>
                  <a:schemeClr val="bg1">
                    <a:alpha val="0"/>
                  </a:schemeClr>
                </a:solidFill>
              </a:ln>
              <a:solidFill>
                <a:schemeClr val="bg1">
                  <a:alpha val="99000"/>
                </a:schemeClr>
              </a:solidFill>
              <a:latin typeface="Segoe UI Light" pitchFamily="34" charset="0"/>
            </a:endParaRPr>
          </a:p>
        </p:txBody>
      </p:sp>
    </p:spTree>
    <p:extLst>
      <p:ext uri="{BB962C8B-B14F-4D97-AF65-F5344CB8AC3E}">
        <p14:creationId xmlns:p14="http://schemas.microsoft.com/office/powerpoint/2010/main" val="84651868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674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pic>
        <p:nvPicPr>
          <p:cNvPr id="72" name="Picture 71" descr="Skyscraper.jpg"/>
          <p:cNvPicPr>
            <a:picLocks noChangeAspect="1"/>
          </p:cNvPicPr>
          <p:nvPr/>
        </p:nvPicPr>
        <p:blipFill rotWithShape="1">
          <a:blip r:embed="rId7" cstate="print"/>
          <a:srcRect t="20466" r="6274" b="9222"/>
          <a:stretch/>
        </p:blipFill>
        <p:spPr>
          <a:xfrm flipH="1">
            <a:off x="-1" y="0"/>
            <a:ext cx="12188826" cy="6858000"/>
          </a:xfrm>
          <a:prstGeom prst="rect">
            <a:avLst/>
          </a:prstGeom>
        </p:spPr>
      </p:pic>
      <p:sp>
        <p:nvSpPr>
          <p:cNvPr id="74" name="Rectangle 73"/>
          <p:cNvSpPr/>
          <p:nvPr/>
        </p:nvSpPr>
        <p:spPr>
          <a:xfrm>
            <a:off x="7002780" y="3988454"/>
            <a:ext cx="4566920" cy="12649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ctr" anchorCtr="0" compatLnSpc="1">
            <a:prstTxWarp prst="textNoShape">
              <a:avLst/>
            </a:prstTxWarp>
            <a:spAutoFit/>
          </a:bodyPr>
          <a:lstStyle/>
          <a:p>
            <a:pPr defTabSz="913788" fontAlgn="base">
              <a:lnSpc>
                <a:spcPct val="90000"/>
              </a:lnSpc>
              <a:spcBef>
                <a:spcPct val="0"/>
              </a:spcBef>
              <a:spcAft>
                <a:spcPct val="0"/>
              </a:spcAft>
            </a:pPr>
            <a:r>
              <a:rPr lang="en-US" sz="2600" dirty="0">
                <a:ln>
                  <a:solidFill>
                    <a:schemeClr val="bg1">
                      <a:alpha val="0"/>
                    </a:schemeClr>
                  </a:solidFill>
                </a:ln>
                <a:solidFill>
                  <a:schemeClr val="bg1">
                    <a:alpha val="99000"/>
                  </a:schemeClr>
                </a:solidFill>
                <a:latin typeface="Segoe UI Light" pitchFamily="34" charset="0"/>
              </a:rPr>
              <a:t>Cisco predicts that by 2013 annual internet traffic flowing will reach 667 </a:t>
            </a:r>
            <a:r>
              <a:rPr lang="en-US" sz="2600" dirty="0" err="1">
                <a:ln>
                  <a:solidFill>
                    <a:schemeClr val="bg1">
                      <a:alpha val="0"/>
                    </a:schemeClr>
                  </a:solidFill>
                </a:ln>
                <a:solidFill>
                  <a:schemeClr val="bg1">
                    <a:alpha val="99000"/>
                  </a:schemeClr>
                </a:solidFill>
                <a:latin typeface="Segoe UI Light" pitchFamily="34" charset="0"/>
              </a:rPr>
              <a:t>exabytes</a:t>
            </a:r>
            <a:endParaRPr lang="en-US" sz="2600" dirty="0">
              <a:ln>
                <a:solidFill>
                  <a:schemeClr val="bg1">
                    <a:alpha val="0"/>
                  </a:schemeClr>
                </a:solidFill>
              </a:ln>
              <a:solidFill>
                <a:schemeClr val="bg1">
                  <a:alpha val="99000"/>
                </a:schemeClr>
              </a:solidFill>
              <a:latin typeface="Segoe UI Light" pitchFamily="34" charset="0"/>
            </a:endParaRPr>
          </a:p>
        </p:txBody>
      </p:sp>
      <p:sp>
        <p:nvSpPr>
          <p:cNvPr id="75" name="Rectangle 74"/>
          <p:cNvSpPr/>
          <p:nvPr/>
        </p:nvSpPr>
        <p:spPr>
          <a:xfrm>
            <a:off x="7002780" y="2253948"/>
            <a:ext cx="4566920" cy="12649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ctr" anchorCtr="0" compatLnSpc="1">
            <a:prstTxWarp prst="textNoShape">
              <a:avLst/>
            </a:prstTxWarp>
            <a:spAutoFit/>
          </a:bodyPr>
          <a:lstStyle/>
          <a:p>
            <a:pPr defTabSz="913788" fontAlgn="base">
              <a:lnSpc>
                <a:spcPct val="90000"/>
              </a:lnSpc>
              <a:spcBef>
                <a:spcPct val="0"/>
              </a:spcBef>
              <a:spcAft>
                <a:spcPct val="0"/>
              </a:spcAft>
            </a:pPr>
            <a:r>
              <a:rPr lang="en-US" sz="2600" dirty="0">
                <a:ln>
                  <a:solidFill>
                    <a:schemeClr val="bg1">
                      <a:alpha val="0"/>
                    </a:schemeClr>
                  </a:solidFill>
                </a:ln>
                <a:solidFill>
                  <a:schemeClr val="bg1">
                    <a:alpha val="99000"/>
                  </a:schemeClr>
                </a:solidFill>
                <a:latin typeface="Segoe UI Light" pitchFamily="34" charset="0"/>
              </a:rPr>
              <a:t>The Twitter community generates over 1 terabyte </a:t>
            </a:r>
            <a:br>
              <a:rPr lang="en-US" sz="2600" dirty="0">
                <a:ln>
                  <a:solidFill>
                    <a:schemeClr val="bg1">
                      <a:alpha val="0"/>
                    </a:schemeClr>
                  </a:solidFill>
                </a:ln>
                <a:solidFill>
                  <a:schemeClr val="bg1">
                    <a:alpha val="99000"/>
                  </a:schemeClr>
                </a:solidFill>
                <a:latin typeface="Segoe UI Light" pitchFamily="34" charset="0"/>
              </a:rPr>
            </a:br>
            <a:r>
              <a:rPr lang="en-US" sz="2600" dirty="0">
                <a:ln>
                  <a:solidFill>
                    <a:schemeClr val="bg1">
                      <a:alpha val="0"/>
                    </a:schemeClr>
                  </a:solidFill>
                </a:ln>
                <a:solidFill>
                  <a:schemeClr val="bg1">
                    <a:alpha val="99000"/>
                  </a:schemeClr>
                </a:solidFill>
                <a:latin typeface="Segoe UI Light" pitchFamily="34" charset="0"/>
              </a:rPr>
              <a:t>of tweets every day</a:t>
            </a:r>
          </a:p>
        </p:txBody>
      </p:sp>
      <p:sp>
        <p:nvSpPr>
          <p:cNvPr id="76" name="Rectangle 75"/>
          <p:cNvSpPr/>
          <p:nvPr/>
        </p:nvSpPr>
        <p:spPr>
          <a:xfrm>
            <a:off x="7002780" y="899547"/>
            <a:ext cx="4805362" cy="9048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ctr" anchorCtr="0" compatLnSpc="1">
            <a:prstTxWarp prst="textNoShape">
              <a:avLst/>
            </a:prstTxWarp>
            <a:spAutoFit/>
          </a:bodyPr>
          <a:lstStyle/>
          <a:p>
            <a:pPr defTabSz="913788" fontAlgn="base">
              <a:lnSpc>
                <a:spcPct val="90000"/>
              </a:lnSpc>
              <a:spcBef>
                <a:spcPct val="0"/>
              </a:spcBef>
              <a:spcAft>
                <a:spcPct val="0"/>
              </a:spcAft>
            </a:pPr>
            <a:r>
              <a:rPr lang="en-US" sz="2600" dirty="0">
                <a:ln>
                  <a:solidFill>
                    <a:schemeClr val="bg1">
                      <a:alpha val="0"/>
                    </a:schemeClr>
                  </a:solidFill>
                </a:ln>
                <a:solidFill>
                  <a:schemeClr val="bg1">
                    <a:alpha val="99000"/>
                  </a:schemeClr>
                </a:solidFill>
                <a:latin typeface="Segoe UI Light" pitchFamily="34" charset="0"/>
              </a:rPr>
              <a:t>Bing ingests &gt; 7 </a:t>
            </a:r>
            <a:r>
              <a:rPr lang="en-US" sz="2600" dirty="0" smtClean="0">
                <a:ln>
                  <a:solidFill>
                    <a:schemeClr val="bg1">
                      <a:alpha val="0"/>
                    </a:schemeClr>
                  </a:solidFill>
                </a:ln>
                <a:solidFill>
                  <a:schemeClr val="bg1">
                    <a:alpha val="99000"/>
                  </a:schemeClr>
                </a:solidFill>
                <a:latin typeface="Segoe UI Light" pitchFamily="34" charset="0"/>
              </a:rPr>
              <a:t>petabytes </a:t>
            </a:r>
            <a:r>
              <a:rPr lang="en-US" sz="2600" dirty="0">
                <a:ln>
                  <a:solidFill>
                    <a:schemeClr val="bg1">
                      <a:alpha val="0"/>
                    </a:schemeClr>
                  </a:solidFill>
                </a:ln>
                <a:solidFill>
                  <a:schemeClr val="bg1">
                    <a:alpha val="99000"/>
                  </a:schemeClr>
                </a:solidFill>
                <a:latin typeface="Segoe UI Light" pitchFamily="34" charset="0"/>
              </a:rPr>
              <a:t/>
            </a:r>
            <a:br>
              <a:rPr lang="en-US" sz="2600" dirty="0">
                <a:ln>
                  <a:solidFill>
                    <a:schemeClr val="bg1">
                      <a:alpha val="0"/>
                    </a:schemeClr>
                  </a:solidFill>
                </a:ln>
                <a:solidFill>
                  <a:schemeClr val="bg1">
                    <a:alpha val="99000"/>
                  </a:schemeClr>
                </a:solidFill>
                <a:latin typeface="Segoe UI Light" pitchFamily="34" charset="0"/>
              </a:rPr>
            </a:br>
            <a:r>
              <a:rPr lang="en-US" sz="2600" dirty="0">
                <a:ln>
                  <a:solidFill>
                    <a:schemeClr val="bg1">
                      <a:alpha val="0"/>
                    </a:schemeClr>
                  </a:solidFill>
                </a:ln>
                <a:solidFill>
                  <a:schemeClr val="bg1">
                    <a:alpha val="99000"/>
                  </a:schemeClr>
                </a:solidFill>
                <a:latin typeface="Segoe UI Light" pitchFamily="34" charset="0"/>
              </a:rPr>
              <a:t>a month </a:t>
            </a:r>
          </a:p>
        </p:txBody>
      </p:sp>
      <p:sp>
        <p:nvSpPr>
          <p:cNvPr id="9" name="TextBox 8"/>
          <p:cNvSpPr txBox="1"/>
          <p:nvPr/>
        </p:nvSpPr>
        <p:spPr>
          <a:xfrm>
            <a:off x="7002780" y="6263822"/>
            <a:ext cx="4711611" cy="307777"/>
          </a:xfrm>
          <a:prstGeom prst="rect">
            <a:avLst/>
          </a:prstGeom>
          <a:noFill/>
        </p:spPr>
        <p:txBody>
          <a:bodyPr wrap="none" rtlCol="0">
            <a:spAutoFit/>
          </a:bodyPr>
          <a:lstStyle/>
          <a:p>
            <a:r>
              <a:rPr lang="en-US" sz="1400" dirty="0">
                <a:ln>
                  <a:solidFill>
                    <a:schemeClr val="bg1">
                      <a:alpha val="0"/>
                    </a:schemeClr>
                  </a:solidFill>
                </a:ln>
                <a:solidFill>
                  <a:schemeClr val="bg1">
                    <a:alpha val="99000"/>
                  </a:schemeClr>
                </a:solidFill>
                <a:cs typeface="Calibri" pitchFamily="34" charset="0"/>
              </a:rPr>
              <a:t>Sources</a:t>
            </a:r>
            <a:r>
              <a:rPr lang="en-US" sz="1400" dirty="0" smtClean="0">
                <a:ln>
                  <a:solidFill>
                    <a:schemeClr val="bg1">
                      <a:alpha val="0"/>
                    </a:schemeClr>
                  </a:solidFill>
                </a:ln>
                <a:solidFill>
                  <a:schemeClr val="bg1">
                    <a:alpha val="99000"/>
                  </a:schemeClr>
                </a:solidFill>
                <a:cs typeface="Calibri" pitchFamily="34" charset="0"/>
              </a:rPr>
              <a:t>: The </a:t>
            </a:r>
            <a:r>
              <a:rPr lang="en-US" sz="1400" dirty="0">
                <a:ln>
                  <a:solidFill>
                    <a:schemeClr val="bg1">
                      <a:alpha val="0"/>
                    </a:schemeClr>
                  </a:solidFill>
                </a:ln>
                <a:solidFill>
                  <a:schemeClr val="bg1">
                    <a:alpha val="99000"/>
                  </a:schemeClr>
                </a:solidFill>
                <a:cs typeface="Calibri" pitchFamily="34" charset="0"/>
              </a:rPr>
              <a:t>Economist, Feb ‘10; DBMS2; Microsoft Corp </a:t>
            </a:r>
          </a:p>
        </p:txBody>
      </p:sp>
    </p:spTree>
    <p:extLst>
      <p:ext uri="{BB962C8B-B14F-4D97-AF65-F5344CB8AC3E}">
        <p14:creationId xmlns:p14="http://schemas.microsoft.com/office/powerpoint/2010/main" val="10008090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1000"/>
                                        <p:tgtEl>
                                          <p:spTgt spid="7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fade">
                                      <p:cBhvr>
                                        <p:cTn id="11" dur="1000"/>
                                        <p:tgtEl>
                                          <p:spTgt spid="75"/>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fade">
                                      <p:cBhvr>
                                        <p:cTn id="15"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7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7000" dirty="0" smtClean="0"/>
              <a:t>Understanding Big Data</a:t>
            </a:r>
            <a:endParaRPr lang="en-US" sz="7000" dirty="0"/>
          </a:p>
        </p:txBody>
      </p:sp>
    </p:spTree>
    <p:extLst>
      <p:ext uri="{BB962C8B-B14F-4D97-AF65-F5344CB8AC3E}">
        <p14:creationId xmlns:p14="http://schemas.microsoft.com/office/powerpoint/2010/main" val="325192653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7103315" y="1609228"/>
            <a:ext cx="2656108" cy="1665356"/>
            <a:chOff x="5965578" y="1979910"/>
            <a:chExt cx="2656800" cy="1665789"/>
          </a:xfrm>
        </p:grpSpPr>
        <p:sp>
          <p:nvSpPr>
            <p:cNvPr id="8" name="矩形 7"/>
            <p:cNvSpPr/>
            <p:nvPr/>
          </p:nvSpPr>
          <p:spPr>
            <a:xfrm>
              <a:off x="5965578" y="1979910"/>
              <a:ext cx="2656800" cy="166578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latin typeface="Segoe UI" pitchFamily="34" charset="0"/>
                  <a:ea typeface="Segoe UI" pitchFamily="34" charset="0"/>
                  <a:cs typeface="Segoe UI" pitchFamily="34" charset="0"/>
                </a:rPr>
                <a:t>Cheap Storage</a:t>
              </a:r>
            </a:p>
          </p:txBody>
        </p:sp>
        <p:sp>
          <p:nvSpPr>
            <p:cNvPr id="32" name="TextBox 31"/>
            <p:cNvSpPr txBox="1"/>
            <p:nvPr/>
          </p:nvSpPr>
          <p:spPr>
            <a:xfrm>
              <a:off x="6677493" y="3087650"/>
              <a:ext cx="1542097" cy="5171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chemeClr val="bg1">
                      <a:alpha val="99000"/>
                    </a:schemeClr>
                  </a:solidFill>
                  <a:latin typeface="Segoe UI" pitchFamily="34" charset="0"/>
                  <a:ea typeface="Segoe UI" pitchFamily="34" charset="0"/>
                  <a:cs typeface="Segoe UI" pitchFamily="34" charset="0"/>
                </a:rPr>
                <a:t>$100 gets you 3million times more storage in 30 years)</a:t>
              </a:r>
            </a:p>
          </p:txBody>
        </p:sp>
        <p:sp>
          <p:nvSpPr>
            <p:cNvPr id="38" name="矩形 37"/>
            <p:cNvSpPr/>
            <p:nvPr/>
          </p:nvSpPr>
          <p:spPr>
            <a:xfrm>
              <a:off x="7510072" y="2252177"/>
              <a:ext cx="184778" cy="354035"/>
            </a:xfrm>
            <a:prstGeom prst="rect">
              <a:avLst/>
            </a:prstGeom>
          </p:spPr>
          <p:txBody>
            <a:bodyPr wrap="none">
              <a:spAutoFit/>
            </a:bodyPr>
            <a:lstStyle/>
            <a:p>
              <a:pPr algn="r"/>
              <a:endParaRPr lang="zh-CN" altLang="en-US" sz="1700" kern="0" dirty="0">
                <a:solidFill>
                  <a:schemeClr val="bg1"/>
                </a:solidFill>
                <a:latin typeface="微软雅黑" pitchFamily="34" charset="-122"/>
                <a:ea typeface="微软雅黑" pitchFamily="34" charset="-122"/>
                <a:cs typeface="Segoe UI" pitchFamily="34" charset="0"/>
              </a:endParaRPr>
            </a:p>
          </p:txBody>
        </p:sp>
      </p:grpSp>
      <p:grpSp>
        <p:nvGrpSpPr>
          <p:cNvPr id="15" name="组合 14"/>
          <p:cNvGrpSpPr/>
          <p:nvPr/>
        </p:nvGrpSpPr>
        <p:grpSpPr>
          <a:xfrm>
            <a:off x="7099929" y="3310082"/>
            <a:ext cx="2659494" cy="1666366"/>
            <a:chOff x="5962192" y="3681208"/>
            <a:chExt cx="2660186" cy="1666800"/>
          </a:xfrm>
        </p:grpSpPr>
        <p:sp>
          <p:nvSpPr>
            <p:cNvPr id="9" name="矩形 8"/>
            <p:cNvSpPr/>
            <p:nvPr/>
          </p:nvSpPr>
          <p:spPr>
            <a:xfrm>
              <a:off x="5965578" y="3681208"/>
              <a:ext cx="2656800" cy="166680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latin typeface="Segoe UI" pitchFamily="34" charset="0"/>
                  <a:ea typeface="Segoe UI" pitchFamily="34" charset="0"/>
                  <a:cs typeface="Segoe UI" pitchFamily="34" charset="0"/>
                </a:rPr>
                <a:t>Inexpensive Computing</a:t>
              </a:r>
            </a:p>
          </p:txBody>
        </p:sp>
        <p:sp>
          <p:nvSpPr>
            <p:cNvPr id="33" name="TextBox 32"/>
            <p:cNvSpPr txBox="1"/>
            <p:nvPr/>
          </p:nvSpPr>
          <p:spPr>
            <a:xfrm>
              <a:off x="6786352" y="4913411"/>
              <a:ext cx="1530064"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altLang="zh-CN" sz="1400" spc="-95" dirty="0">
                  <a:solidFill>
                    <a:schemeClr val="bg1">
                      <a:alpha val="99000"/>
                    </a:schemeClr>
                  </a:solidFill>
                  <a:latin typeface="Segoe UI" pitchFamily="34" charset="0"/>
                  <a:ea typeface="Segoe UI" pitchFamily="34" charset="0"/>
                  <a:cs typeface="Segoe UI" pitchFamily="34" charset="0"/>
                </a:rPr>
                <a:t>1980 </a:t>
              </a:r>
              <a:r>
                <a:rPr lang="en-US" sz="1400" spc="-95" dirty="0">
                  <a:solidFill>
                    <a:schemeClr val="bg1">
                      <a:alpha val="99000"/>
                    </a:schemeClr>
                  </a:solidFill>
                  <a:latin typeface="Segoe UI" pitchFamily="34" charset="0"/>
                  <a:ea typeface="Segoe UI" pitchFamily="34" charset="0"/>
                  <a:cs typeface="Segoe UI" pitchFamily="34" charset="0"/>
                </a:rPr>
                <a:t>10 MIPS/$ </a:t>
              </a:r>
            </a:p>
            <a:p>
              <a:pPr algn="r" defTabSz="571357">
                <a:lnSpc>
                  <a:spcPct val="80000"/>
                </a:lnSpc>
                <a:spcBef>
                  <a:spcPct val="20000"/>
                </a:spcBef>
                <a:buClr>
                  <a:srgbClr val="0071BC"/>
                </a:buClr>
                <a:buSzPct val="90000"/>
              </a:pPr>
              <a:r>
                <a:rPr lang="en-US" altLang="zh-CN" sz="1400" spc="-95" dirty="0">
                  <a:solidFill>
                    <a:schemeClr val="bg1">
                      <a:alpha val="99000"/>
                    </a:schemeClr>
                  </a:solidFill>
                  <a:latin typeface="Segoe UI" pitchFamily="34" charset="0"/>
                  <a:ea typeface="Segoe UI" pitchFamily="34" charset="0"/>
                  <a:cs typeface="Segoe UI" pitchFamily="34" charset="0"/>
                </a:rPr>
                <a:t>2005</a:t>
              </a:r>
              <a:r>
                <a:rPr lang="zh-CN" altLang="en-US" sz="1400" spc="-95" dirty="0">
                  <a:solidFill>
                    <a:schemeClr val="bg1">
                      <a:alpha val="99000"/>
                    </a:schemeClr>
                  </a:solidFill>
                  <a:latin typeface="Segoe UI" pitchFamily="34" charset="0"/>
                  <a:ea typeface="Segoe UI" pitchFamily="34" charset="0"/>
                  <a:cs typeface="Segoe UI" pitchFamily="34" charset="0"/>
                </a:rPr>
                <a:t> </a:t>
              </a:r>
              <a:r>
                <a:rPr lang="en-US" sz="1400" spc="-95" dirty="0">
                  <a:solidFill>
                    <a:schemeClr val="bg1">
                      <a:alpha val="99000"/>
                    </a:schemeClr>
                  </a:solidFill>
                  <a:latin typeface="Segoe UI" pitchFamily="34" charset="0"/>
                  <a:ea typeface="Segoe UI" pitchFamily="34" charset="0"/>
                  <a:cs typeface="Segoe UI" pitchFamily="34" charset="0"/>
                </a:rPr>
                <a:t>10M MIPS/$ </a:t>
              </a:r>
            </a:p>
          </p:txBody>
        </p:sp>
        <p:sp>
          <p:nvSpPr>
            <p:cNvPr id="39" name="矩形 38"/>
            <p:cNvSpPr/>
            <p:nvPr/>
          </p:nvSpPr>
          <p:spPr>
            <a:xfrm>
              <a:off x="5962192" y="3939153"/>
              <a:ext cx="1850168" cy="354035"/>
            </a:xfrm>
            <a:prstGeom prst="rect">
              <a:avLst/>
            </a:prstGeom>
          </p:spPr>
          <p:txBody>
            <a:bodyPr wrap="square">
              <a:spAutoFit/>
            </a:bodyPr>
            <a:lstStyle/>
            <a:p>
              <a:endParaRPr lang="zh-CN" altLang="en-US" sz="1700" kern="0" dirty="0">
                <a:solidFill>
                  <a:schemeClr val="bg1"/>
                </a:solidFill>
                <a:latin typeface="微软雅黑" pitchFamily="34" charset="-122"/>
                <a:ea typeface="微软雅黑" pitchFamily="34" charset="-122"/>
                <a:cs typeface="Segoe UI" pitchFamily="34" charset="0"/>
              </a:endParaRPr>
            </a:p>
          </p:txBody>
        </p:sp>
      </p:grpSp>
      <p:grpSp>
        <p:nvGrpSpPr>
          <p:cNvPr id="11" name="组合 10"/>
          <p:cNvGrpSpPr/>
          <p:nvPr/>
        </p:nvGrpSpPr>
        <p:grpSpPr>
          <a:xfrm>
            <a:off x="1740506" y="1605990"/>
            <a:ext cx="2633883" cy="1665356"/>
            <a:chOff x="601371" y="1976672"/>
            <a:chExt cx="2634569" cy="1665789"/>
          </a:xfrm>
        </p:grpSpPr>
        <p:sp>
          <p:nvSpPr>
            <p:cNvPr id="4" name="矩形 3"/>
            <p:cNvSpPr/>
            <p:nvPr/>
          </p:nvSpPr>
          <p:spPr>
            <a:xfrm>
              <a:off x="601577" y="1976672"/>
              <a:ext cx="2634363" cy="1665789"/>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latin typeface="Segoe UI" pitchFamily="34" charset="0"/>
                  <a:ea typeface="Segoe UI" pitchFamily="34" charset="0"/>
                  <a:cs typeface="Segoe UI" pitchFamily="34" charset="0"/>
                </a:rPr>
                <a:t>Device  Explosion</a:t>
              </a:r>
            </a:p>
          </p:txBody>
        </p:sp>
        <p:sp>
          <p:nvSpPr>
            <p:cNvPr id="19" name="TextBox 18"/>
            <p:cNvSpPr txBox="1"/>
            <p:nvPr/>
          </p:nvSpPr>
          <p:spPr>
            <a:xfrm>
              <a:off x="977608" y="3194169"/>
              <a:ext cx="1803386" cy="387899"/>
            </a:xfrm>
            <a:prstGeom prst="rect">
              <a:avLst/>
            </a:prstGeom>
            <a:noFill/>
          </p:spPr>
          <p:txBody>
            <a:bodyPr wrap="square" lIns="0" tIns="0" rIns="0" bIns="0" rtlCol="0">
              <a:spAutoFit/>
            </a:bodyPr>
            <a:lstStyle/>
            <a:p>
              <a:pPr algn="r" defTabSz="571357">
                <a:lnSpc>
                  <a:spcPct val="90000"/>
                </a:lnSpc>
                <a:spcBef>
                  <a:spcPct val="20000"/>
                </a:spcBef>
                <a:buClr>
                  <a:srgbClr val="0071BC"/>
                </a:buClr>
                <a:buSzPct val="90000"/>
              </a:pPr>
              <a:r>
                <a:rPr lang="en-US" sz="1400" spc="-95" dirty="0">
                  <a:solidFill>
                    <a:schemeClr val="bg1">
                      <a:alpha val="99000"/>
                    </a:schemeClr>
                  </a:solidFill>
                  <a:latin typeface="Segoe UI" pitchFamily="34" charset="0"/>
                  <a:ea typeface="Segoe UI" pitchFamily="34" charset="0"/>
                  <a:cs typeface="Segoe UI" pitchFamily="34" charset="0"/>
                </a:rPr>
                <a:t>&gt;</a:t>
              </a:r>
              <a:r>
                <a:rPr lang="en-US" sz="1400" spc="-95" dirty="0" smtClean="0">
                  <a:solidFill>
                    <a:schemeClr val="bg1">
                      <a:alpha val="99000"/>
                    </a:schemeClr>
                  </a:solidFill>
                  <a:latin typeface="Segoe UI" pitchFamily="34" charset="0"/>
                  <a:ea typeface="Segoe UI" pitchFamily="34" charset="0"/>
                  <a:cs typeface="Segoe UI" pitchFamily="34" charset="0"/>
                </a:rPr>
                <a:t>5.5 </a:t>
              </a:r>
              <a:r>
                <a:rPr lang="en-US" sz="1400" spc="-95" dirty="0">
                  <a:solidFill>
                    <a:schemeClr val="bg1">
                      <a:alpha val="99000"/>
                    </a:schemeClr>
                  </a:solidFill>
                  <a:latin typeface="Segoe UI" pitchFamily="34" charset="0"/>
                  <a:ea typeface="Segoe UI" pitchFamily="34" charset="0"/>
                  <a:cs typeface="Segoe UI" pitchFamily="34" charset="0"/>
                </a:rPr>
                <a:t>billion (70+% </a:t>
              </a:r>
              <a:r>
                <a:rPr lang="zh-CN" altLang="en-US" sz="1400" spc="-95" dirty="0">
                  <a:solidFill>
                    <a:schemeClr val="bg1">
                      <a:alpha val="99000"/>
                    </a:schemeClr>
                  </a:solidFill>
                  <a:latin typeface="Segoe UI" pitchFamily="34" charset="0"/>
                  <a:ea typeface="Segoe UI" pitchFamily="34" charset="0"/>
                  <a:cs typeface="Segoe UI" pitchFamily="34" charset="0"/>
                </a:rPr>
                <a:t> </a:t>
              </a:r>
              <a:r>
                <a:rPr lang="en-US" altLang="zh-CN" sz="1400" spc="-95" dirty="0">
                  <a:solidFill>
                    <a:schemeClr val="bg1">
                      <a:alpha val="99000"/>
                    </a:schemeClr>
                  </a:solidFill>
                  <a:latin typeface="Segoe UI" pitchFamily="34" charset="0"/>
                  <a:ea typeface="Segoe UI" pitchFamily="34" charset="0"/>
                  <a:cs typeface="Segoe UI" pitchFamily="34" charset="0"/>
                </a:rPr>
                <a:t>of global population</a:t>
              </a:r>
              <a:r>
                <a:rPr lang="en-US" sz="1400" spc="-95" dirty="0">
                  <a:solidFill>
                    <a:schemeClr val="bg1">
                      <a:alpha val="99000"/>
                    </a:schemeClr>
                  </a:solidFill>
                  <a:latin typeface="Segoe UI" pitchFamily="34" charset="0"/>
                  <a:ea typeface="Segoe UI" pitchFamily="34" charset="0"/>
                  <a:cs typeface="Segoe UI" pitchFamily="34" charset="0"/>
                </a:rPr>
                <a:t>)</a:t>
              </a:r>
            </a:p>
          </p:txBody>
        </p:sp>
        <p:sp>
          <p:nvSpPr>
            <p:cNvPr id="34" name="矩形 33"/>
            <p:cNvSpPr/>
            <p:nvPr/>
          </p:nvSpPr>
          <p:spPr>
            <a:xfrm>
              <a:off x="601371" y="2210961"/>
              <a:ext cx="184779" cy="354035"/>
            </a:xfrm>
            <a:prstGeom prst="rect">
              <a:avLst/>
            </a:prstGeom>
          </p:spPr>
          <p:txBody>
            <a:bodyPr wrap="none">
              <a:spAutoFit/>
            </a:bodyPr>
            <a:lstStyle/>
            <a:p>
              <a:endParaRPr lang="zh-CN" altLang="en-US" sz="1700" dirty="0">
                <a:solidFill>
                  <a:schemeClr val="bg1"/>
                </a:solidFill>
                <a:latin typeface="微软雅黑" pitchFamily="34" charset="-122"/>
                <a:ea typeface="微软雅黑" pitchFamily="34" charset="-122"/>
              </a:endParaRPr>
            </a:p>
          </p:txBody>
        </p:sp>
      </p:grpSp>
      <p:sp>
        <p:nvSpPr>
          <p:cNvPr id="2" name="标题 1"/>
          <p:cNvSpPr>
            <a:spLocks noGrp="1"/>
          </p:cNvSpPr>
          <p:nvPr>
            <p:ph type="title"/>
          </p:nvPr>
        </p:nvSpPr>
        <p:spPr/>
        <p:txBody>
          <a:bodyPr>
            <a:normAutofit/>
          </a:bodyPr>
          <a:lstStyle/>
          <a:p>
            <a:pPr algn="l"/>
            <a:r>
              <a:rPr lang="en-US" altLang="zh-CN" sz="4532" cap="all" spc="-135" dirty="0">
                <a:latin typeface="Segoe UI Light" pitchFamily="34" charset="0"/>
                <a:ea typeface="Segoe UI" pitchFamily="34" charset="0"/>
                <a:cs typeface="Segoe UI" pitchFamily="34" charset="0"/>
              </a:rPr>
              <a:t>KEY TRENDS</a:t>
            </a:r>
            <a:endParaRPr lang="zh-CN" altLang="en-US" sz="4532" dirty="0">
              <a:latin typeface="Segoe UI Light" pitchFamily="34" charset="0"/>
            </a:endParaRPr>
          </a:p>
        </p:txBody>
      </p:sp>
      <p:sp>
        <p:nvSpPr>
          <p:cNvPr id="30" name="Down Arrow 19"/>
          <p:cNvSpPr/>
          <p:nvPr/>
        </p:nvSpPr>
        <p:spPr bwMode="auto">
          <a:xfrm rot="10800000" flipV="1">
            <a:off x="9188494" y="1609229"/>
            <a:ext cx="523738" cy="1215434"/>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latin typeface="Segoe UI" pitchFamily="34" charset="0"/>
              <a:ea typeface="Segoe UI" pitchFamily="34" charset="0"/>
              <a:cs typeface="Segoe UI" pitchFamily="34" charset="0"/>
            </a:endParaRPr>
          </a:p>
        </p:txBody>
      </p:sp>
      <p:sp>
        <p:nvSpPr>
          <p:cNvPr id="31" name="Down Arrow 19"/>
          <p:cNvSpPr/>
          <p:nvPr/>
        </p:nvSpPr>
        <p:spPr bwMode="auto">
          <a:xfrm rot="10800000" flipV="1">
            <a:off x="9217759" y="3310082"/>
            <a:ext cx="523738" cy="1215435"/>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latin typeface="Segoe UI" pitchFamily="34" charset="0"/>
              <a:ea typeface="Segoe UI" pitchFamily="34" charset="0"/>
              <a:cs typeface="Segoe UI" pitchFamily="34" charset="0"/>
            </a:endParaRPr>
          </a:p>
        </p:txBody>
      </p:sp>
      <p:sp>
        <p:nvSpPr>
          <p:cNvPr id="29" name="Down Arrow 19"/>
          <p:cNvSpPr/>
          <p:nvPr/>
        </p:nvSpPr>
        <p:spPr bwMode="auto">
          <a:xfrm flipV="1">
            <a:off x="3847130" y="2065932"/>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latin typeface="Segoe UI" pitchFamily="34" charset="0"/>
              <a:ea typeface="Segoe UI" pitchFamily="34" charset="0"/>
              <a:cs typeface="Segoe UI" pitchFamily="34" charset="0"/>
            </a:endParaRPr>
          </a:p>
        </p:txBody>
      </p:sp>
      <p:grpSp>
        <p:nvGrpSpPr>
          <p:cNvPr id="12" name="组合 11"/>
          <p:cNvGrpSpPr/>
          <p:nvPr/>
        </p:nvGrpSpPr>
        <p:grpSpPr>
          <a:xfrm>
            <a:off x="4410355" y="1605990"/>
            <a:ext cx="2656108" cy="1671831"/>
            <a:chOff x="3271917" y="1976672"/>
            <a:chExt cx="2656800" cy="1672266"/>
          </a:xfrm>
        </p:grpSpPr>
        <p:sp>
          <p:nvSpPr>
            <p:cNvPr id="5" name="矩形 4"/>
            <p:cNvSpPr/>
            <p:nvPr/>
          </p:nvSpPr>
          <p:spPr>
            <a:xfrm>
              <a:off x="3271917" y="1976672"/>
              <a:ext cx="2656800" cy="1672266"/>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latin typeface="Segoe UI" pitchFamily="34" charset="0"/>
                  <a:ea typeface="Segoe UI" pitchFamily="34" charset="0"/>
                  <a:cs typeface="Segoe UI" pitchFamily="34" charset="0"/>
                </a:rPr>
                <a:t>Social Networks</a:t>
              </a:r>
            </a:p>
          </p:txBody>
        </p:sp>
        <p:sp>
          <p:nvSpPr>
            <p:cNvPr id="20" name="TextBox 19"/>
            <p:cNvSpPr txBox="1"/>
            <p:nvPr/>
          </p:nvSpPr>
          <p:spPr>
            <a:xfrm>
              <a:off x="3760509" y="3194169"/>
              <a:ext cx="1603579"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chemeClr val="bg1">
                      <a:alpha val="99000"/>
                    </a:schemeClr>
                  </a:solidFill>
                  <a:latin typeface="Segoe UI" pitchFamily="34" charset="0"/>
                  <a:ea typeface="Segoe UI" pitchFamily="34" charset="0"/>
                  <a:cs typeface="Segoe UI" pitchFamily="34" charset="0"/>
                </a:rPr>
                <a:t>&gt;</a:t>
              </a:r>
              <a:r>
                <a:rPr lang="en-US" altLang="zh-CN" sz="1400" spc="-95" dirty="0">
                  <a:solidFill>
                    <a:schemeClr val="bg1">
                      <a:alpha val="99000"/>
                    </a:schemeClr>
                  </a:solidFill>
                  <a:latin typeface="Segoe UI" pitchFamily="34" charset="0"/>
                  <a:ea typeface="Segoe UI" pitchFamily="34" charset="0"/>
                  <a:cs typeface="Segoe UI" pitchFamily="34" charset="0"/>
                </a:rPr>
                <a:t>2</a:t>
              </a:r>
              <a:r>
                <a:rPr lang="zh-CN" altLang="en-US" sz="1400" spc="-95" dirty="0">
                  <a:solidFill>
                    <a:schemeClr val="bg1">
                      <a:alpha val="99000"/>
                    </a:schemeClr>
                  </a:solidFill>
                  <a:latin typeface="Segoe UI" pitchFamily="34" charset="0"/>
                  <a:ea typeface="Segoe UI" pitchFamily="34" charset="0"/>
                  <a:cs typeface="Segoe UI" pitchFamily="34" charset="0"/>
                </a:rPr>
                <a:t> </a:t>
              </a:r>
              <a:r>
                <a:rPr lang="en-US" altLang="zh-CN" sz="1400" spc="-95" dirty="0">
                  <a:solidFill>
                    <a:schemeClr val="bg1">
                      <a:alpha val="99000"/>
                    </a:schemeClr>
                  </a:solidFill>
                  <a:latin typeface="Segoe UI" pitchFamily="34" charset="0"/>
                  <a:ea typeface="Segoe UI" pitchFamily="34" charset="0"/>
                  <a:cs typeface="Segoe UI" pitchFamily="34" charset="0"/>
                </a:rPr>
                <a:t>Billion</a:t>
              </a:r>
              <a:endParaRPr lang="en-US" sz="1400" spc="-95" dirty="0">
                <a:solidFill>
                  <a:schemeClr val="bg1">
                    <a:alpha val="99000"/>
                  </a:schemeClr>
                </a:solidFill>
                <a:latin typeface="Segoe UI" pitchFamily="34" charset="0"/>
                <a:ea typeface="Segoe UI" pitchFamily="34" charset="0"/>
                <a:cs typeface="Segoe UI" pitchFamily="34" charset="0"/>
              </a:endParaRPr>
            </a:p>
            <a:p>
              <a:pPr algn="r" defTabSz="571357">
                <a:lnSpc>
                  <a:spcPct val="80000"/>
                </a:lnSpc>
                <a:spcBef>
                  <a:spcPct val="20000"/>
                </a:spcBef>
                <a:buClr>
                  <a:srgbClr val="0071BC"/>
                </a:buClr>
                <a:buSzPct val="90000"/>
              </a:pPr>
              <a:r>
                <a:rPr lang="en-US" sz="1400" spc="-95" dirty="0">
                  <a:solidFill>
                    <a:schemeClr val="bg1">
                      <a:alpha val="99000"/>
                    </a:schemeClr>
                  </a:solidFill>
                  <a:latin typeface="Segoe UI" pitchFamily="34" charset="0"/>
                  <a:ea typeface="Segoe UI" pitchFamily="34" charset="0"/>
                  <a:cs typeface="Segoe UI" pitchFamily="34" charset="0"/>
                </a:rPr>
                <a:t>users</a:t>
              </a:r>
            </a:p>
          </p:txBody>
        </p:sp>
        <p:sp>
          <p:nvSpPr>
            <p:cNvPr id="35" name="矩形 34"/>
            <p:cNvSpPr/>
            <p:nvPr/>
          </p:nvSpPr>
          <p:spPr>
            <a:xfrm>
              <a:off x="3274632" y="2198292"/>
              <a:ext cx="184779" cy="354035"/>
            </a:xfrm>
            <a:prstGeom prst="rect">
              <a:avLst/>
            </a:prstGeom>
          </p:spPr>
          <p:txBody>
            <a:bodyPr wrap="none">
              <a:spAutoFit/>
            </a:bodyPr>
            <a:lstStyle/>
            <a:p>
              <a:endParaRPr lang="zh-CN" altLang="en-US" sz="1700" kern="0" dirty="0">
                <a:solidFill>
                  <a:schemeClr val="bg1"/>
                </a:solidFill>
                <a:latin typeface="微软雅黑" pitchFamily="34" charset="-122"/>
                <a:ea typeface="微软雅黑" pitchFamily="34" charset="-122"/>
                <a:cs typeface="Segoe UI" pitchFamily="34" charset="0"/>
              </a:endParaRPr>
            </a:p>
          </p:txBody>
        </p:sp>
      </p:grpSp>
      <p:grpSp>
        <p:nvGrpSpPr>
          <p:cNvPr id="13" name="组合 12"/>
          <p:cNvGrpSpPr/>
          <p:nvPr/>
        </p:nvGrpSpPr>
        <p:grpSpPr>
          <a:xfrm>
            <a:off x="1678702" y="3306844"/>
            <a:ext cx="2695686" cy="1666366"/>
            <a:chOff x="539552" y="3677969"/>
            <a:chExt cx="2696388" cy="1666800"/>
          </a:xfrm>
        </p:grpSpPr>
        <p:sp>
          <p:nvSpPr>
            <p:cNvPr id="7" name="矩形 6"/>
            <p:cNvSpPr/>
            <p:nvPr/>
          </p:nvSpPr>
          <p:spPr>
            <a:xfrm>
              <a:off x="601578" y="3677969"/>
              <a:ext cx="2634362" cy="1666800"/>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latin typeface="Segoe UI" pitchFamily="34" charset="0"/>
                  <a:ea typeface="Segoe UI" pitchFamily="34" charset="0"/>
                  <a:cs typeface="Segoe UI" pitchFamily="34" charset="0"/>
                </a:rPr>
                <a:t>Ubiquitous Connection</a:t>
              </a:r>
            </a:p>
          </p:txBody>
        </p:sp>
        <p:sp>
          <p:nvSpPr>
            <p:cNvPr id="28" name="TextBox 27"/>
            <p:cNvSpPr txBox="1"/>
            <p:nvPr/>
          </p:nvSpPr>
          <p:spPr>
            <a:xfrm>
              <a:off x="539552" y="4694905"/>
              <a:ext cx="2197324" cy="6033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chemeClr val="bg1">
                      <a:alpha val="99000"/>
                    </a:schemeClr>
                  </a:solidFill>
                  <a:latin typeface="Segoe UI" pitchFamily="34" charset="0"/>
                  <a:ea typeface="Segoe UI" pitchFamily="34" charset="0"/>
                  <a:cs typeface="Segoe UI" pitchFamily="34" charset="0"/>
                </a:rPr>
                <a:t>Web </a:t>
              </a:r>
              <a:r>
                <a:rPr lang="en-US" altLang="zh-CN" sz="1400" spc="-95" dirty="0">
                  <a:solidFill>
                    <a:schemeClr val="bg1">
                      <a:alpha val="99000"/>
                    </a:schemeClr>
                  </a:solidFill>
                  <a:latin typeface="Segoe UI" pitchFamily="34" charset="0"/>
                  <a:ea typeface="Segoe UI" pitchFamily="34" charset="0"/>
                  <a:cs typeface="Segoe UI" pitchFamily="34" charset="0"/>
                </a:rPr>
                <a:t>traffic</a:t>
              </a:r>
              <a:endParaRPr lang="en-US" sz="1400" spc="-95" dirty="0">
                <a:solidFill>
                  <a:schemeClr val="bg1">
                    <a:alpha val="99000"/>
                  </a:schemeClr>
                </a:solidFill>
                <a:latin typeface="Segoe UI" pitchFamily="34" charset="0"/>
                <a:ea typeface="Segoe UI" pitchFamily="34" charset="0"/>
                <a:cs typeface="Segoe UI" pitchFamily="34" charset="0"/>
              </a:endParaRPr>
            </a:p>
            <a:p>
              <a:pPr algn="r" defTabSz="571357">
                <a:lnSpc>
                  <a:spcPct val="80000"/>
                </a:lnSpc>
                <a:spcBef>
                  <a:spcPct val="20000"/>
                </a:spcBef>
                <a:buClr>
                  <a:srgbClr val="0071BC"/>
                </a:buClr>
                <a:buSzPct val="90000"/>
              </a:pPr>
              <a:r>
                <a:rPr lang="en-US" altLang="zh-CN" sz="1400" spc="-95" dirty="0">
                  <a:solidFill>
                    <a:schemeClr val="bg1">
                      <a:alpha val="99000"/>
                    </a:schemeClr>
                  </a:solidFill>
                  <a:latin typeface="Segoe UI" pitchFamily="34" charset="0"/>
                  <a:ea typeface="Segoe UI" pitchFamily="34" charset="0"/>
                  <a:cs typeface="Segoe UI" pitchFamily="34" charset="0"/>
                </a:rPr>
                <a:t>2010</a:t>
              </a:r>
              <a:r>
                <a:rPr lang="zh-CN" altLang="en-US" sz="1400" spc="-95" dirty="0">
                  <a:solidFill>
                    <a:schemeClr val="bg1">
                      <a:alpha val="99000"/>
                    </a:schemeClr>
                  </a:solidFill>
                  <a:latin typeface="Segoe UI" pitchFamily="34" charset="0"/>
                  <a:ea typeface="Segoe UI" pitchFamily="34" charset="0"/>
                  <a:cs typeface="Segoe UI" pitchFamily="34" charset="0"/>
                </a:rPr>
                <a:t> </a:t>
              </a:r>
              <a:r>
                <a:rPr lang="en-US" sz="1400" spc="-95" dirty="0">
                  <a:solidFill>
                    <a:schemeClr val="bg1">
                      <a:alpha val="99000"/>
                    </a:schemeClr>
                  </a:solidFill>
                  <a:latin typeface="Segoe UI" pitchFamily="34" charset="0"/>
                  <a:ea typeface="Segoe UI" pitchFamily="34" charset="0"/>
                  <a:cs typeface="Segoe UI" pitchFamily="34" charset="0"/>
                </a:rPr>
                <a:t>130 Exabyte (10 E18)</a:t>
              </a:r>
            </a:p>
            <a:p>
              <a:pPr algn="r" defTabSz="571357">
                <a:lnSpc>
                  <a:spcPct val="80000"/>
                </a:lnSpc>
                <a:spcBef>
                  <a:spcPct val="20000"/>
                </a:spcBef>
                <a:buClr>
                  <a:srgbClr val="0071BC"/>
                </a:buClr>
                <a:buSzPct val="90000"/>
              </a:pPr>
              <a:r>
                <a:rPr lang="en-US" altLang="zh-CN" sz="1400" spc="-95" dirty="0">
                  <a:solidFill>
                    <a:schemeClr val="bg1">
                      <a:alpha val="99000"/>
                    </a:schemeClr>
                  </a:solidFill>
                  <a:latin typeface="Segoe UI" pitchFamily="34" charset="0"/>
                  <a:ea typeface="Segoe UI" pitchFamily="34" charset="0"/>
                  <a:cs typeface="Segoe UI" pitchFamily="34" charset="0"/>
                </a:rPr>
                <a:t>2015</a:t>
              </a:r>
              <a:r>
                <a:rPr lang="zh-CN" altLang="en-US" sz="1400" spc="-95" dirty="0">
                  <a:solidFill>
                    <a:schemeClr val="bg1">
                      <a:alpha val="99000"/>
                    </a:schemeClr>
                  </a:solidFill>
                  <a:latin typeface="Segoe UI" pitchFamily="34" charset="0"/>
                  <a:ea typeface="Segoe UI" pitchFamily="34" charset="0"/>
                  <a:cs typeface="Segoe UI" pitchFamily="34" charset="0"/>
                </a:rPr>
                <a:t> </a:t>
              </a:r>
              <a:r>
                <a:rPr lang="en-US" sz="1400" spc="-95" dirty="0">
                  <a:solidFill>
                    <a:schemeClr val="bg1">
                      <a:alpha val="99000"/>
                    </a:schemeClr>
                  </a:solidFill>
                  <a:latin typeface="Segoe UI" pitchFamily="34" charset="0"/>
                  <a:ea typeface="Segoe UI" pitchFamily="34" charset="0"/>
                  <a:cs typeface="Segoe UI" pitchFamily="34" charset="0"/>
                </a:rPr>
                <a:t>1.6 </a:t>
              </a:r>
              <a:r>
                <a:rPr lang="en-US" sz="1400" spc="-95" dirty="0" err="1">
                  <a:solidFill>
                    <a:schemeClr val="bg1">
                      <a:alpha val="99000"/>
                    </a:schemeClr>
                  </a:solidFill>
                  <a:latin typeface="Segoe UI" pitchFamily="34" charset="0"/>
                  <a:ea typeface="Segoe UI" pitchFamily="34" charset="0"/>
                  <a:cs typeface="Segoe UI" pitchFamily="34" charset="0"/>
                </a:rPr>
                <a:t>ZettaByte</a:t>
              </a:r>
              <a:r>
                <a:rPr lang="en-US" sz="1400" spc="-95" dirty="0">
                  <a:solidFill>
                    <a:schemeClr val="bg1">
                      <a:alpha val="99000"/>
                    </a:schemeClr>
                  </a:solidFill>
                  <a:latin typeface="Segoe UI" pitchFamily="34" charset="0"/>
                  <a:ea typeface="Segoe UI" pitchFamily="34" charset="0"/>
                  <a:cs typeface="Segoe UI" pitchFamily="34" charset="0"/>
                </a:rPr>
                <a:t> (10 E21) </a:t>
              </a:r>
            </a:p>
          </p:txBody>
        </p:sp>
        <p:sp>
          <p:nvSpPr>
            <p:cNvPr id="37" name="矩形 36"/>
            <p:cNvSpPr/>
            <p:nvPr/>
          </p:nvSpPr>
          <p:spPr>
            <a:xfrm>
              <a:off x="601579" y="3944270"/>
              <a:ext cx="1800200" cy="354035"/>
            </a:xfrm>
            <a:prstGeom prst="rect">
              <a:avLst/>
            </a:prstGeom>
          </p:spPr>
          <p:txBody>
            <a:bodyPr wrap="square">
              <a:spAutoFit/>
            </a:bodyPr>
            <a:lstStyle/>
            <a:p>
              <a:endParaRPr lang="zh-CN" altLang="en-US" sz="1700" kern="0" dirty="0">
                <a:solidFill>
                  <a:schemeClr val="bg1"/>
                </a:solidFill>
                <a:latin typeface="微软雅黑" pitchFamily="34" charset="-122"/>
                <a:ea typeface="微软雅黑" pitchFamily="34" charset="-122"/>
                <a:cs typeface="Segoe UI" pitchFamily="34" charset="0"/>
              </a:endParaRPr>
            </a:p>
          </p:txBody>
        </p:sp>
      </p:grpSp>
      <p:sp>
        <p:nvSpPr>
          <p:cNvPr id="23" name="Down Arrow 19"/>
          <p:cNvSpPr/>
          <p:nvPr/>
        </p:nvSpPr>
        <p:spPr bwMode="auto">
          <a:xfrm flipV="1">
            <a:off x="6501982" y="2074893"/>
            <a:ext cx="523738" cy="12029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latin typeface="Segoe UI" pitchFamily="34" charset="0"/>
              <a:ea typeface="Segoe UI" pitchFamily="34" charset="0"/>
              <a:cs typeface="Segoe UI" pitchFamily="34" charset="0"/>
            </a:endParaRPr>
          </a:p>
        </p:txBody>
      </p:sp>
      <p:sp>
        <p:nvSpPr>
          <p:cNvPr id="24" name="Down Arrow 19"/>
          <p:cNvSpPr/>
          <p:nvPr/>
        </p:nvSpPr>
        <p:spPr bwMode="auto">
          <a:xfrm flipV="1">
            <a:off x="3838380" y="3757146"/>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latin typeface="Segoe UI" pitchFamily="34" charset="0"/>
              <a:ea typeface="Segoe UI" pitchFamily="34" charset="0"/>
              <a:cs typeface="Segoe UI" pitchFamily="34" charset="0"/>
            </a:endParaRPr>
          </a:p>
        </p:txBody>
      </p:sp>
      <p:grpSp>
        <p:nvGrpSpPr>
          <p:cNvPr id="14" name="组合 13"/>
          <p:cNvGrpSpPr/>
          <p:nvPr/>
        </p:nvGrpSpPr>
        <p:grpSpPr>
          <a:xfrm>
            <a:off x="4404394" y="3306844"/>
            <a:ext cx="2662069" cy="1666366"/>
            <a:chOff x="3265955" y="3677969"/>
            <a:chExt cx="2662762" cy="1666800"/>
          </a:xfrm>
        </p:grpSpPr>
        <p:sp>
          <p:nvSpPr>
            <p:cNvPr id="6" name="矩形 5"/>
            <p:cNvSpPr/>
            <p:nvPr/>
          </p:nvSpPr>
          <p:spPr>
            <a:xfrm>
              <a:off x="3271917" y="3677969"/>
              <a:ext cx="2656800" cy="1666800"/>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latin typeface="Segoe UI" pitchFamily="34" charset="0"/>
                  <a:ea typeface="Segoe UI" pitchFamily="34" charset="0"/>
                  <a:cs typeface="Segoe UI" pitchFamily="34" charset="0"/>
                </a:rPr>
                <a:t>Sensor Networks</a:t>
              </a:r>
            </a:p>
          </p:txBody>
        </p:sp>
        <p:sp>
          <p:nvSpPr>
            <p:cNvPr id="26" name="TextBox 25"/>
            <p:cNvSpPr txBox="1"/>
            <p:nvPr/>
          </p:nvSpPr>
          <p:spPr>
            <a:xfrm>
              <a:off x="3725298" y="4894960"/>
              <a:ext cx="1624072" cy="387899"/>
            </a:xfrm>
            <a:prstGeom prst="rect">
              <a:avLst/>
            </a:prstGeom>
            <a:noFill/>
            <a:ln>
              <a:noFill/>
            </a:ln>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chemeClr val="bg1">
                      <a:alpha val="99000"/>
                    </a:schemeClr>
                  </a:solidFill>
                  <a:latin typeface="Segoe UI" pitchFamily="34" charset="0"/>
                  <a:ea typeface="Segoe UI" pitchFamily="34" charset="0"/>
                  <a:cs typeface="Segoe UI" pitchFamily="34" charset="0"/>
                </a:rPr>
                <a:t>&gt;10 Billion</a:t>
              </a:r>
            </a:p>
            <a:p>
              <a:pPr algn="r" defTabSz="571357">
                <a:lnSpc>
                  <a:spcPct val="80000"/>
                </a:lnSpc>
                <a:spcBef>
                  <a:spcPct val="20000"/>
                </a:spcBef>
                <a:buClr>
                  <a:srgbClr val="0071BC"/>
                </a:buClr>
                <a:buSzPct val="90000"/>
              </a:pPr>
              <a:r>
                <a:rPr lang="en-US" sz="1400" spc="-95" dirty="0">
                  <a:solidFill>
                    <a:schemeClr val="bg1">
                      <a:alpha val="99000"/>
                    </a:schemeClr>
                  </a:solidFill>
                  <a:latin typeface="Segoe UI" pitchFamily="34" charset="0"/>
                  <a:ea typeface="Segoe UI" pitchFamily="34" charset="0"/>
                  <a:cs typeface="Segoe UI" pitchFamily="34" charset="0"/>
                </a:rPr>
                <a:t> </a:t>
              </a:r>
            </a:p>
          </p:txBody>
        </p:sp>
        <p:sp>
          <p:nvSpPr>
            <p:cNvPr id="36" name="矩形 35"/>
            <p:cNvSpPr/>
            <p:nvPr/>
          </p:nvSpPr>
          <p:spPr>
            <a:xfrm>
              <a:off x="3265955" y="3931482"/>
              <a:ext cx="184779" cy="354035"/>
            </a:xfrm>
            <a:prstGeom prst="rect">
              <a:avLst/>
            </a:prstGeom>
            <a:noFill/>
            <a:ln>
              <a:noFill/>
            </a:ln>
          </p:spPr>
          <p:txBody>
            <a:bodyPr wrap="none">
              <a:spAutoFit/>
            </a:bodyPr>
            <a:lstStyle/>
            <a:p>
              <a:endParaRPr lang="zh-CN" altLang="en-US" sz="1700" kern="0" dirty="0">
                <a:solidFill>
                  <a:schemeClr val="bg1"/>
                </a:solidFill>
                <a:latin typeface="微软雅黑" pitchFamily="34" charset="-122"/>
                <a:ea typeface="微软雅黑" pitchFamily="34" charset="-122"/>
                <a:cs typeface="Segoe UI" pitchFamily="34" charset="0"/>
              </a:endParaRPr>
            </a:p>
          </p:txBody>
        </p:sp>
      </p:grpSp>
      <p:sp>
        <p:nvSpPr>
          <p:cNvPr id="25" name="Down Arrow 19"/>
          <p:cNvSpPr/>
          <p:nvPr/>
        </p:nvSpPr>
        <p:spPr bwMode="auto">
          <a:xfrm flipV="1">
            <a:off x="6501982" y="3769489"/>
            <a:ext cx="523738" cy="1211886"/>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88270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par>
                          <p:cTn id="8" fill="hold">
                            <p:stCondLst>
                              <p:cond delay="300"/>
                            </p:stCondLst>
                            <p:childTnLst>
                              <p:par>
                                <p:cTn id="9" presetID="42"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anim calcmode="lin" valueType="num">
                                      <p:cBhvr>
                                        <p:cTn id="12" dur="500" fill="hold"/>
                                        <p:tgtEl>
                                          <p:spTgt spid="11"/>
                                        </p:tgtEl>
                                        <p:attrNameLst>
                                          <p:attrName>ppt_x</p:attrName>
                                        </p:attrNameLst>
                                      </p:cBhvr>
                                      <p:tavLst>
                                        <p:tav tm="0">
                                          <p:val>
                                            <p:strVal val="#ppt_x"/>
                                          </p:val>
                                        </p:tav>
                                        <p:tav tm="100000">
                                          <p:val>
                                            <p:strVal val="#ppt_x"/>
                                          </p:val>
                                        </p:tav>
                                      </p:tavLst>
                                    </p:anim>
                                    <p:anim calcmode="lin" valueType="num">
                                      <p:cBhvr>
                                        <p:cTn id="13" dur="500" fill="hold"/>
                                        <p:tgtEl>
                                          <p:spTgt spid="11"/>
                                        </p:tgtEl>
                                        <p:attrNameLst>
                                          <p:attrName>ppt_y</p:attrName>
                                        </p:attrNameLst>
                                      </p:cBhvr>
                                      <p:tavLst>
                                        <p:tav tm="0">
                                          <p:val>
                                            <p:strVal val="#ppt_y+.1"/>
                                          </p:val>
                                        </p:tav>
                                        <p:tav tm="100000">
                                          <p:val>
                                            <p:strVal val="#ppt_y"/>
                                          </p:val>
                                        </p:tav>
                                      </p:tavLst>
                                    </p:anim>
                                  </p:childTnLst>
                                </p:cTn>
                              </p:par>
                            </p:childTnLst>
                          </p:cTn>
                        </p:par>
                        <p:par>
                          <p:cTn id="14" fill="hold">
                            <p:stCondLst>
                              <p:cond delay="800"/>
                            </p:stCondLst>
                            <p:childTnLst>
                              <p:par>
                                <p:cTn id="15" presetID="42" presetClass="entr" presetSubtype="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300"/>
                            </p:stCondLst>
                            <p:childTnLst>
                              <p:par>
                                <p:cTn id="21" presetID="42"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1800"/>
                            </p:stCondLst>
                            <p:childTnLst>
                              <p:par>
                                <p:cTn id="27" presetID="42"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300"/>
                            </p:stCondLst>
                            <p:childTnLst>
                              <p:par>
                                <p:cTn id="33" presetID="42" presetClass="entr" presetSubtype="0"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1000"/>
                                        <p:tgtEl>
                                          <p:spTgt spid="29"/>
                                        </p:tgtEl>
                                      </p:cBhvr>
                                    </p:animEffect>
                                    <p:anim calcmode="lin" valueType="num">
                                      <p:cBhvr>
                                        <p:cTn id="36" dur="1000" fill="hold"/>
                                        <p:tgtEl>
                                          <p:spTgt spid="29"/>
                                        </p:tgtEl>
                                        <p:attrNameLst>
                                          <p:attrName>ppt_x</p:attrName>
                                        </p:attrNameLst>
                                      </p:cBhvr>
                                      <p:tavLst>
                                        <p:tav tm="0">
                                          <p:val>
                                            <p:strVal val="#ppt_x"/>
                                          </p:val>
                                        </p:tav>
                                        <p:tav tm="100000">
                                          <p:val>
                                            <p:strVal val="#ppt_x"/>
                                          </p:val>
                                        </p:tav>
                                      </p:tavLst>
                                    </p:anim>
                                    <p:anim calcmode="lin" valueType="num">
                                      <p:cBhvr>
                                        <p:cTn id="37" dur="1000" fill="hold"/>
                                        <p:tgtEl>
                                          <p:spTgt spid="2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1000"/>
                                        <p:tgtEl>
                                          <p:spTgt spid="23"/>
                                        </p:tgtEl>
                                      </p:cBhvr>
                                    </p:animEffect>
                                    <p:anim calcmode="lin" valueType="num">
                                      <p:cBhvr>
                                        <p:cTn id="41" dur="1000" fill="hold"/>
                                        <p:tgtEl>
                                          <p:spTgt spid="23"/>
                                        </p:tgtEl>
                                        <p:attrNameLst>
                                          <p:attrName>ppt_x</p:attrName>
                                        </p:attrNameLst>
                                      </p:cBhvr>
                                      <p:tavLst>
                                        <p:tav tm="0">
                                          <p:val>
                                            <p:strVal val="#ppt_x"/>
                                          </p:val>
                                        </p:tav>
                                        <p:tav tm="100000">
                                          <p:val>
                                            <p:strVal val="#ppt_x"/>
                                          </p:val>
                                        </p:tav>
                                      </p:tavLst>
                                    </p:anim>
                                    <p:anim calcmode="lin" valueType="num">
                                      <p:cBhvr>
                                        <p:cTn id="42" dur="1000" fill="hold"/>
                                        <p:tgtEl>
                                          <p:spTgt spid="2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000"/>
                                        <p:tgtEl>
                                          <p:spTgt spid="25"/>
                                        </p:tgtEl>
                                      </p:cBhvr>
                                    </p:animEffect>
                                    <p:anim calcmode="lin" valueType="num">
                                      <p:cBhvr>
                                        <p:cTn id="51" dur="1000" fill="hold"/>
                                        <p:tgtEl>
                                          <p:spTgt spid="25"/>
                                        </p:tgtEl>
                                        <p:attrNameLst>
                                          <p:attrName>ppt_x</p:attrName>
                                        </p:attrNameLst>
                                      </p:cBhvr>
                                      <p:tavLst>
                                        <p:tav tm="0">
                                          <p:val>
                                            <p:strVal val="#ppt_x"/>
                                          </p:val>
                                        </p:tav>
                                        <p:tav tm="100000">
                                          <p:val>
                                            <p:strVal val="#ppt_x"/>
                                          </p:val>
                                        </p:tav>
                                      </p:tavLst>
                                    </p:anim>
                                    <p:anim calcmode="lin" valueType="num">
                                      <p:cBhvr>
                                        <p:cTn id="52" dur="1000" fill="hold"/>
                                        <p:tgtEl>
                                          <p:spTgt spid="25"/>
                                        </p:tgtEl>
                                        <p:attrNameLst>
                                          <p:attrName>ppt_y</p:attrName>
                                        </p:attrNameLst>
                                      </p:cBhvr>
                                      <p:tavLst>
                                        <p:tav tm="0">
                                          <p:val>
                                            <p:strVal val="#ppt_y+.1"/>
                                          </p:val>
                                        </p:tav>
                                        <p:tav tm="100000">
                                          <p:val>
                                            <p:strVal val="#ppt_y"/>
                                          </p:val>
                                        </p:tav>
                                      </p:tavLst>
                                    </p:anim>
                                  </p:childTnLst>
                                </p:cTn>
                              </p:par>
                            </p:childTnLst>
                          </p:cTn>
                        </p:par>
                        <p:par>
                          <p:cTn id="53" fill="hold">
                            <p:stCondLst>
                              <p:cond delay="3300"/>
                            </p:stCondLst>
                            <p:childTnLst>
                              <p:par>
                                <p:cTn id="54" presetID="47" presetClass="entr" presetSubtype="0" fill="hold"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anim calcmode="lin" valueType="num">
                                      <p:cBhvr>
                                        <p:cTn id="57" dur="500" fill="hold"/>
                                        <p:tgtEl>
                                          <p:spTgt spid="16"/>
                                        </p:tgtEl>
                                        <p:attrNameLst>
                                          <p:attrName>ppt_x</p:attrName>
                                        </p:attrNameLst>
                                      </p:cBhvr>
                                      <p:tavLst>
                                        <p:tav tm="0">
                                          <p:val>
                                            <p:strVal val="#ppt_x"/>
                                          </p:val>
                                        </p:tav>
                                        <p:tav tm="100000">
                                          <p:val>
                                            <p:strVal val="#ppt_x"/>
                                          </p:val>
                                        </p:tav>
                                      </p:tavLst>
                                    </p:anim>
                                    <p:anim calcmode="lin" valueType="num">
                                      <p:cBhvr>
                                        <p:cTn id="58" dur="500" fill="hold"/>
                                        <p:tgtEl>
                                          <p:spTgt spid="16"/>
                                        </p:tgtEl>
                                        <p:attrNameLst>
                                          <p:attrName>ppt_y</p:attrName>
                                        </p:attrNameLst>
                                      </p:cBhvr>
                                      <p:tavLst>
                                        <p:tav tm="0">
                                          <p:val>
                                            <p:strVal val="#ppt_y-.1"/>
                                          </p:val>
                                        </p:tav>
                                        <p:tav tm="100000">
                                          <p:val>
                                            <p:strVal val="#ppt_y"/>
                                          </p:val>
                                        </p:tav>
                                      </p:tavLst>
                                    </p:anim>
                                  </p:childTnLst>
                                </p:cTn>
                              </p:par>
                            </p:childTnLst>
                          </p:cTn>
                        </p:par>
                        <p:par>
                          <p:cTn id="59" fill="hold">
                            <p:stCondLst>
                              <p:cond delay="3800"/>
                            </p:stCondLst>
                            <p:childTnLst>
                              <p:par>
                                <p:cTn id="60" presetID="47" presetClass="entr" presetSubtype="0"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anim calcmode="lin" valueType="num">
                                      <p:cBhvr>
                                        <p:cTn id="63" dur="500" fill="hold"/>
                                        <p:tgtEl>
                                          <p:spTgt spid="15"/>
                                        </p:tgtEl>
                                        <p:attrNameLst>
                                          <p:attrName>ppt_x</p:attrName>
                                        </p:attrNameLst>
                                      </p:cBhvr>
                                      <p:tavLst>
                                        <p:tav tm="0">
                                          <p:val>
                                            <p:strVal val="#ppt_x"/>
                                          </p:val>
                                        </p:tav>
                                        <p:tav tm="100000">
                                          <p:val>
                                            <p:strVal val="#ppt_x"/>
                                          </p:val>
                                        </p:tav>
                                      </p:tavLst>
                                    </p:anim>
                                    <p:anim calcmode="lin" valueType="num">
                                      <p:cBhvr>
                                        <p:cTn id="64" dur="500" fill="hold"/>
                                        <p:tgtEl>
                                          <p:spTgt spid="15"/>
                                        </p:tgtEl>
                                        <p:attrNameLst>
                                          <p:attrName>ppt_y</p:attrName>
                                        </p:attrNameLst>
                                      </p:cBhvr>
                                      <p:tavLst>
                                        <p:tav tm="0">
                                          <p:val>
                                            <p:strVal val="#ppt_y-.1"/>
                                          </p:val>
                                        </p:tav>
                                        <p:tav tm="100000">
                                          <p:val>
                                            <p:strVal val="#ppt_y"/>
                                          </p:val>
                                        </p:tav>
                                      </p:tavLst>
                                    </p:anim>
                                  </p:childTnLst>
                                </p:cTn>
                              </p:par>
                            </p:childTnLst>
                          </p:cTn>
                        </p:par>
                        <p:par>
                          <p:cTn id="65" fill="hold">
                            <p:stCondLst>
                              <p:cond delay="4300"/>
                            </p:stCondLst>
                            <p:childTnLst>
                              <p:par>
                                <p:cTn id="66" presetID="47" presetClass="entr" presetSubtype="0" fill="hold" grpId="0"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1000"/>
                                        <p:tgtEl>
                                          <p:spTgt spid="30"/>
                                        </p:tgtEl>
                                      </p:cBhvr>
                                    </p:animEffect>
                                    <p:anim calcmode="lin" valueType="num">
                                      <p:cBhvr>
                                        <p:cTn id="69" dur="1000" fill="hold"/>
                                        <p:tgtEl>
                                          <p:spTgt spid="30"/>
                                        </p:tgtEl>
                                        <p:attrNameLst>
                                          <p:attrName>ppt_x</p:attrName>
                                        </p:attrNameLst>
                                      </p:cBhvr>
                                      <p:tavLst>
                                        <p:tav tm="0">
                                          <p:val>
                                            <p:strVal val="#ppt_x"/>
                                          </p:val>
                                        </p:tav>
                                        <p:tav tm="100000">
                                          <p:val>
                                            <p:strVal val="#ppt_x"/>
                                          </p:val>
                                        </p:tav>
                                      </p:tavLst>
                                    </p:anim>
                                    <p:anim calcmode="lin" valueType="num">
                                      <p:cBhvr>
                                        <p:cTn id="70" dur="1000" fill="hold"/>
                                        <p:tgtEl>
                                          <p:spTgt spid="30"/>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1000"/>
                                        <p:tgtEl>
                                          <p:spTgt spid="31"/>
                                        </p:tgtEl>
                                      </p:cBhvr>
                                    </p:animEffect>
                                    <p:anim calcmode="lin" valueType="num">
                                      <p:cBhvr>
                                        <p:cTn id="74" dur="1000" fill="hold"/>
                                        <p:tgtEl>
                                          <p:spTgt spid="31"/>
                                        </p:tgtEl>
                                        <p:attrNameLst>
                                          <p:attrName>ppt_x</p:attrName>
                                        </p:attrNameLst>
                                      </p:cBhvr>
                                      <p:tavLst>
                                        <p:tav tm="0">
                                          <p:val>
                                            <p:strVal val="#ppt_x"/>
                                          </p:val>
                                        </p:tav>
                                        <p:tav tm="100000">
                                          <p:val>
                                            <p:strVal val="#ppt_x"/>
                                          </p:val>
                                        </p:tav>
                                      </p:tavLst>
                                    </p:anim>
                                    <p:anim calcmode="lin" valueType="num">
                                      <p:cBhvr>
                                        <p:cTn id="7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animBg="1"/>
      <p:bldP spid="31" grpId="0" animBg="1"/>
      <p:bldP spid="29" grpId="0" animBg="1"/>
      <p:bldP spid="23" grpId="0" animBg="1"/>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3790758" y="1667019"/>
            <a:ext cx="5605650" cy="3503186"/>
            <a:chOff x="2272947" y="1995492"/>
            <a:chExt cx="5607111" cy="3504098"/>
          </a:xfrm>
        </p:grpSpPr>
        <p:sp>
          <p:nvSpPr>
            <p:cNvPr id="17" name="矩形 16"/>
            <p:cNvSpPr/>
            <p:nvPr/>
          </p:nvSpPr>
          <p:spPr>
            <a:xfrm>
              <a:off x="2272947" y="1995492"/>
              <a:ext cx="5547104" cy="3504098"/>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816184">
                <a:defRPr/>
              </a:pPr>
              <a:r>
                <a:rPr lang="en-US" altLang="zh-CN" sz="2799" kern="0" dirty="0">
                  <a:solidFill>
                    <a:prstClr val="white"/>
                  </a:solidFill>
                  <a:latin typeface="Segoe UI Light" pitchFamily="34" charset="0"/>
                  <a:cs typeface="Arial"/>
                </a:rPr>
                <a:t>             </a:t>
              </a:r>
              <a:r>
                <a:rPr lang="en-US" altLang="zh-CN" sz="3199" kern="0" dirty="0">
                  <a:solidFill>
                    <a:prstClr val="white"/>
                  </a:solidFill>
                  <a:latin typeface="Segoe UI Light" pitchFamily="34" charset="0"/>
                  <a:cs typeface="Arial"/>
                </a:rPr>
                <a:t> </a:t>
              </a:r>
              <a:r>
                <a:rPr lang="zh-CN" altLang="en-US" sz="2000" b="1" kern="0" dirty="0">
                  <a:solidFill>
                    <a:prstClr val="white"/>
                  </a:solidFill>
                  <a:latin typeface="Segoe UI Light" pitchFamily="34" charset="0"/>
                  <a:cs typeface="Arial"/>
                </a:rPr>
                <a:t>         </a:t>
              </a:r>
              <a:r>
                <a:rPr lang="en-US" altLang="zh-CN" sz="3199" b="1" kern="0" dirty="0">
                  <a:solidFill>
                    <a:prstClr val="white"/>
                  </a:solidFill>
                  <a:latin typeface="Segoe UI Light" pitchFamily="34" charset="0"/>
                  <a:cs typeface="Arial"/>
                </a:rPr>
                <a:t>Internet of things</a:t>
              </a:r>
            </a:p>
          </p:txBody>
        </p:sp>
        <p:sp>
          <p:nvSpPr>
            <p:cNvPr id="34" name="TextBox 33"/>
            <p:cNvSpPr txBox="1"/>
            <p:nvPr/>
          </p:nvSpPr>
          <p:spPr>
            <a:xfrm>
              <a:off x="6331550" y="2579483"/>
              <a:ext cx="1157111" cy="292464"/>
            </a:xfrm>
            <a:prstGeom prst="rect">
              <a:avLst/>
            </a:prstGeom>
            <a:noFill/>
            <a:ln>
              <a:noFill/>
            </a:ln>
          </p:spPr>
          <p:txBody>
            <a:bodyPr wrap="square" rtlCol="0">
              <a:spAutoFit/>
            </a:bodyPr>
            <a:lstStyle/>
            <a:p>
              <a:pPr defTabSz="816184">
                <a:defRPr/>
              </a:pPr>
              <a:r>
                <a:rPr lang="en-US" sz="1300" kern="0" dirty="0">
                  <a:solidFill>
                    <a:srgbClr val="FFFFFF"/>
                  </a:solidFill>
                  <a:latin typeface="Segoe UI Light" pitchFamily="34" charset="0"/>
                  <a:cs typeface="Arial"/>
                </a:rPr>
                <a:t>Audio / Video</a:t>
              </a:r>
            </a:p>
          </p:txBody>
        </p:sp>
        <p:sp>
          <p:nvSpPr>
            <p:cNvPr id="35" name="TextBox 34"/>
            <p:cNvSpPr txBox="1"/>
            <p:nvPr/>
          </p:nvSpPr>
          <p:spPr>
            <a:xfrm>
              <a:off x="6490949" y="2972766"/>
              <a:ext cx="838313"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Log Files</a:t>
              </a:r>
            </a:p>
          </p:txBody>
        </p:sp>
        <p:sp>
          <p:nvSpPr>
            <p:cNvPr id="36" name="TextBox 35"/>
            <p:cNvSpPr txBox="1"/>
            <p:nvPr/>
          </p:nvSpPr>
          <p:spPr>
            <a:xfrm>
              <a:off x="6260771" y="5098139"/>
              <a:ext cx="1298669" cy="292464"/>
            </a:xfrm>
            <a:prstGeom prst="rect">
              <a:avLst/>
            </a:prstGeom>
            <a:noFill/>
            <a:ln>
              <a:noFill/>
            </a:ln>
          </p:spPr>
          <p:txBody>
            <a:bodyPr wrap="square" rtlCol="0">
              <a:spAutoFit/>
            </a:bodyPr>
            <a:lstStyle/>
            <a:p>
              <a:pPr defTabSz="816184">
                <a:defRPr/>
              </a:pPr>
              <a:r>
                <a:rPr lang="en-US" sz="1300" kern="0" dirty="0">
                  <a:solidFill>
                    <a:srgbClr val="FFFFFF"/>
                  </a:solidFill>
                  <a:latin typeface="Segoe UI Light" pitchFamily="34" charset="0"/>
                  <a:cs typeface="Arial"/>
                </a:rPr>
                <a:t>Text/Image</a:t>
              </a:r>
            </a:p>
          </p:txBody>
        </p:sp>
        <p:sp>
          <p:nvSpPr>
            <p:cNvPr id="37" name="TextBox 36"/>
            <p:cNvSpPr txBox="1"/>
            <p:nvPr/>
          </p:nvSpPr>
          <p:spPr>
            <a:xfrm>
              <a:off x="2340336" y="2266993"/>
              <a:ext cx="1328719" cy="292464"/>
            </a:xfrm>
            <a:prstGeom prst="rect">
              <a:avLst/>
            </a:prstGeom>
            <a:noFill/>
            <a:ln>
              <a:noFill/>
            </a:ln>
          </p:spPr>
          <p:txBody>
            <a:bodyPr wrap="square" rtlCol="0">
              <a:spAutoFit/>
            </a:bodyPr>
            <a:lstStyle/>
            <a:p>
              <a:pPr defTabSz="816184">
                <a:defRPr/>
              </a:pPr>
              <a:r>
                <a:rPr lang="en-US" sz="1300" kern="0" dirty="0">
                  <a:solidFill>
                    <a:srgbClr val="FFFFFF"/>
                  </a:solidFill>
                  <a:latin typeface="Segoe UI Light" pitchFamily="34" charset="0"/>
                  <a:cs typeface="Arial"/>
                </a:rPr>
                <a:t>Social Sentiment</a:t>
              </a:r>
            </a:p>
          </p:txBody>
        </p:sp>
        <p:sp>
          <p:nvSpPr>
            <p:cNvPr id="38" name="TextBox 37"/>
            <p:cNvSpPr txBox="1"/>
            <p:nvPr/>
          </p:nvSpPr>
          <p:spPr>
            <a:xfrm>
              <a:off x="6147706" y="3813112"/>
              <a:ext cx="1524799" cy="292464"/>
            </a:xfrm>
            <a:prstGeom prst="rect">
              <a:avLst/>
            </a:prstGeom>
            <a:noFill/>
            <a:ln>
              <a:noFill/>
            </a:ln>
          </p:spPr>
          <p:txBody>
            <a:bodyPr wrap="square" rtlCol="0">
              <a:spAutoFit/>
            </a:bodyPr>
            <a:lstStyle/>
            <a:p>
              <a:pPr defTabSz="816184">
                <a:defRPr/>
              </a:pPr>
              <a:r>
                <a:rPr lang="en-US" sz="1300" kern="0" dirty="0">
                  <a:solidFill>
                    <a:srgbClr val="FFFFFF"/>
                  </a:solidFill>
                  <a:latin typeface="Segoe UI Light" pitchFamily="34" charset="0"/>
                  <a:cs typeface="Arial"/>
                </a:rPr>
                <a:t>Data Market Feeds</a:t>
              </a:r>
            </a:p>
          </p:txBody>
        </p:sp>
        <p:sp>
          <p:nvSpPr>
            <p:cNvPr id="39" name="TextBox 38"/>
            <p:cNvSpPr txBox="1"/>
            <p:nvPr/>
          </p:nvSpPr>
          <p:spPr>
            <a:xfrm>
              <a:off x="6236005" y="4245160"/>
              <a:ext cx="1348200" cy="292464"/>
            </a:xfrm>
            <a:prstGeom prst="rect">
              <a:avLst/>
            </a:prstGeom>
            <a:noFill/>
            <a:ln>
              <a:noFill/>
            </a:ln>
          </p:spPr>
          <p:txBody>
            <a:bodyPr wrap="square" rtlCol="0">
              <a:spAutoFit/>
            </a:bodyPr>
            <a:lstStyle/>
            <a:p>
              <a:pPr defTabSz="816184">
                <a:defRPr/>
              </a:pPr>
              <a:r>
                <a:rPr lang="en-US" sz="1300" kern="0" dirty="0">
                  <a:solidFill>
                    <a:srgbClr val="FFFFFF"/>
                  </a:solidFill>
                  <a:latin typeface="Segoe UI Light" pitchFamily="34" charset="0"/>
                  <a:cs typeface="Arial"/>
                </a:rPr>
                <a:t>eGov Feeds</a:t>
              </a:r>
            </a:p>
          </p:txBody>
        </p:sp>
        <p:sp>
          <p:nvSpPr>
            <p:cNvPr id="40" name="TextBox 39"/>
            <p:cNvSpPr txBox="1"/>
            <p:nvPr/>
          </p:nvSpPr>
          <p:spPr>
            <a:xfrm>
              <a:off x="6489987" y="4666091"/>
              <a:ext cx="840237" cy="292464"/>
            </a:xfrm>
            <a:prstGeom prst="rect">
              <a:avLst/>
            </a:prstGeom>
            <a:noFill/>
            <a:ln>
              <a:noFill/>
            </a:ln>
          </p:spPr>
          <p:txBody>
            <a:bodyPr wrap="square" rtlCol="0">
              <a:spAutoFit/>
            </a:bodyPr>
            <a:lstStyle/>
            <a:p>
              <a:pPr defTabSz="816184">
                <a:defRPr/>
              </a:pPr>
              <a:r>
                <a:rPr lang="en-US" sz="1300" kern="0" dirty="0">
                  <a:solidFill>
                    <a:srgbClr val="FFFFFF"/>
                  </a:solidFill>
                  <a:latin typeface="Segoe UI Light" pitchFamily="34" charset="0"/>
                  <a:cs typeface="Arial"/>
                </a:rPr>
                <a:t>Weather </a:t>
              </a:r>
            </a:p>
          </p:txBody>
        </p:sp>
        <p:sp>
          <p:nvSpPr>
            <p:cNvPr id="41" name="TextBox 40"/>
            <p:cNvSpPr txBox="1"/>
            <p:nvPr/>
          </p:nvSpPr>
          <p:spPr>
            <a:xfrm>
              <a:off x="6339317" y="2266993"/>
              <a:ext cx="1141577" cy="292464"/>
            </a:xfrm>
            <a:prstGeom prst="rect">
              <a:avLst/>
            </a:prstGeom>
            <a:noFill/>
            <a:ln>
              <a:noFill/>
            </a:ln>
            <a:effectLst/>
          </p:spPr>
          <p:txBody>
            <a:bodyPr wrap="square" rtlCol="0">
              <a:spAutoFit/>
            </a:bodyPr>
            <a:lstStyle/>
            <a:p>
              <a:pPr defTabSz="816184">
                <a:defRPr/>
              </a:pPr>
              <a:r>
                <a:rPr lang="en-US" sz="1300" kern="0" dirty="0">
                  <a:solidFill>
                    <a:srgbClr val="FFFFFF"/>
                  </a:solidFill>
                  <a:latin typeface="Segoe UI Light" pitchFamily="34" charset="0"/>
                  <a:cs typeface="Arial"/>
                </a:rPr>
                <a:t>Wikis / Blogs</a:t>
              </a:r>
            </a:p>
          </p:txBody>
        </p:sp>
        <p:sp>
          <p:nvSpPr>
            <p:cNvPr id="42" name="TextBox 41"/>
            <p:cNvSpPr txBox="1"/>
            <p:nvPr/>
          </p:nvSpPr>
          <p:spPr>
            <a:xfrm>
              <a:off x="2320998" y="2579483"/>
              <a:ext cx="1065089" cy="292464"/>
            </a:xfrm>
            <a:prstGeom prst="rect">
              <a:avLst/>
            </a:prstGeom>
            <a:noFill/>
            <a:ln>
              <a:noFill/>
            </a:ln>
          </p:spPr>
          <p:txBody>
            <a:bodyPr wrap="square" rtlCol="0">
              <a:spAutoFit/>
            </a:bodyPr>
            <a:lstStyle/>
            <a:p>
              <a:pPr defTabSz="816184">
                <a:defRPr/>
              </a:pPr>
              <a:r>
                <a:rPr lang="en-US" sz="1300" kern="0" dirty="0">
                  <a:solidFill>
                    <a:srgbClr val="FFFFFF"/>
                  </a:solidFill>
                  <a:latin typeface="Segoe UI Light" pitchFamily="34" charset="0"/>
                  <a:cs typeface="Arial"/>
                </a:rPr>
                <a:t>Click Stream</a:t>
              </a:r>
            </a:p>
          </p:txBody>
        </p:sp>
        <p:sp>
          <p:nvSpPr>
            <p:cNvPr id="43" name="TextBox 42"/>
            <p:cNvSpPr txBox="1"/>
            <p:nvPr/>
          </p:nvSpPr>
          <p:spPr>
            <a:xfrm>
              <a:off x="4108143" y="2433288"/>
              <a:ext cx="1876711" cy="292464"/>
            </a:xfrm>
            <a:prstGeom prst="rect">
              <a:avLst/>
            </a:prstGeom>
            <a:noFill/>
            <a:ln>
              <a:noFill/>
            </a:ln>
          </p:spPr>
          <p:txBody>
            <a:bodyPr wrap="square" rtlCol="0">
              <a:spAutoFit/>
            </a:bodyPr>
            <a:lstStyle/>
            <a:p>
              <a:pPr defTabSz="816184">
                <a:defRPr/>
              </a:pPr>
              <a:r>
                <a:rPr lang="en-US" sz="1300" kern="0" dirty="0">
                  <a:solidFill>
                    <a:srgbClr val="FFFFFF"/>
                  </a:solidFill>
                  <a:latin typeface="Segoe UI Light" pitchFamily="34" charset="0"/>
                  <a:cs typeface="Arial"/>
                </a:rPr>
                <a:t>Sensors / RFID / Devices</a:t>
              </a:r>
            </a:p>
          </p:txBody>
        </p:sp>
        <p:sp>
          <p:nvSpPr>
            <p:cNvPr id="44" name="TextBox 43"/>
            <p:cNvSpPr txBox="1"/>
            <p:nvPr/>
          </p:nvSpPr>
          <p:spPr>
            <a:xfrm>
              <a:off x="5940153" y="3408328"/>
              <a:ext cx="1939905" cy="277071"/>
            </a:xfrm>
            <a:prstGeom prst="rect">
              <a:avLst/>
            </a:prstGeom>
            <a:noFill/>
            <a:ln>
              <a:noFill/>
            </a:ln>
          </p:spPr>
          <p:txBody>
            <a:bodyPr wrap="square" rtlCol="0">
              <a:spAutoFit/>
            </a:bodyPr>
            <a:lstStyle/>
            <a:p>
              <a:pPr defTabSz="816184">
                <a:defRPr/>
              </a:pPr>
              <a:r>
                <a:rPr lang="en-US" sz="1200" kern="0" dirty="0">
                  <a:solidFill>
                    <a:srgbClr val="FFFFFF"/>
                  </a:solidFill>
                  <a:latin typeface="Segoe UI Light" pitchFamily="34" charset="0"/>
                  <a:cs typeface="Arial"/>
                </a:rPr>
                <a:t>Spatial &amp; GPS Coordinates</a:t>
              </a:r>
            </a:p>
          </p:txBody>
        </p:sp>
      </p:grpSp>
      <p:grpSp>
        <p:nvGrpSpPr>
          <p:cNvPr id="45" name="组合 44"/>
          <p:cNvGrpSpPr/>
          <p:nvPr/>
        </p:nvGrpSpPr>
        <p:grpSpPr>
          <a:xfrm>
            <a:off x="3790756" y="2541727"/>
            <a:ext cx="3748022" cy="2628477"/>
            <a:chOff x="2272946" y="2870427"/>
            <a:chExt cx="3748998" cy="2629163"/>
          </a:xfrm>
        </p:grpSpPr>
        <p:sp>
          <p:nvSpPr>
            <p:cNvPr id="15" name="矩形 14"/>
            <p:cNvSpPr/>
            <p:nvPr/>
          </p:nvSpPr>
          <p:spPr>
            <a:xfrm>
              <a:off x="2272946" y="2870427"/>
              <a:ext cx="3679597" cy="2629163"/>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816184">
                <a:defRPr/>
              </a:pPr>
              <a:r>
                <a:rPr lang="en-US" altLang="zh-CN" sz="2599" kern="0" dirty="0">
                  <a:solidFill>
                    <a:prstClr val="white"/>
                  </a:solidFill>
                  <a:latin typeface="Segoe UI Light" pitchFamily="34" charset="0"/>
                  <a:cs typeface="Arial"/>
                </a:rPr>
                <a:t>             WEB 2.0</a:t>
              </a:r>
            </a:p>
          </p:txBody>
        </p:sp>
        <p:sp>
          <p:nvSpPr>
            <p:cNvPr id="22" name="TextBox 21"/>
            <p:cNvSpPr txBox="1"/>
            <p:nvPr/>
          </p:nvSpPr>
          <p:spPr>
            <a:xfrm>
              <a:off x="2428786" y="3054763"/>
              <a:ext cx="762000"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Mobile</a:t>
              </a:r>
            </a:p>
          </p:txBody>
        </p:sp>
        <p:sp>
          <p:nvSpPr>
            <p:cNvPr id="23" name="TextBox 22"/>
            <p:cNvSpPr txBox="1"/>
            <p:nvPr/>
          </p:nvSpPr>
          <p:spPr>
            <a:xfrm>
              <a:off x="2360389" y="3381792"/>
              <a:ext cx="990600"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Advertising</a:t>
              </a:r>
            </a:p>
          </p:txBody>
        </p:sp>
        <p:sp>
          <p:nvSpPr>
            <p:cNvPr id="24" name="TextBox 23"/>
            <p:cNvSpPr txBox="1"/>
            <p:nvPr/>
          </p:nvSpPr>
          <p:spPr>
            <a:xfrm>
              <a:off x="4655247" y="3381792"/>
              <a:ext cx="1172749"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Collaboration</a:t>
              </a:r>
            </a:p>
          </p:txBody>
        </p:sp>
        <p:sp>
          <p:nvSpPr>
            <p:cNvPr id="25" name="TextBox 24"/>
            <p:cNvSpPr txBox="1"/>
            <p:nvPr/>
          </p:nvSpPr>
          <p:spPr>
            <a:xfrm>
              <a:off x="3265096" y="3381792"/>
              <a:ext cx="1169560"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eCommerce</a:t>
              </a:r>
            </a:p>
          </p:txBody>
        </p:sp>
        <p:sp>
          <p:nvSpPr>
            <p:cNvPr id="26" name="TextBox 25"/>
            <p:cNvSpPr txBox="1"/>
            <p:nvPr/>
          </p:nvSpPr>
          <p:spPr>
            <a:xfrm>
              <a:off x="4545791" y="3802617"/>
              <a:ext cx="1391660"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Digital Marketing</a:t>
              </a:r>
            </a:p>
          </p:txBody>
        </p:sp>
        <p:sp>
          <p:nvSpPr>
            <p:cNvPr id="27" name="TextBox 26"/>
            <p:cNvSpPr txBox="1"/>
            <p:nvPr/>
          </p:nvSpPr>
          <p:spPr>
            <a:xfrm>
              <a:off x="4461302" y="4223442"/>
              <a:ext cx="1560642" cy="292464"/>
            </a:xfrm>
            <a:prstGeom prst="rect">
              <a:avLst/>
            </a:prstGeom>
            <a:noFill/>
          </p:spPr>
          <p:txBody>
            <a:bodyPr wrap="square" rtlCol="0">
              <a:spAutoFit/>
            </a:bodyPr>
            <a:lstStyle/>
            <a:p>
              <a:pPr defTabSz="816184">
                <a:defRPr/>
              </a:pPr>
              <a:r>
                <a:rPr lang="en-US" sz="1300" kern="0" dirty="0">
                  <a:solidFill>
                    <a:srgbClr val="FFFFFF"/>
                  </a:solidFill>
                  <a:cs typeface="Arial"/>
                </a:rPr>
                <a:t> </a:t>
              </a:r>
              <a:r>
                <a:rPr lang="en-US" sz="1300" kern="0" dirty="0">
                  <a:solidFill>
                    <a:srgbClr val="FFFFFF"/>
                  </a:solidFill>
                  <a:latin typeface="Segoe UI Light" pitchFamily="34" charset="0"/>
                  <a:cs typeface="Arial"/>
                </a:rPr>
                <a:t>Search Marketing</a:t>
              </a:r>
            </a:p>
          </p:txBody>
        </p:sp>
        <p:sp>
          <p:nvSpPr>
            <p:cNvPr id="28" name="TextBox 27"/>
            <p:cNvSpPr txBox="1"/>
            <p:nvPr/>
          </p:nvSpPr>
          <p:spPr>
            <a:xfrm>
              <a:off x="4746322" y="4644267"/>
              <a:ext cx="990600"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Web Logs</a:t>
              </a:r>
            </a:p>
          </p:txBody>
        </p:sp>
        <p:sp>
          <p:nvSpPr>
            <p:cNvPr id="29" name="TextBox 28"/>
            <p:cNvSpPr txBox="1"/>
            <p:nvPr/>
          </p:nvSpPr>
          <p:spPr>
            <a:xfrm>
              <a:off x="4427984" y="5065093"/>
              <a:ext cx="1510730"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Recommendations</a:t>
              </a:r>
            </a:p>
          </p:txBody>
        </p:sp>
      </p:grpSp>
      <p:grpSp>
        <p:nvGrpSpPr>
          <p:cNvPr id="19" name="组合 18"/>
          <p:cNvGrpSpPr/>
          <p:nvPr/>
        </p:nvGrpSpPr>
        <p:grpSpPr>
          <a:xfrm>
            <a:off x="3790755" y="3421346"/>
            <a:ext cx="2083512" cy="1748863"/>
            <a:chOff x="2272945" y="3750273"/>
            <a:chExt cx="2084055" cy="1749317"/>
          </a:xfrm>
        </p:grpSpPr>
        <p:sp>
          <p:nvSpPr>
            <p:cNvPr id="14" name="矩形 13"/>
            <p:cNvSpPr/>
            <p:nvPr/>
          </p:nvSpPr>
          <p:spPr>
            <a:xfrm>
              <a:off x="2272945" y="3750273"/>
              <a:ext cx="2078707" cy="1749317"/>
            </a:xfrm>
            <a:prstGeom prst="rect">
              <a:avLst/>
            </a:prstGeom>
            <a:solidFill>
              <a:srgbClr val="86B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816184">
                <a:defRPr/>
              </a:pPr>
              <a:r>
                <a:rPr lang="en-US" altLang="zh-CN" sz="2199" kern="0" dirty="0">
                  <a:solidFill>
                    <a:prstClr val="white"/>
                  </a:solidFill>
                  <a:latin typeface="Segoe UI Light" pitchFamily="34" charset="0"/>
                  <a:cs typeface="Arial"/>
                </a:rPr>
                <a:t>   ERP / CRM</a:t>
              </a:r>
            </a:p>
          </p:txBody>
        </p:sp>
        <p:sp>
          <p:nvSpPr>
            <p:cNvPr id="20" name="TextBox 19"/>
            <p:cNvSpPr txBox="1"/>
            <p:nvPr/>
          </p:nvSpPr>
          <p:spPr>
            <a:xfrm>
              <a:off x="3224565" y="5060675"/>
              <a:ext cx="1132435"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Sales Pipeline</a:t>
              </a:r>
            </a:p>
          </p:txBody>
        </p:sp>
        <p:sp>
          <p:nvSpPr>
            <p:cNvPr id="21" name="TextBox 20"/>
            <p:cNvSpPr txBox="1"/>
            <p:nvPr/>
          </p:nvSpPr>
          <p:spPr>
            <a:xfrm>
              <a:off x="2336670" y="4253115"/>
              <a:ext cx="879911"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Payables</a:t>
              </a:r>
            </a:p>
          </p:txBody>
        </p:sp>
        <p:sp>
          <p:nvSpPr>
            <p:cNvPr id="30" name="TextBox 29"/>
            <p:cNvSpPr txBox="1"/>
            <p:nvPr/>
          </p:nvSpPr>
          <p:spPr>
            <a:xfrm>
              <a:off x="2403390" y="4676886"/>
              <a:ext cx="746469"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Payroll</a:t>
              </a:r>
            </a:p>
          </p:txBody>
        </p:sp>
        <p:sp>
          <p:nvSpPr>
            <p:cNvPr id="31" name="TextBox 30"/>
            <p:cNvSpPr txBox="1"/>
            <p:nvPr/>
          </p:nvSpPr>
          <p:spPr>
            <a:xfrm>
              <a:off x="2333398" y="5060677"/>
              <a:ext cx="886452"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Inventory</a:t>
              </a:r>
            </a:p>
          </p:txBody>
        </p:sp>
        <p:sp>
          <p:nvSpPr>
            <p:cNvPr id="32" name="TextBox 31"/>
            <p:cNvSpPr txBox="1"/>
            <p:nvPr/>
          </p:nvSpPr>
          <p:spPr>
            <a:xfrm>
              <a:off x="3347556" y="4248759"/>
              <a:ext cx="886452"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Contacts</a:t>
              </a:r>
            </a:p>
          </p:txBody>
        </p:sp>
        <p:sp>
          <p:nvSpPr>
            <p:cNvPr id="33" name="TextBox 32"/>
            <p:cNvSpPr txBox="1"/>
            <p:nvPr/>
          </p:nvSpPr>
          <p:spPr>
            <a:xfrm>
              <a:off x="3229698" y="4676885"/>
              <a:ext cx="1122170"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Deal Tracking</a:t>
              </a:r>
            </a:p>
          </p:txBody>
        </p:sp>
      </p:grpSp>
      <p:grpSp>
        <p:nvGrpSpPr>
          <p:cNvPr id="48" name="组合 47"/>
          <p:cNvGrpSpPr/>
          <p:nvPr/>
        </p:nvGrpSpPr>
        <p:grpSpPr>
          <a:xfrm>
            <a:off x="1991026" y="1011757"/>
            <a:ext cx="9070657" cy="4732299"/>
            <a:chOff x="485474" y="1395134"/>
            <a:chExt cx="9073020" cy="4733532"/>
          </a:xfrm>
        </p:grpSpPr>
        <p:grpSp>
          <p:nvGrpSpPr>
            <p:cNvPr id="8" name="组合 7"/>
            <p:cNvGrpSpPr/>
            <p:nvPr/>
          </p:nvGrpSpPr>
          <p:grpSpPr>
            <a:xfrm>
              <a:off x="485474" y="2421467"/>
              <a:ext cx="980010" cy="3078268"/>
              <a:chOff x="485474" y="2421467"/>
              <a:chExt cx="980010" cy="3078268"/>
            </a:xfrm>
          </p:grpSpPr>
          <p:sp>
            <p:nvSpPr>
              <p:cNvPr id="9" name="TextBox 8"/>
              <p:cNvSpPr txBox="1"/>
              <p:nvPr/>
            </p:nvSpPr>
            <p:spPr>
              <a:xfrm>
                <a:off x="485474" y="4161925"/>
                <a:ext cx="963976" cy="554142"/>
              </a:xfrm>
              <a:prstGeom prst="rect">
                <a:avLst/>
              </a:prstGeom>
              <a:noFill/>
            </p:spPr>
            <p:txBody>
              <a:bodyPr wrap="none" rtlCol="0">
                <a:spAutoFit/>
              </a:bodyPr>
              <a:lstStyle/>
              <a:p>
                <a:pPr defTabSz="816184">
                  <a:defRPr/>
                </a:pPr>
                <a:r>
                  <a:rPr lang="en-US" sz="1500" kern="0" dirty="0">
                    <a:solidFill>
                      <a:prstClr val="black">
                        <a:lumMod val="65000"/>
                        <a:lumOff val="35000"/>
                      </a:prstClr>
                    </a:solidFill>
                    <a:latin typeface="Segoe UI Light" pitchFamily="34" charset="0"/>
                    <a:cs typeface="Arial"/>
                  </a:rPr>
                  <a:t>Terabytes</a:t>
                </a:r>
              </a:p>
              <a:p>
                <a:pPr defTabSz="816184">
                  <a:defRPr/>
                </a:pPr>
                <a:r>
                  <a:rPr lang="en-US" sz="1500" kern="0" dirty="0">
                    <a:solidFill>
                      <a:prstClr val="black">
                        <a:lumMod val="65000"/>
                        <a:lumOff val="35000"/>
                      </a:prstClr>
                    </a:solidFill>
                    <a:latin typeface="Segoe UI Light" pitchFamily="34" charset="0"/>
                    <a:cs typeface="Arial"/>
                  </a:rPr>
                  <a:t>(10E12)</a:t>
                </a:r>
              </a:p>
            </p:txBody>
          </p:sp>
          <p:sp>
            <p:nvSpPr>
              <p:cNvPr id="10" name="TextBox 9"/>
              <p:cNvSpPr txBox="1"/>
              <p:nvPr/>
            </p:nvSpPr>
            <p:spPr>
              <a:xfrm>
                <a:off x="485474" y="4945593"/>
                <a:ext cx="980010" cy="554142"/>
              </a:xfrm>
              <a:prstGeom prst="rect">
                <a:avLst/>
              </a:prstGeom>
              <a:noFill/>
            </p:spPr>
            <p:txBody>
              <a:bodyPr wrap="none" rtlCol="0">
                <a:spAutoFit/>
              </a:bodyPr>
              <a:lstStyle/>
              <a:p>
                <a:pPr defTabSz="816184">
                  <a:defRPr/>
                </a:pPr>
                <a:r>
                  <a:rPr lang="en-US" sz="1500" kern="0" dirty="0">
                    <a:solidFill>
                      <a:prstClr val="black">
                        <a:lumMod val="65000"/>
                        <a:lumOff val="35000"/>
                      </a:prstClr>
                    </a:solidFill>
                    <a:latin typeface="Segoe UI Light" pitchFamily="34" charset="0"/>
                    <a:cs typeface="Arial"/>
                  </a:rPr>
                  <a:t>Gigabytes</a:t>
                </a:r>
              </a:p>
              <a:p>
                <a:pPr defTabSz="816184">
                  <a:defRPr/>
                </a:pPr>
                <a:r>
                  <a:rPr lang="en-US" sz="1500" kern="0" dirty="0">
                    <a:solidFill>
                      <a:prstClr val="black">
                        <a:lumMod val="65000"/>
                        <a:lumOff val="35000"/>
                      </a:prstClr>
                    </a:solidFill>
                    <a:latin typeface="Segoe UI Light" pitchFamily="34" charset="0"/>
                    <a:cs typeface="Arial"/>
                  </a:rPr>
                  <a:t>(10E9)</a:t>
                </a:r>
              </a:p>
            </p:txBody>
          </p:sp>
          <p:sp>
            <p:nvSpPr>
              <p:cNvPr id="11" name="TextBox 10"/>
              <p:cNvSpPr txBox="1"/>
              <p:nvPr/>
            </p:nvSpPr>
            <p:spPr>
              <a:xfrm>
                <a:off x="485474" y="2421467"/>
                <a:ext cx="882203" cy="554142"/>
              </a:xfrm>
              <a:prstGeom prst="rect">
                <a:avLst/>
              </a:prstGeom>
              <a:noFill/>
              <a:ln>
                <a:noFill/>
              </a:ln>
            </p:spPr>
            <p:txBody>
              <a:bodyPr wrap="none" rtlCol="0">
                <a:spAutoFit/>
              </a:bodyPr>
              <a:lstStyle/>
              <a:p>
                <a:pPr defTabSz="816184">
                  <a:defRPr/>
                </a:pPr>
                <a:r>
                  <a:rPr lang="en-US" sz="1500" kern="0" dirty="0">
                    <a:solidFill>
                      <a:prstClr val="black">
                        <a:lumMod val="65000"/>
                        <a:lumOff val="35000"/>
                      </a:prstClr>
                    </a:solidFill>
                    <a:latin typeface="Segoe UI Light" pitchFamily="34" charset="0"/>
                    <a:cs typeface="Arial"/>
                  </a:rPr>
                  <a:t>Exabytes</a:t>
                </a:r>
              </a:p>
              <a:p>
                <a:pPr defTabSz="816184">
                  <a:defRPr/>
                </a:pPr>
                <a:r>
                  <a:rPr lang="en-US" sz="1500" kern="0" dirty="0">
                    <a:solidFill>
                      <a:prstClr val="black">
                        <a:lumMod val="65000"/>
                        <a:lumOff val="35000"/>
                      </a:prstClr>
                    </a:solidFill>
                    <a:latin typeface="Segoe UI Light" pitchFamily="34" charset="0"/>
                    <a:cs typeface="Arial"/>
                  </a:rPr>
                  <a:t>(10E18)</a:t>
                </a:r>
              </a:p>
            </p:txBody>
          </p:sp>
          <p:sp>
            <p:nvSpPr>
              <p:cNvPr id="12" name="TextBox 11"/>
              <p:cNvSpPr txBox="1"/>
              <p:nvPr/>
            </p:nvSpPr>
            <p:spPr>
              <a:xfrm>
                <a:off x="485474" y="3378257"/>
                <a:ext cx="963976" cy="554142"/>
              </a:xfrm>
              <a:prstGeom prst="rect">
                <a:avLst/>
              </a:prstGeom>
              <a:noFill/>
            </p:spPr>
            <p:txBody>
              <a:bodyPr wrap="none" rtlCol="0">
                <a:spAutoFit/>
              </a:bodyPr>
              <a:lstStyle/>
              <a:p>
                <a:pPr defTabSz="816184">
                  <a:defRPr/>
                </a:pPr>
                <a:r>
                  <a:rPr lang="en-US" sz="1500" kern="0" dirty="0">
                    <a:solidFill>
                      <a:prstClr val="black">
                        <a:lumMod val="65000"/>
                        <a:lumOff val="35000"/>
                      </a:prstClr>
                    </a:solidFill>
                    <a:latin typeface="Segoe UI Light" pitchFamily="34" charset="0"/>
                    <a:cs typeface="Arial"/>
                  </a:rPr>
                  <a:t>Petabytes</a:t>
                </a:r>
              </a:p>
              <a:p>
                <a:pPr defTabSz="816184">
                  <a:defRPr/>
                </a:pPr>
                <a:r>
                  <a:rPr lang="en-US" sz="1500" kern="0" dirty="0">
                    <a:solidFill>
                      <a:prstClr val="black">
                        <a:lumMod val="65000"/>
                        <a:lumOff val="35000"/>
                      </a:prstClr>
                    </a:solidFill>
                    <a:latin typeface="Segoe UI Light" pitchFamily="34" charset="0"/>
                    <a:cs typeface="Arial"/>
                  </a:rPr>
                  <a:t>(10E15)</a:t>
                </a:r>
              </a:p>
            </p:txBody>
          </p:sp>
        </p:grpSp>
        <p:grpSp>
          <p:nvGrpSpPr>
            <p:cNvPr id="18" name="组合 17"/>
            <p:cNvGrpSpPr/>
            <p:nvPr/>
          </p:nvGrpSpPr>
          <p:grpSpPr>
            <a:xfrm>
              <a:off x="1394308" y="1395134"/>
              <a:ext cx="8164186" cy="4733532"/>
              <a:chOff x="1394308" y="1395134"/>
              <a:chExt cx="8164186" cy="4733532"/>
            </a:xfrm>
          </p:grpSpPr>
          <p:grpSp>
            <p:nvGrpSpPr>
              <p:cNvPr id="47" name="组合 46"/>
              <p:cNvGrpSpPr/>
              <p:nvPr/>
            </p:nvGrpSpPr>
            <p:grpSpPr>
              <a:xfrm>
                <a:off x="1493586" y="5292189"/>
                <a:ext cx="8064908" cy="836476"/>
                <a:chOff x="1493586" y="5292189"/>
                <a:chExt cx="8064908" cy="836476"/>
              </a:xfrm>
            </p:grpSpPr>
            <p:sp>
              <p:nvSpPr>
                <p:cNvPr id="4" name="上箭头 2"/>
                <p:cNvSpPr/>
                <p:nvPr/>
              </p:nvSpPr>
              <p:spPr>
                <a:xfrm rot="5400000" flipH="1">
                  <a:off x="4711752" y="2074023"/>
                  <a:ext cx="836476" cy="7272808"/>
                </a:xfrm>
                <a:custGeom>
                  <a:avLst/>
                  <a:gdLst>
                    <a:gd name="connsiteX0" fmla="*/ 0 w 1584176"/>
                    <a:gd name="connsiteY0" fmla="*/ 792088 h 4608512"/>
                    <a:gd name="connsiteX1" fmla="*/ 792088 w 1584176"/>
                    <a:gd name="connsiteY1" fmla="*/ 0 h 4608512"/>
                    <a:gd name="connsiteX2" fmla="*/ 1584176 w 1584176"/>
                    <a:gd name="connsiteY2" fmla="*/ 792088 h 4608512"/>
                    <a:gd name="connsiteX3" fmla="*/ 1188132 w 1584176"/>
                    <a:gd name="connsiteY3" fmla="*/ 792088 h 4608512"/>
                    <a:gd name="connsiteX4" fmla="*/ 1188132 w 1584176"/>
                    <a:gd name="connsiteY4" fmla="*/ 4608512 h 4608512"/>
                    <a:gd name="connsiteX5" fmla="*/ 396044 w 1584176"/>
                    <a:gd name="connsiteY5" fmla="*/ 4608512 h 4608512"/>
                    <a:gd name="connsiteX6" fmla="*/ 396044 w 1584176"/>
                    <a:gd name="connsiteY6" fmla="*/ 792088 h 4608512"/>
                    <a:gd name="connsiteX7" fmla="*/ 0 w 1584176"/>
                    <a:gd name="connsiteY7" fmla="*/ 792088 h 4608512"/>
                    <a:gd name="connsiteX0" fmla="*/ 389402 w 1188132"/>
                    <a:gd name="connsiteY0" fmla="*/ 627965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6" fmla="*/ 0 w 1188132"/>
                    <a:gd name="connsiteY6" fmla="*/ 792088 h 4608512"/>
                    <a:gd name="connsiteX7" fmla="*/ 389402 w 1188132"/>
                    <a:gd name="connsiteY7" fmla="*/ 627965 h 4608512"/>
                    <a:gd name="connsiteX0" fmla="*/ 389402 w 1188132"/>
                    <a:gd name="connsiteY0" fmla="*/ 627965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6" fmla="*/ 389402 w 1188132"/>
                    <a:gd name="connsiteY6" fmla="*/ 627965 h 4608512"/>
                    <a:gd name="connsiteX0" fmla="*/ 0 w 1188132"/>
                    <a:gd name="connsiteY0" fmla="*/ 4608512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0" fmla="*/ 2540 w 792088"/>
                    <a:gd name="connsiteY0" fmla="*/ 4620235 h 4620235"/>
                    <a:gd name="connsiteX1" fmla="*/ 0 w 792088"/>
                    <a:gd name="connsiteY1" fmla="*/ 0 h 4620235"/>
                    <a:gd name="connsiteX2" fmla="*/ 792088 w 792088"/>
                    <a:gd name="connsiteY2" fmla="*/ 792088 h 4620235"/>
                    <a:gd name="connsiteX3" fmla="*/ 396044 w 792088"/>
                    <a:gd name="connsiteY3" fmla="*/ 792088 h 4620235"/>
                    <a:gd name="connsiteX4" fmla="*/ 396044 w 792088"/>
                    <a:gd name="connsiteY4" fmla="*/ 4608512 h 4620235"/>
                    <a:gd name="connsiteX5" fmla="*/ 2540 w 792088"/>
                    <a:gd name="connsiteY5" fmla="*/ 4620235 h 4620235"/>
                    <a:gd name="connsiteX0" fmla="*/ 2540 w 792088"/>
                    <a:gd name="connsiteY0" fmla="*/ 4585066 h 4608512"/>
                    <a:gd name="connsiteX1" fmla="*/ 0 w 792088"/>
                    <a:gd name="connsiteY1" fmla="*/ 0 h 4608512"/>
                    <a:gd name="connsiteX2" fmla="*/ 792088 w 792088"/>
                    <a:gd name="connsiteY2" fmla="*/ 792088 h 4608512"/>
                    <a:gd name="connsiteX3" fmla="*/ 396044 w 792088"/>
                    <a:gd name="connsiteY3" fmla="*/ 792088 h 4608512"/>
                    <a:gd name="connsiteX4" fmla="*/ 396044 w 792088"/>
                    <a:gd name="connsiteY4" fmla="*/ 4608512 h 4608512"/>
                    <a:gd name="connsiteX5" fmla="*/ 2540 w 792088"/>
                    <a:gd name="connsiteY5" fmla="*/ 4585066 h 4608512"/>
                    <a:gd name="connsiteX0" fmla="*/ 2540 w 792088"/>
                    <a:gd name="connsiteY0" fmla="*/ 4608512 h 4608512"/>
                    <a:gd name="connsiteX1" fmla="*/ 0 w 792088"/>
                    <a:gd name="connsiteY1" fmla="*/ 0 h 4608512"/>
                    <a:gd name="connsiteX2" fmla="*/ 792088 w 792088"/>
                    <a:gd name="connsiteY2" fmla="*/ 792088 h 4608512"/>
                    <a:gd name="connsiteX3" fmla="*/ 396044 w 792088"/>
                    <a:gd name="connsiteY3" fmla="*/ 792088 h 4608512"/>
                    <a:gd name="connsiteX4" fmla="*/ 396044 w 792088"/>
                    <a:gd name="connsiteY4" fmla="*/ 4608512 h 4608512"/>
                    <a:gd name="connsiteX5" fmla="*/ 2540 w 792088"/>
                    <a:gd name="connsiteY5" fmla="*/ 4608512 h 4608512"/>
                    <a:gd name="connsiteX0" fmla="*/ 2540 w 792088"/>
                    <a:gd name="connsiteY0" fmla="*/ 4608512 h 7164143"/>
                    <a:gd name="connsiteX1" fmla="*/ 0 w 792088"/>
                    <a:gd name="connsiteY1" fmla="*/ 0 h 7164143"/>
                    <a:gd name="connsiteX2" fmla="*/ 792088 w 792088"/>
                    <a:gd name="connsiteY2" fmla="*/ 792088 h 7164143"/>
                    <a:gd name="connsiteX3" fmla="*/ 396044 w 792088"/>
                    <a:gd name="connsiteY3" fmla="*/ 792088 h 7164143"/>
                    <a:gd name="connsiteX4" fmla="*/ 396044 w 792088"/>
                    <a:gd name="connsiteY4" fmla="*/ 7164143 h 7164143"/>
                    <a:gd name="connsiteX5" fmla="*/ 2540 w 792088"/>
                    <a:gd name="connsiteY5" fmla="*/ 4608512 h 7164143"/>
                    <a:gd name="connsiteX0" fmla="*/ 2539 w 792088"/>
                    <a:gd name="connsiteY0" fmla="*/ 7375158 h 7375158"/>
                    <a:gd name="connsiteX1" fmla="*/ 0 w 792088"/>
                    <a:gd name="connsiteY1" fmla="*/ 0 h 7375158"/>
                    <a:gd name="connsiteX2" fmla="*/ 792088 w 792088"/>
                    <a:gd name="connsiteY2" fmla="*/ 792088 h 7375158"/>
                    <a:gd name="connsiteX3" fmla="*/ 396044 w 792088"/>
                    <a:gd name="connsiteY3" fmla="*/ 792088 h 7375158"/>
                    <a:gd name="connsiteX4" fmla="*/ 396044 w 792088"/>
                    <a:gd name="connsiteY4" fmla="*/ 7164143 h 7375158"/>
                    <a:gd name="connsiteX5" fmla="*/ 2539 w 792088"/>
                    <a:gd name="connsiteY5" fmla="*/ 7375158 h 7375158"/>
                    <a:gd name="connsiteX0" fmla="*/ 2539 w 792088"/>
                    <a:gd name="connsiteY0" fmla="*/ 7375158 h 7375158"/>
                    <a:gd name="connsiteX1" fmla="*/ 0 w 792088"/>
                    <a:gd name="connsiteY1" fmla="*/ 0 h 7375158"/>
                    <a:gd name="connsiteX2" fmla="*/ 792088 w 792088"/>
                    <a:gd name="connsiteY2" fmla="*/ 792088 h 7375158"/>
                    <a:gd name="connsiteX3" fmla="*/ 396044 w 792088"/>
                    <a:gd name="connsiteY3" fmla="*/ 792088 h 7375158"/>
                    <a:gd name="connsiteX4" fmla="*/ 396044 w 792088"/>
                    <a:gd name="connsiteY4" fmla="*/ 7363435 h 7375158"/>
                    <a:gd name="connsiteX5" fmla="*/ 2539 w 792088"/>
                    <a:gd name="connsiteY5" fmla="*/ 7375158 h 7375158"/>
                    <a:gd name="connsiteX0" fmla="*/ 2539 w 792088"/>
                    <a:gd name="connsiteY0" fmla="*/ 7375158 h 8324727"/>
                    <a:gd name="connsiteX1" fmla="*/ 0 w 792088"/>
                    <a:gd name="connsiteY1" fmla="*/ 0 h 8324727"/>
                    <a:gd name="connsiteX2" fmla="*/ 792088 w 792088"/>
                    <a:gd name="connsiteY2" fmla="*/ 792088 h 8324727"/>
                    <a:gd name="connsiteX3" fmla="*/ 396044 w 792088"/>
                    <a:gd name="connsiteY3" fmla="*/ 792088 h 8324727"/>
                    <a:gd name="connsiteX4" fmla="*/ 373842 w 792088"/>
                    <a:gd name="connsiteY4" fmla="*/ 8324727 h 8324727"/>
                    <a:gd name="connsiteX5" fmla="*/ 2539 w 792088"/>
                    <a:gd name="connsiteY5" fmla="*/ 7375158 h 8324727"/>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373842 w 792088"/>
                    <a:gd name="connsiteY4" fmla="*/ 8324727 h 8371620"/>
                    <a:gd name="connsiteX5" fmla="*/ 2538 w 792088"/>
                    <a:gd name="connsiteY5" fmla="*/ 8371620 h 8371620"/>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407145 w 792088"/>
                    <a:gd name="connsiteY4" fmla="*/ 8359896 h 8371620"/>
                    <a:gd name="connsiteX5" fmla="*/ 2538 w 792088"/>
                    <a:gd name="connsiteY5" fmla="*/ 8371620 h 8371620"/>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384943 w 792088"/>
                    <a:gd name="connsiteY4" fmla="*/ 8371619 h 8371620"/>
                    <a:gd name="connsiteX5" fmla="*/ 2538 w 792088"/>
                    <a:gd name="connsiteY5" fmla="*/ 8371620 h 8371620"/>
                    <a:gd name="connsiteX0" fmla="*/ 2538 w 792088"/>
                    <a:gd name="connsiteY0" fmla="*/ 8371620 h 8383343"/>
                    <a:gd name="connsiteX1" fmla="*/ 0 w 792088"/>
                    <a:gd name="connsiteY1" fmla="*/ 0 h 8383343"/>
                    <a:gd name="connsiteX2" fmla="*/ 792088 w 792088"/>
                    <a:gd name="connsiteY2" fmla="*/ 792088 h 8383343"/>
                    <a:gd name="connsiteX3" fmla="*/ 396044 w 792088"/>
                    <a:gd name="connsiteY3" fmla="*/ 792088 h 8383343"/>
                    <a:gd name="connsiteX4" fmla="*/ 407145 w 792088"/>
                    <a:gd name="connsiteY4" fmla="*/ 8383343 h 8383343"/>
                    <a:gd name="connsiteX5" fmla="*/ 2538 w 792088"/>
                    <a:gd name="connsiteY5" fmla="*/ 8371620 h 8383343"/>
                    <a:gd name="connsiteX0" fmla="*/ 2538 w 792088"/>
                    <a:gd name="connsiteY0" fmla="*/ 8371620 h 8383343"/>
                    <a:gd name="connsiteX1" fmla="*/ 0 w 792088"/>
                    <a:gd name="connsiteY1" fmla="*/ 0 h 8383343"/>
                    <a:gd name="connsiteX2" fmla="*/ 792088 w 792088"/>
                    <a:gd name="connsiteY2" fmla="*/ 792088 h 8383343"/>
                    <a:gd name="connsiteX3" fmla="*/ 396044 w 792088"/>
                    <a:gd name="connsiteY3" fmla="*/ 792088 h 8383343"/>
                    <a:gd name="connsiteX4" fmla="*/ 396044 w 792088"/>
                    <a:gd name="connsiteY4" fmla="*/ 8383343 h 8383343"/>
                    <a:gd name="connsiteX5" fmla="*/ 2538 w 792088"/>
                    <a:gd name="connsiteY5" fmla="*/ 8371620 h 8383343"/>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373842 w 792088"/>
                    <a:gd name="connsiteY4" fmla="*/ 8359897 h 8371620"/>
                    <a:gd name="connsiteX5" fmla="*/ 2538 w 792088"/>
                    <a:gd name="connsiteY5" fmla="*/ 8371620 h 8371620"/>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418246 w 792088"/>
                    <a:gd name="connsiteY4" fmla="*/ 8359897 h 8371620"/>
                    <a:gd name="connsiteX5" fmla="*/ 2538 w 792088"/>
                    <a:gd name="connsiteY5" fmla="*/ 8371620 h 8371620"/>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397255 w 792088"/>
                    <a:gd name="connsiteY4" fmla="*/ 8354355 h 8371620"/>
                    <a:gd name="connsiteX5" fmla="*/ 2538 w 792088"/>
                    <a:gd name="connsiteY5" fmla="*/ 8371620 h 8371620"/>
                    <a:gd name="connsiteX0" fmla="*/ 2538 w 792088"/>
                    <a:gd name="connsiteY0" fmla="*/ 8354995 h 8354995"/>
                    <a:gd name="connsiteX1" fmla="*/ 0 w 792088"/>
                    <a:gd name="connsiteY1" fmla="*/ 0 h 8354995"/>
                    <a:gd name="connsiteX2" fmla="*/ 792088 w 792088"/>
                    <a:gd name="connsiteY2" fmla="*/ 792088 h 8354995"/>
                    <a:gd name="connsiteX3" fmla="*/ 396044 w 792088"/>
                    <a:gd name="connsiteY3" fmla="*/ 792088 h 8354995"/>
                    <a:gd name="connsiteX4" fmla="*/ 397255 w 792088"/>
                    <a:gd name="connsiteY4" fmla="*/ 8354355 h 8354995"/>
                    <a:gd name="connsiteX5" fmla="*/ 2538 w 792088"/>
                    <a:gd name="connsiteY5" fmla="*/ 8354995 h 8354995"/>
                    <a:gd name="connsiteX0" fmla="*/ 2538 w 792088"/>
                    <a:gd name="connsiteY0" fmla="*/ 8354995 h 8354995"/>
                    <a:gd name="connsiteX1" fmla="*/ 0 w 792088"/>
                    <a:gd name="connsiteY1" fmla="*/ 0 h 8354995"/>
                    <a:gd name="connsiteX2" fmla="*/ 792088 w 792088"/>
                    <a:gd name="connsiteY2" fmla="*/ 792088 h 8354995"/>
                    <a:gd name="connsiteX3" fmla="*/ 396044 w 792088"/>
                    <a:gd name="connsiteY3" fmla="*/ 792088 h 8354995"/>
                    <a:gd name="connsiteX4" fmla="*/ 388235 w 792088"/>
                    <a:gd name="connsiteY4" fmla="*/ 8020980 h 8354995"/>
                    <a:gd name="connsiteX5" fmla="*/ 2538 w 792088"/>
                    <a:gd name="connsiteY5" fmla="*/ 8354995 h 8354995"/>
                    <a:gd name="connsiteX0" fmla="*/ 11557 w 792088"/>
                    <a:gd name="connsiteY0" fmla="*/ 8021620 h 8021620"/>
                    <a:gd name="connsiteX1" fmla="*/ 0 w 792088"/>
                    <a:gd name="connsiteY1" fmla="*/ 0 h 8021620"/>
                    <a:gd name="connsiteX2" fmla="*/ 792088 w 792088"/>
                    <a:gd name="connsiteY2" fmla="*/ 792088 h 8021620"/>
                    <a:gd name="connsiteX3" fmla="*/ 396044 w 792088"/>
                    <a:gd name="connsiteY3" fmla="*/ 792088 h 8021620"/>
                    <a:gd name="connsiteX4" fmla="*/ 388235 w 792088"/>
                    <a:gd name="connsiteY4" fmla="*/ 8020980 h 8021620"/>
                    <a:gd name="connsiteX5" fmla="*/ 11557 w 792088"/>
                    <a:gd name="connsiteY5" fmla="*/ 8021620 h 8021620"/>
                    <a:gd name="connsiteX0" fmla="*/ 2538 w 792088"/>
                    <a:gd name="connsiteY0" fmla="*/ 8050195 h 8050195"/>
                    <a:gd name="connsiteX1" fmla="*/ 0 w 792088"/>
                    <a:gd name="connsiteY1" fmla="*/ 0 h 8050195"/>
                    <a:gd name="connsiteX2" fmla="*/ 792088 w 792088"/>
                    <a:gd name="connsiteY2" fmla="*/ 792088 h 8050195"/>
                    <a:gd name="connsiteX3" fmla="*/ 396044 w 792088"/>
                    <a:gd name="connsiteY3" fmla="*/ 792088 h 8050195"/>
                    <a:gd name="connsiteX4" fmla="*/ 388235 w 792088"/>
                    <a:gd name="connsiteY4" fmla="*/ 8020980 h 8050195"/>
                    <a:gd name="connsiteX5" fmla="*/ 2538 w 792088"/>
                    <a:gd name="connsiteY5" fmla="*/ 8050195 h 8050195"/>
                    <a:gd name="connsiteX0" fmla="*/ 2537 w 792088"/>
                    <a:gd name="connsiteY0" fmla="*/ 8021620 h 8021620"/>
                    <a:gd name="connsiteX1" fmla="*/ 0 w 792088"/>
                    <a:gd name="connsiteY1" fmla="*/ 0 h 8021620"/>
                    <a:gd name="connsiteX2" fmla="*/ 792088 w 792088"/>
                    <a:gd name="connsiteY2" fmla="*/ 792088 h 8021620"/>
                    <a:gd name="connsiteX3" fmla="*/ 396044 w 792088"/>
                    <a:gd name="connsiteY3" fmla="*/ 792088 h 8021620"/>
                    <a:gd name="connsiteX4" fmla="*/ 388235 w 792088"/>
                    <a:gd name="connsiteY4" fmla="*/ 8020980 h 8021620"/>
                    <a:gd name="connsiteX5" fmla="*/ 2537 w 792088"/>
                    <a:gd name="connsiteY5" fmla="*/ 8021620 h 802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088" h="8021620">
                      <a:moveTo>
                        <a:pt x="2537" y="8021620"/>
                      </a:moveTo>
                      <a:cubicBezTo>
                        <a:pt x="1690" y="6481542"/>
                        <a:pt x="847" y="1540078"/>
                        <a:pt x="0" y="0"/>
                      </a:cubicBezTo>
                      <a:lnTo>
                        <a:pt x="792088" y="792088"/>
                      </a:lnTo>
                      <a:lnTo>
                        <a:pt x="396044" y="792088"/>
                      </a:lnTo>
                      <a:cubicBezTo>
                        <a:pt x="388643" y="3302968"/>
                        <a:pt x="395636" y="5510100"/>
                        <a:pt x="388235" y="8020980"/>
                      </a:cubicBezTo>
                      <a:lnTo>
                        <a:pt x="2537" y="802162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70C0"/>
                    </a:solidFill>
                  </a:endParaRPr>
                </a:p>
              </p:txBody>
            </p:sp>
            <p:sp>
              <p:nvSpPr>
                <p:cNvPr id="13" name="TextBox 12"/>
                <p:cNvSpPr txBox="1"/>
                <p:nvPr/>
              </p:nvSpPr>
              <p:spPr>
                <a:xfrm>
                  <a:off x="1822763" y="5779858"/>
                  <a:ext cx="7735731" cy="273295"/>
                </a:xfrm>
                <a:prstGeom prst="rect">
                  <a:avLst/>
                </a:prstGeom>
              </p:spPr>
              <p:txBody>
                <a:bodyPr vert="horz" wrap="square" lIns="130589" tIns="65294" rIns="130589" bIns="65294" rtlCol="0" anchor="ctr" anchorCtr="0">
                  <a:noAutofit/>
                </a:bodyPr>
                <a:lstStyle/>
                <a:p>
                  <a:pPr defTabSz="408093">
                    <a:spcBef>
                      <a:spcPct val="20000"/>
                    </a:spcBef>
                  </a:pPr>
                  <a:r>
                    <a:rPr lang="en-US" sz="1800" dirty="0" smtClean="0">
                      <a:solidFill>
                        <a:prstClr val="white"/>
                      </a:solidFill>
                      <a:latin typeface="Segoe UI Light" pitchFamily="34" charset="0"/>
                      <a:cs typeface="Arial Bold"/>
                    </a:rPr>
                    <a:t>      </a:t>
                  </a:r>
                  <a:r>
                    <a:rPr lang="en-US" b="1" dirty="0" smtClean="0">
                      <a:solidFill>
                        <a:prstClr val="white"/>
                      </a:solidFill>
                      <a:latin typeface="Segoe UI Light" pitchFamily="34" charset="0"/>
                      <a:cs typeface="Arial Bold"/>
                    </a:rPr>
                    <a:t>Velocity - Variety  -  variability </a:t>
                  </a:r>
                  <a:endParaRPr lang="en-US" b="1" dirty="0">
                    <a:solidFill>
                      <a:prstClr val="white"/>
                    </a:solidFill>
                    <a:latin typeface="Segoe UI Light" pitchFamily="34" charset="0"/>
                    <a:cs typeface="Arial Bold"/>
                  </a:endParaRPr>
                </a:p>
              </p:txBody>
            </p:sp>
          </p:grpSp>
          <p:grpSp>
            <p:nvGrpSpPr>
              <p:cNvPr id="6" name="组合 5"/>
              <p:cNvGrpSpPr/>
              <p:nvPr/>
            </p:nvGrpSpPr>
            <p:grpSpPr>
              <a:xfrm>
                <a:off x="1394308" y="1395134"/>
                <a:ext cx="801140" cy="4733532"/>
                <a:chOff x="1394308" y="1395134"/>
                <a:chExt cx="801140" cy="4733532"/>
              </a:xfrm>
            </p:grpSpPr>
            <p:sp>
              <p:nvSpPr>
                <p:cNvPr id="3" name="上箭头 2"/>
                <p:cNvSpPr/>
                <p:nvPr/>
              </p:nvSpPr>
              <p:spPr>
                <a:xfrm>
                  <a:off x="1403360" y="1395134"/>
                  <a:ext cx="792088" cy="4733532"/>
                </a:xfrm>
                <a:custGeom>
                  <a:avLst/>
                  <a:gdLst>
                    <a:gd name="connsiteX0" fmla="*/ 0 w 1584176"/>
                    <a:gd name="connsiteY0" fmla="*/ 792088 h 4608512"/>
                    <a:gd name="connsiteX1" fmla="*/ 792088 w 1584176"/>
                    <a:gd name="connsiteY1" fmla="*/ 0 h 4608512"/>
                    <a:gd name="connsiteX2" fmla="*/ 1584176 w 1584176"/>
                    <a:gd name="connsiteY2" fmla="*/ 792088 h 4608512"/>
                    <a:gd name="connsiteX3" fmla="*/ 1188132 w 1584176"/>
                    <a:gd name="connsiteY3" fmla="*/ 792088 h 4608512"/>
                    <a:gd name="connsiteX4" fmla="*/ 1188132 w 1584176"/>
                    <a:gd name="connsiteY4" fmla="*/ 4608512 h 4608512"/>
                    <a:gd name="connsiteX5" fmla="*/ 396044 w 1584176"/>
                    <a:gd name="connsiteY5" fmla="*/ 4608512 h 4608512"/>
                    <a:gd name="connsiteX6" fmla="*/ 396044 w 1584176"/>
                    <a:gd name="connsiteY6" fmla="*/ 792088 h 4608512"/>
                    <a:gd name="connsiteX7" fmla="*/ 0 w 1584176"/>
                    <a:gd name="connsiteY7" fmla="*/ 792088 h 4608512"/>
                    <a:gd name="connsiteX0" fmla="*/ 389402 w 1188132"/>
                    <a:gd name="connsiteY0" fmla="*/ 627965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6" fmla="*/ 0 w 1188132"/>
                    <a:gd name="connsiteY6" fmla="*/ 792088 h 4608512"/>
                    <a:gd name="connsiteX7" fmla="*/ 389402 w 1188132"/>
                    <a:gd name="connsiteY7" fmla="*/ 627965 h 4608512"/>
                    <a:gd name="connsiteX0" fmla="*/ 389402 w 1188132"/>
                    <a:gd name="connsiteY0" fmla="*/ 627965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6" fmla="*/ 389402 w 1188132"/>
                    <a:gd name="connsiteY6" fmla="*/ 627965 h 4608512"/>
                    <a:gd name="connsiteX0" fmla="*/ 0 w 1188132"/>
                    <a:gd name="connsiteY0" fmla="*/ 4608512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0" fmla="*/ 2540 w 792088"/>
                    <a:gd name="connsiteY0" fmla="*/ 4620235 h 4620235"/>
                    <a:gd name="connsiteX1" fmla="*/ 0 w 792088"/>
                    <a:gd name="connsiteY1" fmla="*/ 0 h 4620235"/>
                    <a:gd name="connsiteX2" fmla="*/ 792088 w 792088"/>
                    <a:gd name="connsiteY2" fmla="*/ 792088 h 4620235"/>
                    <a:gd name="connsiteX3" fmla="*/ 396044 w 792088"/>
                    <a:gd name="connsiteY3" fmla="*/ 792088 h 4620235"/>
                    <a:gd name="connsiteX4" fmla="*/ 396044 w 792088"/>
                    <a:gd name="connsiteY4" fmla="*/ 4608512 h 4620235"/>
                    <a:gd name="connsiteX5" fmla="*/ 2540 w 792088"/>
                    <a:gd name="connsiteY5" fmla="*/ 4620235 h 4620235"/>
                    <a:gd name="connsiteX0" fmla="*/ 2540 w 792088"/>
                    <a:gd name="connsiteY0" fmla="*/ 4585066 h 4608512"/>
                    <a:gd name="connsiteX1" fmla="*/ 0 w 792088"/>
                    <a:gd name="connsiteY1" fmla="*/ 0 h 4608512"/>
                    <a:gd name="connsiteX2" fmla="*/ 792088 w 792088"/>
                    <a:gd name="connsiteY2" fmla="*/ 792088 h 4608512"/>
                    <a:gd name="connsiteX3" fmla="*/ 396044 w 792088"/>
                    <a:gd name="connsiteY3" fmla="*/ 792088 h 4608512"/>
                    <a:gd name="connsiteX4" fmla="*/ 396044 w 792088"/>
                    <a:gd name="connsiteY4" fmla="*/ 4608512 h 4608512"/>
                    <a:gd name="connsiteX5" fmla="*/ 2540 w 792088"/>
                    <a:gd name="connsiteY5" fmla="*/ 4585066 h 4608512"/>
                    <a:gd name="connsiteX0" fmla="*/ 2540 w 792088"/>
                    <a:gd name="connsiteY0" fmla="*/ 4608512 h 4608512"/>
                    <a:gd name="connsiteX1" fmla="*/ 0 w 792088"/>
                    <a:gd name="connsiteY1" fmla="*/ 0 h 4608512"/>
                    <a:gd name="connsiteX2" fmla="*/ 792088 w 792088"/>
                    <a:gd name="connsiteY2" fmla="*/ 792088 h 4608512"/>
                    <a:gd name="connsiteX3" fmla="*/ 396044 w 792088"/>
                    <a:gd name="connsiteY3" fmla="*/ 792088 h 4608512"/>
                    <a:gd name="connsiteX4" fmla="*/ 396044 w 792088"/>
                    <a:gd name="connsiteY4" fmla="*/ 4608512 h 4608512"/>
                    <a:gd name="connsiteX5" fmla="*/ 2540 w 792088"/>
                    <a:gd name="connsiteY5" fmla="*/ 4608512 h 460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088" h="4608512">
                      <a:moveTo>
                        <a:pt x="2540" y="4608512"/>
                      </a:moveTo>
                      <a:cubicBezTo>
                        <a:pt x="1693" y="3068434"/>
                        <a:pt x="847" y="1540078"/>
                        <a:pt x="0" y="0"/>
                      </a:cubicBezTo>
                      <a:lnTo>
                        <a:pt x="792088" y="792088"/>
                      </a:lnTo>
                      <a:lnTo>
                        <a:pt x="396044" y="792088"/>
                      </a:lnTo>
                      <a:lnTo>
                        <a:pt x="396044" y="4608512"/>
                      </a:lnTo>
                      <a:lnTo>
                        <a:pt x="2540" y="4608512"/>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70C0"/>
                    </a:solidFill>
                  </a:endParaRPr>
                </a:p>
              </p:txBody>
            </p:sp>
            <p:sp>
              <p:nvSpPr>
                <p:cNvPr id="7" name="TextBox 6"/>
                <p:cNvSpPr txBox="1"/>
                <p:nvPr/>
              </p:nvSpPr>
              <p:spPr>
                <a:xfrm rot="16200000">
                  <a:off x="816071" y="3491506"/>
                  <a:ext cx="1528707" cy="309338"/>
                </a:xfrm>
                <a:prstGeom prst="rect">
                  <a:avLst/>
                </a:prstGeom>
              </p:spPr>
              <p:txBody>
                <a:bodyPr vert="horz" wrap="square" lIns="130589" tIns="65294" rIns="130589" bIns="65294" rtlCol="0" anchor="ctr" anchorCtr="0">
                  <a:noAutofit/>
                </a:bodyPr>
                <a:lstStyle/>
                <a:p>
                  <a:pPr defTabSz="408093">
                    <a:spcBef>
                      <a:spcPct val="20000"/>
                    </a:spcBef>
                  </a:pPr>
                  <a:r>
                    <a:rPr lang="en-US" b="1" dirty="0">
                      <a:solidFill>
                        <a:schemeClr val="bg1"/>
                      </a:solidFill>
                      <a:latin typeface="Segoe UI Light" pitchFamily="34" charset="0"/>
                      <a:cs typeface="Arial Bold"/>
                    </a:rPr>
                    <a:t>Volume</a:t>
                  </a:r>
                </a:p>
              </p:txBody>
            </p:sp>
            <p:sp>
              <p:nvSpPr>
                <p:cNvPr id="5" name="矩形 4"/>
                <p:cNvSpPr/>
                <p:nvPr/>
              </p:nvSpPr>
              <p:spPr>
                <a:xfrm rot="16200000">
                  <a:off x="1486632" y="4084206"/>
                  <a:ext cx="184779" cy="369428"/>
                </a:xfrm>
                <a:prstGeom prst="rect">
                  <a:avLst/>
                </a:prstGeom>
              </p:spPr>
              <p:txBody>
                <a:bodyPr wrap="none">
                  <a:spAutoFit/>
                </a:bodyPr>
                <a:lstStyle/>
                <a:p>
                  <a:endParaRPr lang="zh-CN" altLang="en-US" sz="1800" dirty="0">
                    <a:solidFill>
                      <a:prstClr val="white"/>
                    </a:solidFill>
                    <a:latin typeface="微软雅黑" pitchFamily="34" charset="-122"/>
                    <a:ea typeface="微软雅黑" pitchFamily="34" charset="-122"/>
                  </a:endParaRPr>
                </a:p>
              </p:txBody>
            </p:sp>
          </p:grpSp>
        </p:grpSp>
      </p:grpSp>
      <p:sp>
        <p:nvSpPr>
          <p:cNvPr id="49" name="TextBox 48"/>
          <p:cNvSpPr txBox="1"/>
          <p:nvPr/>
        </p:nvSpPr>
        <p:spPr>
          <a:xfrm>
            <a:off x="3276892" y="6386492"/>
            <a:ext cx="801822" cy="461665"/>
          </a:xfrm>
          <a:prstGeom prst="rect">
            <a:avLst/>
          </a:prstGeom>
          <a:noFill/>
        </p:spPr>
        <p:txBody>
          <a:bodyPr wrap="none" rtlCol="0">
            <a:spAutoFit/>
          </a:bodyPr>
          <a:lstStyle/>
          <a:p>
            <a:pPr algn="r"/>
            <a:r>
              <a:rPr lang="en-US" altLang="zh-CN" sz="1200" dirty="0"/>
              <a:t>1980</a:t>
            </a:r>
          </a:p>
          <a:p>
            <a:pPr algn="r"/>
            <a:r>
              <a:rPr lang="en-US" altLang="zh-CN" sz="1200" dirty="0">
                <a:solidFill>
                  <a:schemeClr val="accent5">
                    <a:lumMod val="50000"/>
                  </a:schemeClr>
                </a:solidFill>
              </a:rPr>
              <a:t>190,000$</a:t>
            </a:r>
            <a:endParaRPr lang="en-US" sz="1200" dirty="0">
              <a:solidFill>
                <a:schemeClr val="accent5">
                  <a:lumMod val="50000"/>
                </a:schemeClr>
              </a:solidFill>
            </a:endParaRPr>
          </a:p>
        </p:txBody>
      </p:sp>
      <p:sp>
        <p:nvSpPr>
          <p:cNvPr id="50" name="TextBox 49"/>
          <p:cNvSpPr txBox="1"/>
          <p:nvPr/>
        </p:nvSpPr>
        <p:spPr>
          <a:xfrm>
            <a:off x="8782175" y="6381441"/>
            <a:ext cx="551753" cy="461665"/>
          </a:xfrm>
          <a:prstGeom prst="rect">
            <a:avLst/>
          </a:prstGeom>
          <a:noFill/>
        </p:spPr>
        <p:txBody>
          <a:bodyPr wrap="none" rtlCol="0">
            <a:spAutoFit/>
          </a:bodyPr>
          <a:lstStyle/>
          <a:p>
            <a:pPr algn="r"/>
            <a:r>
              <a:rPr lang="en-US" altLang="zh-CN" sz="1200" dirty="0"/>
              <a:t>2010</a:t>
            </a:r>
          </a:p>
          <a:p>
            <a:pPr algn="r"/>
            <a:r>
              <a:rPr lang="en-US" altLang="zh-CN" sz="1200" dirty="0">
                <a:solidFill>
                  <a:schemeClr val="accent5">
                    <a:lumMod val="50000"/>
                  </a:schemeClr>
                </a:solidFill>
              </a:rPr>
              <a:t>0.07$</a:t>
            </a:r>
            <a:endParaRPr lang="en-US" sz="1200" dirty="0">
              <a:solidFill>
                <a:schemeClr val="accent5">
                  <a:lumMod val="50000"/>
                </a:schemeClr>
              </a:solidFill>
            </a:endParaRPr>
          </a:p>
        </p:txBody>
      </p:sp>
      <p:sp>
        <p:nvSpPr>
          <p:cNvPr id="51" name="TextBox 50"/>
          <p:cNvSpPr txBox="1"/>
          <p:nvPr/>
        </p:nvSpPr>
        <p:spPr>
          <a:xfrm>
            <a:off x="5099358" y="6375451"/>
            <a:ext cx="635109" cy="461665"/>
          </a:xfrm>
          <a:prstGeom prst="rect">
            <a:avLst/>
          </a:prstGeom>
          <a:noFill/>
        </p:spPr>
        <p:txBody>
          <a:bodyPr wrap="none" rtlCol="0">
            <a:spAutoFit/>
          </a:bodyPr>
          <a:lstStyle/>
          <a:p>
            <a:pPr algn="r"/>
            <a:r>
              <a:rPr lang="en-US" altLang="zh-CN" sz="1200" dirty="0"/>
              <a:t>1990</a:t>
            </a:r>
          </a:p>
          <a:p>
            <a:pPr algn="r"/>
            <a:r>
              <a:rPr lang="en-US" altLang="zh-CN" sz="1200" dirty="0">
                <a:solidFill>
                  <a:schemeClr val="accent5">
                    <a:lumMod val="50000"/>
                  </a:schemeClr>
                </a:solidFill>
              </a:rPr>
              <a:t>9,000$</a:t>
            </a:r>
            <a:endParaRPr lang="en-US" sz="1200" dirty="0">
              <a:solidFill>
                <a:schemeClr val="accent5">
                  <a:lumMod val="50000"/>
                </a:schemeClr>
              </a:solidFill>
            </a:endParaRPr>
          </a:p>
        </p:txBody>
      </p:sp>
      <p:sp>
        <p:nvSpPr>
          <p:cNvPr id="52" name="TextBox 51"/>
          <p:cNvSpPr txBox="1"/>
          <p:nvPr/>
        </p:nvSpPr>
        <p:spPr>
          <a:xfrm>
            <a:off x="7088096" y="6380560"/>
            <a:ext cx="518091" cy="461665"/>
          </a:xfrm>
          <a:prstGeom prst="rect">
            <a:avLst/>
          </a:prstGeom>
          <a:noFill/>
        </p:spPr>
        <p:txBody>
          <a:bodyPr wrap="none" rtlCol="0">
            <a:spAutoFit/>
          </a:bodyPr>
          <a:lstStyle/>
          <a:p>
            <a:pPr algn="r"/>
            <a:r>
              <a:rPr lang="en-US" altLang="zh-CN" sz="1200" dirty="0"/>
              <a:t>2000</a:t>
            </a:r>
          </a:p>
          <a:p>
            <a:pPr algn="r"/>
            <a:r>
              <a:rPr lang="en-US" altLang="zh-CN" sz="1200" dirty="0">
                <a:solidFill>
                  <a:schemeClr val="accent5">
                    <a:lumMod val="50000"/>
                  </a:schemeClr>
                </a:solidFill>
              </a:rPr>
              <a:t>15$</a:t>
            </a:r>
            <a:endParaRPr lang="en-US" sz="1200" dirty="0">
              <a:solidFill>
                <a:schemeClr val="accent5">
                  <a:lumMod val="50000"/>
                </a:schemeClr>
              </a:solidFill>
            </a:endParaRPr>
          </a:p>
        </p:txBody>
      </p:sp>
      <p:sp>
        <p:nvSpPr>
          <p:cNvPr id="53" name="TextBox 52"/>
          <p:cNvSpPr txBox="1"/>
          <p:nvPr/>
        </p:nvSpPr>
        <p:spPr>
          <a:xfrm>
            <a:off x="2326919" y="6452373"/>
            <a:ext cx="1160511" cy="307777"/>
          </a:xfrm>
          <a:prstGeom prst="rect">
            <a:avLst/>
          </a:prstGeom>
          <a:noFill/>
        </p:spPr>
        <p:txBody>
          <a:bodyPr wrap="none" rtlCol="0">
            <a:spAutoFit/>
          </a:bodyPr>
          <a:lstStyle/>
          <a:p>
            <a:r>
              <a:rPr lang="en-US" altLang="zh-CN" sz="1400" b="1" dirty="0"/>
              <a:t>Storage/GB</a:t>
            </a:r>
            <a:endParaRPr lang="en-US" sz="1400" b="1" dirty="0"/>
          </a:p>
        </p:txBody>
      </p:sp>
      <p:sp>
        <p:nvSpPr>
          <p:cNvPr id="63" name="矩形 13"/>
          <p:cNvSpPr/>
          <p:nvPr/>
        </p:nvSpPr>
        <p:spPr>
          <a:xfrm>
            <a:off x="3790754" y="5804938"/>
            <a:ext cx="2083512" cy="574385"/>
          </a:xfrm>
          <a:prstGeom prst="rect">
            <a:avLst/>
          </a:prstGeom>
          <a:solidFill>
            <a:srgbClr val="86B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816184">
              <a:defRPr/>
            </a:pPr>
            <a:r>
              <a:rPr lang="en-US" altLang="zh-CN" sz="2199" kern="0" dirty="0">
                <a:solidFill>
                  <a:prstClr val="white"/>
                </a:solidFill>
                <a:latin typeface="Segoe UI Light" pitchFamily="34" charset="0"/>
                <a:cs typeface="Arial"/>
              </a:rPr>
              <a:t>   ERP / CRM</a:t>
            </a:r>
          </a:p>
        </p:txBody>
      </p:sp>
      <p:sp>
        <p:nvSpPr>
          <p:cNvPr id="71" name="矩形 14"/>
          <p:cNvSpPr/>
          <p:nvPr/>
        </p:nvSpPr>
        <p:spPr>
          <a:xfrm>
            <a:off x="5868920" y="5804937"/>
            <a:ext cx="1600474" cy="576511"/>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816184">
              <a:defRPr/>
            </a:pPr>
            <a:r>
              <a:rPr lang="en-US" altLang="zh-CN" sz="3199" kern="0" dirty="0">
                <a:solidFill>
                  <a:prstClr val="white"/>
                </a:solidFill>
                <a:latin typeface="Segoe UI Light" pitchFamily="34" charset="0"/>
                <a:cs typeface="Arial"/>
              </a:rPr>
              <a:t>  WEB 2.0</a:t>
            </a:r>
          </a:p>
        </p:txBody>
      </p:sp>
      <p:sp>
        <p:nvSpPr>
          <p:cNvPr id="81" name="矩形 16"/>
          <p:cNvSpPr/>
          <p:nvPr/>
        </p:nvSpPr>
        <p:spPr>
          <a:xfrm>
            <a:off x="7469395" y="5804645"/>
            <a:ext cx="2272473" cy="570803"/>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816184">
              <a:defRPr/>
            </a:pPr>
            <a:r>
              <a:rPr lang="zh-CN" altLang="en-US" sz="2000" b="1" kern="0" dirty="0">
                <a:solidFill>
                  <a:prstClr val="white"/>
                </a:solidFill>
                <a:latin typeface="Segoe UI Light" pitchFamily="34" charset="0"/>
                <a:cs typeface="Arial"/>
              </a:rPr>
              <a:t>   </a:t>
            </a:r>
            <a:r>
              <a:rPr lang="en-US" altLang="zh-CN" sz="2000" b="1" kern="0" dirty="0">
                <a:solidFill>
                  <a:prstClr val="white"/>
                </a:solidFill>
                <a:latin typeface="Segoe UI Light" pitchFamily="34" charset="0"/>
                <a:cs typeface="Arial"/>
              </a:rPr>
              <a:t>Internet of things</a:t>
            </a:r>
            <a:endParaRPr lang="en-US" altLang="zh-CN" sz="1600" b="1" kern="0" dirty="0">
              <a:solidFill>
                <a:prstClr val="white"/>
              </a:solidFill>
              <a:latin typeface="Segoe UI Light" pitchFamily="34" charset="0"/>
              <a:cs typeface="Arial"/>
            </a:endParaRPr>
          </a:p>
        </p:txBody>
      </p:sp>
      <p:sp>
        <p:nvSpPr>
          <p:cNvPr id="2" name="Title 1"/>
          <p:cNvSpPr>
            <a:spLocks noGrp="1"/>
          </p:cNvSpPr>
          <p:nvPr>
            <p:ph type="title"/>
          </p:nvPr>
        </p:nvSpPr>
        <p:spPr/>
        <p:txBody>
          <a:bodyPr/>
          <a:lstStyle/>
          <a:p>
            <a:r>
              <a:rPr lang="en-US" dirty="0" smtClean="0"/>
              <a:t>What is Big Data?</a:t>
            </a:r>
            <a:endParaRPr lang="en-US" dirty="0"/>
          </a:p>
        </p:txBody>
      </p:sp>
    </p:spTree>
    <p:extLst>
      <p:ext uri="{BB962C8B-B14F-4D97-AF65-F5344CB8AC3E}">
        <p14:creationId xmlns:p14="http://schemas.microsoft.com/office/powerpoint/2010/main" val="3574434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300"/>
                                        <p:tgtEl>
                                          <p:spTgt spid="48"/>
                                        </p:tgtEl>
                                      </p:cBhvr>
                                    </p:animEffect>
                                  </p:childTnLst>
                                </p:cTn>
                              </p:par>
                            </p:childTnLst>
                          </p:cTn>
                        </p:par>
                        <p:par>
                          <p:cTn id="8" fill="hold">
                            <p:stCondLst>
                              <p:cond delay="300"/>
                            </p:stCondLst>
                            <p:childTnLst>
                              <p:par>
                                <p:cTn id="9" presetID="22" presetClass="entr" presetSubtype="4"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300"/>
                                        <p:tgtEl>
                                          <p:spTgt spid="19"/>
                                        </p:tgtEl>
                                      </p:cBhvr>
                                    </p:animEffect>
                                  </p:childTnLst>
                                </p:cTn>
                              </p:par>
                            </p:childTnLst>
                          </p:cTn>
                        </p:par>
                        <p:par>
                          <p:cTn id="12" fill="hold">
                            <p:stCondLst>
                              <p:cond delay="600"/>
                            </p:stCondLst>
                            <p:childTnLst>
                              <p:par>
                                <p:cTn id="13" presetID="22" presetClass="entr" presetSubtype="4"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down)">
                                      <p:cBhvr>
                                        <p:cTn id="15" dur="300"/>
                                        <p:tgtEl>
                                          <p:spTgt spid="45"/>
                                        </p:tgtEl>
                                      </p:cBhvr>
                                    </p:animEffect>
                                  </p:childTnLst>
                                </p:cTn>
                              </p:par>
                            </p:childTnLst>
                          </p:cTn>
                        </p:par>
                        <p:par>
                          <p:cTn id="16" fill="hold">
                            <p:stCondLst>
                              <p:cond delay="900"/>
                            </p:stCondLst>
                            <p:childTnLst>
                              <p:par>
                                <p:cTn id="17" presetID="22" presetClass="entr" presetSubtype="4"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727445" y="92468"/>
            <a:ext cx="9261939" cy="1142702"/>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1071551" fontAlgn="base">
              <a:spcAft>
                <a:spcPct val="0"/>
              </a:spcAft>
            </a:pPr>
            <a:r>
              <a:rPr lang="en-US" altLang="zh-CN" sz="4532" b="1" kern="0" dirty="0">
                <a:solidFill>
                  <a:schemeClr val="bg1"/>
                </a:solidFill>
                <a:latin typeface="微软雅黑" pitchFamily="34" charset="-122"/>
                <a:ea typeface="微软雅黑" pitchFamily="34" charset="-122"/>
              </a:rPr>
              <a:t>Big Data, </a:t>
            </a:r>
            <a:r>
              <a:rPr lang="en-US" altLang="zh-CN" sz="4532" b="1" kern="0" dirty="0">
                <a:solidFill>
                  <a:schemeClr val="bg1"/>
                </a:solidFill>
                <a:latin typeface="Segoe UI Light" pitchFamily="34" charset="0"/>
              </a:rPr>
              <a:t>BIG OPPORTUNITY</a:t>
            </a:r>
          </a:p>
        </p:txBody>
      </p:sp>
      <p:grpSp>
        <p:nvGrpSpPr>
          <p:cNvPr id="7" name="组合 6"/>
          <p:cNvGrpSpPr/>
          <p:nvPr/>
        </p:nvGrpSpPr>
        <p:grpSpPr>
          <a:xfrm>
            <a:off x="2421297" y="1917710"/>
            <a:ext cx="2447634" cy="3414568"/>
            <a:chOff x="897928" y="2277305"/>
            <a:chExt cx="2448272" cy="3055468"/>
          </a:xfrm>
        </p:grpSpPr>
        <p:sp>
          <p:nvSpPr>
            <p:cNvPr id="3" name="矩形 2"/>
            <p:cNvSpPr/>
            <p:nvPr/>
          </p:nvSpPr>
          <p:spPr>
            <a:xfrm>
              <a:off x="897928" y="2277305"/>
              <a:ext cx="2448272" cy="3055468"/>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679642" fontAlgn="base">
                <a:lnSpc>
                  <a:spcPct val="80000"/>
                </a:lnSpc>
                <a:spcBef>
                  <a:spcPct val="0"/>
                </a:spcBef>
                <a:spcAft>
                  <a:spcPct val="0"/>
                </a:spcAft>
                <a:defRPr/>
              </a:pPr>
              <a:r>
                <a:rPr lang="en-US" altLang="zh-CN" sz="2199" kern="0" dirty="0">
                  <a:gradFill>
                    <a:gsLst>
                      <a:gs pos="0">
                        <a:srgbClr val="FFFFFF"/>
                      </a:gs>
                      <a:gs pos="100000">
                        <a:srgbClr val="FFFFFF"/>
                      </a:gs>
                    </a:gsLst>
                    <a:lin ang="5400000" scaled="0"/>
                  </a:gradFill>
                  <a:latin typeface="Segoe UI Light" pitchFamily="34" charset="0"/>
                </a:rPr>
                <a:t>Big Data is a top priority for institutions</a:t>
              </a:r>
            </a:p>
          </p:txBody>
        </p:sp>
        <p:pic>
          <p:nvPicPr>
            <p:cNvPr id="4"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04458" y="3114311"/>
              <a:ext cx="883549" cy="1279602"/>
            </a:xfrm>
            <a:prstGeom prst="rect">
              <a:avLst/>
            </a:prstGeom>
            <a:noFill/>
            <a:ln>
              <a:noFill/>
            </a:ln>
            <a:effectLst/>
            <a:extLst/>
          </p:spPr>
        </p:pic>
        <p:sp>
          <p:nvSpPr>
            <p:cNvPr id="5" name="矩形 4"/>
            <p:cNvSpPr/>
            <p:nvPr/>
          </p:nvSpPr>
          <p:spPr>
            <a:xfrm>
              <a:off x="897928" y="4592038"/>
              <a:ext cx="2448272" cy="740735"/>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571357">
                <a:lnSpc>
                  <a:spcPct val="80000"/>
                </a:lnSpc>
                <a:defRPr/>
              </a:pPr>
              <a:r>
                <a:rPr lang="en-US" altLang="zh-CN" sz="2000" kern="0" dirty="0">
                  <a:solidFill>
                    <a:schemeClr val="bg1"/>
                  </a:solidFill>
                </a:rPr>
                <a:t>49% CEOs and CIOs are planning big data projects</a:t>
              </a:r>
            </a:p>
          </p:txBody>
        </p:sp>
      </p:grpSp>
      <p:grpSp>
        <p:nvGrpSpPr>
          <p:cNvPr id="8" name="组合 7"/>
          <p:cNvGrpSpPr/>
          <p:nvPr/>
        </p:nvGrpSpPr>
        <p:grpSpPr>
          <a:xfrm>
            <a:off x="4950966" y="1917226"/>
            <a:ext cx="4814898" cy="1655582"/>
            <a:chOff x="3428256" y="2276872"/>
            <a:chExt cx="4816152" cy="1481469"/>
          </a:xfrm>
        </p:grpSpPr>
        <p:sp>
          <p:nvSpPr>
            <p:cNvPr id="6" name="矩形 5"/>
            <p:cNvSpPr/>
            <p:nvPr/>
          </p:nvSpPr>
          <p:spPr>
            <a:xfrm>
              <a:off x="3428256" y="2276872"/>
              <a:ext cx="4816152" cy="1481469"/>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90000"/>
                </a:lnSpc>
                <a:spcBef>
                  <a:spcPct val="0"/>
                </a:spcBef>
                <a:spcAft>
                  <a:spcPct val="0"/>
                </a:spcAft>
                <a:defRPr/>
              </a:pPr>
              <a:r>
                <a:rPr lang="en-US" altLang="zh-CN" sz="2000" kern="0" dirty="0">
                  <a:solidFill>
                    <a:schemeClr val="bg1"/>
                  </a:solidFill>
                  <a:latin typeface="Segoe UI Light" pitchFamily="34" charset="0"/>
                  <a:ea typeface="Segoe UI" pitchFamily="34" charset="0"/>
                  <a:cs typeface="Segoe UI" pitchFamily="34" charset="0"/>
                </a:rPr>
                <a:t>Software Growth</a:t>
              </a:r>
            </a:p>
          </p:txBody>
        </p:sp>
        <p:graphicFrame>
          <p:nvGraphicFramePr>
            <p:cNvPr id="10" name="Chart 15"/>
            <p:cNvGraphicFramePr/>
            <p:nvPr>
              <p:extLst/>
            </p:nvPr>
          </p:nvGraphicFramePr>
          <p:xfrm>
            <a:off x="3733743" y="2631426"/>
            <a:ext cx="2909708" cy="1119441"/>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6876256" y="2534545"/>
              <a:ext cx="1168909" cy="963815"/>
            </a:xfrm>
            <a:prstGeom prst="rect">
              <a:avLst/>
            </a:prstGeom>
            <a:solidFill>
              <a:srgbClr val="FF8A00"/>
            </a:solidFill>
            <a:ln>
              <a:solidFill>
                <a:srgbClr val="FFA005"/>
              </a:solidFill>
            </a:ln>
          </p:spPr>
          <p:txBody>
            <a:bodyPr wrap="square" rtlCol="0">
              <a:spAutoFit/>
            </a:bodyPr>
            <a:lstStyle/>
            <a:p>
              <a:pPr defTabSz="571357">
                <a:defRPr/>
              </a:pPr>
              <a:r>
                <a:rPr lang="en-US" sz="2799" kern="0" dirty="0">
                  <a:solidFill>
                    <a:srgbClr val="FFFFFF"/>
                  </a:solidFill>
                </a:rPr>
                <a:t>34% </a:t>
              </a:r>
              <a:r>
                <a:rPr lang="en-US" sz="1200" kern="0" dirty="0">
                  <a:solidFill>
                    <a:srgbClr val="FFFFFF"/>
                  </a:solidFill>
                </a:rPr>
                <a:t>compound annual growth rate</a:t>
              </a:r>
              <a:r>
                <a:rPr lang="en-US" sz="1200" kern="0" baseline="30000" dirty="0">
                  <a:gradFill>
                    <a:gsLst>
                      <a:gs pos="0">
                        <a:srgbClr val="FFFFFF"/>
                      </a:gs>
                      <a:gs pos="100000">
                        <a:srgbClr val="FFFFFF"/>
                      </a:gs>
                    </a:gsLst>
                    <a:lin ang="5400000" scaled="0"/>
                  </a:gradFill>
                </a:rPr>
                <a:t>2</a:t>
              </a:r>
              <a:endParaRPr lang="en-US" sz="1200" kern="0" dirty="0">
                <a:solidFill>
                  <a:srgbClr val="FFFFFF"/>
                </a:solidFill>
              </a:endParaRPr>
            </a:p>
          </p:txBody>
        </p:sp>
      </p:grpSp>
      <p:grpSp>
        <p:nvGrpSpPr>
          <p:cNvPr id="15" name="组合 14"/>
          <p:cNvGrpSpPr/>
          <p:nvPr/>
        </p:nvGrpSpPr>
        <p:grpSpPr>
          <a:xfrm>
            <a:off x="4950966" y="3676698"/>
            <a:ext cx="4814898" cy="1655583"/>
            <a:chOff x="3428256" y="3851304"/>
            <a:chExt cx="4816152" cy="1481469"/>
          </a:xfrm>
        </p:grpSpPr>
        <p:sp>
          <p:nvSpPr>
            <p:cNvPr id="9" name="矩形 8"/>
            <p:cNvSpPr/>
            <p:nvPr/>
          </p:nvSpPr>
          <p:spPr>
            <a:xfrm>
              <a:off x="3428256" y="3851304"/>
              <a:ext cx="4816152" cy="1481469"/>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90000"/>
                </a:lnSpc>
                <a:spcBef>
                  <a:spcPct val="0"/>
                </a:spcBef>
                <a:spcAft>
                  <a:spcPct val="0"/>
                </a:spcAft>
                <a:defRPr/>
              </a:pPr>
              <a:r>
                <a:rPr lang="en-US" altLang="zh-CN" sz="2000" kern="0" dirty="0">
                  <a:solidFill>
                    <a:schemeClr val="bg1"/>
                  </a:solidFill>
                  <a:latin typeface="Segoe UI Light" pitchFamily="34" charset="0"/>
                  <a:ea typeface="Segoe UI" pitchFamily="34" charset="0"/>
                  <a:cs typeface="Segoe UI" pitchFamily="34" charset="0"/>
                </a:rPr>
                <a:t>Services Growth</a:t>
              </a:r>
            </a:p>
          </p:txBody>
        </p:sp>
        <p:graphicFrame>
          <p:nvGraphicFramePr>
            <p:cNvPr id="12" name="Chart 11"/>
            <p:cNvGraphicFramePr/>
            <p:nvPr>
              <p:extLst/>
            </p:nvPr>
          </p:nvGraphicFramePr>
          <p:xfrm>
            <a:off x="3743243" y="4149513"/>
            <a:ext cx="2909707" cy="1119442"/>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p:cNvSpPr txBox="1"/>
            <p:nvPr/>
          </p:nvSpPr>
          <p:spPr>
            <a:xfrm>
              <a:off x="6876256" y="4147601"/>
              <a:ext cx="1168908" cy="963815"/>
            </a:xfrm>
            <a:prstGeom prst="rect">
              <a:avLst/>
            </a:prstGeom>
            <a:solidFill>
              <a:srgbClr val="FF8A00"/>
            </a:solidFill>
            <a:ln>
              <a:solidFill>
                <a:srgbClr val="FFA005"/>
              </a:solidFill>
            </a:ln>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rgbClr val="FFFFFF"/>
                  </a:solidFill>
                  <a:effectLst/>
                  <a:uLnTx/>
                  <a:uFillTx/>
                </a:defRPr>
              </a:lvl1pPr>
            </a:lstStyle>
            <a:p>
              <a:pPr algn="l"/>
              <a:r>
                <a:rPr lang="en-US" sz="2799" dirty="0"/>
                <a:t>39% </a:t>
              </a:r>
              <a:r>
                <a:rPr lang="en-US" sz="1200" dirty="0"/>
                <a:t>compound annual growth rate</a:t>
              </a:r>
              <a:r>
                <a:rPr lang="en-US" sz="1200" baseline="30000" dirty="0">
                  <a:gradFill>
                    <a:gsLst>
                      <a:gs pos="0">
                        <a:srgbClr val="FFFFFF"/>
                      </a:gs>
                      <a:gs pos="100000">
                        <a:srgbClr val="FFFFFF"/>
                      </a:gs>
                    </a:gsLst>
                    <a:lin ang="5400000" scaled="0"/>
                  </a:gradFill>
                </a:rPr>
                <a:t>2</a:t>
              </a:r>
              <a:endParaRPr lang="en-US" sz="1200" dirty="0"/>
            </a:p>
          </p:txBody>
        </p:sp>
      </p:grpSp>
      <p:sp>
        <p:nvSpPr>
          <p:cNvPr id="14" name="矩形 13"/>
          <p:cNvSpPr/>
          <p:nvPr/>
        </p:nvSpPr>
        <p:spPr>
          <a:xfrm>
            <a:off x="2330881" y="5451053"/>
            <a:ext cx="6398655" cy="400110"/>
          </a:xfrm>
          <a:prstGeom prst="rect">
            <a:avLst/>
          </a:prstGeom>
        </p:spPr>
        <p:txBody>
          <a:bodyPr wrap="square">
            <a:spAutoFit/>
          </a:bodyPr>
          <a:lstStyle/>
          <a:p>
            <a:pPr marL="142839" indent="-142839" defTabSz="571357" fontAlgn="base">
              <a:spcBef>
                <a:spcPct val="0"/>
              </a:spcBef>
              <a:spcAft>
                <a:spcPct val="0"/>
              </a:spcAft>
              <a:buFont typeface="+mj-lt"/>
              <a:buAutoNum type="arabicPeriod"/>
            </a:pPr>
            <a:r>
              <a:rPr lang="en-US" altLang="zh-CN" sz="1000" dirty="0" err="1">
                <a:solidFill>
                  <a:schemeClr val="tx1">
                    <a:lumMod val="65000"/>
                    <a:lumOff val="35000"/>
                  </a:schemeClr>
                </a:solidFill>
                <a:latin typeface="Segoe UI Light" pitchFamily="34" charset="0"/>
                <a:ea typeface="Times New Roman" pitchFamily="18" charset="0"/>
                <a:cs typeface="Calibri" pitchFamily="34" charset="0"/>
              </a:rPr>
              <a:t>McKinsey&amp;Company</a:t>
            </a:r>
            <a:r>
              <a:rPr lang="en-US" altLang="zh-CN" sz="1000" dirty="0">
                <a:solidFill>
                  <a:schemeClr val="tx1">
                    <a:lumMod val="65000"/>
                    <a:lumOff val="35000"/>
                  </a:schemeClr>
                </a:solidFill>
                <a:latin typeface="Segoe UI Light" pitchFamily="34" charset="0"/>
                <a:ea typeface="Times New Roman" pitchFamily="18" charset="0"/>
                <a:cs typeface="Calibri" pitchFamily="34" charset="0"/>
              </a:rPr>
              <a:t>, McKinsey Global Survey Results, Minding Your Digital Business, 2012</a:t>
            </a:r>
          </a:p>
          <a:p>
            <a:pPr marL="142839" indent="-142839" fontAlgn="base">
              <a:spcBef>
                <a:spcPct val="0"/>
              </a:spcBef>
              <a:spcAft>
                <a:spcPct val="0"/>
              </a:spcAft>
              <a:buFont typeface="+mj-lt"/>
              <a:buAutoNum type="arabicPeriod"/>
            </a:pPr>
            <a:r>
              <a:rPr lang="en-US" altLang="zh-CN" sz="1000" dirty="0">
                <a:solidFill>
                  <a:schemeClr val="tx1">
                    <a:lumMod val="65000"/>
                    <a:lumOff val="35000"/>
                  </a:schemeClr>
                </a:solidFill>
                <a:latin typeface="Segoe UI Light" pitchFamily="34" charset="0"/>
                <a:ea typeface="Times New Roman" pitchFamily="18" charset="0"/>
                <a:cs typeface="Calibri" pitchFamily="34" charset="0"/>
              </a:rPr>
              <a:t>IDC Market Analysis, Worldwide Big Data Technology and Services 2012–2015 Forecast , 2012</a:t>
            </a:r>
          </a:p>
        </p:txBody>
      </p:sp>
    </p:spTree>
    <p:extLst>
      <p:ext uri="{BB962C8B-B14F-4D97-AF65-F5344CB8AC3E}">
        <p14:creationId xmlns:p14="http://schemas.microsoft.com/office/powerpoint/2010/main" val="1832786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par>
                              <p:cTn id="8" fill="hold">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3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2" presetClass="entr" presetSubtype="2" fill="hold" nodeType="withEffect" p14:presetBounceEnd="22000">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14:bounceEnd="22000">
                                          <p:cBhvr additive="base">
                                            <p:cTn id="17" dur="500" fill="hold"/>
                                            <p:tgtEl>
                                              <p:spTgt spid="8"/>
                                            </p:tgtEl>
                                            <p:attrNameLst>
                                              <p:attrName>ppt_x</p:attrName>
                                            </p:attrNameLst>
                                          </p:cBhvr>
                                          <p:tavLst>
                                            <p:tav tm="0">
                                              <p:val>
                                                <p:strVal val="1+#ppt_w/2"/>
                                              </p:val>
                                            </p:tav>
                                            <p:tav tm="100000">
                                              <p:val>
                                                <p:strVal val="#ppt_x"/>
                                              </p:val>
                                            </p:tav>
                                          </p:tavLst>
                                        </p:anim>
                                        <p:anim calcmode="lin" valueType="num" p14:bounceEnd="22000">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800"/>
                                </p:stCondLst>
                                <p:childTnLst>
                                  <p:par>
                                    <p:cTn id="20" presetID="2" presetClass="entr" presetSubtype="2" fill="hold" nodeType="afterEffect" p14:presetBounceEnd="22000">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14:bounceEnd="22000">
                                          <p:cBhvr additive="base">
                                            <p:cTn id="22" dur="500" fill="hold"/>
                                            <p:tgtEl>
                                              <p:spTgt spid="15"/>
                                            </p:tgtEl>
                                            <p:attrNameLst>
                                              <p:attrName>ppt_x</p:attrName>
                                            </p:attrNameLst>
                                          </p:cBhvr>
                                          <p:tavLst>
                                            <p:tav tm="0">
                                              <p:val>
                                                <p:strVal val="1+#ppt_w/2"/>
                                              </p:val>
                                            </p:tav>
                                            <p:tav tm="100000">
                                              <p:val>
                                                <p:strVal val="#ppt_x"/>
                                              </p:val>
                                            </p:tav>
                                          </p:tavLst>
                                        </p:anim>
                                        <p:anim calcmode="lin" valueType="num" p14:bounceEnd="22000">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par>
                              <p:cTn id="8" fill="hold">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3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2" presetClass="entr" presetSubtype="2"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800"/>
                                </p:stCondLst>
                                <p:childTnLst>
                                  <p:par>
                                    <p:cTn id="20" presetID="2" presetClass="entr" presetSubtype="2"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3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hKiiUqRtykONZp4KrmA67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IO1jDT8fLUWCwSWubn_Bp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UnjnQqGlMkihX87M7xvOp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BnJdhLprA0W9mpY3.LNFo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hKiiUqRtykONZp4KrmA67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BUeLo_TemEG5ySU.s1Nbl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KVM8Uz_R6UWL2m8gMf3Qp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mfKS0Jmnrk2k5VV0zfSC1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mJbzFEdg0Eum2H7H1fXgH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BUeLo_TemEG5ySU.s1Nbl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KVM8Uz_R6UWL2m8gMf3Qp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mfKS0Jmnrk2k5VV0zfSC1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mJbzFEdg0Eum2H7H1fXgH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5pW8q9nvbUqge8KSJaqYl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EVElwVwBRU.uSaZUPOUOW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WWmskWr2kUSDN.Vx5Trt1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kgr.GlgqV0eCqtNZcebnk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gn6FVAZRl0yE2S.mT8yNB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kwgL2Ys7pkGU52RJ.ihoU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_4HKAgTxsUu_NTHAYcUtb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i917CMXxpkOo_fBab1hv5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cUhmxgKLFE2f.EkIC21u3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OWoHaJ8ef02hXPsmbRpcn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Xws_spjS60e8MkzLxSgrV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_tVNrQWGuk6s5uDKanMea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2bGF8YQ4X0edf.cv5I.Na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a5CRWFe8MUWsJ0qZUClFA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WiY3ZsIntkSOucrTvopWh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5pW8q9nvbUqge8KSJaqYl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kgr.GlgqV0eCqtNZcebnk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5pW8q9nvbUqge8KSJaqYl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kgr.GlgqV0eCqtNZcebnk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cYWY7VfVm0G2xUjB1rTICg"/>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81M3fwBGeUuIffVacxwERA"/>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7oqS0Sr1I0GpPZ_7C4wro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lB6Vi5gwhU2NRcDeL1Rc4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wig3uFYr0UuZ_BU6ikjftg"/>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81M3fwBGeUuIffVacxwER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LEEFeAKBFkak57XeDaqbd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81M3fwBGeUuIffVacxwER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lnOhiHvo3062v6YoMnjRy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XYNipQr6i0yFC29IXBOQO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Se4csatpU02b50BR8la6p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UqgHeLwI4k67hNHB1eupC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6Tv7py11WUaFWF9wF_Tu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veisxzfJYUCUQBitYy3hB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C6VZ6svsXk2y28RopqPmB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spjXi6R4skSwNSKiueV6bA"/>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jgZ.62VvpUmVMsRHEIZg8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_9ISUvNEokWloNzSLMXyh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k6XV3Lq7_E2ZBOlrDMxx5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qqgKffwgKEe.IOU0a9gCc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Mvqr5TXAXUeNCB2wsl544w"/>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OGJ7MjNkFEmDf8VxD02DT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OGJ7MjNkFEmDf8VxD02DTw"/>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OGJ7MjNkFEmDf8VxD02DT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KTrvBJHcm0qaqvOjGdyzk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CjiEb15nz0CaGFTr5w_OJ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EA10KVeLXkqPCqJCiSUEVg"/>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xuGYgz1P10GGnt5K3.TuS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PmEF12m_1EG3AOfPKYbcp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V.oeb7uUEkuEP3OYBrlwU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Nysgs_Cy8UilOdEE8PKnd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N2sWERCUEGPhFxPZcx3og"/>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2nPs9NSIyEqMy9zM4boxc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QC4kCZcREOLxB45hSIUM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Fv7AUTiCBEuqLwOa9X9fz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TIB_TXpXUmyKg6Ey3KCw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reqUNUF9U.Oh5Csgny7U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cfoD5Do5UivWDgZw2xmp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Qyw1VOmV06q.vNcNt23J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cCj_ouZTEiiA9idPOMaL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dZkiwxIH0iN5OEuCoFJ1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DirzWZREysfb7q0Op5M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CpN4FeNfsUWpfANsw1Kwl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HFby1o_oCEOshKcHH0qZ9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WqkRaMvST0WgWn6u9fv9s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If7Njm_tV0qaOOoqeCEOu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pTbU0IhzZEitWvg1.47eW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YNTTXk_SY0WHXwYYpdNDD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p2KramxOFUi6gTdTwO2yj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_Ym9QFBDLUe73gq1C32hm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pSvXsNIS0SeMO4mlL0yD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ouwLfRD.0G90mdLO2h_O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2HLxRYUYkKjLMmDWzQGM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8YD_U3odMEm6CZY_p_6O_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7FiPLSFl0GcgHksez8ym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q34Wbn8lPkuugJyHTpAAu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11Hl55X5_EqfEc4.rMI36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25fo0RCiZ0ilzDmdgRKL6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Ca4ucncCZ0uFukYOdbcgP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CRFaUbiUxkeYoQDeE8q7v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ycVsK_aH6kWnoN8bQA168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MohjWy.RPEG5YIzMdKUvV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c681Z.hSFUeJClzNtcNnk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IHA_r87tq0yITim3fh67L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NpyPPK3IEexhm7JNf.8F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_AW3ua13IEGwj.2P.mu3a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8Sx6SkguvkeDqMwslA73U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8yH5CQj7iUKp.kaCn.oQ4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MsUBCGsePEOxnJP29VLLc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xkLXgJ57.0.bGS1Ip1BEf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fjfVxr9JzUSKzMzs91Err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LDrnt4sSmU._Da2WaKXOy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eZHdNWuJZ0SBeCDbPj7NH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WCVKP2.M1UK6lEpcHivzQ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O1jDT8fLUWCwSWubn_Bp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L8nSRfJ0xkGBHFxznDCn2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RcOGbNFkkUuhPJ29LkXNa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2VGxYIWske02AluS8Beg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_3mgkCWUekijDmJLIp7OT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wig3uFYr0UuZ_BU6ikjft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UnjnQqGlMkihX87M7xvOp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xreqUNUF9U.Oh5Csgny7U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gcCj_ouZTEiiA9idPOMaL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WqkRaMvST0WgWn6u9fv9s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p2KramxOFUi6gTdTwO2yj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nJdhLprA0W9mpY3.LNFo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8YD_U3odMEm6CZY_p_6O_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25fo0RCiZ0ilzDmdgRKL6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c681Z.hSFUeJClzNtcNnk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ONpyPPK3IEexhm7JNf.8F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_AW3ua13IEGwj.2P.mu3a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8Sx6SkguvkeDqMwslA73U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lnSpc>
            <a:spcPct val="90000"/>
          </a:lnSpc>
          <a:spcBef>
            <a:spcPct val="20000"/>
          </a:spcBef>
          <a:buSzPct val="80000"/>
          <a:defRPr dirty="0" smtClean="0">
            <a:solidFill>
              <a:schemeClr val="tx1">
                <a:lumMod val="90000"/>
                <a:lumOff val="10000"/>
                <a:alpha val="99000"/>
              </a:schemeClr>
            </a:soli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QL Denali">
    <a:dk1>
      <a:srgbClr val="3F3F3F"/>
    </a:dk1>
    <a:lt1>
      <a:srgbClr val="FFFFFF"/>
    </a:lt1>
    <a:dk2>
      <a:srgbClr val="3F3F3F"/>
    </a:dk2>
    <a:lt2>
      <a:srgbClr val="C2C2C2"/>
    </a:lt2>
    <a:accent1>
      <a:srgbClr val="FF8B00"/>
    </a:accent1>
    <a:accent2>
      <a:srgbClr val="4DC8ED"/>
    </a:accent2>
    <a:accent3>
      <a:srgbClr val="B5D331"/>
    </a:accent3>
    <a:accent4>
      <a:srgbClr val="85151B"/>
    </a:accent4>
    <a:accent5>
      <a:srgbClr val="C3372B"/>
    </a:accent5>
    <a:accent6>
      <a:srgbClr val="C3372B"/>
    </a:accent6>
    <a:hlink>
      <a:srgbClr val="0000FF"/>
    </a:hlink>
    <a:folHlink>
      <a:srgbClr val="800080"/>
    </a:folHlink>
  </a:clrScheme>
  <a:fontScheme name="SQL Theme">
    <a:majorFont>
      <a:latin typeface="Segoe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SQL Denali">
    <a:dk1>
      <a:srgbClr val="3F3F3F"/>
    </a:dk1>
    <a:lt1>
      <a:srgbClr val="FFFFFF"/>
    </a:lt1>
    <a:dk2>
      <a:srgbClr val="3F3F3F"/>
    </a:dk2>
    <a:lt2>
      <a:srgbClr val="C2C2C2"/>
    </a:lt2>
    <a:accent1>
      <a:srgbClr val="FF8B00"/>
    </a:accent1>
    <a:accent2>
      <a:srgbClr val="4DC8ED"/>
    </a:accent2>
    <a:accent3>
      <a:srgbClr val="B5D331"/>
    </a:accent3>
    <a:accent4>
      <a:srgbClr val="85151B"/>
    </a:accent4>
    <a:accent5>
      <a:srgbClr val="C3372B"/>
    </a:accent5>
    <a:accent6>
      <a:srgbClr val="C3372B"/>
    </a:accent6>
    <a:hlink>
      <a:srgbClr val="0000FF"/>
    </a:hlink>
    <a:folHlink>
      <a:srgbClr val="800080"/>
    </a:folHlink>
  </a:clrScheme>
  <a:fontScheme name="SQL Theme">
    <a:majorFont>
      <a:latin typeface="Segoe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purl.org/dc/dcmitype/"/>
    <ds:schemaRef ds:uri="230e9df3-be65-4c73-a93b-d1236ebd677e"/>
    <ds:schemaRef ds:uri="http://www.w3.org/XML/1998/namespace"/>
    <ds:schemaRef ds:uri="http://purl.org/dc/term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4613</TotalTime>
  <Words>3964</Words>
  <Application>Microsoft Macintosh PowerPoint</Application>
  <PresentationFormat>Custom</PresentationFormat>
  <Paragraphs>722</Paragraphs>
  <Slides>33</Slides>
  <Notes>30</Notes>
  <HiddenSlides>2</HiddenSlides>
  <MMClips>0</MMClips>
  <ScaleCrop>false</ScaleCrop>
  <HeadingPairs>
    <vt:vector size="8" baseType="variant">
      <vt:variant>
        <vt:lpstr>Fonts Used</vt:lpstr>
      </vt:variant>
      <vt:variant>
        <vt:i4>13</vt:i4>
      </vt:variant>
      <vt:variant>
        <vt:lpstr>Theme</vt:lpstr>
      </vt:variant>
      <vt:variant>
        <vt:i4>3</vt:i4>
      </vt:variant>
      <vt:variant>
        <vt:lpstr>Embedded OLE Servers</vt:lpstr>
      </vt:variant>
      <vt:variant>
        <vt:i4>1</vt:i4>
      </vt:variant>
      <vt:variant>
        <vt:lpstr>Slide Titles</vt:lpstr>
      </vt:variant>
      <vt:variant>
        <vt:i4>33</vt:i4>
      </vt:variant>
    </vt:vector>
  </HeadingPairs>
  <TitlesOfParts>
    <vt:vector size="50" baseType="lpstr">
      <vt:lpstr>Arial Bold</vt:lpstr>
      <vt:lpstr>Calibri</vt:lpstr>
      <vt:lpstr>Consolas</vt:lpstr>
      <vt:lpstr>Segoe</vt:lpstr>
      <vt:lpstr>Segoe Semibold</vt:lpstr>
      <vt:lpstr>Segoe UI</vt:lpstr>
      <vt:lpstr>Segoe UI (Body)</vt:lpstr>
      <vt:lpstr>Segoe UI Light</vt:lpstr>
      <vt:lpstr>Times New Roman</vt:lpstr>
      <vt:lpstr>ヒラギノ角ゴ Pro W3</vt:lpstr>
      <vt:lpstr>宋体</vt:lpstr>
      <vt:lpstr>微软雅黑</vt:lpstr>
      <vt:lpstr>Arial</vt:lpstr>
      <vt:lpstr>MS1444_Windows Azure Template 16x9_r08a</vt:lpstr>
      <vt:lpstr>White with Consolas font for code slides</vt:lpstr>
      <vt:lpstr>MS1444_Windows Azure Template 16x9_r08b</vt:lpstr>
      <vt:lpstr>think-cell Slide</vt:lpstr>
      <vt:lpstr>Introduction to  Windows Azure HDInsight Service</vt:lpstr>
      <vt:lpstr>Agenda</vt:lpstr>
      <vt:lpstr>PowerPoint Presentation</vt:lpstr>
      <vt:lpstr>PowerPoint Presentation</vt:lpstr>
      <vt:lpstr>PowerPoint Presentation</vt:lpstr>
      <vt:lpstr>PowerPoint Presentation</vt:lpstr>
      <vt:lpstr>KEY TRENDS</vt:lpstr>
      <vt:lpstr>What is Big Data?</vt:lpstr>
      <vt:lpstr>PowerPoint Presentation</vt:lpstr>
      <vt:lpstr>PowerPoint Presentation</vt:lpstr>
      <vt:lpstr>New workflow in Data Warehousing</vt:lpstr>
      <vt:lpstr>Devices: Internet and Internet of things</vt:lpstr>
      <vt:lpstr>Collective Intelligence and Predictive analysis</vt:lpstr>
      <vt:lpstr>Hadoop is for Big Data</vt:lpstr>
      <vt:lpstr>PowerPoint Presentation</vt:lpstr>
      <vt:lpstr>MapReduce: Move Code to the Data</vt:lpstr>
      <vt:lpstr>So How Does It Work?</vt:lpstr>
      <vt:lpstr>MapReduce – Workflow</vt:lpstr>
      <vt:lpstr>Traditional RDBMS vs. NoSQL</vt:lpstr>
      <vt:lpstr>PowerPoint Presentation</vt:lpstr>
      <vt:lpstr>PowerPoint Presentation</vt:lpstr>
      <vt:lpstr>Storing Data with HDInsight</vt:lpstr>
      <vt:lpstr>HDFS on Azure: Tale of two File Systems</vt:lpstr>
      <vt:lpstr>Azure Storage (ASV)</vt:lpstr>
      <vt:lpstr>Running Hive Queries</vt:lpstr>
      <vt:lpstr>Programming HDInsight</vt:lpstr>
      <vt:lpstr>Programming HDInsight</vt:lpstr>
      <vt:lpstr>Building Developer Experiences</vt:lpstr>
      <vt:lpstr>Microsoft Big Data Solution</vt:lpstr>
      <vt:lpstr>Deploying and Interacting With HDInsight Service</vt:lpstr>
      <vt:lpstr>Microsoft Hadoop Vision Insights to all users by activating new types of data</vt:lpstr>
      <vt:lpstr>Resources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Big Data and Hadoop on Windows Azure</dc:title>
  <dc:subject>Windows Azure</dc:subject>
  <dc:creator>wenmingy</dc:creator>
  <dc:description>In this presentation you'll better understand the role of Big Data in the cloud and how Windows Azure &amp; Hadoop work together.
by wenmingy</dc:description>
  <cp:lastModifiedBy>Sebastian Pederiva</cp:lastModifiedBy>
  <cp:revision>381</cp:revision>
  <cp:lastPrinted>2011-10-11T14:25:22Z</cp:lastPrinted>
  <dcterms:created xsi:type="dcterms:W3CDTF">2011-03-29T16:07:22Z</dcterms:created>
  <dcterms:modified xsi:type="dcterms:W3CDTF">2016-01-08T01:49:08Z</dcterms:modified>
  <cp:version>1.0.4</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