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4"/>
  </p:notesMasterIdLst>
  <p:sldIdLst>
    <p:sldId id="269" r:id="rId2"/>
    <p:sldId id="282" r:id="rId3"/>
    <p:sldId id="285" r:id="rId4"/>
    <p:sldId id="271" r:id="rId5"/>
    <p:sldId id="272" r:id="rId6"/>
    <p:sldId id="273" r:id="rId7"/>
    <p:sldId id="274" r:id="rId8"/>
    <p:sldId id="286" r:id="rId9"/>
    <p:sldId id="287" r:id="rId10"/>
    <p:sldId id="288" r:id="rId11"/>
    <p:sldId id="289" r:id="rId12"/>
    <p:sldId id="290" r:id="rId13"/>
    <p:sldId id="291" r:id="rId14"/>
    <p:sldId id="292" r:id="rId15"/>
    <p:sldId id="278" r:id="rId16"/>
    <p:sldId id="294" r:id="rId17"/>
    <p:sldId id="295" r:id="rId18"/>
    <p:sldId id="280" r:id="rId19"/>
    <p:sldId id="293" r:id="rId20"/>
    <p:sldId id="284" r:id="rId21"/>
    <p:sldId id="279"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0" autoAdjust="0"/>
    <p:restoredTop sz="78386" autoAdjust="0"/>
  </p:normalViewPr>
  <p:slideViewPr>
    <p:cSldViewPr snapToGrid="0">
      <p:cViewPr>
        <p:scale>
          <a:sx n="70" d="100"/>
          <a:sy n="70" d="100"/>
        </p:scale>
        <p:origin x="11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6B6D9-026D-43D9-985C-1CD860CE36F2}" type="datetimeFigureOut">
              <a:rPr lang="en-US" smtClean="0"/>
              <a:t>4/21/2014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D3A4-33BE-460C-93E1-21B9961FBFE2}" type="slidenum">
              <a:rPr lang="en-US" smtClean="0"/>
              <a:t>‹#›</a:t>
            </a:fld>
            <a:endParaRPr lang="en-US"/>
          </a:p>
        </p:txBody>
      </p:sp>
    </p:spTree>
    <p:extLst>
      <p:ext uri="{BB962C8B-B14F-4D97-AF65-F5344CB8AC3E}">
        <p14:creationId xmlns:p14="http://schemas.microsoft.com/office/powerpoint/2010/main" val="136947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azure.microsoft.com/en-us/documentation/articles/web-sites-deploy/#cloud" TargetMode="External"/><Relationship Id="rId7" Type="http://schemas.openxmlformats.org/officeDocument/2006/relationships/hyperlink" Target="http://azure.microsoft.com/en-us/documentation/articles/web-sites-deploy/#commandlin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azure.microsoft.com/en-us/documentation/articles/web-sites-deploy/#onpremises" TargetMode="External"/><Relationship Id="rId5" Type="http://schemas.openxmlformats.org/officeDocument/2006/relationships/hyperlink" Target="http://azure.microsoft.com/en-us/documentation/articles/web-sites-deploy/#ftp" TargetMode="External"/><Relationship Id="rId4" Type="http://schemas.openxmlformats.org/officeDocument/2006/relationships/hyperlink" Target="http://azure.microsoft.com/en-us/documentation/articles/web-sites-deploy/#id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01591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628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standard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007933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a:t>
            </a:r>
            <a:r>
              <a:rPr lang="en-US" sz="1100" b="1" dirty="0" smtClean="0"/>
              <a:t>multiple sites </a:t>
            </a:r>
            <a:r>
              <a:rPr lang="en-US" sz="1100" dirty="0" smtClean="0"/>
              <a:t>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830280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091109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649748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Microsoft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Microsoft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a:p>
        </p:txBody>
      </p:sp>
    </p:spTree>
    <p:extLst>
      <p:ext uri="{BB962C8B-B14F-4D97-AF65-F5344CB8AC3E}">
        <p14:creationId xmlns:p14="http://schemas.microsoft.com/office/powerpoint/2010/main" val="3625666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Do this as a demo, and make the lab optional</a:t>
            </a:r>
            <a:r>
              <a:rPr lang="en-US" baseline="0" dirty="0" smtClean="0"/>
              <a:t>.  Only if people want to follow along.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471815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   If attendees are using a Mac and cannot upload content to the FTP using </a:t>
            </a:r>
            <a:r>
              <a:rPr lang="en-US" sz="1200" kern="1200" dirty="0" err="1" smtClean="0">
                <a:solidFill>
                  <a:schemeClr val="tx1"/>
                </a:solidFill>
                <a:effectLst/>
                <a:latin typeface="+mn-lt"/>
                <a:ea typeface="+mn-ea"/>
                <a:cs typeface="+mn-cs"/>
              </a:rPr>
              <a:t>FileZilla</a:t>
            </a:r>
            <a:r>
              <a:rPr lang="en-US" sz="1200" kern="1200" dirty="0" smtClean="0">
                <a:solidFill>
                  <a:schemeClr val="tx1"/>
                </a:solidFill>
                <a:effectLst/>
                <a:latin typeface="+mn-lt"/>
                <a:ea typeface="+mn-ea"/>
                <a:cs typeface="+mn-cs"/>
              </a:rPr>
              <a:t>, make sure they remove the "ftp://" from the host name.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4193699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1474343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Leave</a:t>
            </a:r>
            <a:r>
              <a:rPr lang="en-US" baseline="0" smtClean="0"/>
              <a:t> in appendix for QA when the question is asked.</a:t>
            </a:r>
            <a:endParaRPr lang="en-US"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768760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040991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Date Placeholder 5"/>
          <p:cNvSpPr>
            <a:spLocks noGrp="1"/>
          </p:cNvSpPr>
          <p:nvPr>
            <p:ph type="dt" idx="10"/>
          </p:nvPr>
        </p:nvSpPr>
        <p:spPr/>
        <p:txBody>
          <a:bodyPr/>
          <a:lstStyle/>
          <a:p>
            <a:fld id="{51CE3BB4-AC9E-4243-9B0E-69D5AFF7BD13}" type="datetime1">
              <a:rPr lang="en-US" smtClean="0"/>
              <a:t>4/21/2014</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B4008EB6-D09E-4580-8CD6-DDB14511944F}" type="slidenum">
              <a:rPr lang="en-US" smtClean="0"/>
              <a:pPr/>
              <a:t>22</a:t>
            </a:fld>
            <a:endParaRPr lang="en-US" dirty="0"/>
          </a:p>
        </p:txBody>
      </p:sp>
      <p:sp>
        <p:nvSpPr>
          <p:cNvPr id="11" name="Header Placeholder 10"/>
          <p:cNvSpPr>
            <a:spLocks noGrp="1"/>
          </p:cNvSpPr>
          <p:nvPr>
            <p:ph type="hdr" sz="quarter" idx="13"/>
          </p:nvPr>
        </p:nvSpPr>
        <p:spPr/>
        <p:txBody>
          <a:bodyPr/>
          <a:lstStyle/>
          <a:p>
            <a:r>
              <a:rPr lang="en-US" dirty="0" smtClean="0"/>
              <a:t>Microsoft Research</a:t>
            </a:r>
            <a:endParaRPr lang="en-US" dirty="0"/>
          </a:p>
        </p:txBody>
      </p:sp>
    </p:spTree>
    <p:extLst>
      <p:ext uri="{BB962C8B-B14F-4D97-AF65-F5344CB8AC3E}">
        <p14:creationId xmlns:p14="http://schemas.microsoft.com/office/powerpoint/2010/main" val="3243345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837899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Microsoft Azure</a:t>
            </a:r>
            <a:r>
              <a:rPr lang="en-US" baseline="0" dirty="0" smtClean="0"/>
              <a:t>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547433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many options for deploying your own content to an Azure Web site. This topic provides a brief overview of each option and links to more information.</a:t>
            </a:r>
          </a:p>
          <a:p>
            <a:r>
              <a:rPr lang="en-US" dirty="0" smtClean="0">
                <a:hlinkClick r:id="rId3"/>
              </a:rPr>
              <a:t>Deploying from a cloud-hosted source control system</a:t>
            </a:r>
            <a:r>
              <a:rPr lang="en-US" dirty="0" smtClean="0"/>
              <a:t> </a:t>
            </a:r>
          </a:p>
          <a:p>
            <a:pPr lvl="1"/>
            <a:r>
              <a:rPr lang="en-US" dirty="0" smtClean="0"/>
              <a:t>Visual Studio Online (VSO)</a:t>
            </a:r>
          </a:p>
          <a:p>
            <a:pPr lvl="1"/>
            <a:r>
              <a:rPr lang="en-US" dirty="0" smtClean="0"/>
              <a:t>Repository web sites using </a:t>
            </a:r>
            <a:r>
              <a:rPr lang="en-US" dirty="0" err="1" smtClean="0"/>
              <a:t>Git</a:t>
            </a:r>
            <a:endParaRPr lang="en-US" dirty="0" smtClean="0"/>
          </a:p>
          <a:p>
            <a:pPr lvl="1"/>
            <a:r>
              <a:rPr lang="en-US" dirty="0" smtClean="0"/>
              <a:t>Repository web sites using Mercurial</a:t>
            </a:r>
          </a:p>
          <a:p>
            <a:pPr lvl="1"/>
            <a:r>
              <a:rPr lang="en-US" dirty="0" smtClean="0"/>
              <a:t>Dropbox</a:t>
            </a:r>
          </a:p>
          <a:p>
            <a:r>
              <a:rPr lang="en-US" dirty="0" smtClean="0">
                <a:hlinkClick r:id="rId4"/>
              </a:rPr>
              <a:t>Deploying from an IDE</a:t>
            </a:r>
            <a:r>
              <a:rPr lang="en-US" dirty="0" smtClean="0"/>
              <a:t> </a:t>
            </a:r>
          </a:p>
          <a:p>
            <a:pPr lvl="1"/>
            <a:r>
              <a:rPr lang="en-US" dirty="0" smtClean="0"/>
              <a:t>Visual Studio</a:t>
            </a:r>
          </a:p>
          <a:p>
            <a:pPr lvl="1"/>
            <a:r>
              <a:rPr lang="en-US" dirty="0" err="1" smtClean="0"/>
              <a:t>WebMatrix</a:t>
            </a:r>
            <a:endParaRPr lang="en-US" dirty="0" smtClean="0"/>
          </a:p>
          <a:p>
            <a:r>
              <a:rPr lang="en-US" dirty="0" smtClean="0">
                <a:hlinkClick r:id="rId5"/>
              </a:rPr>
              <a:t>Deploying by using an FTP utility</a:t>
            </a:r>
            <a:endParaRPr lang="en-US" dirty="0" smtClean="0"/>
          </a:p>
          <a:p>
            <a:r>
              <a:rPr lang="en-US" dirty="0" smtClean="0">
                <a:hlinkClick r:id="rId6"/>
              </a:rPr>
              <a:t>Deploying from an on-premises source control system</a:t>
            </a:r>
            <a:r>
              <a:rPr lang="en-US" dirty="0" smtClean="0"/>
              <a:t> </a:t>
            </a:r>
          </a:p>
          <a:p>
            <a:pPr lvl="1"/>
            <a:r>
              <a:rPr lang="en-US" dirty="0" smtClean="0"/>
              <a:t>Team Foundation Server (TFS)</a:t>
            </a:r>
          </a:p>
          <a:p>
            <a:pPr lvl="1"/>
            <a:r>
              <a:rPr lang="en-US" dirty="0" smtClean="0"/>
              <a:t>On-premises </a:t>
            </a:r>
            <a:r>
              <a:rPr lang="en-US" dirty="0" err="1" smtClean="0"/>
              <a:t>Git</a:t>
            </a:r>
            <a:r>
              <a:rPr lang="en-US" dirty="0" smtClean="0"/>
              <a:t> or Mercurial repositories</a:t>
            </a:r>
          </a:p>
          <a:p>
            <a:r>
              <a:rPr lang="en-US" dirty="0" smtClean="0">
                <a:hlinkClick r:id="rId7"/>
              </a:rPr>
              <a:t>Using command-line tools and the Azure REST management API</a:t>
            </a:r>
            <a:r>
              <a:rPr lang="en-US" dirty="0" smtClean="0"/>
              <a:t> </a:t>
            </a:r>
          </a:p>
          <a:p>
            <a:pPr lvl="1"/>
            <a:r>
              <a:rPr lang="en-US" dirty="0" err="1" smtClean="0"/>
              <a:t>MSBuild</a:t>
            </a:r>
            <a:endParaRPr lang="en-US" dirty="0" smtClean="0"/>
          </a:p>
          <a:p>
            <a:pPr lvl="1"/>
            <a:r>
              <a:rPr lang="en-US" dirty="0" smtClean="0"/>
              <a:t>FTP scripts</a:t>
            </a:r>
          </a:p>
          <a:p>
            <a:pPr lvl="1"/>
            <a:r>
              <a:rPr lang="en-US" dirty="0" smtClean="0"/>
              <a:t>Windows PowerShell</a:t>
            </a:r>
          </a:p>
          <a:p>
            <a:pPr lvl="1"/>
            <a:r>
              <a:rPr lang="en-US" dirty="0" smtClean="0"/>
              <a:t>.NET management API</a:t>
            </a:r>
          </a:p>
          <a:p>
            <a:pPr lvl="1"/>
            <a:r>
              <a:rPr lang="en-US" dirty="0" smtClean="0"/>
              <a:t>Cross-platform command line (</a:t>
            </a:r>
            <a:r>
              <a:rPr lang="en-US" dirty="0" err="1" smtClean="0"/>
              <a:t>xpat</a:t>
            </a:r>
            <a:r>
              <a:rPr lang="en-US" dirty="0" smtClean="0"/>
              <a:t>-cli)</a:t>
            </a:r>
          </a:p>
          <a:p>
            <a:pPr lvl="1"/>
            <a:r>
              <a:rPr lang="en-US" dirty="0" smtClean="0"/>
              <a:t>Web Deploy command line</a:t>
            </a:r>
          </a:p>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solidFill>
                  <a:prstClr val="black"/>
                </a:solidFill>
              </a:rPr>
              <a:pPr/>
              <a:t>4/21/2014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395684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Microsoft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128680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Microsoft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Microsoft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34279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012334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39120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53692540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261218878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70352081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55602000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60737959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210203006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0356687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4</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2336971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257513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3755387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95565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4" indent="0">
              <a:spcBef>
                <a:spcPts val="0"/>
              </a:spcBef>
              <a:spcAft>
                <a:spcPts val="900"/>
              </a:spcAft>
              <a:buSzPct val="80000"/>
              <a:buFont typeface="Arial" pitchFamily="34" charset="0"/>
              <a:buNone/>
              <a:defRPr sz="3999" spc="-100" baseline="0">
                <a:gradFill>
                  <a:gsLst>
                    <a:gs pos="0">
                      <a:srgbClr val="595959"/>
                    </a:gs>
                    <a:gs pos="86000">
                      <a:srgbClr val="595959"/>
                    </a:gs>
                  </a:gsLst>
                  <a:lin ang="5400000" scaled="0"/>
                </a:gradFill>
                <a:latin typeface="Segoe UI Light" pitchFamily="34" charset="0"/>
              </a:defRPr>
            </a:lvl1pPr>
            <a:lvl2pPr marL="3174" indent="0">
              <a:spcBef>
                <a:spcPts val="0"/>
              </a:spcBef>
              <a:buSzPct val="80000"/>
              <a:buFont typeface="Arial" pitchFamily="34" charset="0"/>
              <a:buNone/>
              <a:defRPr sz="1999" spc="-50" baseline="0">
                <a:gradFill>
                  <a:gsLst>
                    <a:gs pos="0">
                      <a:srgbClr val="595959"/>
                    </a:gs>
                    <a:gs pos="86000">
                      <a:srgbClr val="595959"/>
                    </a:gs>
                  </a:gsLst>
                  <a:lin ang="5400000" scaled="0"/>
                </a:gradFill>
              </a:defRPr>
            </a:lvl2pPr>
            <a:lvl3pPr marL="1258510" indent="-4031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482" indent="-34597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931" indent="-3364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3" name="图片 2"/>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7077916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4105764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8224446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63953081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49528817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dirty="0"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95906310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2216095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98839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dirty="0" smtClean="0"/>
              <a:t>Click to edit Master text styles</a:t>
            </a:r>
          </a:p>
          <a:p>
            <a:pPr marL="3174" lvl="1" indent="0" algn="l" defTabSz="914089"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17130636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6457181"/>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 id="2147483783" r:id="rId18"/>
    <p:sldLayoutId id="2147483784" r:id="rId19"/>
    <p:sldLayoutId id="2147483785" r:id="rId20"/>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image" Target="../media/image39.png"/><Relationship Id="rId26" Type="http://schemas.openxmlformats.org/officeDocument/2006/relationships/image" Target="../media/image47.png"/><Relationship Id="rId39" Type="http://schemas.openxmlformats.org/officeDocument/2006/relationships/image" Target="../media/image60.png"/><Relationship Id="rId21" Type="http://schemas.openxmlformats.org/officeDocument/2006/relationships/image" Target="../media/image42.png"/><Relationship Id="rId34" Type="http://schemas.openxmlformats.org/officeDocument/2006/relationships/image" Target="../media/image55.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5" Type="http://schemas.openxmlformats.org/officeDocument/2006/relationships/image" Target="../media/image46.png"/><Relationship Id="rId33" Type="http://schemas.openxmlformats.org/officeDocument/2006/relationships/image" Target="../media/image54.png"/><Relationship Id="rId38" Type="http://schemas.openxmlformats.org/officeDocument/2006/relationships/image" Target="../media/image59.png"/><Relationship Id="rId2" Type="http://schemas.openxmlformats.org/officeDocument/2006/relationships/notesSlide" Target="../notesSlides/notesSlide15.xml"/><Relationship Id="rId16" Type="http://schemas.openxmlformats.org/officeDocument/2006/relationships/image" Target="../media/image37.png"/><Relationship Id="rId20" Type="http://schemas.openxmlformats.org/officeDocument/2006/relationships/image" Target="../media/image41.png"/><Relationship Id="rId29" Type="http://schemas.openxmlformats.org/officeDocument/2006/relationships/image" Target="../media/image50.png"/><Relationship Id="rId1" Type="http://schemas.openxmlformats.org/officeDocument/2006/relationships/slideLayout" Target="../slideLayouts/slideLayout19.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image" Target="../media/image45.png"/><Relationship Id="rId32" Type="http://schemas.openxmlformats.org/officeDocument/2006/relationships/image" Target="../media/image53.png"/><Relationship Id="rId37" Type="http://schemas.openxmlformats.org/officeDocument/2006/relationships/image" Target="../media/image58.png"/><Relationship Id="rId40" Type="http://schemas.openxmlformats.org/officeDocument/2006/relationships/image" Target="../media/image61.png"/><Relationship Id="rId5" Type="http://schemas.openxmlformats.org/officeDocument/2006/relationships/image" Target="../media/image26.gif"/><Relationship Id="rId15" Type="http://schemas.openxmlformats.org/officeDocument/2006/relationships/image" Target="../media/image36.png"/><Relationship Id="rId23" Type="http://schemas.openxmlformats.org/officeDocument/2006/relationships/image" Target="../media/image44.gif"/><Relationship Id="rId28" Type="http://schemas.openxmlformats.org/officeDocument/2006/relationships/image" Target="../media/image49.png"/><Relationship Id="rId36" Type="http://schemas.openxmlformats.org/officeDocument/2006/relationships/image" Target="../media/image57.png"/><Relationship Id="rId10" Type="http://schemas.openxmlformats.org/officeDocument/2006/relationships/image" Target="../media/image31.png"/><Relationship Id="rId19" Type="http://schemas.openxmlformats.org/officeDocument/2006/relationships/image" Target="../media/image40.png"/><Relationship Id="rId31" Type="http://schemas.openxmlformats.org/officeDocument/2006/relationships/image" Target="../media/image52.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43.png"/><Relationship Id="rId27" Type="http://schemas.openxmlformats.org/officeDocument/2006/relationships/image" Target="../media/image48.png"/><Relationship Id="rId30" Type="http://schemas.openxmlformats.org/officeDocument/2006/relationships/image" Target="../media/image51.png"/><Relationship Id="rId35" Type="http://schemas.openxmlformats.org/officeDocument/2006/relationships/image" Target="../media/image56.png"/><Relationship Id="rId8" Type="http://schemas.openxmlformats.org/officeDocument/2006/relationships/image" Target="../media/image29.png"/><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1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0" y="2234114"/>
            <a:ext cx="11216187" cy="1359196"/>
          </a:xfrm>
        </p:spPr>
        <p:txBody>
          <a:bodyPr/>
          <a:lstStyle/>
          <a:p>
            <a:r>
              <a:rPr lang="en-US" dirty="0" smtClean="0"/>
              <a:t>Microsoft Azure Web Sites Basics</a:t>
            </a:r>
            <a:endParaRPr lang="en-US" dirty="0"/>
          </a:p>
        </p:txBody>
      </p:sp>
      <p:sp>
        <p:nvSpPr>
          <p:cNvPr id="2"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402501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2494" y="1589948"/>
            <a:ext cx="6578137" cy="4691237"/>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4" cy="221599"/>
                </a:xfrm>
                <a:prstGeom prst="rect">
                  <a:avLst/>
                </a:prstGeom>
                <a:noFill/>
              </p:spPr>
              <p:txBody>
                <a:bodyPr wrap="square" lIns="0" tIns="0" rIns="0" bIns="0" rtlCol="0">
                  <a:spAutoFit/>
                </a:bodyPr>
                <a:lstStyle/>
                <a:p>
                  <a:pPr defTabSz="1218967">
                    <a:lnSpc>
                      <a:spcPct val="90000"/>
                    </a:lnSpc>
                    <a:spcBef>
                      <a:spcPct val="20000"/>
                    </a:spcBef>
                    <a:buSzPct val="80000"/>
                  </a:pPr>
                  <a:r>
                    <a:rPr lang="en-US" sz="1600" b="1" cap="all" dirty="0">
                      <a:solidFill>
                        <a:srgbClr val="FFFFFF"/>
                      </a:solidFill>
                    </a:rPr>
                    <a:t>Shared instances</a:t>
                  </a: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12183975" cy="983235"/>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88" name="Group 87"/>
          <p:cNvGrpSpPr/>
          <p:nvPr/>
        </p:nvGrpSpPr>
        <p:grpSpPr>
          <a:xfrm>
            <a:off x="3032633" y="1293203"/>
            <a:ext cx="7647392" cy="923394"/>
            <a:chOff x="3031844" y="1170370"/>
            <a:chExt cx="7645400" cy="923395"/>
          </a:xfrm>
        </p:grpSpPr>
        <p:grpSp>
          <p:nvGrpSpPr>
            <p:cNvPr id="20" name="Group 19"/>
            <p:cNvGrpSpPr/>
            <p:nvPr/>
          </p:nvGrpSpPr>
          <p:grpSpPr>
            <a:xfrm>
              <a:off x="3031844" y="1170370"/>
              <a:ext cx="7645400" cy="923395"/>
              <a:chOff x="2540230" y="5754872"/>
              <a:chExt cx="7645400" cy="92339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1" y="5727780"/>
            <a:ext cx="12183975" cy="1046297"/>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6867996" y="473079"/>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FFFFFF"/>
                    </a:gs>
                    <a:gs pos="100000">
                      <a:srgbClr val="FFFFFF"/>
                    </a:gs>
                  </a:gsLst>
                  <a:lin ang="5400000" scaled="0"/>
                </a:gradFill>
              </a:rPr>
              <a:t>shared</a:t>
            </a:r>
          </a:p>
        </p:txBody>
      </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30527" y="2633151"/>
            <a:ext cx="2372865"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sp>
        <p:nvSpPr>
          <p:cNvPr id="4" name="Rectangle 3"/>
          <p:cNvSpPr/>
          <p:nvPr/>
        </p:nvSpPr>
        <p:spPr bwMode="auto">
          <a:xfrm>
            <a:off x="8589861" y="300008"/>
            <a:ext cx="2090169" cy="767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144" name="Group 143"/>
          <p:cNvGrpSpPr/>
          <p:nvPr/>
        </p:nvGrpSpPr>
        <p:grpSpPr>
          <a:xfrm>
            <a:off x="6236450" y="3291438"/>
            <a:ext cx="2161017" cy="157295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305" name="Group 304"/>
          <p:cNvGrpSpPr/>
          <p:nvPr/>
        </p:nvGrpSpPr>
        <p:grpSpPr>
          <a:xfrm>
            <a:off x="3760706" y="3762627"/>
            <a:ext cx="866389" cy="63107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nvGrpSpPr>
          <p:cNvPr id="310" name="Group 309"/>
          <p:cNvGrpSpPr/>
          <p:nvPr/>
        </p:nvGrpSpPr>
        <p:grpSpPr>
          <a:xfrm>
            <a:off x="3032633" y="1301044"/>
            <a:ext cx="7612011" cy="923394"/>
            <a:chOff x="3031844" y="1178212"/>
            <a:chExt cx="7610028" cy="923395"/>
          </a:xfrm>
        </p:grpSpPr>
        <p:grpSp>
          <p:nvGrpSpPr>
            <p:cNvPr id="314" name="Group 313"/>
            <p:cNvGrpSpPr/>
            <p:nvPr/>
          </p:nvGrpSpPr>
          <p:grpSpPr>
            <a:xfrm>
              <a:off x="3031844" y="1178212"/>
              <a:ext cx="7610028" cy="923395"/>
              <a:chOff x="2540230" y="5762714"/>
              <a:chExt cx="7610028" cy="923395"/>
            </a:xfrm>
          </p:grpSpPr>
          <p:sp>
            <p:nvSpPr>
              <p:cNvPr id="316" name="TextBox 315"/>
              <p:cNvSpPr txBox="1"/>
              <p:nvPr/>
            </p:nvSpPr>
            <p:spPr>
              <a:xfrm>
                <a:off x="9159657" y="5762714"/>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125" name="Title 1"/>
          <p:cNvSpPr txBox="1">
            <a:spLocks/>
          </p:cNvSpPr>
          <p:nvPr/>
        </p:nvSpPr>
        <p:spPr>
          <a:xfrm>
            <a:off x="1222396" y="1533590"/>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a:gradFill>
                  <a:gsLst>
                    <a:gs pos="0">
                      <a:srgbClr val="5F5F5F"/>
                    </a:gs>
                    <a:gs pos="100000">
                      <a:srgbClr val="5F5F5F"/>
                    </a:gs>
                  </a:gsLst>
                  <a:lin ang="5400000" scaled="0"/>
                </a:gradFill>
              </a:rPr>
              <a:t>standard</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89614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6130527" y="2643751"/>
            <a:ext cx="2372865" cy="2928764"/>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9" name="TextBox 148"/>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grpSp>
        <p:nvGrpSpPr>
          <p:cNvPr id="42" name="Group 41"/>
          <p:cNvGrpSpPr/>
          <p:nvPr/>
        </p:nvGrpSpPr>
        <p:grpSpPr>
          <a:xfrm>
            <a:off x="-1" y="1"/>
            <a:ext cx="12183975" cy="983235"/>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88" name="Group 87"/>
          <p:cNvGrpSpPr/>
          <p:nvPr/>
        </p:nvGrpSpPr>
        <p:grpSpPr>
          <a:xfrm>
            <a:off x="3032633" y="1293203"/>
            <a:ext cx="7647392" cy="923394"/>
            <a:chOff x="3031844" y="1170370"/>
            <a:chExt cx="7645400" cy="923395"/>
          </a:xfrm>
        </p:grpSpPr>
        <p:grpSp>
          <p:nvGrpSpPr>
            <p:cNvPr id="20" name="Group 19"/>
            <p:cNvGrpSpPr/>
            <p:nvPr/>
          </p:nvGrpSpPr>
          <p:grpSpPr>
            <a:xfrm>
              <a:off x="3031844" y="1170370"/>
              <a:ext cx="7645400" cy="923395"/>
              <a:chOff x="2540230" y="5754872"/>
              <a:chExt cx="7645400" cy="923395"/>
            </a:xfrm>
          </p:grpSpPr>
          <p:sp>
            <p:nvSpPr>
              <p:cNvPr id="22" name="TextBox 21"/>
              <p:cNvSpPr txBox="1"/>
              <p:nvPr/>
            </p:nvSpPr>
            <p:spPr>
              <a:xfrm>
                <a:off x="9195029" y="5754872"/>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1" y="5727780"/>
            <a:ext cx="12192001" cy="1046297"/>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6867996" y="473079"/>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FFFFFF"/>
                    </a:gs>
                    <a:gs pos="100000">
                      <a:srgbClr val="FFFFFF"/>
                    </a:gs>
                  </a:gsLst>
                  <a:lin ang="5400000" scaled="0"/>
                </a:gradFill>
              </a:rPr>
              <a:t>shared</a:t>
            </a:r>
          </a:p>
        </p:txBody>
      </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30527" y="2633151"/>
            <a:ext cx="2372865"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236450" y="3291438"/>
            <a:ext cx="2161017" cy="157295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sp>
        <p:nvSpPr>
          <p:cNvPr id="46" name="Title 1"/>
          <p:cNvSpPr txBox="1">
            <a:spLocks/>
          </p:cNvSpPr>
          <p:nvPr/>
        </p:nvSpPr>
        <p:spPr>
          <a:xfrm>
            <a:off x="1222396" y="1533590"/>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a:gradFill>
                  <a:gsLst>
                    <a:gs pos="0">
                      <a:srgbClr val="5F5F5F"/>
                    </a:gs>
                    <a:gs pos="100000">
                      <a:srgbClr val="5F5F5F"/>
                    </a:gs>
                  </a:gsLst>
                  <a:lin ang="5400000" scaled="0"/>
                </a:gradFill>
              </a:rPr>
              <a:t>standard</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3177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12183975" cy="983235"/>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88" name="Group 87"/>
          <p:cNvGrpSpPr/>
          <p:nvPr/>
        </p:nvGrpSpPr>
        <p:grpSpPr>
          <a:xfrm>
            <a:off x="3032633" y="1293203"/>
            <a:ext cx="7647392" cy="923394"/>
            <a:chOff x="3031844" y="1170370"/>
            <a:chExt cx="7645400" cy="923395"/>
          </a:xfrm>
        </p:grpSpPr>
        <p:grpSp>
          <p:nvGrpSpPr>
            <p:cNvPr id="20" name="Group 19"/>
            <p:cNvGrpSpPr/>
            <p:nvPr/>
          </p:nvGrpSpPr>
          <p:grpSpPr>
            <a:xfrm>
              <a:off x="3031844" y="1170370"/>
              <a:ext cx="7645400" cy="923395"/>
              <a:chOff x="2540230" y="5754872"/>
              <a:chExt cx="7645400" cy="923395"/>
            </a:xfrm>
          </p:grpSpPr>
          <p:sp>
            <p:nvSpPr>
              <p:cNvPr id="22" name="TextBox 21"/>
              <p:cNvSpPr txBox="1"/>
              <p:nvPr/>
            </p:nvSpPr>
            <p:spPr>
              <a:xfrm>
                <a:off x="9195029" y="5754872"/>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2" y="5727773"/>
            <a:ext cx="12192001" cy="1046296"/>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6867996" y="473079"/>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FFFFFF"/>
                    </a:gs>
                    <a:gs pos="100000">
                      <a:srgbClr val="FFFFFF"/>
                    </a:gs>
                  </a:gsLst>
                  <a:lin ang="5400000" scaled="0"/>
                </a:gradFill>
              </a:rPr>
              <a:t>shared</a:t>
            </a:r>
          </a:p>
        </p:txBody>
      </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30527" y="2633151"/>
            <a:ext cx="2372865"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236450" y="3291442"/>
            <a:ext cx="2161020" cy="157295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122" name="Group 121"/>
          <p:cNvGrpSpPr/>
          <p:nvPr/>
        </p:nvGrpSpPr>
        <p:grpSpPr>
          <a:xfrm>
            <a:off x="8618892" y="2633151"/>
            <a:ext cx="2372865"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9" name="TextBox 148"/>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8731188" y="3298034"/>
            <a:ext cx="2161017" cy="157295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58" name="Group 57"/>
          <p:cNvGrpSpPr/>
          <p:nvPr/>
        </p:nvGrpSpPr>
        <p:grpSpPr>
          <a:xfrm>
            <a:off x="6231251" y="3105925"/>
            <a:ext cx="1527211" cy="1111624"/>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4800" dirty="0">
                  <a:gradFill>
                    <a:gsLst>
                      <a:gs pos="0">
                        <a:srgbClr val="FFFFFF"/>
                      </a:gs>
                      <a:gs pos="100000">
                        <a:srgbClr val="FFFFFF"/>
                      </a:gs>
                    </a:gsLst>
                    <a:lin ang="5400000" scaled="0"/>
                  </a:gradFill>
                  <a:sym typeface="Wingdings" pitchFamily="2" charset="2"/>
                </a:rPr>
                <a:t>:-)</a:t>
              </a:r>
              <a:endParaRPr lang="en-US" sz="4400" dirty="0">
                <a:gradFill>
                  <a:gsLst>
                    <a:gs pos="0">
                      <a:srgbClr val="FFFFFF"/>
                    </a:gs>
                    <a:gs pos="100000">
                      <a:srgbClr val="FFFFFF"/>
                    </a:gs>
                  </a:gsLst>
                  <a:lin ang="5400000" scaled="0"/>
                </a:gradFill>
              </a:endParaRPr>
            </a:p>
          </p:txBody>
        </p:sp>
      </p:grpSp>
      <p:grpSp>
        <p:nvGrpSpPr>
          <p:cNvPr id="63" name="Group 62"/>
          <p:cNvGrpSpPr/>
          <p:nvPr/>
        </p:nvGrpSpPr>
        <p:grpSpPr>
          <a:xfrm>
            <a:off x="6231256" y="4325130"/>
            <a:ext cx="955281" cy="695329"/>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73" name="Group 72"/>
          <p:cNvGrpSpPr/>
          <p:nvPr/>
        </p:nvGrpSpPr>
        <p:grpSpPr>
          <a:xfrm>
            <a:off x="7275708" y="4325130"/>
            <a:ext cx="955281" cy="695329"/>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78" name="Group 77"/>
          <p:cNvGrpSpPr/>
          <p:nvPr/>
        </p:nvGrpSpPr>
        <p:grpSpPr>
          <a:xfrm>
            <a:off x="8692092" y="3105925"/>
            <a:ext cx="1527211" cy="1111624"/>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4800" dirty="0">
                  <a:gradFill>
                    <a:gsLst>
                      <a:gs pos="0">
                        <a:srgbClr val="FFFFFF"/>
                      </a:gs>
                      <a:gs pos="100000">
                        <a:srgbClr val="FFFFFF"/>
                      </a:gs>
                    </a:gsLst>
                    <a:lin ang="5400000" scaled="0"/>
                  </a:gradFill>
                  <a:sym typeface="Wingdings" pitchFamily="2" charset="2"/>
                </a:rPr>
                <a:t>:-)</a:t>
              </a:r>
              <a:endParaRPr lang="en-US" sz="4400" dirty="0">
                <a:gradFill>
                  <a:gsLst>
                    <a:gs pos="0">
                      <a:srgbClr val="FFFFFF"/>
                    </a:gs>
                    <a:gs pos="100000">
                      <a:srgbClr val="FFFFFF"/>
                    </a:gs>
                  </a:gsLst>
                  <a:lin ang="5400000" scaled="0"/>
                </a:gradFill>
              </a:endParaRPr>
            </a:p>
          </p:txBody>
        </p:sp>
      </p:grpSp>
      <p:grpSp>
        <p:nvGrpSpPr>
          <p:cNvPr id="83" name="Group 82"/>
          <p:cNvGrpSpPr/>
          <p:nvPr/>
        </p:nvGrpSpPr>
        <p:grpSpPr>
          <a:xfrm>
            <a:off x="8692097" y="4325130"/>
            <a:ext cx="955281" cy="695329"/>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90" name="Group 89"/>
          <p:cNvGrpSpPr/>
          <p:nvPr/>
        </p:nvGrpSpPr>
        <p:grpSpPr>
          <a:xfrm>
            <a:off x="9736549" y="4325130"/>
            <a:ext cx="955281" cy="695329"/>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sp>
        <p:nvSpPr>
          <p:cNvPr id="99" name="Title 1"/>
          <p:cNvSpPr txBox="1">
            <a:spLocks/>
          </p:cNvSpPr>
          <p:nvPr/>
        </p:nvSpPr>
        <p:spPr>
          <a:xfrm>
            <a:off x="1222396" y="1533590"/>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a:gradFill>
                  <a:gsLst>
                    <a:gs pos="0">
                      <a:srgbClr val="5F5F5F"/>
                    </a:gs>
                    <a:gs pos="100000">
                      <a:srgbClr val="5F5F5F"/>
                    </a:gs>
                  </a:gsLst>
                  <a:lin ang="5400000" scaled="0"/>
                </a:gradFill>
              </a:rPr>
              <a:t>standard</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34610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 y="2455232"/>
            <a:ext cx="9417468"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84" fontAlgn="base">
              <a:spcBef>
                <a:spcPct val="0"/>
              </a:spcBef>
              <a:spcAft>
                <a:spcPct val="0"/>
              </a:spcAft>
            </a:pPr>
            <a:endParaRPr lang="en-US" sz="2267" dirty="0">
              <a:solidFill>
                <a:srgbClr val="00AEEF">
                  <a:alpha val="99000"/>
                </a:srgbClr>
              </a:solidFill>
            </a:endParaRPr>
          </a:p>
        </p:txBody>
      </p:sp>
      <p:sp>
        <p:nvSpPr>
          <p:cNvPr id="2" name="Title 1"/>
          <p:cNvSpPr>
            <a:spLocks noGrp="1"/>
          </p:cNvSpPr>
          <p:nvPr>
            <p:ph type="title"/>
          </p:nvPr>
        </p:nvSpPr>
        <p:spPr>
          <a:xfrm>
            <a:off x="966730" y="3009050"/>
            <a:ext cx="10240453" cy="997196"/>
          </a:xfrm>
        </p:spPr>
        <p:txBody>
          <a:bodyPr/>
          <a:lstStyle/>
          <a:p>
            <a:r>
              <a:rPr lang="en-US" dirty="0" smtClean="0">
                <a:gradFill>
                  <a:gsLst>
                    <a:gs pos="1250">
                      <a:srgbClr val="FFFFFF"/>
                    </a:gs>
                    <a:gs pos="100000">
                      <a:srgbClr val="FFFFFF"/>
                    </a:gs>
                  </a:gsLst>
                  <a:lin ang="5400000" scaled="0"/>
                </a:gradFill>
              </a:rPr>
              <a:t>Scaling</a:t>
            </a:r>
            <a:endParaRPr lang="en-US" dirty="0"/>
          </a:p>
        </p:txBody>
      </p:sp>
      <p:grpSp>
        <p:nvGrpSpPr>
          <p:cNvPr id="4" name="Group 3"/>
          <p:cNvGrpSpPr/>
          <p:nvPr/>
        </p:nvGrpSpPr>
        <p:grpSpPr>
          <a:xfrm>
            <a:off x="9405632" y="1447801"/>
            <a:ext cx="17334832"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0" rIns="121915" bIns="121920" numCol="1" rtlCol="0" anchor="b" anchorCtr="0" compatLnSpc="1">
              <a:prstTxWarp prst="textNoShape">
                <a:avLst/>
              </a:prstTxWarp>
            </a:bodyPr>
            <a:lstStyle/>
            <a:p>
              <a:pP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0" rIns="121915" bIns="121920" numCol="1" rtlCol="0" anchor="b" anchorCtr="0" compatLnSpc="1">
              <a:prstTxWarp prst="textNoShape">
                <a:avLst/>
              </a:prstTxWarp>
            </a:bodyPr>
            <a:lstStyle/>
            <a:p>
              <a:pPr defTabSz="914084" fontAlgn="base">
                <a:spcBef>
                  <a:spcPct val="0"/>
                </a:spcBef>
                <a:spcAft>
                  <a:spcPct val="0"/>
                </a:spcAft>
              </a:pPr>
              <a:r>
                <a:rPr lang="en-US" sz="2267" dirty="0" smtClean="0">
                  <a:solidFill>
                    <a:srgbClr val="00AEEF">
                      <a:alpha val="99000"/>
                    </a:srgbClr>
                  </a:solidFill>
                </a:rPr>
                <a:t>Illustration</a:t>
              </a:r>
              <a:endParaRPr lang="en-US" sz="2267"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084" fontAlgn="base">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72375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12183975" cy="983235"/>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21" name="Rectangle 20"/>
          <p:cNvSpPr/>
          <p:nvPr/>
        </p:nvSpPr>
        <p:spPr bwMode="auto">
          <a:xfrm>
            <a:off x="3032633" y="1643572"/>
            <a:ext cx="8337732" cy="248368"/>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3" name="Rectangle 22"/>
          <p:cNvSpPr/>
          <p:nvPr/>
        </p:nvSpPr>
        <p:spPr bwMode="auto">
          <a:xfrm>
            <a:off x="3035170" y="1643572"/>
            <a:ext cx="2369097" cy="2483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nvGrpSpPr>
          <p:cNvPr id="67" name="Group 66"/>
          <p:cNvGrpSpPr/>
          <p:nvPr/>
        </p:nvGrpSpPr>
        <p:grpSpPr>
          <a:xfrm>
            <a:off x="2" y="5727773"/>
            <a:ext cx="12192001" cy="1046296"/>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032635" y="2539690"/>
            <a:ext cx="2372865" cy="2928764"/>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sp>
        <p:nvSpPr>
          <p:cNvPr id="99" name="Title 1"/>
          <p:cNvSpPr txBox="1">
            <a:spLocks/>
          </p:cNvSpPr>
          <p:nvPr/>
        </p:nvSpPr>
        <p:spPr>
          <a:xfrm>
            <a:off x="204716" y="1533590"/>
            <a:ext cx="2607625"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smtClean="0">
                <a:gradFill>
                  <a:gsLst>
                    <a:gs pos="0">
                      <a:srgbClr val="5F5F5F"/>
                    </a:gs>
                    <a:gs pos="100000">
                      <a:srgbClr val="5F5F5F"/>
                    </a:gs>
                  </a:gsLst>
                  <a:lin ang="5400000" scaled="0"/>
                </a:gradFill>
              </a:rPr>
              <a:t>CPU utilization</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5404267" y="1645214"/>
            <a:ext cx="3594533" cy="24508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nvGrpSpPr>
          <p:cNvPr id="104" name="Group 103"/>
          <p:cNvGrpSpPr/>
          <p:nvPr/>
        </p:nvGrpSpPr>
        <p:grpSpPr>
          <a:xfrm>
            <a:off x="5511424" y="2520077"/>
            <a:ext cx="2372865" cy="2928764"/>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2" name="TextBox 111"/>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grpSp>
        <p:nvGrpSpPr>
          <p:cNvPr id="114" name="Group 113"/>
          <p:cNvGrpSpPr/>
          <p:nvPr/>
        </p:nvGrpSpPr>
        <p:grpSpPr>
          <a:xfrm>
            <a:off x="7981567" y="2500463"/>
            <a:ext cx="2372865" cy="2928764"/>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1" name="TextBox 140"/>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sp>
        <p:nvSpPr>
          <p:cNvPr id="150" name="Rectangle 149"/>
          <p:cNvSpPr/>
          <p:nvPr/>
        </p:nvSpPr>
        <p:spPr bwMode="auto">
          <a:xfrm>
            <a:off x="9000034" y="1647455"/>
            <a:ext cx="2369097" cy="24448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142" name="Rectangle 141"/>
          <p:cNvSpPr/>
          <p:nvPr/>
        </p:nvSpPr>
        <p:spPr bwMode="auto">
          <a:xfrm>
            <a:off x="5308695" y="1503419"/>
            <a:ext cx="96805"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143" name="Rectangle 142"/>
          <p:cNvSpPr/>
          <p:nvPr/>
        </p:nvSpPr>
        <p:spPr bwMode="auto">
          <a:xfrm>
            <a:off x="8990977" y="1503419"/>
            <a:ext cx="103395"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112307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71151"/>
          </a:xfrm>
        </p:spPr>
        <p:txBody>
          <a:bodyPr/>
          <a:lstStyle/>
          <a:p>
            <a:r>
              <a:rPr lang="en-US" dirty="0" smtClean="0"/>
              <a:t>Microsoft Azure Web App Gallery</a:t>
            </a:r>
            <a:endParaRPr lang="en-US" dirty="0"/>
          </a:p>
        </p:txBody>
      </p:sp>
      <p:sp>
        <p:nvSpPr>
          <p:cNvPr id="5" name="TextBox 4"/>
          <p:cNvSpPr txBox="1"/>
          <p:nvPr/>
        </p:nvSpPr>
        <p:spPr>
          <a:xfrm>
            <a:off x="8062052" y="2800863"/>
            <a:ext cx="3609112" cy="2769989"/>
          </a:xfrm>
          <a:prstGeom prst="rect">
            <a:avLst/>
          </a:prstGeom>
          <a:noFill/>
        </p:spPr>
        <p:txBody>
          <a:bodyPr wrap="square" lIns="0" tIns="0" rIns="0" bIns="0" rtlCol="0">
            <a:spAutoFit/>
          </a:bodyPr>
          <a:lstStyle/>
          <a:p>
            <a:r>
              <a:rPr lang="en-US" sz="3600" spc="-71" dirty="0">
                <a:gradFill>
                  <a:gsLst>
                    <a:gs pos="2917">
                      <a:schemeClr val="tx1"/>
                    </a:gs>
                    <a:gs pos="30000">
                      <a:schemeClr val="tx1"/>
                    </a:gs>
                  </a:gsLst>
                  <a:lin ang="5400000" scaled="0"/>
                </a:gradFill>
              </a:rPr>
              <a:t>Ready-to-Go Open Source </a:t>
            </a:r>
          </a:p>
          <a:p>
            <a:r>
              <a:rPr lang="en-US" sz="3600" spc="-71" dirty="0">
                <a:gradFill>
                  <a:gsLst>
                    <a:gs pos="2917">
                      <a:schemeClr val="tx1"/>
                    </a:gs>
                    <a:gs pos="30000">
                      <a:schemeClr val="tx1"/>
                    </a:gs>
                  </a:gsLst>
                  <a:lin ang="5400000" scaled="0"/>
                </a:gradFill>
              </a:rPr>
              <a:t>Web Applications, </a:t>
            </a:r>
          </a:p>
          <a:p>
            <a:r>
              <a:rPr lang="en-US" sz="3600" spc="-71" dirty="0">
                <a:gradFill>
                  <a:gsLst>
                    <a:gs pos="2917">
                      <a:schemeClr val="tx1"/>
                    </a:gs>
                    <a:gs pos="30000">
                      <a:schemeClr val="tx1"/>
                    </a:gs>
                  </a:gsLst>
                  <a:lin ang="5400000" scaled="0"/>
                </a:gradFill>
              </a:rPr>
              <a:t>Frameworks, </a:t>
            </a:r>
          </a:p>
          <a:p>
            <a:r>
              <a:rPr lang="en-US" sz="3600" spc="-71" dirty="0">
                <a:gradFill>
                  <a:gsLst>
                    <a:gs pos="2917">
                      <a:schemeClr val="tx1"/>
                    </a:gs>
                    <a:gs pos="30000">
                      <a:schemeClr val="tx1"/>
                    </a:gs>
                  </a:gsLst>
                  <a:lin ang="5400000" scaled="0"/>
                </a:gradFill>
              </a:rPr>
              <a:t>and Templates</a:t>
            </a:r>
          </a:p>
        </p:txBody>
      </p:sp>
      <p:pic>
        <p:nvPicPr>
          <p:cNvPr id="10" name="Picture 2" descr="{:IconUr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248" y="1141826"/>
            <a:ext cx="865967" cy="86596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660" y="999754"/>
            <a:ext cx="11430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2374" y="1200588"/>
            <a:ext cx="762000" cy="762000"/>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2681" y="1266616"/>
            <a:ext cx="609600" cy="609600"/>
          </a:xfrm>
          <a:prstGeom prst="rect">
            <a:avLst/>
          </a:prstGeom>
        </p:spPr>
      </p:pic>
      <p:pic>
        <p:nvPicPr>
          <p:cNvPr id="14" name="Picture 6" descr="{:IconUr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93143" y="1209740"/>
            <a:ext cx="723029" cy="72303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4171" y="999753"/>
            <a:ext cx="11430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53154" y="4965115"/>
            <a:ext cx="609600" cy="609600"/>
          </a:xfrm>
          <a:prstGeom prst="rect">
            <a:avLst/>
          </a:prstGeom>
        </p:spPr>
      </p:pic>
      <p:pic>
        <p:nvPicPr>
          <p:cNvPr id="17" name="Picture 10"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0159" y="2238605"/>
            <a:ext cx="1143000" cy="3905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53159" y="2007794"/>
            <a:ext cx="769797" cy="76979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722956" y="2014731"/>
            <a:ext cx="762860" cy="76286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descr="{:IconUr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52455" y="2097564"/>
            <a:ext cx="778360" cy="59025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8" descr="{:IconUrl}"/>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93143" y="2197429"/>
            <a:ext cx="1143000" cy="39052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0" descr="{:IconUrl}"/>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876985" y="5006141"/>
            <a:ext cx="776288" cy="77628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2" descr="{:IconUrl}"/>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95613" y="1952138"/>
            <a:ext cx="825453" cy="82545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IconUrl}"/>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81500" y="2800863"/>
            <a:ext cx="700159" cy="700160"/>
          </a:xfrm>
          <a:prstGeom prst="rect">
            <a:avLst/>
          </a:prstGeom>
          <a:noFill/>
          <a:extLst>
            <a:ext uri="{909E8E84-426E-40DD-AFC4-6F175D3DCCD1}">
              <a14:hiddenFill xmlns:a14="http://schemas.microsoft.com/office/drawing/2010/main">
                <a:solidFill>
                  <a:srgbClr val="FFFFFF"/>
                </a:solidFill>
              </a14:hiddenFill>
            </a:ext>
          </a:extLst>
        </p:spPr>
      </p:pic>
      <p:pic>
        <p:nvPicPr>
          <p:cNvPr id="26" name="图片 2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490360" y="2803868"/>
            <a:ext cx="609600" cy="609600"/>
          </a:xfrm>
          <a:prstGeom prst="rect">
            <a:avLst/>
          </a:prstGeom>
        </p:spPr>
      </p:pic>
      <p:pic>
        <p:nvPicPr>
          <p:cNvPr id="1050" name="Picture 26" descr="{:IconUrl}"/>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21374" y="2931719"/>
            <a:ext cx="1143000" cy="43815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conUr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22988" y="2537167"/>
            <a:ext cx="11430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IconUrl}"/>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528644" y="2800863"/>
            <a:ext cx="612604" cy="61260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IconUrl}"/>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859918" y="2849120"/>
            <a:ext cx="603346" cy="603347"/>
          </a:xfrm>
          <a:prstGeom prst="rect">
            <a:avLst/>
          </a:prstGeom>
          <a:noFill/>
          <a:extLst>
            <a:ext uri="{909E8E84-426E-40DD-AFC4-6F175D3DCCD1}">
              <a14:hiddenFill xmlns:a14="http://schemas.microsoft.com/office/drawing/2010/main">
                <a:solidFill>
                  <a:srgbClr val="FFFFFF"/>
                </a:solidFill>
              </a14:hiddenFill>
            </a:ext>
          </a:extLst>
        </p:spPr>
      </p:pic>
      <p:pic>
        <p:nvPicPr>
          <p:cNvPr id="28" name="图片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45583" y="3543073"/>
            <a:ext cx="1381125" cy="523875"/>
          </a:xfrm>
          <a:prstGeom prst="rect">
            <a:avLst/>
          </a:prstGeom>
        </p:spPr>
      </p:pic>
      <p:pic>
        <p:nvPicPr>
          <p:cNvPr id="1058" name="Picture 34" descr="{:IconUrl}"/>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070194" y="3495447"/>
            <a:ext cx="659055" cy="659056"/>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IconUrl}"/>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281085" y="5006141"/>
            <a:ext cx="653479" cy="65348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IconUrl}"/>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44789" y="3694579"/>
            <a:ext cx="11430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IconUrl}"/>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167833" y="3495447"/>
            <a:ext cx="872740" cy="676374"/>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IconUrl}"/>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356124" y="3242142"/>
            <a:ext cx="11430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IconUrl}"/>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6073363" y="5029587"/>
            <a:ext cx="565924" cy="565925"/>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IconUrl}"/>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194411" y="2809905"/>
            <a:ext cx="621050" cy="621051"/>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IconUrl}"/>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4709090" y="5055702"/>
            <a:ext cx="513694" cy="513694"/>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IconUrl}"/>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455208" y="4396474"/>
            <a:ext cx="1143000" cy="257175"/>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IconUrl}"/>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683772" y="3953560"/>
            <a:ext cx="11430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IconUrl}"/>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81500" y="4201865"/>
            <a:ext cx="679452" cy="679453"/>
          </a:xfrm>
          <a:prstGeom prst="rect">
            <a:avLst/>
          </a:prstGeom>
          <a:noFill/>
          <a:extLst>
            <a:ext uri="{909E8E84-426E-40DD-AFC4-6F175D3DCCD1}">
              <a14:hiddenFill xmlns:a14="http://schemas.microsoft.com/office/drawing/2010/main">
                <a:solidFill>
                  <a:srgbClr val="FFFFFF"/>
                </a:solidFill>
              </a14:hiddenFill>
            </a:ext>
          </a:extLst>
        </p:spPr>
      </p:pic>
      <p:pic>
        <p:nvPicPr>
          <p:cNvPr id="30" name="图片 29"/>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839033" y="4225235"/>
            <a:ext cx="609600" cy="609600"/>
          </a:xfrm>
          <a:prstGeom prst="rect">
            <a:avLst/>
          </a:prstGeom>
        </p:spPr>
      </p:pic>
      <p:pic>
        <p:nvPicPr>
          <p:cNvPr id="1080" name="Picture 56" descr="{:IconUrl}"/>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524019" y="3970090"/>
            <a:ext cx="114300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IconUrl}"/>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2372030" y="4970434"/>
            <a:ext cx="598961" cy="598962"/>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IconUrl}"/>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821246" y="4980890"/>
            <a:ext cx="671052" cy="671053"/>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IconUrl}"/>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890148" y="4190956"/>
            <a:ext cx="789933" cy="789934"/>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IconUrl}"/>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1548150" y="4934931"/>
            <a:ext cx="700541" cy="700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68194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Staged Deployment</a:t>
            </a:r>
            <a:endParaRPr lang="en-US" dirty="0"/>
          </a:p>
        </p:txBody>
      </p:sp>
      <p:sp>
        <p:nvSpPr>
          <p:cNvPr id="3" name="文本占位符 2"/>
          <p:cNvSpPr>
            <a:spLocks noGrp="1"/>
          </p:cNvSpPr>
          <p:nvPr>
            <p:ph type="body" sz="quarter" idx="10"/>
          </p:nvPr>
        </p:nvSpPr>
        <p:spPr>
          <a:xfrm>
            <a:off x="519250" y="1447800"/>
            <a:ext cx="6277335" cy="3951851"/>
          </a:xfrm>
        </p:spPr>
        <p:txBody>
          <a:bodyPr/>
          <a:lstStyle/>
          <a:p>
            <a:r>
              <a:rPr lang="en-US" altLang="zh-CN" sz="3600" dirty="0" smtClean="0"/>
              <a:t>Development or Staging site slot for each standard production site.</a:t>
            </a:r>
          </a:p>
          <a:p>
            <a:pPr marL="571500" indent="-571500">
              <a:buFont typeface="Arial" panose="020B0604020202020204" pitchFamily="34" charset="0"/>
              <a:buChar char="•"/>
            </a:pPr>
            <a:r>
              <a:rPr lang="en-US" sz="3600" dirty="0" smtClean="0"/>
              <a:t>Validating before deployment</a:t>
            </a:r>
          </a:p>
          <a:p>
            <a:pPr marL="571500" indent="-571500">
              <a:buFont typeface="Arial" panose="020B0604020202020204" pitchFamily="34" charset="0"/>
              <a:buChar char="•"/>
            </a:pPr>
            <a:r>
              <a:rPr lang="en-US" sz="3600" dirty="0" smtClean="0"/>
              <a:t>Building and integrating site content</a:t>
            </a:r>
          </a:p>
          <a:p>
            <a:pPr marL="571500" indent="-571500">
              <a:buFont typeface="Arial" panose="020B0604020202020204" pitchFamily="34" charset="0"/>
              <a:buChar char="•"/>
            </a:pPr>
            <a:r>
              <a:rPr lang="en-US" sz="3600" dirty="0" smtClean="0"/>
              <a:t>Rolling back a production site.</a:t>
            </a:r>
          </a:p>
          <a:p>
            <a:r>
              <a:rPr lang="en-US" sz="3600" dirty="0" smtClean="0"/>
              <a:t>No downtime, seamless traffic redirection, no request dropped.</a:t>
            </a:r>
            <a:endParaRPr lang="en-US"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1428" y="5399651"/>
            <a:ext cx="4486275" cy="478233"/>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83615"/>
          <a:stretch/>
        </p:blipFill>
        <p:spPr>
          <a:xfrm>
            <a:off x="7151428" y="1447800"/>
            <a:ext cx="2676190" cy="46503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428" y="2123712"/>
            <a:ext cx="4486275" cy="1633464"/>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428" y="4015254"/>
            <a:ext cx="4486275" cy="914400"/>
          </a:xfrm>
          <a:prstGeom prst="rect">
            <a:avLst/>
          </a:prstGeom>
        </p:spPr>
      </p:pic>
    </p:spTree>
    <p:extLst>
      <p:ext uri="{BB962C8B-B14F-4D97-AF65-F5344CB8AC3E}">
        <p14:creationId xmlns:p14="http://schemas.microsoft.com/office/powerpoint/2010/main" val="9537346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WebJobs</a:t>
            </a:r>
            <a:endParaRPr lang="en-US" dirty="0"/>
          </a:p>
        </p:txBody>
      </p:sp>
      <p:sp>
        <p:nvSpPr>
          <p:cNvPr id="5" name="文本占位符 4"/>
          <p:cNvSpPr>
            <a:spLocks noGrp="1"/>
          </p:cNvSpPr>
          <p:nvPr>
            <p:ph type="body" sz="quarter" idx="10"/>
          </p:nvPr>
        </p:nvSpPr>
        <p:spPr>
          <a:xfrm>
            <a:off x="519250" y="1447800"/>
            <a:ext cx="10057766" cy="3388235"/>
          </a:xfrm>
        </p:spPr>
        <p:txBody>
          <a:bodyPr/>
          <a:lstStyle/>
          <a:p>
            <a:pPr marL="574674" indent="-571500">
              <a:buFont typeface="Arial" panose="020B0604020202020204" pitchFamily="34" charset="0"/>
              <a:buChar char="•"/>
            </a:pPr>
            <a:r>
              <a:rPr lang="en-US" dirty="0" smtClean="0"/>
              <a:t>Run </a:t>
            </a:r>
            <a:r>
              <a:rPr lang="en-US" dirty="0"/>
              <a:t>programs or scripts in </a:t>
            </a:r>
            <a:r>
              <a:rPr lang="en-US" dirty="0" smtClean="0"/>
              <a:t>web sites.</a:t>
            </a:r>
          </a:p>
          <a:p>
            <a:pPr marL="574674" lvl="1" indent="-571500">
              <a:buFont typeface="Arial" panose="020B0604020202020204" pitchFamily="34" charset="0"/>
              <a:buChar char="•"/>
            </a:pPr>
            <a:r>
              <a:rPr lang="en-US" sz="3600" spc="-100" dirty="0">
                <a:latin typeface="Segoe UI Light" pitchFamily="34" charset="0"/>
              </a:rPr>
              <a:t>.</a:t>
            </a:r>
            <a:r>
              <a:rPr lang="en-US" sz="3600" spc="-100" dirty="0" err="1">
                <a:latin typeface="Segoe UI Light" pitchFamily="34" charset="0"/>
              </a:rPr>
              <a:t>cmd</a:t>
            </a:r>
            <a:r>
              <a:rPr lang="en-US" sz="3600" spc="-100" dirty="0">
                <a:latin typeface="Segoe UI Light" pitchFamily="34" charset="0"/>
              </a:rPr>
              <a:t>/.bat/.exe/.ps1/.</a:t>
            </a:r>
            <a:r>
              <a:rPr lang="en-US" sz="3600" spc="-100" dirty="0" err="1">
                <a:latin typeface="Segoe UI Light" pitchFamily="34" charset="0"/>
              </a:rPr>
              <a:t>sh</a:t>
            </a:r>
            <a:r>
              <a:rPr lang="en-US" sz="3600" spc="-100" dirty="0">
                <a:latin typeface="Segoe UI Light" pitchFamily="34" charset="0"/>
              </a:rPr>
              <a:t>/.</a:t>
            </a:r>
            <a:r>
              <a:rPr lang="en-US" sz="3600" spc="-100" dirty="0" err="1">
                <a:latin typeface="Segoe UI Light" pitchFamily="34" charset="0"/>
              </a:rPr>
              <a:t>php</a:t>
            </a:r>
            <a:r>
              <a:rPr lang="en-US" sz="3600" spc="-100" dirty="0">
                <a:latin typeface="Segoe UI Light" pitchFamily="34" charset="0"/>
              </a:rPr>
              <a:t>/.</a:t>
            </a:r>
            <a:r>
              <a:rPr lang="en-US" sz="3600" spc="-100" dirty="0" err="1">
                <a:latin typeface="Segoe UI Light" pitchFamily="34" charset="0"/>
              </a:rPr>
              <a:t>py</a:t>
            </a:r>
            <a:r>
              <a:rPr lang="en-US" sz="3600" spc="-100" dirty="0">
                <a:latin typeface="Segoe UI Light" pitchFamily="34" charset="0"/>
              </a:rPr>
              <a:t>/.</a:t>
            </a:r>
            <a:r>
              <a:rPr lang="en-US" sz="3600" spc="-100" dirty="0" err="1">
                <a:latin typeface="Segoe UI Light" pitchFamily="34" charset="0"/>
              </a:rPr>
              <a:t>js</a:t>
            </a:r>
            <a:endParaRPr lang="en-US" sz="3600" spc="-100" dirty="0">
              <a:latin typeface="Segoe UI Light" pitchFamily="34" charset="0"/>
            </a:endParaRPr>
          </a:p>
          <a:p>
            <a:pPr marL="574674" lvl="1" indent="-571500">
              <a:buFont typeface="Arial" panose="020B0604020202020204" pitchFamily="34" charset="0"/>
              <a:buChar char="•"/>
            </a:pPr>
            <a:r>
              <a:rPr lang="en-US" sz="3600" spc="-100" dirty="0">
                <a:latin typeface="Segoe UI Light" pitchFamily="34" charset="0"/>
              </a:rPr>
              <a:t>on demand/continuously/on a schedule</a:t>
            </a:r>
          </a:p>
          <a:p>
            <a:pPr marL="574674" lvl="1" indent="-571500">
              <a:buFont typeface="Arial" panose="020B0604020202020204" pitchFamily="34" charset="0"/>
              <a:buChar char="•"/>
            </a:pPr>
            <a:r>
              <a:rPr lang="en-US" sz="3600" spc="-100" dirty="0" err="1">
                <a:latin typeface="Segoe UI Light" pitchFamily="34" charset="0"/>
              </a:rPr>
              <a:t>WebJob</a:t>
            </a:r>
            <a:r>
              <a:rPr lang="en-US" sz="3600" spc="-100" dirty="0">
                <a:latin typeface="Segoe UI Light" pitchFamily="34" charset="0"/>
              </a:rPr>
              <a:t> </a:t>
            </a:r>
            <a:r>
              <a:rPr lang="en-US" altLang="zh-CN" sz="3600" spc="-100" dirty="0">
                <a:latin typeface="Segoe UI Light" pitchFamily="34" charset="0"/>
              </a:rPr>
              <a:t>History</a:t>
            </a:r>
          </a:p>
          <a:p>
            <a:pPr marL="574674" indent="-571500">
              <a:buFont typeface="Arial" panose="020B0604020202020204" pitchFamily="34" charset="0"/>
              <a:buChar char="•"/>
            </a:pPr>
            <a:endParaRPr lang="en-US" altLang="zh-CN" dirty="0"/>
          </a:p>
          <a:p>
            <a:pPr marL="574674" indent="-571500">
              <a:buFont typeface="Arial" panose="020B0604020202020204" pitchFamily="34" charset="0"/>
              <a:buChar char="•"/>
            </a:pPr>
            <a:r>
              <a:rPr lang="en-US" altLang="zh-CN" dirty="0"/>
              <a:t>Microsoft Azure </a:t>
            </a:r>
            <a:r>
              <a:rPr lang="en-US" altLang="zh-CN" dirty="0" err="1"/>
              <a:t>WebJobs</a:t>
            </a:r>
            <a:r>
              <a:rPr lang="en-US" altLang="zh-CN" dirty="0"/>
              <a:t> SDK</a:t>
            </a:r>
            <a:endParaRPr 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772" y="3397949"/>
            <a:ext cx="3472311" cy="2995163"/>
          </a:xfrm>
          <a:prstGeom prst="rect">
            <a:avLst/>
          </a:prstGeom>
        </p:spPr>
      </p:pic>
    </p:spTree>
    <p:extLst>
      <p:ext uri="{BB962C8B-B14F-4D97-AF65-F5344CB8AC3E}">
        <p14:creationId xmlns:p14="http://schemas.microsoft.com/office/powerpoint/2010/main" val="21395184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2506525"/>
            <a:ext cx="10237787" cy="1994392"/>
          </a:xfrm>
        </p:spPr>
        <p:txBody>
          <a:bodyPr>
            <a:normAutofit/>
          </a:bodyPr>
          <a:lstStyle/>
          <a:p>
            <a:r>
              <a:rPr lang="en-US">
                <a:gradFill>
                  <a:gsLst>
                    <a:gs pos="1250">
                      <a:srgbClr val="FFFFFF"/>
                    </a:gs>
                    <a:gs pos="100000">
                      <a:srgbClr val="FFFFFF"/>
                    </a:gs>
                  </a:gsLst>
                  <a:lin ang="5400000" scaled="0"/>
                </a:gradFill>
              </a:rPr>
              <a:t>Creating a Wordpress </a:t>
            </a:r>
            <a:br>
              <a:rPr lang="en-US">
                <a:gradFill>
                  <a:gsLst>
                    <a:gs pos="1250">
                      <a:srgbClr val="FFFFFF"/>
                    </a:gs>
                    <a:gs pos="100000">
                      <a:srgbClr val="FFFFFF"/>
                    </a:gs>
                  </a:gsLst>
                  <a:lin ang="5400000" scaled="0"/>
                </a:gradFill>
              </a:rPr>
            </a:br>
            <a:r>
              <a:rPr lang="en-US">
                <a:gradFill>
                  <a:gsLst>
                    <a:gs pos="1250">
                      <a:srgbClr val="FFFFFF"/>
                    </a:gs>
                    <a:gs pos="100000">
                      <a:srgbClr val="FFFFFF"/>
                    </a:gs>
                  </a:gsLst>
                  <a:lin ang="5400000" scaled="0"/>
                </a:gradFill>
              </a:rPr>
              <a:t>site</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HOL</a:t>
              </a:r>
              <a:endParaRPr lang="en-US" sz="22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8696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2506525"/>
            <a:ext cx="10237787" cy="1994392"/>
          </a:xfrm>
        </p:spPr>
        <p:txBody>
          <a:bodyPr>
            <a:normAutofit/>
          </a:bodyPr>
          <a:lstStyle/>
          <a:p>
            <a:r>
              <a:rPr lang="en-US" dirty="0" smtClean="0">
                <a:gradFill>
                  <a:gsLst>
                    <a:gs pos="1250">
                      <a:srgbClr val="FFFFFF"/>
                    </a:gs>
                    <a:gs pos="100000">
                      <a:srgbClr val="FFFFFF"/>
                    </a:gs>
                  </a:gsLst>
                  <a:lin ang="5400000" scaled="0"/>
                </a:gradFill>
              </a:rPr>
              <a:t/>
            </a:r>
            <a:br>
              <a:rPr lang="en-US" dirty="0" smtClean="0">
                <a:gradFill>
                  <a:gsLst>
                    <a:gs pos="1250">
                      <a:srgbClr val="FFFFFF"/>
                    </a:gs>
                    <a:gs pos="100000">
                      <a:srgbClr val="FFFFFF"/>
                    </a:gs>
                  </a:gsLst>
                  <a:lin ang="5400000" scaled="0"/>
                </a:gradFill>
              </a:rPr>
            </a:br>
            <a:r>
              <a:rPr lang="en-US" sz="4800" dirty="0" smtClean="0">
                <a:gradFill>
                  <a:gsLst>
                    <a:gs pos="1250">
                      <a:srgbClr val="FFFFFF"/>
                    </a:gs>
                    <a:gs pos="100000">
                      <a:srgbClr val="FFFFFF"/>
                    </a:gs>
                  </a:gsLst>
                  <a:lin ang="5400000" scaled="0"/>
                </a:gradFill>
              </a:rPr>
              <a:t>Lab: Creating a </a:t>
            </a:r>
            <a:r>
              <a:rPr lang="en-US" sz="4800" dirty="0" err="1" smtClean="0">
                <a:gradFill>
                  <a:gsLst>
                    <a:gs pos="1250">
                      <a:srgbClr val="FFFFFF"/>
                    </a:gs>
                    <a:gs pos="100000">
                      <a:srgbClr val="FFFFFF"/>
                    </a:gs>
                  </a:gsLst>
                  <a:lin ang="5400000" scaled="0"/>
                </a:gradFill>
              </a:rPr>
              <a:t>Django</a:t>
            </a:r>
            <a:r>
              <a:rPr lang="en-US" sz="4800" dirty="0" smtClean="0">
                <a:gradFill>
                  <a:gsLst>
                    <a:gs pos="1250">
                      <a:srgbClr val="FFFFFF"/>
                    </a:gs>
                    <a:gs pos="100000">
                      <a:srgbClr val="FFFFFF"/>
                    </a:gs>
                  </a:gsLst>
                  <a:lin ang="5400000" scaled="0"/>
                </a:gradFill>
              </a:rPr>
              <a:t> Website</a:t>
            </a:r>
            <a:endParaRPr lang="en-US" sz="4800"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HOL</a:t>
              </a:r>
              <a:endParaRPr lang="en-US" sz="22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25621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 Sites Basics</a:t>
            </a:r>
            <a:endParaRPr lang="en-US" dirty="0"/>
          </a:p>
        </p:txBody>
      </p:sp>
      <p:sp>
        <p:nvSpPr>
          <p:cNvPr id="3" name="Text Placeholder 2"/>
          <p:cNvSpPr>
            <a:spLocks noGrp="1"/>
          </p:cNvSpPr>
          <p:nvPr>
            <p:ph type="body" sz="quarter" idx="10"/>
          </p:nvPr>
        </p:nvSpPr>
        <p:spPr>
          <a:xfrm>
            <a:off x="520701" y="1447799"/>
            <a:ext cx="11149013" cy="1505027"/>
          </a:xfrm>
        </p:spPr>
        <p:txBody>
          <a:bodyPr/>
          <a:lstStyle/>
          <a:p>
            <a:r>
              <a:rPr lang="en-US" sz="3600" dirty="0"/>
              <a:t>Learning objectives – what you will learn:</a:t>
            </a:r>
          </a:p>
          <a:p>
            <a:pPr marL="574675" indent="-571500">
              <a:buFont typeface="Arial" panose="020B0604020202020204" pitchFamily="34" charset="0"/>
              <a:buChar char="•"/>
            </a:pPr>
            <a:r>
              <a:rPr lang="en-US" sz="2800" dirty="0"/>
              <a:t>How to create a simple blog site using </a:t>
            </a:r>
            <a:r>
              <a:rPr lang="en-US" sz="2800" dirty="0" smtClean="0"/>
              <a:t>Microsoft Azure </a:t>
            </a:r>
            <a:endParaRPr lang="en-US" sz="2800" dirty="0"/>
          </a:p>
          <a:p>
            <a:pPr marL="574675" indent="-571500">
              <a:buFont typeface="Arial" panose="020B0604020202020204" pitchFamily="34" charset="0"/>
              <a:buChar char="•"/>
            </a:pPr>
            <a:r>
              <a:rPr lang="en-US" sz="2800" dirty="0"/>
              <a:t>An example using the </a:t>
            </a:r>
            <a:r>
              <a:rPr lang="en-US" sz="2800" dirty="0" err="1"/>
              <a:t>Django</a:t>
            </a:r>
            <a:r>
              <a:rPr lang="en-US" sz="2800" dirty="0"/>
              <a:t> (a Python framework), and Bing </a:t>
            </a:r>
            <a:r>
              <a:rPr lang="en-US" sz="2800" dirty="0" smtClean="0"/>
              <a:t>Maps</a:t>
            </a:r>
          </a:p>
        </p:txBody>
      </p:sp>
    </p:spTree>
    <p:extLst>
      <p:ext uri="{BB962C8B-B14F-4D97-AF65-F5344CB8AC3E}">
        <p14:creationId xmlns:p14="http://schemas.microsoft.com/office/powerpoint/2010/main" val="13806936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Websites Basics</a:t>
            </a:r>
            <a:endParaRPr lang="en-US" dirty="0"/>
          </a:p>
        </p:txBody>
      </p:sp>
      <p:sp>
        <p:nvSpPr>
          <p:cNvPr id="3" name="Text Placeholder 2"/>
          <p:cNvSpPr>
            <a:spLocks noGrp="1"/>
          </p:cNvSpPr>
          <p:nvPr>
            <p:ph type="body" sz="quarter" idx="10"/>
          </p:nvPr>
        </p:nvSpPr>
        <p:spPr>
          <a:xfrm>
            <a:off x="520701" y="1447799"/>
            <a:ext cx="11149013" cy="1505027"/>
          </a:xfrm>
        </p:spPr>
        <p:txBody>
          <a:bodyPr/>
          <a:lstStyle/>
          <a:p>
            <a:r>
              <a:rPr lang="en-US" sz="3600" dirty="0"/>
              <a:t>Learning objectives – what we have learned</a:t>
            </a:r>
            <a:r>
              <a:rPr lang="en-US" sz="3600" dirty="0" smtClean="0"/>
              <a:t>:</a:t>
            </a:r>
            <a:endParaRPr lang="en-US" sz="3600" dirty="0"/>
          </a:p>
          <a:p>
            <a:pPr marL="574675" indent="-571500">
              <a:buFont typeface="Arial" panose="020B0604020202020204" pitchFamily="34" charset="0"/>
              <a:buChar char="•"/>
            </a:pPr>
            <a:r>
              <a:rPr lang="en-US" sz="2800" dirty="0"/>
              <a:t>How to create a simple blog site using </a:t>
            </a:r>
            <a:r>
              <a:rPr lang="en-US" sz="2800" dirty="0" smtClean="0"/>
              <a:t>Microsoft Azure </a:t>
            </a:r>
            <a:endParaRPr lang="en-US" sz="2800" dirty="0"/>
          </a:p>
          <a:p>
            <a:pPr marL="574675" indent="-571500">
              <a:buFont typeface="Arial" panose="020B0604020202020204" pitchFamily="34" charset="0"/>
              <a:buChar char="•"/>
            </a:pPr>
            <a:r>
              <a:rPr lang="en-US" sz="2800" dirty="0"/>
              <a:t>An example using the </a:t>
            </a:r>
            <a:r>
              <a:rPr lang="en-US" sz="2800" dirty="0" err="1"/>
              <a:t>Django</a:t>
            </a:r>
            <a:r>
              <a:rPr lang="en-US" sz="2800" dirty="0"/>
              <a:t> (a Python framework), and Bing </a:t>
            </a:r>
            <a:r>
              <a:rPr lang="en-US" sz="2800" dirty="0" smtClean="0"/>
              <a:t>Maps</a:t>
            </a:r>
          </a:p>
        </p:txBody>
      </p:sp>
    </p:spTree>
    <p:extLst>
      <p:ext uri="{BB962C8B-B14F-4D97-AF65-F5344CB8AC3E}">
        <p14:creationId xmlns:p14="http://schemas.microsoft.com/office/powerpoint/2010/main" val="281817700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5422" y="5020533"/>
            <a:ext cx="3648911" cy="1366595"/>
          </a:xfrm>
          <a:prstGeom prst="roundRect">
            <a:avLst>
              <a:gd name="adj" fmla="val 0"/>
            </a:avLst>
          </a:prstGeom>
          <a:solidFill>
            <a:schemeClr val="accent2"/>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Popular open source apps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Launch a professional looking site with a few clicks using apps like </a:t>
            </a:r>
            <a:r>
              <a:rPr lang="en-US" sz="1467" spc="-43" dirty="0" err="1">
                <a:gradFill>
                  <a:gsLst>
                    <a:gs pos="0">
                      <a:srgbClr val="FFFFFF"/>
                    </a:gs>
                    <a:gs pos="100000">
                      <a:srgbClr val="FFFFFF"/>
                    </a:gs>
                  </a:gsLst>
                  <a:lin ang="16200000" scaled="0"/>
                </a:gradFill>
              </a:rPr>
              <a:t>WordPress</a:t>
            </a:r>
            <a:r>
              <a:rPr lang="en-US" sz="1467" spc="-43" dirty="0">
                <a:gradFill>
                  <a:gsLst>
                    <a:gs pos="0">
                      <a:srgbClr val="FFFFFF"/>
                    </a:gs>
                    <a:gs pos="100000">
                      <a:srgbClr val="FFFFFF"/>
                    </a:gs>
                  </a:gsLst>
                  <a:lin ang="16200000" scaled="0"/>
                </a:gradFill>
              </a:rPr>
              <a:t>, </a:t>
            </a:r>
            <a:r>
              <a:rPr lang="en-US" sz="1467" spc="-43" dirty="0" err="1">
                <a:gradFill>
                  <a:gsLst>
                    <a:gs pos="0">
                      <a:srgbClr val="FFFFFF"/>
                    </a:gs>
                    <a:gs pos="100000">
                      <a:srgbClr val="FFFFFF"/>
                    </a:gs>
                  </a:gsLst>
                  <a:lin ang="16200000" scaled="0"/>
                </a:gradFill>
              </a:rPr>
              <a:t>Joomla</a:t>
            </a:r>
            <a:r>
              <a:rPr lang="en-US" sz="1467" spc="-43" dirty="0">
                <a:gradFill>
                  <a:gsLst>
                    <a:gs pos="0">
                      <a:srgbClr val="FFFFFF"/>
                    </a:gs>
                    <a:gs pos="100000">
                      <a:srgbClr val="FFFFFF"/>
                    </a:gs>
                  </a:gsLst>
                  <a:lin ang="16200000" scaled="0"/>
                </a:gradFill>
              </a:rPr>
              <a:t>!, Drupal, </a:t>
            </a:r>
            <a:r>
              <a:rPr lang="en-US" sz="1467" spc="-43" dirty="0" err="1">
                <a:gradFill>
                  <a:gsLst>
                    <a:gs pos="0">
                      <a:srgbClr val="FFFFFF"/>
                    </a:gs>
                    <a:gs pos="100000">
                      <a:srgbClr val="FFFFFF"/>
                    </a:gs>
                  </a:gsLst>
                  <a:lin ang="16200000" scaled="0"/>
                </a:gradFill>
              </a:rPr>
              <a:t>DotNetNuke</a:t>
            </a:r>
            <a:r>
              <a:rPr lang="en-US" sz="1467" spc="-43" dirty="0">
                <a:gradFill>
                  <a:gsLst>
                    <a:gs pos="0">
                      <a:srgbClr val="FFFFFF"/>
                    </a:gs>
                    <a:gs pos="100000">
                      <a:srgbClr val="FFFFFF"/>
                    </a:gs>
                  </a:gsLst>
                  <a:lin ang="16200000" scaled="0"/>
                </a:gradFill>
              </a:rPr>
              <a:t> and </a:t>
            </a:r>
            <a:r>
              <a:rPr lang="en-US" sz="1467" spc="-43" dirty="0" err="1">
                <a:gradFill>
                  <a:gsLst>
                    <a:gs pos="0">
                      <a:srgbClr val="FFFFFF"/>
                    </a:gs>
                    <a:gs pos="100000">
                      <a:srgbClr val="FFFFFF"/>
                    </a:gs>
                  </a:gsLst>
                  <a:lin ang="16200000" scaled="0"/>
                </a:gradFill>
              </a:rPr>
              <a:t>Umbraco</a:t>
            </a:r>
            <a:endParaRPr lang="en-US" sz="1467" spc="-43" dirty="0">
              <a:gradFill>
                <a:gsLst>
                  <a:gs pos="0">
                    <a:srgbClr val="FFFFFF"/>
                  </a:gs>
                  <a:gs pos="100000">
                    <a:srgbClr val="FFFFFF"/>
                  </a:gs>
                </a:gsLst>
                <a:lin ang="16200000" scaled="0"/>
              </a:gradFill>
            </a:endParaRPr>
          </a:p>
        </p:txBody>
      </p:sp>
      <p:sp>
        <p:nvSpPr>
          <p:cNvPr id="14" name="Rounded Rectangle 13"/>
          <p:cNvSpPr/>
          <p:nvPr/>
        </p:nvSpPr>
        <p:spPr bwMode="auto">
          <a:xfrm>
            <a:off x="275422" y="3584380"/>
            <a:ext cx="3648911" cy="1366595"/>
          </a:xfrm>
          <a:prstGeom prst="roundRect">
            <a:avLst>
              <a:gd name="adj" fmla="val 0"/>
            </a:avLst>
          </a:prstGeom>
          <a:solidFill>
            <a:schemeClr val="accent2"/>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Continuous development</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Deploy  directly from your source code repository, using </a:t>
            </a:r>
            <a:r>
              <a:rPr lang="en-US" sz="1467" spc="-43" dirty="0" err="1">
                <a:gradFill>
                  <a:gsLst>
                    <a:gs pos="0">
                      <a:srgbClr val="FFFFFF"/>
                    </a:gs>
                    <a:gs pos="100000">
                      <a:srgbClr val="FFFFFF"/>
                    </a:gs>
                  </a:gsLst>
                  <a:lin ang="16200000" scaled="0"/>
                </a:gradFill>
              </a:rPr>
              <a:t>Git</a:t>
            </a:r>
            <a:r>
              <a:rPr lang="en-US" sz="1467" spc="-43" dirty="0">
                <a:gradFill>
                  <a:gsLst>
                    <a:gs pos="0">
                      <a:srgbClr val="FFFFFF"/>
                    </a:gs>
                    <a:gs pos="100000">
                      <a:srgbClr val="FFFFFF"/>
                    </a:gs>
                  </a:gsLst>
                  <a:lin ang="16200000" scaled="0"/>
                </a:gradFill>
              </a:rPr>
              <a:t> or Team Foundation Service.</a:t>
            </a:r>
          </a:p>
        </p:txBody>
      </p:sp>
      <p:sp>
        <p:nvSpPr>
          <p:cNvPr id="11" name="Rounded Rectangle 10"/>
          <p:cNvSpPr/>
          <p:nvPr/>
        </p:nvSpPr>
        <p:spPr bwMode="auto">
          <a:xfrm>
            <a:off x="275422" y="2148225"/>
            <a:ext cx="3648911" cy="1366595"/>
          </a:xfrm>
          <a:prstGeom prst="roundRect">
            <a:avLst>
              <a:gd name="adj" fmla="val 0"/>
            </a:avLst>
          </a:prstGeom>
          <a:solidFill>
            <a:schemeClr val="accent2"/>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Modern web apps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75422" y="1270001"/>
            <a:ext cx="3648911" cy="797673"/>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400" dirty="0" err="1">
                <a:gradFill>
                  <a:gsLst>
                    <a:gs pos="0">
                      <a:srgbClr val="FFFFFF"/>
                    </a:gs>
                    <a:gs pos="100000">
                      <a:srgbClr val="FFFFFF"/>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101572" tIns="50785" rIns="101572" bIns="50785" rtlCol="0">
              <a:spAutoFit/>
            </a:bodyPr>
            <a:lstStyle/>
            <a:p>
              <a:pPr defTabSz="1218714"/>
              <a:r>
                <a:rPr lang="en-US" sz="2000" b="1" spc="-83" dirty="0">
                  <a:gradFill>
                    <a:gsLst>
                      <a:gs pos="0">
                        <a:srgbClr val="FFFFFF"/>
                      </a:gs>
                      <a:gs pos="100000">
                        <a:srgbClr val="FFFFFF"/>
                      </a:gs>
                    </a:gsLst>
                    <a:lin ang="16200000" scaled="0"/>
                  </a:gradFill>
                  <a:latin typeface="Segoe UI Light" pitchFamily="34" charset="0"/>
                </a:rPr>
                <a:t>Web Sites</a:t>
              </a:r>
              <a:endParaRPr lang="en-US" sz="2000" spc="-83" dirty="0">
                <a:gradFill>
                  <a:gsLst>
                    <a:gs pos="0">
                      <a:srgbClr val="FFFFFF"/>
                    </a:gs>
                    <a:gs pos="100000">
                      <a:srgbClr val="FFFFFF"/>
                    </a:gs>
                  </a:gsLst>
                  <a:lin ang="16200000" scaled="0"/>
                </a:gradFill>
                <a:latin typeface="Segoe UI Light" pitchFamily="34" charset="0"/>
              </a:endParaRPr>
            </a:p>
          </p:txBody>
        </p:sp>
      </p:grpSp>
      <p:sp>
        <p:nvSpPr>
          <p:cNvPr id="16" name="Rounded Rectangle 15"/>
          <p:cNvSpPr/>
          <p:nvPr/>
        </p:nvSpPr>
        <p:spPr bwMode="auto">
          <a:xfrm>
            <a:off x="4008522" y="3584565"/>
            <a:ext cx="3925756" cy="1366595"/>
          </a:xfrm>
          <a:prstGeom prst="roundRect">
            <a:avLst>
              <a:gd name="adj" fmla="val 0"/>
            </a:avLst>
          </a:prstGeom>
          <a:solidFill>
            <a:schemeClr val="accent1"/>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Apps that require advanced administration</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Cloud-based applications that require admin access, remote desktop access or elevated permissions</a:t>
            </a:r>
          </a:p>
        </p:txBody>
      </p:sp>
      <p:grpSp>
        <p:nvGrpSpPr>
          <p:cNvPr id="7" name="Group 6"/>
          <p:cNvGrpSpPr/>
          <p:nvPr/>
        </p:nvGrpSpPr>
        <p:grpSpPr>
          <a:xfrm>
            <a:off x="3982041" y="1264788"/>
            <a:ext cx="4027243" cy="802885"/>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400" dirty="0" err="1">
                <a:gradFill>
                  <a:gsLst>
                    <a:gs pos="0">
                      <a:srgbClr val="FFFFFF"/>
                    </a:gs>
                    <a:gs pos="100000">
                      <a:srgbClr val="FFFFFF"/>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101572" tIns="50785" rIns="101572" bIns="50785" rtlCol="0">
              <a:spAutoFit/>
            </a:bodyPr>
            <a:lstStyle/>
            <a:p>
              <a:pPr defTabSz="1218714"/>
              <a:r>
                <a:rPr lang="en-US" sz="2000" b="1" spc="-83" dirty="0">
                  <a:gradFill>
                    <a:gsLst>
                      <a:gs pos="0">
                        <a:srgbClr val="FFFFFF"/>
                      </a:gs>
                      <a:gs pos="100000">
                        <a:srgbClr val="FFFFFF"/>
                      </a:gs>
                    </a:gsLst>
                    <a:lin ang="16200000" scaled="0"/>
                  </a:gradFill>
                  <a:latin typeface="Segoe UI Light" pitchFamily="34" charset="0"/>
                </a:rPr>
                <a:t>Cloud Services</a:t>
              </a:r>
            </a:p>
          </p:txBody>
        </p:sp>
      </p:grpSp>
      <p:sp>
        <p:nvSpPr>
          <p:cNvPr id="10" name="Rounded Rectangle 9"/>
          <p:cNvSpPr/>
          <p:nvPr/>
        </p:nvSpPr>
        <p:spPr bwMode="auto">
          <a:xfrm>
            <a:off x="4008522" y="2148225"/>
            <a:ext cx="3925756" cy="1366595"/>
          </a:xfrm>
          <a:prstGeom prst="roundRect">
            <a:avLst>
              <a:gd name="adj" fmla="val 0"/>
            </a:avLst>
          </a:prstGeom>
          <a:solidFill>
            <a:schemeClr val="accent1"/>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Multi-tier applications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4008521" y="5020905"/>
            <a:ext cx="3925756" cy="1366595"/>
          </a:xfrm>
          <a:prstGeom prst="roundRect">
            <a:avLst>
              <a:gd name="adj" fmla="val 0"/>
            </a:avLst>
          </a:prstGeom>
          <a:solidFill>
            <a:schemeClr val="accent1"/>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Apps that require advanced networking</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Cloud-based applications that require network isolation for use with </a:t>
            </a:r>
            <a:r>
              <a:rPr lang="en-US" sz="1467" spc="-43" dirty="0" smtClean="0">
                <a:gradFill>
                  <a:gsLst>
                    <a:gs pos="0">
                      <a:srgbClr val="FFFFFF"/>
                    </a:gs>
                    <a:gs pos="100000">
                      <a:srgbClr val="FFFFFF"/>
                    </a:gs>
                  </a:gsLst>
                  <a:lin ang="16200000" scaled="0"/>
                </a:gradFill>
              </a:rPr>
              <a:t>Microsoft Azure </a:t>
            </a:r>
            <a:r>
              <a:rPr lang="en-US" sz="1467" spc="-43" dirty="0">
                <a:gradFill>
                  <a:gsLst>
                    <a:gs pos="0">
                      <a:srgbClr val="FFFFFF"/>
                    </a:gs>
                    <a:gs pos="100000">
                      <a:srgbClr val="FFFFFF"/>
                    </a:gs>
                  </a:gsLst>
                  <a:lin ang="16200000" scaled="0"/>
                </a:gradFill>
              </a:rPr>
              <a:t>Connect or </a:t>
            </a:r>
            <a:r>
              <a:rPr lang="en-US" sz="1467" spc="-43" dirty="0" smtClean="0">
                <a:gradFill>
                  <a:gsLst>
                    <a:gs pos="0">
                      <a:srgbClr val="FFFFFF"/>
                    </a:gs>
                    <a:gs pos="100000">
                      <a:srgbClr val="FFFFFF"/>
                    </a:gs>
                  </a:gsLst>
                  <a:lin ang="16200000" scaled="0"/>
                </a:gradFill>
              </a:rPr>
              <a:t>Microsoft Azure </a:t>
            </a:r>
            <a:r>
              <a:rPr lang="en-US" sz="1467" spc="-43" dirty="0">
                <a:gradFill>
                  <a:gsLst>
                    <a:gs pos="0">
                      <a:srgbClr val="FFFFFF"/>
                    </a:gs>
                    <a:gs pos="100000">
                      <a:srgbClr val="FFFFFF"/>
                    </a:gs>
                  </a:gsLst>
                  <a:lin ang="16200000" scaled="0"/>
                </a:gradFill>
              </a:rPr>
              <a:t>Virtual Network</a:t>
            </a:r>
          </a:p>
        </p:txBody>
      </p:sp>
      <p:sp>
        <p:nvSpPr>
          <p:cNvPr id="13" name="Rounded Rectangle 12"/>
          <p:cNvSpPr/>
          <p:nvPr/>
        </p:nvSpPr>
        <p:spPr bwMode="auto">
          <a:xfrm>
            <a:off x="8018467" y="3584565"/>
            <a:ext cx="3925756" cy="1366595"/>
          </a:xfrm>
          <a:prstGeom prst="roundRect">
            <a:avLst>
              <a:gd name="adj" fmla="val 0"/>
            </a:avLst>
          </a:prstGeom>
          <a:solidFill>
            <a:schemeClr val="accent4"/>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Porting existing line of business apps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Choose an image from the library or upload your own </a:t>
            </a:r>
            <a:r>
              <a:rPr lang="en-US" sz="1467" spc="-43" dirty="0" err="1">
                <a:gradFill>
                  <a:gsLst>
                    <a:gs pos="0">
                      <a:srgbClr val="FFFFFF"/>
                    </a:gs>
                    <a:gs pos="100000">
                      <a:srgbClr val="FFFFFF"/>
                    </a:gs>
                  </a:gsLst>
                  <a:lin ang="16200000" scaled="0"/>
                </a:gradFill>
              </a:rPr>
              <a:t>VHD</a:t>
            </a:r>
            <a:r>
              <a:rPr lang="en-US" sz="1467" spc="-43" dirty="0">
                <a:gradFill>
                  <a:gsLst>
                    <a:gs pos="0">
                      <a:srgbClr val="FFFFFF"/>
                    </a:gs>
                    <a:gs pos="100000">
                      <a:srgbClr val="FFFFFF"/>
                    </a:gs>
                  </a:gsLst>
                  <a:lin ang="16200000" scaled="0"/>
                </a:gradFill>
              </a:rPr>
              <a:t>. </a:t>
            </a:r>
          </a:p>
        </p:txBody>
      </p:sp>
      <p:sp>
        <p:nvSpPr>
          <p:cNvPr id="17" name="Rounded Rectangle 16"/>
          <p:cNvSpPr/>
          <p:nvPr/>
        </p:nvSpPr>
        <p:spPr bwMode="auto">
          <a:xfrm>
            <a:off x="8018467" y="2148225"/>
            <a:ext cx="3925756" cy="1366595"/>
          </a:xfrm>
          <a:prstGeom prst="roundRect">
            <a:avLst>
              <a:gd name="adj" fmla="val 0"/>
            </a:avLst>
          </a:prstGeom>
          <a:solidFill>
            <a:schemeClr val="accent4"/>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Enterprise server applications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8018466" y="5020905"/>
            <a:ext cx="3925756" cy="1366595"/>
          </a:xfrm>
          <a:prstGeom prst="roundRect">
            <a:avLst>
              <a:gd name="adj" fmla="val 0"/>
            </a:avLst>
          </a:prstGeom>
          <a:solidFill>
            <a:schemeClr val="accent4"/>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Windows or Linux operating system </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Support for Windows Server, along with community and commercial versions of Linux. Connect virtual machines with cloud services to take full advantage of </a:t>
            </a:r>
            <a:r>
              <a:rPr lang="en-US" sz="1467" spc="-43" dirty="0" err="1">
                <a:gradFill>
                  <a:gsLst>
                    <a:gs pos="0">
                      <a:srgbClr val="FFFFFF"/>
                    </a:gs>
                    <a:gs pos="100000">
                      <a:srgbClr val="FFFFFF"/>
                    </a:gs>
                  </a:gsLst>
                  <a:lin ang="16200000" scaled="0"/>
                </a:gradFill>
              </a:rPr>
              <a:t>PaaS</a:t>
            </a:r>
            <a:r>
              <a:rPr lang="en-US" sz="1467" spc="-43" dirty="0">
                <a:gradFill>
                  <a:gsLst>
                    <a:gs pos="0">
                      <a:srgbClr val="FFFFFF"/>
                    </a:gs>
                    <a:gs pos="100000">
                      <a:srgbClr val="FFFFFF"/>
                    </a:gs>
                  </a:gsLst>
                  <a:lin ang="16200000" scaled="0"/>
                </a:gradFill>
              </a:rPr>
              <a:t> services.</a:t>
            </a:r>
          </a:p>
        </p:txBody>
      </p:sp>
      <p:grpSp>
        <p:nvGrpSpPr>
          <p:cNvPr id="9" name="Group 8"/>
          <p:cNvGrpSpPr/>
          <p:nvPr/>
        </p:nvGrpSpPr>
        <p:grpSpPr>
          <a:xfrm>
            <a:off x="8009588" y="1270000"/>
            <a:ext cx="3994329" cy="802885"/>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400" dirty="0" err="1">
                <a:gradFill>
                  <a:gsLst>
                    <a:gs pos="0">
                      <a:srgbClr val="FFFFFF"/>
                    </a:gs>
                    <a:gs pos="100000">
                      <a:srgbClr val="FFFFFF"/>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101572" tIns="50785" rIns="101572" bIns="50785" rtlCol="0">
              <a:spAutoFit/>
            </a:bodyPr>
            <a:lstStyle/>
            <a:p>
              <a:pPr defTabSz="1218714"/>
              <a:r>
                <a:rPr lang="en-US" sz="2000" b="1" spc="-83" dirty="0">
                  <a:gradFill>
                    <a:gsLst>
                      <a:gs pos="0">
                        <a:srgbClr val="FFFFFF"/>
                      </a:gs>
                      <a:gs pos="100000">
                        <a:srgbClr val="FFFFFF"/>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18138828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637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6074" y="2011176"/>
            <a:ext cx="8193639" cy="4062651"/>
          </a:xfrm>
        </p:spPr>
        <p:txBody>
          <a:bodyPr/>
          <a:lstStyle/>
          <a:p>
            <a:pPr lvl="0"/>
            <a:r>
              <a:rPr lang="en-US" sz="4000" dirty="0" smtClean="0"/>
              <a:t>Microsoft Azure Web Sites Introduction</a:t>
            </a:r>
            <a:endParaRPr lang="en-US" sz="4000" dirty="0"/>
          </a:p>
          <a:p>
            <a:pPr lvl="0"/>
            <a:r>
              <a:rPr lang="en-US" sz="4000" dirty="0" smtClean="0"/>
              <a:t>Publishing methods and frameworks</a:t>
            </a:r>
            <a:endParaRPr lang="en-US" sz="4000" dirty="0"/>
          </a:p>
          <a:p>
            <a:pPr lvl="0"/>
            <a:r>
              <a:rPr lang="en-US" sz="4000" dirty="0" smtClean="0"/>
              <a:t>Scaling choices</a:t>
            </a:r>
          </a:p>
          <a:p>
            <a:pPr lvl="0"/>
            <a:r>
              <a:rPr lang="en-US" sz="4000" dirty="0" smtClean="0"/>
              <a:t>Web application gallery</a:t>
            </a:r>
          </a:p>
          <a:p>
            <a:pPr lvl="0"/>
            <a:r>
              <a:rPr lang="en-US" sz="4000" dirty="0" smtClean="0"/>
              <a:t>Creating a site – example</a:t>
            </a:r>
          </a:p>
        </p:txBody>
      </p:sp>
    </p:spTree>
    <p:extLst>
      <p:ext uri="{BB962C8B-B14F-4D97-AF65-F5344CB8AC3E}">
        <p14:creationId xmlns:p14="http://schemas.microsoft.com/office/powerpoint/2010/main" val="174538385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228661" y="867829"/>
            <a:ext cx="2757508" cy="2756791"/>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3134011" y="1456625"/>
            <a:ext cx="8515460"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1218714" fontAlgn="base">
              <a:spcBef>
                <a:spcPct val="0"/>
              </a:spcBef>
              <a:spcAft>
                <a:spcPct val="0"/>
              </a:spcAft>
              <a:buClr>
                <a:srgbClr val="FFFF99"/>
              </a:buClr>
              <a:buSzPct val="120000"/>
              <a:defRPr/>
            </a:pPr>
            <a:r>
              <a:rPr lang="en-US" sz="5467" spc="-100" dirty="0" smtClean="0">
                <a:ln w="3175">
                  <a:noFill/>
                </a:ln>
                <a:gradFill>
                  <a:gsLst>
                    <a:gs pos="0">
                      <a:srgbClr val="292929"/>
                    </a:gs>
                    <a:gs pos="100000">
                      <a:srgbClr val="292929"/>
                    </a:gs>
                  </a:gsLst>
                  <a:lin ang="5400000" scaled="0"/>
                </a:gradFill>
                <a:ea typeface="Segoe UI" pitchFamily="34" charset="0"/>
                <a:cs typeface="Segoe UI" pitchFamily="34" charset="0"/>
              </a:rPr>
              <a:t>Microsoft Azure </a:t>
            </a:r>
            <a:r>
              <a:rPr lang="en-US" sz="5467" spc="-100" dirty="0">
                <a:ln w="3175">
                  <a:noFill/>
                </a:ln>
                <a:gradFill>
                  <a:gsLst>
                    <a:gs pos="0">
                      <a:srgbClr val="292929"/>
                    </a:gs>
                    <a:gs pos="100000">
                      <a:srgbClr val="292929"/>
                    </a:gs>
                  </a:gsLst>
                  <a:lin ang="5400000" scaled="0"/>
                </a:gradFill>
                <a:ea typeface="Segoe UI" pitchFamily="34" charset="0"/>
                <a:cs typeface="Segoe UI" pitchFamily="34" charset="0"/>
              </a:rPr>
              <a:t>Web Sites</a:t>
            </a:r>
            <a:endParaRPr lang="en-US" altLang="zh-CN" sz="5467"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sp>
        <p:nvSpPr>
          <p:cNvPr id="6" name="Rectangle 5"/>
          <p:cNvSpPr/>
          <p:nvPr/>
        </p:nvSpPr>
        <p:spPr bwMode="auto">
          <a:xfrm>
            <a:off x="3134011" y="2400651"/>
            <a:ext cx="8515460" cy="53340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1218714" fontAlgn="base">
              <a:spcBef>
                <a:spcPct val="0"/>
              </a:spcBef>
              <a:spcAft>
                <a:spcPct val="0"/>
              </a:spcAft>
              <a:buClr>
                <a:srgbClr val="FFFF99"/>
              </a:buClr>
              <a:buSzPct val="120000"/>
              <a:defRPr/>
            </a:pPr>
            <a:r>
              <a:rPr lang="en-US" sz="3600" spc="-100" dirty="0">
                <a:ln w="3175">
                  <a:noFill/>
                </a:ln>
                <a:gradFill>
                  <a:gsLst>
                    <a:gs pos="0">
                      <a:srgbClr val="292929"/>
                    </a:gs>
                    <a:gs pos="100000">
                      <a:srgbClr val="292929"/>
                    </a:gs>
                  </a:gsLst>
                  <a:lin ang="5400000" scaled="0"/>
                </a:gradFill>
                <a:ea typeface="Segoe UI" pitchFamily="34" charset="0"/>
                <a:cs typeface="Segoe UI" pitchFamily="34" charset="0"/>
              </a:rPr>
              <a:t> powerful web sites in seconds</a:t>
            </a:r>
            <a:endParaRPr lang="en-US" altLang="zh-CN" sz="3600"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grpSp>
        <p:nvGrpSpPr>
          <p:cNvPr id="18" name="Group 17"/>
          <p:cNvGrpSpPr/>
          <p:nvPr/>
        </p:nvGrpSpPr>
        <p:grpSpPr>
          <a:xfrm>
            <a:off x="335631" y="4319057"/>
            <a:ext cx="3778653" cy="2365137"/>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err="1">
                <a:gradFill>
                  <a:gsLst>
                    <a:gs pos="0">
                      <a:srgbClr val="292929"/>
                    </a:gs>
                    <a:gs pos="100000">
                      <a:srgbClr val="292929"/>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914084" fontAlgn="base">
                <a:spcBef>
                  <a:spcPct val="0"/>
                </a:spcBef>
                <a:spcAft>
                  <a:spcPct val="0"/>
                </a:spcAft>
              </a:pPr>
              <a:r>
                <a:rPr lang="en-US" sz="3600" dirty="0">
                  <a:gradFill>
                    <a:gsLst>
                      <a:gs pos="0">
                        <a:srgbClr val="292929"/>
                      </a:gs>
                      <a:gs pos="100000">
                        <a:srgbClr val="292929"/>
                      </a:gs>
                    </a:gsLst>
                    <a:lin ang="5400000" scaled="0"/>
                  </a:gradFill>
                </a:rPr>
                <a:t>start simple</a:t>
              </a:r>
              <a:endParaRPr lang="en-US" altLang="zh-CN" sz="3600" dirty="0">
                <a:gradFill>
                  <a:gsLst>
                    <a:gs pos="0">
                      <a:srgbClr val="292929"/>
                    </a:gs>
                    <a:gs pos="100000">
                      <a:srgbClr val="292929"/>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t" anchorCtr="0" compatLnSpc="1">
              <a:prstTxWarp prst="textNoShape">
                <a:avLst/>
              </a:prstTxWarp>
            </a:bodyPr>
            <a:lstStyle/>
            <a:p>
              <a:pPr defTabSz="914084" fontAlgn="base">
                <a:spcBef>
                  <a:spcPct val="0"/>
                </a:spcBef>
                <a:spcAft>
                  <a:spcPct val="0"/>
                </a:spcAft>
              </a:pPr>
              <a:r>
                <a:rPr lang="en-US" sz="2000" dirty="0">
                  <a:gradFill>
                    <a:gsLst>
                      <a:gs pos="0">
                        <a:srgbClr val="292929"/>
                      </a:gs>
                      <a:gs pos="100000">
                        <a:srgbClr val="292929"/>
                      </a:gs>
                    </a:gsLst>
                    <a:lin ang="5400000" scaled="0"/>
                  </a:gradFill>
                </a:rPr>
                <a:t>start free, scale up and out as you go, friction-free and without the headaches</a:t>
              </a:r>
              <a:endParaRPr lang="en-US" altLang="zh-CN" sz="2000" dirty="0">
                <a:gradFill>
                  <a:gsLst>
                    <a:gs pos="0">
                      <a:srgbClr val="292929"/>
                    </a:gs>
                    <a:gs pos="100000">
                      <a:srgbClr val="292929"/>
                    </a:gs>
                  </a:gsLst>
                  <a:lin ang="5400000" scaled="0"/>
                </a:gradFill>
              </a:endParaRPr>
            </a:p>
          </p:txBody>
        </p:sp>
      </p:grpSp>
      <p:grpSp>
        <p:nvGrpSpPr>
          <p:cNvPr id="19" name="Group 18"/>
          <p:cNvGrpSpPr/>
          <p:nvPr/>
        </p:nvGrpSpPr>
        <p:grpSpPr>
          <a:xfrm>
            <a:off x="4206674" y="4319052"/>
            <a:ext cx="3778653" cy="2371573"/>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084" fontAlgn="base">
                <a:spcBef>
                  <a:spcPct val="0"/>
                </a:spcBef>
                <a:spcAft>
                  <a:spcPct val="0"/>
                </a:spcAft>
              </a:pPr>
              <a:endParaRPr lang="en-US" sz="2400" dirty="0" err="1">
                <a:gradFill>
                  <a:gsLst>
                    <a:gs pos="0">
                      <a:srgbClr val="292929"/>
                    </a:gs>
                    <a:gs pos="100000">
                      <a:srgbClr val="292929"/>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ctr" anchorCtr="0" compatLnSpc="1">
              <a:prstTxWarp prst="textNoShape">
                <a:avLst/>
              </a:prstTxWarp>
            </a:bodyPr>
            <a:lstStyle/>
            <a:p>
              <a:pPr defTabSz="914084" fontAlgn="base">
                <a:spcBef>
                  <a:spcPct val="0"/>
                </a:spcBef>
                <a:spcAft>
                  <a:spcPct val="0"/>
                </a:spcAft>
                <a:buClr>
                  <a:srgbClr val="FFFF99"/>
                </a:buClr>
                <a:buSzPct val="120000"/>
                <a:defRPr/>
              </a:pPr>
              <a:r>
                <a:rPr lang="en-US" sz="3600" dirty="0">
                  <a:gradFill>
                    <a:gsLst>
                      <a:gs pos="0">
                        <a:srgbClr val="292929"/>
                      </a:gs>
                      <a:gs pos="100000">
                        <a:srgbClr val="292929"/>
                      </a:gs>
                    </a:gsLst>
                    <a:lin ang="5400000" scaled="0"/>
                  </a:gradFill>
                </a:rPr>
                <a:t>code smart</a:t>
              </a:r>
              <a:endParaRPr lang="en-US" altLang="zh-CN" sz="3600" dirty="0">
                <a:gradFill>
                  <a:gsLst>
                    <a:gs pos="0">
                      <a:srgbClr val="292929"/>
                    </a:gs>
                    <a:gs pos="100000">
                      <a:srgbClr val="292929"/>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t" anchorCtr="0" compatLnSpc="1">
              <a:prstTxWarp prst="textNoShape">
                <a:avLst/>
              </a:prstTxWarp>
            </a:bodyPr>
            <a:lstStyle/>
            <a:p>
              <a:pPr defTabSz="914084"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with classic asp, asp.net, </a:t>
              </a:r>
              <a:r>
                <a:rPr lang="en-US" sz="2000" dirty="0" err="1">
                  <a:gradFill>
                    <a:gsLst>
                      <a:gs pos="0">
                        <a:srgbClr val="292929"/>
                      </a:gs>
                      <a:gs pos="100000">
                        <a:srgbClr val="292929"/>
                      </a:gs>
                    </a:gsLst>
                    <a:lin ang="5400000" scaled="0"/>
                  </a:gradFill>
                </a:rPr>
                <a:t>php</a:t>
              </a:r>
              <a:r>
                <a:rPr lang="en-US" sz="2000" dirty="0">
                  <a:gradFill>
                    <a:gsLst>
                      <a:gs pos="0">
                        <a:srgbClr val="292929"/>
                      </a:gs>
                      <a:gs pos="100000">
                        <a:srgbClr val="292929"/>
                      </a:gs>
                    </a:gsLst>
                    <a:lin ang="5400000" scaled="0"/>
                  </a:gradFill>
                </a:rPr>
                <a:t> or node.js, develop on Windows, OSX or Linux</a:t>
              </a:r>
              <a:endParaRPr lang="en-US" altLang="zh-CN" sz="2000" dirty="0">
                <a:gradFill>
                  <a:gsLst>
                    <a:gs pos="0">
                      <a:srgbClr val="292929"/>
                    </a:gs>
                    <a:gs pos="100000">
                      <a:srgbClr val="292929"/>
                    </a:gs>
                  </a:gsLst>
                  <a:lin ang="5400000" scaled="0"/>
                </a:gradFill>
              </a:endParaRPr>
            </a:p>
          </p:txBody>
        </p:sp>
      </p:grpSp>
      <p:grpSp>
        <p:nvGrpSpPr>
          <p:cNvPr id="20" name="Group 19"/>
          <p:cNvGrpSpPr/>
          <p:nvPr/>
        </p:nvGrpSpPr>
        <p:grpSpPr>
          <a:xfrm>
            <a:off x="8077717" y="4319057"/>
            <a:ext cx="3856135" cy="2376023"/>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084" fontAlgn="base">
                <a:spcBef>
                  <a:spcPct val="0"/>
                </a:spcBef>
                <a:spcAft>
                  <a:spcPct val="0"/>
                </a:spcAft>
              </a:pPr>
              <a:endParaRPr lang="en-US" sz="2400" dirty="0" err="1">
                <a:gradFill>
                  <a:gsLst>
                    <a:gs pos="0">
                      <a:srgbClr val="292929"/>
                    </a:gs>
                    <a:gs pos="100000">
                      <a:srgbClr val="292929"/>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ctr" anchorCtr="0" compatLnSpc="1">
              <a:prstTxWarp prst="textNoShape">
                <a:avLst/>
              </a:prstTxWarp>
            </a:bodyPr>
            <a:lstStyle/>
            <a:p>
              <a:pPr defTabSz="914084" fontAlgn="base">
                <a:spcBef>
                  <a:spcPct val="0"/>
                </a:spcBef>
                <a:spcAft>
                  <a:spcPct val="0"/>
                </a:spcAft>
                <a:buClr>
                  <a:srgbClr val="FFFF99"/>
                </a:buClr>
                <a:buSzPct val="120000"/>
                <a:defRPr/>
              </a:pPr>
              <a:r>
                <a:rPr lang="en-US" sz="3600" dirty="0">
                  <a:gradFill>
                    <a:gsLst>
                      <a:gs pos="0">
                        <a:srgbClr val="292929"/>
                      </a:gs>
                      <a:gs pos="100000">
                        <a:srgbClr val="292929"/>
                      </a:gs>
                    </a:gsLst>
                    <a:lin ang="5400000" scaled="0"/>
                  </a:gradFill>
                </a:rPr>
                <a:t>go live</a:t>
              </a:r>
              <a:endParaRPr lang="en-US" altLang="zh-CN" sz="3600" dirty="0">
                <a:gradFill>
                  <a:gsLst>
                    <a:gs pos="0">
                      <a:srgbClr val="292929"/>
                    </a:gs>
                    <a:gs pos="100000">
                      <a:srgbClr val="292929"/>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t" anchorCtr="0" compatLnSpc="1">
              <a:prstTxWarp prst="textNoShape">
                <a:avLst/>
              </a:prstTxWarp>
            </a:bodyPr>
            <a:lstStyle/>
            <a:p>
              <a:pPr defTabSz="1218714"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deploy live in seconds, easily monitor performance, rapidly diagnose and fix issues</a:t>
              </a:r>
              <a:endParaRPr lang="en-US" altLang="zh-CN" sz="2000" dirty="0">
                <a:gradFill>
                  <a:gsLst>
                    <a:gs pos="0">
                      <a:srgbClr val="292929"/>
                    </a:gs>
                    <a:gs pos="100000">
                      <a:srgbClr val="292929"/>
                    </a:gs>
                  </a:gsLst>
                  <a:lin ang="5400000" scaled="0"/>
                </a:gradFill>
              </a:endParaRPr>
            </a:p>
          </p:txBody>
        </p:sp>
      </p:grpSp>
    </p:spTree>
    <p:extLst>
      <p:ext uri="{BB962C8B-B14F-4D97-AF65-F5344CB8AC3E}">
        <p14:creationId xmlns:p14="http://schemas.microsoft.com/office/powerpoint/2010/main" val="2519558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248" y="228602"/>
            <a:ext cx="11151917" cy="771151"/>
          </a:xfrm>
        </p:spPr>
        <p:txBody>
          <a:bodyPr/>
          <a:lstStyle/>
          <a:p>
            <a:r>
              <a:rPr lang="en-US" dirty="0" smtClean="0"/>
              <a:t>Supported Publishing Methods</a:t>
            </a:r>
            <a:endParaRPr lang="en-US" dirty="0"/>
          </a:p>
        </p:txBody>
      </p:sp>
      <p:grpSp>
        <p:nvGrpSpPr>
          <p:cNvPr id="9" name="Group 8"/>
          <p:cNvGrpSpPr/>
          <p:nvPr/>
        </p:nvGrpSpPr>
        <p:grpSpPr>
          <a:xfrm>
            <a:off x="519248" y="1381028"/>
            <a:ext cx="2364507" cy="2004564"/>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nvGrpSpPr>
          <p:cNvPr id="15" name="Group 14"/>
          <p:cNvGrpSpPr/>
          <p:nvPr/>
        </p:nvGrpSpPr>
        <p:grpSpPr>
          <a:xfrm>
            <a:off x="6137184" y="1381028"/>
            <a:ext cx="2364507" cy="2004564"/>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nvGrpSpPr>
          <p:cNvPr id="18" name="Group 17"/>
          <p:cNvGrpSpPr/>
          <p:nvPr/>
        </p:nvGrpSpPr>
        <p:grpSpPr>
          <a:xfrm>
            <a:off x="519248" y="3607704"/>
            <a:ext cx="2364507" cy="2004564"/>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98"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1946" y="4110361"/>
            <a:ext cx="1553889" cy="648707"/>
          </a:xfrm>
          <a:prstGeom prst="rect">
            <a:avLst/>
          </a:prstGeom>
        </p:spPr>
      </p:pic>
      <p:grpSp>
        <p:nvGrpSpPr>
          <p:cNvPr id="7" name="组合 6"/>
          <p:cNvGrpSpPr/>
          <p:nvPr/>
        </p:nvGrpSpPr>
        <p:grpSpPr>
          <a:xfrm>
            <a:off x="3328215" y="3607704"/>
            <a:ext cx="2364507" cy="2004564"/>
            <a:chOff x="4813184" y="3597213"/>
            <a:chExt cx="2364507" cy="2004564"/>
          </a:xfrm>
        </p:grpSpPr>
        <p:grpSp>
          <p:nvGrpSpPr>
            <p:cNvPr id="35" name="Group 34"/>
            <p:cNvGrpSpPr/>
            <p:nvPr/>
          </p:nvGrpSpPr>
          <p:grpSpPr>
            <a:xfrm>
              <a:off x="4813184" y="3597213"/>
              <a:ext cx="2364507" cy="2004564"/>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smtClean="0">
                    <a:gradFill>
                      <a:gsLst>
                        <a:gs pos="0">
                          <a:srgbClr val="FFFFFF"/>
                        </a:gs>
                        <a:gs pos="100000">
                          <a:srgbClr val="FFFFFF"/>
                        </a:gs>
                      </a:gsLst>
                      <a:lin ang="5400000" scaled="0"/>
                    </a:gradFill>
                  </a:rPr>
                  <a:t>        </a:t>
                </a:r>
                <a:r>
                  <a:rPr lang="en-US" sz="2000" b="1" cap="small" dirty="0" err="1" smtClean="0">
                    <a:gradFill>
                      <a:gsLst>
                        <a:gs pos="0">
                          <a:srgbClr val="FFFFFF"/>
                        </a:gs>
                        <a:gs pos="100000">
                          <a:srgbClr val="FFFFFF"/>
                        </a:gs>
                      </a:gsLst>
                      <a:lin ang="5400000" scaled="0"/>
                    </a:gradFill>
                  </a:rPr>
                  <a:t>DropBox</a:t>
                </a:r>
                <a:endParaRPr lang="en-US" sz="2400"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pic>
          <p:nvPicPr>
            <p:cNvPr id="3" name="图片 2"/>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5096002" y="4064422"/>
              <a:ext cx="780290" cy="780290"/>
            </a:xfrm>
            <a:prstGeom prst="rect">
              <a:avLst/>
            </a:prstGeom>
          </p:spPr>
        </p:pic>
      </p:grpSp>
      <p:grpSp>
        <p:nvGrpSpPr>
          <p:cNvPr id="25" name="组合 24"/>
          <p:cNvGrpSpPr/>
          <p:nvPr/>
        </p:nvGrpSpPr>
        <p:grpSpPr>
          <a:xfrm>
            <a:off x="3328216" y="1381028"/>
            <a:ext cx="2364507" cy="2004564"/>
            <a:chOff x="4735973" y="1434037"/>
            <a:chExt cx="2364507" cy="2004564"/>
          </a:xfrm>
        </p:grpSpPr>
        <p:grpSp>
          <p:nvGrpSpPr>
            <p:cNvPr id="12" name="Group 11"/>
            <p:cNvGrpSpPr/>
            <p:nvPr/>
          </p:nvGrpSpPr>
          <p:grpSpPr>
            <a:xfrm>
              <a:off x="4735973" y="1434037"/>
              <a:ext cx="2364507" cy="2004564"/>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altLang="zh-CN" sz="3200" b="1" dirty="0" smtClean="0">
                    <a:gradFill>
                      <a:gsLst>
                        <a:gs pos="0">
                          <a:srgbClr val="FFFFFF"/>
                        </a:gs>
                        <a:gs pos="100000">
                          <a:srgbClr val="FFFFFF"/>
                        </a:gs>
                      </a:gsLst>
                      <a:lin ang="5400000" scaled="0"/>
                    </a:gradFill>
                  </a:rPr>
                  <a:t>     TFS</a:t>
                </a:r>
                <a:endParaRPr lang="en-US" sz="3200" b="1" dirty="0">
                  <a:gradFill>
                    <a:gsLst>
                      <a:gs pos="0">
                        <a:srgbClr val="FFFFFF"/>
                      </a:gs>
                      <a:gs pos="100000">
                        <a:srgbClr val="FFFFFF"/>
                      </a:gs>
                    </a:gsLst>
                    <a:lin ang="5400000" scaled="0"/>
                  </a:gradFill>
                </a:endParaRP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pic>
          <p:nvPicPr>
            <p:cNvPr id="8" name="图片 7"/>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5095208" y="1909947"/>
              <a:ext cx="780290" cy="780290"/>
            </a:xfrm>
            <a:prstGeom prst="rect">
              <a:avLst/>
            </a:prstGeom>
          </p:spPr>
        </p:pic>
      </p:grpSp>
      <p:grpSp>
        <p:nvGrpSpPr>
          <p:cNvPr id="27" name="组合 26"/>
          <p:cNvGrpSpPr/>
          <p:nvPr/>
        </p:nvGrpSpPr>
        <p:grpSpPr>
          <a:xfrm>
            <a:off x="6137183" y="3607704"/>
            <a:ext cx="2364507" cy="2004564"/>
            <a:chOff x="7642057" y="3679432"/>
            <a:chExt cx="2364507" cy="2004564"/>
          </a:xfrm>
        </p:grpSpPr>
        <p:grpSp>
          <p:nvGrpSpPr>
            <p:cNvPr id="22" name="Group 14"/>
            <p:cNvGrpSpPr/>
            <p:nvPr/>
          </p:nvGrpSpPr>
          <p:grpSpPr>
            <a:xfrm>
              <a:off x="7642057" y="3679432"/>
              <a:ext cx="2364507" cy="2004564"/>
              <a:chOff x="9136594" y="3001265"/>
              <a:chExt cx="2363891" cy="2004564"/>
            </a:xfrm>
          </p:grpSpPr>
          <p:sp>
            <p:nvSpPr>
              <p:cNvPr id="23"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smtClean="0">
                    <a:gradFill>
                      <a:gsLst>
                        <a:gs pos="0">
                          <a:srgbClr val="FFFFFF"/>
                        </a:gs>
                        <a:gs pos="100000">
                          <a:srgbClr val="FFFFFF"/>
                        </a:gs>
                      </a:gsLst>
                      <a:lin ang="5400000" scaled="0"/>
                    </a:gradFill>
                  </a:rPr>
                  <a:t>    Web</a:t>
                </a:r>
              </a:p>
              <a:p>
                <a:pPr algn="ctr" defTabSz="914198" fontAlgn="base">
                  <a:spcBef>
                    <a:spcPct val="0"/>
                  </a:spcBef>
                  <a:spcAft>
                    <a:spcPct val="0"/>
                  </a:spcAft>
                </a:pPr>
                <a:r>
                  <a:rPr lang="en-US" altLang="zh-CN" sz="2400" b="1" cap="small" dirty="0">
                    <a:gradFill>
                      <a:gsLst>
                        <a:gs pos="0">
                          <a:srgbClr val="FFFFFF"/>
                        </a:gs>
                        <a:gs pos="100000">
                          <a:srgbClr val="FFFFFF"/>
                        </a:gs>
                      </a:gsLst>
                      <a:lin ang="5400000" scaled="0"/>
                    </a:gradFill>
                  </a:rPr>
                  <a:t> </a:t>
                </a:r>
                <a:r>
                  <a:rPr lang="en-US" altLang="zh-CN" sz="2400" b="1" cap="small" dirty="0" smtClean="0">
                    <a:gradFill>
                      <a:gsLst>
                        <a:gs pos="0">
                          <a:srgbClr val="FFFFFF"/>
                        </a:gs>
                        <a:gs pos="100000">
                          <a:srgbClr val="FFFFFF"/>
                        </a:gs>
                      </a:gsLst>
                      <a:lin ang="5400000" scaled="0"/>
                    </a:gradFill>
                  </a:rPr>
                  <a:t>     </a:t>
                </a:r>
                <a:r>
                  <a:rPr lang="en-US" altLang="zh-CN" sz="2400" b="1" cap="small" dirty="0" smtClean="0">
                    <a:gradFill>
                      <a:gsLst>
                        <a:gs pos="0">
                          <a:srgbClr val="FFFFFF"/>
                        </a:gs>
                        <a:gs pos="100000">
                          <a:srgbClr val="FFFFFF"/>
                        </a:gs>
                      </a:gsLst>
                      <a:lin ang="5400000" scaled="0"/>
                    </a:gradFill>
                  </a:rPr>
                  <a:t>Matrix</a:t>
                </a:r>
                <a:endParaRPr lang="en-US" sz="2400" b="1" cap="small" dirty="0">
                  <a:gradFill>
                    <a:gsLst>
                      <a:gs pos="0">
                        <a:srgbClr val="FFFFFF"/>
                      </a:gs>
                      <a:gs pos="100000">
                        <a:srgbClr val="FFFFFF"/>
                      </a:gs>
                    </a:gsLst>
                    <a:lin ang="5400000" scaled="0"/>
                  </a:gradFill>
                </a:endParaRPr>
              </a:p>
            </p:txBody>
          </p:sp>
          <p:sp>
            <p:nvSpPr>
              <p:cNvPr id="2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pic>
          <p:nvPicPr>
            <p:cNvPr id="26" name="图片 25"/>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89728" y="4163370"/>
              <a:ext cx="1134582" cy="809224"/>
            </a:xfrm>
            <a:prstGeom prst="rect">
              <a:avLst/>
            </a:prstGeom>
          </p:spPr>
        </p:pic>
      </p:grpSp>
      <p:grpSp>
        <p:nvGrpSpPr>
          <p:cNvPr id="29" name="组合 28"/>
          <p:cNvGrpSpPr/>
          <p:nvPr/>
        </p:nvGrpSpPr>
        <p:grpSpPr>
          <a:xfrm>
            <a:off x="8946152" y="1381028"/>
            <a:ext cx="2364507" cy="2004564"/>
            <a:chOff x="9251018" y="1381028"/>
            <a:chExt cx="2364507" cy="2004564"/>
          </a:xfrm>
        </p:grpSpPr>
        <p:grpSp>
          <p:nvGrpSpPr>
            <p:cNvPr id="32" name="Group 14"/>
            <p:cNvGrpSpPr/>
            <p:nvPr/>
          </p:nvGrpSpPr>
          <p:grpSpPr>
            <a:xfrm>
              <a:off x="9251018" y="1381028"/>
              <a:ext cx="2364507" cy="2004564"/>
              <a:chOff x="9136594" y="3001265"/>
              <a:chExt cx="2363891" cy="2004564"/>
            </a:xfrm>
          </p:grpSpPr>
          <p:sp>
            <p:nvSpPr>
              <p:cNvPr id="34"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smtClean="0">
                    <a:gradFill>
                      <a:gsLst>
                        <a:gs pos="0">
                          <a:srgbClr val="FFFFFF"/>
                        </a:gs>
                        <a:gs pos="100000">
                          <a:srgbClr val="FFFFFF"/>
                        </a:gs>
                      </a:gsLst>
                      <a:lin ang="5400000" scaled="0"/>
                    </a:gradFill>
                  </a:rPr>
                  <a:t>       </a:t>
                </a:r>
                <a:r>
                  <a:rPr lang="en-US" sz="2000" b="1" cap="small" dirty="0" smtClean="0">
                    <a:gradFill>
                      <a:gsLst>
                        <a:gs pos="0">
                          <a:srgbClr val="FFFFFF"/>
                        </a:gs>
                        <a:gs pos="100000">
                          <a:srgbClr val="FFFFFF"/>
                        </a:gs>
                      </a:gsLst>
                      <a:lin ang="5400000" scaled="0"/>
                    </a:gradFill>
                  </a:rPr>
                  <a:t>Mercurial</a:t>
                </a:r>
                <a:endParaRPr lang="en-US" sz="2400" b="1" cap="small" dirty="0">
                  <a:gradFill>
                    <a:gsLst>
                      <a:gs pos="0">
                        <a:srgbClr val="FFFFFF"/>
                      </a:gs>
                      <a:gs pos="100000">
                        <a:srgbClr val="FFFFFF"/>
                      </a:gs>
                    </a:gsLst>
                    <a:lin ang="5400000" scaled="0"/>
                  </a:gradFill>
                </a:endParaRPr>
              </a:p>
            </p:txBody>
          </p:sp>
          <p:sp>
            <p:nvSpPr>
              <p:cNvPr id="38"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pic>
          <p:nvPicPr>
            <p:cNvPr id="28" name="图片 27"/>
            <p:cNvPicPr>
              <a:picLocks noChangeAspect="1"/>
            </p:cNvPicPr>
            <p:nvPr/>
          </p:nvPicPr>
          <p:blipFill rotWithShape="1">
            <a:blip r:embed="rId7" cstate="print">
              <a:clrChange>
                <a:clrFrom>
                  <a:srgbClr val="F7FCF6"/>
                </a:clrFrom>
                <a:clrTo>
                  <a:srgbClr val="F7FCF6">
                    <a:alpha val="0"/>
                  </a:srgbClr>
                </a:clrTo>
              </a:clrChange>
              <a:lum bright="70000" contrast="-70000"/>
              <a:extLst>
                <a:ext uri="{28A0092B-C50C-407E-A947-70E740481C1C}">
                  <a14:useLocalDpi xmlns:a14="http://schemas.microsoft.com/office/drawing/2010/main" val="0"/>
                </a:ext>
              </a:extLst>
            </a:blip>
            <a:srcRect l="24492" t="12451" r="23228" b="12293"/>
            <a:stretch/>
          </p:blipFill>
          <p:spPr>
            <a:xfrm>
              <a:off x="9449801" y="1942335"/>
              <a:ext cx="635104" cy="609495"/>
            </a:xfrm>
            <a:prstGeom prst="rect">
              <a:avLst/>
            </a:prstGeom>
          </p:spPr>
        </p:pic>
      </p:grpSp>
      <p:grpSp>
        <p:nvGrpSpPr>
          <p:cNvPr id="39" name="Group 14"/>
          <p:cNvGrpSpPr/>
          <p:nvPr/>
        </p:nvGrpSpPr>
        <p:grpSpPr>
          <a:xfrm>
            <a:off x="8946151" y="3607704"/>
            <a:ext cx="2364507" cy="2004564"/>
            <a:chOff x="9136594" y="3001265"/>
            <a:chExt cx="2363891" cy="2004564"/>
          </a:xfrm>
        </p:grpSpPr>
        <p:sp>
          <p:nvSpPr>
            <p:cNvPr id="40"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altLang="zh-CN" sz="2400" b="1" cap="small" dirty="0" err="1" smtClean="0">
                  <a:gradFill>
                    <a:gsLst>
                      <a:gs pos="0">
                        <a:srgbClr val="FFFFFF"/>
                      </a:gs>
                      <a:gs pos="100000">
                        <a:srgbClr val="FFFFFF"/>
                      </a:gs>
                    </a:gsLst>
                    <a:lin ang="5400000" scaled="0"/>
                  </a:gradFill>
                </a:rPr>
                <a:t>Xpat</a:t>
              </a:r>
              <a:r>
                <a:rPr lang="en-US" altLang="zh-CN" sz="2400" b="1" cap="small" dirty="0" smtClean="0">
                  <a:gradFill>
                    <a:gsLst>
                      <a:gs pos="0">
                        <a:srgbClr val="FFFFFF"/>
                      </a:gs>
                      <a:gs pos="100000">
                        <a:srgbClr val="FFFFFF"/>
                      </a:gs>
                    </a:gsLst>
                    <a:lin ang="5400000" scaled="0"/>
                  </a:gradFill>
                </a:rPr>
                <a:t>-cli</a:t>
              </a:r>
            </a:p>
            <a:p>
              <a:pPr algn="ctr" defTabSz="914198" fontAlgn="base">
                <a:spcBef>
                  <a:spcPct val="0"/>
                </a:spcBef>
                <a:spcAft>
                  <a:spcPct val="0"/>
                </a:spcAft>
              </a:pPr>
              <a:r>
                <a:rPr lang="en-US" altLang="zh-CN" sz="2400" b="1" cap="small" dirty="0" err="1" smtClean="0">
                  <a:gradFill>
                    <a:gsLst>
                      <a:gs pos="0">
                        <a:srgbClr val="FFFFFF"/>
                      </a:gs>
                      <a:gs pos="100000">
                        <a:srgbClr val="FFFFFF"/>
                      </a:gs>
                    </a:gsLst>
                    <a:lin ang="5400000" scaled="0"/>
                  </a:gradFill>
                </a:rPr>
                <a:t>Powershell</a:t>
              </a:r>
              <a:endParaRPr lang="en-US" sz="2400" b="1" cap="small" dirty="0">
                <a:gradFill>
                  <a:gsLst>
                    <a:gs pos="0">
                      <a:srgbClr val="FFFFFF"/>
                    </a:gs>
                    <a:gs pos="100000">
                      <a:srgbClr val="FFFFFF"/>
                    </a:gs>
                  </a:gsLst>
                  <a:lin ang="5400000" scaled="0"/>
                </a:gradFill>
              </a:endParaRPr>
            </a:p>
          </p:txBody>
        </p:sp>
        <p:sp>
          <p:nvSpPr>
            <p:cNvPr id="4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spTree>
    <p:extLst>
      <p:ext uri="{BB962C8B-B14F-4D97-AF65-F5344CB8AC3E}">
        <p14:creationId xmlns:p14="http://schemas.microsoft.com/office/powerpoint/2010/main" val="22972932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754" y="704359"/>
            <a:ext cx="11151917" cy="757131"/>
          </a:xfrm>
        </p:spPr>
        <p:txBody>
          <a:bodyPr/>
          <a:lstStyle/>
          <a:p>
            <a:r>
              <a:rPr lang="en-US" dirty="0" smtClean="0"/>
              <a:t>Supported Web Frameworks</a:t>
            </a:r>
            <a:endParaRPr lang="en-US" dirty="0"/>
          </a:p>
        </p:txBody>
      </p:sp>
      <p:grpSp>
        <p:nvGrpSpPr>
          <p:cNvPr id="22" name="Group 21"/>
          <p:cNvGrpSpPr/>
          <p:nvPr/>
        </p:nvGrpSpPr>
        <p:grpSpPr>
          <a:xfrm>
            <a:off x="457754" y="1789327"/>
            <a:ext cx="2364507" cy="2004564"/>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defTabSz="914160"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defTabSz="740789"/>
              <a:endParaRPr lang="en-US" sz="1867" spc="-123" dirty="0">
                <a:solidFill>
                  <a:srgbClr val="FFFFFF">
                    <a:lumMod val="50000"/>
                  </a:srgbClr>
                </a:solidFill>
                <a:latin typeface="Segoe Light" pitchFamily="34" charset="0"/>
              </a:endParaRPr>
            </a:p>
          </p:txBody>
        </p:sp>
      </p:grpSp>
      <p:grpSp>
        <p:nvGrpSpPr>
          <p:cNvPr id="23" name="Group 22"/>
          <p:cNvGrpSpPr/>
          <p:nvPr/>
        </p:nvGrpSpPr>
        <p:grpSpPr>
          <a:xfrm>
            <a:off x="3286485" y="3926436"/>
            <a:ext cx="2364507" cy="2004564"/>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defTabSz="914160"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defTabSz="740789"/>
              <a:endParaRPr lang="en-US" sz="1867" spc="-123" dirty="0">
                <a:solidFill>
                  <a:srgbClr val="FFFFFF">
                    <a:lumMod val="50000"/>
                  </a:srgbClr>
                </a:solidFill>
                <a:latin typeface="Segoe Light" pitchFamily="34" charset="0"/>
              </a:endParaRPr>
            </a:p>
          </p:txBody>
        </p:sp>
      </p:grpSp>
      <p:grpSp>
        <p:nvGrpSpPr>
          <p:cNvPr id="24" name="Group 23"/>
          <p:cNvGrpSpPr/>
          <p:nvPr/>
        </p:nvGrpSpPr>
        <p:grpSpPr>
          <a:xfrm>
            <a:off x="3292381" y="1789327"/>
            <a:ext cx="2364507" cy="2004564"/>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defTabSz="914160"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defTabSz="740789"/>
              <a:endParaRPr lang="en-US" sz="1867" spc="-123" dirty="0">
                <a:solidFill>
                  <a:srgbClr val="FFFFFF">
                    <a:lumMod val="50000"/>
                  </a:srgbClr>
                </a:solidFill>
                <a:latin typeface="Segoe Light" pitchFamily="34" charset="0"/>
              </a:endParaRPr>
            </a:p>
          </p:txBody>
        </p:sp>
      </p:grpSp>
      <p:sp>
        <p:nvSpPr>
          <p:cNvPr id="2" name="TextBox 1"/>
          <p:cNvSpPr txBox="1"/>
          <p:nvPr/>
        </p:nvSpPr>
        <p:spPr>
          <a:xfrm>
            <a:off x="6199100" y="5220301"/>
            <a:ext cx="3971408" cy="369332"/>
          </a:xfrm>
          <a:prstGeom prst="rect">
            <a:avLst/>
          </a:prstGeom>
          <a:noFill/>
        </p:spPr>
        <p:txBody>
          <a:bodyPr wrap="none" lIns="0" tIns="0" rIns="0" bIns="0" rtlCol="0">
            <a:spAutoFit/>
          </a:bodyPr>
          <a:lstStyle/>
          <a:p>
            <a:pPr defTabSz="914424"/>
            <a:r>
              <a:rPr lang="en-US" sz="2400" spc="-71" dirty="0">
                <a:gradFill>
                  <a:gsLst>
                    <a:gs pos="2917">
                      <a:srgbClr val="5F5F5F"/>
                    </a:gs>
                    <a:gs pos="30000">
                      <a:srgbClr val="5F5F5F"/>
                    </a:gs>
                  </a:gsLst>
                  <a:lin ang="5400000" scaled="0"/>
                </a:gradFill>
              </a:rPr>
              <a:t>Or any custom </a:t>
            </a:r>
            <a:r>
              <a:rPr lang="en-US" sz="2400" spc="-71" dirty="0" err="1">
                <a:gradFill>
                  <a:gsLst>
                    <a:gs pos="2917">
                      <a:srgbClr val="5F5F5F"/>
                    </a:gs>
                    <a:gs pos="30000">
                      <a:srgbClr val="5F5F5F"/>
                    </a:gs>
                  </a:gsLst>
                  <a:lin ang="5400000" scaled="0"/>
                </a:gradFill>
              </a:rPr>
              <a:t>FastCGI</a:t>
            </a:r>
            <a:r>
              <a:rPr lang="en-US" sz="2400" spc="-71" dirty="0">
                <a:gradFill>
                  <a:gsLst>
                    <a:gs pos="2917">
                      <a:srgbClr val="5F5F5F"/>
                    </a:gs>
                    <a:gs pos="30000">
                      <a:srgbClr val="5F5F5F"/>
                    </a:gs>
                  </a:gsLst>
                  <a:lin ang="5400000" scaled="0"/>
                </a:gradFill>
              </a:rPr>
              <a:t> Handler</a:t>
            </a:r>
          </a:p>
        </p:txBody>
      </p:sp>
      <p:grpSp>
        <p:nvGrpSpPr>
          <p:cNvPr id="14" name="组合 13"/>
          <p:cNvGrpSpPr/>
          <p:nvPr/>
        </p:nvGrpSpPr>
        <p:grpSpPr>
          <a:xfrm>
            <a:off x="6127008" y="1789327"/>
            <a:ext cx="2364507" cy="2004564"/>
            <a:chOff x="9245164" y="280528"/>
            <a:chExt cx="2364507" cy="2004564"/>
          </a:xfrm>
        </p:grpSpPr>
        <p:grpSp>
          <p:nvGrpSpPr>
            <p:cNvPr id="26" name="Group 25"/>
            <p:cNvGrpSpPr/>
            <p:nvPr/>
          </p:nvGrpSpPr>
          <p:grpSpPr>
            <a:xfrm>
              <a:off x="9245164" y="280528"/>
              <a:ext cx="2364507" cy="2004564"/>
              <a:chOff x="9136594" y="3001265"/>
              <a:chExt cx="2363891" cy="2004564"/>
            </a:xfrm>
          </p:grpSpPr>
          <p:sp>
            <p:nvSpPr>
              <p:cNvPr id="27" name="Rectangle 26"/>
              <p:cNvSpPr/>
              <p:nvPr/>
            </p:nvSpPr>
            <p:spPr bwMode="auto">
              <a:xfrm>
                <a:off x="9208667" y="3106738"/>
                <a:ext cx="2219746" cy="15037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60" fontAlgn="base">
                  <a:spcBef>
                    <a:spcPct val="0"/>
                  </a:spcBef>
                  <a:spcAft>
                    <a:spcPct val="0"/>
                  </a:spcAft>
                </a:pPr>
                <a:endParaRPr lang="en-US" sz="1867" dirty="0">
                  <a:gradFill>
                    <a:gsLst>
                      <a:gs pos="0">
                        <a:srgbClr val="FFFFFF"/>
                      </a:gs>
                      <a:gs pos="100000">
                        <a:srgbClr val="FFFFFF"/>
                      </a:gs>
                    </a:gsLst>
                    <a:lin ang="5400000" scaled="0"/>
                  </a:gradFill>
                </a:endParaRPr>
              </a:p>
            </p:txBody>
          </p:sp>
          <p:sp>
            <p:nvSpPr>
              <p:cNvPr id="28"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789"/>
                <a:endParaRPr lang="en-US" sz="1867" spc="-123" dirty="0">
                  <a:solidFill>
                    <a:srgbClr val="FFFFFF">
                      <a:lumMod val="50000"/>
                    </a:srgbClr>
                  </a:solidFill>
                  <a:latin typeface="Segoe Light" pitchFamily="34" charset="0"/>
                </a:endParaRPr>
              </a:p>
            </p:txBody>
          </p:sp>
        </p:grpSp>
        <p:pic>
          <p:nvPicPr>
            <p:cNvPr id="3" name="Picture 2"/>
            <p:cNvPicPr>
              <a:picLocks noChangeAspect="1"/>
            </p:cNvPicPr>
            <p:nvPr/>
          </p:nvPicPr>
          <p:blipFill>
            <a:blip r:embed="rId6">
              <a:clrChange>
                <a:clrFrom>
                  <a:srgbClr val="FFFFFF"/>
                </a:clrFrom>
                <a:clrTo>
                  <a:srgbClr val="FFFFFF">
                    <a:alpha val="0"/>
                  </a:srgbClr>
                </a:clrTo>
              </a:clrChange>
            </a:blip>
            <a:stretch>
              <a:fillRect/>
            </a:stretch>
          </p:blipFill>
          <p:spPr>
            <a:xfrm>
              <a:off x="9710024" y="1005457"/>
              <a:ext cx="1434786" cy="631306"/>
            </a:xfrm>
            <a:prstGeom prst="rect">
              <a:avLst/>
            </a:prstGeom>
          </p:spPr>
        </p:pic>
        <p:pic>
          <p:nvPicPr>
            <p:cNvPr id="9" name="Picture 8"/>
            <p:cNvPicPr>
              <a:picLocks noChangeAspect="1"/>
            </p:cNvPicPr>
            <p:nvPr/>
          </p:nvPicPr>
          <p:blipFill>
            <a:blip r:embed="rId7">
              <a:clrChange>
                <a:clrFrom>
                  <a:srgbClr val="FFFFFF"/>
                </a:clrFrom>
                <a:clrTo>
                  <a:srgbClr val="FFFFFF">
                    <a:alpha val="0"/>
                  </a:srgbClr>
                </a:clrTo>
              </a:clrChange>
            </a:blip>
            <a:stretch>
              <a:fillRect/>
            </a:stretch>
          </p:blipFill>
          <p:spPr>
            <a:xfrm>
              <a:off x="9710024" y="611941"/>
              <a:ext cx="1434786" cy="386202"/>
            </a:xfrm>
            <a:prstGeom prst="rect">
              <a:avLst/>
            </a:prstGeom>
          </p:spPr>
        </p:pic>
      </p:grpSp>
      <p:grpSp>
        <p:nvGrpSpPr>
          <p:cNvPr id="13" name="组合 12"/>
          <p:cNvGrpSpPr/>
          <p:nvPr/>
        </p:nvGrpSpPr>
        <p:grpSpPr>
          <a:xfrm>
            <a:off x="438672" y="3912900"/>
            <a:ext cx="2364507" cy="2004564"/>
            <a:chOff x="2980280" y="1789327"/>
            <a:chExt cx="2364507" cy="2004564"/>
          </a:xfrm>
        </p:grpSpPr>
        <p:grpSp>
          <p:nvGrpSpPr>
            <p:cNvPr id="29" name="Group 23"/>
            <p:cNvGrpSpPr/>
            <p:nvPr/>
          </p:nvGrpSpPr>
          <p:grpSpPr>
            <a:xfrm>
              <a:off x="2980280" y="1789327"/>
              <a:ext cx="2364507" cy="2004564"/>
              <a:chOff x="6301352" y="3001265"/>
              <a:chExt cx="2363891" cy="2004564"/>
            </a:xfrm>
          </p:grpSpPr>
          <p:sp>
            <p:nvSpPr>
              <p:cNvPr id="30" name="Rectangle 4"/>
              <p:cNvSpPr/>
              <p:nvPr/>
            </p:nvSpPr>
            <p:spPr bwMode="auto">
              <a:xfrm>
                <a:off x="6373426" y="3106738"/>
                <a:ext cx="2219746" cy="1503763"/>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defTabSz="914160" fontAlgn="base">
                  <a:spcBef>
                    <a:spcPct val="0"/>
                  </a:spcBef>
                  <a:spcAft>
                    <a:spcPct val="0"/>
                  </a:spcAft>
                </a:pPr>
                <a:endParaRPr lang="en-US" sz="3200" dirty="0">
                  <a:gradFill>
                    <a:gsLst>
                      <a:gs pos="0">
                        <a:srgbClr val="FFFFFF"/>
                      </a:gs>
                      <a:gs pos="100000">
                        <a:srgbClr val="FFFFFF"/>
                      </a:gs>
                    </a:gsLst>
                    <a:lin ang="5400000" scaled="0"/>
                  </a:gradFill>
                </a:endParaRPr>
              </a:p>
            </p:txBody>
          </p:sp>
          <p:sp>
            <p:nvSpPr>
              <p:cNvPr id="32"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defTabSz="740789"/>
                <a:endParaRPr lang="en-US" sz="1867" spc="-123" dirty="0">
                  <a:solidFill>
                    <a:srgbClr val="FFFFFF">
                      <a:lumMod val="50000"/>
                    </a:srgbClr>
                  </a:solidFill>
                  <a:latin typeface="Segoe Light" pitchFamily="34" charset="0"/>
                </a:endParaRPr>
              </a:p>
            </p:txBody>
          </p:sp>
        </p:grpSp>
        <p:pic>
          <p:nvPicPr>
            <p:cNvPr id="33" name="图片 32"/>
            <p:cNvPicPr>
              <a:picLocks noChangeAspect="1"/>
            </p:cNvPicPr>
            <p:nvPr/>
          </p:nvPicPr>
          <p:blipFill>
            <a:blip r:embed="rId8">
              <a:biLevel thresh="25000"/>
              <a:extLst>
                <a:ext uri="{28A0092B-C50C-407E-A947-70E740481C1C}">
                  <a14:useLocalDpi xmlns:a14="http://schemas.microsoft.com/office/drawing/2010/main" val="0"/>
                </a:ext>
              </a:extLst>
            </a:blip>
            <a:stretch>
              <a:fillRect/>
            </a:stretch>
          </p:blipFill>
          <p:spPr>
            <a:xfrm>
              <a:off x="3632690" y="2144228"/>
              <a:ext cx="952500" cy="952500"/>
            </a:xfrm>
            <a:prstGeom prst="rect">
              <a:avLst/>
            </a:prstGeom>
          </p:spPr>
        </p:pic>
      </p:grpSp>
    </p:spTree>
    <p:extLst>
      <p:ext uri="{BB962C8B-B14F-4D97-AF65-F5344CB8AC3E}">
        <p14:creationId xmlns:p14="http://schemas.microsoft.com/office/powerpoint/2010/main" val="4594999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2" y="5727773"/>
            <a:ext cx="12192003" cy="1046296"/>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 name="Rectangle 10"/>
          <p:cNvSpPr/>
          <p:nvPr/>
        </p:nvSpPr>
        <p:spPr bwMode="auto">
          <a:xfrm>
            <a:off x="-2" y="1"/>
            <a:ext cx="12192003" cy="9832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cxnSp>
        <p:nvCxnSpPr>
          <p:cNvPr id="81" name="Straight Connector 80"/>
          <p:cNvCxnSpPr/>
          <p:nvPr/>
        </p:nvCxnSpPr>
        <p:spPr>
          <a:xfrm>
            <a:off x="1528666" y="2889573"/>
            <a:ext cx="67727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Scale – three choices</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538374" y="1918708"/>
            <a:ext cx="1349100" cy="6620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1218768" fontAlgn="base">
              <a:spcBef>
                <a:spcPct val="0"/>
              </a:spcBef>
              <a:spcAft>
                <a:spcPct val="0"/>
              </a:spcAft>
            </a:pPr>
            <a:r>
              <a:rPr lang="en-US" sz="2933" dirty="0">
                <a:gradFill>
                  <a:gsLst>
                    <a:gs pos="0">
                      <a:srgbClr val="FFFFFF"/>
                    </a:gs>
                    <a:gs pos="100000">
                      <a:srgbClr val="FFFFFF"/>
                    </a:gs>
                  </a:gsLst>
                  <a:lin ang="5400000" scaled="0"/>
                </a:gradFill>
              </a:rPr>
              <a:t>Free</a:t>
            </a:r>
          </a:p>
        </p:txBody>
      </p:sp>
      <p:sp>
        <p:nvSpPr>
          <p:cNvPr id="107" name="Rectangle 106"/>
          <p:cNvSpPr/>
          <p:nvPr/>
        </p:nvSpPr>
        <p:spPr bwMode="auto">
          <a:xfrm>
            <a:off x="1528666" y="2858895"/>
            <a:ext cx="2308356" cy="6620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1218768" fontAlgn="base">
              <a:spcBef>
                <a:spcPct val="0"/>
              </a:spcBef>
              <a:spcAft>
                <a:spcPct val="0"/>
              </a:spcAft>
            </a:pPr>
            <a:r>
              <a:rPr lang="en-US" sz="2933" dirty="0">
                <a:gradFill>
                  <a:gsLst>
                    <a:gs pos="0">
                      <a:srgbClr val="FFFFFF"/>
                    </a:gs>
                    <a:gs pos="100000">
                      <a:srgbClr val="FFFFFF"/>
                    </a:gs>
                  </a:gsLst>
                  <a:lin ang="5400000" scaled="0"/>
                </a:gradFill>
              </a:rPr>
              <a:t>Shared</a:t>
            </a:r>
          </a:p>
        </p:txBody>
      </p:sp>
      <p:sp>
        <p:nvSpPr>
          <p:cNvPr id="112" name="Rectangle 111"/>
          <p:cNvSpPr/>
          <p:nvPr/>
        </p:nvSpPr>
        <p:spPr bwMode="auto">
          <a:xfrm>
            <a:off x="1528666" y="3799083"/>
            <a:ext cx="3794527" cy="6620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1218768" fontAlgn="base">
              <a:spcBef>
                <a:spcPct val="0"/>
              </a:spcBef>
              <a:spcAft>
                <a:spcPct val="0"/>
              </a:spcAft>
            </a:pPr>
            <a:r>
              <a:rPr lang="en-US" sz="2933" dirty="0">
                <a:gradFill>
                  <a:gsLst>
                    <a:gs pos="0">
                      <a:srgbClr val="FFFFFF"/>
                    </a:gs>
                    <a:gs pos="100000">
                      <a:srgbClr val="FFFFFF"/>
                    </a:gs>
                  </a:gsLst>
                  <a:lin ang="5400000" scaled="0"/>
                </a:gradFill>
              </a:rPr>
              <a:t>Standard</a:t>
            </a:r>
          </a:p>
        </p:txBody>
      </p:sp>
      <p:sp>
        <p:nvSpPr>
          <p:cNvPr id="6" name="Rectangle 5"/>
          <p:cNvSpPr/>
          <p:nvPr/>
        </p:nvSpPr>
        <p:spPr>
          <a:xfrm>
            <a:off x="2903001" y="1933573"/>
            <a:ext cx="4987263" cy="584775"/>
          </a:xfrm>
          <a:prstGeom prst="rect">
            <a:avLst/>
          </a:prstGeom>
        </p:spPr>
        <p:txBody>
          <a:bodyPr wrap="none">
            <a:spAutoFit/>
          </a:bodyPr>
          <a:lstStyle/>
          <a:p>
            <a:r>
              <a:rPr lang="en-US" sz="3200" dirty="0"/>
              <a:t>Multi-tenant. Daily </a:t>
            </a:r>
            <a:r>
              <a:rPr lang="en-US" sz="3200" dirty="0" smtClean="0"/>
              <a:t>quotas.</a:t>
            </a:r>
            <a:endParaRPr lang="en-US" sz="3200" dirty="0"/>
          </a:p>
        </p:txBody>
      </p:sp>
      <p:sp>
        <p:nvSpPr>
          <p:cNvPr id="9" name="Rectangle 8"/>
          <p:cNvSpPr/>
          <p:nvPr/>
        </p:nvSpPr>
        <p:spPr>
          <a:xfrm>
            <a:off x="3837022" y="2874683"/>
            <a:ext cx="4987263" cy="584775"/>
          </a:xfrm>
          <a:prstGeom prst="rect">
            <a:avLst/>
          </a:prstGeom>
        </p:spPr>
        <p:txBody>
          <a:bodyPr wrap="none">
            <a:spAutoFit/>
          </a:bodyPr>
          <a:lstStyle/>
          <a:p>
            <a:r>
              <a:rPr lang="en-US" sz="3200" dirty="0"/>
              <a:t>Multi-tenant. Daily </a:t>
            </a:r>
            <a:r>
              <a:rPr lang="en-US" sz="3200" dirty="0" smtClean="0"/>
              <a:t>quotas.</a:t>
            </a:r>
            <a:endParaRPr lang="en-US" sz="3200" dirty="0"/>
          </a:p>
        </p:txBody>
      </p:sp>
      <p:sp>
        <p:nvSpPr>
          <p:cNvPr id="16" name="Rectangle 15"/>
          <p:cNvSpPr/>
          <p:nvPr/>
        </p:nvSpPr>
        <p:spPr>
          <a:xfrm>
            <a:off x="5323192" y="3815794"/>
            <a:ext cx="5120312" cy="584775"/>
          </a:xfrm>
          <a:prstGeom prst="rect">
            <a:avLst/>
          </a:prstGeom>
        </p:spPr>
        <p:txBody>
          <a:bodyPr wrap="none">
            <a:spAutoFit/>
          </a:bodyPr>
          <a:lstStyle/>
          <a:p>
            <a:r>
              <a:rPr lang="en-US" sz="3200" dirty="0">
                <a:solidFill>
                  <a:srgbClr val="292929"/>
                </a:solidFill>
              </a:rPr>
              <a:t>Dedicated VMs. No </a:t>
            </a:r>
            <a:r>
              <a:rPr lang="en-US" sz="3200" dirty="0" smtClean="0">
                <a:solidFill>
                  <a:srgbClr val="292929"/>
                </a:solidFill>
              </a:rPr>
              <a:t>quotas.</a:t>
            </a:r>
            <a:endParaRPr lang="en-US" sz="3200" dirty="0"/>
          </a:p>
        </p:txBody>
      </p:sp>
    </p:spTree>
    <p:extLst>
      <p:ext uri="{BB962C8B-B14F-4D97-AF65-F5344CB8AC3E}">
        <p14:creationId xmlns:p14="http://schemas.microsoft.com/office/powerpoint/2010/main" val="307218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2633" y="1289124"/>
            <a:ext cx="7647392" cy="923394"/>
            <a:chOff x="3031844" y="1170370"/>
            <a:chExt cx="7645400" cy="923394"/>
          </a:xfrm>
        </p:grpSpPr>
        <p:grpSp>
          <p:nvGrpSpPr>
            <p:cNvPr id="20" name="Group 19"/>
            <p:cNvGrpSpPr/>
            <p:nvPr/>
          </p:nvGrpSpPr>
          <p:grpSpPr>
            <a:xfrm>
              <a:off x="3031844" y="1170370"/>
              <a:ext cx="7645400" cy="923394"/>
              <a:chOff x="2540230" y="5754872"/>
              <a:chExt cx="7645400" cy="923394"/>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94"/>
              </a:xfrm>
              <a:prstGeom prst="rect">
                <a:avLst/>
              </a:prstGeom>
              <a:noFill/>
            </p:spPr>
            <p:txBody>
              <a:bodyPr wrap="square" lIns="0" tIns="0" rIns="0" bIns="0" rtlCol="0">
                <a:spAutoFit/>
              </a:bodyPr>
              <a:lstStyle/>
              <a:p>
                <a:pPr algn="ctr" defTabSz="1218967">
                  <a:lnSpc>
                    <a:spcPct val="90000"/>
                  </a:lnSpc>
                  <a:spcBef>
                    <a:spcPct val="20000"/>
                  </a:spcBef>
                  <a:buSzPct val="80000"/>
                </a:pPr>
                <a:r>
                  <a:rPr lang="en-US" sz="6667"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2" y="5727773"/>
            <a:ext cx="12192003" cy="1046296"/>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4" name="Group 13"/>
          <p:cNvGrpSpPr/>
          <p:nvPr/>
        </p:nvGrpSpPr>
        <p:grpSpPr>
          <a:xfrm>
            <a:off x="-1" y="2"/>
            <a:ext cx="12192001" cy="983235"/>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4"/>
                <a:ext cx="1589530"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0"/>
                <a:ext cx="1838633"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solidFill>
                      <a:srgbClr val="FFFFFF"/>
                    </a:solidFill>
                  </a:rPr>
                  <a:t>standard</a:t>
                </a: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92494" y="1589948"/>
            <a:ext cx="6578137" cy="4691237"/>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599"/>
              </a:xfrm>
              <a:prstGeom prst="rect">
                <a:avLst/>
              </a:prstGeom>
              <a:noFill/>
            </p:spPr>
            <p:txBody>
              <a:bodyPr wrap="squar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Shared instances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grpSp>
      <p:grpSp>
        <p:nvGrpSpPr>
          <p:cNvPr id="8" name="Group 7"/>
          <p:cNvGrpSpPr/>
          <p:nvPr/>
        </p:nvGrpSpPr>
        <p:grpSpPr>
          <a:xfrm>
            <a:off x="3775784" y="3844419"/>
            <a:ext cx="852680" cy="530688"/>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sp>
        <p:nvSpPr>
          <p:cNvPr id="105" name="Title 1"/>
          <p:cNvSpPr txBox="1">
            <a:spLocks/>
          </p:cNvSpPr>
          <p:nvPr/>
        </p:nvSpPr>
        <p:spPr>
          <a:xfrm>
            <a:off x="1222396" y="1533593"/>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089007" algn="l"/>
              </a:tabLst>
            </a:pPr>
            <a:r>
              <a:rPr sz="32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25694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2633" y="1289120"/>
            <a:ext cx="7647392" cy="923394"/>
            <a:chOff x="3031844" y="1170371"/>
            <a:chExt cx="7645400" cy="923395"/>
          </a:xfrm>
        </p:grpSpPr>
        <p:grpSp>
          <p:nvGrpSpPr>
            <p:cNvPr id="20" name="Group 19"/>
            <p:cNvGrpSpPr/>
            <p:nvPr/>
          </p:nvGrpSpPr>
          <p:grpSpPr>
            <a:xfrm>
              <a:off x="3031844" y="1170371"/>
              <a:ext cx="7645400" cy="923395"/>
              <a:chOff x="2540230" y="5754873"/>
              <a:chExt cx="7645400" cy="92339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2" y="5727773"/>
            <a:ext cx="12192003" cy="1046296"/>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7" name="Group 6"/>
          <p:cNvGrpSpPr/>
          <p:nvPr/>
        </p:nvGrpSpPr>
        <p:grpSpPr>
          <a:xfrm>
            <a:off x="-292494" y="1589948"/>
            <a:ext cx="6578137" cy="4691237"/>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599"/>
              </a:xfrm>
              <a:prstGeom prst="rect">
                <a:avLst/>
              </a:prstGeom>
              <a:noFill/>
            </p:spPr>
            <p:txBody>
              <a:bodyPr wrap="squar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Shared instances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grpSp>
      <p:grpSp>
        <p:nvGrpSpPr>
          <p:cNvPr id="8" name="Group 7"/>
          <p:cNvGrpSpPr/>
          <p:nvPr/>
        </p:nvGrpSpPr>
        <p:grpSpPr>
          <a:xfrm>
            <a:off x="3775784" y="3844693"/>
            <a:ext cx="852680" cy="530688"/>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nvGrpSpPr>
          <p:cNvPr id="114" name="Group 113"/>
          <p:cNvGrpSpPr/>
          <p:nvPr/>
        </p:nvGrpSpPr>
        <p:grpSpPr>
          <a:xfrm>
            <a:off x="1851444" y="4536375"/>
            <a:ext cx="852680" cy="530688"/>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3200" dirty="0">
                  <a:gradFill>
                    <a:gsLst>
                      <a:gs pos="0">
                        <a:srgbClr val="FFFFFF"/>
                      </a:gs>
                      <a:gs pos="100000">
                        <a:srgbClr val="FFFFFF"/>
                      </a:gs>
                    </a:gsLst>
                    <a:lin ang="5400000" scaled="0"/>
                  </a:gradFill>
                  <a:sym typeface="Wingdings" pitchFamily="2" charset="2"/>
                </a:rPr>
                <a:t>:-)</a:t>
              </a:r>
              <a:endParaRPr lang="en-US" sz="2800" dirty="0">
                <a:gradFill>
                  <a:gsLst>
                    <a:gs pos="0">
                      <a:srgbClr val="FFFFFF"/>
                    </a:gs>
                    <a:gs pos="100000">
                      <a:srgbClr val="FFFFFF"/>
                    </a:gs>
                  </a:gsLst>
                  <a:lin ang="5400000" scaled="0"/>
                </a:gradFill>
              </a:endParaRPr>
            </a:p>
          </p:txBody>
        </p:sp>
      </p:grpSp>
      <p:grpSp>
        <p:nvGrpSpPr>
          <p:cNvPr id="119" name="Group 118"/>
          <p:cNvGrpSpPr/>
          <p:nvPr/>
        </p:nvGrpSpPr>
        <p:grpSpPr>
          <a:xfrm>
            <a:off x="-1" y="2"/>
            <a:ext cx="12192001" cy="983235"/>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4"/>
                <a:ext cx="1589530"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0"/>
                <a:ext cx="1838633" cy="4431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solidFill>
                      <a:srgbClr val="FFFFFF"/>
                    </a:solidFill>
                  </a:rPr>
                  <a:t>standard</a:t>
                </a: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1222396" y="1533589"/>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361854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1329</Words>
  <Application>Microsoft Office PowerPoint</Application>
  <PresentationFormat>宽屏</PresentationFormat>
  <Paragraphs>258</Paragraphs>
  <Slides>22</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Arial</vt:lpstr>
      <vt:lpstr>Calibri</vt:lpstr>
      <vt:lpstr>Segoe Light</vt:lpstr>
      <vt:lpstr>Segoe UI</vt:lpstr>
      <vt:lpstr>Segoe UI Light</vt:lpstr>
      <vt:lpstr>Wingdings</vt:lpstr>
      <vt:lpstr>1_MS1444_Windows Azure Template 16x9_r08a</vt:lpstr>
      <vt:lpstr>Microsoft Azure Web Sites Basics</vt:lpstr>
      <vt:lpstr>Azure Web Sites Basics</vt:lpstr>
      <vt:lpstr>Agenda</vt:lpstr>
      <vt:lpstr>PowerPoint 演示文稿</vt:lpstr>
      <vt:lpstr>Supported Publishing Methods</vt:lpstr>
      <vt:lpstr>Supported Web Frameworks</vt:lpstr>
      <vt:lpstr>Scale – three choices</vt:lpstr>
      <vt:lpstr>web sites</vt:lpstr>
      <vt:lpstr>web sites </vt:lpstr>
      <vt:lpstr>web sites </vt:lpstr>
      <vt:lpstr>web sites</vt:lpstr>
      <vt:lpstr>web sites </vt:lpstr>
      <vt:lpstr>Scaling</vt:lpstr>
      <vt:lpstr>auto-scaling</vt:lpstr>
      <vt:lpstr>Microsoft Azure Web App Gallery</vt:lpstr>
      <vt:lpstr>Staged Deployment</vt:lpstr>
      <vt:lpstr>WebJobs</vt:lpstr>
      <vt:lpstr>Creating a Wordpress  site</vt:lpstr>
      <vt:lpstr> Lab: Creating a Django Website</vt:lpstr>
      <vt:lpstr>Websites Basics</vt:lpstr>
      <vt:lpstr>Application Scenarios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deck for module 3 website intro</dc:title>
  <dc:creator>Dennis Gannon</dc:creator>
  <cp:lastModifiedBy>Junsheng Hao</cp:lastModifiedBy>
  <cp:revision>38</cp:revision>
  <dcterms:created xsi:type="dcterms:W3CDTF">2013-10-03T23:32:20Z</dcterms:created>
  <dcterms:modified xsi:type="dcterms:W3CDTF">2014-04-21T10:58:44Z</dcterms:modified>
</cp:coreProperties>
</file>