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7" r:id="rId7"/>
    <p:sldId id="260" r:id="rId8"/>
    <p:sldId id="268" r:id="rId9"/>
    <p:sldId id="271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818DB-09B3-4D2B-9D5E-0C08322DA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B70413-754B-469F-B16C-AF1432E5F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11F3A-636D-4626-B9EE-4975EA56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08CAF-68B8-4F96-ABC1-0652AE07D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52892-AFCF-4F98-B764-11EFAFDA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6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98B1C-C6E6-4F37-9730-40C480F2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45BF4-D02E-4EE6-91A2-1BE5FBE0C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BA8BA-28DB-4552-9D34-73851A9F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F500F-B1D5-4769-BC54-288EE08D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E3E2D-0798-4405-8042-2AB2926C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75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8F4412-FD05-4E15-AFDF-AE04B7C28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3753F-DE73-406C-921B-1CD9C1463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9A795-63C8-4C3B-AF3C-24197ACB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5A5B2-BB53-457F-A8CE-A34CF936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E3EC2-4C2E-460D-8E58-612CE82A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19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565CD-B09C-4BF6-A0FC-F3E0357D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80E79-C540-4D65-9A0D-341E30415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F2895-0E26-4091-87E6-4E1DA63B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F46BE-1306-4517-B4C1-3BF951C1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F2CEF-96C6-49DF-AD0A-2545CA15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0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FD1E3-CC0A-424D-869C-6E56AB66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95069-C251-4C1E-8DE0-C7C65C76F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9A11F-F56F-4D1F-913C-0415411C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D226B-863B-40AD-BFF0-38BBC593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65013-1FAF-4980-ADF2-4E607640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1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5F953-EFC0-4DCB-8E2A-C7005682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9D1AF-190A-4C28-8852-DA82C0097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C28BB-A0D5-4FE6-BBF7-23FCD0112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EB2FB-EAD5-4D0F-9802-2C3E711E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41EEB-6171-4D70-9C15-42FB0A59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59FCF-6685-4FB0-9B26-8788AE65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796DB-F6B8-42D1-A418-0A3F4775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BAF2F-89D3-4790-8A8A-270EB85E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2C506-E8FE-4297-9587-3B0CD2F8E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4D7397-2AE1-4653-B43E-2CE522557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959833-9926-4764-B802-2FC9990E8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4953C8-9524-4FD2-886C-426EA78B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BBC3B0-4330-4763-9AF4-DEAC7C2D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AEEC14-1F69-474C-990A-CDA2234D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4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49F0E-D0ED-4B83-A3B2-2FEDE319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E10254-B46B-468C-8EF6-652FE4E0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33D3E-7D82-4246-BB89-8A43FFD6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F05569-5AEB-4AEE-B0E2-CF0A5127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9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AA36D1-78B1-4CA7-865C-2FF66110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0E02BA-FC7A-4C94-BB4F-7873F989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CF738-68B8-4531-89C1-74DC6353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42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B1F3F-109F-4FD6-BBAF-24615EB7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A2624-144A-4846-BC52-E610CBBB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9286E-EF94-4316-AD1D-4AF7CCB4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66F1D5-D88C-48BF-A8A3-6E1552C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F9EE5-9099-467E-941F-9B253D3D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8D6A4-F7D2-4456-9631-04C5A18E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7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8070D-15D8-497D-9A50-50163141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381921-D4FE-439B-9A6C-00E474167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E835DD-C417-4575-B0BC-F54D412B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33201-7D47-455D-B2D5-3A43767C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44A8A-372A-4588-8350-27CA4928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BFB49-C206-474C-B01F-F76E9A86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0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A05798-1EB4-4DEB-B024-2A7696BC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6E290F-BFB3-4286-9785-AF8D01EE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461C0-84D2-4009-95DA-DCF2FA56B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48E5-42B5-4F75-9083-BCB1D92F6726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1F7CB-5152-4535-8E8E-48A27D6AA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499CA-926B-4B0E-B82A-7E1DB7A20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5E46-3DCB-4377-B060-F13CE4A845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5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0308-0E67-4F20-AD0E-DB108C290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0442"/>
            <a:ext cx="9144000" cy="3351160"/>
          </a:xfrm>
        </p:spPr>
        <p:txBody>
          <a:bodyPr>
            <a:noAutofit/>
          </a:bodyPr>
          <a:lstStyle/>
          <a:p>
            <a:r>
              <a:rPr lang="en-US" altLang="ko-KR" sz="4800" b="1" i="0" dirty="0" err="1">
                <a:solidFill>
                  <a:srgbClr val="000000"/>
                </a:solidFill>
                <a:effectLst/>
                <a:latin typeface="Noto Sans KR"/>
              </a:rPr>
              <a:t>UNetGAN</a:t>
            </a:r>
            <a:r>
              <a:rPr lang="en-US" altLang="ko-KR" sz="4800" b="1" i="0" dirty="0">
                <a:solidFill>
                  <a:srgbClr val="000000"/>
                </a:solidFill>
                <a:effectLst/>
                <a:latin typeface="Noto Sans KR"/>
              </a:rPr>
              <a:t>: A Robust Speech Enhancement Approach in Time Domain </a:t>
            </a:r>
            <a:r>
              <a:rPr lang="en-US" altLang="ko-KR" sz="4800" b="1" i="0" dirty="0" err="1">
                <a:solidFill>
                  <a:srgbClr val="000000"/>
                </a:solidFill>
                <a:effectLst/>
                <a:latin typeface="Noto Sans KR"/>
              </a:rPr>
              <a:t>forExtremely</a:t>
            </a:r>
            <a:r>
              <a:rPr lang="en-US" altLang="ko-KR" sz="4800" b="1" i="0" dirty="0">
                <a:solidFill>
                  <a:srgbClr val="000000"/>
                </a:solidFill>
                <a:effectLst/>
                <a:latin typeface="Noto Sans KR"/>
              </a:rPr>
              <a:t> Low Signal-to-noise Ratio Condition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0A63F9-9A38-48D8-B620-46DB69520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3998"/>
            <a:ext cx="9144000" cy="4750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백혜림</a:t>
            </a:r>
          </a:p>
        </p:txBody>
      </p:sp>
    </p:spTree>
    <p:extLst>
      <p:ext uri="{BB962C8B-B14F-4D97-AF65-F5344CB8AC3E}">
        <p14:creationId xmlns:p14="http://schemas.microsoft.com/office/powerpoint/2010/main" val="1243974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4" y="1292408"/>
            <a:ext cx="207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discriminator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1EC356-CB76-4EBF-91F5-17A094D18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82" y="2187972"/>
            <a:ext cx="10373036" cy="286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CD693-DBA7-4F0F-9365-F8D42EDDFBA7}"/>
              </a:ext>
            </a:extLst>
          </p:cNvPr>
          <p:cNvSpPr txBox="1"/>
          <p:nvPr/>
        </p:nvSpPr>
        <p:spPr>
          <a:xfrm>
            <a:off x="5058606" y="5220805"/>
            <a:ext cx="2074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k – kernel size</a:t>
            </a:r>
          </a:p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s – stride</a:t>
            </a:r>
          </a:p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c – channel</a:t>
            </a: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의 수</a:t>
            </a:r>
          </a:p>
        </p:txBody>
      </p:sp>
    </p:spTree>
    <p:extLst>
      <p:ext uri="{BB962C8B-B14F-4D97-AF65-F5344CB8AC3E}">
        <p14:creationId xmlns:p14="http://schemas.microsoft.com/office/powerpoint/2010/main" val="78337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4" y="1292408"/>
            <a:ext cx="207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discriminator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1EC356-CB76-4EBF-91F5-17A094D18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025" y="67774"/>
            <a:ext cx="5880975" cy="16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EE9420-FD1A-438C-A2FC-1A6E871A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6" y="1679332"/>
            <a:ext cx="11255328" cy="550523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map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Upsampling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input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사용된다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Dilated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다음 절에 설명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Upsampling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time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방향에서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 인자로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linear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interporation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수행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레벨의 채널 번호가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24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번 간격으로 감소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Clean speech or enhanced speech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noisy speech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연결되고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1Dconvolution,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normalization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및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leaky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relu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사용하여 점점 더 많은 수의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map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변환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 후에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 map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높은 수준으로 압축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네크워크는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번갈아 훈련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Generator 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경우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discriminator D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clean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speec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enhanced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speec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구별하도록 훈련하고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discriminator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최적일 때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이를 동결하고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generator 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계속 훈련시켜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discriminator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정확도를 낮출 수 있다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00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3" y="1292408"/>
            <a:ext cx="302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Dilated convolution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EE9420-FD1A-438C-A2FC-1A6E871A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6" y="1679332"/>
            <a:ext cx="11255328" cy="5505239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Dilated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generator network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사용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Kernel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사이에 공백을 삽입하여 커널을 팽창시킨다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Receptive filed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크기를 확대하여 더 큰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context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통합할 수 있다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1-D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신호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x(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경우 길이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필터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w(k)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가진 확장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출력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y(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다음과 같이 정의된다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22DED5-AD50-4F6E-8D68-2B277045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64" y="4431951"/>
            <a:ext cx="10107522" cy="108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8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3" y="1292408"/>
            <a:ext cx="302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Dilated convolution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EE9420-FD1A-438C-A2FC-1A6E871A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6" y="3671418"/>
            <a:ext cx="11255328" cy="318658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1-D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신호의 기존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dilated convolution (r=1,2,4)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보여주고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여기서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stride = 1,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커널크기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=3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Receptiv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filed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크기가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layer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수에 따라 선형이 세 개의 순차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연산 후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7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이라는 것을 보여준다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그림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(b)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같이 기하급수적으로 증가하는 확장 속도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(r=1,2,4)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사용하면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receptive field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크기가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기하급수적으로 증가한다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dilated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블록은 그림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3(b)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같은 지수적으로 증가하는 확장 속도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(r=1,2,4)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사용하여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receptive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필드의 크기가 기하급수적으로 증가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E525E-17AA-4B8F-94CA-FB0E461A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305" y="277526"/>
            <a:ext cx="6352061" cy="318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3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3" y="1292408"/>
            <a:ext cx="302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Loss</a:t>
            </a: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function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EE9420-FD1A-438C-A2FC-1A6E871A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6" y="1877182"/>
            <a:ext cx="11255328" cy="378883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Gan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기반 네트워크는 적대적 손실을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loss function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채택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Generator loss function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Discriminator</a:t>
            </a: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Noisy speech x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clean speech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참으로 매핑하고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enhanced speech G(x)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거짓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조건화하여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거짓으로 매핑하는 역할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D24E5E1-AE23-47C2-B798-1893195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36" y="2869406"/>
            <a:ext cx="10924601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D0D3C01-B487-4C6B-8BC3-EF6B6AF8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2" y="5343465"/>
            <a:ext cx="12108358" cy="7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00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3" y="1292408"/>
            <a:ext cx="302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Dataset and metrics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EE9420-FD1A-438C-A2FC-1A6E871A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6" y="1877182"/>
            <a:ext cx="11255328" cy="509324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Training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set</a:t>
            </a: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Noisx92 : Babble, factory floor1,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destroyerengine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및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destroyerops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factoryfloor2</a:t>
            </a:r>
          </a:p>
          <a:p>
            <a:pPr lvl="1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noise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초반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4SNR(0dB, -5dB, -10dB, -15dB)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 하나에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training part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clean speech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섞인다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lvl="1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총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9600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훈련 샘플을 산출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각각은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noisy speech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그에 상응하는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Clean speech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구성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Training set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noise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외에도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일반적인 성능을 평가하기 위해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factoryfloor2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선택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noise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마지막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분은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9SNR(0dB, -3dB, -5dB, -7dB, -10dB, -12dB, -15dB, -17dB, -20dB)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중 하나에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발화로 섞는다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Validation set</a:t>
            </a: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2250 sample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포함하는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 set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같은 방법으로 만들어진다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sample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sampling rate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16000Hz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Test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Noise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training set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반복되지 않도록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noise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두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섹션으로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나눔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STOI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랑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PESQ</a:t>
            </a:r>
          </a:p>
        </p:txBody>
      </p:sp>
    </p:spTree>
    <p:extLst>
      <p:ext uri="{BB962C8B-B14F-4D97-AF65-F5344CB8AC3E}">
        <p14:creationId xmlns:p14="http://schemas.microsoft.com/office/powerpoint/2010/main" val="419400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3" y="1292408"/>
            <a:ext cx="302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training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EE9420-FD1A-438C-A2FC-1A6E871A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6" y="1877182"/>
            <a:ext cx="11255328" cy="3788832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Training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Learning rate = 0.0002</a:t>
            </a: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Adam, Decay rates </a:t>
            </a:r>
            <a:r>
              <a:rPr lang="el-GR" altLang="ko-KR" sz="2000" dirty="0"/>
              <a:t>β1 = 0.9, β2 = 0.999</a:t>
            </a:r>
            <a:endParaRPr lang="en-US" altLang="ko-KR" sz="2000" dirty="0"/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Leaky 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relu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size : 150</a:t>
            </a:r>
          </a:p>
          <a:p>
            <a:pPr lvl="1"/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음의 기울기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0.1</a:t>
            </a: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Generator loss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초기 진동 동작으로 나타내며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900epoch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이후에 점진적 수렴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0.771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가까움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 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64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3" y="1292408"/>
            <a:ext cx="302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Result and discussion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EE9420-FD1A-438C-A2FC-1A6E871A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6" y="5257195"/>
            <a:ext cx="11255328" cy="1758201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STOI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PESQ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측면에서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0dB ~ -20dB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enhanced speech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noisy speech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Seen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training set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SNR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존재하는 것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Un-seen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training set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존재하지 않은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조건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EF7E7B4-AF13-4D20-9C37-7F831B7B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7335" y="1692518"/>
            <a:ext cx="13266670" cy="350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F4234-C8F4-4119-BE58-6FAB2AA9CDDE}"/>
              </a:ext>
            </a:extLst>
          </p:cNvPr>
          <p:cNvSpPr txBox="1"/>
          <p:nvPr/>
        </p:nvSpPr>
        <p:spPr>
          <a:xfrm>
            <a:off x="6096000" y="61302"/>
            <a:ext cx="3020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N1 babble,</a:t>
            </a:r>
            <a:r>
              <a:rPr lang="ko-KR" altLang="en-US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N2 factoryfloor1</a:t>
            </a:r>
          </a:p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N3 </a:t>
            </a:r>
            <a:r>
              <a:rPr lang="en-US" altLang="ko-KR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destroyerengine</a:t>
            </a:r>
            <a:endParaRPr lang="en-US" altLang="ko-KR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N4 </a:t>
            </a:r>
            <a:r>
              <a:rPr lang="en-US" altLang="ko-KR" sz="2000" b="1" dirty="0" err="1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destroyerengine</a:t>
            </a:r>
            <a:endParaRPr lang="en-US" altLang="ko-KR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N5 factoryfloor2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5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6A24596-C1C7-482B-B74F-BBD75DD9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10" y="1877183"/>
            <a:ext cx="8673580" cy="356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3" y="1292408"/>
            <a:ext cx="302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Result and discussion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EE9420-FD1A-438C-A2FC-1A6E871A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6" y="5257196"/>
            <a:ext cx="11255328" cy="980318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19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3" y="1292408"/>
            <a:ext cx="302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Result and discussion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7A7920-F5A4-41C6-8FD5-5B6EB464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71" y="1877183"/>
            <a:ext cx="8571552" cy="3564677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EE9420-FD1A-438C-A2FC-1A6E871A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36" y="5441860"/>
            <a:ext cx="11255328" cy="1416140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UnetGAN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STOI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PESQ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서로 다른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에서의 기준 접근 방식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UnetGAN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모든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훨씬 우수한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성능보임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매우 낮을 때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강한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robust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보인다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85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572E26-EA2E-4EB4-AE60-523A9CA55290}"/>
              </a:ext>
            </a:extLst>
          </p:cNvPr>
          <p:cNvSpPr txBox="1"/>
          <p:nvPr/>
        </p:nvSpPr>
        <p:spPr>
          <a:xfrm>
            <a:off x="1098958" y="796954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85CB37-D109-4DA3-A723-25BCC8BD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U-net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generative adversarial learning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기반한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speech enhancement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접근법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UNetGAN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제안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solidFill>
                  <a:srgbClr val="FF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영역에서 직접 작동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generative network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discriminator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네트워크로 구성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Generator network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U-Net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유사한 구조 쓰고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dilated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사용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STOI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PESQ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우수한 성능을 보임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SEGAN</a:t>
            </a:r>
          </a:p>
          <a:p>
            <a:pPr lvl="1"/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cGAN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SE</a:t>
            </a: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Bidirectional LSTM using phase-sensitive spectrum approximation cost function</a:t>
            </a:r>
          </a:p>
          <a:p>
            <a:pPr lvl="1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Wave-U-Net</a:t>
            </a:r>
          </a:p>
        </p:txBody>
      </p:sp>
    </p:spTree>
    <p:extLst>
      <p:ext uri="{BB962C8B-B14F-4D97-AF65-F5344CB8AC3E}">
        <p14:creationId xmlns:p14="http://schemas.microsoft.com/office/powerpoint/2010/main" val="421734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EF9484F-D9C4-4F21-85F6-1A9A3DF1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63" y="2720930"/>
            <a:ext cx="5302877" cy="1416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798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921D5-E410-4674-88DE-6C2870F750C4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661E2969-98D7-46AF-B55E-A0DCD0668B8F}"/>
              </a:ext>
            </a:extLst>
          </p:cNvPr>
          <p:cNvSpPr txBox="1">
            <a:spLocks/>
          </p:cNvSpPr>
          <p:nvPr/>
        </p:nvSpPr>
        <p:spPr>
          <a:xfrm>
            <a:off x="1863847" y="1253138"/>
            <a:ext cx="8461251" cy="608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enhancement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AACD49-2E1F-4CDC-A813-51AC4AB6768C}"/>
              </a:ext>
            </a:extLst>
          </p:cNvPr>
          <p:cNvGrpSpPr/>
          <p:nvPr/>
        </p:nvGrpSpPr>
        <p:grpSpPr>
          <a:xfrm>
            <a:off x="2403557" y="1686013"/>
            <a:ext cx="7384764" cy="4546001"/>
            <a:chOff x="2403618" y="2020764"/>
            <a:chExt cx="7384764" cy="4546001"/>
          </a:xfrm>
        </p:grpSpPr>
        <p:pic>
          <p:nvPicPr>
            <p:cNvPr id="23" name="Picture 11" descr="D:\사진\클립아트_사진\카페테리아.jpg">
              <a:extLst>
                <a:ext uri="{FF2B5EF4-FFF2-40B4-BE49-F238E27FC236}">
                  <a16:creationId xmlns:a16="http://schemas.microsoft.com/office/drawing/2014/main" id="{16EFECE8-1C97-4D5C-BCFF-683097A27A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2535" t="10095" r="1866" b="3925"/>
            <a:stretch/>
          </p:blipFill>
          <p:spPr bwMode="auto">
            <a:xfrm>
              <a:off x="2403618" y="2321198"/>
              <a:ext cx="3383252" cy="1621282"/>
            </a:xfrm>
            <a:prstGeom prst="rect">
              <a:avLst/>
            </a:prstGeom>
            <a:noFill/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174D53C-0A7A-453A-B1EE-AF1A44D9A125}"/>
                </a:ext>
              </a:extLst>
            </p:cNvPr>
            <p:cNvGrpSpPr/>
            <p:nvPr/>
          </p:nvGrpSpPr>
          <p:grpSpPr>
            <a:xfrm>
              <a:off x="3328302" y="4534189"/>
              <a:ext cx="2099487" cy="1574615"/>
              <a:chOff x="1836048" y="3564222"/>
              <a:chExt cx="2099487" cy="1574615"/>
            </a:xfrm>
          </p:grpSpPr>
          <p:pic>
            <p:nvPicPr>
              <p:cNvPr id="25" name="그래픽 7">
                <a:extLst>
                  <a:ext uri="{FF2B5EF4-FFF2-40B4-BE49-F238E27FC236}">
                    <a16:creationId xmlns:a16="http://schemas.microsoft.com/office/drawing/2014/main" id="{903FFC61-5C3D-45D6-B504-25644B481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6048" y="3564222"/>
                <a:ext cx="2099487" cy="1574615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E8686F46-2682-4C6F-9E6E-5A392BF93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5ECCF3">
                    <a:shade val="45000"/>
                    <a:satMod val="135000"/>
                  </a:srgbClr>
                  <a:srgbClr val="FFFFFF"/>
                </a:duotone>
              </a:blip>
              <a:stretch>
                <a:fillRect/>
              </a:stretch>
            </p:blipFill>
            <p:spPr>
              <a:xfrm>
                <a:off x="1836048" y="4019030"/>
                <a:ext cx="1698769" cy="664998"/>
              </a:xfrm>
              <a:prstGeom prst="rect">
                <a:avLst/>
              </a:prstGeom>
            </p:spPr>
          </p:pic>
        </p:grpSp>
        <p:pic>
          <p:nvPicPr>
            <p:cNvPr id="27" name="Picture 7" descr="C:\Users\JYN\AppData\Local\Microsoft\Windows\Temporary Internet Files\Content.IE5\GSWXLXWI\MC900446246[1].wmf">
              <a:extLst>
                <a:ext uri="{FF2B5EF4-FFF2-40B4-BE49-F238E27FC236}">
                  <a16:creationId xmlns:a16="http://schemas.microsoft.com/office/drawing/2014/main" id="{5E1E732C-62B4-48E9-8B76-4D386FD8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520040" y="2570626"/>
              <a:ext cx="1150407" cy="1038588"/>
            </a:xfrm>
            <a:prstGeom prst="rect">
              <a:avLst/>
            </a:prstGeom>
            <a:noFill/>
          </p:spPr>
        </p:pic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20E86E01-E627-440C-BC14-94FFECE1EE59}"/>
                </a:ext>
              </a:extLst>
            </p:cNvPr>
            <p:cNvSpPr>
              <a:spLocks/>
            </p:cNvSpPr>
            <p:nvPr/>
          </p:nvSpPr>
          <p:spPr>
            <a:xfrm>
              <a:off x="5912200" y="2997600"/>
              <a:ext cx="364671" cy="268477"/>
            </a:xfrm>
            <a:prstGeom prst="rightArrow">
              <a:avLst/>
            </a:prstGeom>
            <a:solidFill>
              <a:srgbClr val="E64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</a:endParaRPr>
            </a:p>
          </p:txBody>
        </p:sp>
        <p:pic>
          <p:nvPicPr>
            <p:cNvPr id="29" name="Picture 11" descr="D:\사진\클립아트_사진\카페테리아.jpg">
              <a:extLst>
                <a:ext uri="{FF2B5EF4-FFF2-40B4-BE49-F238E27FC236}">
                  <a16:creationId xmlns:a16="http://schemas.microsoft.com/office/drawing/2014/main" id="{E692D3F1-8706-45DB-8CAD-120ACC4540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alphaModFix amt="21000"/>
            </a:blip>
            <a:srcRect l="2535" t="10095" r="1866" b="3925"/>
            <a:stretch/>
          </p:blipFill>
          <p:spPr bwMode="auto">
            <a:xfrm>
              <a:off x="6405130" y="2326419"/>
              <a:ext cx="3383252" cy="1621282"/>
            </a:xfrm>
            <a:prstGeom prst="rect">
              <a:avLst/>
            </a:prstGeom>
            <a:noFill/>
          </p:spPr>
        </p:pic>
        <p:pic>
          <p:nvPicPr>
            <p:cNvPr id="30" name="Picture 7" descr="C:\Users\JYN\AppData\Local\Microsoft\Windows\Temporary Internet Files\Content.IE5\GSWXLXWI\MC900446246[1].wmf">
              <a:extLst>
                <a:ext uri="{FF2B5EF4-FFF2-40B4-BE49-F238E27FC236}">
                  <a16:creationId xmlns:a16="http://schemas.microsoft.com/office/drawing/2014/main" id="{20423E8F-57FD-412D-A695-AF3D169A6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7521553" y="2589852"/>
              <a:ext cx="1150407" cy="1038588"/>
            </a:xfrm>
            <a:prstGeom prst="rect">
              <a:avLst/>
            </a:prstGeom>
            <a:noFill/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E2DA4E-6015-4286-8A24-A5D504739FAC}"/>
                </a:ext>
              </a:extLst>
            </p:cNvPr>
            <p:cNvSpPr txBox="1">
              <a:spLocks/>
            </p:cNvSpPr>
            <p:nvPr/>
          </p:nvSpPr>
          <p:spPr>
            <a:xfrm>
              <a:off x="3454683" y="2036202"/>
              <a:ext cx="1491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Noise + speech</a:t>
              </a:r>
              <a:endParaRPr lang="ko-KR" altLang="en-US" sz="1400" b="1" dirty="0"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5A698F-3271-4374-8F25-6C2686299F1C}"/>
                </a:ext>
              </a:extLst>
            </p:cNvPr>
            <p:cNvSpPr txBox="1">
              <a:spLocks/>
            </p:cNvSpPr>
            <p:nvPr/>
          </p:nvSpPr>
          <p:spPr>
            <a:xfrm>
              <a:off x="7747141" y="2020764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speech</a:t>
              </a:r>
              <a:endParaRPr lang="ko-KR" altLang="en-US" sz="1400" b="1" dirty="0"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25F40AC-6536-4C8E-BBEF-2C040E0DA7FC}"/>
                </a:ext>
              </a:extLst>
            </p:cNvPr>
            <p:cNvGrpSpPr/>
            <p:nvPr/>
          </p:nvGrpSpPr>
          <p:grpSpPr>
            <a:xfrm>
              <a:off x="7333826" y="4534189"/>
              <a:ext cx="1687020" cy="1574615"/>
              <a:chOff x="7799636" y="1797010"/>
              <a:chExt cx="3148652" cy="293885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072C73E-C8B9-4C5D-827B-FAFE249FAF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10943" y="1797010"/>
                <a:ext cx="2938857" cy="2938857"/>
              </a:xfrm>
              <a:prstGeom prst="ellips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>
                    <a:uFillTx/>
                  </a:defRPr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8ECF1019-4C15-4765-A69B-0D1F0C916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rgbClr val="5ECCF3">
                    <a:shade val="45000"/>
                    <a:satMod val="135000"/>
                  </a:srgbClr>
                  <a:srgbClr val="FFFFFF"/>
                </a:duotone>
              </a:blip>
              <a:stretch>
                <a:fillRect/>
              </a:stretch>
            </p:blipFill>
            <p:spPr>
              <a:xfrm>
                <a:off x="7799636" y="2607270"/>
                <a:ext cx="3148652" cy="1232568"/>
              </a:xfrm>
              <a:prstGeom prst="rect">
                <a:avLst/>
              </a:prstGeom>
            </p:spPr>
          </p:pic>
        </p:grp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3B60A1A8-73B1-42DD-A406-E9C677FA91F5}"/>
                </a:ext>
              </a:extLst>
            </p:cNvPr>
            <p:cNvSpPr>
              <a:spLocks/>
            </p:cNvSpPr>
            <p:nvPr/>
          </p:nvSpPr>
          <p:spPr>
            <a:xfrm>
              <a:off x="5677422" y="5187257"/>
              <a:ext cx="834225" cy="268477"/>
            </a:xfrm>
            <a:prstGeom prst="rightArrow">
              <a:avLst/>
            </a:prstGeom>
            <a:solidFill>
              <a:srgbClr val="E649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uFillTx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18751B-A6CB-4B64-A6D6-813FBDDE4CE2}"/>
                </a:ext>
              </a:extLst>
            </p:cNvPr>
            <p:cNvSpPr txBox="1">
              <a:spLocks/>
            </p:cNvSpPr>
            <p:nvPr/>
          </p:nvSpPr>
          <p:spPr>
            <a:xfrm>
              <a:off x="7553155" y="4180459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Clean speech</a:t>
              </a:r>
              <a:endParaRPr lang="ko-KR" altLang="en-US" sz="1400" dirty="0"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56C405-68C5-428B-923E-E8AFF85E9F5B}"/>
                </a:ext>
              </a:extLst>
            </p:cNvPr>
            <p:cNvSpPr txBox="1">
              <a:spLocks/>
            </p:cNvSpPr>
            <p:nvPr/>
          </p:nvSpPr>
          <p:spPr>
            <a:xfrm>
              <a:off x="6700380" y="6258988"/>
              <a:ext cx="27927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uFillTx/>
                </a:rPr>
                <a:t>[0.9, 0.8, 0.235, 0.876, 0.124, … ]</a:t>
              </a:r>
              <a:endParaRPr lang="ko-KR" altLang="en-US" sz="1400" dirty="0">
                <a:uFillTx/>
              </a:endParaRPr>
            </a:p>
          </p:txBody>
        </p:sp>
      </p:grp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7B8B5F0-F8B5-4740-8342-0CA79B2A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519" y="6230707"/>
            <a:ext cx="10515600" cy="42947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낮은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speech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enhancemen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 높은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snr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보다 더 중요하다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50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85CB37-D109-4DA3-A723-25BCC8BD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잡음과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clean speech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noisy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 환경에서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clean speech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분리하는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speech separation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본다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GAN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generator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network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discriminator network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사이의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min-max game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통해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generator network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성능을 향상시킬 수 있다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Dilated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receptive filter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크기를 확장하고 큰 시간적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context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고려할 수 있다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Generator network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down sampling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upsampling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 사이에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dilated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사용되는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U-Net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유사 구조를 사용한다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Discriminator network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leaky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Relu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포함하는 일반적인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신경망이다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C8B9C-AC28-4EC9-AE19-6F8856807539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81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985CB37-D109-4DA3-A723-25BCC8BD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모델인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SEGAN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다르다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영역에 작동한다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SEGAN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입력데이터에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high-frequency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preemphasis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filter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적용한 것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C8B9C-AC28-4EC9-AE19-6F8856807539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38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679E53B-4AAF-460C-A264-44514EFD3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8957" y="1861397"/>
                <a:ext cx="10515600" cy="450674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Discriminator D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는 음성들을 훈련데이터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실제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1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가깝게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 or Generator G(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가짜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0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가까움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)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나온 것으로 분류하도록 훈련</a:t>
                </a:r>
                <a:endPara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endPara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𝑜𝑟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나눔스퀘어라운드 Bold" panose="020B0600000101010101" pitchFamily="50" charset="-127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나눔스퀘어라운드 Bold" panose="020B0600000101010101" pitchFamily="50" charset="-127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나눔스퀘어라운드 Bold" panose="020B0600000101010101" pitchFamily="50" charset="-127"/>
                        </a:rPr>
                        <m:t>−≻(0,1)</m:t>
                      </m:r>
                    </m:oMath>
                  </m:oMathPara>
                </a14:m>
                <a:endPara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  <a:p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Noisy speech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 맞춰 조절되고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clean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speech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or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enhanced speech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실제 데이터 분포에 매핑한다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Generator G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는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noisy speech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에서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enhanced speech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𝑦</m:t>
                        </m:r>
                      </m:e>
                    </m:acc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 :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𝐺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나눔스퀘어라운드 Bold" panose="020B0600000101010101" pitchFamily="50" charset="-127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로 </a:t>
                </a:r>
                <a:r>
                  <a:rPr lang="ko-KR" altLang="en-US" sz="2400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매핑되며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, discriminator D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혼동한다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 Mini-max game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을 하고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objective </a:t>
                </a:r>
                <a:r>
                  <a:rPr lang="en-US" altLang="ko-KR" sz="2400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funtion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은 다음과 같이 표현된다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679E53B-4AAF-460C-A264-44514EFD3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8957" y="1861397"/>
                <a:ext cx="10515600" cy="4506742"/>
              </a:xfrm>
              <a:blipFill>
                <a:blip r:embed="rId2"/>
                <a:stretch>
                  <a:fillRect l="-754" t="-1757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1781CC61-B931-4ACA-8B62-3D4940C1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7" y="5418883"/>
            <a:ext cx="11816865" cy="96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C46B1B-C5EF-4283-A8B9-CD107864CC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38" y="-58226"/>
            <a:ext cx="3544982" cy="20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4" y="1292408"/>
            <a:ext cx="139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generator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679E53B-4AAF-460C-A264-44514EFD37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36" y="4877883"/>
                <a:ext cx="11255328" cy="211502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Noisy speech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나눔스퀘어라운드 Bold" panose="020B0600000101010101" pitchFamily="50" charset="-127"/>
                      </a:rPr>
                      <m:t>𝑥</m:t>
                    </m:r>
                  </m:oMath>
                </a14:m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는 </a:t>
                </a:r>
                <a:r>
                  <a:rPr lang="en-US" altLang="ko-KR" sz="2400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downsampling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블록을 사용하여 더 좁은 시간척도에서 점점 더 많은 상위 레벨 기능으로 변환한다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  <a:p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세 개의 연속적인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dilated convolution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블록에 의해 처리되어 더 큰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context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를 통합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!</a:t>
                </a:r>
              </a:p>
              <a:p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Skip connection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을 통해 </a:t>
                </a:r>
                <a:r>
                  <a:rPr lang="en-US" altLang="ko-KR" sz="2400" dirty="0" err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upsampling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(UP)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블록을 사용하여 초기 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local 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고해상도 기능과 결합되어 예측을 위해 사용되는 다중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 </a:t>
                </a:r>
                <a:r>
                  <a:rPr lang="ko-KR" altLang="en-US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스케일 기능을 산출한다</a:t>
                </a:r>
                <a:r>
                  <a:rPr lang="en-US" altLang="ko-KR" sz="24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4679E53B-4AAF-460C-A264-44514EFD37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36" y="4877883"/>
                <a:ext cx="11255328" cy="2115027"/>
              </a:xfrm>
              <a:blipFill>
                <a:blip r:embed="rId2"/>
                <a:stretch>
                  <a:fillRect l="-758" t="-3746" r="-704" b="-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343385F-4E08-446C-A46B-FFCDFCC1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253" y="-92524"/>
            <a:ext cx="3036837" cy="27698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2176D44-ED25-4375-A462-4223AC8D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89" y="2616385"/>
            <a:ext cx="11255329" cy="22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176D44-ED25-4375-A462-4223AC8D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507" y="405527"/>
            <a:ext cx="6761777" cy="136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4" y="1292408"/>
            <a:ext cx="139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generator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79E53B-4AAF-460C-A264-44514EFD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56" y="1841676"/>
            <a:ext cx="11255328" cy="5184694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Generator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downsampling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블록에는 총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8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level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있다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연속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level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이전 레벨과 같은 절반의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resolution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작동하는 반면 채널 수는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24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개의 간격으로 점진적으로 증가한다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downsampling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normalization, leaky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relu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down sampling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따라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1Dconvolution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수행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1D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매개변수는 각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downsampling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 위에서 찾을 수 있으며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k, s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각각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1D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ko-KR" altLang="en-US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커널크기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stride 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및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channel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나타낸다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Input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동일한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resolution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출력을 생성하기 위해 동일한 패딩 수행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Batch normalization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 네트워크 성능과 안정성을 보장하기 위해 사용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최종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layer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tanh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사용하고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leaky </a:t>
            </a:r>
            <a:r>
              <a:rPr lang="en-US" altLang="ko-KR" sz="24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relu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각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layer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활성화 함수로 사용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resolution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절반으로 낮추기 위해 다른 모든 시간 단계의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feature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decimate.</a:t>
            </a: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40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1C824-30C5-42D1-9A27-80F6476F6CE0}"/>
              </a:ext>
            </a:extLst>
          </p:cNvPr>
          <p:cNvSpPr txBox="1"/>
          <p:nvPr/>
        </p:nvSpPr>
        <p:spPr>
          <a:xfrm>
            <a:off x="1098957" y="796954"/>
            <a:ext cx="6649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176D44-ED25-4375-A462-4223AC8D4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9051"/>
            <a:ext cx="12088786" cy="24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427607-3376-4522-826B-B9CAB7F75D42}"/>
              </a:ext>
            </a:extLst>
          </p:cNvPr>
          <p:cNvSpPr txBox="1"/>
          <p:nvPr/>
        </p:nvSpPr>
        <p:spPr>
          <a:xfrm>
            <a:off x="1518644" y="1292408"/>
            <a:ext cx="139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 panose="020B0604020202020204" pitchFamily="34" charset="0"/>
              </a:rPr>
              <a:t>generator</a:t>
            </a:r>
            <a:endParaRPr lang="ko-KR" altLang="en-US" sz="2000" b="1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79E53B-4AAF-460C-A264-44514EFD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5" y="4320032"/>
            <a:ext cx="11255328" cy="276356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Dilated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블록에서 서로 다른 확장 속도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(r=1,2,4)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가진 세 개의 연속적인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dilated convolution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연산을 사용하여 바람직한 </a:t>
            </a:r>
            <a:r>
              <a:rPr lang="en-US" altLang="ko-KR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time resolution</a:t>
            </a:r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점진적 추출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41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1136</Words>
  <Application>Microsoft Office PowerPoint</Application>
  <PresentationFormat>와이드스크린</PresentationFormat>
  <Paragraphs>132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KR</vt:lpstr>
      <vt:lpstr>나눔고딕</vt:lpstr>
      <vt:lpstr>나눔스퀘어 Light</vt:lpstr>
      <vt:lpstr>나눔스퀘어라운드 Bold</vt:lpstr>
      <vt:lpstr>맑은 고딕</vt:lpstr>
      <vt:lpstr>Arial</vt:lpstr>
      <vt:lpstr>Calibri</vt:lpstr>
      <vt:lpstr>Cambria Math</vt:lpstr>
      <vt:lpstr>Office 테마</vt:lpstr>
      <vt:lpstr>UNetGAN: A Robust Speech Enhancement Approach in Time Domain forExtremely Low Signal-to-noise Ratio Condition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백혜림</dc:creator>
  <cp:lastModifiedBy>백혜림</cp:lastModifiedBy>
  <cp:revision>33</cp:revision>
  <dcterms:created xsi:type="dcterms:W3CDTF">2021-02-18T05:45:10Z</dcterms:created>
  <dcterms:modified xsi:type="dcterms:W3CDTF">2021-02-25T13:01:28Z</dcterms:modified>
</cp:coreProperties>
</file>