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tif" ContentType="image/t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576" r:id="rId2"/>
    <p:sldId id="587" r:id="rId3"/>
    <p:sldId id="588" r:id="rId4"/>
    <p:sldId id="590" r:id="rId5"/>
    <p:sldId id="591" r:id="rId6"/>
    <p:sldId id="589" r:id="rId7"/>
    <p:sldId id="595" r:id="rId8"/>
    <p:sldId id="597" r:id="rId9"/>
    <p:sldId id="599" r:id="rId10"/>
    <p:sldId id="600" r:id="rId11"/>
    <p:sldId id="601" r:id="rId12"/>
    <p:sldId id="602" r:id="rId13"/>
    <p:sldId id="603" r:id="rId14"/>
    <p:sldId id="604" r:id="rId15"/>
    <p:sldId id="606" r:id="rId16"/>
    <p:sldId id="607" r:id="rId17"/>
    <p:sldId id="608" r:id="rId18"/>
    <p:sldId id="609" r:id="rId19"/>
    <p:sldId id="5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96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11" autoAdjust="0"/>
    <p:restoredTop sz="87343" autoAdjust="0"/>
  </p:normalViewPr>
  <p:slideViewPr>
    <p:cSldViewPr>
      <p:cViewPr varScale="1">
        <p:scale>
          <a:sx n="57" d="100"/>
          <a:sy n="57" d="100"/>
        </p:scale>
        <p:origin x="15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95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 of tokens predicted per utterance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UTD-align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Precision (%)</c:v>
                </c:pt>
                <c:pt idx="1">
                  <c:v>Recall (%)</c:v>
                </c:pt>
                <c:pt idx="2">
                  <c:v>F-score (%)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5.0999999999999996</c:v>
                </c:pt>
                <c:pt idx="1">
                  <c:v>2.1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AE-4488-B2F7-7F8E8596A9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Precision (%)</c:v>
                </c:pt>
                <c:pt idx="1">
                  <c:v>Recall (%)</c:v>
                </c:pt>
                <c:pt idx="2">
                  <c:v>F-score (%)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4.2</c:v>
                </c:pt>
                <c:pt idx="1">
                  <c:v>3.5</c:v>
                </c:pt>
                <c:pt idx="2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AE-4488-B2F7-7F8E8596A9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ours (oracle align)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Precision (%)</c:v>
                </c:pt>
                <c:pt idx="1">
                  <c:v>Recall (%)</c:v>
                </c:pt>
                <c:pt idx="2">
                  <c:v>F-score (%)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5.3</c:v>
                </c:pt>
                <c:pt idx="1">
                  <c:v>4.9000000000000004</c:v>
                </c:pt>
                <c:pt idx="2">
                  <c:v>5.0999999999999996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AE-4488-B2F7-7F8E8596A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163856"/>
        <c:axId val="349933216"/>
      </c:barChart>
      <c:catAx>
        <c:axId val="41316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933216"/>
        <c:crosses val="autoZero"/>
        <c:auto val="1"/>
        <c:lblAlgn val="ctr"/>
        <c:lblOffset val="100"/>
        <c:noMultiLvlLbl val="0"/>
      </c:catAx>
      <c:valAx>
        <c:axId val="34993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163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 of tokens predicted per narrative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Arapaho</c:v>
                </c:pt>
                <c:pt idx="1">
                  <c:v>Ainu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</c:v>
                </c:pt>
                <c:pt idx="1">
                  <c:v>42.3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F6-4A6B-969D-2CF6541710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Arapaho</c:v>
                </c:pt>
                <c:pt idx="1">
                  <c:v>Ainu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F6-4A6B-969D-2CF65417101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F-score (%)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Arapaho</c:v>
                </c:pt>
                <c:pt idx="1">
                  <c:v>Ainu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8.4</c:v>
                </c:pt>
                <c:pt idx="1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F6-4A6B-969D-2CF654171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851288"/>
        <c:axId val="413851680"/>
      </c:barChart>
      <c:catAx>
        <c:axId val="413851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1680"/>
        <c:crosses val="autoZero"/>
        <c:auto val="1"/>
        <c:lblAlgn val="ctr"/>
        <c:lblOffset val="100"/>
        <c:noMultiLvlLbl val="0"/>
      </c:catAx>
      <c:valAx>
        <c:axId val="41385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1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981D6-C1B1-438A-95C2-E58D013F5B5D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D936B-3516-4B15-AAC9-BBED14978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49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About ½ of 137 languages in Archive of Indigenous Languages of Latin America don’t have transcriptions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D936B-3516-4B15-AAC9-BBED149788D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04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D936B-3516-4B15-AAC9-BBED149788D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9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computed using </a:t>
            </a:r>
            <a:r>
              <a:rPr lang="en-GB" dirty="0" err="1"/>
              <a:t>stopwords</a:t>
            </a:r>
            <a:r>
              <a:rPr lang="en-GB" dirty="0"/>
              <a:t> even though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D936B-3516-4B15-AAC9-BBED149788D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90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reason for low recall: lots of</a:t>
            </a:r>
            <a:r>
              <a:rPr lang="en-GB" baseline="0" dirty="0"/>
              <a:t> OOV words in test narratives (1/3 – ½)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D936B-3516-4B15-AAC9-BBED149788D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762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Circles</a:t>
            </a:r>
            <a:r>
              <a:rPr lang="en-GB" baseline="0" dirty="0"/>
              <a:t> around the points plotted before – </a:t>
            </a:r>
            <a:r>
              <a:rPr lang="en-GB" baseline="0" dirty="0" err="1"/>
              <a:t>prob</a:t>
            </a:r>
            <a:r>
              <a:rPr lang="en-GB" baseline="0" dirty="0"/>
              <a:t> not the best for these datasets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D936B-3516-4B15-AAC9-BBED149788D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9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Play audio?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D936B-3516-4B15-AAC9-BBED149788D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74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A547-D8B6-4878-9D83-4AF4146CB80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8BC7-20DB-4C53-9520-C88CD9D96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55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A547-D8B6-4878-9D83-4AF4146CB80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8BC7-20DB-4C53-9520-C88CD9D96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24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A547-D8B6-4878-9D83-4AF4146CB80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8BC7-20DB-4C53-9520-C88CD9D96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38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A547-D8B6-4878-9D83-4AF4146CB80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8BC7-20DB-4C53-9520-C88CD9D96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9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A547-D8B6-4878-9D83-4AF4146CB80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8BC7-20DB-4C53-9520-C88CD9D96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41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A547-D8B6-4878-9D83-4AF4146CB80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8BC7-20DB-4C53-9520-C88CD9D96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46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A547-D8B6-4878-9D83-4AF4146CB80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8BC7-20DB-4C53-9520-C88CD9D96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0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A547-D8B6-4878-9D83-4AF4146CB80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8BC7-20DB-4C53-9520-C88CD9D96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87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A547-D8B6-4878-9D83-4AF4146CB80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8BC7-20DB-4C53-9520-C88CD9D96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92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A547-D8B6-4878-9D83-4AF4146CB80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8BC7-20DB-4C53-9520-C88CD9D96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39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A547-D8B6-4878-9D83-4AF4146CB80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8BC7-20DB-4C53-9520-C88CD9D96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43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A547-D8B6-4878-9D83-4AF4146CB80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8BC7-20DB-4C53-9520-C88CD9D96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"/><Relationship Id="rId4" Type="http://schemas.openxmlformats.org/officeDocument/2006/relationships/image" Target="../media/image6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4632" cy="2547714"/>
          </a:xfrm>
          <a:prstGeom prst="rect">
            <a:avLst/>
          </a:prstGeom>
        </p:spPr>
        <p:txBody>
          <a:bodyPr>
            <a:noAutofit/>
          </a:bodyPr>
          <a:lstStyle>
            <a:lvl1pPr defTabSz="490727">
              <a:defRPr sz="6719"/>
            </a:lvl1pPr>
          </a:lstStyle>
          <a:p>
            <a:r>
              <a:rPr sz="4800" dirty="0"/>
              <a:t>Spoken Term Discovery for Language Documentation using Translations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ubTitle" sz="quarter" idx="1"/>
          </p:nvPr>
        </p:nvSpPr>
        <p:spPr>
          <a:xfrm>
            <a:off x="395536" y="2708920"/>
            <a:ext cx="8568952" cy="1752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dirty="0" err="1"/>
              <a:t>Antonios</a:t>
            </a:r>
            <a:r>
              <a:rPr dirty="0"/>
              <a:t> </a:t>
            </a:r>
            <a:r>
              <a:rPr dirty="0" err="1"/>
              <a:t>Anastasopoulos</a:t>
            </a:r>
            <a:r>
              <a:rPr dirty="0"/>
              <a:t>, Sameer Bansal,</a:t>
            </a:r>
          </a:p>
          <a:p>
            <a:r>
              <a:rPr dirty="0"/>
              <a:t>Sharon Goldwater, Adam Lopez</a:t>
            </a:r>
            <a:r>
              <a:rPr lang="en-GB" dirty="0"/>
              <a:t>, and David Chiang</a:t>
            </a:r>
            <a:endParaRPr dirty="0"/>
          </a:p>
        </p:txBody>
      </p:sp>
      <p:pic>
        <p:nvPicPr>
          <p:cNvPr id="151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5656" y="4617128"/>
            <a:ext cx="2704913" cy="794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UEd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7951" y="4658962"/>
            <a:ext cx="2559170" cy="612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BA98A0-32DD-49B9-BDFB-CC26EDA1FC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842" y="4365104"/>
            <a:ext cx="2689318" cy="1247844"/>
          </a:xfrm>
          <a:prstGeom prst="rect">
            <a:avLst/>
          </a:prstGeom>
        </p:spPr>
      </p:pic>
      <p:pic>
        <p:nvPicPr>
          <p:cNvPr id="8" name="nsf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16416" y="6169079"/>
            <a:ext cx="672892" cy="67694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4860032" y="6313095"/>
            <a:ext cx="354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Funding: JS McDonnell Foundation, </a:t>
            </a:r>
          </a:p>
        </p:txBody>
      </p:sp>
    </p:spTree>
    <p:extLst>
      <p:ext uri="{BB962C8B-B14F-4D97-AF65-F5344CB8AC3E}">
        <p14:creationId xmlns:p14="http://schemas.microsoft.com/office/powerpoint/2010/main" val="247108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 1: variable # of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4857403"/>
          </a:xfrm>
        </p:spPr>
        <p:txBody>
          <a:bodyPr>
            <a:normAutofit/>
          </a:bodyPr>
          <a:lstStyle/>
          <a:p>
            <a:r>
              <a:rPr lang="en-GB" sz="2800" dirty="0"/>
              <a:t>Before re-estimating prototypes, cluster speech segments aligned to each word using a similarity threshold.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475656" y="2348880"/>
            <a:ext cx="6048672" cy="3562576"/>
            <a:chOff x="1259632" y="2132856"/>
            <a:chExt cx="6922509" cy="4066632"/>
          </a:xfrm>
        </p:grpSpPr>
        <p:pic>
          <p:nvPicPr>
            <p:cNvPr id="4" name="93.blue.png">
              <a:extLst>
                <a:ext uri="{FF2B5EF4-FFF2-40B4-BE49-F238E27FC236}">
                  <a16:creationId xmlns:a16="http://schemas.microsoft.com/office/drawing/2014/main" id="{8B7D6202-B34E-4C29-A091-7A841BA5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rcRect t="9070" b="26236"/>
            <a:stretch>
              <a:fillRect/>
            </a:stretch>
          </p:blipFill>
          <p:spPr>
            <a:xfrm>
              <a:off x="1259632" y="2132856"/>
              <a:ext cx="6922509" cy="89567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" name="Shape 223">
              <a:extLst>
                <a:ext uri="{FF2B5EF4-FFF2-40B4-BE49-F238E27FC236}">
                  <a16:creationId xmlns:a16="http://schemas.microsoft.com/office/drawing/2014/main" id="{BEA73584-67C0-4972-B77E-6A4CD632354E}"/>
                </a:ext>
              </a:extLst>
            </p:cNvPr>
            <p:cNvSpPr/>
            <p:nvPr/>
          </p:nvSpPr>
          <p:spPr>
            <a:xfrm>
              <a:off x="2198039" y="5696465"/>
              <a:ext cx="1492333" cy="5030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/>
            </a:lstStyle>
            <a:p>
              <a:r>
                <a:rPr sz="2800" dirty="0"/>
                <a:t>go dog go</a:t>
              </a:r>
            </a:p>
          </p:txBody>
        </p:sp>
        <p:grpSp>
          <p:nvGrpSpPr>
            <p:cNvPr id="6" name="Group 228">
              <a:extLst>
                <a:ext uri="{FF2B5EF4-FFF2-40B4-BE49-F238E27FC236}">
                  <a16:creationId xmlns:a16="http://schemas.microsoft.com/office/drawing/2014/main" id="{97D55553-FBCA-4134-B69E-C6BE97CECBC3}"/>
                </a:ext>
              </a:extLst>
            </p:cNvPr>
            <p:cNvGrpSpPr/>
            <p:nvPr/>
          </p:nvGrpSpPr>
          <p:grpSpPr>
            <a:xfrm>
              <a:off x="1351100" y="4210102"/>
              <a:ext cx="1480006" cy="625728"/>
              <a:chOff x="0" y="0"/>
              <a:chExt cx="2104897" cy="889923"/>
            </a:xfrm>
          </p:grpSpPr>
          <p:pic>
            <p:nvPicPr>
              <p:cNvPr id="7" name="93.green.prot.pdf">
                <a:extLst>
                  <a:ext uri="{FF2B5EF4-FFF2-40B4-BE49-F238E27FC236}">
                    <a16:creationId xmlns:a16="http://schemas.microsoft.com/office/drawing/2014/main" id="{BCB75885-3275-4BE4-AC1F-75ACDA277D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25618" t="44037" r="34469" b="44037"/>
              <a:stretch>
                <a:fillRect/>
              </a:stretch>
            </p:blipFill>
            <p:spPr>
              <a:xfrm>
                <a:off x="0" y="0"/>
                <a:ext cx="2104897" cy="889923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8" name="Shape 227">
                <a:extLst>
                  <a:ext uri="{FF2B5EF4-FFF2-40B4-BE49-F238E27FC236}">
                    <a16:creationId xmlns:a16="http://schemas.microsoft.com/office/drawing/2014/main" id="{6612E2D4-19B8-4E80-8B6C-4E52CAFAC7A2}"/>
                  </a:ext>
                </a:extLst>
              </p:cNvPr>
              <p:cNvSpPr/>
              <p:nvPr/>
            </p:nvSpPr>
            <p:spPr>
              <a:xfrm>
                <a:off x="44328" y="147379"/>
                <a:ext cx="538041" cy="5950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pPr algn="r">
                  <a:defRPr sz="3200"/>
                </a:pPr>
                <a:r>
                  <a:rPr sz="2250"/>
                  <a:t>f</a:t>
                </a:r>
                <a:r>
                  <a:rPr sz="2250" baseline="-5999"/>
                  <a:t>8</a:t>
                </a:r>
                <a:r>
                  <a:rPr sz="2250" baseline="31999"/>
                  <a:t> </a:t>
                </a:r>
                <a:r>
                  <a:rPr sz="2250"/>
                  <a:t>:</a:t>
                </a:r>
              </a:p>
            </p:txBody>
          </p:sp>
        </p:grpSp>
        <p:grpSp>
          <p:nvGrpSpPr>
            <p:cNvPr id="9" name="Group 231">
              <a:extLst>
                <a:ext uri="{FF2B5EF4-FFF2-40B4-BE49-F238E27FC236}">
                  <a16:creationId xmlns:a16="http://schemas.microsoft.com/office/drawing/2014/main" id="{04B1B32B-8DD7-4C99-8328-74649ED89863}"/>
                </a:ext>
              </a:extLst>
            </p:cNvPr>
            <p:cNvGrpSpPr/>
            <p:nvPr/>
          </p:nvGrpSpPr>
          <p:grpSpPr>
            <a:xfrm>
              <a:off x="6246288" y="4210101"/>
              <a:ext cx="1480007" cy="625729"/>
              <a:chOff x="0" y="0"/>
              <a:chExt cx="2104897" cy="889923"/>
            </a:xfrm>
          </p:grpSpPr>
          <p:pic>
            <p:nvPicPr>
              <p:cNvPr id="10" name="93.green.prot.pdf">
                <a:extLst>
                  <a:ext uri="{FF2B5EF4-FFF2-40B4-BE49-F238E27FC236}">
                    <a16:creationId xmlns:a16="http://schemas.microsoft.com/office/drawing/2014/main" id="{D5AA212A-FE7E-42A9-88FC-CE4B9962B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25618" t="44037" r="34469" b="44037"/>
              <a:stretch>
                <a:fillRect/>
              </a:stretch>
            </p:blipFill>
            <p:spPr>
              <a:xfrm>
                <a:off x="0" y="0"/>
                <a:ext cx="2104897" cy="889923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11" name="Shape 230">
                <a:extLst>
                  <a:ext uri="{FF2B5EF4-FFF2-40B4-BE49-F238E27FC236}">
                    <a16:creationId xmlns:a16="http://schemas.microsoft.com/office/drawing/2014/main" id="{AEAE9200-78DF-4664-82D8-7F9E5E5AB482}"/>
                  </a:ext>
                </a:extLst>
              </p:cNvPr>
              <p:cNvSpPr/>
              <p:nvPr/>
            </p:nvSpPr>
            <p:spPr>
              <a:xfrm>
                <a:off x="44331" y="147380"/>
                <a:ext cx="538040" cy="5950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pPr algn="r">
                  <a:defRPr sz="3200"/>
                </a:pPr>
                <a:r>
                  <a:rPr sz="2250"/>
                  <a:t>f</a:t>
                </a:r>
                <a:r>
                  <a:rPr sz="2250" baseline="-5999"/>
                  <a:t>8</a:t>
                </a:r>
                <a:r>
                  <a:rPr sz="2250" baseline="31999"/>
                  <a:t> </a:t>
                </a:r>
                <a:r>
                  <a:rPr sz="2250"/>
                  <a:t>:</a:t>
                </a:r>
              </a:p>
            </p:txBody>
          </p:sp>
        </p:grpSp>
        <p:grpSp>
          <p:nvGrpSpPr>
            <p:cNvPr id="12" name="Group 234">
              <a:extLst>
                <a:ext uri="{FF2B5EF4-FFF2-40B4-BE49-F238E27FC236}">
                  <a16:creationId xmlns:a16="http://schemas.microsoft.com/office/drawing/2014/main" id="{4B91D6A5-41ED-473C-AED2-B6BFCC772124}"/>
                </a:ext>
              </a:extLst>
            </p:cNvPr>
            <p:cNvGrpSpPr/>
            <p:nvPr/>
          </p:nvGrpSpPr>
          <p:grpSpPr>
            <a:xfrm>
              <a:off x="3485316" y="4209771"/>
              <a:ext cx="2106761" cy="626389"/>
              <a:chOff x="0" y="0"/>
              <a:chExt cx="2996281" cy="890862"/>
            </a:xfrm>
          </p:grpSpPr>
          <p:pic>
            <p:nvPicPr>
              <p:cNvPr id="13" name="92.red.prot.pdf">
                <a:extLst>
                  <a:ext uri="{FF2B5EF4-FFF2-40B4-BE49-F238E27FC236}">
                    <a16:creationId xmlns:a16="http://schemas.microsoft.com/office/drawing/2014/main" id="{FAFA1AE0-D07A-4648-B21F-E7B240982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22994" t="45294" r="32213" b="45294"/>
              <a:stretch>
                <a:fillRect/>
              </a:stretch>
            </p:blipFill>
            <p:spPr>
              <a:xfrm>
                <a:off x="0" y="0"/>
                <a:ext cx="2996281" cy="890862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14" name="Shape 233">
                <a:extLst>
                  <a:ext uri="{FF2B5EF4-FFF2-40B4-BE49-F238E27FC236}">
                    <a16:creationId xmlns:a16="http://schemas.microsoft.com/office/drawing/2014/main" id="{CDA22C28-0731-42A4-851A-933601DB28E6}"/>
                  </a:ext>
                </a:extLst>
              </p:cNvPr>
              <p:cNvSpPr/>
              <p:nvPr/>
            </p:nvSpPr>
            <p:spPr>
              <a:xfrm>
                <a:off x="102063" y="147976"/>
                <a:ext cx="677110" cy="5950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pPr algn="r">
                  <a:defRPr sz="3200"/>
                </a:pPr>
                <a:r>
                  <a:rPr sz="2250"/>
                  <a:t>f</a:t>
                </a:r>
                <a:r>
                  <a:rPr sz="2250" baseline="-5999"/>
                  <a:t>13</a:t>
                </a:r>
                <a:r>
                  <a:rPr sz="2250" baseline="31999"/>
                  <a:t> </a:t>
                </a:r>
                <a:r>
                  <a:rPr sz="2250"/>
                  <a:t>:</a:t>
                </a:r>
              </a:p>
            </p:txBody>
          </p:sp>
        </p:grpSp>
        <p:sp>
          <p:nvSpPr>
            <p:cNvPr id="15" name="Shape 235">
              <a:extLst>
                <a:ext uri="{FF2B5EF4-FFF2-40B4-BE49-F238E27FC236}">
                  <a16:creationId xmlns:a16="http://schemas.microsoft.com/office/drawing/2014/main" id="{D15DF4B5-7442-49D5-A694-BD59ECCF9975}"/>
                </a:ext>
              </a:extLst>
            </p:cNvPr>
            <p:cNvSpPr/>
            <p:nvPr/>
          </p:nvSpPr>
          <p:spPr>
            <a:xfrm flipH="1" flipV="1">
              <a:off x="2050992" y="4857576"/>
              <a:ext cx="316633" cy="889559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6" name="Shape 236">
              <a:extLst>
                <a:ext uri="{FF2B5EF4-FFF2-40B4-BE49-F238E27FC236}">
                  <a16:creationId xmlns:a16="http://schemas.microsoft.com/office/drawing/2014/main" id="{259D40C6-6FD9-4255-BD97-9151BD9AD67A}"/>
                </a:ext>
              </a:extLst>
            </p:cNvPr>
            <p:cNvSpPr/>
            <p:nvPr/>
          </p:nvSpPr>
          <p:spPr>
            <a:xfrm flipV="1">
              <a:off x="2914287" y="4857576"/>
              <a:ext cx="1571939" cy="889559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7" name="Shape 237">
              <a:extLst>
                <a:ext uri="{FF2B5EF4-FFF2-40B4-BE49-F238E27FC236}">
                  <a16:creationId xmlns:a16="http://schemas.microsoft.com/office/drawing/2014/main" id="{B3EB133D-942B-4801-9332-A009D10579C8}"/>
                </a:ext>
              </a:extLst>
            </p:cNvPr>
            <p:cNvSpPr/>
            <p:nvPr/>
          </p:nvSpPr>
          <p:spPr>
            <a:xfrm flipV="1">
              <a:off x="3515396" y="4857576"/>
              <a:ext cx="3545236" cy="889559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8" name="Shape 238">
              <a:extLst>
                <a:ext uri="{FF2B5EF4-FFF2-40B4-BE49-F238E27FC236}">
                  <a16:creationId xmlns:a16="http://schemas.microsoft.com/office/drawing/2014/main" id="{29948698-A656-49E1-AE00-EC788C0E624F}"/>
                </a:ext>
              </a:extLst>
            </p:cNvPr>
            <p:cNvSpPr/>
            <p:nvPr/>
          </p:nvSpPr>
          <p:spPr>
            <a:xfrm flipH="1">
              <a:off x="2303198" y="3048016"/>
              <a:ext cx="1235138" cy="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arrow"/>
              <a:tailEnd type="arrow"/>
            </a:ln>
          </p:spPr>
          <p:txBody>
            <a:bodyPr lIns="35719" tIns="35719" rIns="35719" bIns="35719" anchor="ctr"/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9" name="Shape 239">
              <a:extLst>
                <a:ext uri="{FF2B5EF4-FFF2-40B4-BE49-F238E27FC236}">
                  <a16:creationId xmlns:a16="http://schemas.microsoft.com/office/drawing/2014/main" id="{B0617913-0AAF-4609-9724-228C8E18F957}"/>
                </a:ext>
              </a:extLst>
            </p:cNvPr>
            <p:cNvSpPr/>
            <p:nvPr/>
          </p:nvSpPr>
          <p:spPr>
            <a:xfrm flipV="1">
              <a:off x="2054005" y="3110608"/>
              <a:ext cx="937889" cy="1079764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0" name="Shape 240">
              <a:extLst>
                <a:ext uri="{FF2B5EF4-FFF2-40B4-BE49-F238E27FC236}">
                  <a16:creationId xmlns:a16="http://schemas.microsoft.com/office/drawing/2014/main" id="{16A0D711-D887-4291-BFD9-47DE14EE5229}"/>
                </a:ext>
              </a:extLst>
            </p:cNvPr>
            <p:cNvSpPr/>
            <p:nvPr/>
          </p:nvSpPr>
          <p:spPr>
            <a:xfrm flipH="1" flipV="1">
              <a:off x="4866506" y="3111808"/>
              <a:ext cx="2227286" cy="1077364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1" name="Shape 241">
              <a:extLst>
                <a:ext uri="{FF2B5EF4-FFF2-40B4-BE49-F238E27FC236}">
                  <a16:creationId xmlns:a16="http://schemas.microsoft.com/office/drawing/2014/main" id="{E05AA949-059A-4EFC-994C-F9283CBC69CC}"/>
                </a:ext>
              </a:extLst>
            </p:cNvPr>
            <p:cNvSpPr/>
            <p:nvPr/>
          </p:nvSpPr>
          <p:spPr>
            <a:xfrm flipV="1">
              <a:off x="4495991" y="3084586"/>
              <a:ext cx="2387424" cy="1069547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2" name="Shape 242">
              <a:extLst>
                <a:ext uri="{FF2B5EF4-FFF2-40B4-BE49-F238E27FC236}">
                  <a16:creationId xmlns:a16="http://schemas.microsoft.com/office/drawing/2014/main" id="{FF843757-B85B-490D-8981-D9B62772A87A}"/>
                </a:ext>
              </a:extLst>
            </p:cNvPr>
            <p:cNvSpPr/>
            <p:nvPr/>
          </p:nvSpPr>
          <p:spPr>
            <a:xfrm flipH="1">
              <a:off x="4143704" y="3048016"/>
              <a:ext cx="1465844" cy="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arrow"/>
              <a:tailEnd type="arrow"/>
            </a:ln>
          </p:spPr>
          <p:txBody>
            <a:bodyPr lIns="35719" tIns="35719" rIns="35719" bIns="35719" anchor="ctr"/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3" name="Shape 243">
              <a:extLst>
                <a:ext uri="{FF2B5EF4-FFF2-40B4-BE49-F238E27FC236}">
                  <a16:creationId xmlns:a16="http://schemas.microsoft.com/office/drawing/2014/main" id="{4490687B-FB0D-439F-8728-E70F8E657936}"/>
                </a:ext>
              </a:extLst>
            </p:cNvPr>
            <p:cNvSpPr/>
            <p:nvPr/>
          </p:nvSpPr>
          <p:spPr>
            <a:xfrm flipH="1">
              <a:off x="5879361" y="3048016"/>
              <a:ext cx="1828616" cy="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arrow"/>
              <a:tailEnd type="arrow"/>
            </a:ln>
          </p:spPr>
          <p:txBody>
            <a:bodyPr lIns="35719" tIns="35719" rIns="35719" bIns="35719" anchor="ctr"/>
            <a:lstStyle/>
            <a:p>
              <a:pPr>
                <a:defRPr sz="2400"/>
              </a:pPr>
              <a:endParaRPr sz="1687"/>
            </a:p>
          </p:txBody>
        </p:sp>
      </p:grpSp>
    </p:spTree>
    <p:extLst>
      <p:ext uri="{BB962C8B-B14F-4D97-AF65-F5344CB8AC3E}">
        <p14:creationId xmlns:p14="http://schemas.microsoft.com/office/powerpoint/2010/main" val="239510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Extension 2: use prototypes to predict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92500"/>
          </a:bodyPr>
          <a:lstStyle/>
          <a:p>
            <a:r>
              <a:rPr lang="en-GB" dirty="0"/>
              <a:t>Modify UTD system </a:t>
            </a:r>
            <a:r>
              <a:rPr lang="en-GB" sz="2000" dirty="0"/>
              <a:t>(Jansen et al., 2010) </a:t>
            </a:r>
            <a:r>
              <a:rPr lang="en-GB" dirty="0"/>
              <a:t>to search for prototypes in unlabelled speech.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3900" dirty="0"/>
          </a:p>
          <a:p>
            <a:r>
              <a:rPr lang="en-GB" dirty="0"/>
              <a:t>Similarity threshold </a:t>
            </a:r>
            <a:r>
              <a:rPr lang="en-GB" i="1" dirty="0"/>
              <a:t>s</a:t>
            </a:r>
            <a:r>
              <a:rPr lang="en-GB" dirty="0"/>
              <a:t>: trades off precision/recall.</a:t>
            </a:r>
          </a:p>
        </p:txBody>
      </p:sp>
      <p:sp>
        <p:nvSpPr>
          <p:cNvPr id="4" name="Shape 223">
            <a:extLst>
              <a:ext uri="{FF2B5EF4-FFF2-40B4-BE49-F238E27FC236}">
                <a16:creationId xmlns:a16="http://schemas.microsoft.com/office/drawing/2014/main" id="{BEA73584-67C0-4972-B77E-6A4CD632354E}"/>
              </a:ext>
            </a:extLst>
          </p:cNvPr>
          <p:cNvSpPr/>
          <p:nvPr/>
        </p:nvSpPr>
        <p:spPr>
          <a:xfrm>
            <a:off x="2195736" y="2420888"/>
            <a:ext cx="427169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r>
              <a:rPr sz="2800" dirty="0"/>
              <a:t>go</a:t>
            </a:r>
          </a:p>
        </p:txBody>
      </p:sp>
      <p:grpSp>
        <p:nvGrpSpPr>
          <p:cNvPr id="5" name="Group 228">
            <a:extLst>
              <a:ext uri="{FF2B5EF4-FFF2-40B4-BE49-F238E27FC236}">
                <a16:creationId xmlns:a16="http://schemas.microsoft.com/office/drawing/2014/main" id="{97D55553-FBCA-4134-B69E-C6BE97CECBC3}"/>
              </a:ext>
            </a:extLst>
          </p:cNvPr>
          <p:cNvGrpSpPr/>
          <p:nvPr/>
        </p:nvGrpSpPr>
        <p:grpSpPr>
          <a:xfrm>
            <a:off x="2987824" y="2348880"/>
            <a:ext cx="1512168" cy="576064"/>
            <a:chOff x="0" y="0"/>
            <a:chExt cx="2104897" cy="889923"/>
          </a:xfrm>
        </p:grpSpPr>
        <p:pic>
          <p:nvPicPr>
            <p:cNvPr id="6" name="93.green.prot.pdf">
              <a:extLst>
                <a:ext uri="{FF2B5EF4-FFF2-40B4-BE49-F238E27FC236}">
                  <a16:creationId xmlns:a16="http://schemas.microsoft.com/office/drawing/2014/main" id="{BCB75885-3275-4BE4-AC1F-75ACDA27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rcRect l="25618" t="44037" r="34469" b="44037"/>
            <a:stretch>
              <a:fillRect/>
            </a:stretch>
          </p:blipFill>
          <p:spPr>
            <a:xfrm>
              <a:off x="0" y="0"/>
              <a:ext cx="2104897" cy="889923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7" name="Shape 227">
              <a:extLst>
                <a:ext uri="{FF2B5EF4-FFF2-40B4-BE49-F238E27FC236}">
                  <a16:creationId xmlns:a16="http://schemas.microsoft.com/office/drawing/2014/main" id="{6612E2D4-19B8-4E80-8B6C-4E52CAFAC7A2}"/>
                </a:ext>
              </a:extLst>
            </p:cNvPr>
            <p:cNvSpPr/>
            <p:nvPr/>
          </p:nvSpPr>
          <p:spPr>
            <a:xfrm>
              <a:off x="44328" y="147379"/>
              <a:ext cx="538041" cy="595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pPr algn="r">
                <a:defRPr sz="3200"/>
              </a:pPr>
              <a:r>
                <a:rPr sz="2250"/>
                <a:t>f</a:t>
              </a:r>
              <a:r>
                <a:rPr sz="2250" baseline="-5999"/>
                <a:t>8</a:t>
              </a:r>
              <a:r>
                <a:rPr sz="2250" baseline="31999"/>
                <a:t> </a:t>
              </a:r>
              <a:r>
                <a:rPr sz="2250"/>
                <a:t>:</a:t>
              </a:r>
            </a:p>
          </p:txBody>
        </p:sp>
      </p:grpSp>
      <p:grpSp>
        <p:nvGrpSpPr>
          <p:cNvPr id="8" name="Group 234">
            <a:extLst>
              <a:ext uri="{FF2B5EF4-FFF2-40B4-BE49-F238E27FC236}">
                <a16:creationId xmlns:a16="http://schemas.microsoft.com/office/drawing/2014/main" id="{4B91D6A5-41ED-473C-AED2-B6BFCC772124}"/>
              </a:ext>
            </a:extLst>
          </p:cNvPr>
          <p:cNvGrpSpPr/>
          <p:nvPr/>
        </p:nvGrpSpPr>
        <p:grpSpPr>
          <a:xfrm>
            <a:off x="2987824" y="2996952"/>
            <a:ext cx="2160240" cy="648072"/>
            <a:chOff x="0" y="0"/>
            <a:chExt cx="2996281" cy="890862"/>
          </a:xfrm>
        </p:grpSpPr>
        <p:pic>
          <p:nvPicPr>
            <p:cNvPr id="9" name="92.red.prot.pdf">
              <a:extLst>
                <a:ext uri="{FF2B5EF4-FFF2-40B4-BE49-F238E27FC236}">
                  <a16:creationId xmlns:a16="http://schemas.microsoft.com/office/drawing/2014/main" id="{FAFA1AE0-D07A-4648-B21F-E7B240982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rcRect l="22994" t="45294" r="32213" b="45294"/>
            <a:stretch>
              <a:fillRect/>
            </a:stretch>
          </p:blipFill>
          <p:spPr>
            <a:xfrm>
              <a:off x="0" y="0"/>
              <a:ext cx="2996281" cy="890862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CDA22C28-0731-42A4-851A-933601DB28E6}"/>
                </a:ext>
              </a:extLst>
            </p:cNvPr>
            <p:cNvSpPr/>
            <p:nvPr/>
          </p:nvSpPr>
          <p:spPr>
            <a:xfrm>
              <a:off x="102063" y="147976"/>
              <a:ext cx="677110" cy="595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pPr algn="r">
                <a:defRPr sz="3200"/>
              </a:pPr>
              <a:r>
                <a:rPr sz="2250"/>
                <a:t>f</a:t>
              </a:r>
              <a:r>
                <a:rPr sz="2250" baseline="-5999"/>
                <a:t>13</a:t>
              </a:r>
              <a:r>
                <a:rPr sz="2250" baseline="31999"/>
                <a:t> </a:t>
              </a:r>
              <a:r>
                <a:rPr sz="2250"/>
                <a:t>:</a:t>
              </a:r>
            </a:p>
          </p:txBody>
        </p:sp>
      </p:grpSp>
      <p:sp>
        <p:nvSpPr>
          <p:cNvPr id="11" name="Shape 223">
            <a:extLst>
              <a:ext uri="{FF2B5EF4-FFF2-40B4-BE49-F238E27FC236}">
                <a16:creationId xmlns:a16="http://schemas.microsoft.com/office/drawing/2014/main" id="{BEA73584-67C0-4972-B77E-6A4CD632354E}"/>
              </a:ext>
            </a:extLst>
          </p:cNvPr>
          <p:cNvSpPr/>
          <p:nvPr/>
        </p:nvSpPr>
        <p:spPr>
          <a:xfrm>
            <a:off x="2123728" y="3068960"/>
            <a:ext cx="61876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r>
              <a:rPr sz="2800" dirty="0"/>
              <a:t>dog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149080"/>
            <a:ext cx="5743622" cy="841738"/>
          </a:xfrm>
          <a:prstGeom prst="rect">
            <a:avLst/>
          </a:prstGeom>
        </p:spPr>
      </p:pic>
      <p:sp>
        <p:nvSpPr>
          <p:cNvPr id="14" name="Shape 241">
            <a:extLst>
              <a:ext uri="{FF2B5EF4-FFF2-40B4-BE49-F238E27FC236}">
                <a16:creationId xmlns:a16="http://schemas.microsoft.com/office/drawing/2014/main" id="{E05AA949-059A-4EFC-994C-F9283CBC69CC}"/>
              </a:ext>
            </a:extLst>
          </p:cNvPr>
          <p:cNvSpPr/>
          <p:nvPr/>
        </p:nvSpPr>
        <p:spPr>
          <a:xfrm>
            <a:off x="4139952" y="3645024"/>
            <a:ext cx="1584176" cy="50405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5" name="Shape 243">
            <a:extLst>
              <a:ext uri="{FF2B5EF4-FFF2-40B4-BE49-F238E27FC236}">
                <a16:creationId xmlns:a16="http://schemas.microsoft.com/office/drawing/2014/main" id="{4490687B-FB0D-439F-8728-E70F8E657936}"/>
              </a:ext>
            </a:extLst>
          </p:cNvPr>
          <p:cNvSpPr/>
          <p:nvPr/>
        </p:nvSpPr>
        <p:spPr>
          <a:xfrm flipH="1">
            <a:off x="5076056" y="4149080"/>
            <a:ext cx="187220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7417A2-DF06-46FE-BFB7-787D4D701E2F}"/>
              </a:ext>
            </a:extLst>
          </p:cNvPr>
          <p:cNvCxnSpPr>
            <a:cxnSpLocks/>
          </p:cNvCxnSpPr>
          <p:nvPr/>
        </p:nvCxnSpPr>
        <p:spPr>
          <a:xfrm>
            <a:off x="5976808" y="4941168"/>
            <a:ext cx="0" cy="30284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8D5DE3-AE06-4E00-A80F-C9DDD376EDD6}"/>
              </a:ext>
            </a:extLst>
          </p:cNvPr>
          <p:cNvSpPr txBox="1"/>
          <p:nvPr/>
        </p:nvSpPr>
        <p:spPr>
          <a:xfrm>
            <a:off x="5652120" y="5157192"/>
            <a:ext cx="65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6427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Experiments: Spanish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CALLHOME: 20hr Spanish speech with English translations </a:t>
            </a:r>
            <a:r>
              <a:rPr lang="en-GB" sz="2000" dirty="0"/>
              <a:t>(Post et al., 2013)</a:t>
            </a:r>
          </a:p>
          <a:p>
            <a:r>
              <a:rPr lang="en-GB" dirty="0"/>
              <a:t>Random 70% </a:t>
            </a:r>
            <a:r>
              <a:rPr lang="en-GB" dirty="0" err="1"/>
              <a:t>utts</a:t>
            </a:r>
            <a:r>
              <a:rPr lang="en-GB" dirty="0"/>
              <a:t> training, 10% dev, 20% test</a:t>
            </a:r>
          </a:p>
          <a:p>
            <a:r>
              <a:rPr lang="en-GB" dirty="0"/>
              <a:t>Tune </a:t>
            </a:r>
            <a:r>
              <a:rPr lang="en-GB" dirty="0" err="1"/>
              <a:t>hyperparameters</a:t>
            </a:r>
            <a:r>
              <a:rPr lang="en-GB" dirty="0"/>
              <a:t> on dev:</a:t>
            </a:r>
          </a:p>
          <a:p>
            <a:pPr lvl="1"/>
            <a:r>
              <a:rPr lang="en-GB" dirty="0"/>
              <a:t>Min </a:t>
            </a:r>
            <a:r>
              <a:rPr lang="en-GB" dirty="0" err="1"/>
              <a:t>len</a:t>
            </a:r>
            <a:r>
              <a:rPr lang="en-GB" dirty="0"/>
              <a:t> of segments used to compute prototypes</a:t>
            </a:r>
          </a:p>
          <a:p>
            <a:pPr lvl="1"/>
            <a:r>
              <a:rPr lang="en-GB" dirty="0"/>
              <a:t>Sim threshold for creating prototype </a:t>
            </a:r>
            <a:r>
              <a:rPr lang="en-GB" dirty="0" err="1"/>
              <a:t>subclusters</a:t>
            </a:r>
            <a:endParaRPr lang="en-GB" dirty="0"/>
          </a:p>
          <a:p>
            <a:pPr lvl="1"/>
            <a:r>
              <a:rPr lang="en-GB" dirty="0"/>
              <a:t>% length of prototype to match for predictions</a:t>
            </a:r>
          </a:p>
        </p:txBody>
      </p:sp>
    </p:spTree>
    <p:extLst>
      <p:ext uri="{BB962C8B-B14F-4D97-AF65-F5344CB8AC3E}">
        <p14:creationId xmlns:p14="http://schemas.microsoft.com/office/powerpoint/2010/main" val="3855184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Spanish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501284"/>
              </p:ext>
            </p:extLst>
          </p:nvPr>
        </p:nvGraphicFramePr>
        <p:xfrm>
          <a:off x="457200" y="1268413"/>
          <a:ext cx="8229600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566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Experiments: endangered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Hokkaido Ainu (10 speakers in 2007)</a:t>
            </a:r>
          </a:p>
          <a:p>
            <a:pPr lvl="1"/>
            <a:r>
              <a:rPr lang="en-GB" dirty="0"/>
              <a:t>10 narratives, single speaker (150min)</a:t>
            </a:r>
          </a:p>
          <a:p>
            <a:pPr lvl="1"/>
            <a:r>
              <a:rPr lang="en-GB" dirty="0"/>
              <a:t>2 for training: 24min, 490 English word types</a:t>
            </a:r>
          </a:p>
          <a:p>
            <a:r>
              <a:rPr lang="en-GB" dirty="0"/>
              <a:t>Arapaho (~1000 speakers)</a:t>
            </a:r>
          </a:p>
          <a:p>
            <a:pPr lvl="1"/>
            <a:r>
              <a:rPr lang="en-GB" dirty="0"/>
              <a:t>8 narratives, several speakers (40min)</a:t>
            </a:r>
          </a:p>
          <a:p>
            <a:pPr lvl="1"/>
            <a:r>
              <a:rPr lang="en-GB" dirty="0"/>
              <a:t>1 for training: 18min, 233 English word types</a:t>
            </a:r>
          </a:p>
          <a:p>
            <a:r>
              <a:rPr lang="en-GB" dirty="0"/>
              <a:t>No re-tuning of hyperparameters, except threshold for returning matches.</a:t>
            </a:r>
          </a:p>
        </p:txBody>
      </p:sp>
      <p:pic>
        <p:nvPicPr>
          <p:cNvPr id="4" name="0.00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380312" y="1340768"/>
            <a:ext cx="487363" cy="4873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756" y="5661248"/>
            <a:ext cx="896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National Institute for Japanese Language and Linguistics (2016). A Glossed Audio Corpus of Ainu Folklore [Software]. http://ainucorpus.ninjal.ac.jp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56" y="6381328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Arapaho Language Project. http://www.colorado.edu/csilw/alp/index.html</a:t>
            </a:r>
          </a:p>
        </p:txBody>
      </p:sp>
      <p:pic>
        <p:nvPicPr>
          <p:cNvPr id="7" name="sbwagon-clip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380312" y="314096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8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84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Arapaho / Ainu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 token accuracies over full narratives.</a:t>
            </a:r>
          </a:p>
          <a:p>
            <a:r>
              <a:rPr lang="en-GB" dirty="0"/>
              <a:t>On average per narrative,</a:t>
            </a:r>
          </a:p>
          <a:p>
            <a:pPr lvl="1"/>
            <a:r>
              <a:rPr lang="en-GB" dirty="0"/>
              <a:t>UTD-align finds only 2 / 4 tokens (0.4% / 0.1% recall).</a:t>
            </a:r>
          </a:p>
          <a:p>
            <a:pPr lvl="1"/>
            <a:r>
              <a:rPr lang="en-GB" dirty="0"/>
              <a:t>Our system finds 65 / 122 tokens.</a:t>
            </a:r>
          </a:p>
        </p:txBody>
      </p:sp>
    </p:spTree>
    <p:extLst>
      <p:ext uri="{BB962C8B-B14F-4D97-AF65-F5344CB8AC3E}">
        <p14:creationId xmlns:p14="http://schemas.microsoft.com/office/powerpoint/2010/main" val="516947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Arapaho / Ainu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318635"/>
              </p:ext>
            </p:extLst>
          </p:nvPr>
        </p:nvGraphicFramePr>
        <p:xfrm>
          <a:off x="457200" y="1268413"/>
          <a:ext cx="8291264" cy="4320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11560" y="5661249"/>
            <a:ext cx="807524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Oracle recall is 48% / 64% </a:t>
            </a:r>
          </a:p>
        </p:txBody>
      </p:sp>
    </p:spTree>
    <p:extLst>
      <p:ext uri="{BB962C8B-B14F-4D97-AF65-F5344CB8AC3E}">
        <p14:creationId xmlns:p14="http://schemas.microsoft.com/office/powerpoint/2010/main" val="398131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Precision/Recall </a:t>
            </a:r>
            <a:r>
              <a:rPr lang="en-GB" dirty="0" err="1"/>
              <a:t>tradeoff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Varying similarity threshold for matching prototypes:</a:t>
            </a:r>
          </a:p>
        </p:txBody>
      </p:sp>
      <p:pic>
        <p:nvPicPr>
          <p:cNvPr id="4" name="P-R curv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7298" y="2132856"/>
            <a:ext cx="7469404" cy="396605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Oval 4"/>
          <p:cNvSpPr/>
          <p:nvPr/>
        </p:nvSpPr>
        <p:spPr>
          <a:xfrm>
            <a:off x="2967504" y="3675504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251440" y="3983856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61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5" name="story2-part-0.png"/>
          <p:cNvPicPr>
            <a:picLocks noChangeAspect="1"/>
          </p:cNvPicPr>
          <p:nvPr/>
        </p:nvPicPr>
        <p:blipFill>
          <a:blip r:embed="rId3">
            <a:extLst/>
          </a:blip>
          <a:srcRect l="39276" r="48882"/>
          <a:stretch>
            <a:fillRect/>
          </a:stretch>
        </p:blipFill>
        <p:spPr>
          <a:xfrm>
            <a:off x="1067235" y="1916832"/>
            <a:ext cx="7009530" cy="1979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story2-part-3.png"/>
          <p:cNvPicPr>
            <a:picLocks noChangeAspect="1"/>
          </p:cNvPicPr>
          <p:nvPr/>
        </p:nvPicPr>
        <p:blipFill>
          <a:blip r:embed="rId4">
            <a:extLst/>
          </a:blip>
          <a:srcRect l="45349" r="46962"/>
          <a:stretch>
            <a:fillRect/>
          </a:stretch>
        </p:blipFill>
        <p:spPr>
          <a:xfrm>
            <a:off x="1799488" y="3717032"/>
            <a:ext cx="5545024" cy="241241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518"/>
          <p:cNvSpPr/>
          <p:nvPr/>
        </p:nvSpPr>
        <p:spPr>
          <a:xfrm>
            <a:off x="251520" y="1196752"/>
            <a:ext cx="6336704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>
            <a:spAutoFit/>
          </a:bodyPr>
          <a:lstStyle/>
          <a:p>
            <a:pPr algn="l"/>
            <a:r>
              <a:rPr sz="2400" dirty="0"/>
              <a:t>Ainu #2: The Young Lad Raised by the Cat God</a:t>
            </a:r>
          </a:p>
        </p:txBody>
      </p:sp>
    </p:spTree>
    <p:extLst>
      <p:ext uri="{BB962C8B-B14F-4D97-AF65-F5344CB8AC3E}">
        <p14:creationId xmlns:p14="http://schemas.microsoft.com/office/powerpoint/2010/main" val="1669937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First test of cross-lingual keyword labelling of speech data from endangered languages, using very small translated portions.</a:t>
            </a:r>
          </a:p>
          <a:p>
            <a:r>
              <a:rPr lang="en-GB" sz="2800" dirty="0"/>
              <a:t>Joint alignment/clustering outperforms pipelined system.</a:t>
            </a:r>
          </a:p>
          <a:p>
            <a:r>
              <a:rPr lang="en-GB" sz="2800" dirty="0"/>
              <a:t>Identifies a handful of terms, but speech matching problem is really hard!</a:t>
            </a:r>
          </a:p>
          <a:p>
            <a:r>
              <a:rPr lang="en-GB" sz="2800" dirty="0"/>
              <a:t>Future: consider NN approaches, improve speech feature extraction using multilingual data.</a:t>
            </a:r>
          </a:p>
        </p:txBody>
      </p:sp>
    </p:spTree>
    <p:extLst>
      <p:ext uri="{BB962C8B-B14F-4D97-AF65-F5344CB8AC3E}">
        <p14:creationId xmlns:p14="http://schemas.microsoft.com/office/powerpoint/2010/main" val="251549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in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4000" dirty="0"/>
              <a:t>Data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4000" dirty="0"/>
              <a:t>Manual annotation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4000" dirty="0"/>
              <a:t>Automatic annotation/analysis</a:t>
            </a: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D62E3E1C-FBF9-439C-8A53-599F8F701B16}"/>
              </a:ext>
            </a:extLst>
          </p:cNvPr>
          <p:cNvSpPr/>
          <p:nvPr/>
        </p:nvSpPr>
        <p:spPr>
          <a:xfrm flipH="1" flipV="1">
            <a:off x="86816" y="2204864"/>
            <a:ext cx="370384" cy="936104"/>
          </a:xfrm>
          <a:prstGeom prst="curvedLeftArrow">
            <a:avLst>
              <a:gd name="adj1" fmla="val 37597"/>
              <a:gd name="adj2" fmla="val 102995"/>
              <a:gd name="adj3" fmla="val 280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EBF1950-619F-4874-BA0A-DB9AF75CE496}"/>
              </a:ext>
            </a:extLst>
          </p:cNvPr>
          <p:cNvSpPr/>
          <p:nvPr/>
        </p:nvSpPr>
        <p:spPr>
          <a:xfrm>
            <a:off x="7596336" y="2816932"/>
            <a:ext cx="720080" cy="61206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Curved Left 3">
            <a:extLst>
              <a:ext uri="{FF2B5EF4-FFF2-40B4-BE49-F238E27FC236}">
                <a16:creationId xmlns:a16="http://schemas.microsoft.com/office/drawing/2014/main" id="{D62E3E1C-FBF9-439C-8A53-599F8F701B16}"/>
              </a:ext>
            </a:extLst>
          </p:cNvPr>
          <p:cNvSpPr/>
          <p:nvPr/>
        </p:nvSpPr>
        <p:spPr>
          <a:xfrm rot="10800000" flipH="1" flipV="1">
            <a:off x="5220072" y="2276872"/>
            <a:ext cx="370384" cy="936104"/>
          </a:xfrm>
          <a:prstGeom prst="curvedLeftArrow">
            <a:avLst>
              <a:gd name="adj1" fmla="val 37597"/>
              <a:gd name="adj2" fmla="val 102995"/>
              <a:gd name="adj3" fmla="val 280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09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F73F-C2B4-428D-8953-40D6639E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Target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8437-42B3-4AD9-8B1B-0BE6DDDF9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asted-image.tiff">
            <a:extLst>
              <a:ext uri="{FF2B5EF4-FFF2-40B4-BE49-F238E27FC236}">
                <a16:creationId xmlns:a16="http://schemas.microsoft.com/office/drawing/2014/main" id="{939654BE-CAFE-4763-9259-9645FD9F2BB8}"/>
              </a:ext>
            </a:extLst>
          </p:cNvPr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1559" y="1501137"/>
            <a:ext cx="4852661" cy="864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asted-image.tiff">
            <a:extLst>
              <a:ext uri="{FF2B5EF4-FFF2-40B4-BE49-F238E27FC236}">
                <a16:creationId xmlns:a16="http://schemas.microsoft.com/office/drawing/2014/main" id="{B7280866-36A3-4714-A569-E8731C6B9DD8}"/>
              </a:ext>
            </a:extLst>
          </p:cNvPr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0232" y="1412776"/>
            <a:ext cx="1368151" cy="703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tiff">
            <a:extLst>
              <a:ext uri="{FF2B5EF4-FFF2-40B4-BE49-F238E27FC236}">
                <a16:creationId xmlns:a16="http://schemas.microsoft.com/office/drawing/2014/main" id="{E039128C-5C5E-489B-9FCD-D1ED8626AC2D}"/>
              </a:ext>
            </a:extLst>
          </p:cNvPr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0231" y="1565176"/>
            <a:ext cx="1800201" cy="703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tiff">
            <a:extLst>
              <a:ext uri="{FF2B5EF4-FFF2-40B4-BE49-F238E27FC236}">
                <a16:creationId xmlns:a16="http://schemas.microsoft.com/office/drawing/2014/main" id="{555055CB-FF83-4B04-9927-54C618189912}"/>
              </a:ext>
            </a:extLst>
          </p:cNvPr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5032" y="1717576"/>
            <a:ext cx="991343" cy="703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asted-image.tiff">
            <a:extLst>
              <a:ext uri="{FF2B5EF4-FFF2-40B4-BE49-F238E27FC236}">
                <a16:creationId xmlns:a16="http://schemas.microsoft.com/office/drawing/2014/main" id="{F3DE67C1-6FC1-401C-8B74-AF67F00D776B}"/>
              </a:ext>
            </a:extLst>
          </p:cNvPr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32280" y="1937561"/>
            <a:ext cx="1328152" cy="70372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52B9FB-3E3B-4DFB-9FED-517704ABF08B}"/>
              </a:ext>
            </a:extLst>
          </p:cNvPr>
          <p:cNvSpPr txBox="1"/>
          <p:nvPr/>
        </p:nvSpPr>
        <p:spPr>
          <a:xfrm>
            <a:off x="5808162" y="1271421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/>
              <a:t>+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3D73AA-10E8-4DE9-8DCD-7579A0E5CAA6}"/>
              </a:ext>
            </a:extLst>
          </p:cNvPr>
          <p:cNvSpPr/>
          <p:nvPr/>
        </p:nvSpPr>
        <p:spPr>
          <a:xfrm>
            <a:off x="229577" y="2467409"/>
            <a:ext cx="5616624" cy="4874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Gila</a:t>
            </a:r>
            <a:r>
              <a:rPr lang="en-GB" sz="2000" dirty="0"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GB" sz="2000" dirty="0" err="1"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aburun</a:t>
            </a:r>
            <a:r>
              <a:rPr lang="en-GB" sz="2000" dirty="0"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GB" sz="2000" dirty="0" err="1"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ferma</a:t>
            </a:r>
            <a:r>
              <a:rPr lang="en-GB" sz="2000" dirty="0"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GB" sz="2000" dirty="0" err="1"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hamišaluǧ</a:t>
            </a:r>
            <a:r>
              <a:rPr lang="en-GB" sz="2000" dirty="0"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GB" sz="2000" dirty="0" err="1"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güǧüna</a:t>
            </a:r>
            <a:r>
              <a:rPr lang="en-GB" sz="2000" dirty="0"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GB" sz="2000" dirty="0" err="1"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amuqʼdač</a:t>
            </a:r>
            <a:endParaRPr lang="en-GB" sz="2000" dirty="0">
              <a:solidFill>
                <a:srgbClr val="252525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BD3F4B-ED31-4E5A-A356-EBB07203924F}"/>
              </a:ext>
            </a:extLst>
          </p:cNvPr>
          <p:cNvSpPr/>
          <p:nvPr/>
        </p:nvSpPr>
        <p:spPr>
          <a:xfrm>
            <a:off x="35750" y="3238238"/>
            <a:ext cx="6004277" cy="6281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Now their farm will not stay behind forever.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189431-43C6-4E3A-9704-BF4F4D6CB45D}"/>
              </a:ext>
            </a:extLst>
          </p:cNvPr>
          <p:cNvCxnSpPr>
            <a:cxnSpLocks/>
          </p:cNvCxnSpPr>
          <p:nvPr/>
        </p:nvCxnSpPr>
        <p:spPr>
          <a:xfrm flipH="1">
            <a:off x="1077031" y="2467409"/>
            <a:ext cx="4005871" cy="48749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asted-image.tiff">
            <a:extLst>
              <a:ext uri="{FF2B5EF4-FFF2-40B4-BE49-F238E27FC236}">
                <a16:creationId xmlns:a16="http://schemas.microsoft.com/office/drawing/2014/main" id="{4938F3FD-10C9-43B1-88BE-45BB851FB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76056" y="4170653"/>
            <a:ext cx="3543772" cy="24394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" name="Group 172">
            <a:extLst>
              <a:ext uri="{FF2B5EF4-FFF2-40B4-BE49-F238E27FC236}">
                <a16:creationId xmlns:a16="http://schemas.microsoft.com/office/drawing/2014/main" id="{2A317881-640C-47B8-9A07-9CA11CE28AE5}"/>
              </a:ext>
            </a:extLst>
          </p:cNvPr>
          <p:cNvGrpSpPr/>
          <p:nvPr/>
        </p:nvGrpSpPr>
        <p:grpSpPr>
          <a:xfrm>
            <a:off x="5076056" y="4169605"/>
            <a:ext cx="2232423" cy="598290"/>
            <a:chOff x="0" y="0"/>
            <a:chExt cx="3175000" cy="850900"/>
          </a:xfrm>
        </p:grpSpPr>
        <p:sp>
          <p:nvSpPr>
            <p:cNvPr id="32" name="Shape 170">
              <a:extLst>
                <a:ext uri="{FF2B5EF4-FFF2-40B4-BE49-F238E27FC236}">
                  <a16:creationId xmlns:a16="http://schemas.microsoft.com/office/drawing/2014/main" id="{6D4FBE7D-7DD8-406A-80E5-A22C42430AFB}"/>
                </a:ext>
              </a:extLst>
            </p:cNvPr>
            <p:cNvSpPr/>
            <p:nvPr/>
          </p:nvSpPr>
          <p:spPr>
            <a:xfrm>
              <a:off x="0" y="0"/>
              <a:ext cx="3175000" cy="850900"/>
            </a:xfrm>
            <a:prstGeom prst="rect">
              <a:avLst/>
            </a:prstGeom>
            <a:solidFill>
              <a:schemeClr val="accent1">
                <a:hueOff val="273562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pic>
          <p:nvPicPr>
            <p:cNvPr id="33" name="pasted-image.tiff">
              <a:extLst>
                <a:ext uri="{FF2B5EF4-FFF2-40B4-BE49-F238E27FC236}">
                  <a16:creationId xmlns:a16="http://schemas.microsoft.com/office/drawing/2014/main" id="{C8DB78CB-9FE3-4377-A047-E9827A77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175000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1024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F73F-C2B4-428D-8953-40D6639E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Beyond just alignments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8437-42B3-4AD9-8B1B-0BE6DDDF9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Previous approaches: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Here:</a:t>
            </a:r>
          </a:p>
        </p:txBody>
      </p:sp>
      <p:pic>
        <p:nvPicPr>
          <p:cNvPr id="28" name="pasted-image.tiff">
            <a:extLst>
              <a:ext uri="{FF2B5EF4-FFF2-40B4-BE49-F238E27FC236}">
                <a16:creationId xmlns:a16="http://schemas.microsoft.com/office/drawing/2014/main" id="{BB51B2D7-6E6C-4F97-AF7B-5B86F050C039}"/>
              </a:ext>
            </a:extLst>
          </p:cNvPr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020" y="1932033"/>
            <a:ext cx="7591979" cy="759637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196">
            <a:extLst>
              <a:ext uri="{FF2B5EF4-FFF2-40B4-BE49-F238E27FC236}">
                <a16:creationId xmlns:a16="http://schemas.microsoft.com/office/drawing/2014/main" id="{E9FF61FF-7C81-4C68-91BC-60E9100EF84F}"/>
              </a:ext>
            </a:extLst>
          </p:cNvPr>
          <p:cNvSpPr/>
          <p:nvPr/>
        </p:nvSpPr>
        <p:spPr>
          <a:xfrm>
            <a:off x="1026807" y="3491588"/>
            <a:ext cx="614335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400"/>
              <a:t>now</a:t>
            </a:r>
          </a:p>
        </p:txBody>
      </p:sp>
      <p:sp>
        <p:nvSpPr>
          <p:cNvPr id="34" name="Shape 197">
            <a:extLst>
              <a:ext uri="{FF2B5EF4-FFF2-40B4-BE49-F238E27FC236}">
                <a16:creationId xmlns:a16="http://schemas.microsoft.com/office/drawing/2014/main" id="{18C433A1-C97F-41CE-AE72-CCD2012CDCA8}"/>
              </a:ext>
            </a:extLst>
          </p:cNvPr>
          <p:cNvSpPr/>
          <p:nvPr/>
        </p:nvSpPr>
        <p:spPr>
          <a:xfrm>
            <a:off x="1910864" y="3491588"/>
            <a:ext cx="668453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400"/>
              <a:t>their</a:t>
            </a:r>
          </a:p>
        </p:txBody>
      </p:sp>
      <p:sp>
        <p:nvSpPr>
          <p:cNvPr id="35" name="Shape 198">
            <a:extLst>
              <a:ext uri="{FF2B5EF4-FFF2-40B4-BE49-F238E27FC236}">
                <a16:creationId xmlns:a16="http://schemas.microsoft.com/office/drawing/2014/main" id="{B8F5168E-26A7-4A4D-9989-5DB0FDC0E087}"/>
              </a:ext>
            </a:extLst>
          </p:cNvPr>
          <p:cNvSpPr/>
          <p:nvPr/>
        </p:nvSpPr>
        <p:spPr>
          <a:xfrm>
            <a:off x="2818870" y="3491588"/>
            <a:ext cx="660823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400"/>
              <a:t>farm</a:t>
            </a:r>
          </a:p>
        </p:txBody>
      </p:sp>
      <p:sp>
        <p:nvSpPr>
          <p:cNvPr id="36" name="Shape 199">
            <a:extLst>
              <a:ext uri="{FF2B5EF4-FFF2-40B4-BE49-F238E27FC236}">
                <a16:creationId xmlns:a16="http://schemas.microsoft.com/office/drawing/2014/main" id="{7351208E-575D-40E0-BAEB-FA472172FD67}"/>
              </a:ext>
            </a:extLst>
          </p:cNvPr>
          <p:cNvSpPr/>
          <p:nvPr/>
        </p:nvSpPr>
        <p:spPr>
          <a:xfrm>
            <a:off x="3759541" y="3491588"/>
            <a:ext cx="503344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400"/>
              <a:t>will</a:t>
            </a:r>
          </a:p>
        </p:txBody>
      </p:sp>
      <p:sp>
        <p:nvSpPr>
          <p:cNvPr id="37" name="Shape 200">
            <a:extLst>
              <a:ext uri="{FF2B5EF4-FFF2-40B4-BE49-F238E27FC236}">
                <a16:creationId xmlns:a16="http://schemas.microsoft.com/office/drawing/2014/main" id="{DC69AD93-EF67-4439-AD33-7899CCFA5D4B}"/>
              </a:ext>
            </a:extLst>
          </p:cNvPr>
          <p:cNvSpPr/>
          <p:nvPr/>
        </p:nvSpPr>
        <p:spPr>
          <a:xfrm>
            <a:off x="4497366" y="3491588"/>
            <a:ext cx="498534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400"/>
              <a:t>not</a:t>
            </a:r>
          </a:p>
        </p:txBody>
      </p:sp>
      <p:sp>
        <p:nvSpPr>
          <p:cNvPr id="38" name="Shape 201">
            <a:extLst>
              <a:ext uri="{FF2B5EF4-FFF2-40B4-BE49-F238E27FC236}">
                <a16:creationId xmlns:a16="http://schemas.microsoft.com/office/drawing/2014/main" id="{E1AC2690-8F66-421C-B415-349DF8A0AA91}"/>
              </a:ext>
            </a:extLst>
          </p:cNvPr>
          <p:cNvSpPr/>
          <p:nvPr/>
        </p:nvSpPr>
        <p:spPr>
          <a:xfrm>
            <a:off x="5164788" y="3491588"/>
            <a:ext cx="568938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400"/>
              <a:t>stay</a:t>
            </a:r>
          </a:p>
        </p:txBody>
      </p:sp>
      <p:sp>
        <p:nvSpPr>
          <p:cNvPr id="39" name="Shape 202">
            <a:extLst>
              <a:ext uri="{FF2B5EF4-FFF2-40B4-BE49-F238E27FC236}">
                <a16:creationId xmlns:a16="http://schemas.microsoft.com/office/drawing/2014/main" id="{ACB49C4E-E775-49EF-8073-58727853FE2B}"/>
              </a:ext>
            </a:extLst>
          </p:cNvPr>
          <p:cNvSpPr/>
          <p:nvPr/>
        </p:nvSpPr>
        <p:spPr>
          <a:xfrm>
            <a:off x="5845784" y="3491588"/>
            <a:ext cx="944169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400"/>
              <a:t>behind</a:t>
            </a:r>
          </a:p>
        </p:txBody>
      </p:sp>
      <p:sp>
        <p:nvSpPr>
          <p:cNvPr id="40" name="Shape 203">
            <a:extLst>
              <a:ext uri="{FF2B5EF4-FFF2-40B4-BE49-F238E27FC236}">
                <a16:creationId xmlns:a16="http://schemas.microsoft.com/office/drawing/2014/main" id="{76B77939-5DD3-4DB9-B810-E605105F7586}"/>
              </a:ext>
            </a:extLst>
          </p:cNvPr>
          <p:cNvSpPr/>
          <p:nvPr/>
        </p:nvSpPr>
        <p:spPr>
          <a:xfrm>
            <a:off x="7080974" y="3491588"/>
            <a:ext cx="975653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400"/>
              <a:t>forever</a:t>
            </a:r>
          </a:p>
        </p:txBody>
      </p:sp>
      <p:sp>
        <p:nvSpPr>
          <p:cNvPr id="41" name="Shape 204">
            <a:extLst>
              <a:ext uri="{FF2B5EF4-FFF2-40B4-BE49-F238E27FC236}">
                <a16:creationId xmlns:a16="http://schemas.microsoft.com/office/drawing/2014/main" id="{93AA90A2-A9D9-45AB-A15A-320F9872C2C8}"/>
              </a:ext>
            </a:extLst>
          </p:cNvPr>
          <p:cNvSpPr/>
          <p:nvPr/>
        </p:nvSpPr>
        <p:spPr>
          <a:xfrm>
            <a:off x="817066" y="2793979"/>
            <a:ext cx="892969" cy="646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satOff val="-3355"/>
              <a:lumOff val="26614"/>
              <a:alpha val="5752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4000"/>
          </a:p>
        </p:txBody>
      </p:sp>
      <p:sp>
        <p:nvSpPr>
          <p:cNvPr id="42" name="Shape 205">
            <a:extLst>
              <a:ext uri="{FF2B5EF4-FFF2-40B4-BE49-F238E27FC236}">
                <a16:creationId xmlns:a16="http://schemas.microsoft.com/office/drawing/2014/main" id="{DC9841B0-72A6-4542-A5B7-A092DB03998E}"/>
              </a:ext>
            </a:extLst>
          </p:cNvPr>
          <p:cNvSpPr/>
          <p:nvPr/>
        </p:nvSpPr>
        <p:spPr>
          <a:xfrm>
            <a:off x="1817191" y="2793979"/>
            <a:ext cx="892969" cy="646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satOff val="-3355"/>
              <a:lumOff val="26614"/>
              <a:alpha val="5752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4000"/>
          </a:p>
        </p:txBody>
      </p:sp>
      <p:sp>
        <p:nvSpPr>
          <p:cNvPr id="43" name="Shape 206">
            <a:extLst>
              <a:ext uri="{FF2B5EF4-FFF2-40B4-BE49-F238E27FC236}">
                <a16:creationId xmlns:a16="http://schemas.microsoft.com/office/drawing/2014/main" id="{1630F63C-31D7-45E5-96E4-6384FD9ACD06}"/>
              </a:ext>
            </a:extLst>
          </p:cNvPr>
          <p:cNvSpPr/>
          <p:nvPr/>
        </p:nvSpPr>
        <p:spPr>
          <a:xfrm>
            <a:off x="2818870" y="2793979"/>
            <a:ext cx="892969" cy="646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satOff val="-3355"/>
              <a:lumOff val="26614"/>
              <a:alpha val="5752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4000"/>
          </a:p>
        </p:txBody>
      </p:sp>
      <p:sp>
        <p:nvSpPr>
          <p:cNvPr id="44" name="Shape 207">
            <a:extLst>
              <a:ext uri="{FF2B5EF4-FFF2-40B4-BE49-F238E27FC236}">
                <a16:creationId xmlns:a16="http://schemas.microsoft.com/office/drawing/2014/main" id="{8690B7FB-C27F-491B-BD83-E12D3964E12C}"/>
              </a:ext>
            </a:extLst>
          </p:cNvPr>
          <p:cNvSpPr/>
          <p:nvPr/>
        </p:nvSpPr>
        <p:spPr>
          <a:xfrm>
            <a:off x="4042078" y="2795765"/>
            <a:ext cx="4041567" cy="67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3820" y="14400"/>
                  <a:pt x="7641" y="7200"/>
                  <a:pt x="11461" y="0"/>
                </a:cubicBezTo>
                <a:lnTo>
                  <a:pt x="21600" y="47"/>
                </a:lnTo>
                <a:cubicBezTo>
                  <a:pt x="14400" y="7232"/>
                  <a:pt x="7200" y="14416"/>
                  <a:pt x="0" y="21600"/>
                </a:cubicBezTo>
                <a:close/>
              </a:path>
            </a:pathLst>
          </a:custGeom>
          <a:solidFill>
            <a:schemeClr val="accent1">
              <a:satOff val="-3355"/>
              <a:lumOff val="26614"/>
              <a:alpha val="5752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4000"/>
          </a:p>
        </p:txBody>
      </p:sp>
      <p:sp>
        <p:nvSpPr>
          <p:cNvPr id="45" name="Shape 208">
            <a:extLst>
              <a:ext uri="{FF2B5EF4-FFF2-40B4-BE49-F238E27FC236}">
                <a16:creationId xmlns:a16="http://schemas.microsoft.com/office/drawing/2014/main" id="{3F66C60D-41BA-4F7B-8FA5-9224AE4F5FB0}"/>
              </a:ext>
            </a:extLst>
          </p:cNvPr>
          <p:cNvSpPr/>
          <p:nvPr/>
        </p:nvSpPr>
        <p:spPr>
          <a:xfrm>
            <a:off x="4801835" y="2798061"/>
            <a:ext cx="3281811" cy="654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3577" y="13415"/>
                  <a:pt x="4409" y="7350"/>
                  <a:pt x="9114" y="0"/>
                </a:cubicBezTo>
                <a:lnTo>
                  <a:pt x="21600" y="48"/>
                </a:lnTo>
                <a:cubicBezTo>
                  <a:pt x="12733" y="7382"/>
                  <a:pt x="8142" y="12703"/>
                  <a:pt x="0" y="21600"/>
                </a:cubicBezTo>
                <a:close/>
              </a:path>
            </a:pathLst>
          </a:custGeom>
          <a:solidFill>
            <a:schemeClr val="accent1">
              <a:satOff val="-3355"/>
              <a:lumOff val="26614"/>
              <a:alpha val="5752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4000"/>
          </a:p>
        </p:txBody>
      </p:sp>
      <p:sp>
        <p:nvSpPr>
          <p:cNvPr id="46" name="Shape 209">
            <a:extLst>
              <a:ext uri="{FF2B5EF4-FFF2-40B4-BE49-F238E27FC236}">
                <a16:creationId xmlns:a16="http://schemas.microsoft.com/office/drawing/2014/main" id="{2C3F5B53-D317-428F-9059-1F1EEA63AFB2}"/>
              </a:ext>
            </a:extLst>
          </p:cNvPr>
          <p:cNvSpPr/>
          <p:nvPr/>
        </p:nvSpPr>
        <p:spPr>
          <a:xfrm>
            <a:off x="5527340" y="2795960"/>
            <a:ext cx="2575145" cy="638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3459" y="8760"/>
                  <a:pt x="2446" y="12209"/>
                  <a:pt x="5687" y="0"/>
                </a:cubicBezTo>
                <a:cubicBezTo>
                  <a:pt x="10991" y="17"/>
                  <a:pt x="16296" y="33"/>
                  <a:pt x="21600" y="50"/>
                </a:cubicBezTo>
                <a:cubicBezTo>
                  <a:pt x="10300" y="7617"/>
                  <a:pt x="10269" y="9658"/>
                  <a:pt x="0" y="21600"/>
                </a:cubicBezTo>
                <a:close/>
              </a:path>
            </a:pathLst>
          </a:custGeom>
          <a:solidFill>
            <a:schemeClr val="accent1">
              <a:satOff val="-3355"/>
              <a:lumOff val="26614"/>
              <a:alpha val="5752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4000"/>
          </a:p>
        </p:txBody>
      </p:sp>
      <p:sp>
        <p:nvSpPr>
          <p:cNvPr id="47" name="Shape 210">
            <a:extLst>
              <a:ext uri="{FF2B5EF4-FFF2-40B4-BE49-F238E27FC236}">
                <a16:creationId xmlns:a16="http://schemas.microsoft.com/office/drawing/2014/main" id="{5F5B22B3-5514-4845-AD33-B797476D0E51}"/>
              </a:ext>
            </a:extLst>
          </p:cNvPr>
          <p:cNvSpPr/>
          <p:nvPr/>
        </p:nvSpPr>
        <p:spPr>
          <a:xfrm>
            <a:off x="5071124" y="2787913"/>
            <a:ext cx="1188451" cy="609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4" extrusionOk="0">
                <a:moveTo>
                  <a:pt x="21600" y="21584"/>
                </a:moveTo>
                <a:cubicBezTo>
                  <a:pt x="12149" y="10151"/>
                  <a:pt x="10040" y="9398"/>
                  <a:pt x="0" y="306"/>
                </a:cubicBezTo>
                <a:cubicBezTo>
                  <a:pt x="11493" y="322"/>
                  <a:pt x="6078" y="-16"/>
                  <a:pt x="17571" y="0"/>
                </a:cubicBezTo>
                <a:cubicBezTo>
                  <a:pt x="19251" y="8024"/>
                  <a:pt x="18657" y="7757"/>
                  <a:pt x="21600" y="21584"/>
                </a:cubicBezTo>
                <a:close/>
              </a:path>
            </a:pathLst>
          </a:custGeom>
          <a:solidFill>
            <a:schemeClr val="accent1">
              <a:satOff val="-3355"/>
              <a:lumOff val="26614"/>
              <a:alpha val="5752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4000"/>
          </a:p>
        </p:txBody>
      </p:sp>
      <p:sp>
        <p:nvSpPr>
          <p:cNvPr id="48" name="Shape 211">
            <a:extLst>
              <a:ext uri="{FF2B5EF4-FFF2-40B4-BE49-F238E27FC236}">
                <a16:creationId xmlns:a16="http://schemas.microsoft.com/office/drawing/2014/main" id="{3C002E98-AB83-4D3A-BCDB-73EF5C1E3338}"/>
              </a:ext>
            </a:extLst>
          </p:cNvPr>
          <p:cNvSpPr/>
          <p:nvPr/>
        </p:nvSpPr>
        <p:spPr>
          <a:xfrm>
            <a:off x="3977774" y="2816227"/>
            <a:ext cx="3647988" cy="666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6747" y="16283"/>
                  <a:pt x="5073" y="5152"/>
                  <a:pt x="0" y="0"/>
                </a:cubicBezTo>
                <a:cubicBezTo>
                  <a:pt x="3744" y="15"/>
                  <a:pt x="2088" y="243"/>
                  <a:pt x="5832" y="258"/>
                </a:cubicBezTo>
                <a:cubicBezTo>
                  <a:pt x="9960" y="6241"/>
                  <a:pt x="16792" y="14039"/>
                  <a:pt x="21600" y="21600"/>
                </a:cubicBezTo>
                <a:close/>
              </a:path>
            </a:pathLst>
          </a:custGeom>
          <a:solidFill>
            <a:schemeClr val="accent1">
              <a:satOff val="-3355"/>
              <a:lumOff val="26614"/>
              <a:alpha val="5752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92BD6-22AC-40BB-B9F4-994FA72312F1}"/>
              </a:ext>
            </a:extLst>
          </p:cNvPr>
          <p:cNvSpPr txBox="1"/>
          <p:nvPr/>
        </p:nvSpPr>
        <p:spPr>
          <a:xfrm>
            <a:off x="4425358" y="1402420"/>
            <a:ext cx="475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Anastasopoulos</a:t>
            </a:r>
            <a:r>
              <a:rPr lang="en-GB" dirty="0"/>
              <a:t> et al. (2016), Duong et al. (2016)</a:t>
            </a:r>
          </a:p>
        </p:txBody>
      </p:sp>
      <p:pic>
        <p:nvPicPr>
          <p:cNvPr id="49" name="pasted-image.tiff">
            <a:extLst>
              <a:ext uri="{FF2B5EF4-FFF2-40B4-BE49-F238E27FC236}">
                <a16:creationId xmlns:a16="http://schemas.microsoft.com/office/drawing/2014/main" id="{725F1058-58A5-4FC6-97AD-5C5C8D738CB1}"/>
              </a:ext>
            </a:extLst>
          </p:cNvPr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29215" y="4610654"/>
            <a:ext cx="1368151" cy="703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asted-image.tiff">
            <a:extLst>
              <a:ext uri="{FF2B5EF4-FFF2-40B4-BE49-F238E27FC236}">
                <a16:creationId xmlns:a16="http://schemas.microsoft.com/office/drawing/2014/main" id="{7DDF54A3-4A23-4727-831E-EC88933CC36A}"/>
              </a:ext>
            </a:extLst>
          </p:cNvPr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29214" y="4763054"/>
            <a:ext cx="1800201" cy="703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pasted-image.tiff">
            <a:extLst>
              <a:ext uri="{FF2B5EF4-FFF2-40B4-BE49-F238E27FC236}">
                <a16:creationId xmlns:a16="http://schemas.microsoft.com/office/drawing/2014/main" id="{A16D33A8-5113-4AE3-A315-9F21F839C963}"/>
              </a:ext>
            </a:extLst>
          </p:cNvPr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1263" y="5135439"/>
            <a:ext cx="1328152" cy="703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asted-image.tiff">
            <a:extLst>
              <a:ext uri="{FF2B5EF4-FFF2-40B4-BE49-F238E27FC236}">
                <a16:creationId xmlns:a16="http://schemas.microsoft.com/office/drawing/2014/main" id="{D38DFCF3-38C2-4042-9ADB-268BB1953EA8}"/>
              </a:ext>
            </a:extLst>
          </p:cNvPr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4015" y="4915454"/>
            <a:ext cx="991343" cy="703727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473E6B96-8A27-4F99-88CE-3BD7B2C2AC52}"/>
              </a:ext>
            </a:extLst>
          </p:cNvPr>
          <p:cNvSpPr/>
          <p:nvPr/>
        </p:nvSpPr>
        <p:spPr>
          <a:xfrm flipH="1">
            <a:off x="3601262" y="4835715"/>
            <a:ext cx="254612" cy="47835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18F20A-9B05-4A56-81E9-BAF568FEA27F}"/>
              </a:ext>
            </a:extLst>
          </p:cNvPr>
          <p:cNvSpPr txBox="1"/>
          <p:nvPr/>
        </p:nvSpPr>
        <p:spPr>
          <a:xfrm>
            <a:off x="2277145" y="4469299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/>
              <a:t>+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40A799-51E4-4A0A-BF5F-19B52ADE3550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149282" y="3933056"/>
            <a:ext cx="569964" cy="90265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8D6D154-E5AB-4CD0-AB59-7CF3DF8D778D}"/>
              </a:ext>
            </a:extLst>
          </p:cNvPr>
          <p:cNvCxnSpPr>
            <a:cxnSpLocks/>
          </p:cNvCxnSpPr>
          <p:nvPr/>
        </p:nvCxnSpPr>
        <p:spPr>
          <a:xfrm>
            <a:off x="3168645" y="3942360"/>
            <a:ext cx="1256713" cy="13717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0C860E8-9779-425D-9687-ED78FDEEC733}"/>
              </a:ext>
            </a:extLst>
          </p:cNvPr>
          <p:cNvSpPr/>
          <p:nvPr/>
        </p:nvSpPr>
        <p:spPr>
          <a:xfrm>
            <a:off x="4327009" y="5314381"/>
            <a:ext cx="170357" cy="47835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67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3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2253-67C1-4F3A-AA9B-4F147CC0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Realistic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D5E86-F1D9-4288-A445-BA352E4A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Predictions on natural speech data</a:t>
            </a:r>
          </a:p>
          <a:p>
            <a:pPr lvl="1"/>
            <a:r>
              <a:rPr lang="en-GB" dirty="0"/>
              <a:t>Not phones or lattices </a:t>
            </a:r>
            <a:r>
              <a:rPr lang="en-GB" sz="1800" dirty="0"/>
              <a:t>(</a:t>
            </a:r>
            <a:r>
              <a:rPr lang="da-DK" sz="1800" dirty="0"/>
              <a:t>Adams et al., 2016; Godard et al., 2016)</a:t>
            </a:r>
          </a:p>
          <a:p>
            <a:pPr lvl="1"/>
            <a:r>
              <a:rPr lang="da-DK" dirty="0"/>
              <a:t>Not synthetic speech </a:t>
            </a:r>
            <a:r>
              <a:rPr lang="da-DK" sz="1800" dirty="0"/>
              <a:t>(Bérard et al., 2016)</a:t>
            </a:r>
          </a:p>
          <a:p>
            <a:endParaRPr lang="da-DK" dirty="0"/>
          </a:p>
          <a:p>
            <a:r>
              <a:rPr lang="da-DK" dirty="0"/>
              <a:t>Using real endangered language recordings</a:t>
            </a:r>
          </a:p>
          <a:p>
            <a:pPr lvl="1"/>
            <a:r>
              <a:rPr lang="da-DK" dirty="0"/>
              <a:t>Ainu (~2.5hrs) and Arapaho (~1hr)</a:t>
            </a:r>
          </a:p>
          <a:p>
            <a:pPr lvl="1"/>
            <a:r>
              <a:rPr lang="da-DK" dirty="0"/>
              <a:t>Plus Spanish (~20hrs)</a:t>
            </a:r>
          </a:p>
          <a:p>
            <a:endParaRPr lang="da-DK" dirty="0"/>
          </a:p>
          <a:p>
            <a:r>
              <a:rPr lang="da-DK" dirty="0"/>
              <a:t>Can predict a few terms with ok precision, better than (the only) previous approach.</a:t>
            </a:r>
          </a:p>
          <a:p>
            <a:endParaRPr lang="da-DK" dirty="0"/>
          </a:p>
          <a:p>
            <a:endParaRPr lang="da-DK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11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716F-C94C-4F1C-8A0F-78601017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system (</a:t>
            </a:r>
            <a:r>
              <a:rPr lang="en-GB" dirty="0" err="1"/>
              <a:t>utd</a:t>
            </a:r>
            <a:r>
              <a:rPr lang="en-GB" dirty="0"/>
              <a:t>-align)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6394811" cy="4272371"/>
          </a:xfrm>
        </p:spPr>
      </p:pic>
      <p:sp>
        <p:nvSpPr>
          <p:cNvPr id="5" name="TextBox 4"/>
          <p:cNvSpPr txBox="1"/>
          <p:nvPr/>
        </p:nvSpPr>
        <p:spPr>
          <a:xfrm>
            <a:off x="6986126" y="908720"/>
            <a:ext cx="2175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Bansal et al. (2017)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34CED-5373-40CE-B5C1-F463F0F8ED9D}"/>
              </a:ext>
            </a:extLst>
          </p:cNvPr>
          <p:cNvSpPr txBox="1"/>
          <p:nvPr/>
        </p:nvSpPr>
        <p:spPr>
          <a:xfrm>
            <a:off x="1797782" y="2798609"/>
            <a:ext cx="476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man saw a dog near the tall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5BA26-D17F-4CCD-AA40-AD100B53FB78}"/>
              </a:ext>
            </a:extLst>
          </p:cNvPr>
          <p:cNvSpPr txBox="1"/>
          <p:nvPr/>
        </p:nvSpPr>
        <p:spPr>
          <a:xfrm>
            <a:off x="1735072" y="4149080"/>
            <a:ext cx="483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dog ran to the man riding a horse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ED29E5F-6E6B-47DC-83E3-87D11BF76561}"/>
              </a:ext>
            </a:extLst>
          </p:cNvPr>
          <p:cNvSpPr/>
          <p:nvPr/>
        </p:nvSpPr>
        <p:spPr>
          <a:xfrm flipH="1">
            <a:off x="6900863" y="2162472"/>
            <a:ext cx="504057" cy="2448272"/>
          </a:xfrm>
          <a:prstGeom prst="leftBrace">
            <a:avLst>
              <a:gd name="adj1" fmla="val 8333"/>
              <a:gd name="adj2" fmla="val 48133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C2CEF32-AF2A-4E14-A8FA-61677D1236D2}"/>
              </a:ext>
            </a:extLst>
          </p:cNvPr>
          <p:cNvSpPr/>
          <p:nvPr/>
        </p:nvSpPr>
        <p:spPr>
          <a:xfrm flipH="1">
            <a:off x="6909499" y="4758737"/>
            <a:ext cx="495421" cy="1224136"/>
          </a:xfrm>
          <a:prstGeom prst="leftBrace">
            <a:avLst>
              <a:gd name="adj1" fmla="val 8333"/>
              <a:gd name="adj2" fmla="val 48133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1214A6-2766-49FC-8D31-2A805BA13E4B}"/>
              </a:ext>
            </a:extLst>
          </p:cNvPr>
          <p:cNvSpPr/>
          <p:nvPr/>
        </p:nvSpPr>
        <p:spPr>
          <a:xfrm>
            <a:off x="7525424" y="2996211"/>
            <a:ext cx="1497088" cy="780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With translations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F05522-728B-4B20-B394-23005968E768}"/>
              </a:ext>
            </a:extLst>
          </p:cNvPr>
          <p:cNvSpPr/>
          <p:nvPr/>
        </p:nvSpPr>
        <p:spPr>
          <a:xfrm>
            <a:off x="7524328" y="4980408"/>
            <a:ext cx="1497088" cy="780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Speech only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68E51E-83C2-4A0D-AC45-3DCF40DB10E6}"/>
              </a:ext>
            </a:extLst>
          </p:cNvPr>
          <p:cNvSpPr/>
          <p:nvPr/>
        </p:nvSpPr>
        <p:spPr>
          <a:xfrm>
            <a:off x="107504" y="1004917"/>
            <a:ext cx="2448272" cy="5744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Input data:</a:t>
            </a:r>
          </a:p>
        </p:txBody>
      </p:sp>
    </p:spTree>
    <p:extLst>
      <p:ext uri="{BB962C8B-B14F-4D97-AF65-F5344CB8AC3E}">
        <p14:creationId xmlns:p14="http://schemas.microsoft.com/office/powerpoint/2010/main" val="265389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716F-C94C-4F1C-8A0F-78601017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system (</a:t>
            </a:r>
            <a:r>
              <a:rPr lang="en-GB" dirty="0" err="1"/>
              <a:t>utd</a:t>
            </a:r>
            <a:r>
              <a:rPr lang="en-GB" dirty="0"/>
              <a:t>-align)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6126" y="908720"/>
            <a:ext cx="2175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Bansal et al. (2017)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C8267A-8708-4A5A-8912-6E5D7EF2FE2F}"/>
              </a:ext>
            </a:extLst>
          </p:cNvPr>
          <p:cNvSpPr/>
          <p:nvPr/>
        </p:nvSpPr>
        <p:spPr>
          <a:xfrm>
            <a:off x="275522" y="1268760"/>
            <a:ext cx="4152461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1-2. Segment and cluster (UTD)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B78880-E004-426C-BCCC-D054D5C2A189}"/>
              </a:ext>
            </a:extLst>
          </p:cNvPr>
          <p:cNvSpPr/>
          <p:nvPr/>
        </p:nvSpPr>
        <p:spPr>
          <a:xfrm>
            <a:off x="4932040" y="1268760"/>
            <a:ext cx="3888432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3. Align clusters to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C3514-4D54-4431-A662-07DCB1855BB2}"/>
              </a:ext>
            </a:extLst>
          </p:cNvPr>
          <p:cNvSpPr txBox="1"/>
          <p:nvPr/>
        </p:nvSpPr>
        <p:spPr>
          <a:xfrm>
            <a:off x="5234381" y="2632308"/>
            <a:ext cx="2869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man saw dog tall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9BC8A0-D500-4526-89D9-43D6888D65B0}"/>
              </a:ext>
            </a:extLst>
          </p:cNvPr>
          <p:cNvSpPr txBox="1"/>
          <p:nvPr/>
        </p:nvSpPr>
        <p:spPr>
          <a:xfrm>
            <a:off x="5221155" y="3717032"/>
            <a:ext cx="331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dog ran man riding horse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3E7A3-E7E5-44E0-9DC5-1A423A1156B9}"/>
              </a:ext>
            </a:extLst>
          </p:cNvPr>
          <p:cNvSpPr txBox="1"/>
          <p:nvPr/>
        </p:nvSpPr>
        <p:spPr>
          <a:xfrm>
            <a:off x="6154345" y="2165042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GB" sz="2400" baseline="-25000" dirty="0">
                <a:solidFill>
                  <a:schemeClr val="accent6">
                    <a:lumMod val="75000"/>
                  </a:schemeClr>
                </a:solidFill>
              </a:rPr>
              <a:t>12</a:t>
            </a:r>
            <a:r>
              <a:rPr lang="en-GB" sz="2400" dirty="0"/>
              <a:t>     </a:t>
            </a:r>
            <a:r>
              <a:rPr lang="en-GB" sz="2400" dirty="0">
                <a:solidFill>
                  <a:srgbClr val="0070C0"/>
                </a:solidFill>
              </a:rPr>
              <a:t>f</a:t>
            </a:r>
            <a:r>
              <a:rPr lang="en-GB" sz="2400" baseline="-250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4FBD99-8C2A-4180-A37F-4302CCE8B246}"/>
              </a:ext>
            </a:extLst>
          </p:cNvPr>
          <p:cNvSpPr txBox="1"/>
          <p:nvPr/>
        </p:nvSpPr>
        <p:spPr>
          <a:xfrm>
            <a:off x="6012160" y="3249766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f</a:t>
            </a:r>
            <a:r>
              <a:rPr lang="en-GB" sz="2400" baseline="-25000" dirty="0">
                <a:solidFill>
                  <a:srgbClr val="0070C0"/>
                </a:solidFill>
              </a:rPr>
              <a:t>7</a:t>
            </a:r>
            <a:r>
              <a:rPr lang="en-GB" sz="2400" dirty="0">
                <a:solidFill>
                  <a:srgbClr val="0070C0"/>
                </a:solidFill>
              </a:rPr>
              <a:t>   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GB" sz="2400" baseline="-25000" dirty="0">
                <a:solidFill>
                  <a:schemeClr val="accent6">
                    <a:lumMod val="75000"/>
                  </a:schemeClr>
                </a:solidFill>
              </a:rPr>
              <a:t>12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GB" sz="2400" dirty="0">
                <a:solidFill>
                  <a:srgbClr val="00B050"/>
                </a:solidFill>
              </a:rPr>
              <a:t>f</a:t>
            </a:r>
            <a:r>
              <a:rPr lang="en-GB" sz="2400" baseline="-25000" dirty="0">
                <a:solidFill>
                  <a:srgbClr val="00B050"/>
                </a:solidFill>
              </a:rPr>
              <a:t>34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C0C78-C4D8-4492-95E7-FD665C942A50}"/>
              </a:ext>
            </a:extLst>
          </p:cNvPr>
          <p:cNvSpPr txBox="1"/>
          <p:nvPr/>
        </p:nvSpPr>
        <p:spPr>
          <a:xfrm>
            <a:off x="6182895" y="435029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f</a:t>
            </a:r>
            <a:r>
              <a:rPr lang="en-GB" sz="2400" baseline="-25000" dirty="0">
                <a:solidFill>
                  <a:srgbClr val="00B050"/>
                </a:solidFill>
              </a:rPr>
              <a:t>34</a:t>
            </a:r>
            <a:r>
              <a:rPr lang="en-GB" sz="2400" dirty="0">
                <a:solidFill>
                  <a:srgbClr val="00B050"/>
                </a:solidFill>
              </a:rPr>
              <a:t>     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GB" sz="2400" baseline="-25000" dirty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en-GB" sz="2400" baseline="-25000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4273D1-8264-48F5-AE0D-6C3A9DE3D5EE}"/>
              </a:ext>
            </a:extLst>
          </p:cNvPr>
          <p:cNvCxnSpPr/>
          <p:nvPr/>
        </p:nvCxnSpPr>
        <p:spPr>
          <a:xfrm flipV="1">
            <a:off x="5724128" y="2514091"/>
            <a:ext cx="1152128" cy="268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0C758B-0696-4362-A2FF-28BDFA3E10DE}"/>
              </a:ext>
            </a:extLst>
          </p:cNvPr>
          <p:cNvCxnSpPr>
            <a:cxnSpLocks/>
          </p:cNvCxnSpPr>
          <p:nvPr/>
        </p:nvCxnSpPr>
        <p:spPr>
          <a:xfrm flipH="1" flipV="1">
            <a:off x="6300192" y="2546197"/>
            <a:ext cx="455121" cy="198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647A46-CB7C-4259-A1D6-E7CD156DADF2}"/>
              </a:ext>
            </a:extLst>
          </p:cNvPr>
          <p:cNvCxnSpPr>
            <a:cxnSpLocks/>
          </p:cNvCxnSpPr>
          <p:nvPr/>
        </p:nvCxnSpPr>
        <p:spPr>
          <a:xfrm flipV="1">
            <a:off x="5580112" y="3639947"/>
            <a:ext cx="1108182" cy="227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C63F95-EF3E-40D9-A736-47771F6C7EC6}"/>
              </a:ext>
            </a:extLst>
          </p:cNvPr>
          <p:cNvCxnSpPr>
            <a:cxnSpLocks/>
          </p:cNvCxnSpPr>
          <p:nvPr/>
        </p:nvCxnSpPr>
        <p:spPr>
          <a:xfrm flipH="1" flipV="1">
            <a:off x="6188099" y="3641671"/>
            <a:ext cx="455121" cy="198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7417A2-DF06-46FE-BFB7-787D4D701E2F}"/>
              </a:ext>
            </a:extLst>
          </p:cNvPr>
          <p:cNvCxnSpPr>
            <a:cxnSpLocks/>
          </p:cNvCxnSpPr>
          <p:nvPr/>
        </p:nvCxnSpPr>
        <p:spPr>
          <a:xfrm>
            <a:off x="7056928" y="4791860"/>
            <a:ext cx="0" cy="30284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1FF2E8-09EA-4079-85C4-82A9910D40D4}"/>
              </a:ext>
            </a:extLst>
          </p:cNvPr>
          <p:cNvCxnSpPr>
            <a:cxnSpLocks/>
          </p:cNvCxnSpPr>
          <p:nvPr/>
        </p:nvCxnSpPr>
        <p:spPr>
          <a:xfrm>
            <a:off x="6415659" y="4811960"/>
            <a:ext cx="0" cy="30284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8D5DE3-AE06-4E00-A80F-C9DDD376EDD6}"/>
              </a:ext>
            </a:extLst>
          </p:cNvPr>
          <p:cNvSpPr txBox="1"/>
          <p:nvPr/>
        </p:nvSpPr>
        <p:spPr>
          <a:xfrm>
            <a:off x="5940152" y="5114800"/>
            <a:ext cx="1490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horse  dog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E35E5E-38B5-4CC6-83B7-AB8C684EC63B}"/>
              </a:ext>
            </a:extLst>
          </p:cNvPr>
          <p:cNvCxnSpPr>
            <a:cxnSpLocks/>
          </p:cNvCxnSpPr>
          <p:nvPr/>
        </p:nvCxnSpPr>
        <p:spPr>
          <a:xfrm flipH="1" flipV="1">
            <a:off x="7218140" y="3636941"/>
            <a:ext cx="855912" cy="203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9AFE1BB-92B1-4426-B1B6-41513A745682}"/>
              </a:ext>
            </a:extLst>
          </p:cNvPr>
          <p:cNvSpPr/>
          <p:nvPr/>
        </p:nvSpPr>
        <p:spPr>
          <a:xfrm>
            <a:off x="4932040" y="5777470"/>
            <a:ext cx="3888432" cy="785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4. Predict translations for unaligned clusters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E3F2438-5706-4429-B98B-1C819C381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59" y="2056606"/>
            <a:ext cx="4499992" cy="74004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AC2113D-B786-4526-852F-9D1B4AC5E5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7" y="3212976"/>
            <a:ext cx="4499992" cy="6554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8AA97A3-FB20-40D7-820D-690A880DF7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5" y="4149080"/>
            <a:ext cx="4499992" cy="78069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076056" y="2348880"/>
            <a:ext cx="360040" cy="21602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5076056" y="3429000"/>
            <a:ext cx="360040" cy="21602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5076056" y="4509120"/>
            <a:ext cx="360040" cy="21602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55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4" grpId="0"/>
      <p:bldP spid="16" grpId="0"/>
      <p:bldP spid="17" grpId="0"/>
      <p:bldP spid="32" grpId="0"/>
      <p:bldP spid="35" grpId="0" animBg="1"/>
      <p:bldP spid="3" grpId="0" animBg="1"/>
      <p:bldP spid="3" grpId="1" animBg="1"/>
      <p:bldP spid="24" grpId="0" animBg="1"/>
      <p:bldP spid="24" grpId="1" animBg="1"/>
      <p:bldP spid="27" grpId="0" animBg="1"/>
      <p:bldP spid="2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C49A-D2C3-4EF2-8499-B6806E90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Here: joint system plus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6C30-B448-42B3-9E65-1E1360057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052736"/>
            <a:ext cx="8496944" cy="5073427"/>
          </a:xfrm>
        </p:spPr>
        <p:txBody>
          <a:bodyPr/>
          <a:lstStyle/>
          <a:p>
            <a:r>
              <a:rPr lang="en-GB" sz="2800" dirty="0"/>
              <a:t>Builds on previous work that jointly learns to segment, cluster, and align</a:t>
            </a:r>
            <a:r>
              <a:rPr lang="en-GB" dirty="0"/>
              <a:t> </a:t>
            </a:r>
            <a:r>
              <a:rPr lang="en-GB" sz="1800" dirty="0"/>
              <a:t>(</a:t>
            </a:r>
            <a:r>
              <a:rPr lang="en-GB" sz="1800" dirty="0" err="1"/>
              <a:t>Anastasopoulos</a:t>
            </a:r>
            <a:r>
              <a:rPr lang="en-GB" sz="1800" dirty="0"/>
              <a:t> et al., 2016)</a:t>
            </a:r>
            <a:endParaRPr lang="en-GB" dirty="0"/>
          </a:p>
        </p:txBody>
      </p:sp>
      <p:pic>
        <p:nvPicPr>
          <p:cNvPr id="8" name="93.blue.png">
            <a:extLst>
              <a:ext uri="{FF2B5EF4-FFF2-40B4-BE49-F238E27FC236}">
                <a16:creationId xmlns:a16="http://schemas.microsoft.com/office/drawing/2014/main" id="{8B7D6202-B34E-4C29-A091-7A841BA52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t="9070" b="26236"/>
          <a:stretch>
            <a:fillRect/>
          </a:stretch>
        </p:blipFill>
        <p:spPr>
          <a:xfrm>
            <a:off x="1331640" y="2386704"/>
            <a:ext cx="6922509" cy="89567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223">
            <a:extLst>
              <a:ext uri="{FF2B5EF4-FFF2-40B4-BE49-F238E27FC236}">
                <a16:creationId xmlns:a16="http://schemas.microsoft.com/office/drawing/2014/main" id="{BEA73584-67C0-4972-B77E-6A4CD632354E}"/>
              </a:ext>
            </a:extLst>
          </p:cNvPr>
          <p:cNvSpPr/>
          <p:nvPr/>
        </p:nvSpPr>
        <p:spPr>
          <a:xfrm>
            <a:off x="2270047" y="5950313"/>
            <a:ext cx="1492333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r>
              <a:rPr sz="2800" dirty="0"/>
              <a:t>go dog go</a:t>
            </a:r>
          </a:p>
        </p:txBody>
      </p:sp>
      <p:grpSp>
        <p:nvGrpSpPr>
          <p:cNvPr id="11" name="Group 228">
            <a:extLst>
              <a:ext uri="{FF2B5EF4-FFF2-40B4-BE49-F238E27FC236}">
                <a16:creationId xmlns:a16="http://schemas.microsoft.com/office/drawing/2014/main" id="{97D55553-FBCA-4134-B69E-C6BE97CECBC3}"/>
              </a:ext>
            </a:extLst>
          </p:cNvPr>
          <p:cNvGrpSpPr/>
          <p:nvPr/>
        </p:nvGrpSpPr>
        <p:grpSpPr>
          <a:xfrm>
            <a:off x="1423108" y="4463950"/>
            <a:ext cx="1480006" cy="625728"/>
            <a:chOff x="0" y="0"/>
            <a:chExt cx="2104897" cy="889923"/>
          </a:xfrm>
        </p:grpSpPr>
        <p:pic>
          <p:nvPicPr>
            <p:cNvPr id="12" name="93.green.prot.pdf">
              <a:extLst>
                <a:ext uri="{FF2B5EF4-FFF2-40B4-BE49-F238E27FC236}">
                  <a16:creationId xmlns:a16="http://schemas.microsoft.com/office/drawing/2014/main" id="{BCB75885-3275-4BE4-AC1F-75ACDA27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rcRect l="25618" t="44037" r="34469" b="44037"/>
            <a:stretch>
              <a:fillRect/>
            </a:stretch>
          </p:blipFill>
          <p:spPr>
            <a:xfrm>
              <a:off x="0" y="0"/>
              <a:ext cx="2104897" cy="889923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3" name="Shape 227">
              <a:extLst>
                <a:ext uri="{FF2B5EF4-FFF2-40B4-BE49-F238E27FC236}">
                  <a16:creationId xmlns:a16="http://schemas.microsoft.com/office/drawing/2014/main" id="{6612E2D4-19B8-4E80-8B6C-4E52CAFAC7A2}"/>
                </a:ext>
              </a:extLst>
            </p:cNvPr>
            <p:cNvSpPr/>
            <p:nvPr/>
          </p:nvSpPr>
          <p:spPr>
            <a:xfrm>
              <a:off x="44328" y="147379"/>
              <a:ext cx="538041" cy="595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pPr algn="r">
                <a:defRPr sz="3200"/>
              </a:pPr>
              <a:r>
                <a:rPr sz="2250"/>
                <a:t>f</a:t>
              </a:r>
              <a:r>
                <a:rPr sz="2250" baseline="-5999"/>
                <a:t>8</a:t>
              </a:r>
              <a:r>
                <a:rPr sz="2250" baseline="31999"/>
                <a:t> </a:t>
              </a:r>
              <a:r>
                <a:rPr sz="2250"/>
                <a:t>:</a:t>
              </a:r>
            </a:p>
          </p:txBody>
        </p:sp>
      </p:grpSp>
      <p:grpSp>
        <p:nvGrpSpPr>
          <p:cNvPr id="14" name="Group 231">
            <a:extLst>
              <a:ext uri="{FF2B5EF4-FFF2-40B4-BE49-F238E27FC236}">
                <a16:creationId xmlns:a16="http://schemas.microsoft.com/office/drawing/2014/main" id="{04B1B32B-8DD7-4C99-8328-74649ED89863}"/>
              </a:ext>
            </a:extLst>
          </p:cNvPr>
          <p:cNvGrpSpPr/>
          <p:nvPr/>
        </p:nvGrpSpPr>
        <p:grpSpPr>
          <a:xfrm>
            <a:off x="6318296" y="4463949"/>
            <a:ext cx="1480007" cy="625729"/>
            <a:chOff x="0" y="0"/>
            <a:chExt cx="2104897" cy="889923"/>
          </a:xfrm>
        </p:grpSpPr>
        <p:pic>
          <p:nvPicPr>
            <p:cNvPr id="15" name="93.green.prot.pdf">
              <a:extLst>
                <a:ext uri="{FF2B5EF4-FFF2-40B4-BE49-F238E27FC236}">
                  <a16:creationId xmlns:a16="http://schemas.microsoft.com/office/drawing/2014/main" id="{D5AA212A-FE7E-42A9-88FC-CE4B9962B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rcRect l="25618" t="44037" r="34469" b="44037"/>
            <a:stretch>
              <a:fillRect/>
            </a:stretch>
          </p:blipFill>
          <p:spPr>
            <a:xfrm>
              <a:off x="0" y="0"/>
              <a:ext cx="2104897" cy="889923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6" name="Shape 230">
              <a:extLst>
                <a:ext uri="{FF2B5EF4-FFF2-40B4-BE49-F238E27FC236}">
                  <a16:creationId xmlns:a16="http://schemas.microsoft.com/office/drawing/2014/main" id="{AEAE9200-78DF-4664-82D8-7F9E5E5AB482}"/>
                </a:ext>
              </a:extLst>
            </p:cNvPr>
            <p:cNvSpPr/>
            <p:nvPr/>
          </p:nvSpPr>
          <p:spPr>
            <a:xfrm>
              <a:off x="44331" y="147380"/>
              <a:ext cx="538040" cy="595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pPr algn="r">
                <a:defRPr sz="3200"/>
              </a:pPr>
              <a:r>
                <a:rPr sz="2250"/>
                <a:t>f</a:t>
              </a:r>
              <a:r>
                <a:rPr sz="2250" baseline="-5999"/>
                <a:t>8</a:t>
              </a:r>
              <a:r>
                <a:rPr sz="2250" baseline="31999"/>
                <a:t> </a:t>
              </a:r>
              <a:r>
                <a:rPr sz="2250"/>
                <a:t>:</a:t>
              </a:r>
            </a:p>
          </p:txBody>
        </p:sp>
      </p:grpSp>
      <p:grpSp>
        <p:nvGrpSpPr>
          <p:cNvPr id="17" name="Group 234">
            <a:extLst>
              <a:ext uri="{FF2B5EF4-FFF2-40B4-BE49-F238E27FC236}">
                <a16:creationId xmlns:a16="http://schemas.microsoft.com/office/drawing/2014/main" id="{4B91D6A5-41ED-473C-AED2-B6BFCC772124}"/>
              </a:ext>
            </a:extLst>
          </p:cNvPr>
          <p:cNvGrpSpPr/>
          <p:nvPr/>
        </p:nvGrpSpPr>
        <p:grpSpPr>
          <a:xfrm>
            <a:off x="3557324" y="4463619"/>
            <a:ext cx="2106761" cy="626389"/>
            <a:chOff x="0" y="0"/>
            <a:chExt cx="2996281" cy="890862"/>
          </a:xfrm>
        </p:grpSpPr>
        <p:pic>
          <p:nvPicPr>
            <p:cNvPr id="18" name="92.red.prot.pdf">
              <a:extLst>
                <a:ext uri="{FF2B5EF4-FFF2-40B4-BE49-F238E27FC236}">
                  <a16:creationId xmlns:a16="http://schemas.microsoft.com/office/drawing/2014/main" id="{FAFA1AE0-D07A-4648-B21F-E7B240982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rcRect l="22994" t="45294" r="32213" b="45294"/>
            <a:stretch>
              <a:fillRect/>
            </a:stretch>
          </p:blipFill>
          <p:spPr>
            <a:xfrm>
              <a:off x="0" y="0"/>
              <a:ext cx="2996281" cy="890862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9" name="Shape 233">
              <a:extLst>
                <a:ext uri="{FF2B5EF4-FFF2-40B4-BE49-F238E27FC236}">
                  <a16:creationId xmlns:a16="http://schemas.microsoft.com/office/drawing/2014/main" id="{CDA22C28-0731-42A4-851A-933601DB28E6}"/>
                </a:ext>
              </a:extLst>
            </p:cNvPr>
            <p:cNvSpPr/>
            <p:nvPr/>
          </p:nvSpPr>
          <p:spPr>
            <a:xfrm>
              <a:off x="102063" y="147976"/>
              <a:ext cx="677110" cy="595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pPr algn="r">
                <a:defRPr sz="3200"/>
              </a:pPr>
              <a:r>
                <a:rPr sz="2250"/>
                <a:t>f</a:t>
              </a:r>
              <a:r>
                <a:rPr sz="2250" baseline="-5999"/>
                <a:t>13</a:t>
              </a:r>
              <a:r>
                <a:rPr sz="2250" baseline="31999"/>
                <a:t> </a:t>
              </a:r>
              <a:r>
                <a:rPr sz="2250"/>
                <a:t>:</a:t>
              </a:r>
            </a:p>
          </p:txBody>
        </p:sp>
      </p:grpSp>
      <p:sp>
        <p:nvSpPr>
          <p:cNvPr id="20" name="Shape 235">
            <a:extLst>
              <a:ext uri="{FF2B5EF4-FFF2-40B4-BE49-F238E27FC236}">
                <a16:creationId xmlns:a16="http://schemas.microsoft.com/office/drawing/2014/main" id="{D15DF4B5-7442-49D5-A694-BD59ECCF9975}"/>
              </a:ext>
            </a:extLst>
          </p:cNvPr>
          <p:cNvSpPr/>
          <p:nvPr/>
        </p:nvSpPr>
        <p:spPr>
          <a:xfrm flipH="1" flipV="1">
            <a:off x="2123000" y="5111424"/>
            <a:ext cx="316633" cy="88955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1" name="Shape 236">
            <a:extLst>
              <a:ext uri="{FF2B5EF4-FFF2-40B4-BE49-F238E27FC236}">
                <a16:creationId xmlns:a16="http://schemas.microsoft.com/office/drawing/2014/main" id="{259D40C6-6FD9-4255-BD97-9151BD9AD67A}"/>
              </a:ext>
            </a:extLst>
          </p:cNvPr>
          <p:cNvSpPr/>
          <p:nvPr/>
        </p:nvSpPr>
        <p:spPr>
          <a:xfrm flipV="1">
            <a:off x="2986295" y="5111424"/>
            <a:ext cx="1571939" cy="88955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2" name="Shape 237">
            <a:extLst>
              <a:ext uri="{FF2B5EF4-FFF2-40B4-BE49-F238E27FC236}">
                <a16:creationId xmlns:a16="http://schemas.microsoft.com/office/drawing/2014/main" id="{B3EB133D-942B-4801-9332-A009D10579C8}"/>
              </a:ext>
            </a:extLst>
          </p:cNvPr>
          <p:cNvSpPr/>
          <p:nvPr/>
        </p:nvSpPr>
        <p:spPr>
          <a:xfrm flipV="1">
            <a:off x="3587404" y="5111424"/>
            <a:ext cx="3545236" cy="88955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3" name="Shape 238">
            <a:extLst>
              <a:ext uri="{FF2B5EF4-FFF2-40B4-BE49-F238E27FC236}">
                <a16:creationId xmlns:a16="http://schemas.microsoft.com/office/drawing/2014/main" id="{29948698-A656-49E1-AE00-EC788C0E624F}"/>
              </a:ext>
            </a:extLst>
          </p:cNvPr>
          <p:cNvSpPr/>
          <p:nvPr/>
        </p:nvSpPr>
        <p:spPr>
          <a:xfrm flipH="1">
            <a:off x="2375206" y="3301864"/>
            <a:ext cx="12351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4" name="Shape 239">
            <a:extLst>
              <a:ext uri="{FF2B5EF4-FFF2-40B4-BE49-F238E27FC236}">
                <a16:creationId xmlns:a16="http://schemas.microsoft.com/office/drawing/2014/main" id="{B0617913-0AAF-4609-9724-228C8E18F957}"/>
              </a:ext>
            </a:extLst>
          </p:cNvPr>
          <p:cNvSpPr/>
          <p:nvPr/>
        </p:nvSpPr>
        <p:spPr>
          <a:xfrm flipV="1">
            <a:off x="2126013" y="3364456"/>
            <a:ext cx="937889" cy="1079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" name="Shape 240">
            <a:extLst>
              <a:ext uri="{FF2B5EF4-FFF2-40B4-BE49-F238E27FC236}">
                <a16:creationId xmlns:a16="http://schemas.microsoft.com/office/drawing/2014/main" id="{16A0D711-D887-4291-BFD9-47DE14EE5229}"/>
              </a:ext>
            </a:extLst>
          </p:cNvPr>
          <p:cNvSpPr/>
          <p:nvPr/>
        </p:nvSpPr>
        <p:spPr>
          <a:xfrm flipH="1" flipV="1">
            <a:off x="4938514" y="3365656"/>
            <a:ext cx="2227286" cy="10773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" name="Shape 241">
            <a:extLst>
              <a:ext uri="{FF2B5EF4-FFF2-40B4-BE49-F238E27FC236}">
                <a16:creationId xmlns:a16="http://schemas.microsoft.com/office/drawing/2014/main" id="{E05AA949-059A-4EFC-994C-F9283CBC69CC}"/>
              </a:ext>
            </a:extLst>
          </p:cNvPr>
          <p:cNvSpPr/>
          <p:nvPr/>
        </p:nvSpPr>
        <p:spPr>
          <a:xfrm flipV="1">
            <a:off x="4567999" y="3338434"/>
            <a:ext cx="2387424" cy="10695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7" name="Shape 242">
            <a:extLst>
              <a:ext uri="{FF2B5EF4-FFF2-40B4-BE49-F238E27FC236}">
                <a16:creationId xmlns:a16="http://schemas.microsoft.com/office/drawing/2014/main" id="{FF843757-B85B-490D-8981-D9B62772A87A}"/>
              </a:ext>
            </a:extLst>
          </p:cNvPr>
          <p:cNvSpPr/>
          <p:nvPr/>
        </p:nvSpPr>
        <p:spPr>
          <a:xfrm flipH="1">
            <a:off x="4215712" y="3301864"/>
            <a:ext cx="14658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8" name="Shape 243">
            <a:extLst>
              <a:ext uri="{FF2B5EF4-FFF2-40B4-BE49-F238E27FC236}">
                <a16:creationId xmlns:a16="http://schemas.microsoft.com/office/drawing/2014/main" id="{4490687B-FB0D-439F-8728-E70F8E657936}"/>
              </a:ext>
            </a:extLst>
          </p:cNvPr>
          <p:cNvSpPr/>
          <p:nvPr/>
        </p:nvSpPr>
        <p:spPr>
          <a:xfrm flipH="1">
            <a:off x="5951369" y="3301864"/>
            <a:ext cx="18286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344433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2467-36AE-4368-8B12-7AB2962D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using EM</a:t>
            </a:r>
          </a:p>
        </p:txBody>
      </p:sp>
      <p:sp>
        <p:nvSpPr>
          <p:cNvPr id="4" name="Shape 245">
            <a:extLst>
              <a:ext uri="{FF2B5EF4-FFF2-40B4-BE49-F238E27FC236}">
                <a16:creationId xmlns:a16="http://schemas.microsoft.com/office/drawing/2014/main" id="{7C697E2E-9D9D-490F-AB5D-5D3F69087200}"/>
              </a:ext>
            </a:extLst>
          </p:cNvPr>
          <p:cNvSpPr/>
          <p:nvPr/>
        </p:nvSpPr>
        <p:spPr>
          <a:xfrm>
            <a:off x="395536" y="1519445"/>
            <a:ext cx="4022256" cy="2657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algn="l"/>
            <a:r>
              <a:rPr sz="2800" dirty="0"/>
              <a:t>Initialize spans and clusters</a:t>
            </a:r>
          </a:p>
          <a:p>
            <a:pPr>
              <a:buSzPct val="75000"/>
            </a:pPr>
            <a:endParaRPr lang="en-GB" sz="2800" b="1" dirty="0"/>
          </a:p>
          <a:p>
            <a:pPr>
              <a:buSzPct val="75000"/>
            </a:pPr>
            <a:r>
              <a:rPr sz="2800" b="1" dirty="0"/>
              <a:t>M step:</a:t>
            </a:r>
            <a:endParaRPr lang="en-GB" sz="2800" b="1" dirty="0"/>
          </a:p>
          <a:p>
            <a:pPr marL="457200" indent="-457200">
              <a:buSzPct val="75000"/>
              <a:buFont typeface="Arial" panose="020B0604020202020204" pitchFamily="34" charset="0"/>
              <a:buChar char="•"/>
            </a:pPr>
            <a:r>
              <a:rPr sz="2800" dirty="0"/>
              <a:t>Re-estimate prototypes</a:t>
            </a:r>
          </a:p>
          <a:p>
            <a:pPr>
              <a:buSzPct val="75000"/>
            </a:pPr>
            <a:r>
              <a:rPr sz="2800" b="1" dirty="0"/>
              <a:t>E step:</a:t>
            </a:r>
            <a:endParaRPr lang="en-GB" sz="2800" b="1" dirty="0"/>
          </a:p>
          <a:p>
            <a:pPr marL="457200" indent="-457200">
              <a:buSzPct val="75000"/>
              <a:buFont typeface="Arial" panose="020B0604020202020204" pitchFamily="34" charset="0"/>
              <a:buChar char="•"/>
            </a:pPr>
            <a:r>
              <a:rPr sz="2800" dirty="0"/>
              <a:t>Assign cluster and align</a:t>
            </a:r>
            <a:endParaRPr lang="en-GB" sz="2800" dirty="0"/>
          </a:p>
        </p:txBody>
      </p:sp>
      <p:pic>
        <p:nvPicPr>
          <p:cNvPr id="5" name="train1.png">
            <a:extLst>
              <a:ext uri="{FF2B5EF4-FFF2-40B4-BE49-F238E27FC236}">
                <a16:creationId xmlns:a16="http://schemas.microsoft.com/office/drawing/2014/main" id="{ABF225EE-C0B0-4E7F-BA77-8E63DC6CF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9922" y="1465867"/>
            <a:ext cx="3929063" cy="2629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train0.png">
            <a:extLst>
              <a:ext uri="{FF2B5EF4-FFF2-40B4-BE49-F238E27FC236}">
                <a16:creationId xmlns:a16="http://schemas.microsoft.com/office/drawing/2014/main" id="{9F0B69F3-86DC-445A-B83A-6FDC2FBFD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9922" y="1465867"/>
            <a:ext cx="3929063" cy="262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train7.png">
            <a:extLst>
              <a:ext uri="{FF2B5EF4-FFF2-40B4-BE49-F238E27FC236}">
                <a16:creationId xmlns:a16="http://schemas.microsoft.com/office/drawing/2014/main" id="{BA340A8F-80BC-456E-98FE-72C93BC9A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89922" y="1465868"/>
            <a:ext cx="3929063" cy="2674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train2.png">
            <a:extLst>
              <a:ext uri="{FF2B5EF4-FFF2-40B4-BE49-F238E27FC236}">
                <a16:creationId xmlns:a16="http://schemas.microsoft.com/office/drawing/2014/main" id="{6ABB515F-EC6D-41DE-8E9E-A8B9C23EF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89922" y="1465867"/>
            <a:ext cx="3929063" cy="2566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train3.png">
            <a:extLst>
              <a:ext uri="{FF2B5EF4-FFF2-40B4-BE49-F238E27FC236}">
                <a16:creationId xmlns:a16="http://schemas.microsoft.com/office/drawing/2014/main" id="{B537BA1D-F2E5-454C-8841-6BD72C9F6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89922" y="1465867"/>
            <a:ext cx="3929063" cy="2590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train4.png">
            <a:extLst>
              <a:ext uri="{FF2B5EF4-FFF2-40B4-BE49-F238E27FC236}">
                <a16:creationId xmlns:a16="http://schemas.microsoft.com/office/drawing/2014/main" id="{2D05E6A6-E0BF-476D-9139-140D393858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089922" y="1465867"/>
            <a:ext cx="3929063" cy="2627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train5.png">
            <a:extLst>
              <a:ext uri="{FF2B5EF4-FFF2-40B4-BE49-F238E27FC236}">
                <a16:creationId xmlns:a16="http://schemas.microsoft.com/office/drawing/2014/main" id="{1DFD822D-0E59-442F-9C0E-2C3B8A2A2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089922" y="1465867"/>
            <a:ext cx="3929063" cy="2719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train6.png">
            <a:extLst>
              <a:ext uri="{FF2B5EF4-FFF2-40B4-BE49-F238E27FC236}">
                <a16:creationId xmlns:a16="http://schemas.microsoft.com/office/drawing/2014/main" id="{514F6FAB-2366-443C-A19A-6E1344B522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/>
          </a:blip>
          <a:srcRect t="437" b="437"/>
          <a:stretch>
            <a:fillRect/>
          </a:stretch>
        </p:blipFill>
        <p:spPr>
          <a:xfrm>
            <a:off x="5089922" y="1465867"/>
            <a:ext cx="3929063" cy="26866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rain8.png">
            <a:extLst>
              <a:ext uri="{FF2B5EF4-FFF2-40B4-BE49-F238E27FC236}">
                <a16:creationId xmlns:a16="http://schemas.microsoft.com/office/drawing/2014/main" id="{E1200538-20EE-4016-A464-AC746968C7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089922" y="1465867"/>
            <a:ext cx="3929063" cy="264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rain9.png">
            <a:extLst>
              <a:ext uri="{FF2B5EF4-FFF2-40B4-BE49-F238E27FC236}">
                <a16:creationId xmlns:a16="http://schemas.microsoft.com/office/drawing/2014/main" id="{D027B517-5007-4DD8-9F90-12E35A1B89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/>
          </a:blip>
          <a:srcRect/>
          <a:stretch>
            <a:fillRect/>
          </a:stretch>
        </p:blipFill>
        <p:spPr>
          <a:xfrm>
            <a:off x="5089922" y="1519445"/>
            <a:ext cx="3929063" cy="256714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2527624-EF76-4711-B83D-3D32945B5567}"/>
              </a:ext>
            </a:extLst>
          </p:cNvPr>
          <p:cNvSpPr/>
          <p:nvPr/>
        </p:nvSpPr>
        <p:spPr>
          <a:xfrm>
            <a:off x="5364088" y="1340768"/>
            <a:ext cx="3654897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99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nimBg="1" advAuto="0"/>
      <p:bldP spid="5" grpId="0" uiExpand="1" animBg="1" advAuto="0"/>
      <p:bldP spid="5" grpId="1" uiExpand="1" animBg="1" advAuto="0"/>
      <p:bldP spid="6" grpId="0" animBg="1" advAuto="0"/>
      <p:bldP spid="6" grpId="1" uiExpand="1" animBg="1" advAuto="0"/>
      <p:bldP spid="7" grpId="0" animBg="1" advAuto="0"/>
      <p:bldP spid="7" grpId="1" animBg="1" advAuto="0"/>
      <p:bldP spid="8" grpId="0" uiExpand="1" animBg="1" advAuto="0"/>
      <p:bldP spid="8" grpId="1" uiExpand="1" animBg="1" advAuto="0"/>
      <p:bldP spid="9" grpId="0" uiExpand="1" animBg="1" advAuto="0"/>
      <p:bldP spid="9" grpId="1" uiExpand="1" animBg="1" advAuto="0"/>
      <p:bldP spid="10" grpId="0" uiExpand="1" animBg="1" advAuto="0"/>
      <p:bldP spid="10" grpId="1" uiExpand="1" animBg="1" advAuto="0"/>
      <p:bldP spid="11" grpId="0" uiExpand="1" animBg="1" advAuto="0"/>
      <p:bldP spid="11" grpId="1" animBg="1" advAuto="0"/>
      <p:bldP spid="12" grpId="0" animBg="1" advAuto="0"/>
      <p:bldP spid="12" grpId="1" animBg="1" advAuto="0"/>
      <p:bldP spid="13" grpId="0" animBg="1" advAuto="0"/>
      <p:bldP spid="13" grpId="1" animBg="1" advAuto="0"/>
      <p:bldP spid="16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18655</TotalTime>
  <Words>759</Words>
  <Application>Microsoft Office PowerPoint</Application>
  <PresentationFormat>On-screen Show (4:3)</PresentationFormat>
  <Paragraphs>141</Paragraphs>
  <Slides>19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Helvetica</vt:lpstr>
      <vt:lpstr>Office Theme</vt:lpstr>
      <vt:lpstr>Spoken Term Discovery for Language Documentation using Translations</vt:lpstr>
      <vt:lpstr>Steps in documentation</vt:lpstr>
      <vt:lpstr>Target scenario</vt:lpstr>
      <vt:lpstr>Beyond just alignments</vt:lpstr>
      <vt:lpstr>Realistic scenario</vt:lpstr>
      <vt:lpstr>Baseline system (utd-align)</vt:lpstr>
      <vt:lpstr>Baseline system (utd-align)</vt:lpstr>
      <vt:lpstr>Here: joint system plus predictions</vt:lpstr>
      <vt:lpstr>Training using EM</vt:lpstr>
      <vt:lpstr>Extension 1: variable # of prototypes</vt:lpstr>
      <vt:lpstr>Extension 2: use prototypes to predict</vt:lpstr>
      <vt:lpstr>Experiments: Spanish</vt:lpstr>
      <vt:lpstr>Results: Spanish</vt:lpstr>
      <vt:lpstr>Experiments: endangered languages</vt:lpstr>
      <vt:lpstr>Results: Arapaho / Ainu</vt:lpstr>
      <vt:lpstr>Results: Arapaho / Ainu</vt:lpstr>
      <vt:lpstr>Precision/Recall tradeoff</vt:lpstr>
      <vt:lpstr>Examples</vt:lpstr>
      <vt:lpstr>Conclusions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learning in humans and machines: making connections to make progress</dc:title>
  <dc:creator>sgwater</dc:creator>
  <cp:lastModifiedBy>sgwater</cp:lastModifiedBy>
  <cp:revision>340</cp:revision>
  <dcterms:created xsi:type="dcterms:W3CDTF">2016-10-14T13:18:30Z</dcterms:created>
  <dcterms:modified xsi:type="dcterms:W3CDTF">2017-09-11T14:59:49Z</dcterms:modified>
</cp:coreProperties>
</file>