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91" r:id="rId2"/>
    <p:sldId id="311" r:id="rId3"/>
    <p:sldId id="323" r:id="rId4"/>
    <p:sldId id="324" r:id="rId5"/>
    <p:sldId id="315" r:id="rId6"/>
    <p:sldId id="318" r:id="rId7"/>
    <p:sldId id="319" r:id="rId8"/>
    <p:sldId id="316" r:id="rId9"/>
    <p:sldId id="317" r:id="rId10"/>
    <p:sldId id="321" r:id="rId11"/>
    <p:sldId id="320" r:id="rId12"/>
    <p:sldId id="325" r:id="rId13"/>
    <p:sldId id="327" r:id="rId14"/>
    <p:sldId id="332" r:id="rId15"/>
    <p:sldId id="333" r:id="rId16"/>
    <p:sldId id="334" r:id="rId17"/>
    <p:sldId id="335" r:id="rId18"/>
    <p:sldId id="308" r:id="rId19"/>
    <p:sldId id="322" r:id="rId20"/>
    <p:sldId id="326" r:id="rId21"/>
    <p:sldId id="328" r:id="rId22"/>
    <p:sldId id="329" r:id="rId23"/>
    <p:sldId id="330" r:id="rId24"/>
    <p:sldId id="331" r:id="rId25"/>
    <p:sldId id="336" r:id="rId26"/>
  </p:sldIdLst>
  <p:sldSz cx="9144000" cy="6858000" type="screen4x3"/>
  <p:notesSz cx="7102475" cy="1023302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ürgen Schmidt" initials="J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D03A7"/>
    <a:srgbClr val="FFFFFF"/>
    <a:srgbClr val="A8CBDD"/>
    <a:srgbClr val="009A46"/>
    <a:srgbClr val="B1D9ED"/>
    <a:srgbClr val="ECF2F5"/>
    <a:srgbClr val="F9FBFC"/>
    <a:srgbClr val="A8CCDC"/>
    <a:srgbClr val="004666"/>
    <a:srgbClr val="D40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7" autoAdjust="0"/>
    <p:restoredTop sz="80249" autoAdjust="0"/>
  </p:normalViewPr>
  <p:slideViewPr>
    <p:cSldViewPr>
      <p:cViewPr varScale="1">
        <p:scale>
          <a:sx n="95" d="100"/>
          <a:sy n="95" d="100"/>
        </p:scale>
        <p:origin x="-2220" y="-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200" d="100"/>
          <a:sy n="200" d="100"/>
        </p:scale>
        <p:origin x="-1242" y="1212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739" cy="511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57" tIns="49528" rIns="99057" bIns="49528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r>
              <a:rPr lang="en-US" smtClean="0"/>
              <a:t>Active Steering Systems &amp; Electronic Parking Assistants</a:t>
            </a:r>
            <a:endParaRPr lang="de-DE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736" y="0"/>
            <a:ext cx="3077739" cy="511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57" tIns="49528" rIns="99057" bIns="49528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r>
              <a:rPr lang="de-DE" smtClean="0"/>
              <a:t>02.12.2014</a:t>
            </a:r>
            <a:endParaRPr lang="de-DE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374"/>
            <a:ext cx="3077739" cy="511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57" tIns="49528" rIns="99057" bIns="49528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r>
              <a:rPr lang="de-DE" smtClean="0"/>
              <a:t>Hochschule Esslingen</a:t>
            </a:r>
            <a:endParaRPr lang="de-DE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736" y="9721374"/>
            <a:ext cx="3077739" cy="511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57" tIns="49528" rIns="99057" bIns="49528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4B8F7652-6721-4DA6-8F4A-B1AD256F99E5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1330244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739" cy="511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57" tIns="49528" rIns="99057" bIns="49528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r>
              <a:rPr lang="en-US" dirty="0" smtClean="0"/>
              <a:t>Active Steering Systems &amp; Electronic Parking Assistants</a:t>
            </a:r>
            <a:endParaRPr lang="de-DE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736" y="0"/>
            <a:ext cx="3077739" cy="511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57" tIns="49528" rIns="99057" bIns="49528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r>
              <a:rPr lang="de-DE" smtClean="0"/>
              <a:t>02.12.2014</a:t>
            </a:r>
            <a:endParaRPr lang="de-DE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997" y="4860687"/>
            <a:ext cx="5208482" cy="4604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57" tIns="49528" rIns="99057" bIns="495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374"/>
            <a:ext cx="3077739" cy="511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57" tIns="49528" rIns="99057" bIns="49528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r>
              <a:rPr lang="de-DE" smtClean="0"/>
              <a:t>Hochschule Esslingen</a:t>
            </a: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736" y="9721374"/>
            <a:ext cx="3077739" cy="511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57" tIns="49528" rIns="99057" bIns="49528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2B46C188-5C66-4E49-BE12-CD7FE52E54BC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792294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izen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Datumsplatzhalt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de-DE" dirty="0" smtClean="0"/>
              <a:t>02.12.2014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Hochschule Esslingen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C188-5C66-4E49-BE12-CD7FE52E54BC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11" name="Kopfzeilenplatzhalt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dirty="0" smtClean="0"/>
              <a:t>Active Steering Systems &amp; Electronic Parking Assistants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509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izen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Datumsplatzhalt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de-DE" dirty="0" smtClean="0"/>
              <a:t>02.12.2014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Hochschule Esslingen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C188-5C66-4E49-BE12-CD7FE52E54BC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11" name="Kopfzeilenplatzhalt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dirty="0" smtClean="0"/>
              <a:t>Active Steering Systems &amp; Electronic Parking Assistants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509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61" name="Picture 17" descr="HE_Campusgrid_rgb_144dp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538" y="293688"/>
            <a:ext cx="2786062" cy="252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0" y="6381750"/>
            <a:ext cx="9144000" cy="476250"/>
          </a:xfrm>
          <a:prstGeom prst="rect">
            <a:avLst/>
          </a:prstGeom>
          <a:solidFill>
            <a:srgbClr val="70717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BDE1E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0825" y="2855913"/>
            <a:ext cx="8061325" cy="874712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de-DE" noProof="0" smtClean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0825" y="3935413"/>
            <a:ext cx="8054975" cy="21574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de-DE" noProof="0" smtClean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50825" y="6496050"/>
            <a:ext cx="8642350" cy="268288"/>
          </a:xfr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31762" name="Rectangle 18"/>
          <p:cNvSpPr>
            <a:spLocks noChangeArrowheads="1"/>
          </p:cNvSpPr>
          <p:nvPr/>
        </p:nvSpPr>
        <p:spPr bwMode="auto">
          <a:xfrm>
            <a:off x="0" y="1080000"/>
            <a:ext cx="9144000" cy="71437"/>
          </a:xfrm>
          <a:prstGeom prst="rect">
            <a:avLst/>
          </a:prstGeom>
          <a:solidFill>
            <a:srgbClr val="707172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BDE1E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2407371" cy="108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/>
            </a:r>
            <a:br>
              <a:rPr lang="de-DE"/>
            </a:br>
            <a:r>
              <a:rPr lang="en-US"/>
              <a:t>Hochschule Esslingen</a:t>
            </a:r>
          </a:p>
        </p:txBody>
      </p:sp>
    </p:spTree>
    <p:extLst>
      <p:ext uri="{BB962C8B-B14F-4D97-AF65-F5344CB8AC3E}">
        <p14:creationId xmlns:p14="http://schemas.microsoft.com/office/powerpoint/2010/main" val="90308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78613" y="42863"/>
            <a:ext cx="2141537" cy="5956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2863"/>
            <a:ext cx="6275388" cy="5956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/>
            </a:r>
            <a:br>
              <a:rPr lang="de-DE"/>
            </a:br>
            <a:r>
              <a:rPr lang="en-US"/>
              <a:t>Hochschule Esslingen</a:t>
            </a:r>
          </a:p>
        </p:txBody>
      </p:sp>
    </p:spTree>
    <p:extLst>
      <p:ext uri="{BB962C8B-B14F-4D97-AF65-F5344CB8AC3E}">
        <p14:creationId xmlns:p14="http://schemas.microsoft.com/office/powerpoint/2010/main" val="1956463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el und Text üb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42863"/>
            <a:ext cx="6481763" cy="8651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125538"/>
            <a:ext cx="8569325" cy="23606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0825" y="3638550"/>
            <a:ext cx="8569325" cy="2360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250825" y="6438900"/>
            <a:ext cx="8137525" cy="3492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/>
            </a:r>
            <a:br>
              <a:rPr lang="de-DE"/>
            </a:br>
            <a:r>
              <a:rPr lang="en-US"/>
              <a:t>Hochschule Esslingen</a:t>
            </a:r>
          </a:p>
        </p:txBody>
      </p:sp>
    </p:spTree>
    <p:extLst>
      <p:ext uri="{BB962C8B-B14F-4D97-AF65-F5344CB8AC3E}">
        <p14:creationId xmlns:p14="http://schemas.microsoft.com/office/powerpoint/2010/main" val="918907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260000"/>
            <a:ext cx="8569325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/>
            </a:r>
            <a:br>
              <a:rPr lang="de-DE" dirty="0"/>
            </a:br>
            <a:r>
              <a:rPr lang="en-US" dirty="0" err="1"/>
              <a:t>Hochschule</a:t>
            </a:r>
            <a:r>
              <a:rPr lang="en-US" dirty="0"/>
              <a:t> Esslingen</a:t>
            </a:r>
          </a:p>
        </p:txBody>
      </p:sp>
    </p:spTree>
    <p:extLst>
      <p:ext uri="{BB962C8B-B14F-4D97-AF65-F5344CB8AC3E}">
        <p14:creationId xmlns:p14="http://schemas.microsoft.com/office/powerpoint/2010/main" val="276539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/>
            </a:r>
            <a:br>
              <a:rPr lang="de-DE"/>
            </a:br>
            <a:r>
              <a:rPr lang="en-US"/>
              <a:t>Hochschule Esslingen</a:t>
            </a:r>
          </a:p>
        </p:txBody>
      </p:sp>
    </p:spTree>
    <p:extLst>
      <p:ext uri="{BB962C8B-B14F-4D97-AF65-F5344CB8AC3E}">
        <p14:creationId xmlns:p14="http://schemas.microsoft.com/office/powerpoint/2010/main" val="350089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162000"/>
            <a:ext cx="6481763" cy="8651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260000"/>
            <a:ext cx="4208463" cy="4873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11688" y="1260000"/>
            <a:ext cx="4208462" cy="4873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/>
            </a:r>
            <a:br>
              <a:rPr lang="de-DE"/>
            </a:br>
            <a:r>
              <a:rPr lang="en-US"/>
              <a:t>Hochschule Esslingen</a:t>
            </a:r>
          </a:p>
        </p:txBody>
      </p:sp>
    </p:spTree>
    <p:extLst>
      <p:ext uri="{BB962C8B-B14F-4D97-AF65-F5344CB8AC3E}">
        <p14:creationId xmlns:p14="http://schemas.microsoft.com/office/powerpoint/2010/main" val="3616929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143532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60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260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/>
            </a:r>
            <a:br>
              <a:rPr lang="de-DE"/>
            </a:br>
            <a:r>
              <a:rPr lang="en-US"/>
              <a:t>Hochschule Esslingen</a:t>
            </a:r>
          </a:p>
        </p:txBody>
      </p:sp>
    </p:spTree>
    <p:extLst>
      <p:ext uri="{BB962C8B-B14F-4D97-AF65-F5344CB8AC3E}">
        <p14:creationId xmlns:p14="http://schemas.microsoft.com/office/powerpoint/2010/main" val="2852345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160915"/>
            <a:ext cx="6481763" cy="8651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/>
            </a:r>
            <a:br>
              <a:rPr lang="de-DE"/>
            </a:br>
            <a:r>
              <a:rPr lang="en-US"/>
              <a:t>Hochschule Esslingen</a:t>
            </a:r>
          </a:p>
        </p:txBody>
      </p:sp>
    </p:spTree>
    <p:extLst>
      <p:ext uri="{BB962C8B-B14F-4D97-AF65-F5344CB8AC3E}">
        <p14:creationId xmlns:p14="http://schemas.microsoft.com/office/powerpoint/2010/main" val="368035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/>
            </a:r>
            <a:br>
              <a:rPr lang="de-DE"/>
            </a:br>
            <a:r>
              <a:rPr lang="en-US"/>
              <a:t>Hochschule Esslingen</a:t>
            </a:r>
          </a:p>
        </p:txBody>
      </p:sp>
    </p:spTree>
    <p:extLst>
      <p:ext uri="{BB962C8B-B14F-4D97-AF65-F5344CB8AC3E}">
        <p14:creationId xmlns:p14="http://schemas.microsoft.com/office/powerpoint/2010/main" val="2744410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/>
            </a:r>
            <a:br>
              <a:rPr lang="de-DE"/>
            </a:br>
            <a:r>
              <a:rPr lang="en-US"/>
              <a:t>Hochschule Esslingen</a:t>
            </a:r>
          </a:p>
        </p:txBody>
      </p:sp>
    </p:spTree>
    <p:extLst>
      <p:ext uri="{BB962C8B-B14F-4D97-AF65-F5344CB8AC3E}">
        <p14:creationId xmlns:p14="http://schemas.microsoft.com/office/powerpoint/2010/main" val="296042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/>
            </a:r>
            <a:br>
              <a:rPr lang="de-DE"/>
            </a:br>
            <a:r>
              <a:rPr lang="en-US"/>
              <a:t>Hochschule Esslingen</a:t>
            </a:r>
          </a:p>
        </p:txBody>
      </p:sp>
    </p:spTree>
    <p:extLst>
      <p:ext uri="{BB962C8B-B14F-4D97-AF65-F5344CB8AC3E}">
        <p14:creationId xmlns:p14="http://schemas.microsoft.com/office/powerpoint/2010/main" val="3588793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6381750"/>
            <a:ext cx="9144000" cy="476250"/>
          </a:xfrm>
          <a:prstGeom prst="rect">
            <a:avLst/>
          </a:prstGeom>
          <a:solidFill>
            <a:srgbClr val="70717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BDE1E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162000"/>
            <a:ext cx="6481763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260000"/>
            <a:ext cx="8569325" cy="487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438900"/>
            <a:ext cx="8137525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r>
              <a:rPr lang="de-DE"/>
              <a:t/>
            </a:r>
            <a:br>
              <a:rPr lang="de-DE"/>
            </a:br>
            <a:r>
              <a:rPr lang="en-US"/>
              <a:t>Hochschule Esslingen</a:t>
            </a:r>
          </a:p>
        </p:txBody>
      </p:sp>
      <p:sp>
        <p:nvSpPr>
          <p:cNvPr id="1040" name="Text Box 16"/>
          <p:cNvSpPr txBox="1">
            <a:spLocks noChangeArrowheads="1"/>
          </p:cNvSpPr>
          <p:nvPr/>
        </p:nvSpPr>
        <p:spPr bwMode="auto">
          <a:xfrm>
            <a:off x="8532813" y="6459538"/>
            <a:ext cx="3429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/>
          <a:lstStyle/>
          <a:p>
            <a:pPr algn="ctr" eaLnBrk="1" hangingPunct="1"/>
            <a:fld id="{782549A0-349F-4BBE-A6AE-B169CD409527}" type="slidenum">
              <a:rPr lang="en-US" sz="1400">
                <a:solidFill>
                  <a:schemeClr val="bg1"/>
                </a:solidFill>
                <a:latin typeface="Arial" charset="0"/>
                <a:cs typeface="Arial" charset="0"/>
                <a:sym typeface="Arial" charset="0"/>
              </a:rPr>
              <a:pPr algn="ctr" eaLnBrk="1" hangingPunct="1"/>
              <a:t>‹Nr.›</a:t>
            </a:fld>
            <a:endParaRPr lang="en-US" sz="1400">
              <a:solidFill>
                <a:schemeClr val="bg1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1042" name="Text Box 18"/>
          <p:cNvSpPr txBox="1">
            <a:spLocks noChangeArrowheads="1"/>
          </p:cNvSpPr>
          <p:nvPr/>
        </p:nvSpPr>
        <p:spPr bwMode="auto">
          <a:xfrm>
            <a:off x="1547813" y="3644900"/>
            <a:ext cx="2663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549" y="44624"/>
            <a:ext cx="2407371" cy="1087200"/>
          </a:xfrm>
          <a:prstGeom prst="rect">
            <a:avLst/>
          </a:prstGeom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080000"/>
            <a:ext cx="9144000" cy="71437"/>
          </a:xfrm>
          <a:prstGeom prst="rect">
            <a:avLst/>
          </a:prstGeom>
          <a:solidFill>
            <a:srgbClr val="707172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BDE1E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Fußzeilenplatzhalter 3"/>
          <p:cNvSpPr txBox="1">
            <a:spLocks/>
          </p:cNvSpPr>
          <p:nvPr userDrawn="1"/>
        </p:nvSpPr>
        <p:spPr bwMode="auto">
          <a:xfrm>
            <a:off x="1691680" y="6453336"/>
            <a:ext cx="6264695" cy="17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&gt;&gt; Do not distribute - For use in course Project Work at HE Esslingen only &lt;&lt;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9pPr>
    </p:titleStyle>
    <p:bodyStyle>
      <a:lvl1pPr algn="l" rtl="0" eaLnBrk="1" fontAlgn="base" hangingPunct="1">
        <a:spcBef>
          <a:spcPct val="20000"/>
        </a:spcBef>
        <a:spcAft>
          <a:spcPct val="0"/>
        </a:spcAft>
        <a:buClr>
          <a:srgbClr val="D40032"/>
        </a:buClr>
        <a:buFont typeface="Verdana" pitchFamily="34" charset="0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465138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Verdana" pitchFamily="34" charset="0"/>
        <a:buChar char="»"/>
        <a:defRPr sz="2000">
          <a:solidFill>
            <a:schemeClr val="tx1"/>
          </a:solidFill>
          <a:latin typeface="+mn-lt"/>
        </a:defRPr>
      </a:lvl2pPr>
      <a:lvl3pPr marL="873125" indent="-228600" algn="l" rtl="0" eaLnBrk="1" fontAlgn="base" hangingPunct="1">
        <a:spcBef>
          <a:spcPct val="20000"/>
        </a:spcBef>
        <a:spcAft>
          <a:spcPct val="0"/>
        </a:spcAft>
        <a:buClr>
          <a:srgbClr val="D40032"/>
        </a:buClr>
        <a:buFont typeface="Verdana" pitchFamily="34" charset="0"/>
        <a:buChar char="»"/>
        <a:defRPr>
          <a:solidFill>
            <a:schemeClr val="tx1"/>
          </a:solidFill>
          <a:latin typeface="+mn-lt"/>
        </a:defRPr>
      </a:lvl3pPr>
      <a:lvl4pPr marL="1311275" indent="-228600" algn="l" rtl="0" eaLnBrk="1" fontAlgn="base" hangingPunct="1">
        <a:spcBef>
          <a:spcPct val="20000"/>
        </a:spcBef>
        <a:spcAft>
          <a:spcPct val="0"/>
        </a:spcAft>
        <a:buClr>
          <a:srgbClr val="D40032"/>
        </a:buClr>
        <a:buFont typeface="Verdana" pitchFamily="34" charset="0"/>
        <a:buChar char="»"/>
        <a:defRPr sz="1600">
          <a:solidFill>
            <a:schemeClr val="tx1"/>
          </a:solidFill>
          <a:latin typeface="+mn-lt"/>
        </a:defRPr>
      </a:lvl4pPr>
      <a:lvl5pPr marL="1719263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Verdana" pitchFamily="34" charset="0"/>
        <a:buChar char="»"/>
        <a:defRPr sz="1600">
          <a:solidFill>
            <a:schemeClr val="tx1"/>
          </a:solidFill>
          <a:latin typeface="+mn-lt"/>
        </a:defRPr>
      </a:lvl5pPr>
      <a:lvl6pPr marL="2176463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Verdana" pitchFamily="34" charset="0"/>
        <a:buChar char="»"/>
        <a:defRPr sz="1600">
          <a:solidFill>
            <a:schemeClr val="tx1"/>
          </a:solidFill>
          <a:latin typeface="+mn-lt"/>
        </a:defRPr>
      </a:lvl6pPr>
      <a:lvl7pPr marL="2633663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Verdana" pitchFamily="34" charset="0"/>
        <a:buChar char="»"/>
        <a:defRPr sz="1600">
          <a:solidFill>
            <a:schemeClr val="tx1"/>
          </a:solidFill>
          <a:latin typeface="+mn-lt"/>
        </a:defRPr>
      </a:lvl7pPr>
      <a:lvl8pPr marL="3090863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Verdana" pitchFamily="34" charset="0"/>
        <a:buChar char="»"/>
        <a:defRPr sz="1600">
          <a:solidFill>
            <a:schemeClr val="tx1"/>
          </a:solidFill>
          <a:latin typeface="+mn-lt"/>
        </a:defRPr>
      </a:lvl8pPr>
      <a:lvl9pPr marL="3548063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Verdana" pitchFamily="34" charset="0"/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4.jpeg"/><Relationship Id="rId7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0.png"/><Relationship Id="rId5" Type="http://schemas.microsoft.com/office/2007/relationships/hdphoto" Target="../media/hdphoto1.wdp"/><Relationship Id="rId10" Type="http://schemas.openxmlformats.org/officeDocument/2006/relationships/image" Target="../media/image9.jpeg"/><Relationship Id="rId4" Type="http://schemas.openxmlformats.org/officeDocument/2006/relationships/image" Target="../media/image5.jpeg"/><Relationship Id="rId9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43123" y="2060848"/>
            <a:ext cx="8061325" cy="1728192"/>
          </a:xfrm>
        </p:spPr>
        <p:txBody>
          <a:bodyPr/>
          <a:lstStyle/>
          <a:p>
            <a:pPr algn="ctr"/>
            <a:r>
              <a:rPr lang="en-US" sz="3600" b="1" dirty="0" err="1" smtClean="0"/>
              <a:t>MasterQuad</a:t>
            </a:r>
            <a:r>
              <a:rPr lang="en-US" sz="3600" b="1" dirty="0" smtClean="0"/>
              <a:t> 2015</a:t>
            </a:r>
            <a:br>
              <a:rPr lang="en-US" sz="3600" b="1" dirty="0" smtClean="0"/>
            </a:br>
            <a:r>
              <a:rPr lang="en-US" b="1" dirty="0" smtClean="0"/>
              <a:t>A Raspberry Pi based </a:t>
            </a:r>
            <a:r>
              <a:rPr lang="en-US" b="1" dirty="0" err="1" smtClean="0"/>
              <a:t>Quadrocopter</a:t>
            </a:r>
            <a:r>
              <a:rPr lang="en-US" b="1" dirty="0" smtClean="0"/>
              <a:t> Platform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Project Work</a:t>
            </a:r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697424" y="5625794"/>
            <a:ext cx="3886387" cy="323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Oliver Breuning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515359" y="4479694"/>
            <a:ext cx="8136904" cy="389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de-DE" sz="1800" b="1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29.06.2015</a:t>
            </a:r>
            <a:endParaRPr lang="de-DE" sz="1800" b="1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499991" y="5625794"/>
            <a:ext cx="3886387" cy="323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Jürgen </a:t>
            </a:r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Schmidt</a:t>
            </a:r>
          </a:p>
        </p:txBody>
      </p:sp>
    </p:spTree>
    <p:extLst>
      <p:ext uri="{BB962C8B-B14F-4D97-AF65-F5344CB8AC3E}">
        <p14:creationId xmlns:p14="http://schemas.microsoft.com/office/powerpoint/2010/main" val="376704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Network </a:t>
            </a:r>
            <a:r>
              <a:rPr lang="de-DE" dirty="0" err="1"/>
              <a:t>connection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smtClean="0"/>
              <a:t>MATLAB</a:t>
            </a:r>
            <a:br>
              <a:rPr lang="de-DE" dirty="0" smtClean="0"/>
            </a:br>
            <a:r>
              <a:rPr lang="de-DE" sz="1800" dirty="0" smtClean="0"/>
              <a:t>C </a:t>
            </a:r>
            <a:r>
              <a:rPr lang="de-DE" sz="1800" dirty="0" err="1" smtClean="0"/>
              <a:t>library</a:t>
            </a:r>
            <a:r>
              <a:rPr lang="de-DE" sz="1800" dirty="0" smtClean="0"/>
              <a:t> </a:t>
            </a:r>
            <a:r>
              <a:rPr lang="de-DE" sz="1800" i="1" dirty="0" err="1" smtClean="0"/>
              <a:t>udpLib</a:t>
            </a:r>
            <a:endParaRPr lang="en-US" i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1260000"/>
            <a:ext cx="8280598" cy="4873625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C-Code library for easy network access </a:t>
            </a:r>
            <a:r>
              <a:rPr lang="en-US" sz="2000" b="1" i="1" dirty="0" smtClean="0"/>
              <a:t>(</a:t>
            </a:r>
            <a:r>
              <a:rPr lang="en-US" sz="2000" b="1" i="1" dirty="0" err="1" smtClean="0"/>
              <a:t>udpLib</a:t>
            </a:r>
            <a:r>
              <a:rPr lang="en-US" sz="2000" b="1" i="1" dirty="0" smtClean="0"/>
              <a:t>)</a:t>
            </a:r>
          </a:p>
          <a:p>
            <a:pPr marL="808038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Establishing a connection (symmetric connection)</a:t>
            </a:r>
          </a:p>
          <a:p>
            <a:pPr marL="808038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Sending/Receiving packets</a:t>
            </a:r>
          </a:p>
          <a:p>
            <a:pPr marL="808038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Closing a network connection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en-US" dirty="0" err="1" smtClean="0"/>
              <a:t>Hochschule</a:t>
            </a:r>
            <a:r>
              <a:rPr lang="en-US" smtClean="0"/>
              <a:t> Esslingen</a:t>
            </a:r>
            <a:endParaRPr lang="en-US" dirty="0"/>
          </a:p>
        </p:txBody>
      </p:sp>
      <p:pic>
        <p:nvPicPr>
          <p:cNvPr id="6146" name="Picture 2" descr="C:\Users\jsUni\Pictures\symUdpConne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429000"/>
            <a:ext cx="5810254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jsUni\Pictures\Matlab_Logo_gross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653" y="3993980"/>
            <a:ext cx="1001651" cy="89955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148" name="Picture 4" descr="C:\Users\jsUni\Pictures\RaspberryPi_Logo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02" r="23194" b="8822"/>
          <a:stretch/>
        </p:blipFill>
        <p:spPr bwMode="auto">
          <a:xfrm>
            <a:off x="1556367" y="4147186"/>
            <a:ext cx="931678" cy="88372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Textfeld 4"/>
          <p:cNvSpPr txBox="1"/>
          <p:nvPr/>
        </p:nvSpPr>
        <p:spPr>
          <a:xfrm>
            <a:off x="5753364" y="4881806"/>
            <a:ext cx="1380267" cy="24148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800" b="1" dirty="0" smtClean="0"/>
              <a:t>MATLAB/Simulink</a:t>
            </a:r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78629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Network </a:t>
            </a:r>
            <a:r>
              <a:rPr lang="de-DE" dirty="0" err="1"/>
              <a:t>connection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smtClean="0"/>
              <a:t>MATLAB</a:t>
            </a:r>
            <a:br>
              <a:rPr lang="de-DE" dirty="0" smtClean="0"/>
            </a:br>
            <a:r>
              <a:rPr lang="de-DE" sz="1800" dirty="0" err="1" smtClean="0"/>
              <a:t>MATLAB</a:t>
            </a:r>
            <a:r>
              <a:rPr lang="de-DE" sz="1800" dirty="0" smtClean="0"/>
              <a:t> S-</a:t>
            </a:r>
            <a:r>
              <a:rPr lang="de-DE" sz="1800" dirty="0" err="1" smtClean="0"/>
              <a:t>Functions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1260000"/>
            <a:ext cx="5184576" cy="4873625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Custom S-Function block</a:t>
            </a:r>
          </a:p>
          <a:p>
            <a:pPr marL="808038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Network access in MATLAB/Simulink</a:t>
            </a:r>
          </a:p>
          <a:p>
            <a:pPr marL="808038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Specific blocks for data of</a:t>
            </a:r>
          </a:p>
          <a:p>
            <a:pPr marL="1216025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Generic packet data</a:t>
            </a:r>
          </a:p>
          <a:p>
            <a:pPr marL="1216025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Inertial Measurement Unit</a:t>
            </a:r>
          </a:p>
          <a:p>
            <a:pPr marL="1216025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Sensor fusion output (orientation)</a:t>
            </a:r>
          </a:p>
          <a:p>
            <a:pPr marL="808038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Graphical 3D representation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en-US" dirty="0" err="1" smtClean="0"/>
              <a:t>Hochschule</a:t>
            </a:r>
            <a:r>
              <a:rPr lang="en-US" smtClean="0"/>
              <a:t> Esslingen</a:t>
            </a:r>
            <a:endParaRPr lang="en-US" dirty="0"/>
          </a:p>
        </p:txBody>
      </p:sp>
      <p:pic>
        <p:nvPicPr>
          <p:cNvPr id="5122" name="Picture 2" descr="C:\Users\jsUni\Documents\HSEQuadroProjekt\SVN_REPO\doc\se\sources\user_manual_latex\fig\ch-matlab-lib\sFuncBuilder_matlabModel_toBuilder_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9" y="1369999"/>
            <a:ext cx="2802386" cy="184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jsUni\Documents\HSEQuadroProjekt\SVN_REPO\doc\se\sources\user_manual_latex\fig\ch-matlab-lib\matlabFunctionInModel_outputR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501008"/>
            <a:ext cx="2802305" cy="2490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49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Fusion – Sensor restrictions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1260000"/>
            <a:ext cx="8280598" cy="4873625"/>
          </a:xfrm>
        </p:spPr>
        <p:txBody>
          <a:bodyPr/>
          <a:lstStyle/>
          <a:p>
            <a:pPr marL="342900" lvl="1" indent="-342900">
              <a:lnSpc>
                <a:spcPct val="150000"/>
              </a:lnSpc>
              <a:buClr>
                <a:srgbClr val="D40032"/>
              </a:buClr>
              <a:buFont typeface="Arial" panose="020B0604020202020204" pitchFamily="34" charset="0"/>
              <a:buChar char="•"/>
            </a:pPr>
            <a:r>
              <a:rPr lang="en-US" sz="1800" dirty="0" smtClean="0"/>
              <a:t>Magnetic sensor</a:t>
            </a:r>
          </a:p>
          <a:p>
            <a:pPr marL="750887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Only Yaw rotation</a:t>
            </a:r>
          </a:p>
          <a:p>
            <a:pPr marL="750887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Wrong if pitch/roll angle applied</a:t>
            </a:r>
          </a:p>
          <a:p>
            <a:pPr marL="342900" lvl="1" indent="-342900">
              <a:lnSpc>
                <a:spcPct val="150000"/>
              </a:lnSpc>
              <a:buClr>
                <a:srgbClr val="D40032"/>
              </a:buClr>
              <a:buFont typeface="Arial" panose="020B0604020202020204" pitchFamily="34" charset="0"/>
              <a:buChar char="•"/>
            </a:pPr>
            <a:r>
              <a:rPr lang="en-US" sz="1800" dirty="0" smtClean="0"/>
              <a:t>Acceleration Sensor</a:t>
            </a:r>
          </a:p>
          <a:p>
            <a:pPr marL="750887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Only Roll and pitch rotation</a:t>
            </a:r>
          </a:p>
          <a:p>
            <a:pPr marL="750887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Noisy when vibrating</a:t>
            </a:r>
          </a:p>
          <a:p>
            <a:pPr marL="342900" lvl="1" indent="-342900">
              <a:lnSpc>
                <a:spcPct val="150000"/>
              </a:lnSpc>
              <a:buClr>
                <a:srgbClr val="D40032"/>
              </a:buClr>
              <a:buFont typeface="Arial" panose="020B0604020202020204" pitchFamily="34" charset="0"/>
              <a:buChar char="•"/>
            </a:pPr>
            <a:r>
              <a:rPr lang="en-US" sz="1800" dirty="0" smtClean="0"/>
              <a:t>Gyroscope sensor</a:t>
            </a:r>
          </a:p>
          <a:p>
            <a:pPr marL="750887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Roll/Pitch and Yaw rotation</a:t>
            </a:r>
          </a:p>
          <a:p>
            <a:pPr marL="750887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Drift over time</a:t>
            </a:r>
          </a:p>
          <a:p>
            <a:pPr marL="342900" lvl="1" indent="-342900">
              <a:lnSpc>
                <a:spcPct val="150000"/>
              </a:lnSpc>
              <a:buClr>
                <a:srgbClr val="D40032"/>
              </a:buClr>
              <a:buFont typeface="Arial" panose="020B0604020202020204" pitchFamily="34" charset="0"/>
              <a:buChar char="•"/>
            </a:pPr>
            <a:endParaRPr lang="en-US" sz="18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en-US" dirty="0" err="1" smtClean="0"/>
              <a:t>Hochschule</a:t>
            </a:r>
            <a:r>
              <a:rPr lang="en-US" dirty="0" smtClean="0"/>
              <a:t> Esslingen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68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Fusion – Sensor restrictions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1260000"/>
            <a:ext cx="8280598" cy="4873625"/>
          </a:xfrm>
        </p:spPr>
        <p:txBody>
          <a:bodyPr/>
          <a:lstStyle/>
          <a:p>
            <a:pPr marL="342900" lvl="1" indent="-342900">
              <a:lnSpc>
                <a:spcPct val="150000"/>
              </a:lnSpc>
              <a:buClr>
                <a:srgbClr val="D40032"/>
              </a:buClr>
              <a:buFont typeface="Arial" panose="020B0604020202020204" pitchFamily="34" charset="0"/>
              <a:buChar char="•"/>
            </a:pPr>
            <a:r>
              <a:rPr lang="en-US" sz="1800" dirty="0" smtClean="0"/>
              <a:t>Gyroscope sensor</a:t>
            </a:r>
          </a:p>
          <a:p>
            <a:pPr marL="342900" lvl="1" indent="-342900">
              <a:lnSpc>
                <a:spcPct val="150000"/>
              </a:lnSpc>
              <a:buClr>
                <a:srgbClr val="D40032"/>
              </a:buClr>
              <a:buFont typeface="Arial" panose="020B0604020202020204" pitchFamily="34" charset="0"/>
              <a:buChar char="•"/>
            </a:pPr>
            <a:endParaRPr lang="en-US" sz="18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en-US" dirty="0" err="1" smtClean="0"/>
              <a:t>Hochschule</a:t>
            </a:r>
            <a:r>
              <a:rPr lang="en-US" dirty="0" smtClean="0"/>
              <a:t> Esslingen</a:t>
            </a:r>
            <a:endParaRPr lang="en-US" dirty="0"/>
          </a:p>
        </p:txBody>
      </p:sp>
      <p:pic>
        <p:nvPicPr>
          <p:cNvPr id="1026" name="Picture 2" descr="D:\Project_Quad\masterquad2015\doc\se\sources\user_manual_latex\fig\Kal_Comp\Comp_gyr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9" r="7502"/>
          <a:stretch/>
        </p:blipFill>
        <p:spPr bwMode="auto">
          <a:xfrm>
            <a:off x="106668" y="2089946"/>
            <a:ext cx="9001836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02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Fusion – Complementary Filter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1260000"/>
            <a:ext cx="8280598" cy="4873625"/>
          </a:xfrm>
        </p:spPr>
        <p:txBody>
          <a:bodyPr/>
          <a:lstStyle/>
          <a:p>
            <a:pPr marL="342900" lvl="1" indent="-342900">
              <a:lnSpc>
                <a:spcPct val="150000"/>
              </a:lnSpc>
              <a:buClr>
                <a:srgbClr val="D40032"/>
              </a:buClr>
              <a:buFont typeface="Arial" panose="020B0604020202020204" pitchFamily="34" charset="0"/>
              <a:buChar char="•"/>
            </a:pPr>
            <a:r>
              <a:rPr lang="en-US" sz="1800" dirty="0" smtClean="0"/>
              <a:t>Principle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en-US" dirty="0" err="1" smtClean="0"/>
              <a:t>Hochschule</a:t>
            </a:r>
            <a:r>
              <a:rPr lang="en-US" dirty="0" smtClean="0"/>
              <a:t> Esslingen</a:t>
            </a:r>
            <a:endParaRPr lang="en-US" dirty="0"/>
          </a:p>
        </p:txBody>
      </p:sp>
      <p:pic>
        <p:nvPicPr>
          <p:cNvPr id="7170" name="Picture 2" descr="D:\Project_Quad\masterquad2015\doc\se\sources\user_manual_latex\fig\Kal_Comp\Complementary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44"/>
          <a:stretch/>
        </p:blipFill>
        <p:spPr bwMode="auto">
          <a:xfrm>
            <a:off x="611559" y="1916832"/>
            <a:ext cx="8150329" cy="3597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4427984" y="6010254"/>
            <a:ext cx="46258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[http://</a:t>
            </a:r>
            <a:r>
              <a:rPr lang="de-DE" sz="1100" dirty="0" smtClean="0"/>
              <a:t>uk.mouser.com/applications/sensor_solutions_mems</a:t>
            </a:r>
            <a:r>
              <a:rPr lang="de-DE" sz="1100" dirty="0"/>
              <a:t>/]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9094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Fusion – </a:t>
            </a:r>
            <a:r>
              <a:rPr lang="en-US" dirty="0" err="1" smtClean="0"/>
              <a:t>Kalman</a:t>
            </a:r>
            <a:r>
              <a:rPr lang="en-US" dirty="0" smtClean="0"/>
              <a:t> Filter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1260000"/>
            <a:ext cx="8280598" cy="4873625"/>
          </a:xfrm>
        </p:spPr>
        <p:txBody>
          <a:bodyPr/>
          <a:lstStyle/>
          <a:p>
            <a:pPr marL="342900" lvl="1" indent="-342900">
              <a:lnSpc>
                <a:spcPct val="150000"/>
              </a:lnSpc>
              <a:buClr>
                <a:srgbClr val="D40032"/>
              </a:buClr>
              <a:buFont typeface="Arial" panose="020B0604020202020204" pitchFamily="34" charset="0"/>
              <a:buChar char="•"/>
            </a:pPr>
            <a:r>
              <a:rPr lang="en-US" sz="1800" dirty="0" smtClean="0"/>
              <a:t>Principle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en-US" dirty="0" err="1" smtClean="0"/>
              <a:t>Hochschule</a:t>
            </a:r>
            <a:r>
              <a:rPr lang="en-US" dirty="0" smtClean="0"/>
              <a:t> Esslingen</a:t>
            </a:r>
            <a:endParaRPr lang="en-US" dirty="0"/>
          </a:p>
        </p:txBody>
      </p:sp>
      <p:pic>
        <p:nvPicPr>
          <p:cNvPr id="8194" name="Picture 2" descr="Kalman filter cycl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00808"/>
            <a:ext cx="7180399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2501930" y="6023469"/>
            <a:ext cx="6534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[http://</a:t>
            </a:r>
            <a:r>
              <a:rPr lang="de-DE" sz="1100" dirty="0" smtClean="0"/>
              <a:t>www.codeproject.com/Articles/865935/Object-Tracking-Kalman-Filter-with-Ease]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5536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Fusion – </a:t>
            </a:r>
            <a:r>
              <a:rPr lang="en-US" dirty="0" err="1" smtClean="0"/>
              <a:t>Kalman</a:t>
            </a:r>
            <a:r>
              <a:rPr lang="en-US" dirty="0" smtClean="0"/>
              <a:t> Filter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1260000"/>
            <a:ext cx="8280598" cy="4873625"/>
          </a:xfrm>
        </p:spPr>
        <p:txBody>
          <a:bodyPr/>
          <a:lstStyle/>
          <a:p>
            <a:pPr marL="342900" lvl="1" indent="-342900">
              <a:lnSpc>
                <a:spcPct val="150000"/>
              </a:lnSpc>
              <a:buClr>
                <a:srgbClr val="D40032"/>
              </a:buClr>
              <a:buFont typeface="Arial" panose="020B0604020202020204" pitchFamily="34" charset="0"/>
              <a:buChar char="•"/>
            </a:pPr>
            <a:r>
              <a:rPr lang="en-US" sz="1800" dirty="0" smtClean="0"/>
              <a:t>Principle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en-US" dirty="0" err="1" smtClean="0"/>
              <a:t>Hochschule</a:t>
            </a:r>
            <a:r>
              <a:rPr lang="en-US" dirty="0" smtClean="0"/>
              <a:t> Esslingen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3582050" y="6023469"/>
            <a:ext cx="5454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[http://www.convict.lu/htm/rob/imperfect_data_in_a_noisy_world2.htm]</a:t>
            </a:r>
            <a:endParaRPr lang="en-US" sz="1100" dirty="0"/>
          </a:p>
        </p:txBody>
      </p:sp>
      <p:pic>
        <p:nvPicPr>
          <p:cNvPr id="9218" name="Picture 2" descr="http://www.convict.lu/pictures/gif/show/Kalman/fused_density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1991" y="1848660"/>
            <a:ext cx="7568841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35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1260000"/>
            <a:ext cx="8280598" cy="4873625"/>
          </a:xfrm>
        </p:spPr>
        <p:txBody>
          <a:bodyPr/>
          <a:lstStyle/>
          <a:p>
            <a:pPr marL="342900" lvl="1" indent="-342900">
              <a:lnSpc>
                <a:spcPct val="150000"/>
              </a:lnSpc>
              <a:buClr>
                <a:srgbClr val="D40032"/>
              </a:buClr>
              <a:buFont typeface="Arial" panose="020B0604020202020204" pitchFamily="34" charset="0"/>
              <a:buChar char="•"/>
            </a:pPr>
            <a:r>
              <a:rPr lang="en-US" sz="1800" smtClean="0"/>
              <a:t>Decoding of </a:t>
            </a:r>
            <a:r>
              <a:rPr lang="en-US" sz="1800" dirty="0" smtClean="0"/>
              <a:t>PWM signal</a:t>
            </a:r>
          </a:p>
          <a:p>
            <a:pPr marL="342900" lvl="1" indent="-342900">
              <a:lnSpc>
                <a:spcPct val="150000"/>
              </a:lnSpc>
              <a:buClr>
                <a:srgbClr val="D40032"/>
              </a:buClr>
              <a:buFont typeface="Arial" panose="020B0604020202020204" pitchFamily="34" charset="0"/>
              <a:buChar char="•"/>
            </a:pPr>
            <a:r>
              <a:rPr lang="en-US" sz="1800" dirty="0" smtClean="0"/>
              <a:t>Setting the PWM signal to the motors</a:t>
            </a:r>
          </a:p>
          <a:p>
            <a:pPr marL="342900" lvl="1" indent="-342900">
              <a:lnSpc>
                <a:spcPct val="150000"/>
              </a:lnSpc>
              <a:buClr>
                <a:srgbClr val="D40032"/>
              </a:buClr>
              <a:buFont typeface="Arial" panose="020B0604020202020204" pitchFamily="34" charset="0"/>
              <a:buChar char="•"/>
            </a:pPr>
            <a:r>
              <a:rPr lang="en-US" sz="1800" dirty="0" smtClean="0"/>
              <a:t>Sensor Fusion for position estimation</a:t>
            </a:r>
          </a:p>
          <a:p>
            <a:pPr marL="750887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Quaternion based pose estimation</a:t>
            </a:r>
          </a:p>
          <a:p>
            <a:pPr marL="342900" lvl="1" indent="-342900">
              <a:lnSpc>
                <a:spcPct val="150000"/>
              </a:lnSpc>
              <a:buClr>
                <a:srgbClr val="D40032"/>
              </a:buClr>
              <a:buFont typeface="Arial" panose="020B0604020202020204" pitchFamily="34" charset="0"/>
              <a:buChar char="•"/>
            </a:pPr>
            <a:r>
              <a:rPr lang="en-US" sz="1800" dirty="0" smtClean="0"/>
              <a:t>Implementation of controller</a:t>
            </a:r>
          </a:p>
          <a:p>
            <a:pPr marL="342900" lvl="1" indent="-342900">
              <a:lnSpc>
                <a:spcPct val="150000"/>
              </a:lnSpc>
              <a:buClr>
                <a:srgbClr val="D40032"/>
              </a:buClr>
              <a:buFont typeface="Arial" panose="020B0604020202020204" pitchFamily="34" charset="0"/>
              <a:buChar char="•"/>
            </a:pPr>
            <a:r>
              <a:rPr lang="en-US" sz="1800" dirty="0" smtClean="0"/>
              <a:t>Mounting on Quadcopter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en-US" dirty="0" err="1" smtClean="0"/>
              <a:t>Hochschule</a:t>
            </a:r>
            <a:r>
              <a:rPr lang="en-US" dirty="0" smtClean="0"/>
              <a:t> Esslingen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10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2003955" y="3625860"/>
            <a:ext cx="4992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Do you have questions?</a:t>
            </a:r>
            <a:endParaRPr lang="en-US" sz="2800" b="1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43123" y="2060848"/>
            <a:ext cx="8061325" cy="1728192"/>
          </a:xfrm>
        </p:spPr>
        <p:txBody>
          <a:bodyPr/>
          <a:lstStyle/>
          <a:p>
            <a:pPr algn="ctr"/>
            <a:r>
              <a:rPr lang="en-US" sz="3600" b="1" dirty="0" err="1" smtClean="0">
                <a:solidFill>
                  <a:schemeClr val="bg1">
                    <a:lumMod val="85000"/>
                  </a:schemeClr>
                </a:solidFill>
              </a:rPr>
              <a:t>MasterQuad</a:t>
            </a:r>
            <a:r>
              <a:rPr lang="en-US" sz="3600" b="1" dirty="0" smtClean="0">
                <a:solidFill>
                  <a:schemeClr val="bg1">
                    <a:lumMod val="85000"/>
                  </a:schemeClr>
                </a:solidFill>
              </a:rPr>
              <a:t> 2015</a:t>
            </a:r>
            <a:br>
              <a:rPr lang="en-US" sz="3600" b="1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A Raspberry Pi based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</a:rPr>
              <a:t>Quadrocopter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 Platform</a:t>
            </a:r>
            <a:b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Project Work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697424" y="5625794"/>
            <a:ext cx="3886387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de-DE" sz="1400" dirty="0" smtClean="0">
                <a:solidFill>
                  <a:schemeClr val="bg1">
                    <a:lumMod val="85000"/>
                  </a:schemeClr>
                </a:solidFill>
              </a:rPr>
              <a:t>Oliver Breuning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515359" y="4479694"/>
            <a:ext cx="8136904" cy="389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de-DE" sz="1800" b="1" dirty="0" smtClean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29.06.2015</a:t>
            </a:r>
            <a:endParaRPr lang="de-DE" sz="1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4499991" y="5625794"/>
            <a:ext cx="3886387" cy="323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de-DE" sz="1400" dirty="0" smtClean="0">
                <a:solidFill>
                  <a:schemeClr val="bg1">
                    <a:lumMod val="85000"/>
                  </a:schemeClr>
                </a:solidFill>
              </a:rPr>
              <a:t>Jürgen </a:t>
            </a:r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Schmidt</a:t>
            </a:r>
          </a:p>
        </p:txBody>
      </p:sp>
    </p:spTree>
    <p:extLst>
      <p:ext uri="{BB962C8B-B14F-4D97-AF65-F5344CB8AC3E}">
        <p14:creationId xmlns:p14="http://schemas.microsoft.com/office/powerpoint/2010/main" val="323270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Raspberry</a:t>
            </a:r>
            <a:r>
              <a:rPr lang="de-DE" dirty="0" smtClean="0"/>
              <a:t> Pi </a:t>
            </a:r>
            <a:r>
              <a:rPr lang="de-DE" dirty="0" err="1" smtClean="0"/>
              <a:t>based</a:t>
            </a:r>
            <a:r>
              <a:rPr lang="de-DE" dirty="0"/>
              <a:t> </a:t>
            </a:r>
            <a:r>
              <a:rPr lang="de-DE" dirty="0" err="1" smtClean="0"/>
              <a:t>platform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1800" dirty="0"/>
              <a:t>Custom Kernel </a:t>
            </a:r>
            <a:r>
              <a:rPr lang="de-DE" sz="1800" dirty="0" err="1"/>
              <a:t>drivers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1260000"/>
            <a:ext cx="8280598" cy="4873625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de-DE" sz="2000" dirty="0" smtClean="0"/>
              <a:t>Graupner </a:t>
            </a:r>
            <a:r>
              <a:rPr lang="de-DE" sz="2000" dirty="0" err="1" smtClean="0"/>
              <a:t>sum</a:t>
            </a:r>
            <a:r>
              <a:rPr lang="de-DE" sz="2000" dirty="0" smtClean="0"/>
              <a:t> </a:t>
            </a:r>
            <a:r>
              <a:rPr lang="de-DE" sz="2000" dirty="0" err="1" smtClean="0"/>
              <a:t>signal</a:t>
            </a:r>
            <a:r>
              <a:rPr lang="de-DE" sz="2000" dirty="0" smtClean="0"/>
              <a:t> (Remote </a:t>
            </a:r>
            <a:r>
              <a:rPr lang="de-DE" sz="2000" dirty="0" err="1" smtClean="0"/>
              <a:t>control</a:t>
            </a:r>
            <a:r>
              <a:rPr lang="de-DE" sz="2000" dirty="0" smtClean="0"/>
              <a:t>)</a:t>
            </a:r>
            <a:endParaRPr lang="en-US" sz="1800" dirty="0">
              <a:sym typeface="Wingdings" panose="05000000000000000000" pitchFamily="2" charset="2"/>
            </a:endParaRPr>
          </a:p>
          <a:p>
            <a:pPr marL="922338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 err="1">
                <a:sym typeface="Wingdings" panose="05000000000000000000" pitchFamily="2" charset="2"/>
              </a:rPr>
              <a:t>U</a:t>
            </a:r>
            <a:r>
              <a:rPr lang="de-DE" sz="1800" dirty="0" err="1" smtClean="0">
                <a:sym typeface="Wingdings" panose="05000000000000000000" pitchFamily="2" charset="2"/>
              </a:rPr>
              <a:t>p</a:t>
            </a:r>
            <a:r>
              <a:rPr lang="de-DE" sz="1800" dirty="0" smtClean="0">
                <a:sym typeface="Wingdings" panose="05000000000000000000" pitchFamily="2" charset="2"/>
              </a:rPr>
              <a:t> </a:t>
            </a:r>
            <a:r>
              <a:rPr lang="de-DE" sz="1800" dirty="0" err="1" smtClean="0">
                <a:sym typeface="Wingdings" panose="05000000000000000000" pitchFamily="2" charset="2"/>
              </a:rPr>
              <a:t>to</a:t>
            </a:r>
            <a:r>
              <a:rPr lang="de-DE" sz="1800" dirty="0" smtClean="0">
                <a:sym typeface="Wingdings" panose="05000000000000000000" pitchFamily="2" charset="2"/>
              </a:rPr>
              <a:t> 12 PWN </a:t>
            </a:r>
            <a:r>
              <a:rPr lang="de-DE" sz="1800" dirty="0" err="1" smtClean="0">
                <a:sym typeface="Wingdings" panose="05000000000000000000" pitchFamily="2" charset="2"/>
              </a:rPr>
              <a:t>channels</a:t>
            </a:r>
            <a:r>
              <a:rPr lang="de-DE" sz="1800" dirty="0" smtClean="0">
                <a:sym typeface="Wingdings" panose="05000000000000000000" pitchFamily="2" charset="2"/>
              </a:rPr>
              <a:t> </a:t>
            </a:r>
            <a:r>
              <a:rPr lang="de-DE" sz="1800" dirty="0" err="1" smtClean="0">
                <a:sym typeface="Wingdings" panose="05000000000000000000" pitchFamily="2" charset="2"/>
              </a:rPr>
              <a:t>into</a:t>
            </a:r>
            <a:r>
              <a:rPr lang="de-DE" sz="1800" dirty="0" smtClean="0">
                <a:sym typeface="Wingdings" panose="05000000000000000000" pitchFamily="2" charset="2"/>
              </a:rPr>
              <a:t> </a:t>
            </a:r>
            <a:r>
              <a:rPr lang="de-DE" sz="1800" dirty="0" err="1" smtClean="0">
                <a:sym typeface="Wingdings" panose="05000000000000000000" pitchFamily="2" charset="2"/>
              </a:rPr>
              <a:t>one</a:t>
            </a:r>
            <a:r>
              <a:rPr lang="de-DE" sz="1800" dirty="0" smtClean="0">
                <a:sym typeface="Wingdings" panose="05000000000000000000" pitchFamily="2" charset="2"/>
              </a:rPr>
              <a:t> PPM </a:t>
            </a:r>
            <a:r>
              <a:rPr lang="de-DE" sz="1800" dirty="0" err="1" smtClean="0">
                <a:sym typeface="Wingdings" panose="05000000000000000000" pitchFamily="2" charset="2"/>
              </a:rPr>
              <a:t>signal</a:t>
            </a:r>
            <a:endParaRPr lang="de-DE" sz="1800" dirty="0" smtClean="0">
              <a:sym typeface="Wingdings" panose="05000000000000000000" pitchFamily="2" charset="2"/>
            </a:endParaRPr>
          </a:p>
          <a:p>
            <a:pPr marL="922338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 smtClean="0">
                <a:sym typeface="Wingdings" panose="05000000000000000000" pitchFamily="2" charset="2"/>
              </a:rPr>
              <a:t>Pulse-</a:t>
            </a:r>
            <a:r>
              <a:rPr lang="de-DE" sz="1800" dirty="0" err="1" smtClean="0">
                <a:sym typeface="Wingdings" panose="05000000000000000000" pitchFamily="2" charset="2"/>
              </a:rPr>
              <a:t>to</a:t>
            </a:r>
            <a:r>
              <a:rPr lang="de-DE" sz="1800" dirty="0" smtClean="0">
                <a:sym typeface="Wingdings" panose="05000000000000000000" pitchFamily="2" charset="2"/>
              </a:rPr>
              <a:t>-pulse </a:t>
            </a:r>
            <a:r>
              <a:rPr lang="de-DE" sz="1800" dirty="0" err="1" smtClean="0">
                <a:sym typeface="Wingdings" panose="05000000000000000000" pitchFamily="2" charset="2"/>
              </a:rPr>
              <a:t>width</a:t>
            </a:r>
            <a:r>
              <a:rPr lang="de-DE" sz="1800" dirty="0" smtClean="0">
                <a:sym typeface="Wingdings" panose="05000000000000000000" pitchFamily="2" charset="2"/>
              </a:rPr>
              <a:t>: 1ms – 2ms</a:t>
            </a:r>
          </a:p>
          <a:p>
            <a:pPr marL="922338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8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en-US" dirty="0" err="1" smtClean="0"/>
              <a:t>Hochschule</a:t>
            </a:r>
            <a:r>
              <a:rPr lang="en-US" smtClean="0"/>
              <a:t> Esslingen</a:t>
            </a:r>
            <a:endParaRPr lang="en-US" dirty="0"/>
          </a:p>
        </p:txBody>
      </p:sp>
      <p:pic>
        <p:nvPicPr>
          <p:cNvPr id="2050" name="Picture 2" descr="C:\Users\jsUni\Pictures\rc_receiver_timing_diagram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076"/>
          <a:stretch/>
        </p:blipFill>
        <p:spPr bwMode="auto">
          <a:xfrm>
            <a:off x="827584" y="2702378"/>
            <a:ext cx="5213051" cy="3453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971600" y="6155825"/>
            <a:ext cx="5213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https://trandi.files.wordpress.com/2011/01/rc_receiver_timing_diagram.jpg</a:t>
            </a:r>
          </a:p>
        </p:txBody>
      </p:sp>
      <p:pic>
        <p:nvPicPr>
          <p:cNvPr id="7" name="Picture 3" descr="C:\Users\jsUni\Documents\HSEQuadroProjekt\SVN_REPO\doc\se\sources\user_manual_latex\fig\ch-ppm-kernel-driver\customKern_withLoad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000" y="4359939"/>
            <a:ext cx="2700000" cy="202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jsUni\Documents\HSEQuadroProjekt\SVN_REPO\doc\se\sources\user_manual_latex\fig\ch-ppm-kernel-driver\customKern_woLoad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396" y="2132856"/>
            <a:ext cx="2700000" cy="202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66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1260000"/>
            <a:ext cx="8280598" cy="4873625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Reached project goals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Development Environment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Raspberry Pi based platform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Software structure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UDP-based network connection to MATLAB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Sensor fusion of Inertial Measurement Unit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Outlook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en-US" dirty="0" err="1" smtClean="0"/>
              <a:t>Hochschule</a:t>
            </a:r>
            <a:r>
              <a:rPr lang="en-US" smtClean="0"/>
              <a:t> Esslingen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10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Fusion – Sensor restrictions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1260000"/>
            <a:ext cx="8280598" cy="4873625"/>
          </a:xfrm>
        </p:spPr>
        <p:txBody>
          <a:bodyPr/>
          <a:lstStyle/>
          <a:p>
            <a:pPr marL="342900" lvl="1" indent="-342900">
              <a:lnSpc>
                <a:spcPct val="150000"/>
              </a:lnSpc>
              <a:buClr>
                <a:srgbClr val="D40032"/>
              </a:buClr>
              <a:buFont typeface="Arial" panose="020B0604020202020204" pitchFamily="34" charset="0"/>
              <a:buChar char="•"/>
            </a:pPr>
            <a:r>
              <a:rPr lang="en-US" sz="1800" dirty="0" smtClean="0"/>
              <a:t>Acceleration/Magnetic sensor</a:t>
            </a:r>
          </a:p>
          <a:p>
            <a:pPr marL="342900" lvl="1" indent="-342900">
              <a:lnSpc>
                <a:spcPct val="150000"/>
              </a:lnSpc>
              <a:buClr>
                <a:srgbClr val="D40032"/>
              </a:buClr>
              <a:buFont typeface="Arial" panose="020B0604020202020204" pitchFamily="34" charset="0"/>
              <a:buChar char="•"/>
            </a:pPr>
            <a:endParaRPr lang="en-US" sz="18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en-US" dirty="0" err="1" smtClean="0"/>
              <a:t>Hochschule</a:t>
            </a:r>
            <a:r>
              <a:rPr lang="en-US" dirty="0" smtClean="0"/>
              <a:t> Esslingen</a:t>
            </a:r>
            <a:endParaRPr lang="en-US" dirty="0"/>
          </a:p>
        </p:txBody>
      </p:sp>
      <p:pic>
        <p:nvPicPr>
          <p:cNvPr id="2050" name="Picture 2" descr="D:\Project_Quad\masterquad2015\doc\se\sources\user_manual_latex\fig\Kal_Comp\Magn_Acc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4" r="7641"/>
          <a:stretch/>
        </p:blipFill>
        <p:spPr bwMode="auto">
          <a:xfrm>
            <a:off x="0" y="2132856"/>
            <a:ext cx="9123365" cy="3371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36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Fusion – Sensor restrictions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1260000"/>
            <a:ext cx="8280598" cy="4873625"/>
          </a:xfrm>
        </p:spPr>
        <p:txBody>
          <a:bodyPr/>
          <a:lstStyle/>
          <a:p>
            <a:pPr marL="342900" lvl="1" indent="-342900">
              <a:lnSpc>
                <a:spcPct val="150000"/>
              </a:lnSpc>
              <a:buClr>
                <a:srgbClr val="D40032"/>
              </a:buClr>
              <a:buFont typeface="Arial" panose="020B0604020202020204" pitchFamily="34" charset="0"/>
              <a:buChar char="•"/>
            </a:pPr>
            <a:r>
              <a:rPr lang="en-US" sz="1800" dirty="0" smtClean="0"/>
              <a:t>Acceleration sensor</a:t>
            </a:r>
          </a:p>
          <a:p>
            <a:pPr marL="750887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Calculation</a:t>
            </a:r>
            <a:r>
              <a:rPr lang="de-DE" sz="1600" dirty="0" smtClean="0"/>
              <a:t> </a:t>
            </a:r>
            <a:r>
              <a:rPr lang="en-US" sz="1600" dirty="0" smtClean="0"/>
              <a:t>of</a:t>
            </a:r>
            <a:r>
              <a:rPr lang="de-DE" sz="1600" dirty="0" smtClean="0"/>
              <a:t> roll angle</a:t>
            </a:r>
          </a:p>
          <a:p>
            <a:pPr marL="750887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750887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600" dirty="0" smtClean="0"/>
          </a:p>
          <a:p>
            <a:pPr marL="750887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750887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Calculation</a:t>
            </a:r>
            <a:r>
              <a:rPr lang="de-DE" sz="1600" dirty="0" smtClean="0"/>
              <a:t> </a:t>
            </a:r>
            <a:r>
              <a:rPr lang="en-US" sz="1600" dirty="0" smtClean="0"/>
              <a:t>of</a:t>
            </a:r>
            <a:r>
              <a:rPr lang="de-DE" sz="1600" dirty="0" smtClean="0"/>
              <a:t> </a:t>
            </a:r>
            <a:r>
              <a:rPr lang="en-US" sz="1600" dirty="0" smtClean="0"/>
              <a:t>pitch</a:t>
            </a:r>
            <a:r>
              <a:rPr lang="de-DE" sz="1600" dirty="0" smtClean="0"/>
              <a:t> angle</a:t>
            </a:r>
            <a:endParaRPr lang="en-US" sz="1600" dirty="0"/>
          </a:p>
          <a:p>
            <a:pPr marL="0" lvl="1" indent="0">
              <a:lnSpc>
                <a:spcPct val="150000"/>
              </a:lnSpc>
              <a:buClr>
                <a:srgbClr val="D40032"/>
              </a:buClr>
              <a:buNone/>
            </a:pPr>
            <a:endParaRPr lang="en-US" sz="18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en-US" dirty="0" err="1" smtClean="0"/>
              <a:t>Hochschule</a:t>
            </a:r>
            <a:r>
              <a:rPr lang="en-US" dirty="0" smtClean="0"/>
              <a:t> Esslingen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20466"/>
            <a:ext cx="3611758" cy="1064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1" y="4005064"/>
            <a:ext cx="7272808" cy="1230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234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Fusion – Angle calculation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1260000"/>
            <a:ext cx="8280598" cy="4873625"/>
          </a:xfrm>
        </p:spPr>
        <p:txBody>
          <a:bodyPr/>
          <a:lstStyle/>
          <a:p>
            <a:pPr marL="342900" lvl="1" indent="-342900">
              <a:lnSpc>
                <a:spcPct val="150000"/>
              </a:lnSpc>
              <a:buClr>
                <a:srgbClr val="D40032"/>
              </a:buClr>
              <a:buFont typeface="Arial" panose="020B0604020202020204" pitchFamily="34" charset="0"/>
              <a:buChar char="•"/>
            </a:pPr>
            <a:r>
              <a:rPr lang="en-US" sz="1800" dirty="0" smtClean="0"/>
              <a:t>Magnetic sensor</a:t>
            </a:r>
          </a:p>
          <a:p>
            <a:pPr marL="750887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Tilt</a:t>
            </a:r>
            <a:r>
              <a:rPr lang="de-DE" sz="1600" dirty="0" smtClean="0"/>
              <a:t> </a:t>
            </a:r>
            <a:r>
              <a:rPr lang="en-US" sz="1600" dirty="0" smtClean="0"/>
              <a:t>compensation</a:t>
            </a:r>
          </a:p>
          <a:p>
            <a:pPr marL="342900" lvl="1" indent="-342900">
              <a:lnSpc>
                <a:spcPct val="150000"/>
              </a:lnSpc>
              <a:buClr>
                <a:srgbClr val="D40032"/>
              </a:buClr>
              <a:buFont typeface="Arial" panose="020B0604020202020204" pitchFamily="34" charset="0"/>
              <a:buChar char="•"/>
            </a:pPr>
            <a:endParaRPr lang="en-US" sz="18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en-US" dirty="0" err="1" smtClean="0"/>
              <a:t>Hochschule</a:t>
            </a:r>
            <a:r>
              <a:rPr lang="en-US" dirty="0" smtClean="0"/>
              <a:t> Esslingen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11710"/>
            <a:ext cx="6153862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2178402" y="6010254"/>
            <a:ext cx="6930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[http://mycoordinates.org/operation-and-implementation-of-heading-reference-system/all/1/]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0824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Fusion – Angle calculation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1260000"/>
            <a:ext cx="8280598" cy="4873625"/>
          </a:xfrm>
        </p:spPr>
        <p:txBody>
          <a:bodyPr/>
          <a:lstStyle/>
          <a:p>
            <a:pPr marL="342900" lvl="1" indent="-342900">
              <a:lnSpc>
                <a:spcPct val="150000"/>
              </a:lnSpc>
              <a:buClr>
                <a:srgbClr val="D40032"/>
              </a:buClr>
              <a:buFont typeface="Arial" panose="020B0604020202020204" pitchFamily="34" charset="0"/>
              <a:buChar char="•"/>
            </a:pPr>
            <a:r>
              <a:rPr lang="en-US" sz="1800" dirty="0" smtClean="0"/>
              <a:t>Magnetic sensor</a:t>
            </a:r>
          </a:p>
          <a:p>
            <a:pPr marL="750887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Calculation</a:t>
            </a:r>
            <a:r>
              <a:rPr lang="de-DE" sz="1600" dirty="0" smtClean="0"/>
              <a:t> </a:t>
            </a:r>
            <a:r>
              <a:rPr lang="en-US" sz="1600" dirty="0" smtClean="0"/>
              <a:t>of</a:t>
            </a:r>
            <a:r>
              <a:rPr lang="de-DE" sz="1600" dirty="0" smtClean="0"/>
              <a:t> Yaw angle</a:t>
            </a:r>
            <a:endParaRPr lang="en-US" sz="1600" dirty="0" smtClean="0"/>
          </a:p>
          <a:p>
            <a:pPr marL="342900" lvl="1" indent="-342900">
              <a:lnSpc>
                <a:spcPct val="150000"/>
              </a:lnSpc>
              <a:buClr>
                <a:srgbClr val="D40032"/>
              </a:buClr>
              <a:buFont typeface="Arial" panose="020B0604020202020204" pitchFamily="34" charset="0"/>
              <a:buChar char="•"/>
            </a:pPr>
            <a:endParaRPr lang="en-US" sz="18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en-US" dirty="0" err="1" smtClean="0"/>
              <a:t>Hochschule</a:t>
            </a:r>
            <a:r>
              <a:rPr lang="en-US" dirty="0" smtClean="0"/>
              <a:t> Esslingen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20888"/>
            <a:ext cx="7045204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471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Fusion – Angle calculation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1260000"/>
            <a:ext cx="8280598" cy="4873625"/>
          </a:xfrm>
        </p:spPr>
        <p:txBody>
          <a:bodyPr/>
          <a:lstStyle/>
          <a:p>
            <a:pPr marL="342900" lvl="1" indent="-342900">
              <a:lnSpc>
                <a:spcPct val="150000"/>
              </a:lnSpc>
              <a:buClr>
                <a:srgbClr val="D40032"/>
              </a:buClr>
              <a:buFont typeface="Arial" panose="020B0604020202020204" pitchFamily="34" charset="0"/>
              <a:buChar char="•"/>
            </a:pPr>
            <a:r>
              <a:rPr lang="en-US" sz="1800" dirty="0" smtClean="0"/>
              <a:t>Gyroscope sensor</a:t>
            </a:r>
          </a:p>
          <a:p>
            <a:pPr marL="750887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Calculation</a:t>
            </a:r>
            <a:r>
              <a:rPr lang="de-DE" sz="1600" dirty="0" smtClean="0"/>
              <a:t> </a:t>
            </a:r>
            <a:r>
              <a:rPr lang="en-US" sz="1600" dirty="0" smtClean="0"/>
              <a:t>of</a:t>
            </a:r>
            <a:r>
              <a:rPr lang="de-DE" sz="1600" dirty="0" smtClean="0"/>
              <a:t> Roll/Pitch </a:t>
            </a:r>
            <a:r>
              <a:rPr lang="en-US" sz="1600" dirty="0" smtClean="0"/>
              <a:t>and</a:t>
            </a:r>
            <a:r>
              <a:rPr lang="de-DE" sz="1600" dirty="0" smtClean="0"/>
              <a:t> Yaw angle</a:t>
            </a:r>
            <a:endParaRPr lang="en-US" sz="1600" dirty="0" smtClean="0"/>
          </a:p>
          <a:p>
            <a:pPr marL="342900" lvl="1" indent="-342900">
              <a:lnSpc>
                <a:spcPct val="150000"/>
              </a:lnSpc>
              <a:buClr>
                <a:srgbClr val="D40032"/>
              </a:buClr>
              <a:buFont typeface="Arial" panose="020B0604020202020204" pitchFamily="34" charset="0"/>
              <a:buChar char="•"/>
            </a:pPr>
            <a:endParaRPr lang="en-US" sz="18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en-US" dirty="0" err="1" smtClean="0"/>
              <a:t>Hochschule</a:t>
            </a:r>
            <a:r>
              <a:rPr lang="en-US" dirty="0" smtClean="0"/>
              <a:t> Esslingen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66764"/>
            <a:ext cx="2583540" cy="91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198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1260000"/>
            <a:ext cx="8280598" cy="4873625"/>
          </a:xfrm>
        </p:spPr>
        <p:txBody>
          <a:bodyPr/>
          <a:lstStyle/>
          <a:p>
            <a:pPr marL="342900" lvl="1" indent="-342900">
              <a:lnSpc>
                <a:spcPct val="150000"/>
              </a:lnSpc>
              <a:buClr>
                <a:srgbClr val="D40032"/>
              </a:buClr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342900" lvl="1" indent="-342900">
              <a:lnSpc>
                <a:spcPct val="150000"/>
              </a:lnSpc>
              <a:buClr>
                <a:srgbClr val="D40032"/>
              </a:buClr>
              <a:buFont typeface="Arial" panose="020B0604020202020204" pitchFamily="34" charset="0"/>
              <a:buChar char="•"/>
            </a:pPr>
            <a:r>
              <a:rPr lang="en-US" sz="1800" dirty="0" smtClean="0"/>
              <a:t>Demo </a:t>
            </a:r>
            <a:r>
              <a:rPr lang="en-US" sz="1800" dirty="0"/>
              <a:t>of Sensor Fusion with </a:t>
            </a:r>
            <a:r>
              <a:rPr lang="en-US" sz="1800" dirty="0" smtClean="0"/>
              <a:t>MATLAB connection</a:t>
            </a:r>
            <a:endParaRPr lang="en-US" sz="1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en-US" dirty="0" err="1" smtClean="0"/>
              <a:t>Hochschule</a:t>
            </a:r>
            <a:r>
              <a:rPr lang="en-US" dirty="0" smtClean="0"/>
              <a:t> Esslingen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461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Reached project goals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1260000"/>
            <a:ext cx="8280598" cy="487362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smtClean="0"/>
              <a:t>Setting </a:t>
            </a:r>
            <a:r>
              <a:rPr lang="en-US" sz="1800" dirty="0" smtClean="0"/>
              <a:t>up a flexible development environment</a:t>
            </a:r>
            <a:endParaRPr lang="en-US" sz="1800" dirty="0" smtClean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Hardware selection</a:t>
            </a:r>
          </a:p>
          <a:p>
            <a:pPr marL="808038" lvl="1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Positioning and Wiring of Hardware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Setting up RTOS including Custom Kernel</a:t>
            </a:r>
          </a:p>
          <a:p>
            <a:pPr marL="808038" lvl="1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PPM Decoding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Driver development</a:t>
            </a:r>
          </a:p>
          <a:p>
            <a:pPr marL="808038" lvl="1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LLD – Low-Level Driver</a:t>
            </a:r>
          </a:p>
          <a:p>
            <a:pPr marL="808038" lvl="1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HAL – Hardware Abstraction Layer</a:t>
            </a:r>
          </a:p>
          <a:p>
            <a:pPr marL="808038" lvl="1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SIG – Signal Processing 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UDP/</a:t>
            </a:r>
            <a:r>
              <a:rPr lang="en-US" sz="1800" dirty="0" err="1" smtClean="0"/>
              <a:t>Matlab</a:t>
            </a:r>
            <a:r>
              <a:rPr lang="en-US" sz="1800" dirty="0" smtClean="0"/>
              <a:t> Connection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Sensor Fusion for orientation</a:t>
            </a:r>
          </a:p>
          <a:p>
            <a:pPr marL="808038" lvl="1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Matrix Library</a:t>
            </a:r>
          </a:p>
          <a:p>
            <a:pPr marL="808038" lvl="1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Complementary Filter</a:t>
            </a:r>
          </a:p>
          <a:p>
            <a:pPr marL="808038" lvl="1" indent="-342900">
              <a:buFont typeface="Arial" panose="020B0604020202020204" pitchFamily="34" charset="0"/>
              <a:buChar char="•"/>
            </a:pPr>
            <a:r>
              <a:rPr lang="en-US" sz="1600" dirty="0" err="1" smtClean="0"/>
              <a:t>Kalman</a:t>
            </a:r>
            <a:r>
              <a:rPr lang="en-US" sz="1600" dirty="0" smtClean="0"/>
              <a:t> Filter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en-US" dirty="0" err="1" smtClean="0"/>
              <a:t>Hochschule</a:t>
            </a:r>
            <a:r>
              <a:rPr lang="en-US" dirty="0" smtClean="0"/>
              <a:t> Esslingen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21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environment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1260000"/>
            <a:ext cx="8280598" cy="4873625"/>
          </a:xfrm>
        </p:spPr>
        <p:txBody>
          <a:bodyPr/>
          <a:lstStyle/>
          <a:p>
            <a:pPr marL="342900" lvl="1" indent="-342900">
              <a:lnSpc>
                <a:spcPct val="150000"/>
              </a:lnSpc>
              <a:buClr>
                <a:srgbClr val="D40032"/>
              </a:buClr>
              <a:buFont typeface="Arial" panose="020B0604020202020204" pitchFamily="34" charset="0"/>
              <a:buChar char="•"/>
            </a:pPr>
            <a:r>
              <a:rPr lang="en-US" sz="1800" dirty="0" smtClean="0"/>
              <a:t>Virtual machine</a:t>
            </a:r>
          </a:p>
          <a:p>
            <a:pPr marL="750887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No specific Operating system on Host Computer needed </a:t>
            </a:r>
          </a:p>
          <a:p>
            <a:pPr marL="342900" lvl="1" indent="-342900">
              <a:lnSpc>
                <a:spcPct val="150000"/>
              </a:lnSpc>
              <a:buClr>
                <a:srgbClr val="D40032"/>
              </a:buClr>
              <a:buFont typeface="Arial" panose="020B0604020202020204" pitchFamily="34" charset="0"/>
              <a:buChar char="•"/>
            </a:pPr>
            <a:r>
              <a:rPr lang="en-US" sz="1800" dirty="0" smtClean="0"/>
              <a:t>Ubuntu</a:t>
            </a:r>
          </a:p>
          <a:p>
            <a:pPr marL="750887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Ubuntu 14.10</a:t>
            </a:r>
          </a:p>
          <a:p>
            <a:pPr marL="750887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More rights to Hardware access</a:t>
            </a:r>
          </a:p>
          <a:p>
            <a:pPr marL="342900" lvl="1" indent="-342900">
              <a:lnSpc>
                <a:spcPct val="150000"/>
              </a:lnSpc>
              <a:buClr>
                <a:srgbClr val="D40032"/>
              </a:buClr>
              <a:buFont typeface="Arial" panose="020B0604020202020204" pitchFamily="34" charset="0"/>
              <a:buChar char="•"/>
            </a:pPr>
            <a:r>
              <a:rPr lang="en-US" sz="1800" dirty="0" smtClean="0"/>
              <a:t>Eclipse</a:t>
            </a:r>
          </a:p>
          <a:p>
            <a:pPr marL="750887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Eclipse Luna </a:t>
            </a:r>
          </a:p>
          <a:p>
            <a:pPr marL="750887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Cross-Compile enabled to ensure faster compilation</a:t>
            </a:r>
            <a:endParaRPr lang="en-US" sz="1400" dirty="0" smtClean="0"/>
          </a:p>
          <a:p>
            <a:pPr marL="750887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Debugging enabled via Network -&gt; faster Software development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en-US" dirty="0" err="1" smtClean="0"/>
              <a:t>Hochschule</a:t>
            </a:r>
            <a:r>
              <a:rPr lang="en-US" dirty="0" smtClean="0"/>
              <a:t> Esslingen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36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Raspberry</a:t>
            </a:r>
            <a:r>
              <a:rPr lang="de-DE" dirty="0" smtClean="0"/>
              <a:t> Pi </a:t>
            </a:r>
            <a:r>
              <a:rPr lang="de-DE" dirty="0" err="1" smtClean="0"/>
              <a:t>based</a:t>
            </a:r>
            <a:r>
              <a:rPr lang="de-DE" dirty="0"/>
              <a:t> </a:t>
            </a:r>
            <a:r>
              <a:rPr lang="de-DE" dirty="0" err="1" smtClean="0"/>
              <a:t>platform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1800" dirty="0" smtClean="0"/>
              <a:t>Hardware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1260000"/>
            <a:ext cx="8280598" cy="4873625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Raspberry Pi B+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GPS Hat board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IMU Board</a:t>
            </a:r>
          </a:p>
          <a:p>
            <a:pPr marL="808038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Acceleration sensor</a:t>
            </a:r>
          </a:p>
          <a:p>
            <a:pPr marL="808038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 smtClean="0"/>
              <a:t>eCompass</a:t>
            </a:r>
            <a:endParaRPr lang="en-US" sz="1800" dirty="0" smtClean="0"/>
          </a:p>
          <a:p>
            <a:pPr marL="808038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 smtClean="0"/>
              <a:t>Gyrosensor</a:t>
            </a:r>
            <a:endParaRPr lang="en-US" sz="1800" dirty="0" smtClean="0"/>
          </a:p>
          <a:p>
            <a:pPr marL="808038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Barometer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A/D Converter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DC/DC Converter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en-US" dirty="0" err="1" smtClean="0"/>
              <a:t>Hochschule</a:t>
            </a:r>
            <a:r>
              <a:rPr lang="en-US" smtClean="0"/>
              <a:t> Esslingen</a:t>
            </a:r>
            <a:endParaRPr lang="en-US" dirty="0"/>
          </a:p>
        </p:txBody>
      </p:sp>
      <p:pic>
        <p:nvPicPr>
          <p:cNvPr id="1032" name="Picture 8" descr="C:\Users\jsUni\Pictures\raspberry-pi-b-plus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85" y="1086572"/>
            <a:ext cx="3907011" cy="3206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5004049" y="4293096"/>
            <a:ext cx="40324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http://www.cnet.com/products/raspberry-pi-model-b-plus/</a:t>
            </a:r>
          </a:p>
        </p:txBody>
      </p:sp>
      <p:pic>
        <p:nvPicPr>
          <p:cNvPr id="1033" name="Picture 9" descr="C:\Users\jsUni\Pictures\rsz_b--500x337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004" y="1209083"/>
            <a:ext cx="4762500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sUni\Documents\HSEQuadroProjekt\SVN_REPO\doc\se\sources\user_manual_latex\fig\ch-rpi-hardware\gpsHat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440495"/>
            <a:ext cx="3182466" cy="27471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jsUni\Pictures\0J5507.1200.jpg"/>
          <p:cNvPicPr>
            <a:picLocks noChangeAspect="1" noChangeArrowheads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02" b="43696"/>
          <a:stretch/>
        </p:blipFill>
        <p:spPr bwMode="auto">
          <a:xfrm rot="5400000">
            <a:off x="5834439" y="2598610"/>
            <a:ext cx="1296142" cy="652667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jsUni\Documents\HSEQuadroProjekt\SVN_REPO\doc\se\sources\user_manual_latex\fig\ch-rpi-hardware\adcBoard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677081" y="2636264"/>
            <a:ext cx="1334245" cy="843566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feld 13"/>
          <p:cNvSpPr txBox="1"/>
          <p:nvPr/>
        </p:nvSpPr>
        <p:spPr>
          <a:xfrm>
            <a:off x="5004048" y="4293096"/>
            <a:ext cx="4032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https://www.raspberrypi.org/wp-content/uploads/2014/07/rsz_b--500x337.jpg</a:t>
            </a:r>
          </a:p>
        </p:txBody>
      </p:sp>
      <p:pic>
        <p:nvPicPr>
          <p:cNvPr id="1036" name="Picture 12" descr="C:\Users\jsUni\Documents\HSEQuadroProjekt\SVN_REPO\doc\se\sources\user_manual_latex\fig\ch-project-goals\MainRaspberryPi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552" y="1250679"/>
            <a:ext cx="5164520" cy="3421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uppieren 8"/>
          <p:cNvGrpSpPr/>
          <p:nvPr/>
        </p:nvGrpSpPr>
        <p:grpSpPr>
          <a:xfrm>
            <a:off x="3995936" y="2286894"/>
            <a:ext cx="4758451" cy="4092474"/>
            <a:chOff x="3995936" y="2286894"/>
            <a:chExt cx="4758451" cy="4092474"/>
          </a:xfrm>
        </p:grpSpPr>
        <p:pic>
          <p:nvPicPr>
            <p:cNvPr id="1028" name="Picture 4" descr="C:\Users\jsUni\Documents\HSEQuadroProjekt\SVN_REPO\doc\se\sources\user_manual_latex\fig\ch-rpi-hardware\dcdcBoard.jp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917863" y="4869160"/>
              <a:ext cx="2004557" cy="1510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5" name="Picture 11" descr="C:\Users\jsUni\Pictures\RCBattery.png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99"/>
            <a:stretch/>
          </p:blipFill>
          <p:spPr bwMode="auto">
            <a:xfrm>
              <a:off x="6660232" y="4723682"/>
              <a:ext cx="2094155" cy="1231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Freihandform 6"/>
            <p:cNvSpPr/>
            <p:nvPr/>
          </p:nvSpPr>
          <p:spPr bwMode="auto">
            <a:xfrm>
              <a:off x="4150760" y="2390924"/>
              <a:ext cx="1089060" cy="3671359"/>
            </a:xfrm>
            <a:custGeom>
              <a:avLst/>
              <a:gdLst>
                <a:gd name="connsiteX0" fmla="*/ 1089060 w 1089060"/>
                <a:gd name="connsiteY0" fmla="*/ 4356243 h 4367047"/>
                <a:gd name="connsiteX1" fmla="*/ 750013 w 1089060"/>
                <a:gd name="connsiteY1" fmla="*/ 4356243 h 4367047"/>
                <a:gd name="connsiteX2" fmla="*/ 708916 w 1089060"/>
                <a:gd name="connsiteY2" fmla="*/ 4345968 h 4367047"/>
                <a:gd name="connsiteX3" fmla="*/ 647271 w 1089060"/>
                <a:gd name="connsiteY3" fmla="*/ 4325420 h 4367047"/>
                <a:gd name="connsiteX4" fmla="*/ 616449 w 1089060"/>
                <a:gd name="connsiteY4" fmla="*/ 4304872 h 4367047"/>
                <a:gd name="connsiteX5" fmla="*/ 575352 w 1089060"/>
                <a:gd name="connsiteY5" fmla="*/ 4284324 h 4367047"/>
                <a:gd name="connsiteX6" fmla="*/ 523982 w 1089060"/>
                <a:gd name="connsiteY6" fmla="*/ 4232953 h 4367047"/>
                <a:gd name="connsiteX7" fmla="*/ 503433 w 1089060"/>
                <a:gd name="connsiteY7" fmla="*/ 4212404 h 4367047"/>
                <a:gd name="connsiteX8" fmla="*/ 472611 w 1089060"/>
                <a:gd name="connsiteY8" fmla="*/ 4191856 h 4367047"/>
                <a:gd name="connsiteX9" fmla="*/ 441788 w 1089060"/>
                <a:gd name="connsiteY9" fmla="*/ 4130211 h 4367047"/>
                <a:gd name="connsiteX10" fmla="*/ 431514 w 1089060"/>
                <a:gd name="connsiteY10" fmla="*/ 4099389 h 4367047"/>
                <a:gd name="connsiteX11" fmla="*/ 410966 w 1089060"/>
                <a:gd name="connsiteY11" fmla="*/ 4068566 h 4367047"/>
                <a:gd name="connsiteX12" fmla="*/ 380143 w 1089060"/>
                <a:gd name="connsiteY12" fmla="*/ 4017195 h 4367047"/>
                <a:gd name="connsiteX13" fmla="*/ 339047 w 1089060"/>
                <a:gd name="connsiteY13" fmla="*/ 3945276 h 4367047"/>
                <a:gd name="connsiteX14" fmla="*/ 308224 w 1089060"/>
                <a:gd name="connsiteY14" fmla="*/ 3883631 h 4367047"/>
                <a:gd name="connsiteX15" fmla="*/ 287676 w 1089060"/>
                <a:gd name="connsiteY15" fmla="*/ 3852809 h 4367047"/>
                <a:gd name="connsiteX16" fmla="*/ 246579 w 1089060"/>
                <a:gd name="connsiteY16" fmla="*/ 3770616 h 4367047"/>
                <a:gd name="connsiteX17" fmla="*/ 236305 w 1089060"/>
                <a:gd name="connsiteY17" fmla="*/ 3719245 h 4367047"/>
                <a:gd name="connsiteX18" fmla="*/ 174660 w 1089060"/>
                <a:gd name="connsiteY18" fmla="*/ 3616503 h 4367047"/>
                <a:gd name="connsiteX19" fmla="*/ 154112 w 1089060"/>
                <a:gd name="connsiteY19" fmla="*/ 3554858 h 4367047"/>
                <a:gd name="connsiteX20" fmla="*/ 143838 w 1089060"/>
                <a:gd name="connsiteY20" fmla="*/ 3524036 h 4367047"/>
                <a:gd name="connsiteX21" fmla="*/ 123289 w 1089060"/>
                <a:gd name="connsiteY21" fmla="*/ 3452117 h 4367047"/>
                <a:gd name="connsiteX22" fmla="*/ 102741 w 1089060"/>
                <a:gd name="connsiteY22" fmla="*/ 3411020 h 4367047"/>
                <a:gd name="connsiteX23" fmla="*/ 92467 w 1089060"/>
                <a:gd name="connsiteY23" fmla="*/ 3359649 h 4367047"/>
                <a:gd name="connsiteX24" fmla="*/ 82193 w 1089060"/>
                <a:gd name="connsiteY24" fmla="*/ 3328827 h 4367047"/>
                <a:gd name="connsiteX25" fmla="*/ 71919 w 1089060"/>
                <a:gd name="connsiteY25" fmla="*/ 3277456 h 4367047"/>
                <a:gd name="connsiteX26" fmla="*/ 61644 w 1089060"/>
                <a:gd name="connsiteY26" fmla="*/ 3236360 h 4367047"/>
                <a:gd name="connsiteX27" fmla="*/ 41096 w 1089060"/>
                <a:gd name="connsiteY27" fmla="*/ 3123344 h 4367047"/>
                <a:gd name="connsiteX28" fmla="*/ 30822 w 1089060"/>
                <a:gd name="connsiteY28" fmla="*/ 3092521 h 4367047"/>
                <a:gd name="connsiteX29" fmla="*/ 20548 w 1089060"/>
                <a:gd name="connsiteY29" fmla="*/ 3000054 h 4367047"/>
                <a:gd name="connsiteX30" fmla="*/ 10274 w 1089060"/>
                <a:gd name="connsiteY30" fmla="*/ 2938409 h 4367047"/>
                <a:gd name="connsiteX31" fmla="*/ 0 w 1089060"/>
                <a:gd name="connsiteY31" fmla="*/ 2856216 h 4367047"/>
                <a:gd name="connsiteX32" fmla="*/ 10274 w 1089060"/>
                <a:gd name="connsiteY32" fmla="*/ 2219218 h 4367047"/>
                <a:gd name="connsiteX33" fmla="*/ 20548 w 1089060"/>
                <a:gd name="connsiteY33" fmla="*/ 2157573 h 4367047"/>
                <a:gd name="connsiteX34" fmla="*/ 30822 w 1089060"/>
                <a:gd name="connsiteY34" fmla="*/ 2024009 h 4367047"/>
                <a:gd name="connsiteX35" fmla="*/ 51370 w 1089060"/>
                <a:gd name="connsiteY35" fmla="*/ 1890445 h 4367047"/>
                <a:gd name="connsiteX36" fmla="*/ 71919 w 1089060"/>
                <a:gd name="connsiteY36" fmla="*/ 1541124 h 4367047"/>
                <a:gd name="connsiteX37" fmla="*/ 82193 w 1089060"/>
                <a:gd name="connsiteY37" fmla="*/ 1479479 h 4367047"/>
                <a:gd name="connsiteX38" fmla="*/ 102741 w 1089060"/>
                <a:gd name="connsiteY38" fmla="*/ 1304818 h 4367047"/>
                <a:gd name="connsiteX39" fmla="*/ 113015 w 1089060"/>
                <a:gd name="connsiteY39" fmla="*/ 1243173 h 4367047"/>
                <a:gd name="connsiteX40" fmla="*/ 123289 w 1089060"/>
                <a:gd name="connsiteY40" fmla="*/ 1212351 h 4367047"/>
                <a:gd name="connsiteX41" fmla="*/ 143838 w 1089060"/>
                <a:gd name="connsiteY41" fmla="*/ 1037690 h 4367047"/>
                <a:gd name="connsiteX42" fmla="*/ 164386 w 1089060"/>
                <a:gd name="connsiteY42" fmla="*/ 965771 h 4367047"/>
                <a:gd name="connsiteX43" fmla="*/ 174660 w 1089060"/>
                <a:gd name="connsiteY43" fmla="*/ 914400 h 4367047"/>
                <a:gd name="connsiteX44" fmla="*/ 184934 w 1089060"/>
                <a:gd name="connsiteY44" fmla="*/ 852755 h 4367047"/>
                <a:gd name="connsiteX45" fmla="*/ 236305 w 1089060"/>
                <a:gd name="connsiteY45" fmla="*/ 719191 h 4367047"/>
                <a:gd name="connsiteX46" fmla="*/ 277402 w 1089060"/>
                <a:gd name="connsiteY46" fmla="*/ 544530 h 4367047"/>
                <a:gd name="connsiteX47" fmla="*/ 297950 w 1089060"/>
                <a:gd name="connsiteY47" fmla="*/ 482885 h 4367047"/>
                <a:gd name="connsiteX48" fmla="*/ 349321 w 1089060"/>
                <a:gd name="connsiteY48" fmla="*/ 390418 h 4367047"/>
                <a:gd name="connsiteX49" fmla="*/ 359595 w 1089060"/>
                <a:gd name="connsiteY49" fmla="*/ 349321 h 4367047"/>
                <a:gd name="connsiteX50" fmla="*/ 390418 w 1089060"/>
                <a:gd name="connsiteY50" fmla="*/ 308225 h 4367047"/>
                <a:gd name="connsiteX51" fmla="*/ 431514 w 1089060"/>
                <a:gd name="connsiteY51" fmla="*/ 246580 h 4367047"/>
                <a:gd name="connsiteX52" fmla="*/ 452062 w 1089060"/>
                <a:gd name="connsiteY52" fmla="*/ 215757 h 4367047"/>
                <a:gd name="connsiteX53" fmla="*/ 472611 w 1089060"/>
                <a:gd name="connsiteY53" fmla="*/ 195209 h 4367047"/>
                <a:gd name="connsiteX54" fmla="*/ 513707 w 1089060"/>
                <a:gd name="connsiteY54" fmla="*/ 133564 h 4367047"/>
                <a:gd name="connsiteX55" fmla="*/ 554804 w 1089060"/>
                <a:gd name="connsiteY55" fmla="*/ 92467 h 4367047"/>
                <a:gd name="connsiteX56" fmla="*/ 585627 w 1089060"/>
                <a:gd name="connsiteY56" fmla="*/ 61645 h 4367047"/>
                <a:gd name="connsiteX57" fmla="*/ 636997 w 1089060"/>
                <a:gd name="connsiteY57" fmla="*/ 20548 h 4367047"/>
                <a:gd name="connsiteX58" fmla="*/ 667820 w 1089060"/>
                <a:gd name="connsiteY58" fmla="*/ 0 h 4367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089060" h="4367047">
                  <a:moveTo>
                    <a:pt x="1089060" y="4356243"/>
                  </a:moveTo>
                  <a:cubicBezTo>
                    <a:pt x="913846" y="4363861"/>
                    <a:pt x="889527" y="4376174"/>
                    <a:pt x="750013" y="4356243"/>
                  </a:cubicBezTo>
                  <a:cubicBezTo>
                    <a:pt x="736034" y="4354246"/>
                    <a:pt x="722441" y="4350026"/>
                    <a:pt x="708916" y="4345968"/>
                  </a:cubicBezTo>
                  <a:cubicBezTo>
                    <a:pt x="688170" y="4339744"/>
                    <a:pt x="647271" y="4325420"/>
                    <a:pt x="647271" y="4325420"/>
                  </a:cubicBezTo>
                  <a:cubicBezTo>
                    <a:pt x="636997" y="4318571"/>
                    <a:pt x="627170" y="4310998"/>
                    <a:pt x="616449" y="4304872"/>
                  </a:cubicBezTo>
                  <a:cubicBezTo>
                    <a:pt x="603151" y="4297273"/>
                    <a:pt x="587442" y="4293727"/>
                    <a:pt x="575352" y="4284324"/>
                  </a:cubicBezTo>
                  <a:cubicBezTo>
                    <a:pt x="556237" y="4269457"/>
                    <a:pt x="541105" y="4250077"/>
                    <a:pt x="523982" y="4232953"/>
                  </a:cubicBezTo>
                  <a:cubicBezTo>
                    <a:pt x="517132" y="4226103"/>
                    <a:pt x="511493" y="4217777"/>
                    <a:pt x="503433" y="4212404"/>
                  </a:cubicBezTo>
                  <a:lnTo>
                    <a:pt x="472611" y="4191856"/>
                  </a:lnTo>
                  <a:cubicBezTo>
                    <a:pt x="446787" y="4114385"/>
                    <a:pt x="481622" y="4209877"/>
                    <a:pt x="441788" y="4130211"/>
                  </a:cubicBezTo>
                  <a:cubicBezTo>
                    <a:pt x="436945" y="4120525"/>
                    <a:pt x="436357" y="4109075"/>
                    <a:pt x="431514" y="4099389"/>
                  </a:cubicBezTo>
                  <a:cubicBezTo>
                    <a:pt x="425992" y="4088344"/>
                    <a:pt x="416488" y="4079611"/>
                    <a:pt x="410966" y="4068566"/>
                  </a:cubicBezTo>
                  <a:cubicBezTo>
                    <a:pt x="384292" y="4015218"/>
                    <a:pt x="420279" y="4057331"/>
                    <a:pt x="380143" y="4017195"/>
                  </a:cubicBezTo>
                  <a:cubicBezTo>
                    <a:pt x="358554" y="3952427"/>
                    <a:pt x="385696" y="4023025"/>
                    <a:pt x="339047" y="3945276"/>
                  </a:cubicBezTo>
                  <a:cubicBezTo>
                    <a:pt x="327227" y="3925576"/>
                    <a:pt x="319381" y="3903714"/>
                    <a:pt x="308224" y="3883631"/>
                  </a:cubicBezTo>
                  <a:cubicBezTo>
                    <a:pt x="302227" y="3872837"/>
                    <a:pt x="293589" y="3863649"/>
                    <a:pt x="287676" y="3852809"/>
                  </a:cubicBezTo>
                  <a:cubicBezTo>
                    <a:pt x="273008" y="3825918"/>
                    <a:pt x="246579" y="3770616"/>
                    <a:pt x="246579" y="3770616"/>
                  </a:cubicBezTo>
                  <a:cubicBezTo>
                    <a:pt x="243154" y="3753492"/>
                    <a:pt x="242273" y="3735656"/>
                    <a:pt x="236305" y="3719245"/>
                  </a:cubicBezTo>
                  <a:cubicBezTo>
                    <a:pt x="218196" y="3669445"/>
                    <a:pt x="204083" y="3655734"/>
                    <a:pt x="174660" y="3616503"/>
                  </a:cubicBezTo>
                  <a:lnTo>
                    <a:pt x="154112" y="3554858"/>
                  </a:lnTo>
                  <a:cubicBezTo>
                    <a:pt x="150687" y="3544584"/>
                    <a:pt x="146465" y="3534542"/>
                    <a:pt x="143838" y="3524036"/>
                  </a:cubicBezTo>
                  <a:cubicBezTo>
                    <a:pt x="138622" y="3503171"/>
                    <a:pt x="132136" y="3472760"/>
                    <a:pt x="123289" y="3452117"/>
                  </a:cubicBezTo>
                  <a:cubicBezTo>
                    <a:pt x="117256" y="3438040"/>
                    <a:pt x="109590" y="3424719"/>
                    <a:pt x="102741" y="3411020"/>
                  </a:cubicBezTo>
                  <a:cubicBezTo>
                    <a:pt x="99316" y="3393896"/>
                    <a:pt x="96702" y="3376590"/>
                    <a:pt x="92467" y="3359649"/>
                  </a:cubicBezTo>
                  <a:cubicBezTo>
                    <a:pt x="89840" y="3349143"/>
                    <a:pt x="84820" y="3339333"/>
                    <a:pt x="82193" y="3328827"/>
                  </a:cubicBezTo>
                  <a:cubicBezTo>
                    <a:pt x="77958" y="3311886"/>
                    <a:pt x="75707" y="3294503"/>
                    <a:pt x="71919" y="3277456"/>
                  </a:cubicBezTo>
                  <a:cubicBezTo>
                    <a:pt x="68856" y="3263672"/>
                    <a:pt x="64413" y="3250206"/>
                    <a:pt x="61644" y="3236360"/>
                  </a:cubicBezTo>
                  <a:cubicBezTo>
                    <a:pt x="52481" y="3190548"/>
                    <a:pt x="52117" y="3167430"/>
                    <a:pt x="41096" y="3123344"/>
                  </a:cubicBezTo>
                  <a:cubicBezTo>
                    <a:pt x="38469" y="3112837"/>
                    <a:pt x="34247" y="3102795"/>
                    <a:pt x="30822" y="3092521"/>
                  </a:cubicBezTo>
                  <a:cubicBezTo>
                    <a:pt x="27397" y="3061699"/>
                    <a:pt x="24647" y="3030794"/>
                    <a:pt x="20548" y="3000054"/>
                  </a:cubicBezTo>
                  <a:cubicBezTo>
                    <a:pt x="17795" y="2979405"/>
                    <a:pt x="13220" y="2959031"/>
                    <a:pt x="10274" y="2938409"/>
                  </a:cubicBezTo>
                  <a:cubicBezTo>
                    <a:pt x="6369" y="2911076"/>
                    <a:pt x="3425" y="2883614"/>
                    <a:pt x="0" y="2856216"/>
                  </a:cubicBezTo>
                  <a:cubicBezTo>
                    <a:pt x="3425" y="2643883"/>
                    <a:pt x="4031" y="2431486"/>
                    <a:pt x="10274" y="2219218"/>
                  </a:cubicBezTo>
                  <a:cubicBezTo>
                    <a:pt x="10886" y="2198395"/>
                    <a:pt x="18367" y="2178290"/>
                    <a:pt x="20548" y="2157573"/>
                  </a:cubicBezTo>
                  <a:cubicBezTo>
                    <a:pt x="25222" y="2113165"/>
                    <a:pt x="26589" y="2068461"/>
                    <a:pt x="30822" y="2024009"/>
                  </a:cubicBezTo>
                  <a:cubicBezTo>
                    <a:pt x="37607" y="1952762"/>
                    <a:pt x="39257" y="1951009"/>
                    <a:pt x="51370" y="1890445"/>
                  </a:cubicBezTo>
                  <a:cubicBezTo>
                    <a:pt x="53346" y="1854884"/>
                    <a:pt x="67880" y="1585553"/>
                    <a:pt x="71919" y="1541124"/>
                  </a:cubicBezTo>
                  <a:cubicBezTo>
                    <a:pt x="73805" y="1520378"/>
                    <a:pt x="79609" y="1500150"/>
                    <a:pt x="82193" y="1479479"/>
                  </a:cubicBezTo>
                  <a:cubicBezTo>
                    <a:pt x="104615" y="1300102"/>
                    <a:pt x="80748" y="1447775"/>
                    <a:pt x="102741" y="1304818"/>
                  </a:cubicBezTo>
                  <a:cubicBezTo>
                    <a:pt x="105909" y="1284228"/>
                    <a:pt x="108496" y="1263509"/>
                    <a:pt x="113015" y="1243173"/>
                  </a:cubicBezTo>
                  <a:cubicBezTo>
                    <a:pt x="115364" y="1232601"/>
                    <a:pt x="119864" y="1222625"/>
                    <a:pt x="123289" y="1212351"/>
                  </a:cubicBezTo>
                  <a:cubicBezTo>
                    <a:pt x="128799" y="1157255"/>
                    <a:pt x="133745" y="1093204"/>
                    <a:pt x="143838" y="1037690"/>
                  </a:cubicBezTo>
                  <a:cubicBezTo>
                    <a:pt x="156651" y="967219"/>
                    <a:pt x="149714" y="1024460"/>
                    <a:pt x="164386" y="965771"/>
                  </a:cubicBezTo>
                  <a:cubicBezTo>
                    <a:pt x="168621" y="948830"/>
                    <a:pt x="171536" y="931581"/>
                    <a:pt x="174660" y="914400"/>
                  </a:cubicBezTo>
                  <a:cubicBezTo>
                    <a:pt x="178386" y="893904"/>
                    <a:pt x="179881" y="872965"/>
                    <a:pt x="184934" y="852755"/>
                  </a:cubicBezTo>
                  <a:cubicBezTo>
                    <a:pt x="196451" y="806687"/>
                    <a:pt x="217758" y="762467"/>
                    <a:pt x="236305" y="719191"/>
                  </a:cubicBezTo>
                  <a:cubicBezTo>
                    <a:pt x="260729" y="584855"/>
                    <a:pt x="244743" y="642505"/>
                    <a:pt x="277402" y="544530"/>
                  </a:cubicBezTo>
                  <a:cubicBezTo>
                    <a:pt x="284251" y="523982"/>
                    <a:pt x="286806" y="501458"/>
                    <a:pt x="297950" y="482885"/>
                  </a:cubicBezTo>
                  <a:cubicBezTo>
                    <a:pt x="311032" y="461082"/>
                    <a:pt x="339493" y="416627"/>
                    <a:pt x="349321" y="390418"/>
                  </a:cubicBezTo>
                  <a:cubicBezTo>
                    <a:pt x="354279" y="377196"/>
                    <a:pt x="353280" y="361951"/>
                    <a:pt x="359595" y="349321"/>
                  </a:cubicBezTo>
                  <a:cubicBezTo>
                    <a:pt x="367253" y="334005"/>
                    <a:pt x="380598" y="322253"/>
                    <a:pt x="390418" y="308225"/>
                  </a:cubicBezTo>
                  <a:cubicBezTo>
                    <a:pt x="404580" y="287993"/>
                    <a:pt x="417815" y="267128"/>
                    <a:pt x="431514" y="246580"/>
                  </a:cubicBezTo>
                  <a:cubicBezTo>
                    <a:pt x="438363" y="236306"/>
                    <a:pt x="443330" y="224488"/>
                    <a:pt x="452062" y="215757"/>
                  </a:cubicBezTo>
                  <a:cubicBezTo>
                    <a:pt x="458912" y="208908"/>
                    <a:pt x="466799" y="202958"/>
                    <a:pt x="472611" y="195209"/>
                  </a:cubicBezTo>
                  <a:cubicBezTo>
                    <a:pt x="487429" y="175452"/>
                    <a:pt x="496244" y="151027"/>
                    <a:pt x="513707" y="133564"/>
                  </a:cubicBezTo>
                  <a:lnTo>
                    <a:pt x="554804" y="92467"/>
                  </a:lnTo>
                  <a:cubicBezTo>
                    <a:pt x="565078" y="82193"/>
                    <a:pt x="573537" y="69705"/>
                    <a:pt x="585627" y="61645"/>
                  </a:cubicBezTo>
                  <a:cubicBezTo>
                    <a:pt x="680504" y="-1606"/>
                    <a:pt x="563791" y="79113"/>
                    <a:pt x="636997" y="20548"/>
                  </a:cubicBezTo>
                  <a:cubicBezTo>
                    <a:pt x="646639" y="12834"/>
                    <a:pt x="667820" y="0"/>
                    <a:pt x="667820" y="0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 w="38100">
                  <a:solidFill>
                    <a:schemeClr val="tx1"/>
                  </a:solidFill>
                  <a:prstDash val="sysDash"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0" name="Freihandform 19"/>
            <p:cNvSpPr/>
            <p:nvPr/>
          </p:nvSpPr>
          <p:spPr bwMode="auto">
            <a:xfrm>
              <a:off x="3995936" y="2286894"/>
              <a:ext cx="1396284" cy="3852969"/>
            </a:xfrm>
            <a:custGeom>
              <a:avLst/>
              <a:gdLst>
                <a:gd name="connsiteX0" fmla="*/ 1089060 w 1089060"/>
                <a:gd name="connsiteY0" fmla="*/ 4356243 h 4367047"/>
                <a:gd name="connsiteX1" fmla="*/ 750013 w 1089060"/>
                <a:gd name="connsiteY1" fmla="*/ 4356243 h 4367047"/>
                <a:gd name="connsiteX2" fmla="*/ 708916 w 1089060"/>
                <a:gd name="connsiteY2" fmla="*/ 4345968 h 4367047"/>
                <a:gd name="connsiteX3" fmla="*/ 647271 w 1089060"/>
                <a:gd name="connsiteY3" fmla="*/ 4325420 h 4367047"/>
                <a:gd name="connsiteX4" fmla="*/ 616449 w 1089060"/>
                <a:gd name="connsiteY4" fmla="*/ 4304872 h 4367047"/>
                <a:gd name="connsiteX5" fmla="*/ 575352 w 1089060"/>
                <a:gd name="connsiteY5" fmla="*/ 4284324 h 4367047"/>
                <a:gd name="connsiteX6" fmla="*/ 523982 w 1089060"/>
                <a:gd name="connsiteY6" fmla="*/ 4232953 h 4367047"/>
                <a:gd name="connsiteX7" fmla="*/ 503433 w 1089060"/>
                <a:gd name="connsiteY7" fmla="*/ 4212404 h 4367047"/>
                <a:gd name="connsiteX8" fmla="*/ 472611 w 1089060"/>
                <a:gd name="connsiteY8" fmla="*/ 4191856 h 4367047"/>
                <a:gd name="connsiteX9" fmla="*/ 441788 w 1089060"/>
                <a:gd name="connsiteY9" fmla="*/ 4130211 h 4367047"/>
                <a:gd name="connsiteX10" fmla="*/ 431514 w 1089060"/>
                <a:gd name="connsiteY10" fmla="*/ 4099389 h 4367047"/>
                <a:gd name="connsiteX11" fmla="*/ 410966 w 1089060"/>
                <a:gd name="connsiteY11" fmla="*/ 4068566 h 4367047"/>
                <a:gd name="connsiteX12" fmla="*/ 380143 w 1089060"/>
                <a:gd name="connsiteY12" fmla="*/ 4017195 h 4367047"/>
                <a:gd name="connsiteX13" fmla="*/ 339047 w 1089060"/>
                <a:gd name="connsiteY13" fmla="*/ 3945276 h 4367047"/>
                <a:gd name="connsiteX14" fmla="*/ 308224 w 1089060"/>
                <a:gd name="connsiteY14" fmla="*/ 3883631 h 4367047"/>
                <a:gd name="connsiteX15" fmla="*/ 287676 w 1089060"/>
                <a:gd name="connsiteY15" fmla="*/ 3852809 h 4367047"/>
                <a:gd name="connsiteX16" fmla="*/ 246579 w 1089060"/>
                <a:gd name="connsiteY16" fmla="*/ 3770616 h 4367047"/>
                <a:gd name="connsiteX17" fmla="*/ 236305 w 1089060"/>
                <a:gd name="connsiteY17" fmla="*/ 3719245 h 4367047"/>
                <a:gd name="connsiteX18" fmla="*/ 174660 w 1089060"/>
                <a:gd name="connsiteY18" fmla="*/ 3616503 h 4367047"/>
                <a:gd name="connsiteX19" fmla="*/ 154112 w 1089060"/>
                <a:gd name="connsiteY19" fmla="*/ 3554858 h 4367047"/>
                <a:gd name="connsiteX20" fmla="*/ 143838 w 1089060"/>
                <a:gd name="connsiteY20" fmla="*/ 3524036 h 4367047"/>
                <a:gd name="connsiteX21" fmla="*/ 123289 w 1089060"/>
                <a:gd name="connsiteY21" fmla="*/ 3452117 h 4367047"/>
                <a:gd name="connsiteX22" fmla="*/ 102741 w 1089060"/>
                <a:gd name="connsiteY22" fmla="*/ 3411020 h 4367047"/>
                <a:gd name="connsiteX23" fmla="*/ 92467 w 1089060"/>
                <a:gd name="connsiteY23" fmla="*/ 3359649 h 4367047"/>
                <a:gd name="connsiteX24" fmla="*/ 82193 w 1089060"/>
                <a:gd name="connsiteY24" fmla="*/ 3328827 h 4367047"/>
                <a:gd name="connsiteX25" fmla="*/ 71919 w 1089060"/>
                <a:gd name="connsiteY25" fmla="*/ 3277456 h 4367047"/>
                <a:gd name="connsiteX26" fmla="*/ 61644 w 1089060"/>
                <a:gd name="connsiteY26" fmla="*/ 3236360 h 4367047"/>
                <a:gd name="connsiteX27" fmla="*/ 41096 w 1089060"/>
                <a:gd name="connsiteY27" fmla="*/ 3123344 h 4367047"/>
                <a:gd name="connsiteX28" fmla="*/ 30822 w 1089060"/>
                <a:gd name="connsiteY28" fmla="*/ 3092521 h 4367047"/>
                <a:gd name="connsiteX29" fmla="*/ 20548 w 1089060"/>
                <a:gd name="connsiteY29" fmla="*/ 3000054 h 4367047"/>
                <a:gd name="connsiteX30" fmla="*/ 10274 w 1089060"/>
                <a:gd name="connsiteY30" fmla="*/ 2938409 h 4367047"/>
                <a:gd name="connsiteX31" fmla="*/ 0 w 1089060"/>
                <a:gd name="connsiteY31" fmla="*/ 2856216 h 4367047"/>
                <a:gd name="connsiteX32" fmla="*/ 10274 w 1089060"/>
                <a:gd name="connsiteY32" fmla="*/ 2219218 h 4367047"/>
                <a:gd name="connsiteX33" fmla="*/ 20548 w 1089060"/>
                <a:gd name="connsiteY33" fmla="*/ 2157573 h 4367047"/>
                <a:gd name="connsiteX34" fmla="*/ 30822 w 1089060"/>
                <a:gd name="connsiteY34" fmla="*/ 2024009 h 4367047"/>
                <a:gd name="connsiteX35" fmla="*/ 51370 w 1089060"/>
                <a:gd name="connsiteY35" fmla="*/ 1890445 h 4367047"/>
                <a:gd name="connsiteX36" fmla="*/ 71919 w 1089060"/>
                <a:gd name="connsiteY36" fmla="*/ 1541124 h 4367047"/>
                <a:gd name="connsiteX37" fmla="*/ 82193 w 1089060"/>
                <a:gd name="connsiteY37" fmla="*/ 1479479 h 4367047"/>
                <a:gd name="connsiteX38" fmla="*/ 102741 w 1089060"/>
                <a:gd name="connsiteY38" fmla="*/ 1304818 h 4367047"/>
                <a:gd name="connsiteX39" fmla="*/ 113015 w 1089060"/>
                <a:gd name="connsiteY39" fmla="*/ 1243173 h 4367047"/>
                <a:gd name="connsiteX40" fmla="*/ 123289 w 1089060"/>
                <a:gd name="connsiteY40" fmla="*/ 1212351 h 4367047"/>
                <a:gd name="connsiteX41" fmla="*/ 143838 w 1089060"/>
                <a:gd name="connsiteY41" fmla="*/ 1037690 h 4367047"/>
                <a:gd name="connsiteX42" fmla="*/ 164386 w 1089060"/>
                <a:gd name="connsiteY42" fmla="*/ 965771 h 4367047"/>
                <a:gd name="connsiteX43" fmla="*/ 174660 w 1089060"/>
                <a:gd name="connsiteY43" fmla="*/ 914400 h 4367047"/>
                <a:gd name="connsiteX44" fmla="*/ 184934 w 1089060"/>
                <a:gd name="connsiteY44" fmla="*/ 852755 h 4367047"/>
                <a:gd name="connsiteX45" fmla="*/ 236305 w 1089060"/>
                <a:gd name="connsiteY45" fmla="*/ 719191 h 4367047"/>
                <a:gd name="connsiteX46" fmla="*/ 277402 w 1089060"/>
                <a:gd name="connsiteY46" fmla="*/ 544530 h 4367047"/>
                <a:gd name="connsiteX47" fmla="*/ 297950 w 1089060"/>
                <a:gd name="connsiteY47" fmla="*/ 482885 h 4367047"/>
                <a:gd name="connsiteX48" fmla="*/ 349321 w 1089060"/>
                <a:gd name="connsiteY48" fmla="*/ 390418 h 4367047"/>
                <a:gd name="connsiteX49" fmla="*/ 359595 w 1089060"/>
                <a:gd name="connsiteY49" fmla="*/ 349321 h 4367047"/>
                <a:gd name="connsiteX50" fmla="*/ 390418 w 1089060"/>
                <a:gd name="connsiteY50" fmla="*/ 308225 h 4367047"/>
                <a:gd name="connsiteX51" fmla="*/ 431514 w 1089060"/>
                <a:gd name="connsiteY51" fmla="*/ 246580 h 4367047"/>
                <a:gd name="connsiteX52" fmla="*/ 452062 w 1089060"/>
                <a:gd name="connsiteY52" fmla="*/ 215757 h 4367047"/>
                <a:gd name="connsiteX53" fmla="*/ 472611 w 1089060"/>
                <a:gd name="connsiteY53" fmla="*/ 195209 h 4367047"/>
                <a:gd name="connsiteX54" fmla="*/ 513707 w 1089060"/>
                <a:gd name="connsiteY54" fmla="*/ 133564 h 4367047"/>
                <a:gd name="connsiteX55" fmla="*/ 554804 w 1089060"/>
                <a:gd name="connsiteY55" fmla="*/ 92467 h 4367047"/>
                <a:gd name="connsiteX56" fmla="*/ 585627 w 1089060"/>
                <a:gd name="connsiteY56" fmla="*/ 61645 h 4367047"/>
                <a:gd name="connsiteX57" fmla="*/ 636997 w 1089060"/>
                <a:gd name="connsiteY57" fmla="*/ 20548 h 4367047"/>
                <a:gd name="connsiteX58" fmla="*/ 667820 w 1089060"/>
                <a:gd name="connsiteY58" fmla="*/ 0 h 4367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089060" h="4367047">
                  <a:moveTo>
                    <a:pt x="1089060" y="4356243"/>
                  </a:moveTo>
                  <a:cubicBezTo>
                    <a:pt x="913846" y="4363861"/>
                    <a:pt x="889527" y="4376174"/>
                    <a:pt x="750013" y="4356243"/>
                  </a:cubicBezTo>
                  <a:cubicBezTo>
                    <a:pt x="736034" y="4354246"/>
                    <a:pt x="722441" y="4350026"/>
                    <a:pt x="708916" y="4345968"/>
                  </a:cubicBezTo>
                  <a:cubicBezTo>
                    <a:pt x="688170" y="4339744"/>
                    <a:pt x="647271" y="4325420"/>
                    <a:pt x="647271" y="4325420"/>
                  </a:cubicBezTo>
                  <a:cubicBezTo>
                    <a:pt x="636997" y="4318571"/>
                    <a:pt x="627170" y="4310998"/>
                    <a:pt x="616449" y="4304872"/>
                  </a:cubicBezTo>
                  <a:cubicBezTo>
                    <a:pt x="603151" y="4297273"/>
                    <a:pt x="587442" y="4293727"/>
                    <a:pt x="575352" y="4284324"/>
                  </a:cubicBezTo>
                  <a:cubicBezTo>
                    <a:pt x="556237" y="4269457"/>
                    <a:pt x="541105" y="4250077"/>
                    <a:pt x="523982" y="4232953"/>
                  </a:cubicBezTo>
                  <a:cubicBezTo>
                    <a:pt x="517132" y="4226103"/>
                    <a:pt x="511493" y="4217777"/>
                    <a:pt x="503433" y="4212404"/>
                  </a:cubicBezTo>
                  <a:lnTo>
                    <a:pt x="472611" y="4191856"/>
                  </a:lnTo>
                  <a:cubicBezTo>
                    <a:pt x="446787" y="4114385"/>
                    <a:pt x="481622" y="4209877"/>
                    <a:pt x="441788" y="4130211"/>
                  </a:cubicBezTo>
                  <a:cubicBezTo>
                    <a:pt x="436945" y="4120525"/>
                    <a:pt x="436357" y="4109075"/>
                    <a:pt x="431514" y="4099389"/>
                  </a:cubicBezTo>
                  <a:cubicBezTo>
                    <a:pt x="425992" y="4088344"/>
                    <a:pt x="416488" y="4079611"/>
                    <a:pt x="410966" y="4068566"/>
                  </a:cubicBezTo>
                  <a:cubicBezTo>
                    <a:pt x="384292" y="4015218"/>
                    <a:pt x="420279" y="4057331"/>
                    <a:pt x="380143" y="4017195"/>
                  </a:cubicBezTo>
                  <a:cubicBezTo>
                    <a:pt x="358554" y="3952427"/>
                    <a:pt x="385696" y="4023025"/>
                    <a:pt x="339047" y="3945276"/>
                  </a:cubicBezTo>
                  <a:cubicBezTo>
                    <a:pt x="327227" y="3925576"/>
                    <a:pt x="319381" y="3903714"/>
                    <a:pt x="308224" y="3883631"/>
                  </a:cubicBezTo>
                  <a:cubicBezTo>
                    <a:pt x="302227" y="3872837"/>
                    <a:pt x="293589" y="3863649"/>
                    <a:pt x="287676" y="3852809"/>
                  </a:cubicBezTo>
                  <a:cubicBezTo>
                    <a:pt x="273008" y="3825918"/>
                    <a:pt x="246579" y="3770616"/>
                    <a:pt x="246579" y="3770616"/>
                  </a:cubicBezTo>
                  <a:cubicBezTo>
                    <a:pt x="243154" y="3753492"/>
                    <a:pt x="242273" y="3735656"/>
                    <a:pt x="236305" y="3719245"/>
                  </a:cubicBezTo>
                  <a:cubicBezTo>
                    <a:pt x="218196" y="3669445"/>
                    <a:pt x="204083" y="3655734"/>
                    <a:pt x="174660" y="3616503"/>
                  </a:cubicBezTo>
                  <a:lnTo>
                    <a:pt x="154112" y="3554858"/>
                  </a:lnTo>
                  <a:cubicBezTo>
                    <a:pt x="150687" y="3544584"/>
                    <a:pt x="146465" y="3534542"/>
                    <a:pt x="143838" y="3524036"/>
                  </a:cubicBezTo>
                  <a:cubicBezTo>
                    <a:pt x="138622" y="3503171"/>
                    <a:pt x="132136" y="3472760"/>
                    <a:pt x="123289" y="3452117"/>
                  </a:cubicBezTo>
                  <a:cubicBezTo>
                    <a:pt x="117256" y="3438040"/>
                    <a:pt x="109590" y="3424719"/>
                    <a:pt x="102741" y="3411020"/>
                  </a:cubicBezTo>
                  <a:cubicBezTo>
                    <a:pt x="99316" y="3393896"/>
                    <a:pt x="96702" y="3376590"/>
                    <a:pt x="92467" y="3359649"/>
                  </a:cubicBezTo>
                  <a:cubicBezTo>
                    <a:pt x="89840" y="3349143"/>
                    <a:pt x="84820" y="3339333"/>
                    <a:pt x="82193" y="3328827"/>
                  </a:cubicBezTo>
                  <a:cubicBezTo>
                    <a:pt x="77958" y="3311886"/>
                    <a:pt x="75707" y="3294503"/>
                    <a:pt x="71919" y="3277456"/>
                  </a:cubicBezTo>
                  <a:cubicBezTo>
                    <a:pt x="68856" y="3263672"/>
                    <a:pt x="64413" y="3250206"/>
                    <a:pt x="61644" y="3236360"/>
                  </a:cubicBezTo>
                  <a:cubicBezTo>
                    <a:pt x="52481" y="3190548"/>
                    <a:pt x="52117" y="3167430"/>
                    <a:pt x="41096" y="3123344"/>
                  </a:cubicBezTo>
                  <a:cubicBezTo>
                    <a:pt x="38469" y="3112837"/>
                    <a:pt x="34247" y="3102795"/>
                    <a:pt x="30822" y="3092521"/>
                  </a:cubicBezTo>
                  <a:cubicBezTo>
                    <a:pt x="27397" y="3061699"/>
                    <a:pt x="24647" y="3030794"/>
                    <a:pt x="20548" y="3000054"/>
                  </a:cubicBezTo>
                  <a:cubicBezTo>
                    <a:pt x="17795" y="2979405"/>
                    <a:pt x="13220" y="2959031"/>
                    <a:pt x="10274" y="2938409"/>
                  </a:cubicBezTo>
                  <a:cubicBezTo>
                    <a:pt x="6369" y="2911076"/>
                    <a:pt x="3425" y="2883614"/>
                    <a:pt x="0" y="2856216"/>
                  </a:cubicBezTo>
                  <a:cubicBezTo>
                    <a:pt x="3425" y="2643883"/>
                    <a:pt x="4031" y="2431486"/>
                    <a:pt x="10274" y="2219218"/>
                  </a:cubicBezTo>
                  <a:cubicBezTo>
                    <a:pt x="10886" y="2198395"/>
                    <a:pt x="18367" y="2178290"/>
                    <a:pt x="20548" y="2157573"/>
                  </a:cubicBezTo>
                  <a:cubicBezTo>
                    <a:pt x="25222" y="2113165"/>
                    <a:pt x="26589" y="2068461"/>
                    <a:pt x="30822" y="2024009"/>
                  </a:cubicBezTo>
                  <a:cubicBezTo>
                    <a:pt x="37607" y="1952762"/>
                    <a:pt x="39257" y="1951009"/>
                    <a:pt x="51370" y="1890445"/>
                  </a:cubicBezTo>
                  <a:cubicBezTo>
                    <a:pt x="53346" y="1854884"/>
                    <a:pt x="67880" y="1585553"/>
                    <a:pt x="71919" y="1541124"/>
                  </a:cubicBezTo>
                  <a:cubicBezTo>
                    <a:pt x="73805" y="1520378"/>
                    <a:pt x="79609" y="1500150"/>
                    <a:pt x="82193" y="1479479"/>
                  </a:cubicBezTo>
                  <a:cubicBezTo>
                    <a:pt x="104615" y="1300102"/>
                    <a:pt x="80748" y="1447775"/>
                    <a:pt x="102741" y="1304818"/>
                  </a:cubicBezTo>
                  <a:cubicBezTo>
                    <a:pt x="105909" y="1284228"/>
                    <a:pt x="108496" y="1263509"/>
                    <a:pt x="113015" y="1243173"/>
                  </a:cubicBezTo>
                  <a:cubicBezTo>
                    <a:pt x="115364" y="1232601"/>
                    <a:pt x="119864" y="1222625"/>
                    <a:pt x="123289" y="1212351"/>
                  </a:cubicBezTo>
                  <a:cubicBezTo>
                    <a:pt x="128799" y="1157255"/>
                    <a:pt x="133745" y="1093204"/>
                    <a:pt x="143838" y="1037690"/>
                  </a:cubicBezTo>
                  <a:cubicBezTo>
                    <a:pt x="156651" y="967219"/>
                    <a:pt x="149714" y="1024460"/>
                    <a:pt x="164386" y="965771"/>
                  </a:cubicBezTo>
                  <a:cubicBezTo>
                    <a:pt x="168621" y="948830"/>
                    <a:pt x="171536" y="931581"/>
                    <a:pt x="174660" y="914400"/>
                  </a:cubicBezTo>
                  <a:cubicBezTo>
                    <a:pt x="178386" y="893904"/>
                    <a:pt x="179881" y="872965"/>
                    <a:pt x="184934" y="852755"/>
                  </a:cubicBezTo>
                  <a:cubicBezTo>
                    <a:pt x="196451" y="806687"/>
                    <a:pt x="217758" y="762467"/>
                    <a:pt x="236305" y="719191"/>
                  </a:cubicBezTo>
                  <a:cubicBezTo>
                    <a:pt x="260729" y="584855"/>
                    <a:pt x="244743" y="642505"/>
                    <a:pt x="277402" y="544530"/>
                  </a:cubicBezTo>
                  <a:cubicBezTo>
                    <a:pt x="284251" y="523982"/>
                    <a:pt x="286806" y="501458"/>
                    <a:pt x="297950" y="482885"/>
                  </a:cubicBezTo>
                  <a:cubicBezTo>
                    <a:pt x="311032" y="461082"/>
                    <a:pt x="339493" y="416627"/>
                    <a:pt x="349321" y="390418"/>
                  </a:cubicBezTo>
                  <a:cubicBezTo>
                    <a:pt x="354279" y="377196"/>
                    <a:pt x="353280" y="361951"/>
                    <a:pt x="359595" y="349321"/>
                  </a:cubicBezTo>
                  <a:cubicBezTo>
                    <a:pt x="367253" y="334005"/>
                    <a:pt x="380598" y="322253"/>
                    <a:pt x="390418" y="308225"/>
                  </a:cubicBezTo>
                  <a:cubicBezTo>
                    <a:pt x="404580" y="287993"/>
                    <a:pt x="417815" y="267128"/>
                    <a:pt x="431514" y="246580"/>
                  </a:cubicBezTo>
                  <a:cubicBezTo>
                    <a:pt x="438363" y="236306"/>
                    <a:pt x="443330" y="224488"/>
                    <a:pt x="452062" y="215757"/>
                  </a:cubicBezTo>
                  <a:cubicBezTo>
                    <a:pt x="458912" y="208908"/>
                    <a:pt x="466799" y="202958"/>
                    <a:pt x="472611" y="195209"/>
                  </a:cubicBezTo>
                  <a:cubicBezTo>
                    <a:pt x="487429" y="175452"/>
                    <a:pt x="496244" y="151027"/>
                    <a:pt x="513707" y="133564"/>
                  </a:cubicBezTo>
                  <a:lnTo>
                    <a:pt x="554804" y="92467"/>
                  </a:lnTo>
                  <a:cubicBezTo>
                    <a:pt x="565078" y="82193"/>
                    <a:pt x="573537" y="69705"/>
                    <a:pt x="585627" y="61645"/>
                  </a:cubicBezTo>
                  <a:cubicBezTo>
                    <a:pt x="680504" y="-1606"/>
                    <a:pt x="563791" y="79113"/>
                    <a:pt x="636997" y="20548"/>
                  </a:cubicBezTo>
                  <a:cubicBezTo>
                    <a:pt x="646639" y="12834"/>
                    <a:pt x="667820" y="0"/>
                    <a:pt x="667820" y="0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 w="38100">
                  <a:solidFill>
                    <a:schemeClr val="tx1"/>
                  </a:solidFill>
                  <a:prstDash val="sysDash"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sp>
        <p:nvSpPr>
          <p:cNvPr id="22" name="Textfeld 21"/>
          <p:cNvSpPr txBox="1"/>
          <p:nvPr/>
        </p:nvSpPr>
        <p:spPr>
          <a:xfrm>
            <a:off x="6156176" y="5785284"/>
            <a:ext cx="29523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https://blog.adafruit.com/2013/01/04/powering-the-raspberry-pi-from-standard-rc-batteries-piday-raspberrypi-raspberry_pi/</a:t>
            </a:r>
          </a:p>
        </p:txBody>
      </p:sp>
    </p:spTree>
    <p:extLst>
      <p:ext uri="{BB962C8B-B14F-4D97-AF65-F5344CB8AC3E}">
        <p14:creationId xmlns:p14="http://schemas.microsoft.com/office/powerpoint/2010/main" val="38403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22" grpId="0"/>
      <p:bldP spid="2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Raspberry</a:t>
            </a:r>
            <a:r>
              <a:rPr lang="de-DE" dirty="0" smtClean="0"/>
              <a:t> Pi </a:t>
            </a:r>
            <a:r>
              <a:rPr lang="de-DE" dirty="0" err="1" smtClean="0"/>
              <a:t>based</a:t>
            </a:r>
            <a:r>
              <a:rPr lang="de-DE" dirty="0"/>
              <a:t> </a:t>
            </a:r>
            <a:r>
              <a:rPr lang="de-DE" dirty="0" err="1" smtClean="0"/>
              <a:t>platform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1800" dirty="0" smtClean="0"/>
              <a:t>Real-Time Linux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1260000"/>
            <a:ext cx="8280598" cy="4873625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Standard Linux distribution (</a:t>
            </a:r>
            <a:r>
              <a:rPr lang="en-US" sz="2000" dirty="0" err="1" smtClean="0"/>
              <a:t>Raspbian</a:t>
            </a:r>
            <a:r>
              <a:rPr lang="en-US" sz="2000" dirty="0" smtClean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Patched Kernel with </a:t>
            </a:r>
            <a:r>
              <a:rPr lang="en-US" sz="2000" b="1" dirty="0" err="1" smtClean="0"/>
              <a:t>Preempt_RT</a:t>
            </a:r>
            <a:r>
              <a:rPr lang="en-US" sz="2000" dirty="0" smtClean="0"/>
              <a:t> extension</a:t>
            </a:r>
          </a:p>
          <a:p>
            <a:pPr marL="808038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/>
              <a:t>Goal:</a:t>
            </a:r>
            <a:r>
              <a:rPr lang="en-US" sz="1800" dirty="0" smtClean="0"/>
              <a:t> Deterministic behavior of system (latency jitter)</a:t>
            </a:r>
          </a:p>
          <a:p>
            <a:pPr marL="808038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/>
              <a:t>Effect: 	</a:t>
            </a:r>
            <a:r>
              <a:rPr lang="en-US" sz="1800" dirty="0" smtClean="0"/>
              <a:t>-</a:t>
            </a:r>
            <a:r>
              <a:rPr lang="en-US" sz="1800" b="1" dirty="0" smtClean="0"/>
              <a:t> </a:t>
            </a:r>
            <a:r>
              <a:rPr lang="en-US" sz="1800" dirty="0" smtClean="0"/>
              <a:t>Interrupts during kernel code</a:t>
            </a:r>
            <a:br>
              <a:rPr lang="en-US" sz="1800" dirty="0" smtClean="0"/>
            </a:br>
            <a:r>
              <a:rPr lang="en-US" sz="1800" dirty="0" smtClean="0"/>
              <a:t>		- Complete Linux responsive</a:t>
            </a:r>
            <a:br>
              <a:rPr lang="en-US" sz="1800" dirty="0" smtClean="0"/>
            </a:br>
            <a:r>
              <a:rPr lang="en-US" sz="1800" dirty="0" smtClean="0"/>
              <a:t>		- Low latency at cost of throughput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Pre-configured Firmware Image for ease of use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en-US" dirty="0" err="1" smtClean="0"/>
              <a:t>Hochschule</a:t>
            </a:r>
            <a:r>
              <a:rPr lang="en-US" smtClean="0"/>
              <a:t> Esslingen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91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Raspberry</a:t>
            </a:r>
            <a:r>
              <a:rPr lang="de-DE" dirty="0" smtClean="0"/>
              <a:t> Pi </a:t>
            </a:r>
            <a:r>
              <a:rPr lang="de-DE" dirty="0" err="1" smtClean="0"/>
              <a:t>based</a:t>
            </a:r>
            <a:r>
              <a:rPr lang="de-DE" dirty="0"/>
              <a:t> </a:t>
            </a:r>
            <a:r>
              <a:rPr lang="de-DE" dirty="0" err="1" smtClean="0"/>
              <a:t>platform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1800" dirty="0"/>
              <a:t>Custom Kernel </a:t>
            </a:r>
            <a:r>
              <a:rPr lang="de-DE" sz="1800" dirty="0" err="1"/>
              <a:t>drivers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1260000"/>
            <a:ext cx="5256584" cy="4873625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Isochronous time-trigger required for control loops</a:t>
            </a:r>
          </a:p>
          <a:p>
            <a:pPr marL="808038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 smtClean="0">
                <a:sym typeface="Wingdings" panose="05000000000000000000" pitchFamily="2" charset="2"/>
              </a:rPr>
              <a:t>Hardware </a:t>
            </a:r>
            <a:r>
              <a:rPr lang="de-DE" sz="1800" dirty="0" err="1" smtClean="0">
                <a:sym typeface="Wingdings" panose="05000000000000000000" pitchFamily="2" charset="2"/>
              </a:rPr>
              <a:t>timer</a:t>
            </a:r>
            <a:r>
              <a:rPr lang="de-DE" sz="1800" dirty="0" smtClean="0">
                <a:sym typeface="Wingdings" panose="05000000000000000000" pitchFamily="2" charset="2"/>
              </a:rPr>
              <a:t> </a:t>
            </a:r>
            <a:r>
              <a:rPr lang="de-DE" sz="1800" dirty="0" err="1" smtClean="0">
                <a:sym typeface="Wingdings" panose="05000000000000000000" pitchFamily="2" charset="2"/>
              </a:rPr>
              <a:t>interrupt</a:t>
            </a:r>
            <a:r>
              <a:rPr lang="de-DE" sz="1800" dirty="0" smtClean="0">
                <a:sym typeface="Wingdings" panose="05000000000000000000" pitchFamily="2" charset="2"/>
              </a:rPr>
              <a:t> </a:t>
            </a:r>
            <a:r>
              <a:rPr lang="de-DE" sz="1800" dirty="0" err="1" smtClean="0">
                <a:sym typeface="Wingdings" panose="05000000000000000000" pitchFamily="2" charset="2"/>
              </a:rPr>
              <a:t>every</a:t>
            </a:r>
            <a:r>
              <a:rPr lang="de-DE" sz="1800" dirty="0" smtClean="0">
                <a:sym typeface="Wingdings" panose="05000000000000000000" pitchFamily="2" charset="2"/>
              </a:rPr>
              <a:t> 10ms  </a:t>
            </a:r>
            <a:r>
              <a:rPr lang="de-DE" sz="1800" dirty="0" err="1" smtClean="0">
                <a:sym typeface="Wingdings" panose="05000000000000000000" pitchFamily="2" charset="2"/>
              </a:rPr>
              <a:t>triggers</a:t>
            </a:r>
            <a:r>
              <a:rPr lang="de-DE" sz="1800" dirty="0" smtClean="0">
                <a:sym typeface="Wingdings" panose="05000000000000000000" pitchFamily="2" charset="2"/>
              </a:rPr>
              <a:t> </a:t>
            </a:r>
            <a:r>
              <a:rPr lang="de-DE" sz="1800" dirty="0" err="1" smtClean="0">
                <a:sym typeface="Wingdings" panose="05000000000000000000" pitchFamily="2" charset="2"/>
              </a:rPr>
              <a:t>control</a:t>
            </a:r>
            <a:r>
              <a:rPr lang="de-DE" sz="1800" dirty="0" smtClean="0">
                <a:sym typeface="Wingdings" panose="05000000000000000000" pitchFamily="2" charset="2"/>
              </a:rPr>
              <a:t> </a:t>
            </a:r>
            <a:r>
              <a:rPr lang="de-DE" sz="1800" dirty="0" err="1" smtClean="0">
                <a:sym typeface="Wingdings" panose="05000000000000000000" pitchFamily="2" charset="2"/>
              </a:rPr>
              <a:t>loop</a:t>
            </a:r>
            <a:endParaRPr lang="de-DE" sz="1800" dirty="0" smtClean="0">
              <a:sym typeface="Wingdings" panose="05000000000000000000" pitchFamily="2" charset="2"/>
            </a:endParaRPr>
          </a:p>
          <a:p>
            <a:pPr marL="808038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i="1" dirty="0" err="1" smtClean="0">
                <a:sym typeface="Wingdings" panose="05000000000000000000" pitchFamily="2" charset="2"/>
              </a:rPr>
              <a:t>Remark</a:t>
            </a:r>
            <a:r>
              <a:rPr lang="de-DE" sz="1800" i="1" dirty="0" smtClean="0">
                <a:sym typeface="Wingdings" panose="05000000000000000000" pitchFamily="2" charset="2"/>
              </a:rPr>
              <a:t>:</a:t>
            </a:r>
            <a:r>
              <a:rPr lang="de-DE" sz="1800" dirty="0" smtClean="0">
                <a:sym typeface="Wingdings" panose="05000000000000000000" pitchFamily="2" charset="2"/>
              </a:rPr>
              <a:t> Not </a:t>
            </a:r>
            <a:r>
              <a:rPr lang="de-DE" sz="1800" dirty="0" err="1" smtClean="0">
                <a:sym typeface="Wingdings" panose="05000000000000000000" pitchFamily="2" charset="2"/>
              </a:rPr>
              <a:t>stable</a:t>
            </a:r>
            <a:r>
              <a:rPr lang="de-DE" sz="1800" dirty="0" smtClean="0">
                <a:sym typeface="Wingdings" panose="05000000000000000000" pitchFamily="2" charset="2"/>
              </a:rPr>
              <a:t> </a:t>
            </a:r>
            <a:r>
              <a:rPr lang="de-DE" sz="1800" dirty="0" err="1" smtClean="0">
                <a:sym typeface="Wingdings" panose="05000000000000000000" pitchFamily="2" charset="2"/>
              </a:rPr>
              <a:t>yet</a:t>
            </a:r>
            <a:r>
              <a:rPr lang="de-DE" sz="1800" dirty="0" smtClean="0">
                <a:sym typeface="Wingdings" panose="05000000000000000000" pitchFamily="2" charset="2"/>
              </a:rPr>
              <a:t>!</a:t>
            </a:r>
          </a:p>
          <a:p>
            <a:pPr marL="808038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800" dirty="0" smtClean="0"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de-DE" sz="2000" dirty="0" smtClean="0"/>
              <a:t>Graupner </a:t>
            </a:r>
            <a:r>
              <a:rPr lang="de-DE" sz="2000" dirty="0" err="1" smtClean="0"/>
              <a:t>sum</a:t>
            </a:r>
            <a:r>
              <a:rPr lang="de-DE" sz="2000" dirty="0" smtClean="0"/>
              <a:t> </a:t>
            </a:r>
            <a:r>
              <a:rPr lang="de-DE" sz="2000" dirty="0" err="1" smtClean="0"/>
              <a:t>signal</a:t>
            </a:r>
            <a:r>
              <a:rPr lang="de-DE" sz="2000" dirty="0" smtClean="0"/>
              <a:t> </a:t>
            </a:r>
            <a:br>
              <a:rPr lang="de-DE" sz="2000" dirty="0" smtClean="0"/>
            </a:br>
            <a:r>
              <a:rPr lang="de-DE" sz="2000" dirty="0" smtClean="0"/>
              <a:t>(Remote </a:t>
            </a:r>
            <a:r>
              <a:rPr lang="de-DE" sz="2000" dirty="0" err="1" smtClean="0"/>
              <a:t>radio</a:t>
            </a:r>
            <a:r>
              <a:rPr lang="de-DE" sz="2000" dirty="0" smtClean="0"/>
              <a:t> </a:t>
            </a:r>
            <a:r>
              <a:rPr lang="de-DE" sz="2000" dirty="0" err="1" smtClean="0"/>
              <a:t>control</a:t>
            </a:r>
            <a:r>
              <a:rPr lang="de-DE" sz="2000" dirty="0" smtClean="0"/>
              <a:t>)</a:t>
            </a:r>
            <a:endParaRPr lang="en-US" sz="2000" dirty="0" smtClean="0">
              <a:sym typeface="Wingdings" panose="05000000000000000000" pitchFamily="2" charset="2"/>
            </a:endParaRPr>
          </a:p>
          <a:p>
            <a:pPr marL="808038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>
                <a:sym typeface="Wingdings" panose="05000000000000000000" pitchFamily="2" charset="2"/>
              </a:rPr>
              <a:t>Time </a:t>
            </a:r>
            <a:r>
              <a:rPr lang="de-DE" dirty="0" err="1" smtClean="0">
                <a:sym typeface="Wingdings" panose="05000000000000000000" pitchFamily="2" charset="2"/>
              </a:rPr>
              <a:t>between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two</a:t>
            </a:r>
            <a:r>
              <a:rPr lang="de-DE" dirty="0" smtClean="0">
                <a:sym typeface="Wingdings" panose="05000000000000000000" pitchFamily="2" charset="2"/>
              </a:rPr>
              <a:t> PPM </a:t>
            </a:r>
            <a:r>
              <a:rPr lang="de-DE" dirty="0" err="1" smtClean="0">
                <a:sym typeface="Wingdings" panose="05000000000000000000" pitchFamily="2" charset="2"/>
              </a:rPr>
              <a:t>pulses</a:t>
            </a:r>
            <a:endParaRPr lang="de-DE" dirty="0" smtClean="0">
              <a:sym typeface="Wingdings" panose="05000000000000000000" pitchFamily="2" charset="2"/>
            </a:endParaRPr>
          </a:p>
          <a:p>
            <a:pPr marL="808038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>
                <a:sym typeface="Wingdings" panose="05000000000000000000" pitchFamily="2" charset="2"/>
              </a:rPr>
              <a:t>Proof-</a:t>
            </a:r>
            <a:r>
              <a:rPr lang="de-DE" dirty="0" err="1" smtClean="0">
                <a:sym typeface="Wingdings" panose="05000000000000000000" pitchFamily="2" charset="2"/>
              </a:rPr>
              <a:t>of</a:t>
            </a:r>
            <a:r>
              <a:rPr lang="de-DE" dirty="0" smtClean="0">
                <a:sym typeface="Wingdings" panose="05000000000000000000" pitchFamily="2" charset="2"/>
              </a:rPr>
              <a:t>-</a:t>
            </a:r>
            <a:r>
              <a:rPr lang="de-DE" dirty="0" err="1" smtClean="0">
                <a:sym typeface="Wingdings" panose="05000000000000000000" pitchFamily="2" charset="2"/>
              </a:rPr>
              <a:t>concept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version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stable</a:t>
            </a: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en-US" dirty="0" err="1" smtClean="0"/>
              <a:t>Hochschule</a:t>
            </a:r>
            <a:r>
              <a:rPr lang="en-US" smtClean="0"/>
              <a:t> Esslingen</a:t>
            </a:r>
            <a:endParaRPr lang="en-US" dirty="0"/>
          </a:p>
        </p:txBody>
      </p:sp>
      <p:pic>
        <p:nvPicPr>
          <p:cNvPr id="2052" name="Picture 4" descr="C:\Users\jsUni\Documents\HSEQuadroProjekt\SVN_REPO\doc\se\sources\user_manual_latex\fig\ch-ppm-kernel-driver\customKern_wo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883653"/>
            <a:ext cx="3240000" cy="242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5796136" y="3356992"/>
            <a:ext cx="324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http://shop.graupner.de/webuerp/servlet/AI?ARTN=S1006.16</a:t>
            </a:r>
          </a:p>
        </p:txBody>
      </p:sp>
      <p:pic>
        <p:nvPicPr>
          <p:cNvPr id="2054" name="Picture 6" descr="C:\Users\jsUni\Pictures\S1006_MZ_24_001.jp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t="21553" r="30476" b="15244"/>
          <a:stretch/>
        </p:blipFill>
        <p:spPr bwMode="auto">
          <a:xfrm>
            <a:off x="6515778" y="1231900"/>
            <a:ext cx="1800715" cy="2125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49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Software </a:t>
            </a:r>
            <a:r>
              <a:rPr lang="de-DE" dirty="0" err="1" smtClean="0"/>
              <a:t>structure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1800" dirty="0" err="1" smtClean="0"/>
              <a:t>Layers</a:t>
            </a:r>
            <a:r>
              <a:rPr lang="de-DE" sz="1800" dirty="0" smtClean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Modules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1260000"/>
            <a:ext cx="8280598" cy="4873625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 smtClean="0"/>
              <a:t>Four</a:t>
            </a:r>
            <a:r>
              <a:rPr lang="de-DE" sz="2000" dirty="0" smtClean="0"/>
              <a:t> </a:t>
            </a:r>
            <a:r>
              <a:rPr lang="de-DE" sz="2000" dirty="0" err="1" smtClean="0"/>
              <a:t>software</a:t>
            </a:r>
            <a:r>
              <a:rPr lang="de-DE" sz="2000" dirty="0" smtClean="0"/>
              <a:t> </a:t>
            </a:r>
            <a:r>
              <a:rPr lang="de-DE" sz="2000" dirty="0" err="1" smtClean="0"/>
              <a:t>layers</a:t>
            </a:r>
            <a:r>
              <a:rPr lang="de-DE" sz="2000" dirty="0"/>
              <a:t> </a:t>
            </a:r>
            <a:r>
              <a:rPr lang="de-DE" sz="2000" dirty="0" err="1" smtClean="0"/>
              <a:t>reflect</a:t>
            </a:r>
            <a:r>
              <a:rPr lang="de-DE" sz="2000" dirty="0" smtClean="0"/>
              <a:t> </a:t>
            </a:r>
            <a:r>
              <a:rPr lang="de-DE" sz="2000" dirty="0" err="1" smtClean="0"/>
              <a:t>modularity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hardware</a:t>
            </a:r>
            <a:endParaRPr lang="de-DE" sz="20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en-US" dirty="0" err="1" smtClean="0"/>
              <a:t>Hochschule</a:t>
            </a:r>
            <a:r>
              <a:rPr lang="en-US" smtClean="0"/>
              <a:t> Esslingen</a:t>
            </a:r>
            <a:endParaRPr lang="en-US" dirty="0"/>
          </a:p>
        </p:txBody>
      </p:sp>
      <p:pic>
        <p:nvPicPr>
          <p:cNvPr id="3074" name="Picture 2" descr="C:\Users\jsUni\Pictures\Software_stru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68" y="2026444"/>
            <a:ext cx="7723188" cy="370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Gerade Verbindung 5"/>
          <p:cNvCxnSpPr/>
          <p:nvPr/>
        </p:nvCxnSpPr>
        <p:spPr bwMode="auto">
          <a:xfrm>
            <a:off x="684000" y="3042000"/>
            <a:ext cx="820891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5893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Network </a:t>
            </a:r>
            <a:r>
              <a:rPr lang="de-DE" dirty="0" err="1"/>
              <a:t>connection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smtClean="0"/>
              <a:t>MATLAB</a:t>
            </a:r>
            <a:br>
              <a:rPr lang="de-DE" dirty="0" smtClean="0"/>
            </a:br>
            <a:r>
              <a:rPr lang="de-DE" sz="1800" dirty="0" smtClean="0"/>
              <a:t>UDP in a </a:t>
            </a:r>
            <a:r>
              <a:rPr lang="de-DE" sz="1800" dirty="0" err="1" smtClean="0"/>
              <a:t>nutshell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1260000"/>
            <a:ext cx="8280598" cy="4873625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UDP for ease of use </a:t>
            </a:r>
            <a:r>
              <a:rPr lang="en-US" sz="1400" dirty="0" smtClean="0"/>
              <a:t>(used in this project only for validation &amp; testing)</a:t>
            </a:r>
            <a:endParaRPr lang="en-US" sz="2000" dirty="0" smtClean="0"/>
          </a:p>
          <a:p>
            <a:pPr marL="808038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Non-reliable connection </a:t>
            </a:r>
            <a:r>
              <a:rPr lang="en-US" sz="1800" dirty="0" smtClean="0">
                <a:sym typeface="Wingdings" panose="05000000000000000000" pitchFamily="2" charset="2"/>
              </a:rPr>
              <a:t> n</a:t>
            </a:r>
            <a:r>
              <a:rPr lang="en-US" sz="1800" dirty="0" smtClean="0"/>
              <a:t>o retransmission (as in TCP)</a:t>
            </a:r>
          </a:p>
          <a:p>
            <a:pPr marL="808038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Less bandwidth needed (relevant for </a:t>
            </a:r>
            <a:r>
              <a:rPr lang="en-US" sz="1800" dirty="0" err="1"/>
              <a:t>Wifi</a:t>
            </a:r>
            <a:r>
              <a:rPr lang="en-US" sz="1800" dirty="0" smtClean="0"/>
              <a:t>)</a:t>
            </a:r>
          </a:p>
          <a:p>
            <a:pPr marL="808038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Less system load</a:t>
            </a:r>
          </a:p>
          <a:p>
            <a:pPr marL="808038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Easier to implement</a:t>
            </a:r>
            <a:endParaRPr lang="en-US" sz="16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en-US" dirty="0" err="1" smtClean="0"/>
              <a:t>Hochschule</a:t>
            </a:r>
            <a:r>
              <a:rPr lang="en-US" smtClean="0"/>
              <a:t> Esslingen</a:t>
            </a:r>
            <a:endParaRPr lang="en-US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2483768" y="2565152"/>
            <a:ext cx="5700340" cy="3714912"/>
            <a:chOff x="1547664" y="1844824"/>
            <a:chExt cx="4762500" cy="3103721"/>
          </a:xfrm>
        </p:grpSpPr>
        <p:pic>
          <p:nvPicPr>
            <p:cNvPr id="4098" name="Picture 2" descr="C:\Users\jsUni\Pictures\udp.jpg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664" y="1844824"/>
              <a:ext cx="4762500" cy="285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1547664" y="4702324"/>
              <a:ext cx="4762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http://www.skullbox.net/udp.jpg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645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_PPP_Master_2013_mit claim">
  <a:themeElements>
    <a:clrScheme name="HE_PPT_Master leu V2-5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HE_PPT_Master leu V2-5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HE_PPT_Master leu V2-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E_PPT_Master leu V2-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E_PPT_Master leu V2-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E_PPT_Master leu V2-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E_PPT_Master leu V2-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E_PPT_Master leu V2-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E_PPT_Master leu V2-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E_PPT_Master leu V2-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E_PPT_Master leu V2-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E_PPT_Master leu V2-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E_PPT_Master leu V2-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E_PPT_Master leu V2-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HE_PPP_Master_2013_mit_claim_E</Template>
  <TotalTime>0</TotalTime>
  <Words>559</Words>
  <Application>Microsoft Office PowerPoint</Application>
  <PresentationFormat>Bildschirmpräsentation (4:3)</PresentationFormat>
  <Paragraphs>179</Paragraphs>
  <Slides>25</Slides>
  <Notes>2</Notes>
  <HiddenSlides>7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6" baseType="lpstr">
      <vt:lpstr>HE_PPP_Master_2013_mit claim</vt:lpstr>
      <vt:lpstr>MasterQuad 2015 A Raspberry Pi based Quadrocopter Platform  Project Work</vt:lpstr>
      <vt:lpstr>Agenda</vt:lpstr>
      <vt:lpstr>Reached project goals</vt:lpstr>
      <vt:lpstr>Development environment</vt:lpstr>
      <vt:lpstr>Raspberry Pi based platform Hardware</vt:lpstr>
      <vt:lpstr>Raspberry Pi based platform Real-Time Linux</vt:lpstr>
      <vt:lpstr>Raspberry Pi based platform Custom Kernel drivers</vt:lpstr>
      <vt:lpstr>Software structure Layers and Modules</vt:lpstr>
      <vt:lpstr>Network connection to MATLAB UDP in a nutshell</vt:lpstr>
      <vt:lpstr>Network connection to MATLAB C library udpLib</vt:lpstr>
      <vt:lpstr>Network connection to MATLAB MATLAB S-Functions</vt:lpstr>
      <vt:lpstr>Sensor Fusion – Sensor restrictions</vt:lpstr>
      <vt:lpstr>Sensor Fusion – Sensor restrictions</vt:lpstr>
      <vt:lpstr>Sensor Fusion – Complementary Filter</vt:lpstr>
      <vt:lpstr>Sensor Fusion – Kalman Filter</vt:lpstr>
      <vt:lpstr>Sensor Fusion – Kalman Filter</vt:lpstr>
      <vt:lpstr>Outlook</vt:lpstr>
      <vt:lpstr>MasterQuad 2015 A Raspberry Pi based Quadrocopter Platform  Project Work</vt:lpstr>
      <vt:lpstr>Raspberry Pi based platform Custom Kernel drivers</vt:lpstr>
      <vt:lpstr>Sensor Fusion – Sensor restrictions</vt:lpstr>
      <vt:lpstr>Sensor Fusion – Sensor restrictions</vt:lpstr>
      <vt:lpstr>Sensor Fusion – Angle calculation</vt:lpstr>
      <vt:lpstr>Sensor Fusion – Angle calculation</vt:lpstr>
      <vt:lpstr>Sensor Fusion – Angle calculation</vt:lpstr>
      <vt:lpstr>Demonstration</vt:lpstr>
    </vt:vector>
  </TitlesOfParts>
  <Company>Hewlett-Packard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MMI - Concept 2</dc:title>
  <dc:creator>Breuning, Oliver;Jürgen Schmidt</dc:creator>
  <cp:lastModifiedBy>Jürgen Schmidt</cp:lastModifiedBy>
  <cp:revision>431</cp:revision>
  <cp:lastPrinted>2014-11-24T11:59:08Z</cp:lastPrinted>
  <dcterms:created xsi:type="dcterms:W3CDTF">2014-10-19T19:37:11Z</dcterms:created>
  <dcterms:modified xsi:type="dcterms:W3CDTF">2015-06-29T11:25:46Z</dcterms:modified>
</cp:coreProperties>
</file>