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457200" y="1604519"/>
            <a:ext cx="8229241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47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52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457200" y="228569"/>
            <a:ext cx="8229241" cy="1234862"/>
          </a:xfrm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1463430"/>
            <a:ext cx="8229241" cy="425946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59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6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4519"/>
            <a:ext cx="4015800" cy="525348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3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75" name="Shape 75"/>
          <p:cNvSpPr/>
          <p:nvPr>
            <p:ph type="title"/>
          </p:nvPr>
        </p:nvSpPr>
        <p:spPr>
          <a:xfrm>
            <a:off x="457200" y="91799"/>
            <a:ext cx="8229241" cy="1508402"/>
          </a:xfrm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9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273599"/>
            <a:ext cx="8229241" cy="5307841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85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457200" y="228569"/>
            <a:ext cx="8229241" cy="1234862"/>
          </a:xfrm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457200" y="1463430"/>
            <a:ext cx="8229241" cy="425946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92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457200" y="1604519"/>
            <a:ext cx="4015800" cy="525348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99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06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457200" y="1604519"/>
            <a:ext cx="8229241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13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20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2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29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34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36" name="Shape 136"/>
          <p:cNvSpPr/>
          <p:nvPr>
            <p:ph type="title"/>
          </p:nvPr>
        </p:nvSpPr>
        <p:spPr>
          <a:xfrm>
            <a:off x="457200" y="228569"/>
            <a:ext cx="8229241" cy="1234862"/>
          </a:xfrm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463430"/>
            <a:ext cx="8229241" cy="425946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1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8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57200" y="1604519"/>
            <a:ext cx="4015800" cy="525348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55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457200" y="91799"/>
            <a:ext cx="8229241" cy="1508402"/>
          </a:xfrm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61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457200" y="273599"/>
            <a:ext cx="8229241" cy="5307841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67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74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457200" y="1604519"/>
            <a:ext cx="4015800" cy="525348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81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88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457200" y="1604519"/>
            <a:ext cx="8229241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95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02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719279" y="6518519"/>
            <a:ext cx="770040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‹Nr.› | Prof. Dr. Oliver Bringmann	© 2016 Universität Tübingen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06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4519"/>
            <a:ext cx="4015800" cy="525348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457200" y="91799"/>
            <a:ext cx="8229241" cy="1508402"/>
          </a:xfrm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idx="1"/>
          </p:nvPr>
        </p:nvSpPr>
        <p:spPr>
          <a:xfrm>
            <a:off x="457200" y="273599"/>
            <a:ext cx="8229241" cy="5307841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1604519"/>
            <a:ext cx="4015800" cy="525348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Titeltext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457200" y="1604519"/>
            <a:ext cx="4015800" cy="3611342"/>
          </a:xfrm>
          <a:prstGeom prst="rect">
            <a:avLst/>
          </a:prstGeom>
        </p:spPr>
        <p:txBody>
          <a:bodyPr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718919" y="80927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718919" y="6314759"/>
            <a:ext cx="7705802" cy="362"/>
          </a:xfrm>
          <a:prstGeom prst="line">
            <a:avLst/>
          </a:prstGeom>
          <a:ln w="9360">
            <a:solidFill>
              <a:srgbClr val="8000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4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279" y="179279"/>
            <a:ext cx="1762921" cy="456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279" y="358920"/>
            <a:ext cx="2805841" cy="72648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718919" y="1258559"/>
            <a:ext cx="7705802" cy="362"/>
          </a:xfrm>
          <a:prstGeom prst="line">
            <a:avLst/>
          </a:prstGeom>
          <a:ln w="9360">
            <a:solidFill>
              <a:srgbClr val="C0504D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" name="image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90879" y="371520"/>
            <a:ext cx="4190401" cy="45972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457200" y="87479"/>
            <a:ext cx="8229241" cy="1517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57200" y="1604519"/>
            <a:ext cx="8229241" cy="525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680" r:id="rId36"/>
    <p:sldLayoutId id="2147483681" r:id="rId37"/>
    <p:sldLayoutId id="2147483682" r:id="rId38"/>
    <p:sldLayoutId id="2147483683" r:id="rId39"/>
    <p:sldLayoutId id="2147483684" r:id="rId40"/>
  </p:sldLayoutIdLst>
  <p:transition spd="med" advClick="1"/>
  <p:txStyles>
    <p:titleStyle>
      <a:lvl1pPr>
        <a:defRPr>
          <a:latin typeface="+mn-lt"/>
          <a:ea typeface="+mn-ea"/>
          <a:cs typeface="+mn-cs"/>
          <a:sym typeface="Helvetica"/>
        </a:defRPr>
      </a:lvl1pPr>
      <a:lvl2pPr>
        <a:defRPr>
          <a:latin typeface="+mn-lt"/>
          <a:ea typeface="+mn-ea"/>
          <a:cs typeface="+mn-cs"/>
          <a:sym typeface="Helvetica"/>
        </a:defRPr>
      </a:lvl2pPr>
      <a:lvl3pPr>
        <a:defRPr>
          <a:latin typeface="+mn-lt"/>
          <a:ea typeface="+mn-ea"/>
          <a:cs typeface="+mn-cs"/>
          <a:sym typeface="Helvetica"/>
        </a:defRPr>
      </a:lvl3pPr>
      <a:lvl4pPr>
        <a:defRPr>
          <a:latin typeface="+mn-lt"/>
          <a:ea typeface="+mn-ea"/>
          <a:cs typeface="+mn-cs"/>
          <a:sym typeface="Helvetica"/>
        </a:defRPr>
      </a:lvl4pPr>
      <a:lvl5pPr>
        <a:defRPr>
          <a:latin typeface="+mn-lt"/>
          <a:ea typeface="+mn-ea"/>
          <a:cs typeface="+mn-cs"/>
          <a:sym typeface="Helvetica"/>
        </a:defRPr>
      </a:lvl5pPr>
      <a:lvl6pPr>
        <a:defRPr>
          <a:latin typeface="+mn-lt"/>
          <a:ea typeface="+mn-ea"/>
          <a:cs typeface="+mn-cs"/>
          <a:sym typeface="Helvetica"/>
        </a:defRPr>
      </a:lvl6pPr>
      <a:lvl7pPr>
        <a:defRPr>
          <a:latin typeface="+mn-lt"/>
          <a:ea typeface="+mn-ea"/>
          <a:cs typeface="+mn-cs"/>
          <a:sym typeface="Helvetica"/>
        </a:defRPr>
      </a:lvl7pPr>
      <a:lvl8pPr>
        <a:defRPr>
          <a:latin typeface="+mn-lt"/>
          <a:ea typeface="+mn-ea"/>
          <a:cs typeface="+mn-cs"/>
          <a:sym typeface="Helvetica"/>
        </a:defRPr>
      </a:lvl8pPr>
      <a:lvl9pPr>
        <a:defRPr>
          <a:latin typeface="+mn-lt"/>
          <a:ea typeface="+mn-ea"/>
          <a:cs typeface="+mn-cs"/>
          <a:sym typeface="Helvetica"/>
        </a:defRPr>
      </a:lvl9pPr>
    </p:titleStyle>
    <p:bodyStyle>
      <a:lvl1pPr>
        <a:defRPr>
          <a:latin typeface="+mn-lt"/>
          <a:ea typeface="+mn-ea"/>
          <a:cs typeface="+mn-cs"/>
          <a:sym typeface="Helvetica"/>
        </a:defRPr>
      </a:lvl1pPr>
      <a:lvl2pPr>
        <a:defRPr>
          <a:latin typeface="+mn-lt"/>
          <a:ea typeface="+mn-ea"/>
          <a:cs typeface="+mn-cs"/>
          <a:sym typeface="Helvetica"/>
        </a:defRPr>
      </a:lvl2pPr>
      <a:lvl3pPr>
        <a:defRPr>
          <a:latin typeface="+mn-lt"/>
          <a:ea typeface="+mn-ea"/>
          <a:cs typeface="+mn-cs"/>
          <a:sym typeface="Helvetica"/>
        </a:defRPr>
      </a:lvl3pPr>
      <a:lvl4pPr>
        <a:defRPr>
          <a:latin typeface="+mn-lt"/>
          <a:ea typeface="+mn-ea"/>
          <a:cs typeface="+mn-cs"/>
          <a:sym typeface="Helvetica"/>
        </a:defRPr>
      </a:lvl4pPr>
      <a:lvl5pPr>
        <a:defRPr>
          <a:latin typeface="+mn-lt"/>
          <a:ea typeface="+mn-ea"/>
          <a:cs typeface="+mn-cs"/>
          <a:sym typeface="Helvetica"/>
        </a:defRPr>
      </a:lvl5pPr>
      <a:lvl6pPr>
        <a:defRPr>
          <a:latin typeface="+mn-lt"/>
          <a:ea typeface="+mn-ea"/>
          <a:cs typeface="+mn-cs"/>
          <a:sym typeface="Helvetica"/>
        </a:defRPr>
      </a:lvl6pPr>
      <a:lvl7pPr>
        <a:defRPr>
          <a:latin typeface="+mn-lt"/>
          <a:ea typeface="+mn-ea"/>
          <a:cs typeface="+mn-cs"/>
          <a:sym typeface="Helvetica"/>
        </a:defRPr>
      </a:lvl7pPr>
      <a:lvl8pPr>
        <a:defRPr>
          <a:latin typeface="+mn-lt"/>
          <a:ea typeface="+mn-ea"/>
          <a:cs typeface="+mn-cs"/>
          <a:sym typeface="Helvetica"/>
        </a:defRPr>
      </a:lvl8pPr>
      <a:lvl9pPr>
        <a:defRPr>
          <a:latin typeface="+mn-lt"/>
          <a:ea typeface="+mn-ea"/>
          <a:cs typeface="+mn-cs"/>
          <a:sym typeface="Helvetic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Relationship Id="rId3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hyperlink" Target="http://localhost/website/index.php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6.png"/><Relationship Id="rId3" Type="http://schemas.openxmlformats.org/officeDocument/2006/relationships/image" Target="../media/image6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1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719279" y="6172200"/>
            <a:ext cx="770040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6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6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21.09.2016, Prof. Dr. Oliver Bringmann</a:t>
            </a:r>
          </a:p>
        </p:txBody>
      </p:sp>
      <p:sp>
        <p:nvSpPr>
          <p:cNvPr id="212" name="Shape 212"/>
          <p:cNvSpPr/>
          <p:nvPr/>
        </p:nvSpPr>
        <p:spPr>
          <a:xfrm>
            <a:off x="3914640" y="927000"/>
            <a:ext cx="450468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1200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200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</a:rPr>
              <a:t>Eingebettete Systeme</a:t>
            </a:r>
          </a:p>
        </p:txBody>
      </p:sp>
      <p:sp>
        <p:nvSpPr>
          <p:cNvPr id="213" name="Shape 213"/>
          <p:cNvSpPr/>
          <p:nvPr/>
        </p:nvSpPr>
        <p:spPr>
          <a:xfrm>
            <a:off x="719279" y="4703553"/>
            <a:ext cx="7700400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115000"/>
              </a:lnSpc>
              <a:defRPr spc="-1" sz="2800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800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</a:rPr>
              <a:t>PiSense mit Quadrocopter</a:t>
            </a:r>
          </a:p>
        </p:txBody>
      </p:sp>
      <p:sp>
        <p:nvSpPr>
          <p:cNvPr id="214" name="Shape 214"/>
          <p:cNvSpPr/>
          <p:nvPr/>
        </p:nvSpPr>
        <p:spPr>
          <a:xfrm>
            <a:off x="719279" y="3681360"/>
            <a:ext cx="7700400" cy="178561"/>
          </a:xfrm>
          <a:prstGeom prst="rect">
            <a:avLst/>
          </a:prstGeom>
          <a:solidFill>
            <a:srgbClr val="800080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215" name="image5.png"/>
          <p:cNvPicPr/>
          <p:nvPr/>
        </p:nvPicPr>
        <p:blipFill>
          <a:blip r:embed="rId2">
            <a:extLst/>
          </a:blip>
          <a:srcRect l="0" t="6054" r="0" b="6054"/>
          <a:stretch>
            <a:fillRect/>
          </a:stretch>
        </p:blipFill>
        <p:spPr>
          <a:xfrm>
            <a:off x="719279" y="1424880"/>
            <a:ext cx="7700401" cy="225576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719279" y="5194439"/>
            <a:ext cx="77004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Betreuer: Vikas Agrawal</a:t>
            </a:r>
          </a:p>
        </p:txBody>
      </p:sp>
      <p:pic>
        <p:nvPicPr>
          <p:cNvPr id="217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2360" y="4255199"/>
            <a:ext cx="1867321" cy="1916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Embedded Systems</a:t>
            </a:r>
          </a:p>
        </p:txBody>
      </p:sp>
      <p:sp>
        <p:nvSpPr>
          <p:cNvPr id="273" name="Shape 273"/>
          <p:cNvSpPr/>
          <p:nvPr/>
        </p:nvSpPr>
        <p:spPr>
          <a:xfrm>
            <a:off x="719279" y="1773359"/>
            <a:ext cx="7705082" cy="198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Zukünftige Arbeit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Autonomes Fliegen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Weiterentwicklung der App als Fernsteuerung (Gyroskop etc…)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Hinzuziehen der GPS Daten. Komplett freies Fliegen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Anwenden von Mechanismen der Regelungstechnik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2" marL="998640" indent="-18036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Perfekte Stabilität für Luftaufnahmen</a:t>
            </a:r>
            <a:endParaRPr spc="-1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pic>
        <p:nvPicPr>
          <p:cNvPr id="276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7903" y="2780927"/>
            <a:ext cx="5072401" cy="339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1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9999" y="980640"/>
            <a:ext cx="2050921" cy="1230481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719279" y="1773359"/>
            <a:ext cx="7705082" cy="116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Funktionen: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Datenbankabfrage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Darstellung der Daten als Graphen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Analyse der Daten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611560" y="3356991"/>
            <a:ext cx="1368152" cy="504057"/>
          </a:xfrm>
          <a:prstGeom prst="rect">
            <a:avLst/>
          </a:pr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282" name="Shape 282"/>
          <p:cNvSpPr/>
          <p:nvPr/>
        </p:nvSpPr>
        <p:spPr>
          <a:xfrm>
            <a:off x="719279" y="1773359"/>
            <a:ext cx="7705082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Funktionsweise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83568" y="3429000"/>
            <a:ext cx="12961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Datenbank</a:t>
            </a:r>
          </a:p>
        </p:txBody>
      </p:sp>
      <p:sp>
        <p:nvSpPr>
          <p:cNvPr id="284" name="Shape 284"/>
          <p:cNvSpPr/>
          <p:nvPr/>
        </p:nvSpPr>
        <p:spPr>
          <a:xfrm>
            <a:off x="3203848" y="2348880"/>
            <a:ext cx="1368152" cy="720081"/>
          </a:xfrm>
          <a:prstGeom prst="rect">
            <a:avLst/>
          </a:pr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3203848" y="2348880"/>
            <a:ext cx="1368152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/>
            <a:r>
              <a:t>SQL Controller</a:t>
            </a:r>
          </a:p>
        </p:txBody>
      </p:sp>
      <p:sp>
        <p:nvSpPr>
          <p:cNvPr id="286" name="Shape 286"/>
          <p:cNvSpPr/>
          <p:nvPr/>
        </p:nvSpPr>
        <p:spPr>
          <a:xfrm>
            <a:off x="1403648" y="2852935"/>
            <a:ext cx="15841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Datenabfrage</a:t>
            </a:r>
          </a:p>
        </p:txBody>
      </p:sp>
      <p:sp>
        <p:nvSpPr>
          <p:cNvPr id="287" name="Shape 287"/>
          <p:cNvSpPr/>
          <p:nvPr/>
        </p:nvSpPr>
        <p:spPr>
          <a:xfrm>
            <a:off x="3203848" y="4293096"/>
            <a:ext cx="1368152" cy="504057"/>
          </a:xfrm>
          <a:prstGeom prst="rect">
            <a:avLst/>
          </a:pr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3203848" y="4365104"/>
            <a:ext cx="13681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/>
            <a:r>
              <a:t>Ringbuffer</a:t>
            </a:r>
          </a:p>
        </p:txBody>
      </p:sp>
      <p:sp>
        <p:nvSpPr>
          <p:cNvPr id="289" name="Shape 289"/>
          <p:cNvSpPr/>
          <p:nvPr/>
        </p:nvSpPr>
        <p:spPr>
          <a:xfrm flipV="1">
            <a:off x="1979711" y="3068959"/>
            <a:ext cx="1224137" cy="288033"/>
          </a:xfrm>
          <a:prstGeom prst="line">
            <a:avLst/>
          </a:prstGeom>
          <a:ln>
            <a:solidFill>
              <a:srgbClr val="4A7EBB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cxnSp>
        <p:nvCxnSpPr>
          <p:cNvPr id="290" name="Connector 290"/>
          <p:cNvCxnSpPr>
            <a:stCxn id="284" idx="0"/>
            <a:endCxn id="287" idx="0"/>
          </p:cNvCxnSpPr>
          <p:nvPr/>
        </p:nvCxnSpPr>
        <p:spPr>
          <a:xfrm>
            <a:off x="3887923" y="2708920"/>
            <a:ext cx="1" cy="1836205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sp>
        <p:nvSpPr>
          <p:cNvPr id="291" name="Shape 291"/>
          <p:cNvSpPr/>
          <p:nvPr/>
        </p:nvSpPr>
        <p:spPr>
          <a:xfrm>
            <a:off x="3059832" y="3573016"/>
            <a:ext cx="86409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befüllt</a:t>
            </a:r>
          </a:p>
        </p:txBody>
      </p:sp>
      <p:sp>
        <p:nvSpPr>
          <p:cNvPr id="292" name="Shape 292"/>
          <p:cNvSpPr/>
          <p:nvPr/>
        </p:nvSpPr>
        <p:spPr>
          <a:xfrm>
            <a:off x="5796136" y="3501008"/>
            <a:ext cx="1368152" cy="504057"/>
          </a:xfrm>
          <a:prstGeom prst="rect">
            <a:avLst/>
          </a:pr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5796136" y="3573016"/>
            <a:ext cx="13681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/>
            <a:r>
              <a:t>Main</a:t>
            </a:r>
          </a:p>
        </p:txBody>
      </p:sp>
      <p:cxnSp>
        <p:nvCxnSpPr>
          <p:cNvPr id="294" name="Connector 294"/>
          <p:cNvCxnSpPr>
            <a:stCxn id="291" idx="0"/>
            <a:endCxn id="293" idx="0"/>
          </p:cNvCxnSpPr>
          <p:nvPr/>
        </p:nvCxnSpPr>
        <p:spPr>
          <a:xfrm>
            <a:off x="3491880" y="3748346"/>
            <a:ext cx="2988333" cy="1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sp>
        <p:nvSpPr>
          <p:cNvPr id="295" name="Shape 295"/>
          <p:cNvSpPr/>
          <p:nvPr/>
        </p:nvSpPr>
        <p:spPr>
          <a:xfrm>
            <a:off x="3995935" y="3429000"/>
            <a:ext cx="172819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benachrichtigt</a:t>
            </a:r>
          </a:p>
        </p:txBody>
      </p:sp>
      <p:sp>
        <p:nvSpPr>
          <p:cNvPr id="296" name="Shape 296"/>
          <p:cNvSpPr/>
          <p:nvPr/>
        </p:nvSpPr>
        <p:spPr>
          <a:xfrm flipH="1">
            <a:off x="4571999" y="4005064"/>
            <a:ext cx="1224137" cy="288033"/>
          </a:xfrm>
          <a:prstGeom prst="line">
            <a:avLst/>
          </a:prstGeom>
          <a:ln>
            <a:solidFill>
              <a:srgbClr val="4A7EBB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4932040" y="4149080"/>
            <a:ext cx="187220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Datenabfrage</a:t>
            </a:r>
          </a:p>
        </p:txBody>
      </p:sp>
      <p:sp>
        <p:nvSpPr>
          <p:cNvPr id="298" name="Shape 298"/>
          <p:cNvSpPr/>
          <p:nvPr/>
        </p:nvSpPr>
        <p:spPr>
          <a:xfrm>
            <a:off x="5796136" y="2276872"/>
            <a:ext cx="1368152" cy="504057"/>
          </a:xfrm>
          <a:prstGeom prst="rect">
            <a:avLst/>
          </a:pr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5796136" y="2348880"/>
            <a:ext cx="13681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/>
            <a:r>
              <a:t>JFreechart</a:t>
            </a:r>
          </a:p>
        </p:txBody>
      </p:sp>
      <p:cxnSp>
        <p:nvCxnSpPr>
          <p:cNvPr id="300" name="Connector 300"/>
          <p:cNvCxnSpPr>
            <a:stCxn id="292" idx="0"/>
            <a:endCxn id="298" idx="0"/>
          </p:cNvCxnSpPr>
          <p:nvPr/>
        </p:nvCxnSpPr>
        <p:spPr>
          <a:xfrm flipV="1">
            <a:off x="6480212" y="2528900"/>
            <a:ext cx="1" cy="1224137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sp>
        <p:nvSpPr>
          <p:cNvPr id="301" name="Shape 301"/>
          <p:cNvSpPr/>
          <p:nvPr/>
        </p:nvSpPr>
        <p:spPr>
          <a:xfrm>
            <a:off x="6516216" y="2996951"/>
            <a:ext cx="201622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übergibt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304" name="Shape 304"/>
          <p:cNvSpPr/>
          <p:nvPr/>
        </p:nvSpPr>
        <p:spPr>
          <a:xfrm>
            <a:off x="719279" y="1773359"/>
            <a:ext cx="7705082" cy="86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Aufgaben: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508000" indent="-508000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Konfigurationsdateien 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457200" indent="-45720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	(Infos für Datensätze, SQL, GUI)</a:t>
            </a:r>
          </a:p>
        </p:txBody>
      </p:sp>
      <p:pic>
        <p:nvPicPr>
          <p:cNvPr id="305" name="image19.png" descr="G:\Philipp\Desktop\confi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2080" y="980728"/>
            <a:ext cx="2409826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308" name="Shape 308"/>
          <p:cNvSpPr/>
          <p:nvPr/>
        </p:nvSpPr>
        <p:spPr>
          <a:xfrm>
            <a:off x="719279" y="1773359"/>
            <a:ext cx="7705082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Aufgaben: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2. Skalierung der Graphen</a:t>
            </a:r>
          </a:p>
        </p:txBody>
      </p:sp>
      <p:pic>
        <p:nvPicPr>
          <p:cNvPr id="309" name="image20.png" descr="G:\Philipp\Desktop\skala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767" y="2420888"/>
            <a:ext cx="6264697" cy="381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312" name="Shape 312"/>
          <p:cNvSpPr/>
          <p:nvPr/>
        </p:nvSpPr>
        <p:spPr>
          <a:xfrm>
            <a:off x="719279" y="1773359"/>
            <a:ext cx="7705082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Aufgaben: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2. Skalierung der Graphen</a:t>
            </a:r>
          </a:p>
        </p:txBody>
      </p:sp>
      <p:pic>
        <p:nvPicPr>
          <p:cNvPr id="313" name="image21.png" descr="G:\Philipp\Desktop\skala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767" y="2420888"/>
            <a:ext cx="6274898" cy="381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316" name="Shape 316"/>
          <p:cNvSpPr/>
          <p:nvPr/>
        </p:nvSpPr>
        <p:spPr>
          <a:xfrm>
            <a:off x="719279" y="1773359"/>
            <a:ext cx="7705082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Aufgaben: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3. Datenbankabfrage und Live-Darstellung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908720"/>
            <a:ext cx="7128793" cy="534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321" name="Shape 321"/>
          <p:cNvSpPr/>
          <p:nvPr/>
        </p:nvSpPr>
        <p:spPr>
          <a:xfrm>
            <a:off x="719279" y="1773359"/>
            <a:ext cx="7705082" cy="291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Aufgaben: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3. Datenbankabfrage und Live-Darstellung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Probleme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20ms Verzögerung zwischen jedem Datensatz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658319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Tatsächliche Verzögerung schwankt, ca. 100ms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Datenabfrage an SQL limit geknüpft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658319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SELECT * FROM table … limit 150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658319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Abfrage bei limit/2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658319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Abfrage nur ca. alle 10s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324" name="Shape 324"/>
          <p:cNvSpPr/>
          <p:nvPr/>
        </p:nvSpPr>
        <p:spPr>
          <a:xfrm>
            <a:off x="719279" y="1773359"/>
            <a:ext cx="7705082" cy="262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Aufgaben: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3. Datenbankabfrage und Live-Darstellung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Verzögerung abhängig von PITIME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2" marL="658319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Jeweils 2 Timestamps speichern und Differenz berechnen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Abfrage an Größe der DB-Rückgabe knüpfen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658319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DB gibt Liste der Größe 20 zurück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658319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Bei 10 angezeigten Daten, neue Abfrage starten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683640" y="1196640"/>
            <a:ext cx="777168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cap="small" spc="-1" sz="40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uFillTx/>
              </a:defRPr>
            </a:pPr>
            <a:r>
              <a:rPr cap="small" spc="-1" sz="40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Inhalt</a:t>
            </a:r>
          </a:p>
        </p:txBody>
      </p:sp>
      <p:sp>
        <p:nvSpPr>
          <p:cNvPr id="220" name="Shape 220"/>
          <p:cNvSpPr/>
          <p:nvPr/>
        </p:nvSpPr>
        <p:spPr>
          <a:xfrm>
            <a:off x="683639" y="1988999"/>
            <a:ext cx="4103641" cy="1949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343080" indent="-342359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WebProjectManagment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343080" indent="-342359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Embedded Systems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343080" indent="-342359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343080" indent="-342359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Datenbanken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343080" indent="-342359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Applikation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343080" indent="-342359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Fragen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343080" indent="-342359">
              <a:buClr>
                <a:srgbClr val="333333"/>
              </a:buClr>
              <a:buSzPct val="100000"/>
              <a:buFont typeface="Arial"/>
              <a:buAutoNum type="arabicPeriod" startAt="1"/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Live 	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908720"/>
            <a:ext cx="7128793" cy="534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908720"/>
            <a:ext cx="7128793" cy="534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sp>
        <p:nvSpPr>
          <p:cNvPr id="331" name="Shape 331"/>
          <p:cNvSpPr/>
          <p:nvPr/>
        </p:nvSpPr>
        <p:spPr>
          <a:xfrm>
            <a:off x="719279" y="1773359"/>
            <a:ext cx="7705082" cy="145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Aufgaben:</a:t>
            </a:r>
            <a:endParaRPr spc="-1" sz="2000">
              <a:uFill>
                <a:solidFill>
                  <a:srgbClr val="FFFFFF"/>
                </a:solidFill>
              </a:uFill>
            </a:endParaRPr>
          </a:p>
          <a:p>
            <a:pPr lvl="0" marL="180360" indent="-17964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4. Maven-Integration, automatische Tests und Javadoc</a:t>
            </a:r>
            <a:endParaRPr spc="-1" sz="2000">
              <a:solidFill>
                <a:srgbClr val="333333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Kompilieren des Projekts mit Maven</a:t>
            </a:r>
            <a:r>
              <a:rPr spc="-1" sz="2000">
                <a:uFill>
                  <a:solidFill>
                    <a:srgbClr val="FFFFFF"/>
                  </a:solidFill>
                </a:uFill>
              </a:rPr>
              <a:t> lokal oder im GitLab</a:t>
            </a:r>
            <a:endParaRPr spc="-1" sz="2000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Tests mit Junit</a:t>
            </a:r>
            <a:endParaRPr spc="-1" sz="2000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Arial"/>
              <a:buChar char="•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Dokumentation des Projekts mit Javadoc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GUI</a:t>
            </a:r>
          </a:p>
        </p:txBody>
      </p:sp>
      <p:pic>
        <p:nvPicPr>
          <p:cNvPr id="334" name="image23.png" descr="G:\Philipp\Desktop\javadocP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628799"/>
            <a:ext cx="8001417" cy="4784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Datenbanken	</a:t>
            </a:r>
          </a:p>
        </p:txBody>
      </p:sp>
      <p:pic>
        <p:nvPicPr>
          <p:cNvPr id="337" name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2279" y="2133000"/>
            <a:ext cx="2887561" cy="29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2680" y="1202760"/>
            <a:ext cx="1386361" cy="716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2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18759" y="5105520"/>
            <a:ext cx="722521" cy="72252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>
            <p:ph type="body" idx="4294967295"/>
          </p:nvPr>
        </p:nvSpPr>
        <p:spPr>
          <a:xfrm>
            <a:off x="725537" y="2153491"/>
            <a:ext cx="4452690" cy="2887618"/>
          </a:xfrm>
          <a:prstGeom prst="rect">
            <a:avLst/>
          </a:prstGeom>
        </p:spPr>
        <p:txBody>
          <a:bodyPr/>
          <a:lstStyle/>
          <a:p>
            <a:pPr lvl="0" marL="260399" indent="-152400">
              <a:lnSpc>
                <a:spcPct val="120000"/>
              </a:lnSpc>
              <a:buClr>
                <a:srgbClr val="000000"/>
              </a:buClr>
              <a:buSzPct val="45000"/>
              <a:buFont typeface="Wingdings"/>
              <a:buChar char="●"/>
            </a:pPr>
            <a:r>
              <a: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Empfangen der Sensordaten per UDP</a:t>
            </a:r>
            <a:endParaRPr spc="0" sz="2000"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60399" indent="-152400">
              <a:lnSpc>
                <a:spcPct val="120000"/>
              </a:lnSpc>
              <a:buClr>
                <a:srgbClr val="000000"/>
              </a:buClr>
              <a:buSzPct val="45000"/>
              <a:buFont typeface="Wingdings"/>
              <a:buChar char="●"/>
            </a:pPr>
            <a:r>
              <a: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Speichern der Sensordaten </a:t>
            </a:r>
            <a:endParaRPr spc="0" sz="2000"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60399" indent="-152400">
              <a:lnSpc>
                <a:spcPct val="120000"/>
              </a:lnSpc>
              <a:buClr>
                <a:srgbClr val="000000"/>
              </a:buClr>
              <a:buSzPct val="45000"/>
              <a:buFont typeface="Wingdings"/>
              <a:buChar char="●"/>
            </a:pPr>
            <a:r>
              <a: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Verwaltung der Datenbank (adminer)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Datenbanken	</a:t>
            </a:r>
          </a:p>
        </p:txBody>
      </p:sp>
      <p:pic>
        <p:nvPicPr>
          <p:cNvPr id="343" name="Tabelle Struktu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9462" y="1816372"/>
            <a:ext cx="4760178" cy="3700096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>
            <p:ph type="body" idx="4294967295"/>
          </p:nvPr>
        </p:nvSpPr>
        <p:spPr>
          <a:xfrm>
            <a:off x="710152" y="1721691"/>
            <a:ext cx="1349376" cy="34562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>
                <a:uFillTx/>
              </a:defRPr>
            </a:pPr>
            <a:r>
              <a:rPr spc="0" sz="2000">
                <a:uFill>
                  <a:solidFill>
                    <a:srgbClr val="FFFFFF"/>
                  </a:solidFill>
                </a:uFill>
              </a:rPr>
              <a:t>Struktur</a:t>
            </a:r>
          </a:p>
        </p:txBody>
      </p:sp>
      <p:sp>
        <p:nvSpPr>
          <p:cNvPr id="345" name="Shape 345"/>
          <p:cNvSpPr/>
          <p:nvPr/>
        </p:nvSpPr>
        <p:spPr>
          <a:xfrm>
            <a:off x="703505" y="2153490"/>
            <a:ext cx="3382819" cy="212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2073" indent="-180473">
              <a:buSzPct val="100000"/>
              <a:buChar char="•"/>
            </a:pPr>
            <a:r>
              <a:rPr b="1" sz="2000" u="sng"/>
              <a:t>ZEIT</a:t>
            </a:r>
            <a:r>
              <a:rPr sz="2000"/>
              <a:t> des Pis (10ms)</a:t>
            </a:r>
            <a:endParaRPr sz="2000"/>
          </a:p>
          <a:p>
            <a:pPr lvl="0" marL="282073" indent="-180473">
              <a:buSzPct val="100000"/>
              <a:buChar char="•"/>
            </a:pPr>
            <a:r>
              <a:rPr sz="2000"/>
              <a:t>Beschleunigung X/Y/Z</a:t>
            </a:r>
            <a:endParaRPr sz="2000"/>
          </a:p>
          <a:p>
            <a:pPr lvl="0" marL="282073" indent="-180473">
              <a:buSzPct val="100000"/>
              <a:buChar char="•"/>
            </a:pPr>
            <a:r>
              <a:rPr sz="2000"/>
              <a:t>Magnetfeld X/Y/Z</a:t>
            </a:r>
            <a:endParaRPr sz="2000"/>
          </a:p>
          <a:p>
            <a:pPr lvl="0" marL="282073" indent="-180473">
              <a:buSzPct val="100000"/>
              <a:buChar char="•"/>
            </a:pPr>
            <a:r>
              <a:rPr sz="2000"/>
              <a:t>Gyro Roll/Pitch/Yaw</a:t>
            </a:r>
            <a:endParaRPr sz="2000"/>
          </a:p>
          <a:p>
            <a:pPr lvl="0" marL="282073" indent="-180473">
              <a:buSzPct val="100000"/>
              <a:buChar char="•"/>
            </a:pPr>
            <a:r>
              <a:rPr sz="2000"/>
              <a:t>Temperatur</a:t>
            </a:r>
            <a:endParaRPr sz="2000"/>
          </a:p>
          <a:p>
            <a:pPr lvl="0" marL="282073" indent="-180473">
              <a:buSzPct val="100000"/>
              <a:buChar char="•"/>
            </a:pPr>
            <a:r>
              <a:rPr sz="2000"/>
              <a:t>Luftdruck</a:t>
            </a:r>
            <a:endParaRPr sz="2000"/>
          </a:p>
          <a:p>
            <a:pPr lvl="0" marL="282073" indent="-180473">
              <a:buSzPct val="100000"/>
              <a:buChar char="•"/>
            </a:pPr>
            <a:r>
              <a:rPr sz="2000"/>
              <a:t>Motordrehzahl 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Datenbanken	</a:t>
            </a:r>
          </a:p>
        </p:txBody>
      </p:sp>
      <p:sp>
        <p:nvSpPr>
          <p:cNvPr id="348" name="Shape 348"/>
          <p:cNvSpPr/>
          <p:nvPr>
            <p:ph type="body" idx="4294967295"/>
          </p:nvPr>
        </p:nvSpPr>
        <p:spPr>
          <a:xfrm>
            <a:off x="710152" y="1721691"/>
            <a:ext cx="1349376" cy="34562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>
                <a:uFillTx/>
              </a:defRPr>
            </a:pPr>
            <a:r>
              <a:rPr spc="0" sz="2000">
                <a:uFill>
                  <a:solidFill>
                    <a:srgbClr val="FFFFFF"/>
                  </a:solidFill>
                </a:uFill>
              </a:rPr>
              <a:t>Auszug</a:t>
            </a:r>
          </a:p>
        </p:txBody>
      </p:sp>
      <p:pic>
        <p:nvPicPr>
          <p:cNvPr id="349" name="Bsp Tabel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15" y="2153490"/>
            <a:ext cx="8572570" cy="3392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Datenbanken	</a:t>
            </a:r>
          </a:p>
        </p:txBody>
      </p:sp>
      <p:sp>
        <p:nvSpPr>
          <p:cNvPr id="352" name="Shape 352"/>
          <p:cNvSpPr/>
          <p:nvPr>
            <p:ph type="body" idx="4294967295"/>
          </p:nvPr>
        </p:nvSpPr>
        <p:spPr>
          <a:xfrm>
            <a:off x="710152" y="1721691"/>
            <a:ext cx="2126507" cy="34562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>
                <a:uFillTx/>
              </a:defRPr>
            </a:pPr>
            <a:r>
              <a:rPr spc="0" sz="2000">
                <a:uFill>
                  <a:solidFill>
                    <a:srgbClr val="FFFFFF"/>
                  </a:solidFill>
                </a:uFill>
              </a:rPr>
              <a:t>MySQL Connector</a:t>
            </a:r>
          </a:p>
        </p:txBody>
      </p:sp>
      <p:pic>
        <p:nvPicPr>
          <p:cNvPr id="353" name="DB connec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886" y="2084889"/>
            <a:ext cx="7404101" cy="298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Datenbanken	</a:t>
            </a:r>
          </a:p>
        </p:txBody>
      </p:sp>
      <p:sp>
        <p:nvSpPr>
          <p:cNvPr id="356" name="Shape 356"/>
          <p:cNvSpPr/>
          <p:nvPr>
            <p:ph type="body" idx="4294967295"/>
          </p:nvPr>
        </p:nvSpPr>
        <p:spPr>
          <a:xfrm>
            <a:off x="710152" y="1721691"/>
            <a:ext cx="2126507" cy="34562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>
                <a:uFillTx/>
              </a:defRPr>
            </a:pPr>
            <a:r>
              <a:rPr spc="0" sz="2000">
                <a:uFill>
                  <a:solidFill>
                    <a:srgbClr val="FFFFFF"/>
                  </a:solidFill>
                </a:uFill>
              </a:rPr>
              <a:t>UDP</a:t>
            </a:r>
          </a:p>
        </p:txBody>
      </p:sp>
      <p:pic>
        <p:nvPicPr>
          <p:cNvPr id="357" name="UDP so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058" y="2332051"/>
            <a:ext cx="5943601" cy="187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recv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058" y="4476382"/>
            <a:ext cx="5943601" cy="59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Datenbanken	</a:t>
            </a:r>
          </a:p>
        </p:txBody>
      </p:sp>
      <p:sp>
        <p:nvSpPr>
          <p:cNvPr id="361" name="Shape 361"/>
          <p:cNvSpPr/>
          <p:nvPr>
            <p:ph type="body" idx="4294967295"/>
          </p:nvPr>
        </p:nvSpPr>
        <p:spPr>
          <a:xfrm>
            <a:off x="710152" y="1721691"/>
            <a:ext cx="2126507" cy="34562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pc="0" sz="2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>
                <a:uFillTx/>
              </a:defRPr>
            </a:pPr>
            <a:r>
              <a:rPr spc="0" sz="2000">
                <a:uFill>
                  <a:solidFill>
                    <a:srgbClr val="FFFFFF"/>
                  </a:solidFill>
                </a:uFill>
              </a:rPr>
              <a:t>Query</a:t>
            </a:r>
          </a:p>
        </p:txBody>
      </p:sp>
      <p:pic>
        <p:nvPicPr>
          <p:cNvPr id="362" name="Quer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675" y="2332051"/>
            <a:ext cx="4953001" cy="165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WebProjectManagment</a:t>
            </a:r>
          </a:p>
        </p:txBody>
      </p:sp>
      <p:sp>
        <p:nvSpPr>
          <p:cNvPr id="223" name="Shape 223"/>
          <p:cNvSpPr/>
          <p:nvPr/>
        </p:nvSpPr>
        <p:spPr>
          <a:xfrm>
            <a:off x="719279" y="1773359"/>
            <a:ext cx="7705082" cy="310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Funktionen: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Login &amp; Admin Bereich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ToDo Bereich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Wichtige Termine/Infos Bereich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Content Management System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Ticketsystem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 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algn="just"/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algn="just"/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24" name="image7.png"/>
          <p:cNvPicPr/>
          <p:nvPr/>
        </p:nvPicPr>
        <p:blipFill>
          <a:blip r:embed="rId2">
            <a:extLst/>
          </a:blip>
          <a:srcRect l="0" t="8169" r="0" b="10892"/>
          <a:stretch>
            <a:fillRect/>
          </a:stretch>
        </p:blipFill>
        <p:spPr>
          <a:xfrm>
            <a:off x="5028119" y="1315439"/>
            <a:ext cx="3391561" cy="2304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5919" y="3648600"/>
            <a:ext cx="1968121" cy="655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6360" y="3716280"/>
            <a:ext cx="588241" cy="58824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745559" y="3816000"/>
            <a:ext cx="7705082" cy="251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Sonstige Aufgaben: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Organisation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Zeitmanagement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Architekturdiagramm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 algn="just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uFill>
                  <a:solidFill>
                    <a:srgbClr val="FFFFFF"/>
                  </a:solidFill>
                </a:uFill>
              </a:rPr>
              <a:t> 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algn="just"/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algn="just"/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040000" y="4837319"/>
            <a:ext cx="296784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pc="0"/>
            </a:pPr>
            <a:r>
              <a:rPr spc="-1">
                <a:hlinkClick r:id="rId5" invalidUrl="" action="" tgtFrame="" tooltip="" history="1" highlightClick="0" endSnd="0"/>
              </a:rPr>
              <a:t>localhost/website/index.php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Applikation</a:t>
            </a:r>
          </a:p>
        </p:txBody>
      </p:sp>
      <p:sp>
        <p:nvSpPr>
          <p:cNvPr id="365" name="Shape 365"/>
          <p:cNvSpPr/>
          <p:nvPr/>
        </p:nvSpPr>
        <p:spPr>
          <a:xfrm>
            <a:off x="719279" y="1773359"/>
            <a:ext cx="7705082" cy="145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Funktionen: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Motor starten/stoppen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Rotortest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Einzelansteuerung der Rotoren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Demo</a:t>
            </a:r>
          </a:p>
        </p:txBody>
      </p:sp>
      <p:pic>
        <p:nvPicPr>
          <p:cNvPr id="366" name="image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2000" y="1364760"/>
            <a:ext cx="1945801" cy="373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28.jpg"/>
          <p:cNvPicPr/>
          <p:nvPr/>
        </p:nvPicPr>
        <p:blipFill>
          <a:blip r:embed="rId3">
            <a:extLst/>
          </a:blip>
          <a:srcRect l="10601" t="0" r="18819" b="0"/>
          <a:stretch>
            <a:fillRect/>
          </a:stretch>
        </p:blipFill>
        <p:spPr>
          <a:xfrm>
            <a:off x="2051640" y="4076999"/>
            <a:ext cx="2159281" cy="171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683640" y="3092011"/>
            <a:ext cx="7700399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Fragen?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Live Präsentation</a:t>
            </a:r>
          </a:p>
        </p:txBody>
      </p:sp>
      <p:pic>
        <p:nvPicPr>
          <p:cNvPr id="372" name="image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640" y="1999800"/>
            <a:ext cx="3564721" cy="3658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639" y="2768039"/>
            <a:ext cx="1267921" cy="243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3440" y="2924999"/>
            <a:ext cx="3170521" cy="2121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1583639" y="3824433"/>
            <a:ext cx="7700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8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8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Vielen Dank für Ihre Aufmerksamkeit</a:t>
            </a:r>
          </a:p>
        </p:txBody>
      </p:sp>
      <p:pic>
        <p:nvPicPr>
          <p:cNvPr id="377" name="image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000" y="1498319"/>
            <a:ext cx="1976041" cy="2027882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827639" y="4653000"/>
            <a:ext cx="8568361" cy="1428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spc="-1" sz="14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Betreuer: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r>
              <a:rPr spc="-1" sz="14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Vikas Agrawal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r>
              <a:rPr spc="-1" sz="14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Teilnehmer: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r>
              <a:rPr spc="-1" sz="14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Philipp Gackstatter, Marcel Früh, Dominik Heinrich, Jascha Petter, Christoph Weik</a:t>
            </a:r>
            <a:endParaRPr spc="-1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699640" y="1036799"/>
            <a:ext cx="4535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24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PiSense mit Quadrocopter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Architektur des Projektes</a:t>
            </a:r>
          </a:p>
        </p:txBody>
      </p:sp>
      <p:pic>
        <p:nvPicPr>
          <p:cNvPr id="231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4040" y="995759"/>
            <a:ext cx="422641" cy="42264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6516359" y="995759"/>
            <a:ext cx="190332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>
                <a:solidFill>
                  <a:srgbClr val="000000"/>
                </a:solidFill>
                <a:uFillTx/>
              </a:defRPr>
            </a:pPr>
            <a:r>
              <a:rPr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DOT(Graphviz)</a:t>
            </a:r>
          </a:p>
        </p:txBody>
      </p:sp>
      <p:pic>
        <p:nvPicPr>
          <p:cNvPr id="23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000" y="1727999"/>
            <a:ext cx="4612681" cy="4160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4840" y="1513439"/>
            <a:ext cx="3143161" cy="4619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Embedded Systems</a:t>
            </a:r>
          </a:p>
        </p:txBody>
      </p:sp>
      <p:sp>
        <p:nvSpPr>
          <p:cNvPr id="237" name="Shape 237"/>
          <p:cNvSpPr/>
          <p:nvPr/>
        </p:nvSpPr>
        <p:spPr>
          <a:xfrm>
            <a:off x="719279" y="1773359"/>
            <a:ext cx="7705082" cy="818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Überblick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38" name="image13.png"/>
          <p:cNvPicPr/>
          <p:nvPr/>
        </p:nvPicPr>
        <p:blipFill>
          <a:blip r:embed="rId2">
            <a:extLst/>
          </a:blip>
          <a:srcRect l="14574" t="7456" r="6293" b="3310"/>
          <a:stretch>
            <a:fillRect/>
          </a:stretch>
        </p:blipFill>
        <p:spPr>
          <a:xfrm>
            <a:off x="298799" y="2591280"/>
            <a:ext cx="4270321" cy="2591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4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4560" y="2349000"/>
            <a:ext cx="3796561" cy="307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Embedded Systems</a:t>
            </a:r>
          </a:p>
        </p:txBody>
      </p:sp>
      <p:sp>
        <p:nvSpPr>
          <p:cNvPr id="242" name="Shape 242"/>
          <p:cNvSpPr/>
          <p:nvPr/>
        </p:nvSpPr>
        <p:spPr>
          <a:xfrm>
            <a:off x="719279" y="1773359"/>
            <a:ext cx="7705082" cy="2278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Bestandteile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Raspberry Pi als Prozessoreinheit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4Motoren -&gt; Ansteuerung über I2C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Boardprogrammiersprache C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Geschwindigkeitsregelung erfolgt über pwm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Sensoren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Embedded Systems</a:t>
            </a:r>
          </a:p>
        </p:txBody>
      </p:sp>
      <p:sp>
        <p:nvSpPr>
          <p:cNvPr id="245" name="Shape 245"/>
          <p:cNvSpPr/>
          <p:nvPr/>
        </p:nvSpPr>
        <p:spPr>
          <a:xfrm>
            <a:off x="719279" y="1773359"/>
            <a:ext cx="7705082" cy="3129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Sensoren(UDP)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ACC_X,Y,Z(AccX/Y/Z)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MAG_X,Y,Z(MagX/Y/Z)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G_ROLL,PITCH,YAW(GyrR/P/Y)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TEMP(Temp)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PRESS(Pres)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M1, M2, M3,M4(Mot1/2/3/4)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Timestamp(TimS/M)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Embedded Systems</a:t>
            </a:r>
          </a:p>
        </p:txBody>
      </p:sp>
      <p:sp>
        <p:nvSpPr>
          <p:cNvPr id="248" name="Shape 248"/>
          <p:cNvSpPr/>
          <p:nvPr/>
        </p:nvSpPr>
        <p:spPr>
          <a:xfrm>
            <a:off x="719279" y="1773359"/>
            <a:ext cx="7705082" cy="196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Probleme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Sensordatenanzeige/ doppelte Sendung/ Falsche Größe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SPRINTF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0"/>
            <a:endParaRPr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49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3645024"/>
            <a:ext cx="8964488" cy="894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19279" y="1311091"/>
            <a:ext cx="77004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240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</a:rPr>
              <a:t>Embedded Systems</a:t>
            </a:r>
          </a:p>
        </p:txBody>
      </p:sp>
      <p:sp>
        <p:nvSpPr>
          <p:cNvPr id="252" name="Shape 252"/>
          <p:cNvSpPr/>
          <p:nvPr/>
        </p:nvSpPr>
        <p:spPr>
          <a:xfrm>
            <a:off x="719279" y="1773359"/>
            <a:ext cx="7705082" cy="1427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01120" indent="-200400">
              <a:buClr>
                <a:srgbClr val="333333"/>
              </a:buClr>
              <a:buSzPct val="100000"/>
              <a:buFont typeface="Symbol"/>
              <a:buChar char="•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Kommunikation mit der APP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Festlegung eines Protokolls (inkl. Funktionalitäten)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Funktionalitäten(On, Off, Motortest, Demo, Einzelansteuerung)</a:t>
            </a:r>
            <a:endParaRPr spc="-1">
              <a:uFill>
                <a:solidFill>
                  <a:srgbClr val="FFFFFF"/>
                </a:solidFill>
              </a:uFill>
            </a:endParaRPr>
          </a:p>
          <a:p>
            <a:pPr lvl="1" marL="561480" indent="-200400">
              <a:buClr>
                <a:srgbClr val="333333"/>
              </a:buClr>
              <a:buSzPct val="80000"/>
              <a:buFont typeface="Helvetica"/>
              <a:buChar char="-"/>
            </a:pPr>
            <a:r>
              <a:rPr spc="-1" sz="20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App versendet Char mit Länge 30</a:t>
            </a:r>
            <a:endParaRPr spc="-1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53" name="image16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640" y="4221000"/>
            <a:ext cx="7379641" cy="156168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988000" y="3879360"/>
            <a:ext cx="361" cy="50328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2669039" y="3660840"/>
            <a:ext cx="791281" cy="23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Motor1</a:t>
            </a:r>
          </a:p>
        </p:txBody>
      </p:sp>
      <p:sp>
        <p:nvSpPr>
          <p:cNvPr id="256" name="Shape 256"/>
          <p:cNvSpPr/>
          <p:nvPr/>
        </p:nvSpPr>
        <p:spPr>
          <a:xfrm>
            <a:off x="3505679" y="3498840"/>
            <a:ext cx="361" cy="88380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3187439" y="3283920"/>
            <a:ext cx="791281" cy="23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Motor2</a:t>
            </a:r>
          </a:p>
        </p:txBody>
      </p:sp>
      <p:sp>
        <p:nvSpPr>
          <p:cNvPr id="258" name="Shape 258"/>
          <p:cNvSpPr/>
          <p:nvPr/>
        </p:nvSpPr>
        <p:spPr>
          <a:xfrm>
            <a:off x="3901679" y="3879360"/>
            <a:ext cx="361" cy="50328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3594239" y="3657600"/>
            <a:ext cx="791281" cy="23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Motor3</a:t>
            </a:r>
          </a:p>
        </p:txBody>
      </p:sp>
      <p:sp>
        <p:nvSpPr>
          <p:cNvPr id="260" name="Shape 260"/>
          <p:cNvSpPr/>
          <p:nvPr/>
        </p:nvSpPr>
        <p:spPr>
          <a:xfrm>
            <a:off x="4386600" y="3482280"/>
            <a:ext cx="361" cy="88380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4101479" y="3280319"/>
            <a:ext cx="791281" cy="23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Motor4</a:t>
            </a:r>
          </a:p>
        </p:txBody>
      </p:sp>
      <p:sp>
        <p:nvSpPr>
          <p:cNvPr id="262" name="Shape 262"/>
          <p:cNvSpPr/>
          <p:nvPr/>
        </p:nvSpPr>
        <p:spPr>
          <a:xfrm flipV="1">
            <a:off x="3234959" y="4509000"/>
            <a:ext cx="361" cy="14256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Shape 263"/>
          <p:cNvSpPr/>
          <p:nvPr/>
        </p:nvSpPr>
        <p:spPr>
          <a:xfrm flipV="1">
            <a:off x="3674879" y="4511160"/>
            <a:ext cx="361" cy="14256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4" name="Shape 264"/>
          <p:cNvSpPr/>
          <p:nvPr/>
        </p:nvSpPr>
        <p:spPr>
          <a:xfrm flipV="1">
            <a:off x="4145039" y="4511160"/>
            <a:ext cx="361" cy="14256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5" name="Shape 265"/>
          <p:cNvSpPr/>
          <p:nvPr/>
        </p:nvSpPr>
        <p:spPr>
          <a:xfrm flipV="1">
            <a:off x="4602239" y="4504680"/>
            <a:ext cx="361" cy="142561"/>
          </a:xfrm>
          <a:prstGeom prst="line">
            <a:avLst/>
          </a:prstGeom>
          <a:ln>
            <a:solidFill>
              <a:srgbClr val="BABABA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3234959" y="4648679"/>
            <a:ext cx="2129041" cy="361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7" name="Shape 267"/>
          <p:cNvSpPr/>
          <p:nvPr/>
        </p:nvSpPr>
        <p:spPr>
          <a:xfrm flipV="1">
            <a:off x="5364000" y="3879000"/>
            <a:ext cx="361" cy="769681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4772519" y="3649319"/>
            <a:ext cx="1276201" cy="23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Wert für MotorX</a:t>
            </a:r>
          </a:p>
        </p:txBody>
      </p:sp>
      <p:sp>
        <p:nvSpPr>
          <p:cNvPr id="269" name="Shape 269"/>
          <p:cNvSpPr/>
          <p:nvPr/>
        </p:nvSpPr>
        <p:spPr>
          <a:xfrm>
            <a:off x="6171119" y="3220560"/>
            <a:ext cx="2737801" cy="23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Theoretisch: Werte von 0 – 255 möglich</a:t>
            </a:r>
          </a:p>
        </p:txBody>
      </p:sp>
      <p:sp>
        <p:nvSpPr>
          <p:cNvPr id="270" name="Shape 270"/>
          <p:cNvSpPr/>
          <p:nvPr/>
        </p:nvSpPr>
        <p:spPr>
          <a:xfrm>
            <a:off x="6188040" y="3410999"/>
            <a:ext cx="2737801" cy="23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-1" sz="110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Praktisch: Werte von 0 – .. möglich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