
<file path=[Content_Types].xml><?xml version="1.0" encoding="utf-8"?>
<Types xmlns="http://schemas.openxmlformats.org/package/2006/content-types">
  <Default Extension="xml" ContentType="application/xml"/>
  <Default Extension="jpeg" ContentType="image/jpeg"/>
  <Default Extension="tif" ContentType="image/tif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6800" cy="30279975"/>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0"/>
  </p:normalViewPr>
  <p:slideViewPr>
    <p:cSldViewPr snapToGrid="0" snapToObjects="1">
      <p:cViewPr>
        <p:scale>
          <a:sx n="50" d="100"/>
          <a:sy n="50" d="100"/>
        </p:scale>
        <p:origin x="1504" y="-1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BDBF300-7615-2F4C-9243-0545E950BEB0}" type="datetimeFigureOut">
              <a:rPr lang="de-DE" smtClean="0"/>
              <a:t>24.08.16</a:t>
            </a:fld>
            <a:endParaRPr lang="de-DE"/>
          </a:p>
        </p:txBody>
      </p:sp>
      <p:sp>
        <p:nvSpPr>
          <p:cNvPr id="4" name="Folienbildplatzhalter 3"/>
          <p:cNvSpPr>
            <a:spLocks noGrp="1" noRot="1" noChangeAspect="1"/>
          </p:cNvSpPr>
          <p:nvPr>
            <p:ph type="sldImg" idx="2"/>
          </p:nvPr>
        </p:nvSpPr>
        <p:spPr>
          <a:xfrm>
            <a:off x="2505075" y="1336675"/>
            <a:ext cx="2549525" cy="360838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71A1C1D-D270-9B4B-89B7-1562CD7A386B}" type="slidenum">
              <a:rPr lang="de-DE" smtClean="0"/>
              <a:t>‹Nr.›</a:t>
            </a:fld>
            <a:endParaRPr lang="de-DE"/>
          </a:p>
        </p:txBody>
      </p:sp>
    </p:spTree>
    <p:extLst>
      <p:ext uri="{BB962C8B-B14F-4D97-AF65-F5344CB8AC3E}">
        <p14:creationId xmlns:p14="http://schemas.microsoft.com/office/powerpoint/2010/main" val="472303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71A1C1D-D270-9B4B-89B7-1562CD7A386B}" type="slidenum">
              <a:rPr lang="de-DE" smtClean="0"/>
              <a:t>1</a:t>
            </a:fld>
            <a:endParaRPr lang="de-DE"/>
          </a:p>
        </p:txBody>
      </p:sp>
    </p:spTree>
    <p:extLst>
      <p:ext uri="{BB962C8B-B14F-4D97-AF65-F5344CB8AC3E}">
        <p14:creationId xmlns:p14="http://schemas.microsoft.com/office/powerpoint/2010/main" val="911348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26" name="PlaceHolder 2"/>
          <p:cNvSpPr>
            <a:spLocks noGrp="1"/>
          </p:cNvSpPr>
          <p:nvPr>
            <p:ph type="body"/>
          </p:nvPr>
        </p:nvSpPr>
        <p:spPr>
          <a:xfrm>
            <a:off x="1069200" y="7085160"/>
            <a:ext cx="19247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27" name="PlaceHolder 3"/>
          <p:cNvSpPr>
            <a:spLocks noGrp="1"/>
          </p:cNvSpPr>
          <p:nvPr>
            <p:ph type="body"/>
          </p:nvPr>
        </p:nvSpPr>
        <p:spPr>
          <a:xfrm>
            <a:off x="1069200" y="16258320"/>
            <a:ext cx="19247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29" name="PlaceHolder 2"/>
          <p:cNvSpPr>
            <a:spLocks noGrp="1"/>
          </p:cNvSpPr>
          <p:nvPr>
            <p:ph type="body"/>
          </p:nvPr>
        </p:nvSpPr>
        <p:spPr>
          <a:xfrm>
            <a:off x="1069200" y="708516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30" name="PlaceHolder 3"/>
          <p:cNvSpPr>
            <a:spLocks noGrp="1"/>
          </p:cNvSpPr>
          <p:nvPr>
            <p:ph type="body"/>
          </p:nvPr>
        </p:nvSpPr>
        <p:spPr>
          <a:xfrm>
            <a:off x="10932120" y="708516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31" name="PlaceHolder 4"/>
          <p:cNvSpPr>
            <a:spLocks noGrp="1"/>
          </p:cNvSpPr>
          <p:nvPr>
            <p:ph type="body"/>
          </p:nvPr>
        </p:nvSpPr>
        <p:spPr>
          <a:xfrm>
            <a:off x="10932120" y="1625832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32" name="PlaceHolder 5"/>
          <p:cNvSpPr>
            <a:spLocks noGrp="1"/>
          </p:cNvSpPr>
          <p:nvPr>
            <p:ph type="body"/>
          </p:nvPr>
        </p:nvSpPr>
        <p:spPr>
          <a:xfrm>
            <a:off x="1069200" y="1625832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34" name="PlaceHolder 2"/>
          <p:cNvSpPr>
            <a:spLocks noGrp="1"/>
          </p:cNvSpPr>
          <p:nvPr>
            <p:ph type="body"/>
          </p:nvPr>
        </p:nvSpPr>
        <p:spPr>
          <a:xfrm>
            <a:off x="1069200" y="7085160"/>
            <a:ext cx="19247760" cy="1756188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35" name="PlaceHolder 3"/>
          <p:cNvSpPr>
            <a:spLocks noGrp="1"/>
          </p:cNvSpPr>
          <p:nvPr>
            <p:ph type="body"/>
          </p:nvPr>
        </p:nvSpPr>
        <p:spPr>
          <a:xfrm>
            <a:off x="1069200" y="7085160"/>
            <a:ext cx="19247760" cy="1756188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pic>
        <p:nvPicPr>
          <p:cNvPr id="36" name="Bild 35"/>
          <p:cNvPicPr/>
          <p:nvPr/>
        </p:nvPicPr>
        <p:blipFill>
          <a:blip r:embed="rId2"/>
          <a:stretch/>
        </p:blipFill>
        <p:spPr>
          <a:xfrm>
            <a:off x="1069200" y="8187120"/>
            <a:ext cx="19247760" cy="15357240"/>
          </a:xfrm>
          <a:prstGeom prst="rect">
            <a:avLst/>
          </a:prstGeom>
          <a:ln>
            <a:noFill/>
          </a:ln>
        </p:spPr>
      </p:pic>
      <p:pic>
        <p:nvPicPr>
          <p:cNvPr id="37" name="Bild 36"/>
          <p:cNvPicPr/>
          <p:nvPr/>
        </p:nvPicPr>
        <p:blipFill>
          <a:blip r:embed="rId2"/>
          <a:stretch/>
        </p:blipFill>
        <p:spPr>
          <a:xfrm>
            <a:off x="1069200" y="8187120"/>
            <a:ext cx="19247760" cy="15357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5" name="PlaceHolder 2"/>
          <p:cNvSpPr>
            <a:spLocks noGrp="1"/>
          </p:cNvSpPr>
          <p:nvPr>
            <p:ph type="subTitle"/>
          </p:nvPr>
        </p:nvSpPr>
        <p:spPr>
          <a:xfrm>
            <a:off x="1069200" y="7085160"/>
            <a:ext cx="19247760" cy="1756188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7" name="PlaceHolder 2"/>
          <p:cNvSpPr>
            <a:spLocks noGrp="1"/>
          </p:cNvSpPr>
          <p:nvPr>
            <p:ph type="body"/>
          </p:nvPr>
        </p:nvSpPr>
        <p:spPr>
          <a:xfrm>
            <a:off x="1069200" y="7085160"/>
            <a:ext cx="19247760" cy="1756188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9" name="PlaceHolder 2"/>
          <p:cNvSpPr>
            <a:spLocks noGrp="1"/>
          </p:cNvSpPr>
          <p:nvPr>
            <p:ph type="body"/>
          </p:nvPr>
        </p:nvSpPr>
        <p:spPr>
          <a:xfrm>
            <a:off x="1069200" y="7085160"/>
            <a:ext cx="9392760" cy="1756188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10" name="PlaceHolder 3"/>
          <p:cNvSpPr>
            <a:spLocks noGrp="1"/>
          </p:cNvSpPr>
          <p:nvPr>
            <p:ph type="body"/>
          </p:nvPr>
        </p:nvSpPr>
        <p:spPr>
          <a:xfrm>
            <a:off x="10932120" y="7085160"/>
            <a:ext cx="9392760" cy="1756188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604160" y="9406440"/>
            <a:ext cx="18178560" cy="30085560"/>
          </a:xfrm>
          <a:prstGeom prst="rect">
            <a:avLst/>
          </a:prstGeom>
        </p:spPr>
        <p:txBody>
          <a:bodyPr lIns="0" tIns="0" rIns="0" bIns="0" anchor="ctr"/>
          <a:lstStyle/>
          <a:p>
            <a:pPr algn="ctr"/>
            <a:endParaRPr lang="de-D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14" name="PlaceHolder 2"/>
          <p:cNvSpPr>
            <a:spLocks noGrp="1"/>
          </p:cNvSpPr>
          <p:nvPr>
            <p:ph type="body"/>
          </p:nvPr>
        </p:nvSpPr>
        <p:spPr>
          <a:xfrm>
            <a:off x="1069200" y="708516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15" name="PlaceHolder 3"/>
          <p:cNvSpPr>
            <a:spLocks noGrp="1"/>
          </p:cNvSpPr>
          <p:nvPr>
            <p:ph type="body"/>
          </p:nvPr>
        </p:nvSpPr>
        <p:spPr>
          <a:xfrm>
            <a:off x="1069200" y="1625832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16" name="PlaceHolder 4"/>
          <p:cNvSpPr>
            <a:spLocks noGrp="1"/>
          </p:cNvSpPr>
          <p:nvPr>
            <p:ph type="body"/>
          </p:nvPr>
        </p:nvSpPr>
        <p:spPr>
          <a:xfrm>
            <a:off x="10932120" y="7085160"/>
            <a:ext cx="9392760" cy="1756188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18" name="PlaceHolder 2"/>
          <p:cNvSpPr>
            <a:spLocks noGrp="1"/>
          </p:cNvSpPr>
          <p:nvPr>
            <p:ph type="body"/>
          </p:nvPr>
        </p:nvSpPr>
        <p:spPr>
          <a:xfrm>
            <a:off x="1069200" y="7085160"/>
            <a:ext cx="9392760" cy="1756188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19" name="PlaceHolder 3"/>
          <p:cNvSpPr>
            <a:spLocks noGrp="1"/>
          </p:cNvSpPr>
          <p:nvPr>
            <p:ph type="body"/>
          </p:nvPr>
        </p:nvSpPr>
        <p:spPr>
          <a:xfrm>
            <a:off x="10932120" y="708516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20" name="PlaceHolder 4"/>
          <p:cNvSpPr>
            <a:spLocks noGrp="1"/>
          </p:cNvSpPr>
          <p:nvPr>
            <p:ph type="body"/>
          </p:nvPr>
        </p:nvSpPr>
        <p:spPr>
          <a:xfrm>
            <a:off x="10932120" y="1625832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04160" y="9406440"/>
            <a:ext cx="18178560" cy="6490080"/>
          </a:xfrm>
          <a:prstGeom prst="rect">
            <a:avLst/>
          </a:prstGeom>
        </p:spPr>
        <p:txBody>
          <a:bodyPr lIns="0" tIns="0" rIns="0" bIns="0" anchor="ctr"/>
          <a:lstStyle/>
          <a:p>
            <a:endParaRPr lang="de-DE" sz="5800" b="0" strike="noStrike" spc="-1">
              <a:solidFill>
                <a:srgbClr val="000000"/>
              </a:solidFill>
              <a:uFill>
                <a:solidFill>
                  <a:srgbClr val="FFFFFF"/>
                </a:solidFill>
              </a:uFill>
              <a:latin typeface="Calibri"/>
            </a:endParaRPr>
          </a:p>
        </p:txBody>
      </p:sp>
      <p:sp>
        <p:nvSpPr>
          <p:cNvPr id="22" name="PlaceHolder 2"/>
          <p:cNvSpPr>
            <a:spLocks noGrp="1"/>
          </p:cNvSpPr>
          <p:nvPr>
            <p:ph type="body"/>
          </p:nvPr>
        </p:nvSpPr>
        <p:spPr>
          <a:xfrm>
            <a:off x="1069200" y="708516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23" name="PlaceHolder 3"/>
          <p:cNvSpPr>
            <a:spLocks noGrp="1"/>
          </p:cNvSpPr>
          <p:nvPr>
            <p:ph type="body"/>
          </p:nvPr>
        </p:nvSpPr>
        <p:spPr>
          <a:xfrm>
            <a:off x="10932120" y="7085160"/>
            <a:ext cx="9392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
        <p:nvSpPr>
          <p:cNvPr id="24" name="PlaceHolder 4"/>
          <p:cNvSpPr>
            <a:spLocks noGrp="1"/>
          </p:cNvSpPr>
          <p:nvPr>
            <p:ph type="body"/>
          </p:nvPr>
        </p:nvSpPr>
        <p:spPr>
          <a:xfrm>
            <a:off x="1069200" y="16258320"/>
            <a:ext cx="19247760" cy="8376840"/>
          </a:xfrm>
          <a:prstGeom prst="rect">
            <a:avLst/>
          </a:prstGeom>
        </p:spPr>
        <p:txBody>
          <a:bodyPr lIns="0" tIns="0" rIns="0" bIns="0"/>
          <a:lstStyle/>
          <a:p>
            <a:endParaRPr lang="de-DE" sz="103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604160" y="9406440"/>
            <a:ext cx="18178560" cy="6490080"/>
          </a:xfrm>
          <a:prstGeom prst="rect">
            <a:avLst/>
          </a:prstGeom>
        </p:spPr>
        <p:txBody>
          <a:bodyPr lIns="295200" tIns="147600" rIns="295200" bIns="147600" anchor="ctr"/>
          <a:lstStyle/>
          <a:p>
            <a:pPr algn="ctr">
              <a:lnSpc>
                <a:spcPct val="100000"/>
              </a:lnSpc>
            </a:pPr>
            <a:r>
              <a:rPr lang="de-DE" sz="14200" b="0" strike="noStrike" spc="-1">
                <a:solidFill>
                  <a:srgbClr val="000000"/>
                </a:solidFill>
                <a:uFill>
                  <a:solidFill>
                    <a:srgbClr val="FFFFFF"/>
                  </a:solidFill>
                </a:uFill>
                <a:latin typeface="Calibri"/>
              </a:rPr>
              <a:t>Titelmasterformat durch Klicken bearbeiten</a:t>
            </a:r>
            <a:endParaRPr lang="de-DE" sz="5800" b="0" strike="noStrike" spc="-1">
              <a:solidFill>
                <a:srgbClr val="000000"/>
              </a:solidFill>
              <a:uFill>
                <a:solidFill>
                  <a:srgbClr val="FFFFFF"/>
                </a:solidFill>
              </a:uFill>
              <a:latin typeface="Calibri"/>
            </a:endParaRPr>
          </a:p>
        </p:txBody>
      </p:sp>
      <p:sp>
        <p:nvSpPr>
          <p:cNvPr id="5" name="PlaceHolder 2"/>
          <p:cNvSpPr>
            <a:spLocks noGrp="1"/>
          </p:cNvSpPr>
          <p:nvPr>
            <p:ph type="dt"/>
          </p:nvPr>
        </p:nvSpPr>
        <p:spPr>
          <a:xfrm>
            <a:off x="1069200" y="28064880"/>
            <a:ext cx="4989960" cy="1611720"/>
          </a:xfrm>
          <a:prstGeom prst="rect">
            <a:avLst/>
          </a:prstGeom>
        </p:spPr>
        <p:txBody>
          <a:bodyPr lIns="295200" tIns="147600" rIns="295200" bIns="147600" anchor="ctr"/>
          <a:lstStyle/>
          <a:p>
            <a:pPr>
              <a:lnSpc>
                <a:spcPct val="100000"/>
              </a:lnSpc>
            </a:pPr>
            <a:r>
              <a:rPr lang="de-DE" sz="3900" b="0" strike="noStrike" spc="-1">
                <a:solidFill>
                  <a:srgbClr val="8B8B8B"/>
                </a:solidFill>
                <a:uFill>
                  <a:solidFill>
                    <a:srgbClr val="FFFFFF"/>
                  </a:solidFill>
                </a:uFill>
                <a:latin typeface="Calibri"/>
              </a:rPr>
              <a:t>22.08.16</a:t>
            </a:r>
            <a:endParaRPr lang="de-DE"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7307280" y="28064880"/>
            <a:ext cx="6771960" cy="1611720"/>
          </a:xfrm>
          <a:prstGeom prst="rect">
            <a:avLst/>
          </a:prstGeom>
        </p:spPr>
        <p:txBody>
          <a:bodyPr lIns="295200" tIns="147600" rIns="295200" bIns="147600" anchor="ctr"/>
          <a:lstStyle/>
          <a:p>
            <a:endParaRPr lang="de-DE"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15327360" y="28064880"/>
            <a:ext cx="4989960" cy="1611720"/>
          </a:xfrm>
          <a:prstGeom prst="rect">
            <a:avLst/>
          </a:prstGeom>
        </p:spPr>
        <p:txBody>
          <a:bodyPr lIns="295200" tIns="147600" rIns="295200" bIns="147600" anchor="ctr"/>
          <a:lstStyle/>
          <a:p>
            <a:pPr algn="r">
              <a:lnSpc>
                <a:spcPct val="100000"/>
              </a:lnSpc>
            </a:pPr>
            <a:fld id="{D8511F15-3493-4663-9126-7EFA5266697F}" type="slidenum">
              <a:rPr lang="de-DE" sz="3900" b="0" strike="noStrike" spc="-1">
                <a:solidFill>
                  <a:srgbClr val="8B8B8B"/>
                </a:solidFill>
                <a:uFill>
                  <a:solidFill>
                    <a:srgbClr val="FFFFFF"/>
                  </a:solidFill>
                </a:uFill>
                <a:latin typeface="Calibri"/>
              </a:rPr>
              <a:t>‹Nr.›</a:t>
            </a:fld>
            <a:endParaRPr lang="de-D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tif"/><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385940" y="309600"/>
            <a:ext cx="20667240" cy="29559240"/>
          </a:xfrm>
          <a:prstGeom prst="roundRect">
            <a:avLst>
              <a:gd name="adj" fmla="val 3009"/>
            </a:avLst>
          </a:prstGeom>
          <a:ln w="63360">
            <a:round/>
          </a:ln>
        </p:spPr>
        <p:style>
          <a:lnRef idx="2">
            <a:schemeClr val="accent2"/>
          </a:lnRef>
          <a:fillRef idx="1">
            <a:schemeClr val="lt1"/>
          </a:fillRef>
          <a:effectRef idx="0">
            <a:schemeClr val="accent2"/>
          </a:effectRef>
          <a:fontRef idx="minor"/>
        </p:style>
      </p:sp>
      <p:sp>
        <p:nvSpPr>
          <p:cNvPr id="39" name="CustomShape 2"/>
          <p:cNvSpPr/>
          <p:nvPr/>
        </p:nvSpPr>
        <p:spPr>
          <a:xfrm>
            <a:off x="1472760" y="1447920"/>
            <a:ext cx="18327240" cy="487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de-DE" sz="5800" b="1" strike="noStrike" spc="-1" dirty="0">
                <a:solidFill>
                  <a:srgbClr val="000000"/>
                </a:solidFill>
                <a:uFill>
                  <a:solidFill>
                    <a:srgbClr val="FFFFFF"/>
                  </a:solidFill>
                </a:uFill>
                <a:latin typeface="Calibri"/>
              </a:rPr>
              <a:t>Programmierprojekt SS16:</a:t>
            </a:r>
            <a:endParaRPr lang="de-DE" sz="1800" b="0" strike="noStrike" spc="-1" dirty="0">
              <a:solidFill>
                <a:srgbClr val="000000"/>
              </a:solidFill>
              <a:uFill>
                <a:solidFill>
                  <a:srgbClr val="FFFFFF"/>
                </a:solidFill>
              </a:uFill>
              <a:latin typeface="Arial"/>
            </a:endParaRPr>
          </a:p>
          <a:p>
            <a:pPr algn="ctr">
              <a:lnSpc>
                <a:spcPct val="100000"/>
              </a:lnSpc>
            </a:pPr>
            <a:r>
              <a:rPr lang="de-DE" sz="5800" b="1" strike="noStrike" spc="-1" dirty="0" err="1">
                <a:solidFill>
                  <a:srgbClr val="000000"/>
                </a:solidFill>
                <a:uFill>
                  <a:solidFill>
                    <a:srgbClr val="FFFFFF"/>
                  </a:solidFill>
                </a:uFill>
                <a:latin typeface="Calibri"/>
              </a:rPr>
              <a:t>PiSense</a:t>
            </a:r>
            <a:r>
              <a:rPr lang="de-DE" sz="5800" b="1" strike="noStrike" spc="-1" dirty="0">
                <a:solidFill>
                  <a:srgbClr val="000000"/>
                </a:solidFill>
                <a:uFill>
                  <a:solidFill>
                    <a:srgbClr val="FFFFFF"/>
                  </a:solidFill>
                </a:uFill>
                <a:latin typeface="Calibri"/>
              </a:rPr>
              <a:t> mit </a:t>
            </a:r>
            <a:r>
              <a:rPr lang="de-DE" sz="5800" b="1" strike="noStrike" spc="-1" dirty="0" err="1">
                <a:solidFill>
                  <a:srgbClr val="000000"/>
                </a:solidFill>
                <a:uFill>
                  <a:solidFill>
                    <a:srgbClr val="FFFFFF"/>
                  </a:solidFill>
                </a:uFill>
                <a:latin typeface="Calibri"/>
              </a:rPr>
              <a:t>Quadrocopter</a:t>
            </a:r>
            <a:endParaRPr lang="de-DE" sz="1800" b="0" strike="noStrike" spc="-1" dirty="0">
              <a:solidFill>
                <a:srgbClr val="000000"/>
              </a:solidFill>
              <a:uFill>
                <a:solidFill>
                  <a:srgbClr val="FFFFFF"/>
                </a:solidFill>
              </a:uFill>
              <a:latin typeface="Arial"/>
            </a:endParaRPr>
          </a:p>
          <a:p>
            <a:pPr algn="ctr">
              <a:lnSpc>
                <a:spcPct val="150000"/>
              </a:lnSpc>
            </a:pPr>
            <a:r>
              <a:rPr lang="de-DE" sz="2800" b="0" strike="noStrike" spc="-1" dirty="0">
                <a:solidFill>
                  <a:srgbClr val="000000"/>
                </a:solidFill>
                <a:uFill>
                  <a:solidFill>
                    <a:srgbClr val="FFFFFF"/>
                  </a:solidFill>
                </a:uFill>
                <a:latin typeface="Calibri"/>
              </a:rPr>
              <a:t>Teilnehmer: Philipp </a:t>
            </a:r>
            <a:r>
              <a:rPr lang="de-DE" sz="2800" b="0" strike="noStrike" spc="-1" dirty="0" err="1">
                <a:solidFill>
                  <a:srgbClr val="000000"/>
                </a:solidFill>
                <a:uFill>
                  <a:solidFill>
                    <a:srgbClr val="FFFFFF"/>
                  </a:solidFill>
                </a:uFill>
                <a:latin typeface="Calibri"/>
              </a:rPr>
              <a:t>Gackstatter</a:t>
            </a:r>
            <a:r>
              <a:rPr lang="de-DE" sz="2800" b="0" strike="noStrike" spc="-1" dirty="0">
                <a:solidFill>
                  <a:srgbClr val="000000"/>
                </a:solidFill>
                <a:uFill>
                  <a:solidFill>
                    <a:srgbClr val="FFFFFF"/>
                  </a:solidFill>
                </a:uFill>
                <a:latin typeface="Calibri"/>
              </a:rPr>
              <a:t>, Marcel Früh</a:t>
            </a:r>
            <a:endParaRPr lang="de-DE" sz="1800" b="0" strike="noStrike" spc="-1" dirty="0">
              <a:solidFill>
                <a:srgbClr val="000000"/>
              </a:solidFill>
              <a:uFill>
                <a:solidFill>
                  <a:srgbClr val="FFFFFF"/>
                </a:solidFill>
              </a:uFill>
              <a:latin typeface="Arial"/>
            </a:endParaRPr>
          </a:p>
          <a:p>
            <a:pPr algn="ctr">
              <a:lnSpc>
                <a:spcPct val="100000"/>
              </a:lnSpc>
            </a:pPr>
            <a:r>
              <a:rPr lang="de-DE" sz="2800" b="0" strike="noStrike" spc="-1" dirty="0">
                <a:solidFill>
                  <a:srgbClr val="000000"/>
                </a:solidFill>
                <a:uFill>
                  <a:solidFill>
                    <a:srgbClr val="FFFFFF"/>
                  </a:solidFill>
                </a:uFill>
                <a:latin typeface="Calibri"/>
              </a:rPr>
              <a:t>Dominik Heinrich, </a:t>
            </a:r>
            <a:r>
              <a:rPr lang="de-DE" sz="2800" b="0" strike="noStrike" spc="-1" dirty="0" err="1">
                <a:solidFill>
                  <a:srgbClr val="000000"/>
                </a:solidFill>
                <a:uFill>
                  <a:solidFill>
                    <a:srgbClr val="FFFFFF"/>
                  </a:solidFill>
                </a:uFill>
                <a:latin typeface="Calibri"/>
              </a:rPr>
              <a:t>Jascha</a:t>
            </a:r>
            <a:r>
              <a:rPr lang="de-DE" sz="2800" b="0" strike="noStrike" spc="-1" dirty="0">
                <a:solidFill>
                  <a:srgbClr val="000000"/>
                </a:solidFill>
                <a:uFill>
                  <a:solidFill>
                    <a:srgbClr val="FFFFFF"/>
                  </a:solidFill>
                </a:uFill>
                <a:latin typeface="Calibri"/>
              </a:rPr>
              <a:t> </a:t>
            </a:r>
            <a:r>
              <a:rPr lang="de-DE" sz="2800" b="0" strike="noStrike" spc="-1" dirty="0" smtClean="0">
                <a:solidFill>
                  <a:srgbClr val="000000"/>
                </a:solidFill>
                <a:uFill>
                  <a:solidFill>
                    <a:srgbClr val="FFFFFF"/>
                  </a:solidFill>
                </a:uFill>
                <a:latin typeface="Calibri"/>
              </a:rPr>
              <a:t>Petter</a:t>
            </a:r>
            <a:r>
              <a:rPr lang="de-DE" sz="2800" b="0" strike="noStrike" spc="-1" dirty="0">
                <a:solidFill>
                  <a:srgbClr val="000000"/>
                </a:solidFill>
                <a:uFill>
                  <a:solidFill>
                    <a:srgbClr val="FFFFFF"/>
                  </a:solidFill>
                </a:uFill>
                <a:latin typeface="Calibri"/>
              </a:rPr>
              <a:t>, Christoph </a:t>
            </a:r>
            <a:r>
              <a:rPr lang="de-DE" sz="2800" b="0" strike="noStrike" spc="-1" dirty="0" err="1">
                <a:solidFill>
                  <a:srgbClr val="000000"/>
                </a:solidFill>
                <a:uFill>
                  <a:solidFill>
                    <a:srgbClr val="FFFFFF"/>
                  </a:solidFill>
                </a:uFill>
                <a:latin typeface="Calibri"/>
              </a:rPr>
              <a:t>Weik</a:t>
            </a:r>
            <a:endParaRPr lang="de-DE" sz="1800" b="0" strike="noStrike" spc="-1" dirty="0">
              <a:solidFill>
                <a:srgbClr val="000000"/>
              </a:solidFill>
              <a:uFill>
                <a:solidFill>
                  <a:srgbClr val="FFFFFF"/>
                </a:solidFill>
              </a:uFill>
              <a:latin typeface="Arial"/>
            </a:endParaRPr>
          </a:p>
          <a:p>
            <a:pPr algn="ctr">
              <a:lnSpc>
                <a:spcPct val="150000"/>
              </a:lnSpc>
            </a:pPr>
            <a:r>
              <a:rPr lang="de-DE" sz="2800" b="0" strike="noStrike" spc="-1" dirty="0">
                <a:solidFill>
                  <a:srgbClr val="000000"/>
                </a:solidFill>
                <a:uFill>
                  <a:solidFill>
                    <a:srgbClr val="FFFFFF"/>
                  </a:solidFill>
                </a:uFill>
                <a:latin typeface="Calibri"/>
              </a:rPr>
              <a:t>Betreuer: Vikas </a:t>
            </a:r>
            <a:r>
              <a:rPr lang="de-DE" sz="2800" b="0" strike="noStrike" spc="-1" dirty="0" err="1">
                <a:solidFill>
                  <a:srgbClr val="000000"/>
                </a:solidFill>
                <a:uFill>
                  <a:solidFill>
                    <a:srgbClr val="FFFFFF"/>
                  </a:solidFill>
                </a:uFill>
                <a:latin typeface="Calibri"/>
              </a:rPr>
              <a:t>Agrawal</a:t>
            </a:r>
            <a:endParaRPr lang="de-DE" sz="1800" b="0" strike="noStrike" spc="-1" dirty="0">
              <a:solidFill>
                <a:srgbClr val="000000"/>
              </a:solidFill>
              <a:uFill>
                <a:solidFill>
                  <a:srgbClr val="FFFFFF"/>
                </a:solidFill>
              </a:uFill>
              <a:latin typeface="Arial"/>
            </a:endParaRPr>
          </a:p>
          <a:p>
            <a:pPr algn="ctr">
              <a:lnSpc>
                <a:spcPct val="100000"/>
              </a:lnSpc>
            </a:pPr>
            <a:r>
              <a:rPr lang="de-DE" sz="2800" b="0" strike="noStrike" spc="-1" dirty="0">
                <a:solidFill>
                  <a:srgbClr val="000000"/>
                </a:solidFill>
                <a:uFill>
                  <a:solidFill>
                    <a:srgbClr val="FFFFFF"/>
                  </a:solidFill>
                </a:uFill>
                <a:latin typeface="Calibri"/>
              </a:rPr>
              <a:t>Arbeitsbereich Eingebettete Systeme</a:t>
            </a:r>
            <a:endParaRPr lang="de-DE" sz="1800" b="0" strike="noStrike" spc="-1" dirty="0">
              <a:solidFill>
                <a:srgbClr val="000000"/>
              </a:solidFill>
              <a:uFill>
                <a:solidFill>
                  <a:srgbClr val="FFFFFF"/>
                </a:solidFill>
              </a:uFill>
              <a:latin typeface="Arial"/>
            </a:endParaRPr>
          </a:p>
          <a:p>
            <a:pPr>
              <a:lnSpc>
                <a:spcPct val="100000"/>
              </a:lnSpc>
            </a:pPr>
            <a:endParaRPr lang="de-DE" sz="1800" b="0" strike="noStrike" spc="-1" dirty="0">
              <a:solidFill>
                <a:srgbClr val="000000"/>
              </a:solidFill>
              <a:uFill>
                <a:solidFill>
                  <a:srgbClr val="FFFFFF"/>
                </a:solidFill>
              </a:uFill>
              <a:latin typeface="Arial"/>
            </a:endParaRPr>
          </a:p>
        </p:txBody>
      </p:sp>
      <p:pic>
        <p:nvPicPr>
          <p:cNvPr id="40" name="Picture 3"/>
          <p:cNvPicPr/>
          <p:nvPr/>
        </p:nvPicPr>
        <p:blipFill>
          <a:blip r:embed="rId3"/>
          <a:stretch/>
        </p:blipFill>
        <p:spPr>
          <a:xfrm>
            <a:off x="16288200" y="1824120"/>
            <a:ext cx="4447800" cy="1141200"/>
          </a:xfrm>
          <a:prstGeom prst="rect">
            <a:avLst/>
          </a:prstGeom>
          <a:ln>
            <a:noFill/>
          </a:ln>
        </p:spPr>
      </p:pic>
      <p:sp>
        <p:nvSpPr>
          <p:cNvPr id="41" name="CustomShape 3"/>
          <p:cNvSpPr/>
          <p:nvPr/>
        </p:nvSpPr>
        <p:spPr>
          <a:xfrm>
            <a:off x="1104840" y="6477120"/>
            <a:ext cx="19621080" cy="984600"/>
          </a:xfrm>
          <a:prstGeom prst="rect">
            <a:avLst/>
          </a:prstGeom>
          <a:noFill/>
          <a:ln>
            <a:noFill/>
          </a:ln>
        </p:spPr>
        <p:style>
          <a:lnRef idx="0">
            <a:scrgbClr r="0" g="0" b="0"/>
          </a:lnRef>
          <a:fillRef idx="0">
            <a:scrgbClr r="0" g="0" b="0"/>
          </a:fillRef>
          <a:effectRef idx="0">
            <a:scrgbClr r="0" g="0" b="0"/>
          </a:effectRef>
          <a:fontRef idx="minor"/>
        </p:style>
      </p:sp>
      <p:sp>
        <p:nvSpPr>
          <p:cNvPr id="42" name="CustomShape 4"/>
          <p:cNvSpPr/>
          <p:nvPr/>
        </p:nvSpPr>
        <p:spPr>
          <a:xfrm>
            <a:off x="1104840" y="6477120"/>
            <a:ext cx="19621080" cy="984600"/>
          </a:xfrm>
          <a:prstGeom prst="rect">
            <a:avLst/>
          </a:prstGeom>
          <a:noFill/>
          <a:ln>
            <a:noFill/>
          </a:ln>
        </p:spPr>
        <p:style>
          <a:lnRef idx="0">
            <a:scrgbClr r="0" g="0" b="0"/>
          </a:lnRef>
          <a:fillRef idx="0">
            <a:scrgbClr r="0" g="0" b="0"/>
          </a:fillRef>
          <a:effectRef idx="0">
            <a:scrgbClr r="0" g="0" b="0"/>
          </a:effectRef>
          <a:fontRef idx="minor"/>
        </p:style>
      </p:sp>
      <p:sp>
        <p:nvSpPr>
          <p:cNvPr id="43" name="CustomShape 5"/>
          <p:cNvSpPr/>
          <p:nvPr/>
        </p:nvSpPr>
        <p:spPr>
          <a:xfrm>
            <a:off x="22517280" y="3660840"/>
            <a:ext cx="5943240" cy="898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3200" b="1" i="1" strike="noStrike" spc="-1">
                <a:solidFill>
                  <a:srgbClr val="C0504D"/>
                </a:solidFill>
                <a:uFill>
                  <a:solidFill>
                    <a:srgbClr val="FFFFFF"/>
                  </a:solidFill>
                </a:uFill>
                <a:latin typeface="Calibri"/>
              </a:rPr>
              <a:t>Überlegungen: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Der Administrationsbereich muss sich folglich direkt auf dem Board befinden und sollte hier auch direkt angesprochen werden können. </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Einige Funktionen des Bereichs benötigen einen Client von außerhalb.</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Die grafische Benutzeroberfläche muss in verschiedene Fenster aufgeteilt werden. So ist es wichtig, einen Startbildschirm zu haben, über den man per geeigneter Menüführung bis hin zur Auswahl des eigentlichen Spielstarts geführt wird.</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Der erwähnte Client benötigt ein entsprechendes Backend, um den Zugriff von außerhalb zu kontrollieren. Zum Ablegen der Daten, haben wir uns für eine Datenbank entschieden.</a:t>
            </a:r>
            <a:endParaRPr lang="de-DE" sz="1800" b="0" strike="noStrike" spc="-1">
              <a:solidFill>
                <a:srgbClr val="000000"/>
              </a:solidFill>
              <a:uFill>
                <a:solidFill>
                  <a:srgbClr val="FFFFFF"/>
                </a:solidFill>
              </a:uFill>
              <a:latin typeface="Arial"/>
            </a:endParaRPr>
          </a:p>
        </p:txBody>
      </p:sp>
      <p:sp>
        <p:nvSpPr>
          <p:cNvPr id="44" name="CustomShape 6"/>
          <p:cNvSpPr/>
          <p:nvPr/>
        </p:nvSpPr>
        <p:spPr>
          <a:xfrm>
            <a:off x="38853360" y="6467760"/>
            <a:ext cx="5912640" cy="551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3200" b="1" i="1" strike="noStrike" spc="-1">
                <a:solidFill>
                  <a:srgbClr val="000000"/>
                </a:solidFill>
                <a:uFill>
                  <a:solidFill>
                    <a:srgbClr val="FFFFFF"/>
                  </a:solidFill>
                </a:uFill>
                <a:latin typeface="Calibri"/>
              </a:rPr>
              <a:t>Backend:</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000" b="0" strike="noStrike" spc="-1">
                <a:solidFill>
                  <a:srgbClr val="000000"/>
                </a:solidFill>
                <a:uFill>
                  <a:solidFill>
                    <a:srgbClr val="FFFFFF"/>
                  </a:solidFill>
                </a:uFill>
                <a:latin typeface="Calibri"/>
              </a:rPr>
              <a:t>Der externe Zugang zum Beagleboard wurde so gestaltet, dass nun mittels SSH und TCP/IP eine direkte Verbindung zum Beagleboard aufgebaut werden kann. Hierbei richtet der User über seinen eigenen PC eine Verbindung zum Board ein und kann so auf das Board zugreifen.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000" b="0" strike="noStrike" spc="-1">
                <a:solidFill>
                  <a:srgbClr val="000000"/>
                </a:solidFill>
                <a:uFill>
                  <a:solidFill>
                    <a:srgbClr val="FFFFFF"/>
                  </a:solidFill>
                </a:uFill>
                <a:latin typeface="Calibri"/>
              </a:rPr>
              <a:t>Hierzu wurde ein Server auf dem Beagleboard aufgesetzt, dieser Server verwaltet alle Administrationsfunktionen.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000" b="0" strike="noStrike" spc="-1">
                <a:solidFill>
                  <a:srgbClr val="000000"/>
                </a:solidFill>
                <a:uFill>
                  <a:solidFill>
                    <a:srgbClr val="FFFFFF"/>
                  </a:solidFill>
                </a:uFill>
                <a:latin typeface="Calibri"/>
              </a:rPr>
              <a:t>Den Abschluss bildet eine implementierte Sqlite3 Datenbank (DB), in die später die Spiele eingetragen werden.</a:t>
            </a:r>
            <a:endParaRPr lang="de-DE" sz="1800" b="0" strike="noStrike" spc="-1">
              <a:solidFill>
                <a:srgbClr val="000000"/>
              </a:solidFill>
              <a:uFill>
                <a:solidFill>
                  <a:srgbClr val="FFFFFF"/>
                </a:solidFill>
              </a:uFill>
              <a:latin typeface="Arial"/>
            </a:endParaRPr>
          </a:p>
        </p:txBody>
      </p:sp>
      <p:sp>
        <p:nvSpPr>
          <p:cNvPr id="45" name="CustomShape 7"/>
          <p:cNvSpPr/>
          <p:nvPr/>
        </p:nvSpPr>
        <p:spPr>
          <a:xfrm>
            <a:off x="-22608720" y="2415600"/>
            <a:ext cx="19545120" cy="5620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2400" b="1" i="1" strike="noStrike" spc="-1">
                <a:solidFill>
                  <a:srgbClr val="000000"/>
                </a:solidFill>
                <a:uFill>
                  <a:solidFill>
                    <a:srgbClr val="FFFFFF"/>
                  </a:solidFill>
                </a:uFill>
                <a:latin typeface="Calibri"/>
              </a:rPr>
              <a:t>Ziel:</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Das Ziel in diesem Jahr war untergliedert in drei Teilbereiche:</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-Die Anpassung der Low Level Treiber des Quadrocopters, um Sensordaten in Echtzeit abrufen und auswerten zu können.</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-Der Entwicklung und Anbindung einer MySQL Datenbank zur Verwaltung der abgerufenen Sensordaten.</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-Dem Entwurf und der Umsetzung einer grafischen Oberfläche zur Darstellung der Sensordaten.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Zusätzliche Ziele:</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-Das automatische Landen des Quadrocopters</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-Implementierung einer APP</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FF0000"/>
                </a:solidFill>
                <a:uFill>
                  <a:solidFill>
                    <a:srgbClr val="FFFFFF"/>
                  </a:solidFill>
                </a:uFill>
                <a:latin typeface="Calibri"/>
              </a:rPr>
              <a:t>Platzhalter Foto Beagleboard mit allen technischen Komponenten – Touchscreen, Board ..etc.</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1" i="1" strike="noStrike" spc="-1">
                <a:solidFill>
                  <a:srgbClr val="000000"/>
                </a:solidFill>
                <a:uFill>
                  <a:solidFill>
                    <a:srgbClr val="FFFFFF"/>
                  </a:solidFill>
                </a:uFill>
                <a:latin typeface="Calibri"/>
              </a:rPr>
              <a:t>Überlegungen: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Der Administrationsbereich muss sich folglich direkt auf dem Board befinden und sollte hier auch direkt angesprochen werden können. </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Einige Funktionen des Bereichs benötigen einen Client von außerhalb.</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Die grafische Benutzeroberfläche muss in verschiedene Fenster aufgeteilt werden. So ist es wichtig, einen Startbildschirm zu haben, über den man per geeigneter Menüführung bis hin zur Auswahl des eigentlichen Spielstarts geführt wird.</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Der erwähnte Client benötigt ein entsprechendes Backend, um den Zugriff von außerhalb zu kontrollieren. Zum Ablegen der Daten, haben wir uns für eine Datenbank entschieden.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FF0000"/>
                </a:solidFill>
                <a:uFill>
                  <a:solidFill>
                    <a:srgbClr val="FFFFFF"/>
                  </a:solidFill>
                </a:uFill>
                <a:latin typeface="Calibri"/>
              </a:rPr>
              <a:t>Platzhalter UML Kommunikation Schnittstellen</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FF0000"/>
                </a:solidFill>
                <a:uFill>
                  <a:solidFill>
                    <a:srgbClr val="FFFFFF"/>
                  </a:solidFill>
                </a:uFill>
                <a:latin typeface="Calibri"/>
              </a:rPr>
              <a:t>Diagramm</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1" i="1" strike="noStrike" spc="-1">
                <a:solidFill>
                  <a:srgbClr val="000000"/>
                </a:solidFill>
                <a:uFill>
                  <a:solidFill>
                    <a:srgbClr val="FFFFFF"/>
                  </a:solidFill>
                </a:uFill>
                <a:latin typeface="Calibri"/>
              </a:rPr>
              <a:t>Backend und TUI:</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Der externe Zugang zum Beagleboard wurde so gestaltet, dass nun mittels SSH und TCP/IP eine direkte Verbindung zum Beagleboard aufgebaut werden kann. Hierbei richtet der User über seinen eigenen PC eine Verbindung zum Board ein und kann so auf das Board zugreifen.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Hierzu wurde ein Server auf dem Beagleboard aufgesetzt, dieser Server verwaltet alle Administrationsfunktionen.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Den Abschluss bildet eine implementierte Sqlite3 Datenbank (DB), in die später die Spiele eingetragen werden.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Um die Verwaltungsfunktionen optimal nutzen zu können, wurde ein TextUserInterface (TUI) geschrieben.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1" i="1" strike="noStrike" spc="-1">
                <a:solidFill>
                  <a:srgbClr val="000000"/>
                </a:solidFill>
                <a:uFill>
                  <a:solidFill>
                    <a:srgbClr val="FFFFFF"/>
                  </a:solidFill>
                </a:uFill>
                <a:latin typeface="Calibri"/>
              </a:rPr>
              <a:t>Schnittstellen: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Für das Projekt wurden mehrere Schnittstellen benötigt:</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Backend: siehe Abschnitt Backend</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TWallHandler: Steuert den Signalaufbau zwischen Beagleboard und TWall</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SQL-Database-Handler: Liefert Zugriff auf die Datenbank</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Touchscreentreiber: Sorgt für die reibungslose Funktion der Klickaufrufe</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Linux X11, als Schnittstelle zum Beagleboard</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TinyJS zur Ausführung in Java geschriebener Spiele</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1" i="1" strike="noStrike" spc="-1">
                <a:solidFill>
                  <a:srgbClr val="000000"/>
                </a:solidFill>
                <a:uFill>
                  <a:solidFill>
                    <a:srgbClr val="FFFFFF"/>
                  </a:solidFill>
                </a:uFill>
                <a:latin typeface="Calibri"/>
              </a:rPr>
              <a:t>Admin-GUI (Java)</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Die GUI kann separat auf einem Rechner ausgeführt werden und kann bei Verbindung zum Board eine Vielzahl von Befehlen ausführen. Im Speziellen, Spiele de-/aktivieren, hinzufügen oder ändern ist hier recht einfach möglich. Des weiteren können hier Spieleicons encodiert in die Datenbank geschrieben werden. </a:t>
            </a:r>
            <a:endParaRPr lang="de-DE" sz="1800" b="0" strike="noStrike" spc="-1">
              <a:solidFill>
                <a:srgbClr val="000000"/>
              </a:solidFill>
              <a:uFill>
                <a:solidFill>
                  <a:srgbClr val="FFFFFF"/>
                </a:solidFill>
              </a:uFill>
              <a:latin typeface="Arial"/>
            </a:endParaRPr>
          </a:p>
          <a:p>
            <a:pPr algn="just">
              <a:lnSpc>
                <a:spcPct val="100000"/>
              </a:lnSpc>
            </a:pPr>
            <a:r>
              <a:rPr lang="de-DE" sz="2400" b="1" i="1" strike="noStrike" spc="-1">
                <a:solidFill>
                  <a:srgbClr val="000000"/>
                </a:solidFill>
                <a:uFill>
                  <a:solidFill>
                    <a:srgbClr val="FFFFFF"/>
                  </a:solidFill>
                </a:uFill>
                <a:latin typeface="Calibri"/>
              </a:rPr>
              <a:t>Die  grafische Benutzeroberfläche (GUI)</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Die automatisch startende GUI ist mit Qt und C++ geschrieben. Die Benutzerinteraktion findet mittels eines an das Beagleboard angeschlossenem Touchscreen statt.</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Unterteilt ist die GUI in 5 Fenster mit verschiedenen Funktionsbereichen: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Hauptfenster:</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Dient als Willkommensbildschirm und</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ermöglicht den Zugriff auf die Spiele und den Administrationsbereich.</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Administration:</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Ist nur per Passworteingabe erreichbar und ermöglicht diverse Funktionen:</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 GUI ausschalten</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 Beagleboard herunterfahren</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 Spieleliste aktualisieren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Spieleliste:</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Hier muss sich der Spieler für ein Spiel entscheiden, nach klick auf das Item landet er im Spielemenü. Über einen „Zurück-Button“ kann er ebenso ins Hauptfenster zurückkehren.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Spielmenü:</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Bietet folgende Funktionen für zuvor ausgewähltes Spiel:</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Spiel starten</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Optionen ändern</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Spielbeschreibung</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Spielanleitung</a:t>
            </a:r>
            <a:endParaRPr lang="de-DE" sz="1800" b="0" strike="noStrike" spc="-1">
              <a:solidFill>
                <a:srgbClr val="000000"/>
              </a:solidFill>
              <a:uFill>
                <a:solidFill>
                  <a:srgbClr val="FFFFFF"/>
                </a:solidFill>
              </a:uFill>
              <a:latin typeface="Arial"/>
            </a:endParaRPr>
          </a:p>
          <a:p>
            <a:pPr indent="-216000" algn="just">
              <a:lnSpc>
                <a:spcPct val="100000"/>
              </a:lnSpc>
              <a:buClr>
                <a:srgbClr val="000000"/>
              </a:buClr>
              <a:buFont typeface="Arial"/>
              <a:buChar char="•"/>
            </a:pPr>
            <a:r>
              <a:rPr lang="de-DE" sz="2400" b="0" strike="noStrike" spc="-1">
                <a:solidFill>
                  <a:srgbClr val="000000"/>
                </a:solidFill>
                <a:uFill>
                  <a:solidFill>
                    <a:srgbClr val="FFFFFF"/>
                  </a:solidFill>
                </a:uFill>
                <a:latin typeface="Calibri"/>
              </a:rPr>
              <a:t>Highscore betrachten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Spielfenster:</a:t>
            </a:r>
            <a:endParaRPr lang="de-DE" sz="1800" b="0" strike="noStrike" spc="-1">
              <a:solidFill>
                <a:srgbClr val="000000"/>
              </a:solidFill>
              <a:uFill>
                <a:solidFill>
                  <a:srgbClr val="FFFFFF"/>
                </a:solidFill>
              </a:uFill>
              <a:latin typeface="Arial"/>
            </a:endParaRPr>
          </a:p>
          <a:p>
            <a:pPr algn="just">
              <a:lnSpc>
                <a:spcPct val="100000"/>
              </a:lnSpc>
            </a:pPr>
            <a:r>
              <a:rPr lang="de-DE" sz="2400" b="0" strike="noStrike" spc="-1">
                <a:solidFill>
                  <a:srgbClr val="000000"/>
                </a:solidFill>
                <a:uFill>
                  <a:solidFill>
                    <a:srgbClr val="FFFFFF"/>
                  </a:solidFill>
                </a:uFill>
                <a:latin typeface="Calibri"/>
              </a:rPr>
              <a:t>Ist während des Spiels aktiv, ermöglicht ein sofortiges Abbrechen.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nSpc>
                <a:spcPct val="100000"/>
              </a:lnSpc>
            </a:pPr>
            <a:endParaRPr lang="de-DE" sz="1800" b="0" strike="noStrike" spc="-1">
              <a:solidFill>
                <a:srgbClr val="000000"/>
              </a:solidFill>
              <a:uFill>
                <a:solidFill>
                  <a:srgbClr val="FFFFFF"/>
                </a:solidFill>
              </a:uFill>
              <a:latin typeface="Arial"/>
            </a:endParaRPr>
          </a:p>
          <a:p>
            <a:pPr>
              <a:lnSpc>
                <a:spcPct val="100000"/>
              </a:lnSpc>
            </a:pPr>
            <a:endParaRPr lang="de-DE" sz="1800" b="0" strike="noStrike" spc="-1">
              <a:solidFill>
                <a:srgbClr val="000000"/>
              </a:solidFill>
              <a:uFill>
                <a:solidFill>
                  <a:srgbClr val="FFFFFF"/>
                </a:solidFill>
              </a:uFill>
              <a:latin typeface="Arial"/>
            </a:endParaRPr>
          </a:p>
        </p:txBody>
      </p:sp>
      <p:sp>
        <p:nvSpPr>
          <p:cNvPr id="46" name="Line 8"/>
          <p:cNvSpPr/>
          <p:nvPr/>
        </p:nvSpPr>
        <p:spPr>
          <a:xfrm>
            <a:off x="10543320" y="5771880"/>
            <a:ext cx="360" cy="7258320"/>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sp>
        <p:nvSpPr>
          <p:cNvPr id="47" name="CustomShape 9"/>
          <p:cNvSpPr/>
          <p:nvPr/>
        </p:nvSpPr>
        <p:spPr>
          <a:xfrm>
            <a:off x="806400" y="21223440"/>
            <a:ext cx="46962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3200" b="1" i="1" strike="noStrike" spc="-1">
                <a:solidFill>
                  <a:srgbClr val="C0504D"/>
                </a:solidFill>
                <a:uFill>
                  <a:solidFill>
                    <a:srgbClr val="FFFFFF"/>
                  </a:solidFill>
                </a:uFill>
                <a:latin typeface="Calibri"/>
              </a:rPr>
              <a:t>GUI:</a:t>
            </a:r>
            <a:endParaRPr lang="de-DE" sz="1800" b="0" strike="noStrike" spc="-1">
              <a:solidFill>
                <a:srgbClr val="000000"/>
              </a:solidFill>
              <a:uFill>
                <a:solidFill>
                  <a:srgbClr val="FFFFFF"/>
                </a:solidFill>
              </a:uFill>
              <a:latin typeface="Arial"/>
            </a:endParaRPr>
          </a:p>
        </p:txBody>
      </p:sp>
      <p:sp>
        <p:nvSpPr>
          <p:cNvPr id="48" name="CustomShape 10"/>
          <p:cNvSpPr/>
          <p:nvPr/>
        </p:nvSpPr>
        <p:spPr>
          <a:xfrm>
            <a:off x="29590920" y="5098320"/>
            <a:ext cx="5943240" cy="618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3200" b="1" i="1" strike="noStrike" spc="-1">
                <a:solidFill>
                  <a:srgbClr val="C0504D"/>
                </a:solidFill>
                <a:uFill>
                  <a:solidFill>
                    <a:srgbClr val="FFFFFF"/>
                  </a:solidFill>
                </a:uFill>
                <a:latin typeface="Calibri"/>
              </a:rPr>
              <a:t>Überlegungen:</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nSpc>
                <a:spcPct val="100000"/>
              </a:lnSpc>
            </a:pPr>
            <a:r>
              <a:rPr lang="de-DE" sz="2400" b="0" strike="noStrike" spc="-1">
                <a:solidFill>
                  <a:srgbClr val="000000"/>
                </a:solidFill>
                <a:uFill>
                  <a:solidFill>
                    <a:srgbClr val="FFFFFF"/>
                  </a:solidFill>
                </a:uFill>
                <a:latin typeface="Calibri"/>
              </a:rPr>
              <a:t>Was wir vorgefunden haben ist; Ein  Beagleboard xM mit Angstrom, eine Touchscreen und eine TouchWall mit 12 Touch-Elementen.</a:t>
            </a:r>
            <a:endParaRPr lang="de-DE" sz="1800" b="0" strike="noStrike" spc="-1">
              <a:solidFill>
                <a:srgbClr val="000000"/>
              </a:solidFill>
              <a:uFill>
                <a:solidFill>
                  <a:srgbClr val="FFFFFF"/>
                </a:solidFill>
              </a:uFill>
              <a:latin typeface="Arial"/>
            </a:endParaRPr>
          </a:p>
          <a:p>
            <a:pPr>
              <a:lnSpc>
                <a:spcPct val="100000"/>
              </a:lnSpc>
            </a:pPr>
            <a:endParaRPr lang="de-DE" sz="1800" b="0" strike="noStrike" spc="-1">
              <a:solidFill>
                <a:srgbClr val="000000"/>
              </a:solidFill>
              <a:uFill>
                <a:solidFill>
                  <a:srgbClr val="FFFFFF"/>
                </a:solidFill>
              </a:uFill>
              <a:latin typeface="Arial"/>
            </a:endParaRPr>
          </a:p>
          <a:p>
            <a:pPr>
              <a:lnSpc>
                <a:spcPct val="100000"/>
              </a:lnSpc>
            </a:pPr>
            <a:r>
              <a:rPr lang="de-DE" sz="2400" b="0" strike="noStrike" spc="-1">
                <a:solidFill>
                  <a:srgbClr val="000000"/>
                </a:solidFill>
                <a:uFill>
                  <a:solidFill>
                    <a:srgbClr val="FFFFFF"/>
                  </a:solidFill>
                </a:uFill>
                <a:latin typeface="Calibri"/>
              </a:rPr>
              <a:t>Für eine Unabhängigkeit von einem Server brauchen wir eine Verwaltung für Funktionen (Admin) und die Daten (Storage). Um die Funktionen benutzen zu können braucht man eine Backend mit Netzwerkfähigkeit (TCP/IP und Sockets). Bei der Datenbank haben wir uns dann für Sqlite entschieden.</a:t>
            </a:r>
            <a:endParaRPr lang="de-DE" sz="1800" b="0" strike="noStrike" spc="-1">
              <a:solidFill>
                <a:srgbClr val="000000"/>
              </a:solidFill>
              <a:uFill>
                <a:solidFill>
                  <a:srgbClr val="FFFFFF"/>
                </a:solidFill>
              </a:uFill>
              <a:latin typeface="Arial"/>
            </a:endParaRPr>
          </a:p>
        </p:txBody>
      </p:sp>
      <p:sp>
        <p:nvSpPr>
          <p:cNvPr id="49" name="CustomShape 11"/>
          <p:cNvSpPr/>
          <p:nvPr/>
        </p:nvSpPr>
        <p:spPr>
          <a:xfrm>
            <a:off x="806400" y="5737320"/>
            <a:ext cx="9073800" cy="642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de-DE" sz="1800" b="0" strike="noStrike" spc="-1" dirty="0">
              <a:solidFill>
                <a:srgbClr val="000000"/>
              </a:solidFill>
              <a:uFill>
                <a:solidFill>
                  <a:srgbClr val="FFFFFF"/>
                </a:solidFill>
              </a:uFill>
              <a:latin typeface="Arial"/>
            </a:endParaRPr>
          </a:p>
        </p:txBody>
      </p:sp>
      <p:sp>
        <p:nvSpPr>
          <p:cNvPr id="50" name="Line 12"/>
          <p:cNvSpPr/>
          <p:nvPr/>
        </p:nvSpPr>
        <p:spPr>
          <a:xfrm flipV="1">
            <a:off x="10997280" y="13276800"/>
            <a:ext cx="9226440" cy="53640"/>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sp>
        <p:nvSpPr>
          <p:cNvPr id="51" name="CustomShape 13"/>
          <p:cNvSpPr/>
          <p:nvPr/>
        </p:nvSpPr>
        <p:spPr>
          <a:xfrm>
            <a:off x="16689960" y="13552560"/>
            <a:ext cx="469620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3200" b="1" i="1" strike="noStrike" spc="-1">
                <a:solidFill>
                  <a:srgbClr val="C0504D"/>
                </a:solidFill>
                <a:uFill>
                  <a:solidFill>
                    <a:srgbClr val="FFFFFF"/>
                  </a:solidFill>
                </a:uFill>
                <a:latin typeface="Calibri"/>
              </a:rPr>
              <a:t>Embedded Systems:</a:t>
            </a:r>
            <a:endParaRPr lang="de-DE" sz="1800" b="0" strike="noStrike" spc="-1">
              <a:solidFill>
                <a:srgbClr val="000000"/>
              </a:solidFill>
              <a:uFill>
                <a:solidFill>
                  <a:srgbClr val="FFFFFF"/>
                </a:solidFill>
              </a:uFill>
              <a:latin typeface="Arial"/>
            </a:endParaRPr>
          </a:p>
        </p:txBody>
      </p:sp>
      <p:sp>
        <p:nvSpPr>
          <p:cNvPr id="52" name="Line 14"/>
          <p:cNvSpPr/>
          <p:nvPr/>
        </p:nvSpPr>
        <p:spPr>
          <a:xfrm>
            <a:off x="10636200" y="24637320"/>
            <a:ext cx="360" cy="5231520"/>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pic>
        <p:nvPicPr>
          <p:cNvPr id="53" name="Picture 13"/>
          <p:cNvPicPr/>
          <p:nvPr/>
        </p:nvPicPr>
        <p:blipFill>
          <a:blip r:embed="rId4"/>
          <a:stretch/>
        </p:blipFill>
        <p:spPr>
          <a:xfrm>
            <a:off x="23109120" y="16108200"/>
            <a:ext cx="12151800" cy="6695640"/>
          </a:xfrm>
          <a:prstGeom prst="rect">
            <a:avLst/>
          </a:prstGeom>
          <a:ln>
            <a:noFill/>
          </a:ln>
        </p:spPr>
      </p:pic>
      <p:pic>
        <p:nvPicPr>
          <p:cNvPr id="54" name="Bild 1"/>
          <p:cNvPicPr/>
          <p:nvPr/>
        </p:nvPicPr>
        <p:blipFill>
          <a:blip r:embed="rId5"/>
          <a:stretch/>
        </p:blipFill>
        <p:spPr>
          <a:xfrm>
            <a:off x="1508400" y="1562040"/>
            <a:ext cx="3083040" cy="2466360"/>
          </a:xfrm>
          <a:prstGeom prst="rect">
            <a:avLst/>
          </a:prstGeom>
          <a:ln>
            <a:noFill/>
          </a:ln>
        </p:spPr>
      </p:pic>
      <p:sp>
        <p:nvSpPr>
          <p:cNvPr id="55" name="CustomShape 15"/>
          <p:cNvSpPr/>
          <p:nvPr/>
        </p:nvSpPr>
        <p:spPr>
          <a:xfrm>
            <a:off x="18622080" y="20994840"/>
            <a:ext cx="46962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3200" b="1" i="1" strike="noStrike" spc="-1">
                <a:solidFill>
                  <a:srgbClr val="C0504D"/>
                </a:solidFill>
                <a:uFill>
                  <a:solidFill>
                    <a:srgbClr val="FFFFFF"/>
                  </a:solidFill>
                </a:uFill>
                <a:latin typeface="Calibri"/>
              </a:rPr>
              <a:t>DB:</a:t>
            </a:r>
            <a:endParaRPr lang="de-DE" sz="1800" b="0" strike="noStrike" spc="-1">
              <a:solidFill>
                <a:srgbClr val="000000"/>
              </a:solidFill>
              <a:uFill>
                <a:solidFill>
                  <a:srgbClr val="FFFFFF"/>
                </a:solidFill>
              </a:uFill>
              <a:latin typeface="Arial"/>
            </a:endParaRPr>
          </a:p>
        </p:txBody>
      </p:sp>
      <p:sp>
        <p:nvSpPr>
          <p:cNvPr id="56" name="CustomShape 16"/>
          <p:cNvSpPr/>
          <p:nvPr/>
        </p:nvSpPr>
        <p:spPr>
          <a:xfrm>
            <a:off x="900360" y="13589640"/>
            <a:ext cx="3275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3200" b="1" i="1" strike="noStrike" spc="-1">
                <a:solidFill>
                  <a:srgbClr val="C0504D"/>
                </a:solidFill>
                <a:uFill>
                  <a:solidFill>
                    <a:srgbClr val="FFFFFF"/>
                  </a:solidFill>
                </a:uFill>
                <a:latin typeface="Calibri"/>
              </a:rPr>
              <a:t>Applikation:</a:t>
            </a:r>
            <a:endParaRPr lang="de-DE" sz="1800" b="0" strike="noStrike" spc="-1">
              <a:solidFill>
                <a:srgbClr val="000000"/>
              </a:solidFill>
              <a:uFill>
                <a:solidFill>
                  <a:srgbClr val="FFFFFF"/>
                </a:solidFill>
              </a:uFill>
              <a:latin typeface="Arial"/>
            </a:endParaRPr>
          </a:p>
        </p:txBody>
      </p:sp>
      <p:sp>
        <p:nvSpPr>
          <p:cNvPr id="57" name="Line 17"/>
          <p:cNvSpPr/>
          <p:nvPr/>
        </p:nvSpPr>
        <p:spPr>
          <a:xfrm flipV="1">
            <a:off x="806400" y="13330440"/>
            <a:ext cx="9226440" cy="53280"/>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sp>
        <p:nvSpPr>
          <p:cNvPr id="58" name="Line 18"/>
          <p:cNvSpPr/>
          <p:nvPr/>
        </p:nvSpPr>
        <p:spPr>
          <a:xfrm flipV="1">
            <a:off x="749160" y="20798280"/>
            <a:ext cx="5614920" cy="32400"/>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sp>
        <p:nvSpPr>
          <p:cNvPr id="59" name="Line 19"/>
          <p:cNvSpPr/>
          <p:nvPr/>
        </p:nvSpPr>
        <p:spPr>
          <a:xfrm flipV="1">
            <a:off x="13937400" y="20804760"/>
            <a:ext cx="6286320" cy="25920"/>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sp>
        <p:nvSpPr>
          <p:cNvPr id="60" name="Line 20"/>
          <p:cNvSpPr/>
          <p:nvPr/>
        </p:nvSpPr>
        <p:spPr>
          <a:xfrm>
            <a:off x="10543320" y="13678560"/>
            <a:ext cx="360" cy="3182760"/>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sp>
        <p:nvSpPr>
          <p:cNvPr id="61" name="CustomShape 21"/>
          <p:cNvSpPr/>
          <p:nvPr/>
        </p:nvSpPr>
        <p:spPr>
          <a:xfrm>
            <a:off x="12027240" y="15336720"/>
            <a:ext cx="2464920" cy="2464920"/>
          </a:xfrm>
          <a:prstGeom prst="rect">
            <a:avLst/>
          </a:prstGeom>
          <a:noFill/>
          <a:ln>
            <a:noFill/>
          </a:ln>
        </p:spPr>
        <p:style>
          <a:lnRef idx="0">
            <a:scrgbClr r="0" g="0" b="0"/>
          </a:lnRef>
          <a:fillRef idx="0">
            <a:scrgbClr r="0" g="0" b="0"/>
          </a:fillRef>
          <a:effectRef idx="0">
            <a:scrgbClr r="0" g="0" b="0"/>
          </a:effectRef>
          <a:fontRef idx="minor"/>
        </p:style>
        <p:txBody>
          <a:bodyPr lIns="82440" tIns="82440" rIns="82440" bIns="82440" anchor="ctr"/>
          <a:lstStyle/>
          <a:p>
            <a:pPr algn="ctr">
              <a:lnSpc>
                <a:spcPct val="90000"/>
              </a:lnSpc>
            </a:pPr>
            <a:r>
              <a:rPr lang="de-DE" sz="6500" b="0" strike="noStrike" spc="-1">
                <a:solidFill>
                  <a:srgbClr val="000000"/>
                </a:solidFill>
                <a:uFill>
                  <a:solidFill>
                    <a:srgbClr val="FFFFFF"/>
                  </a:solidFill>
                </a:uFill>
                <a:latin typeface="Calibri"/>
              </a:rPr>
              <a:t> </a:t>
            </a:r>
            <a:endParaRPr lang="de-DE" sz="5800" b="0" strike="noStrike" spc="-1">
              <a:solidFill>
                <a:srgbClr val="000000"/>
              </a:solidFill>
              <a:uFill>
                <a:solidFill>
                  <a:srgbClr val="FFFFFF"/>
                </a:solidFill>
              </a:uFill>
              <a:latin typeface="Arial"/>
            </a:endParaRPr>
          </a:p>
        </p:txBody>
      </p:sp>
      <p:sp>
        <p:nvSpPr>
          <p:cNvPr id="62" name="CustomShape 22"/>
          <p:cNvSpPr/>
          <p:nvPr/>
        </p:nvSpPr>
        <p:spPr>
          <a:xfrm rot="771000">
            <a:off x="5408280" y="16579080"/>
            <a:ext cx="9249120" cy="9249120"/>
          </a:xfrm>
          <a:prstGeom prst="circularArrow">
            <a:avLst>
              <a:gd name="adj1" fmla="val 5198"/>
              <a:gd name="adj2" fmla="val 335725"/>
              <a:gd name="adj3" fmla="val 21294008"/>
              <a:gd name="adj4" fmla="val 19765568"/>
              <a:gd name="adj5" fmla="val 6064"/>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63" name="CustomShape 23"/>
          <p:cNvSpPr/>
          <p:nvPr/>
        </p:nvSpPr>
        <p:spPr>
          <a:xfrm>
            <a:off x="13518000" y="19925280"/>
            <a:ext cx="2464920" cy="2464920"/>
          </a:xfrm>
          <a:prstGeom prst="rect">
            <a:avLst/>
          </a:prstGeom>
          <a:noFill/>
          <a:ln>
            <a:noFill/>
          </a:ln>
        </p:spPr>
        <p:style>
          <a:lnRef idx="0">
            <a:scrgbClr r="0" g="0" b="0"/>
          </a:lnRef>
          <a:fillRef idx="0">
            <a:scrgbClr r="0" g="0" b="0"/>
          </a:fillRef>
          <a:effectRef idx="0">
            <a:scrgbClr r="0" g="0" b="0"/>
          </a:effectRef>
          <a:fontRef idx="minor"/>
        </p:style>
        <p:txBody>
          <a:bodyPr lIns="82440" tIns="82440" rIns="82440" bIns="82440" anchor="ctr"/>
          <a:lstStyle/>
          <a:p>
            <a:pPr algn="ctr">
              <a:lnSpc>
                <a:spcPct val="90000"/>
              </a:lnSpc>
            </a:pPr>
            <a:r>
              <a:rPr lang="de-DE" sz="6500" b="0" strike="noStrike" spc="-1">
                <a:solidFill>
                  <a:srgbClr val="000000"/>
                </a:solidFill>
                <a:uFill>
                  <a:solidFill>
                    <a:srgbClr val="FFFFFF"/>
                  </a:solidFill>
                </a:uFill>
                <a:latin typeface="Calibri"/>
              </a:rPr>
              <a:t> </a:t>
            </a:r>
            <a:endParaRPr lang="de-DE" sz="5800" b="0" strike="noStrike" spc="-1">
              <a:solidFill>
                <a:srgbClr val="000000"/>
              </a:solidFill>
              <a:uFill>
                <a:solidFill>
                  <a:srgbClr val="FFFFFF"/>
                </a:solidFill>
              </a:uFill>
              <a:latin typeface="Arial"/>
            </a:endParaRPr>
          </a:p>
        </p:txBody>
      </p:sp>
      <p:sp>
        <p:nvSpPr>
          <p:cNvPr id="64" name="CustomShape 24"/>
          <p:cNvSpPr/>
          <p:nvPr/>
        </p:nvSpPr>
        <p:spPr>
          <a:xfrm rot="2362200">
            <a:off x="6239520" y="15657480"/>
            <a:ext cx="9249120" cy="9249120"/>
          </a:xfrm>
          <a:prstGeom prst="circularArrow">
            <a:avLst>
              <a:gd name="adj1" fmla="val 5198"/>
              <a:gd name="adj2" fmla="val 335725"/>
              <a:gd name="adj3" fmla="val 4015492"/>
              <a:gd name="adj4" fmla="val 2252703"/>
              <a:gd name="adj5" fmla="val 6064"/>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65" name="CustomShape 25"/>
          <p:cNvSpPr/>
          <p:nvPr/>
        </p:nvSpPr>
        <p:spPr>
          <a:xfrm>
            <a:off x="9614880" y="22761000"/>
            <a:ext cx="2464920" cy="2464920"/>
          </a:xfrm>
          <a:prstGeom prst="rect">
            <a:avLst/>
          </a:prstGeom>
          <a:noFill/>
          <a:ln>
            <a:noFill/>
          </a:ln>
        </p:spPr>
        <p:style>
          <a:lnRef idx="0">
            <a:scrgbClr r="0" g="0" b="0"/>
          </a:lnRef>
          <a:fillRef idx="0">
            <a:scrgbClr r="0" g="0" b="0"/>
          </a:fillRef>
          <a:effectRef idx="0">
            <a:scrgbClr r="0" g="0" b="0"/>
          </a:effectRef>
          <a:fontRef idx="minor"/>
        </p:style>
        <p:txBody>
          <a:bodyPr lIns="82440" tIns="82440" rIns="82440" bIns="82440" anchor="ctr"/>
          <a:lstStyle/>
          <a:p>
            <a:pPr algn="ctr">
              <a:lnSpc>
                <a:spcPct val="90000"/>
              </a:lnSpc>
            </a:pPr>
            <a:r>
              <a:rPr lang="de-DE" sz="6500" b="0" strike="noStrike" spc="-1">
                <a:solidFill>
                  <a:srgbClr val="000000"/>
                </a:solidFill>
                <a:uFill>
                  <a:solidFill>
                    <a:srgbClr val="FFFFFF"/>
                  </a:solidFill>
                </a:uFill>
                <a:latin typeface="Calibri"/>
              </a:rPr>
              <a:t> </a:t>
            </a:r>
            <a:endParaRPr lang="de-DE" sz="5800" b="0" strike="noStrike" spc="-1">
              <a:solidFill>
                <a:srgbClr val="000000"/>
              </a:solidFill>
              <a:uFill>
                <a:solidFill>
                  <a:srgbClr val="FFFFFF"/>
                </a:solidFill>
              </a:uFill>
              <a:latin typeface="Arial"/>
            </a:endParaRPr>
          </a:p>
        </p:txBody>
      </p:sp>
      <p:sp>
        <p:nvSpPr>
          <p:cNvPr id="66" name="CustomShape 26"/>
          <p:cNvSpPr/>
          <p:nvPr/>
        </p:nvSpPr>
        <p:spPr>
          <a:xfrm rot="3244200">
            <a:off x="6033240" y="16117200"/>
            <a:ext cx="9249120" cy="9249120"/>
          </a:xfrm>
          <a:prstGeom prst="circularArrow">
            <a:avLst>
              <a:gd name="adj1" fmla="val 5198"/>
              <a:gd name="adj2" fmla="val 335725"/>
              <a:gd name="adj3" fmla="val 8211572"/>
              <a:gd name="adj4" fmla="val 6448783"/>
              <a:gd name="adj5" fmla="val 6064"/>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67" name="CustomShape 27"/>
          <p:cNvSpPr/>
          <p:nvPr/>
        </p:nvSpPr>
        <p:spPr>
          <a:xfrm>
            <a:off x="5711760" y="19925280"/>
            <a:ext cx="2464920" cy="2464920"/>
          </a:xfrm>
          <a:prstGeom prst="rect">
            <a:avLst/>
          </a:prstGeom>
          <a:noFill/>
          <a:ln>
            <a:noFill/>
          </a:ln>
        </p:spPr>
        <p:style>
          <a:lnRef idx="0">
            <a:scrgbClr r="0" g="0" b="0"/>
          </a:lnRef>
          <a:fillRef idx="0">
            <a:scrgbClr r="0" g="0" b="0"/>
          </a:fillRef>
          <a:effectRef idx="0">
            <a:scrgbClr r="0" g="0" b="0"/>
          </a:effectRef>
          <a:fontRef idx="minor"/>
        </p:style>
        <p:txBody>
          <a:bodyPr lIns="82440" tIns="82440" rIns="82440" bIns="82440" anchor="ctr"/>
          <a:lstStyle/>
          <a:p>
            <a:pPr algn="ctr">
              <a:lnSpc>
                <a:spcPct val="90000"/>
              </a:lnSpc>
            </a:pPr>
            <a:r>
              <a:rPr lang="de-DE" sz="6500" b="0" strike="noStrike" spc="-1">
                <a:solidFill>
                  <a:srgbClr val="000000"/>
                </a:solidFill>
                <a:uFill>
                  <a:solidFill>
                    <a:srgbClr val="FFFFFF"/>
                  </a:solidFill>
                </a:uFill>
                <a:latin typeface="Calibri"/>
              </a:rPr>
              <a:t> </a:t>
            </a:r>
            <a:endParaRPr lang="de-DE" sz="5800" b="0" strike="noStrike" spc="-1">
              <a:solidFill>
                <a:srgbClr val="000000"/>
              </a:solidFill>
              <a:uFill>
                <a:solidFill>
                  <a:srgbClr val="FFFFFF"/>
                </a:solidFill>
              </a:uFill>
              <a:latin typeface="Arial"/>
            </a:endParaRPr>
          </a:p>
        </p:txBody>
      </p:sp>
      <p:sp>
        <p:nvSpPr>
          <p:cNvPr id="68" name="CustomShape 28"/>
          <p:cNvSpPr/>
          <p:nvPr/>
        </p:nvSpPr>
        <p:spPr>
          <a:xfrm>
            <a:off x="11627640" y="16108200"/>
            <a:ext cx="9249120" cy="9249120"/>
          </a:xfrm>
          <a:prstGeom prst="circularArrow">
            <a:avLst>
              <a:gd name="adj1" fmla="val 5198"/>
              <a:gd name="adj2" fmla="val 335725"/>
              <a:gd name="adj3" fmla="val 12298707"/>
              <a:gd name="adj4" fmla="val 10770267"/>
              <a:gd name="adj5" fmla="val 6064"/>
            </a:avLst>
          </a:prstGeom>
          <a:no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69" name="CustomShape 29"/>
          <p:cNvSpPr/>
          <p:nvPr/>
        </p:nvSpPr>
        <p:spPr>
          <a:xfrm>
            <a:off x="7202520" y="15336720"/>
            <a:ext cx="2464920" cy="2464920"/>
          </a:xfrm>
          <a:prstGeom prst="rect">
            <a:avLst/>
          </a:prstGeom>
          <a:noFill/>
          <a:ln>
            <a:noFill/>
          </a:ln>
        </p:spPr>
        <p:style>
          <a:lnRef idx="0">
            <a:scrgbClr r="0" g="0" b="0"/>
          </a:lnRef>
          <a:fillRef idx="0">
            <a:scrgbClr r="0" g="0" b="0"/>
          </a:fillRef>
          <a:effectRef idx="0">
            <a:scrgbClr r="0" g="0" b="0"/>
          </a:effectRef>
          <a:fontRef idx="minor"/>
        </p:style>
        <p:txBody>
          <a:bodyPr lIns="82440" tIns="82440" rIns="82440" bIns="82440" anchor="ctr"/>
          <a:lstStyle/>
          <a:p>
            <a:pPr algn="ctr">
              <a:lnSpc>
                <a:spcPct val="90000"/>
              </a:lnSpc>
            </a:pPr>
            <a:r>
              <a:rPr lang="de-DE" sz="6500" b="0" strike="noStrike" spc="-1">
                <a:solidFill>
                  <a:srgbClr val="000000"/>
                </a:solidFill>
                <a:uFill>
                  <a:solidFill>
                    <a:srgbClr val="FFFFFF"/>
                  </a:solidFill>
                </a:uFill>
                <a:latin typeface="Calibri"/>
              </a:rPr>
              <a:t> </a:t>
            </a:r>
            <a:endParaRPr lang="de-DE" sz="5800" b="0" strike="noStrike" spc="-1">
              <a:solidFill>
                <a:srgbClr val="000000"/>
              </a:solidFill>
              <a:uFill>
                <a:solidFill>
                  <a:srgbClr val="FFFFFF"/>
                </a:solidFill>
              </a:uFill>
              <a:latin typeface="Arial"/>
            </a:endParaRPr>
          </a:p>
        </p:txBody>
      </p:sp>
      <p:sp>
        <p:nvSpPr>
          <p:cNvPr id="70" name="CustomShape 30"/>
          <p:cNvSpPr/>
          <p:nvPr/>
        </p:nvSpPr>
        <p:spPr>
          <a:xfrm>
            <a:off x="5848200" y="16369920"/>
            <a:ext cx="9249120" cy="9249120"/>
          </a:xfrm>
          <a:prstGeom prst="circularArrow">
            <a:avLst>
              <a:gd name="adj1" fmla="val 5198"/>
              <a:gd name="adj2" fmla="val 335725"/>
              <a:gd name="adj3" fmla="val 16866478"/>
              <a:gd name="adj4" fmla="val 15197797"/>
              <a:gd name="adj5" fmla="val 6064"/>
            </a:avLst>
          </a:prstGeom>
          <a:gradFill>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sp>
      <p:pic>
        <p:nvPicPr>
          <p:cNvPr id="71" name="Bild 3"/>
          <p:cNvPicPr/>
          <p:nvPr/>
        </p:nvPicPr>
        <p:blipFill>
          <a:blip r:embed="rId6"/>
          <a:stretch/>
        </p:blipFill>
        <p:spPr>
          <a:xfrm>
            <a:off x="2202396" y="24897600"/>
            <a:ext cx="6059120" cy="3890520"/>
          </a:xfrm>
          <a:prstGeom prst="rect">
            <a:avLst/>
          </a:prstGeom>
          <a:ln>
            <a:noFill/>
          </a:ln>
        </p:spPr>
      </p:pic>
      <p:sp>
        <p:nvSpPr>
          <p:cNvPr id="72" name="CustomShape 31"/>
          <p:cNvSpPr/>
          <p:nvPr/>
        </p:nvSpPr>
        <p:spPr>
          <a:xfrm>
            <a:off x="806400" y="21868560"/>
            <a:ext cx="8373960" cy="43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2000" b="1" strike="noStrike" spc="-1">
                <a:solidFill>
                  <a:srgbClr val="000000"/>
                </a:solidFill>
                <a:uFill>
                  <a:solidFill>
                    <a:srgbClr val="FFFFFF"/>
                  </a:solidFill>
                </a:uFill>
                <a:latin typeface="Calibri"/>
              </a:rPr>
              <a:t>Funktionsweise</a:t>
            </a:r>
            <a:endParaRPr lang="de-DE" sz="1800" b="0" strike="noStrike" spc="-1">
              <a:solidFill>
                <a:srgbClr val="000000"/>
              </a:solidFill>
              <a:uFill>
                <a:solidFill>
                  <a:srgbClr val="FFFFFF"/>
                </a:solidFill>
              </a:uFill>
              <a:latin typeface="Arial"/>
            </a:endParaRPr>
          </a:p>
          <a:p>
            <a:pPr algn="just">
              <a:lnSpc>
                <a:spcPct val="100000"/>
              </a:lnSpc>
            </a:pPr>
            <a:r>
              <a:rPr lang="de-DE" sz="2000" b="0" strike="noStrike" spc="-1">
                <a:solidFill>
                  <a:srgbClr val="000000"/>
                </a:solidFill>
                <a:uFill>
                  <a:solidFill>
                    <a:srgbClr val="FFFFFF"/>
                  </a:solidFill>
                </a:uFill>
                <a:latin typeface="Calibri"/>
              </a:rPr>
              <a:t>Die GUI liest aus der Datenbank die gespeicherten Sensordaten aus und stellt diese in Graphen dar. Dabei werden aus Konfigurationsdateien die Details für Serverkommunikation, Bezeichnung der Daten und Dimensionen der GUI gelesen. Diese Dateien sind importierbar und können für verschiedene Nutzfälle angepasst werden. Der Nutzer hat die Möglichkeit Daten auszublenden, die dann automatisch auf gute Sichtbarkeit skaliert werden. Außerdem gibt es eine Vielzahl von Optionen durch welche die Anzeige vom Benutzer verbessert werden kann, wie etwa das verschieben, zoomen und pausieren. </a:t>
            </a: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a:p>
            <a:pPr algn="just">
              <a:lnSpc>
                <a:spcPct val="100000"/>
              </a:lnSpc>
            </a:pPr>
            <a:endParaRPr lang="de-DE" sz="1800" b="0" strike="noStrike" spc="-1">
              <a:solidFill>
                <a:srgbClr val="000000"/>
              </a:solidFill>
              <a:uFill>
                <a:solidFill>
                  <a:srgbClr val="FFFFFF"/>
                </a:solidFill>
              </a:uFill>
              <a:latin typeface="Arial"/>
            </a:endParaRPr>
          </a:p>
        </p:txBody>
      </p:sp>
      <p:sp>
        <p:nvSpPr>
          <p:cNvPr id="73" name="CustomShape 32"/>
          <p:cNvSpPr/>
          <p:nvPr/>
        </p:nvSpPr>
        <p:spPr>
          <a:xfrm>
            <a:off x="9076320" y="17139960"/>
            <a:ext cx="2934000" cy="5184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de-DE" sz="2800" b="0" strike="noStrike" spc="-1">
                <a:solidFill>
                  <a:srgbClr val="000000"/>
                </a:solidFill>
                <a:uFill>
                  <a:solidFill>
                    <a:srgbClr val="FFFFFF"/>
                  </a:solidFill>
                </a:uFill>
                <a:latin typeface="Calibri"/>
              </a:rPr>
              <a:t>UDP</a:t>
            </a:r>
            <a:endParaRPr lang="de-DE" sz="1800" b="0" strike="noStrike" spc="-1">
              <a:solidFill>
                <a:srgbClr val="000000"/>
              </a:solidFill>
              <a:uFill>
                <a:solidFill>
                  <a:srgbClr val="FFFFFF"/>
                </a:solidFill>
              </a:uFill>
              <a:latin typeface="Arial"/>
            </a:endParaRPr>
          </a:p>
        </p:txBody>
      </p:sp>
      <p:sp>
        <p:nvSpPr>
          <p:cNvPr id="74" name="CustomShape 33"/>
          <p:cNvSpPr/>
          <p:nvPr/>
        </p:nvSpPr>
        <p:spPr>
          <a:xfrm>
            <a:off x="12010680" y="20569320"/>
            <a:ext cx="2934000" cy="5184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de-DE" sz="2800" b="0" strike="noStrike" spc="-1" dirty="0">
                <a:solidFill>
                  <a:srgbClr val="000000"/>
                </a:solidFill>
                <a:uFill>
                  <a:solidFill>
                    <a:srgbClr val="FFFFFF"/>
                  </a:solidFill>
                </a:uFill>
                <a:latin typeface="Calibri"/>
              </a:rPr>
              <a:t>UDP</a:t>
            </a:r>
            <a:endParaRPr lang="de-DE" sz="1800" b="0" strike="noStrike" spc="-1" dirty="0">
              <a:solidFill>
                <a:srgbClr val="000000"/>
              </a:solidFill>
              <a:uFill>
                <a:solidFill>
                  <a:srgbClr val="FFFFFF"/>
                </a:solidFill>
              </a:uFill>
              <a:latin typeface="Arial"/>
            </a:endParaRPr>
          </a:p>
        </p:txBody>
      </p:sp>
      <p:sp>
        <p:nvSpPr>
          <p:cNvPr id="75" name="CustomShape 34"/>
          <p:cNvSpPr/>
          <p:nvPr/>
        </p:nvSpPr>
        <p:spPr>
          <a:xfrm>
            <a:off x="9169200" y="23595480"/>
            <a:ext cx="2934000" cy="5184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de-DE" sz="2800" b="0" strike="noStrike" spc="-1">
                <a:solidFill>
                  <a:srgbClr val="000000"/>
                </a:solidFill>
                <a:uFill>
                  <a:solidFill>
                    <a:srgbClr val="FFFFFF"/>
                  </a:solidFill>
                </a:uFill>
                <a:latin typeface="Calibri"/>
              </a:rPr>
              <a:t>UDP</a:t>
            </a:r>
            <a:endParaRPr lang="de-DE" sz="1800" b="0" strike="noStrike" spc="-1">
              <a:solidFill>
                <a:srgbClr val="000000"/>
              </a:solidFill>
              <a:uFill>
                <a:solidFill>
                  <a:srgbClr val="FFFFFF"/>
                </a:solidFill>
              </a:uFill>
              <a:latin typeface="Arial"/>
            </a:endParaRPr>
          </a:p>
        </p:txBody>
      </p:sp>
      <p:sp>
        <p:nvSpPr>
          <p:cNvPr id="76" name="CustomShape 35"/>
          <p:cNvSpPr/>
          <p:nvPr/>
        </p:nvSpPr>
        <p:spPr>
          <a:xfrm>
            <a:off x="5727960" y="20519280"/>
            <a:ext cx="2934000" cy="5184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de-DE" sz="2800" b="0" strike="noStrike" spc="-1">
                <a:solidFill>
                  <a:srgbClr val="000000"/>
                </a:solidFill>
                <a:uFill>
                  <a:solidFill>
                    <a:srgbClr val="FFFFFF"/>
                  </a:solidFill>
                </a:uFill>
                <a:latin typeface="Calibri"/>
              </a:rPr>
              <a:t>UDP</a:t>
            </a:r>
            <a:endParaRPr lang="de-DE" sz="1800" b="0" strike="noStrike" spc="-1">
              <a:solidFill>
                <a:srgbClr val="000000"/>
              </a:solidFill>
              <a:uFill>
                <a:solidFill>
                  <a:srgbClr val="FFFFFF"/>
                </a:solidFill>
              </a:uFill>
              <a:latin typeface="Arial"/>
            </a:endParaRPr>
          </a:p>
        </p:txBody>
      </p:sp>
      <p:sp>
        <p:nvSpPr>
          <p:cNvPr id="77" name="CustomShape 36"/>
          <p:cNvSpPr/>
          <p:nvPr/>
        </p:nvSpPr>
        <p:spPr>
          <a:xfrm>
            <a:off x="14508360" y="19507680"/>
            <a:ext cx="5909760" cy="13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2000" b="0" strike="noStrike" spc="-1" dirty="0">
                <a:solidFill>
                  <a:srgbClr val="000000"/>
                </a:solidFill>
                <a:uFill>
                  <a:solidFill>
                    <a:srgbClr val="FFFFFF"/>
                  </a:solidFill>
                </a:uFill>
                <a:latin typeface="Calibri"/>
              </a:rPr>
              <a:t>Zudem möchten wir uns bei Chris Mönch, Oliver Breuning, Jürgen Schmidt für die </a:t>
            </a:r>
            <a:r>
              <a:rPr lang="de-DE" sz="2000" b="0" strike="noStrike" spc="-1" dirty="0" err="1">
                <a:solidFill>
                  <a:srgbClr val="000000"/>
                </a:solidFill>
                <a:uFill>
                  <a:solidFill>
                    <a:srgbClr val="FFFFFF"/>
                  </a:solidFill>
                </a:uFill>
                <a:latin typeface="Calibri"/>
              </a:rPr>
              <a:t>Rasperry</a:t>
            </a:r>
            <a:r>
              <a:rPr lang="de-DE" sz="2000" b="0" strike="noStrike" spc="-1" dirty="0">
                <a:solidFill>
                  <a:srgbClr val="000000"/>
                </a:solidFill>
                <a:uFill>
                  <a:solidFill>
                    <a:srgbClr val="FFFFFF"/>
                  </a:solidFill>
                </a:uFill>
                <a:latin typeface="Calibri"/>
              </a:rPr>
              <a:t> Programmierung bedanken.</a:t>
            </a:r>
            <a:endParaRPr lang="de-DE" sz="1800" b="0" strike="noStrike" spc="-1" dirty="0">
              <a:solidFill>
                <a:srgbClr val="000000"/>
              </a:solidFill>
              <a:uFill>
                <a:solidFill>
                  <a:srgbClr val="FFFFFF"/>
                </a:solidFill>
              </a:uFill>
              <a:latin typeface="Arial"/>
            </a:endParaRPr>
          </a:p>
          <a:p>
            <a:pPr algn="just">
              <a:lnSpc>
                <a:spcPct val="100000"/>
              </a:lnSpc>
            </a:pPr>
            <a:endParaRPr lang="de-DE" sz="1800" b="0" strike="noStrike" spc="-1" dirty="0">
              <a:solidFill>
                <a:srgbClr val="000000"/>
              </a:solidFill>
              <a:uFill>
                <a:solidFill>
                  <a:srgbClr val="FFFFFF"/>
                </a:solidFill>
              </a:uFill>
              <a:latin typeface="Arial"/>
            </a:endParaRPr>
          </a:p>
        </p:txBody>
      </p:sp>
      <p:sp>
        <p:nvSpPr>
          <p:cNvPr id="78" name="CustomShape 37"/>
          <p:cNvSpPr/>
          <p:nvPr/>
        </p:nvSpPr>
        <p:spPr>
          <a:xfrm>
            <a:off x="806400" y="28889640"/>
            <a:ext cx="83739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2000" b="0" strike="noStrike" spc="-1">
                <a:solidFill>
                  <a:srgbClr val="000000"/>
                </a:solidFill>
                <a:uFill>
                  <a:solidFill>
                    <a:srgbClr val="FFFFFF"/>
                  </a:solidFill>
                </a:uFill>
                <a:latin typeface="Calibri"/>
              </a:rPr>
              <a:t>Für die GUI Programmierung möchten wir uns bei den Vorarbeitern Alexander Deitche und Juan-Carlos Barradas-Palmeros bedanken.</a:t>
            </a:r>
            <a:endParaRPr lang="de-DE" sz="1800" b="0" strike="noStrike" spc="-1">
              <a:solidFill>
                <a:srgbClr val="000000"/>
              </a:solidFill>
              <a:uFill>
                <a:solidFill>
                  <a:srgbClr val="FFFFFF"/>
                </a:solidFill>
              </a:uFill>
              <a:latin typeface="Arial"/>
            </a:endParaRPr>
          </a:p>
        </p:txBody>
      </p:sp>
      <p:sp>
        <p:nvSpPr>
          <p:cNvPr id="79" name="CustomShape 38"/>
          <p:cNvSpPr/>
          <p:nvPr/>
        </p:nvSpPr>
        <p:spPr>
          <a:xfrm>
            <a:off x="10766160" y="13521600"/>
            <a:ext cx="55440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trike="noStrike" spc="-1">
                <a:solidFill>
                  <a:srgbClr val="92D050"/>
                </a:solidFill>
                <a:uFill>
                  <a:solidFill>
                    <a:srgbClr val="FFFFFF"/>
                  </a:solidFill>
                </a:uFill>
                <a:latin typeface="Calibri"/>
              </a:rPr>
              <a:t>C</a:t>
            </a:r>
            <a:endParaRPr lang="de-DE" sz="1800" b="0" strike="noStrike" spc="-1">
              <a:solidFill>
                <a:srgbClr val="000000"/>
              </a:solidFill>
              <a:uFill>
                <a:solidFill>
                  <a:srgbClr val="FFFFFF"/>
                </a:solidFill>
              </a:uFill>
              <a:latin typeface="Arial"/>
            </a:endParaRPr>
          </a:p>
        </p:txBody>
      </p:sp>
      <p:sp>
        <p:nvSpPr>
          <p:cNvPr id="80" name="CustomShape 39"/>
          <p:cNvSpPr/>
          <p:nvPr/>
        </p:nvSpPr>
        <p:spPr>
          <a:xfrm>
            <a:off x="8470236" y="26607298"/>
            <a:ext cx="138816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trike="noStrike" spc="-1" dirty="0">
                <a:solidFill>
                  <a:srgbClr val="92D050"/>
                </a:solidFill>
                <a:uFill>
                  <a:solidFill>
                    <a:srgbClr val="FFFFFF"/>
                  </a:solidFill>
                </a:uFill>
                <a:latin typeface="Calibri"/>
              </a:rPr>
              <a:t>Java</a:t>
            </a:r>
            <a:endParaRPr lang="de-DE" sz="1800" b="0" strike="noStrike" spc="-1" dirty="0">
              <a:solidFill>
                <a:srgbClr val="000000"/>
              </a:solidFill>
              <a:uFill>
                <a:solidFill>
                  <a:srgbClr val="FFFFFF"/>
                </a:solidFill>
              </a:uFill>
              <a:latin typeface="Arial"/>
            </a:endParaRPr>
          </a:p>
        </p:txBody>
      </p:sp>
      <p:sp>
        <p:nvSpPr>
          <p:cNvPr id="81" name="CustomShape 40"/>
          <p:cNvSpPr/>
          <p:nvPr/>
        </p:nvSpPr>
        <p:spPr>
          <a:xfrm>
            <a:off x="10845700" y="24822370"/>
            <a:ext cx="220788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trike="noStrike" spc="-1">
                <a:solidFill>
                  <a:srgbClr val="92D050"/>
                </a:solidFill>
                <a:uFill>
                  <a:solidFill>
                    <a:srgbClr val="FFFFFF"/>
                  </a:solidFill>
                </a:uFill>
                <a:latin typeface="Calibri"/>
              </a:rPr>
              <a:t>Python</a:t>
            </a:r>
            <a:endParaRPr lang="de-DE" sz="1800" b="0" strike="noStrike" spc="-1">
              <a:solidFill>
                <a:srgbClr val="000000"/>
              </a:solidFill>
              <a:uFill>
                <a:solidFill>
                  <a:srgbClr val="FFFFFF"/>
                </a:solidFill>
              </a:uFill>
              <a:latin typeface="Arial"/>
            </a:endParaRPr>
          </a:p>
        </p:txBody>
      </p:sp>
      <p:sp>
        <p:nvSpPr>
          <p:cNvPr id="82" name="CustomShape 41"/>
          <p:cNvSpPr/>
          <p:nvPr/>
        </p:nvSpPr>
        <p:spPr>
          <a:xfrm>
            <a:off x="14661360" y="21321720"/>
            <a:ext cx="213768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trike="noStrike" spc="-1">
                <a:solidFill>
                  <a:srgbClr val="92D050"/>
                </a:solidFill>
                <a:uFill>
                  <a:solidFill>
                    <a:srgbClr val="FFFFFF"/>
                  </a:solidFill>
                </a:uFill>
                <a:latin typeface="Calibri"/>
              </a:rPr>
              <a:t>MySQL</a:t>
            </a:r>
            <a:endParaRPr lang="de-DE" sz="1800" b="0" strike="noStrike" spc="-1">
              <a:solidFill>
                <a:srgbClr val="000000"/>
              </a:solidFill>
              <a:uFill>
                <a:solidFill>
                  <a:srgbClr val="FFFFFF"/>
                </a:solidFill>
              </a:uFill>
              <a:latin typeface="Arial"/>
            </a:endParaRPr>
          </a:p>
        </p:txBody>
      </p:sp>
      <p:sp>
        <p:nvSpPr>
          <p:cNvPr id="83" name="CustomShape 42"/>
          <p:cNvSpPr/>
          <p:nvPr/>
        </p:nvSpPr>
        <p:spPr>
          <a:xfrm>
            <a:off x="11471040" y="14174280"/>
            <a:ext cx="867096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2000" b="1" strike="noStrike" spc="-1" dirty="0">
                <a:solidFill>
                  <a:srgbClr val="000000"/>
                </a:solidFill>
                <a:uFill>
                  <a:solidFill>
                    <a:srgbClr val="FFFFFF"/>
                  </a:solidFill>
                </a:uFill>
                <a:latin typeface="Calibri"/>
              </a:rPr>
              <a:t>Funktionsweise</a:t>
            </a:r>
            <a:endParaRPr lang="de-DE" sz="1800" b="0" strike="noStrike" spc="-1" dirty="0">
              <a:solidFill>
                <a:srgbClr val="000000"/>
              </a:solidFill>
              <a:uFill>
                <a:solidFill>
                  <a:srgbClr val="FFFFFF"/>
                </a:solidFill>
              </a:uFill>
              <a:latin typeface="Arial"/>
            </a:endParaRPr>
          </a:p>
          <a:p>
            <a:pPr algn="just">
              <a:lnSpc>
                <a:spcPct val="100000"/>
              </a:lnSpc>
            </a:pPr>
            <a:r>
              <a:rPr lang="de-DE" sz="2000" b="0" strike="noStrike" spc="-1" dirty="0">
                <a:solidFill>
                  <a:srgbClr val="000000"/>
                </a:solidFill>
                <a:uFill>
                  <a:solidFill>
                    <a:srgbClr val="FFFFFF"/>
                  </a:solidFill>
                </a:uFill>
                <a:latin typeface="Calibri"/>
              </a:rPr>
              <a:t>Das </a:t>
            </a:r>
            <a:r>
              <a:rPr lang="de-DE" sz="2000" b="0" strike="noStrike" spc="-1" dirty="0" err="1">
                <a:solidFill>
                  <a:srgbClr val="000000"/>
                </a:solidFill>
                <a:uFill>
                  <a:solidFill>
                    <a:srgbClr val="FFFFFF"/>
                  </a:solidFill>
                </a:uFill>
                <a:latin typeface="Calibri"/>
              </a:rPr>
              <a:t>Rasperry</a:t>
            </a:r>
            <a:r>
              <a:rPr lang="de-DE" sz="2000" b="0" strike="noStrike" spc="-1" dirty="0">
                <a:solidFill>
                  <a:srgbClr val="000000"/>
                </a:solidFill>
                <a:uFill>
                  <a:solidFill>
                    <a:srgbClr val="FFFFFF"/>
                  </a:solidFill>
                </a:uFill>
                <a:latin typeface="Calibri"/>
              </a:rPr>
              <a:t> Pi bekommt seine Befehl von der App via UDP und führt je nach Protokoll unterschiedliche Funktionen aus.  Jeder der vier Rotoren lässt sich einzeln ansteuern und die Umdrehung festlegen.</a:t>
            </a:r>
            <a:endParaRPr lang="de-DE" sz="1800" b="0" strike="noStrike" spc="-1" dirty="0">
              <a:solidFill>
                <a:srgbClr val="000000"/>
              </a:solidFill>
              <a:uFill>
                <a:solidFill>
                  <a:srgbClr val="FFFFFF"/>
                </a:solidFill>
              </a:uFill>
              <a:latin typeface="Arial"/>
            </a:endParaRPr>
          </a:p>
          <a:p>
            <a:pPr algn="just">
              <a:lnSpc>
                <a:spcPct val="100000"/>
              </a:lnSpc>
            </a:pPr>
            <a:endParaRPr lang="de-DE" sz="1800" b="0" strike="noStrike" spc="-1" dirty="0">
              <a:solidFill>
                <a:srgbClr val="000000"/>
              </a:solidFill>
              <a:uFill>
                <a:solidFill>
                  <a:srgbClr val="FFFFFF"/>
                </a:solidFill>
              </a:uFill>
              <a:latin typeface="Arial"/>
            </a:endParaRPr>
          </a:p>
          <a:p>
            <a:pPr algn="just">
              <a:lnSpc>
                <a:spcPct val="100000"/>
              </a:lnSpc>
            </a:pPr>
            <a:endParaRPr lang="de-DE" sz="1800" b="0" strike="noStrike" spc="-1" dirty="0">
              <a:solidFill>
                <a:srgbClr val="000000"/>
              </a:solidFill>
              <a:uFill>
                <a:solidFill>
                  <a:srgbClr val="FFFFFF"/>
                </a:solidFill>
              </a:uFill>
              <a:latin typeface="Arial"/>
            </a:endParaRPr>
          </a:p>
        </p:txBody>
      </p:sp>
      <p:pic>
        <p:nvPicPr>
          <p:cNvPr id="86" name="Grafik 43"/>
          <p:cNvPicPr/>
          <p:nvPr/>
        </p:nvPicPr>
        <p:blipFill>
          <a:blip r:embed="rId7"/>
          <a:stretch/>
        </p:blipFill>
        <p:spPr>
          <a:xfrm>
            <a:off x="13023360" y="15642360"/>
            <a:ext cx="6234120" cy="3782160"/>
          </a:xfrm>
          <a:prstGeom prst="rect">
            <a:avLst/>
          </a:prstGeom>
          <a:ln>
            <a:noFill/>
          </a:ln>
        </p:spPr>
      </p:pic>
      <p:sp>
        <p:nvSpPr>
          <p:cNvPr id="89" name="CustomShape 38"/>
          <p:cNvSpPr/>
          <p:nvPr/>
        </p:nvSpPr>
        <p:spPr>
          <a:xfrm>
            <a:off x="2177290" y="19884112"/>
            <a:ext cx="2778279"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pc="-1" smtClean="0">
                <a:solidFill>
                  <a:srgbClr val="92D050"/>
                </a:solidFill>
                <a:uFill>
                  <a:solidFill>
                    <a:srgbClr val="FFFFFF"/>
                  </a:solidFill>
                </a:uFill>
                <a:latin typeface="Calibri"/>
              </a:rPr>
              <a:t>Android SDK</a:t>
            </a:r>
            <a:endParaRPr lang="de-DE" sz="1800" b="0" strike="noStrike" spc="-1">
              <a:solidFill>
                <a:srgbClr val="000000"/>
              </a:solidFill>
              <a:uFill>
                <a:solidFill>
                  <a:srgbClr val="FFFFFF"/>
                </a:solidFill>
              </a:uFill>
              <a:latin typeface="Arial"/>
            </a:endParaRPr>
          </a:p>
        </p:txBody>
      </p:sp>
      <p:pic>
        <p:nvPicPr>
          <p:cNvPr id="2" name="Bild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34708" y="23030942"/>
            <a:ext cx="5346700" cy="5422900"/>
          </a:xfrm>
          <a:prstGeom prst="rect">
            <a:avLst/>
          </a:prstGeom>
        </p:spPr>
      </p:pic>
      <p:pic>
        <p:nvPicPr>
          <p:cNvPr id="3" name="Bild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445" y="7003637"/>
            <a:ext cx="5941375" cy="5259112"/>
          </a:xfrm>
          <a:prstGeom prst="rect">
            <a:avLst/>
          </a:prstGeom>
        </p:spPr>
      </p:pic>
      <p:pic>
        <p:nvPicPr>
          <p:cNvPr id="4" name="Bild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61540" y="7125511"/>
            <a:ext cx="3280380" cy="4901182"/>
          </a:xfrm>
          <a:prstGeom prst="rect">
            <a:avLst/>
          </a:prstGeom>
        </p:spPr>
      </p:pic>
      <p:sp>
        <p:nvSpPr>
          <p:cNvPr id="90" name="CustomShape 38"/>
          <p:cNvSpPr/>
          <p:nvPr/>
        </p:nvSpPr>
        <p:spPr>
          <a:xfrm>
            <a:off x="4226121" y="6053061"/>
            <a:ext cx="364082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pc="-1" dirty="0" smtClean="0">
                <a:solidFill>
                  <a:srgbClr val="92D050"/>
                </a:solidFill>
                <a:uFill>
                  <a:solidFill>
                    <a:srgbClr val="FFFFFF"/>
                  </a:solidFill>
                </a:uFill>
                <a:latin typeface="Calibri"/>
              </a:rPr>
              <a:t>DOT (GraphViz)</a:t>
            </a:r>
            <a:endParaRPr lang="de-DE" sz="1800" b="0" strike="noStrike" spc="-1" dirty="0">
              <a:solidFill>
                <a:srgbClr val="000000"/>
              </a:solidFill>
              <a:uFill>
                <a:solidFill>
                  <a:srgbClr val="FFFFFF"/>
                </a:solidFill>
              </a:uFill>
              <a:latin typeface="Arial"/>
            </a:endParaRPr>
          </a:p>
        </p:txBody>
      </p:sp>
      <p:pic>
        <p:nvPicPr>
          <p:cNvPr id="10" name="Bild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69267" y="6641350"/>
            <a:ext cx="6372734" cy="5994066"/>
          </a:xfrm>
          <a:prstGeom prst="rect">
            <a:avLst/>
          </a:prstGeom>
        </p:spPr>
      </p:pic>
      <p:sp>
        <p:nvSpPr>
          <p:cNvPr id="91" name="CustomShape 13"/>
          <p:cNvSpPr/>
          <p:nvPr/>
        </p:nvSpPr>
        <p:spPr>
          <a:xfrm>
            <a:off x="15402240" y="5832079"/>
            <a:ext cx="4696200" cy="106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de-DE" sz="3200" b="1" i="1" strike="noStrike" spc="-1" smtClean="0">
                <a:solidFill>
                  <a:srgbClr val="C0504D"/>
                </a:solidFill>
                <a:uFill>
                  <a:solidFill>
                    <a:srgbClr val="FFFFFF"/>
                  </a:solidFill>
                </a:uFill>
                <a:latin typeface="Calibri"/>
              </a:rPr>
              <a:t>WebProjectManagment:</a:t>
            </a:r>
            <a:endParaRPr lang="de-DE" sz="1800" b="0" strike="noStrike" spc="-1" dirty="0">
              <a:solidFill>
                <a:srgbClr val="000000"/>
              </a:solidFill>
              <a:uFill>
                <a:solidFill>
                  <a:srgbClr val="FFFFFF"/>
                </a:solidFill>
              </a:uFill>
              <a:latin typeface="Arial"/>
            </a:endParaRPr>
          </a:p>
        </p:txBody>
      </p:sp>
      <p:sp>
        <p:nvSpPr>
          <p:cNvPr id="92" name="CustomShape 38"/>
          <p:cNvSpPr/>
          <p:nvPr/>
        </p:nvSpPr>
        <p:spPr>
          <a:xfrm>
            <a:off x="10592020" y="7112878"/>
            <a:ext cx="364082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pc="-1" dirty="0" smtClean="0">
                <a:solidFill>
                  <a:srgbClr val="92D050"/>
                </a:solidFill>
                <a:uFill>
                  <a:solidFill>
                    <a:srgbClr val="FFFFFF"/>
                  </a:solidFill>
                </a:uFill>
                <a:latin typeface="Calibri"/>
              </a:rPr>
              <a:t>HTML</a:t>
            </a:r>
            <a:endParaRPr lang="de-DE" sz="1800" b="0" strike="noStrike" spc="-1" dirty="0">
              <a:solidFill>
                <a:srgbClr val="000000"/>
              </a:solidFill>
              <a:uFill>
                <a:solidFill>
                  <a:srgbClr val="FFFFFF"/>
                </a:solidFill>
              </a:uFill>
              <a:latin typeface="Arial"/>
            </a:endParaRPr>
          </a:p>
        </p:txBody>
      </p:sp>
      <p:sp>
        <p:nvSpPr>
          <p:cNvPr id="93" name="CustomShape 38"/>
          <p:cNvSpPr/>
          <p:nvPr/>
        </p:nvSpPr>
        <p:spPr>
          <a:xfrm>
            <a:off x="10592020" y="7746339"/>
            <a:ext cx="364082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pc="-1" dirty="0" smtClean="0">
                <a:solidFill>
                  <a:srgbClr val="92D050"/>
                </a:solidFill>
                <a:uFill>
                  <a:solidFill>
                    <a:srgbClr val="FFFFFF"/>
                  </a:solidFill>
                </a:uFill>
                <a:latin typeface="Calibri"/>
              </a:rPr>
              <a:t>CSS</a:t>
            </a:r>
            <a:endParaRPr lang="de-DE" sz="1800" b="0" strike="noStrike" spc="-1" dirty="0">
              <a:solidFill>
                <a:srgbClr val="000000"/>
              </a:solidFill>
              <a:uFill>
                <a:solidFill>
                  <a:srgbClr val="FFFFFF"/>
                </a:solidFill>
              </a:uFill>
              <a:latin typeface="Arial"/>
            </a:endParaRPr>
          </a:p>
        </p:txBody>
      </p:sp>
      <p:sp>
        <p:nvSpPr>
          <p:cNvPr id="94" name="CustomShape 38"/>
          <p:cNvSpPr/>
          <p:nvPr/>
        </p:nvSpPr>
        <p:spPr>
          <a:xfrm>
            <a:off x="10384914" y="9349289"/>
            <a:ext cx="364082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pc="-1" dirty="0" smtClean="0">
                <a:solidFill>
                  <a:srgbClr val="92D050"/>
                </a:solidFill>
                <a:uFill>
                  <a:solidFill>
                    <a:srgbClr val="FFFFFF"/>
                  </a:solidFill>
                </a:uFill>
                <a:latin typeface="Calibri"/>
              </a:rPr>
              <a:t>PHP</a:t>
            </a:r>
            <a:endParaRPr lang="de-DE" sz="1800" b="0" strike="noStrike" spc="-1" dirty="0">
              <a:solidFill>
                <a:srgbClr val="000000"/>
              </a:solidFill>
              <a:uFill>
                <a:solidFill>
                  <a:srgbClr val="FFFFFF"/>
                </a:solidFill>
              </a:uFill>
              <a:latin typeface="Arial"/>
            </a:endParaRPr>
          </a:p>
        </p:txBody>
      </p:sp>
      <p:sp>
        <p:nvSpPr>
          <p:cNvPr id="95" name="CustomShape 38"/>
          <p:cNvSpPr/>
          <p:nvPr/>
        </p:nvSpPr>
        <p:spPr>
          <a:xfrm>
            <a:off x="10594890" y="12068199"/>
            <a:ext cx="364082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pc="-1" dirty="0" smtClean="0">
                <a:solidFill>
                  <a:srgbClr val="92D050"/>
                </a:solidFill>
                <a:uFill>
                  <a:solidFill>
                    <a:srgbClr val="FFFFFF"/>
                  </a:solidFill>
                </a:uFill>
                <a:latin typeface="Calibri"/>
              </a:rPr>
              <a:t>LAMP</a:t>
            </a:r>
            <a:endParaRPr lang="de-DE" sz="1800" b="0" strike="noStrike" spc="-1" dirty="0">
              <a:solidFill>
                <a:srgbClr val="000000"/>
              </a:solidFill>
              <a:uFill>
                <a:solidFill>
                  <a:srgbClr val="FFFFFF"/>
                </a:solidFill>
              </a:uFill>
              <a:latin typeface="Arial"/>
            </a:endParaRPr>
          </a:p>
        </p:txBody>
      </p:sp>
      <p:sp>
        <p:nvSpPr>
          <p:cNvPr id="97" name="CustomShape 36"/>
          <p:cNvSpPr/>
          <p:nvPr/>
        </p:nvSpPr>
        <p:spPr>
          <a:xfrm>
            <a:off x="12419844" y="29059484"/>
            <a:ext cx="8689236" cy="4687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de-DE" sz="2000" b="1" spc="-1" dirty="0" smtClean="0">
                <a:solidFill>
                  <a:srgbClr val="000000"/>
                </a:solidFill>
                <a:uFill>
                  <a:solidFill>
                    <a:srgbClr val="FFFFFF"/>
                  </a:solidFill>
                </a:uFill>
                <a:latin typeface="Calibri"/>
              </a:rPr>
              <a:t>Zukünftige Ziele: </a:t>
            </a:r>
            <a:r>
              <a:rPr lang="de-DE" sz="2000" spc="-1" dirty="0" smtClean="0">
                <a:solidFill>
                  <a:srgbClr val="000000"/>
                </a:solidFill>
                <a:uFill>
                  <a:solidFill>
                    <a:srgbClr val="FFFFFF"/>
                  </a:solidFill>
                </a:uFill>
                <a:latin typeface="Calibri"/>
              </a:rPr>
              <a:t>Real Time Code Generation mit MatLab Simulation</a:t>
            </a:r>
            <a:endParaRPr lang="de-DE" sz="1800" b="0" strike="noStrike" spc="-1" dirty="0">
              <a:solidFill>
                <a:srgbClr val="000000"/>
              </a:solidFill>
              <a:uFill>
                <a:solidFill>
                  <a:srgbClr val="FFFFFF"/>
                </a:solidFill>
              </a:uFill>
              <a:latin typeface="Arial"/>
            </a:endParaRPr>
          </a:p>
        </p:txBody>
      </p:sp>
      <p:sp>
        <p:nvSpPr>
          <p:cNvPr id="99" name="Line 19"/>
          <p:cNvSpPr/>
          <p:nvPr/>
        </p:nvSpPr>
        <p:spPr>
          <a:xfrm flipV="1">
            <a:off x="10623542" y="28788120"/>
            <a:ext cx="10370402" cy="19967"/>
          </a:xfrm>
          <a:prstGeom prst="line">
            <a:avLst/>
          </a:prstGeom>
          <a:ln w="63360">
            <a:solidFill>
              <a:schemeClr val="accent2"/>
            </a:solidFill>
            <a:round/>
          </a:ln>
        </p:spPr>
        <p:style>
          <a:lnRef idx="1">
            <a:schemeClr val="accent1"/>
          </a:lnRef>
          <a:fillRef idx="0">
            <a:schemeClr val="accent1"/>
          </a:fillRef>
          <a:effectRef idx="0">
            <a:schemeClr val="accent1"/>
          </a:effectRef>
          <a:fontRef idx="minor"/>
        </p:style>
      </p:sp>
      <p:sp>
        <p:nvSpPr>
          <p:cNvPr id="84" name="CustomShape 38"/>
          <p:cNvSpPr/>
          <p:nvPr/>
        </p:nvSpPr>
        <p:spPr>
          <a:xfrm>
            <a:off x="10425924" y="9962872"/>
            <a:ext cx="3640820" cy="701280"/>
          </a:xfrm>
          <a:prstGeom prst="rect">
            <a:avLst/>
          </a:prstGeom>
          <a:noFill/>
          <a:ln>
            <a:noFill/>
          </a:ln>
        </p:spPr>
        <p:style>
          <a:lnRef idx="0">
            <a:scrgbClr r="0" g="0" b="0"/>
          </a:lnRef>
          <a:fillRef idx="0">
            <a:scrgbClr r="0" g="0" b="0"/>
          </a:fillRef>
          <a:effectRef idx="0">
            <a:scrgbClr r="0" g="0" b="0"/>
          </a:effectRef>
          <a:fontRef idx="minor"/>
        </p:style>
        <p:txBody>
          <a:bodyPr wrap="none"/>
          <a:lstStyle/>
          <a:p>
            <a:pPr algn="ctr">
              <a:lnSpc>
                <a:spcPct val="100000"/>
              </a:lnSpc>
            </a:pPr>
            <a:r>
              <a:rPr lang="de-DE" sz="4000" b="1" spc="-1" dirty="0" smtClean="0">
                <a:solidFill>
                  <a:srgbClr val="92D050"/>
                </a:solidFill>
                <a:uFill>
                  <a:solidFill>
                    <a:srgbClr val="FFFFFF"/>
                  </a:solidFill>
                </a:uFill>
                <a:latin typeface="Calibri"/>
              </a:rPr>
              <a:t>MySQL</a:t>
            </a:r>
            <a:endParaRPr lang="de-DE" sz="1800" b="0" strike="noStrike" spc="-1" dirty="0">
              <a:solidFill>
                <a:srgbClr val="000000"/>
              </a:solidFill>
              <a:uFill>
                <a:solidFill>
                  <a:srgbClr val="FFFFFF"/>
                </a:solidFill>
              </a:uFill>
              <a:latin typeface="Arial"/>
            </a:endParaRPr>
          </a:p>
        </p:txBody>
      </p:sp>
      <p:pic>
        <p:nvPicPr>
          <p:cNvPr id="5" name="Bild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4691" y="14582454"/>
            <a:ext cx="2526335" cy="485202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1021</Words>
  <Application>Microsoft Macintosh PowerPoint</Application>
  <PresentationFormat>Benutzerdefiniert</PresentationFormat>
  <Paragraphs>200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Calibri</vt:lpstr>
      <vt:lpstr>DejaVu Sans</vt:lpstr>
      <vt:lpstr>Times New Roman</vt:lpstr>
      <vt:lpstr>Arial</vt:lpstr>
      <vt:lpstr>Office Theme</vt:lpstr>
      <vt:lpstr>PowerPoint-Präsentation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Fabian</dc:creator>
  <dc:description/>
  <cp:lastModifiedBy>Dominik Heinrich</cp:lastModifiedBy>
  <cp:revision>45</cp:revision>
  <cp:lastPrinted>2016-08-23T20:22:09Z</cp:lastPrinted>
  <dcterms:created xsi:type="dcterms:W3CDTF">2014-07-06T15:58:34Z</dcterms:created>
  <dcterms:modified xsi:type="dcterms:W3CDTF">2016-08-24T08:19:44Z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Benutzerdefiniert</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