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21386800" cy="30279975"/>
  <p:notesSz cx="20929600" cy="297688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599">
          <p15:clr>
            <a:srgbClr val="A4A3A4"/>
          </p15:clr>
        </p15:guide>
        <p15:guide id="2" pos="3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F81BD"/>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43" autoAdjust="0"/>
    <p:restoredTop sz="94660"/>
  </p:normalViewPr>
  <p:slideViewPr>
    <p:cSldViewPr snapToGrid="0">
      <p:cViewPr>
        <p:scale>
          <a:sx n="25" d="100"/>
          <a:sy n="25" d="100"/>
        </p:scale>
        <p:origin x="-2124" y="1076"/>
      </p:cViewPr>
      <p:guideLst>
        <p:guide orient="horz" pos="1599"/>
        <p:guide pos="3352"/>
      </p:guideLst>
    </p:cSldViewPr>
  </p:slideViewPr>
  <p:notesTextViewPr>
    <p:cViewPr>
      <p:scale>
        <a:sx n="1" d="1"/>
        <a:sy n="1" d="1"/>
      </p:scale>
      <p:origin x="0" y="0"/>
    </p:cViewPr>
  </p:notesTextViewPr>
  <p:gridSpacing cx="1843430400" cy="18434304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1"/>
            <a:ext cx="9069492" cy="1488441"/>
          </a:xfrm>
          <a:prstGeom prst="rect">
            <a:avLst/>
          </a:prstGeom>
        </p:spPr>
        <p:txBody>
          <a:bodyPr vert="horz" lIns="289696" tIns="144848" rIns="289696" bIns="144848" rtlCol="0"/>
          <a:lstStyle>
            <a:lvl1pPr algn="l">
              <a:defRPr sz="3800"/>
            </a:lvl1pPr>
          </a:lstStyle>
          <a:p>
            <a:endParaRPr lang="de-DE"/>
          </a:p>
        </p:txBody>
      </p:sp>
      <p:sp>
        <p:nvSpPr>
          <p:cNvPr id="3" name="Datumsplatzhalter 2"/>
          <p:cNvSpPr>
            <a:spLocks noGrp="1"/>
          </p:cNvSpPr>
          <p:nvPr>
            <p:ph type="dt" idx="1"/>
          </p:nvPr>
        </p:nvSpPr>
        <p:spPr>
          <a:xfrm>
            <a:off x="11855266" y="1"/>
            <a:ext cx="9069492" cy="1488441"/>
          </a:xfrm>
          <a:prstGeom prst="rect">
            <a:avLst/>
          </a:prstGeom>
        </p:spPr>
        <p:txBody>
          <a:bodyPr vert="horz" lIns="289696" tIns="144848" rIns="289696" bIns="144848" rtlCol="0"/>
          <a:lstStyle>
            <a:lvl1pPr algn="r">
              <a:defRPr sz="3800"/>
            </a:lvl1pPr>
          </a:lstStyle>
          <a:p>
            <a:fld id="{D2652AAB-379E-4630-A421-F94EE573C6BF}" type="datetimeFigureOut">
              <a:rPr lang="de-DE" smtClean="0"/>
              <a:pPr/>
              <a:t>01.09.2015</a:t>
            </a:fld>
            <a:endParaRPr lang="de-DE"/>
          </a:p>
        </p:txBody>
      </p:sp>
      <p:sp>
        <p:nvSpPr>
          <p:cNvPr id="4" name="Folienbildplatzhalter 3"/>
          <p:cNvSpPr>
            <a:spLocks noGrp="1" noRot="1" noChangeAspect="1"/>
          </p:cNvSpPr>
          <p:nvPr>
            <p:ph type="sldImg" idx="2"/>
          </p:nvPr>
        </p:nvSpPr>
        <p:spPr>
          <a:xfrm>
            <a:off x="6523038" y="2235200"/>
            <a:ext cx="7883525" cy="11160125"/>
          </a:xfrm>
          <a:prstGeom prst="rect">
            <a:avLst/>
          </a:prstGeom>
          <a:noFill/>
          <a:ln w="12700">
            <a:solidFill>
              <a:prstClr val="black"/>
            </a:solidFill>
          </a:ln>
        </p:spPr>
        <p:txBody>
          <a:bodyPr vert="horz" lIns="289696" tIns="144848" rIns="289696" bIns="144848" rtlCol="0" anchor="ctr"/>
          <a:lstStyle/>
          <a:p>
            <a:endParaRPr lang="de-DE"/>
          </a:p>
        </p:txBody>
      </p:sp>
      <p:sp>
        <p:nvSpPr>
          <p:cNvPr id="5" name="Notizenplatzhalter 4"/>
          <p:cNvSpPr>
            <a:spLocks noGrp="1"/>
          </p:cNvSpPr>
          <p:nvPr>
            <p:ph type="body" sz="quarter" idx="3"/>
          </p:nvPr>
        </p:nvSpPr>
        <p:spPr>
          <a:xfrm>
            <a:off x="2092960" y="14140180"/>
            <a:ext cx="16743680" cy="13395960"/>
          </a:xfrm>
          <a:prstGeom prst="rect">
            <a:avLst/>
          </a:prstGeom>
        </p:spPr>
        <p:txBody>
          <a:bodyPr vert="horz" lIns="289696" tIns="144848" rIns="289696" bIns="144848"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2" y="28275195"/>
            <a:ext cx="9069492" cy="1488441"/>
          </a:xfrm>
          <a:prstGeom prst="rect">
            <a:avLst/>
          </a:prstGeom>
        </p:spPr>
        <p:txBody>
          <a:bodyPr vert="horz" lIns="289696" tIns="144848" rIns="289696" bIns="144848" rtlCol="0" anchor="b"/>
          <a:lstStyle>
            <a:lvl1pPr algn="l">
              <a:defRPr sz="3800"/>
            </a:lvl1pPr>
          </a:lstStyle>
          <a:p>
            <a:endParaRPr lang="de-DE"/>
          </a:p>
        </p:txBody>
      </p:sp>
      <p:sp>
        <p:nvSpPr>
          <p:cNvPr id="7" name="Foliennummernplatzhalter 6"/>
          <p:cNvSpPr>
            <a:spLocks noGrp="1"/>
          </p:cNvSpPr>
          <p:nvPr>
            <p:ph type="sldNum" sz="quarter" idx="5"/>
          </p:nvPr>
        </p:nvSpPr>
        <p:spPr>
          <a:xfrm>
            <a:off x="11855266" y="28275195"/>
            <a:ext cx="9069492" cy="1488441"/>
          </a:xfrm>
          <a:prstGeom prst="rect">
            <a:avLst/>
          </a:prstGeom>
        </p:spPr>
        <p:txBody>
          <a:bodyPr vert="horz" lIns="289696" tIns="144848" rIns="289696" bIns="144848" rtlCol="0" anchor="b"/>
          <a:lstStyle>
            <a:lvl1pPr algn="r">
              <a:defRPr sz="3800"/>
            </a:lvl1pPr>
          </a:lstStyle>
          <a:p>
            <a:fld id="{D0502250-F5C7-49D7-BA4A-EAB701E0EE51}"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D0502250-F5C7-49D7-BA4A-EAB701E0EE51}" type="slidenum">
              <a:rPr lang="de-DE" smtClean="0"/>
              <a:pPr/>
              <a:t>1</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4010" y="9406429"/>
            <a:ext cx="18178780" cy="649056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5949" indent="0" algn="ctr">
              <a:buNone/>
              <a:defRPr>
                <a:solidFill>
                  <a:schemeClr val="tx1">
                    <a:tint val="75000"/>
                  </a:schemeClr>
                </a:solidFill>
              </a:defRPr>
            </a:lvl2pPr>
            <a:lvl3pPr marL="2951897" indent="0" algn="ctr">
              <a:buNone/>
              <a:defRPr>
                <a:solidFill>
                  <a:schemeClr val="tx1">
                    <a:tint val="75000"/>
                  </a:schemeClr>
                </a:solidFill>
              </a:defRPr>
            </a:lvl3pPr>
            <a:lvl4pPr marL="4427852" indent="0" algn="ctr">
              <a:buNone/>
              <a:defRPr>
                <a:solidFill>
                  <a:schemeClr val="tx1">
                    <a:tint val="75000"/>
                  </a:schemeClr>
                </a:solidFill>
              </a:defRPr>
            </a:lvl4pPr>
            <a:lvl5pPr marL="5903801" indent="0" algn="ctr">
              <a:buNone/>
              <a:defRPr>
                <a:solidFill>
                  <a:schemeClr val="tx1">
                    <a:tint val="75000"/>
                  </a:schemeClr>
                </a:solidFill>
              </a:defRPr>
            </a:lvl5pPr>
            <a:lvl6pPr marL="7379749" indent="0" algn="ctr">
              <a:buNone/>
              <a:defRPr>
                <a:solidFill>
                  <a:schemeClr val="tx1">
                    <a:tint val="75000"/>
                  </a:schemeClr>
                </a:solidFill>
              </a:defRPr>
            </a:lvl6pPr>
            <a:lvl7pPr marL="8855704" indent="0" algn="ctr">
              <a:buNone/>
              <a:defRPr>
                <a:solidFill>
                  <a:schemeClr val="tx1">
                    <a:tint val="75000"/>
                  </a:schemeClr>
                </a:solidFill>
              </a:defRPr>
            </a:lvl7pPr>
            <a:lvl8pPr marL="10331653" indent="0" algn="ctr">
              <a:buNone/>
              <a:defRPr>
                <a:solidFill>
                  <a:schemeClr val="tx1">
                    <a:tint val="75000"/>
                  </a:schemeClr>
                </a:solidFill>
              </a:defRPr>
            </a:lvl8pPr>
            <a:lvl9pPr marL="11807601"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287413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3244746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36264736" y="5355072"/>
            <a:ext cx="11254060" cy="114075602"/>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2502553" y="5355072"/>
            <a:ext cx="33405737" cy="114075602"/>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139647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1586220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410" y="19457699"/>
            <a:ext cx="18178780" cy="6013939"/>
          </a:xfrm>
        </p:spPr>
        <p:txBody>
          <a:bodyPr anchor="t"/>
          <a:lstStyle>
            <a:lvl1pPr algn="l">
              <a:defRPr sz="129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410" y="12833952"/>
            <a:ext cx="18178780" cy="6623742"/>
          </a:xfrm>
        </p:spPr>
        <p:txBody>
          <a:bodyPr anchor="b"/>
          <a:lstStyle>
            <a:lvl1pPr marL="0" indent="0">
              <a:buNone/>
              <a:defRPr sz="6500">
                <a:solidFill>
                  <a:schemeClr val="tx1">
                    <a:tint val="75000"/>
                  </a:schemeClr>
                </a:solidFill>
              </a:defRPr>
            </a:lvl1pPr>
            <a:lvl2pPr marL="1475949" indent="0">
              <a:buNone/>
              <a:defRPr sz="5800">
                <a:solidFill>
                  <a:schemeClr val="tx1">
                    <a:tint val="75000"/>
                  </a:schemeClr>
                </a:solidFill>
              </a:defRPr>
            </a:lvl2pPr>
            <a:lvl3pPr marL="2951897" indent="0">
              <a:buNone/>
              <a:defRPr sz="5200">
                <a:solidFill>
                  <a:schemeClr val="tx1">
                    <a:tint val="75000"/>
                  </a:schemeClr>
                </a:solidFill>
              </a:defRPr>
            </a:lvl3pPr>
            <a:lvl4pPr marL="4427852" indent="0">
              <a:buNone/>
              <a:defRPr sz="4500">
                <a:solidFill>
                  <a:schemeClr val="tx1">
                    <a:tint val="75000"/>
                  </a:schemeClr>
                </a:solidFill>
              </a:defRPr>
            </a:lvl4pPr>
            <a:lvl5pPr marL="5903801" indent="0">
              <a:buNone/>
              <a:defRPr sz="4500">
                <a:solidFill>
                  <a:schemeClr val="tx1">
                    <a:tint val="75000"/>
                  </a:schemeClr>
                </a:solidFill>
              </a:defRPr>
            </a:lvl5pPr>
            <a:lvl6pPr marL="7379749" indent="0">
              <a:buNone/>
              <a:defRPr sz="4500">
                <a:solidFill>
                  <a:schemeClr val="tx1">
                    <a:tint val="75000"/>
                  </a:schemeClr>
                </a:solidFill>
              </a:defRPr>
            </a:lvl6pPr>
            <a:lvl7pPr marL="8855704" indent="0">
              <a:buNone/>
              <a:defRPr sz="4500">
                <a:solidFill>
                  <a:schemeClr val="tx1">
                    <a:tint val="75000"/>
                  </a:schemeClr>
                </a:solidFill>
              </a:defRPr>
            </a:lvl7pPr>
            <a:lvl8pPr marL="10331653" indent="0">
              <a:buNone/>
              <a:defRPr sz="4500">
                <a:solidFill>
                  <a:schemeClr val="tx1">
                    <a:tint val="75000"/>
                  </a:schemeClr>
                </a:solidFill>
              </a:defRPr>
            </a:lvl8pPr>
            <a:lvl9pPr marL="11807601" indent="0">
              <a:buNone/>
              <a:defRPr sz="45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3361358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2502554"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25188899" y="31198189"/>
            <a:ext cx="22329898" cy="88232483"/>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78669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1069340" y="1212603"/>
            <a:ext cx="19248120" cy="5046663"/>
          </a:xfrm>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340" y="6777950"/>
            <a:ext cx="9449551" cy="2824727"/>
          </a:xfrm>
        </p:spPr>
        <p:txBody>
          <a:bodyPr anchor="b"/>
          <a:lstStyle>
            <a:lvl1pPr marL="0" indent="0">
              <a:buNone/>
              <a:defRPr sz="7700" b="1"/>
            </a:lvl1pPr>
            <a:lvl2pPr marL="1475949" indent="0">
              <a:buNone/>
              <a:defRPr sz="6500" b="1"/>
            </a:lvl2pPr>
            <a:lvl3pPr marL="2951897" indent="0">
              <a:buNone/>
              <a:defRPr sz="5800" b="1"/>
            </a:lvl3pPr>
            <a:lvl4pPr marL="4427852" indent="0">
              <a:buNone/>
              <a:defRPr sz="5200" b="1"/>
            </a:lvl4pPr>
            <a:lvl5pPr marL="5903801" indent="0">
              <a:buNone/>
              <a:defRPr sz="5200" b="1"/>
            </a:lvl5pPr>
            <a:lvl6pPr marL="7379749" indent="0">
              <a:buNone/>
              <a:defRPr sz="5200" b="1"/>
            </a:lvl6pPr>
            <a:lvl7pPr marL="8855704" indent="0">
              <a:buNone/>
              <a:defRPr sz="5200" b="1"/>
            </a:lvl7pPr>
            <a:lvl8pPr marL="10331653" indent="0">
              <a:buNone/>
              <a:defRPr sz="5200" b="1"/>
            </a:lvl8pPr>
            <a:lvl9pPr marL="11807601" indent="0">
              <a:buNone/>
              <a:defRPr sz="5200" b="1"/>
            </a:lvl9pPr>
          </a:lstStyle>
          <a:p>
            <a:pPr lvl="0"/>
            <a:r>
              <a:rPr lang="de-DE" smtClean="0"/>
              <a:t>Textmasterformat bearbeiten</a:t>
            </a:r>
          </a:p>
        </p:txBody>
      </p:sp>
      <p:sp>
        <p:nvSpPr>
          <p:cNvPr id="4" name="Inhaltsplatzhalt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203" y="6777950"/>
            <a:ext cx="9453263" cy="2824727"/>
          </a:xfrm>
        </p:spPr>
        <p:txBody>
          <a:bodyPr anchor="b"/>
          <a:lstStyle>
            <a:lvl1pPr marL="0" indent="0">
              <a:buNone/>
              <a:defRPr sz="7700" b="1"/>
            </a:lvl1pPr>
            <a:lvl2pPr marL="1475949" indent="0">
              <a:buNone/>
              <a:defRPr sz="6500" b="1"/>
            </a:lvl2pPr>
            <a:lvl3pPr marL="2951897" indent="0">
              <a:buNone/>
              <a:defRPr sz="5800" b="1"/>
            </a:lvl3pPr>
            <a:lvl4pPr marL="4427852" indent="0">
              <a:buNone/>
              <a:defRPr sz="5200" b="1"/>
            </a:lvl4pPr>
            <a:lvl5pPr marL="5903801" indent="0">
              <a:buNone/>
              <a:defRPr sz="5200" b="1"/>
            </a:lvl5pPr>
            <a:lvl6pPr marL="7379749" indent="0">
              <a:buNone/>
              <a:defRPr sz="5200" b="1"/>
            </a:lvl6pPr>
            <a:lvl7pPr marL="8855704" indent="0">
              <a:buNone/>
              <a:defRPr sz="5200" b="1"/>
            </a:lvl7pPr>
            <a:lvl8pPr marL="10331653" indent="0">
              <a:buNone/>
              <a:defRPr sz="5200" b="1"/>
            </a:lvl8pPr>
            <a:lvl9pPr marL="11807601" indent="0">
              <a:buNone/>
              <a:defRPr sz="5200" b="1"/>
            </a:lvl9pPr>
          </a:lstStyle>
          <a:p>
            <a:pPr lvl="0"/>
            <a:r>
              <a:rPr lang="de-DE" smtClean="0"/>
              <a:t>Textmasterformat bearbeiten</a:t>
            </a:r>
          </a:p>
        </p:txBody>
      </p:sp>
      <p:sp>
        <p:nvSpPr>
          <p:cNvPr id="6" name="Inhaltsplatzhalter 5"/>
          <p:cNvSpPr>
            <a:spLocks noGrp="1"/>
          </p:cNvSpPr>
          <p:nvPr>
            <p:ph sz="quarter" idx="4"/>
          </p:nvPr>
        </p:nvSpPr>
        <p:spPr>
          <a:xfrm>
            <a:off x="10864203"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2881948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1248738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2539808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341" y="1205591"/>
            <a:ext cx="7036110" cy="5130774"/>
          </a:xfrm>
        </p:spPr>
        <p:txBody>
          <a:bodyPr anchor="b"/>
          <a:lstStyle>
            <a:lvl1pPr algn="l">
              <a:defRPr sz="6500" b="1"/>
            </a:lvl1pPr>
          </a:lstStyle>
          <a:p>
            <a:r>
              <a:rPr lang="de-DE" smtClean="0"/>
              <a:t>Titelmasterformat durch Klicken bearbeiten</a:t>
            </a:r>
            <a:endParaRPr lang="de-DE"/>
          </a:p>
        </p:txBody>
      </p:sp>
      <p:sp>
        <p:nvSpPr>
          <p:cNvPr id="3" name="Inhaltsplatzhalter 2"/>
          <p:cNvSpPr>
            <a:spLocks noGrp="1"/>
          </p:cNvSpPr>
          <p:nvPr>
            <p:ph idx="1"/>
          </p:nvPr>
        </p:nvSpPr>
        <p:spPr>
          <a:xfrm>
            <a:off x="8361645" y="1205598"/>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341" y="6336367"/>
            <a:ext cx="7036110" cy="20712346"/>
          </a:xfrm>
        </p:spPr>
        <p:txBody>
          <a:bodyPr/>
          <a:lstStyle>
            <a:lvl1pPr marL="0" indent="0">
              <a:buNone/>
              <a:defRPr sz="4500"/>
            </a:lvl1pPr>
            <a:lvl2pPr marL="1475949" indent="0">
              <a:buNone/>
              <a:defRPr sz="3900"/>
            </a:lvl2pPr>
            <a:lvl3pPr marL="2951897" indent="0">
              <a:buNone/>
              <a:defRPr sz="3200"/>
            </a:lvl3pPr>
            <a:lvl4pPr marL="4427852" indent="0">
              <a:buNone/>
              <a:defRPr sz="2900"/>
            </a:lvl4pPr>
            <a:lvl5pPr marL="5903801" indent="0">
              <a:buNone/>
              <a:defRPr sz="2900"/>
            </a:lvl5pPr>
            <a:lvl6pPr marL="7379749" indent="0">
              <a:buNone/>
              <a:defRPr sz="2900"/>
            </a:lvl6pPr>
            <a:lvl7pPr marL="8855704" indent="0">
              <a:buNone/>
              <a:defRPr sz="2900"/>
            </a:lvl7pPr>
            <a:lvl8pPr marL="10331653" indent="0">
              <a:buNone/>
              <a:defRPr sz="2900"/>
            </a:lvl8pPr>
            <a:lvl9pPr marL="11807601" indent="0">
              <a:buNone/>
              <a:defRPr sz="2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3279315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962" y="21195982"/>
            <a:ext cx="12832080" cy="2502306"/>
          </a:xfrm>
        </p:spPr>
        <p:txBody>
          <a:bodyPr anchor="b"/>
          <a:lstStyle>
            <a:lvl1pPr algn="l">
              <a:defRPr sz="6500" b="1"/>
            </a:lvl1pPr>
          </a:lstStyle>
          <a:p>
            <a:r>
              <a:rPr lang="de-DE" smtClean="0"/>
              <a:t>Titelmasterformat durch Klicken bearbeiten</a:t>
            </a:r>
            <a:endParaRPr lang="de-DE"/>
          </a:p>
        </p:txBody>
      </p:sp>
      <p:sp>
        <p:nvSpPr>
          <p:cNvPr id="3" name="Bildplatzhalter 2"/>
          <p:cNvSpPr>
            <a:spLocks noGrp="1"/>
          </p:cNvSpPr>
          <p:nvPr>
            <p:ph type="pic" idx="1"/>
          </p:nvPr>
        </p:nvSpPr>
        <p:spPr>
          <a:xfrm>
            <a:off x="4191962" y="2705572"/>
            <a:ext cx="12832080" cy="18167985"/>
          </a:xfrm>
        </p:spPr>
        <p:txBody>
          <a:bodyPr/>
          <a:lstStyle>
            <a:lvl1pPr marL="0" indent="0">
              <a:buNone/>
              <a:defRPr sz="10300"/>
            </a:lvl1pPr>
            <a:lvl2pPr marL="1475949" indent="0">
              <a:buNone/>
              <a:defRPr sz="9000"/>
            </a:lvl2pPr>
            <a:lvl3pPr marL="2951897" indent="0">
              <a:buNone/>
              <a:defRPr sz="7700"/>
            </a:lvl3pPr>
            <a:lvl4pPr marL="4427852" indent="0">
              <a:buNone/>
              <a:defRPr sz="6500"/>
            </a:lvl4pPr>
            <a:lvl5pPr marL="5903801" indent="0">
              <a:buNone/>
              <a:defRPr sz="6500"/>
            </a:lvl5pPr>
            <a:lvl6pPr marL="7379749" indent="0">
              <a:buNone/>
              <a:defRPr sz="6500"/>
            </a:lvl6pPr>
            <a:lvl7pPr marL="8855704" indent="0">
              <a:buNone/>
              <a:defRPr sz="6500"/>
            </a:lvl7pPr>
            <a:lvl8pPr marL="10331653" indent="0">
              <a:buNone/>
              <a:defRPr sz="6500"/>
            </a:lvl8pPr>
            <a:lvl9pPr marL="11807601" indent="0">
              <a:buNone/>
              <a:defRPr sz="6500"/>
            </a:lvl9pPr>
          </a:lstStyle>
          <a:p>
            <a:endParaRPr lang="de-DE"/>
          </a:p>
        </p:txBody>
      </p:sp>
      <p:sp>
        <p:nvSpPr>
          <p:cNvPr id="4" name="Textplatzhalter 3"/>
          <p:cNvSpPr>
            <a:spLocks noGrp="1"/>
          </p:cNvSpPr>
          <p:nvPr>
            <p:ph type="body" sz="half" idx="2"/>
          </p:nvPr>
        </p:nvSpPr>
        <p:spPr>
          <a:xfrm>
            <a:off x="4191962" y="23698288"/>
            <a:ext cx="12832080" cy="3553689"/>
          </a:xfrm>
        </p:spPr>
        <p:txBody>
          <a:bodyPr/>
          <a:lstStyle>
            <a:lvl1pPr marL="0" indent="0">
              <a:buNone/>
              <a:defRPr sz="4500"/>
            </a:lvl1pPr>
            <a:lvl2pPr marL="1475949" indent="0">
              <a:buNone/>
              <a:defRPr sz="3900"/>
            </a:lvl2pPr>
            <a:lvl3pPr marL="2951897" indent="0">
              <a:buNone/>
              <a:defRPr sz="3200"/>
            </a:lvl3pPr>
            <a:lvl4pPr marL="4427852" indent="0">
              <a:buNone/>
              <a:defRPr sz="2900"/>
            </a:lvl4pPr>
            <a:lvl5pPr marL="5903801" indent="0">
              <a:buNone/>
              <a:defRPr sz="2900"/>
            </a:lvl5pPr>
            <a:lvl6pPr marL="7379749" indent="0">
              <a:buNone/>
              <a:defRPr sz="2900"/>
            </a:lvl6pPr>
            <a:lvl7pPr marL="8855704" indent="0">
              <a:buNone/>
              <a:defRPr sz="2900"/>
            </a:lvl7pPr>
            <a:lvl8pPr marL="10331653" indent="0">
              <a:buNone/>
              <a:defRPr sz="2900"/>
            </a:lvl8pPr>
            <a:lvl9pPr marL="11807601" indent="0">
              <a:buNone/>
              <a:defRPr sz="2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DEEFFE7-871D-4114-A3F3-631621A5D59D}" type="datetimeFigureOut">
              <a:rPr lang="de-DE" smtClean="0"/>
              <a:pPr/>
              <a:t>01.09.2015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2397999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69340" y="1212603"/>
            <a:ext cx="19248120" cy="5046663"/>
          </a:xfrm>
          <a:prstGeom prst="rect">
            <a:avLst/>
          </a:prstGeom>
        </p:spPr>
        <p:txBody>
          <a:bodyPr vert="horz" lIns="295190" tIns="147597" rIns="295190" bIns="147597"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069340" y="7065334"/>
            <a:ext cx="19248120" cy="19983384"/>
          </a:xfrm>
          <a:prstGeom prst="rect">
            <a:avLst/>
          </a:prstGeom>
        </p:spPr>
        <p:txBody>
          <a:bodyPr vert="horz" lIns="295190" tIns="147597" rIns="295190" bIns="147597"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069340" y="28065053"/>
            <a:ext cx="4990253" cy="1612128"/>
          </a:xfrm>
          <a:prstGeom prst="rect">
            <a:avLst/>
          </a:prstGeom>
        </p:spPr>
        <p:txBody>
          <a:bodyPr vert="horz" lIns="295190" tIns="147597" rIns="295190" bIns="147597" rtlCol="0" anchor="ctr"/>
          <a:lstStyle>
            <a:lvl1pPr algn="l">
              <a:defRPr sz="3900">
                <a:solidFill>
                  <a:schemeClr val="tx1">
                    <a:tint val="75000"/>
                  </a:schemeClr>
                </a:solidFill>
              </a:defRPr>
            </a:lvl1pPr>
          </a:lstStyle>
          <a:p>
            <a:fld id="{1DEEFFE7-871D-4114-A3F3-631621A5D59D}" type="datetimeFigureOut">
              <a:rPr lang="de-DE" smtClean="0"/>
              <a:pPr/>
              <a:t>01.09.2015</a:t>
            </a:fld>
            <a:endParaRPr lang="de-DE"/>
          </a:p>
        </p:txBody>
      </p:sp>
      <p:sp>
        <p:nvSpPr>
          <p:cNvPr id="5" name="Fußzeilenplatzhalter 4"/>
          <p:cNvSpPr>
            <a:spLocks noGrp="1"/>
          </p:cNvSpPr>
          <p:nvPr>
            <p:ph type="ftr" sz="quarter" idx="3"/>
          </p:nvPr>
        </p:nvSpPr>
        <p:spPr>
          <a:xfrm>
            <a:off x="7307157" y="28065053"/>
            <a:ext cx="6772487" cy="1612128"/>
          </a:xfrm>
          <a:prstGeom prst="rect">
            <a:avLst/>
          </a:prstGeom>
        </p:spPr>
        <p:txBody>
          <a:bodyPr vert="horz" lIns="295190" tIns="147597" rIns="295190" bIns="147597" rtlCol="0" anchor="ctr"/>
          <a:lstStyle>
            <a:lvl1pPr algn="ctr">
              <a:defRPr sz="3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15327207" y="28065053"/>
            <a:ext cx="4990253" cy="1612128"/>
          </a:xfrm>
          <a:prstGeom prst="rect">
            <a:avLst/>
          </a:prstGeom>
        </p:spPr>
        <p:txBody>
          <a:bodyPr vert="horz" lIns="295190" tIns="147597" rIns="295190" bIns="147597" rtlCol="0" anchor="ctr"/>
          <a:lstStyle>
            <a:lvl1pPr algn="r">
              <a:defRPr sz="3900">
                <a:solidFill>
                  <a:schemeClr val="tx1">
                    <a:tint val="75000"/>
                  </a:schemeClr>
                </a:solidFill>
              </a:defRPr>
            </a:lvl1pPr>
          </a:lstStyle>
          <a:p>
            <a:fld id="{02D0F259-F1E2-4187-87BC-F63531FE290D}" type="slidenum">
              <a:rPr lang="de-DE" smtClean="0"/>
              <a:pPr/>
              <a:t>‹Nr.›</a:t>
            </a:fld>
            <a:endParaRPr lang="de-DE"/>
          </a:p>
        </p:txBody>
      </p:sp>
    </p:spTree>
    <p:extLst>
      <p:ext uri="{BB962C8B-B14F-4D97-AF65-F5344CB8AC3E}">
        <p14:creationId xmlns="" xmlns:p14="http://schemas.microsoft.com/office/powerpoint/2010/main" val="15043912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2951897" rtl="0" eaLnBrk="1" latinLnBrk="0" hangingPunct="1">
        <a:spcBef>
          <a:spcPct val="0"/>
        </a:spcBef>
        <a:buNone/>
        <a:defRPr sz="14200" kern="1200">
          <a:solidFill>
            <a:schemeClr val="tx1"/>
          </a:solidFill>
          <a:latin typeface="+mj-lt"/>
          <a:ea typeface="+mj-ea"/>
          <a:cs typeface="+mj-cs"/>
        </a:defRPr>
      </a:lvl1pPr>
    </p:titleStyle>
    <p:bodyStyle>
      <a:lvl1pPr marL="1106963" indent="-1106963" algn="l" defTabSz="2951897" rtl="0" eaLnBrk="1" latinLnBrk="0" hangingPunct="1">
        <a:spcBef>
          <a:spcPct val="20000"/>
        </a:spcBef>
        <a:buFont typeface="Arial" panose="020B0604020202020204" pitchFamily="34" charset="0"/>
        <a:buChar char="•"/>
        <a:defRPr sz="10300" kern="1200">
          <a:solidFill>
            <a:schemeClr val="tx1"/>
          </a:solidFill>
          <a:latin typeface="+mn-lt"/>
          <a:ea typeface="+mn-ea"/>
          <a:cs typeface="+mn-cs"/>
        </a:defRPr>
      </a:lvl1pPr>
      <a:lvl2pPr marL="2398420" indent="-922469" algn="l" defTabSz="2951897" rtl="0" eaLnBrk="1" latinLnBrk="0" hangingPunct="1">
        <a:spcBef>
          <a:spcPct val="20000"/>
        </a:spcBef>
        <a:buFont typeface="Arial" panose="020B0604020202020204" pitchFamily="34" charset="0"/>
        <a:buChar char="–"/>
        <a:defRPr sz="9000" kern="1200">
          <a:solidFill>
            <a:schemeClr val="tx1"/>
          </a:solidFill>
          <a:latin typeface="+mn-lt"/>
          <a:ea typeface="+mn-ea"/>
          <a:cs typeface="+mn-cs"/>
        </a:defRPr>
      </a:lvl2pPr>
      <a:lvl3pPr marL="3689875" indent="-737978" algn="l" defTabSz="2951897" rtl="0" eaLnBrk="1" latinLnBrk="0" hangingPunct="1">
        <a:spcBef>
          <a:spcPct val="20000"/>
        </a:spcBef>
        <a:buFont typeface="Arial" panose="020B0604020202020204" pitchFamily="34" charset="0"/>
        <a:buChar char="•"/>
        <a:defRPr sz="7700" kern="1200">
          <a:solidFill>
            <a:schemeClr val="tx1"/>
          </a:solidFill>
          <a:latin typeface="+mn-lt"/>
          <a:ea typeface="+mn-ea"/>
          <a:cs typeface="+mn-cs"/>
        </a:defRPr>
      </a:lvl3pPr>
      <a:lvl4pPr marL="5165823"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4pPr>
      <a:lvl5pPr marL="6641778"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5pPr>
      <a:lvl6pPr marL="8117727"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6pPr>
      <a:lvl7pPr marL="9593675"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7pPr>
      <a:lvl8pPr marL="11069624"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8pPr>
      <a:lvl9pPr marL="12545579" indent="-737978" algn="l" defTabSz="2951897" rtl="0" eaLnBrk="1" latinLnBrk="0" hangingPunct="1">
        <a:spcBef>
          <a:spcPct val="20000"/>
        </a:spcBef>
        <a:buFont typeface="Arial" panose="020B0604020202020204" pitchFamily="34" charset="0"/>
        <a:buChar char="•"/>
        <a:defRPr sz="6500" kern="1200">
          <a:solidFill>
            <a:schemeClr val="tx1"/>
          </a:solidFill>
          <a:latin typeface="+mn-lt"/>
          <a:ea typeface="+mn-ea"/>
          <a:cs typeface="+mn-cs"/>
        </a:defRPr>
      </a:lvl9pPr>
    </p:bodyStyle>
    <p:otherStyle>
      <a:defPPr>
        <a:defRPr lang="de-DE"/>
      </a:defPPr>
      <a:lvl1pPr marL="0" algn="l" defTabSz="2951897" rtl="0" eaLnBrk="1" latinLnBrk="0" hangingPunct="1">
        <a:defRPr sz="5800" kern="1200">
          <a:solidFill>
            <a:schemeClr val="tx1"/>
          </a:solidFill>
          <a:latin typeface="+mn-lt"/>
          <a:ea typeface="+mn-ea"/>
          <a:cs typeface="+mn-cs"/>
        </a:defRPr>
      </a:lvl1pPr>
      <a:lvl2pPr marL="1475949" algn="l" defTabSz="2951897" rtl="0" eaLnBrk="1" latinLnBrk="0" hangingPunct="1">
        <a:defRPr sz="5800" kern="1200">
          <a:solidFill>
            <a:schemeClr val="tx1"/>
          </a:solidFill>
          <a:latin typeface="+mn-lt"/>
          <a:ea typeface="+mn-ea"/>
          <a:cs typeface="+mn-cs"/>
        </a:defRPr>
      </a:lvl2pPr>
      <a:lvl3pPr marL="2951897" algn="l" defTabSz="2951897" rtl="0" eaLnBrk="1" latinLnBrk="0" hangingPunct="1">
        <a:defRPr sz="5800" kern="1200">
          <a:solidFill>
            <a:schemeClr val="tx1"/>
          </a:solidFill>
          <a:latin typeface="+mn-lt"/>
          <a:ea typeface="+mn-ea"/>
          <a:cs typeface="+mn-cs"/>
        </a:defRPr>
      </a:lvl3pPr>
      <a:lvl4pPr marL="4427852" algn="l" defTabSz="2951897" rtl="0" eaLnBrk="1" latinLnBrk="0" hangingPunct="1">
        <a:defRPr sz="5800" kern="1200">
          <a:solidFill>
            <a:schemeClr val="tx1"/>
          </a:solidFill>
          <a:latin typeface="+mn-lt"/>
          <a:ea typeface="+mn-ea"/>
          <a:cs typeface="+mn-cs"/>
        </a:defRPr>
      </a:lvl4pPr>
      <a:lvl5pPr marL="5903801" algn="l" defTabSz="2951897" rtl="0" eaLnBrk="1" latinLnBrk="0" hangingPunct="1">
        <a:defRPr sz="5800" kern="1200">
          <a:solidFill>
            <a:schemeClr val="tx1"/>
          </a:solidFill>
          <a:latin typeface="+mn-lt"/>
          <a:ea typeface="+mn-ea"/>
          <a:cs typeface="+mn-cs"/>
        </a:defRPr>
      </a:lvl5pPr>
      <a:lvl6pPr marL="7379749" algn="l" defTabSz="2951897" rtl="0" eaLnBrk="1" latinLnBrk="0" hangingPunct="1">
        <a:defRPr sz="5800" kern="1200">
          <a:solidFill>
            <a:schemeClr val="tx1"/>
          </a:solidFill>
          <a:latin typeface="+mn-lt"/>
          <a:ea typeface="+mn-ea"/>
          <a:cs typeface="+mn-cs"/>
        </a:defRPr>
      </a:lvl6pPr>
      <a:lvl7pPr marL="8855704" algn="l" defTabSz="2951897" rtl="0" eaLnBrk="1" latinLnBrk="0" hangingPunct="1">
        <a:defRPr sz="5800" kern="1200">
          <a:solidFill>
            <a:schemeClr val="tx1"/>
          </a:solidFill>
          <a:latin typeface="+mn-lt"/>
          <a:ea typeface="+mn-ea"/>
          <a:cs typeface="+mn-cs"/>
        </a:defRPr>
      </a:lvl7pPr>
      <a:lvl8pPr marL="10331653" algn="l" defTabSz="2951897" rtl="0" eaLnBrk="1" latinLnBrk="0" hangingPunct="1">
        <a:defRPr sz="5800" kern="1200">
          <a:solidFill>
            <a:schemeClr val="tx1"/>
          </a:solidFill>
          <a:latin typeface="+mn-lt"/>
          <a:ea typeface="+mn-ea"/>
          <a:cs typeface="+mn-cs"/>
        </a:defRPr>
      </a:lvl8pPr>
      <a:lvl9pPr marL="11807601" algn="l" defTabSz="2951897"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bgerundetes Rechteck 2"/>
          <p:cNvSpPr/>
          <p:nvPr/>
        </p:nvSpPr>
        <p:spPr>
          <a:xfrm>
            <a:off x="385400" y="402333"/>
            <a:ext cx="20667600" cy="29559600"/>
          </a:xfrm>
          <a:prstGeom prst="roundRect">
            <a:avLst>
              <a:gd name="adj" fmla="val 3009"/>
            </a:avLst>
          </a:prstGeom>
          <a:ln w="63500">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de-DE" dirty="0" smtClean="0"/>
          </a:p>
        </p:txBody>
      </p:sp>
      <p:sp>
        <p:nvSpPr>
          <p:cNvPr id="4" name="Textfeld 3"/>
          <p:cNvSpPr txBox="1"/>
          <p:nvPr/>
        </p:nvSpPr>
        <p:spPr>
          <a:xfrm>
            <a:off x="1472648" y="1447800"/>
            <a:ext cx="18327756" cy="4924425"/>
          </a:xfrm>
          <a:prstGeom prst="rect">
            <a:avLst/>
          </a:prstGeom>
          <a:noFill/>
        </p:spPr>
        <p:txBody>
          <a:bodyPr wrap="square" rtlCol="0">
            <a:spAutoFit/>
          </a:bodyPr>
          <a:lstStyle/>
          <a:p>
            <a:pPr algn="ctr"/>
            <a:r>
              <a:rPr lang="de-DE" b="1" dirty="0" smtClean="0"/>
              <a:t>Programmierprojekt SS15:</a:t>
            </a:r>
          </a:p>
          <a:p>
            <a:pPr algn="ctr"/>
            <a:r>
              <a:rPr lang="de-DE" b="1" dirty="0" smtClean="0"/>
              <a:t>Kunterbunter Hund 3.0</a:t>
            </a:r>
          </a:p>
          <a:p>
            <a:pPr algn="ctr">
              <a:lnSpc>
                <a:spcPct val="150000"/>
              </a:lnSpc>
            </a:pPr>
            <a:r>
              <a:rPr lang="de-DE" sz="2800" dirty="0" smtClean="0"/>
              <a:t>Teilnehmer: Moritz Hahn, Marco Häberle, Philipp Müller, </a:t>
            </a:r>
            <a:r>
              <a:rPr lang="de-DE" sz="2800" dirty="0" err="1" smtClean="0"/>
              <a:t>Ture</a:t>
            </a:r>
            <a:r>
              <a:rPr lang="de-DE" sz="2800" dirty="0" smtClean="0"/>
              <a:t> </a:t>
            </a:r>
            <a:r>
              <a:rPr lang="de-DE" sz="2800" dirty="0" err="1" smtClean="0"/>
              <a:t>Sayer</a:t>
            </a:r>
            <a:r>
              <a:rPr lang="de-DE" sz="2800" dirty="0" smtClean="0"/>
              <a:t>,</a:t>
            </a:r>
          </a:p>
          <a:p>
            <a:pPr algn="ctr"/>
            <a:r>
              <a:rPr lang="de-DE" sz="2800" dirty="0" smtClean="0"/>
              <a:t>Michael Schramm, </a:t>
            </a:r>
            <a:r>
              <a:rPr lang="de-DE" sz="2800" dirty="0" err="1" smtClean="0"/>
              <a:t>Marven</a:t>
            </a:r>
            <a:r>
              <a:rPr lang="de-DE" sz="2800" dirty="0" smtClean="0"/>
              <a:t> Georg Stein, Thomas-Jakob Zajac</a:t>
            </a:r>
          </a:p>
          <a:p>
            <a:pPr algn="ctr">
              <a:lnSpc>
                <a:spcPct val="150000"/>
              </a:lnSpc>
            </a:pPr>
            <a:r>
              <a:rPr lang="de-DE" sz="2800" dirty="0" smtClean="0"/>
              <a:t>Betreuer: Sebastian Burg, Dustin Peterson, Philipp Schlicker</a:t>
            </a:r>
          </a:p>
          <a:p>
            <a:pPr algn="ctr"/>
            <a:r>
              <a:rPr lang="de-DE" sz="2800" dirty="0" smtClean="0"/>
              <a:t>Arbeitsbereich Eingebettete Systeme</a:t>
            </a:r>
          </a:p>
          <a:p>
            <a:endParaRPr lang="de-DE" dirty="0"/>
          </a:p>
        </p:txBody>
      </p:sp>
      <p:pic>
        <p:nvPicPr>
          <p:cNvPr id="5"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5694025" y="1824037"/>
            <a:ext cx="4448175" cy="1141499"/>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6" name="Textfeld 5"/>
          <p:cNvSpPr txBox="1"/>
          <p:nvPr/>
        </p:nvSpPr>
        <p:spPr>
          <a:xfrm>
            <a:off x="1104900" y="6477000"/>
            <a:ext cx="19621500" cy="984885"/>
          </a:xfrm>
          <a:prstGeom prst="rect">
            <a:avLst/>
          </a:prstGeom>
          <a:noFill/>
        </p:spPr>
        <p:txBody>
          <a:bodyPr wrap="square" numCol="3" rtlCol="0">
            <a:spAutoFit/>
          </a:bodyPr>
          <a:lstStyle/>
          <a:p>
            <a:endParaRPr lang="de-DE" dirty="0"/>
          </a:p>
        </p:txBody>
      </p:sp>
      <p:sp>
        <p:nvSpPr>
          <p:cNvPr id="19" name="Textfeld 18"/>
          <p:cNvSpPr txBox="1"/>
          <p:nvPr/>
        </p:nvSpPr>
        <p:spPr>
          <a:xfrm>
            <a:off x="1104900" y="6477000"/>
            <a:ext cx="19621500" cy="984885"/>
          </a:xfrm>
          <a:prstGeom prst="rect">
            <a:avLst/>
          </a:prstGeom>
          <a:noFill/>
        </p:spPr>
        <p:txBody>
          <a:bodyPr wrap="square" numCol="3" rtlCol="0">
            <a:spAutoFit/>
          </a:bodyPr>
          <a:lstStyle/>
          <a:p>
            <a:endParaRPr lang="de-DE" dirty="0"/>
          </a:p>
        </p:txBody>
      </p:sp>
      <p:pic>
        <p:nvPicPr>
          <p:cNvPr id="20" name="Picture 2" descr="C:\Users\Philipp\Dropbox\KuBuHu\Poster\kubuhulogo.png"/>
          <p:cNvPicPr>
            <a:picLocks noChangeAspect="1" noChangeArrowheads="1"/>
          </p:cNvPicPr>
          <p:nvPr/>
        </p:nvPicPr>
        <p:blipFill>
          <a:blip r:embed="rId4" cstate="print"/>
          <a:srcRect/>
          <a:stretch>
            <a:fillRect/>
          </a:stretch>
        </p:blipFill>
        <p:spPr bwMode="auto">
          <a:xfrm>
            <a:off x="1758950" y="1730375"/>
            <a:ext cx="3473450" cy="1412536"/>
          </a:xfrm>
          <a:prstGeom prst="rect">
            <a:avLst/>
          </a:prstGeom>
          <a:noFill/>
        </p:spPr>
      </p:pic>
      <p:sp>
        <p:nvSpPr>
          <p:cNvPr id="48" name="Textfeld 47"/>
          <p:cNvSpPr txBox="1"/>
          <p:nvPr/>
        </p:nvSpPr>
        <p:spPr>
          <a:xfrm>
            <a:off x="22517100" y="3809422"/>
            <a:ext cx="5943600" cy="7602081"/>
          </a:xfrm>
          <a:prstGeom prst="rect">
            <a:avLst/>
          </a:prstGeom>
          <a:noFill/>
        </p:spPr>
        <p:txBody>
          <a:bodyPr wrap="square" rtlCol="0">
            <a:spAutoFit/>
          </a:bodyPr>
          <a:lstStyle/>
          <a:p>
            <a:pPr algn="just"/>
            <a:r>
              <a:rPr lang="de-DE" sz="3200" b="1" i="1" dirty="0" smtClean="0">
                <a:solidFill>
                  <a:schemeClr val="accent2"/>
                </a:solidFill>
              </a:rPr>
              <a:t>Überlegungen:</a:t>
            </a:r>
          </a:p>
          <a:p>
            <a:pPr algn="just"/>
            <a:endParaRPr lang="de-DE" sz="2400" dirty="0" smtClean="0"/>
          </a:p>
          <a:p>
            <a:pPr algn="just"/>
            <a:r>
              <a:rPr lang="de-DE" sz="2400" dirty="0" smtClean="0"/>
              <a:t>Der Administrationsbereich muss sich folglich direkt auf dem Board befinden und sollte hier auch direkt angesprochen werden können. </a:t>
            </a:r>
          </a:p>
          <a:p>
            <a:pPr algn="just"/>
            <a:r>
              <a:rPr lang="de-DE" sz="2400" dirty="0" smtClean="0"/>
              <a:t>Einige Funktionen des Bereichs benötigen einen Client von außerhalb.</a:t>
            </a:r>
          </a:p>
          <a:p>
            <a:pPr algn="just"/>
            <a:endParaRPr lang="de-DE" sz="2400" dirty="0" smtClean="0"/>
          </a:p>
          <a:p>
            <a:pPr algn="just"/>
            <a:r>
              <a:rPr lang="de-DE" sz="2400" dirty="0" smtClean="0"/>
              <a:t>Die grafische Benutzeroberfläche muss in verschiedene Fenster aufgeteilt werden. So ist es wichtig, einen Startbildschirm zu haben, über den man per geeigneter Menüführung bis hin zur Auswahl des eigentlichen Spielstarts geführt wird.</a:t>
            </a:r>
          </a:p>
          <a:p>
            <a:pPr algn="just"/>
            <a:endParaRPr lang="de-DE" sz="2400" dirty="0" smtClean="0"/>
          </a:p>
          <a:p>
            <a:pPr algn="just"/>
            <a:r>
              <a:rPr lang="de-DE" sz="2400" dirty="0" smtClean="0"/>
              <a:t>Der erwähnte Client benötigt ein entsprechendes Backend, um den Zugriff von außerhalb zu kontrollieren. Zum Ablegen der Daten, haben wir uns für eine Datenbank entschieden.</a:t>
            </a:r>
          </a:p>
        </p:txBody>
      </p:sp>
      <p:sp>
        <p:nvSpPr>
          <p:cNvPr id="55" name="Textfeld 54"/>
          <p:cNvSpPr txBox="1"/>
          <p:nvPr/>
        </p:nvSpPr>
        <p:spPr>
          <a:xfrm>
            <a:off x="38853515" y="6467763"/>
            <a:ext cx="5913120" cy="5384800"/>
          </a:xfrm>
          <a:prstGeom prst="rect">
            <a:avLst/>
          </a:prstGeom>
          <a:noFill/>
        </p:spPr>
        <p:txBody>
          <a:bodyPr wrap="square" rtlCol="0">
            <a:spAutoFit/>
          </a:bodyPr>
          <a:lstStyle/>
          <a:p>
            <a:pPr algn="just"/>
            <a:r>
              <a:rPr lang="de-DE" sz="3200" b="1" i="1" dirty="0" smtClean="0"/>
              <a:t>Backend:</a:t>
            </a:r>
          </a:p>
          <a:p>
            <a:pPr algn="just"/>
            <a:endParaRPr lang="de-DE" sz="2400" dirty="0" smtClean="0"/>
          </a:p>
          <a:p>
            <a:pPr algn="just"/>
            <a:r>
              <a:rPr lang="de-DE" sz="2000" dirty="0" smtClean="0"/>
              <a:t>Der externe Zugang zum </a:t>
            </a:r>
            <a:r>
              <a:rPr lang="de-DE" sz="2000" dirty="0" err="1" smtClean="0"/>
              <a:t>Beagleboard</a:t>
            </a:r>
            <a:r>
              <a:rPr lang="de-DE" sz="2000" dirty="0" smtClean="0"/>
              <a:t> wurde so gestaltet, dass nun mittels SSH und TCP/IP eine direkte Verbindung zum </a:t>
            </a:r>
            <a:r>
              <a:rPr lang="de-DE" sz="2000" dirty="0" err="1" smtClean="0"/>
              <a:t>Beagleboard</a:t>
            </a:r>
            <a:r>
              <a:rPr lang="de-DE" sz="2000" dirty="0" smtClean="0"/>
              <a:t> aufgebaut werden kann. Hierbei richtet der User über seinen eigenen PC eine Verbindung zum Board ein und kann so auf das Board zugreifen.</a:t>
            </a:r>
          </a:p>
          <a:p>
            <a:pPr algn="just"/>
            <a:endParaRPr lang="de-DE" sz="2000" dirty="0" smtClean="0"/>
          </a:p>
          <a:p>
            <a:pPr algn="just"/>
            <a:r>
              <a:rPr lang="de-DE" sz="2000" dirty="0" smtClean="0"/>
              <a:t>Hierzu wurde ein Server auf dem </a:t>
            </a:r>
            <a:r>
              <a:rPr lang="de-DE" sz="2000" dirty="0" err="1" smtClean="0"/>
              <a:t>Beagleboard</a:t>
            </a:r>
            <a:r>
              <a:rPr lang="de-DE" sz="2000" dirty="0" smtClean="0"/>
              <a:t> aufgesetzt, dieser Server verwaltet alle Administrationsfunktionen.</a:t>
            </a:r>
          </a:p>
          <a:p>
            <a:pPr algn="just"/>
            <a:endParaRPr lang="de-DE" sz="2000" dirty="0" smtClean="0"/>
          </a:p>
          <a:p>
            <a:pPr algn="just"/>
            <a:r>
              <a:rPr lang="de-DE" sz="2000" dirty="0" smtClean="0"/>
              <a:t>Den Abschluss bildet eine implementierte Sqlite3 Datenbank (DB), in die später die Spiele eingetragen werden.</a:t>
            </a:r>
          </a:p>
        </p:txBody>
      </p:sp>
      <p:sp>
        <p:nvSpPr>
          <p:cNvPr id="56" name="Textfeld 55"/>
          <p:cNvSpPr txBox="1"/>
          <p:nvPr/>
        </p:nvSpPr>
        <p:spPr>
          <a:xfrm>
            <a:off x="12173671" y="27273944"/>
            <a:ext cx="8540030" cy="1938992"/>
          </a:xfrm>
          <a:prstGeom prst="rect">
            <a:avLst/>
          </a:prstGeom>
          <a:noFill/>
        </p:spPr>
        <p:txBody>
          <a:bodyPr wrap="square" rtlCol="0">
            <a:spAutoFit/>
          </a:bodyPr>
          <a:lstStyle/>
          <a:p>
            <a:pPr algn="just"/>
            <a:r>
              <a:rPr lang="de-DE" sz="2400" dirty="0" smtClean="0"/>
              <a:t>Die </a:t>
            </a:r>
            <a:r>
              <a:rPr lang="de-DE" sz="2400" dirty="0" smtClean="0"/>
              <a:t>GUI kann separat auf einem Rechner ausgeführt werden und kann bei Verbindung zum Board eine Vielzahl von Befehlen ausführen. Im Speziellen, Spiele de-/aktivieren, hinzufügen oder ändern ist hier recht einfach möglich. Des weiteren können hier </a:t>
            </a:r>
            <a:r>
              <a:rPr lang="de-DE" sz="2400" dirty="0" err="1" smtClean="0"/>
              <a:t>Spieleicons</a:t>
            </a:r>
            <a:r>
              <a:rPr lang="de-DE" sz="2400" dirty="0" smtClean="0"/>
              <a:t> encodiert in die Datenbank geschrieben werden. </a:t>
            </a:r>
          </a:p>
        </p:txBody>
      </p:sp>
      <p:sp>
        <p:nvSpPr>
          <p:cNvPr id="58" name="Textfeld 57"/>
          <p:cNvSpPr txBox="1"/>
          <p:nvPr/>
        </p:nvSpPr>
        <p:spPr>
          <a:xfrm>
            <a:off x="920749" y="27312905"/>
            <a:ext cx="6451601" cy="1200329"/>
          </a:xfrm>
          <a:prstGeom prst="rect">
            <a:avLst/>
          </a:prstGeom>
          <a:noFill/>
        </p:spPr>
        <p:txBody>
          <a:bodyPr wrap="square" rtlCol="0">
            <a:spAutoFit/>
          </a:bodyPr>
          <a:lstStyle/>
          <a:p>
            <a:pPr algn="just"/>
            <a:r>
              <a:rPr lang="de-DE" sz="2400" dirty="0" smtClean="0"/>
              <a:t>Um </a:t>
            </a:r>
            <a:r>
              <a:rPr lang="de-DE" sz="2400" dirty="0" smtClean="0"/>
              <a:t>die Verwaltungsfunktionen optimal nutzen zu können, wurde ein TextUserInterface (TUI) geschrieben.</a:t>
            </a:r>
          </a:p>
        </p:txBody>
      </p:sp>
      <p:sp>
        <p:nvSpPr>
          <p:cNvPr id="60" name="Textfeld 59"/>
          <p:cNvSpPr txBox="1"/>
          <p:nvPr/>
        </p:nvSpPr>
        <p:spPr>
          <a:xfrm>
            <a:off x="-22608540" y="2415540"/>
            <a:ext cx="19545300" cy="24468237"/>
          </a:xfrm>
          <a:prstGeom prst="rect">
            <a:avLst/>
          </a:prstGeom>
          <a:noFill/>
        </p:spPr>
        <p:txBody>
          <a:bodyPr wrap="square" numCol="3" spcCol="720000" rtlCol="0">
            <a:spAutoFit/>
          </a:bodyPr>
          <a:lstStyle/>
          <a:p>
            <a:pPr algn="just"/>
            <a:r>
              <a:rPr lang="de-DE" sz="2400" b="1" i="1" dirty="0" smtClean="0"/>
              <a:t>Ziel:</a:t>
            </a:r>
          </a:p>
          <a:p>
            <a:pPr algn="just"/>
            <a:endParaRPr lang="de-DE" sz="2400" dirty="0" smtClean="0"/>
          </a:p>
          <a:p>
            <a:pPr algn="just"/>
            <a:r>
              <a:rPr lang="de-DE" sz="2400" dirty="0" smtClean="0"/>
              <a:t>Das Ziel in diesem Jahr war es eine </a:t>
            </a:r>
            <a:r>
              <a:rPr lang="de-DE" sz="2400" dirty="0" err="1" smtClean="0"/>
              <a:t>Standalone</a:t>
            </a:r>
            <a:r>
              <a:rPr lang="de-DE" sz="2400" dirty="0" smtClean="0"/>
              <a:t> Version des Kunterbunter Hund Projektes (</a:t>
            </a:r>
            <a:r>
              <a:rPr lang="de-DE" sz="2400" dirty="0" err="1" smtClean="0"/>
              <a:t>KuBuHu</a:t>
            </a:r>
            <a:r>
              <a:rPr lang="de-DE" sz="2400" dirty="0" smtClean="0"/>
              <a:t>) zu verwirklichen. Im Gegensatz zu </a:t>
            </a:r>
            <a:r>
              <a:rPr lang="de-DE" sz="2400" dirty="0" err="1" smtClean="0"/>
              <a:t>KuBuHu</a:t>
            </a:r>
            <a:r>
              <a:rPr lang="de-DE" sz="2400" dirty="0" smtClean="0"/>
              <a:t> 2.0 soll es keine Abhängigkeiten zu externen Systemen geben und die Bedienung muss nun direkt über ein </a:t>
            </a:r>
            <a:r>
              <a:rPr lang="de-DE" sz="2400" dirty="0" err="1" smtClean="0"/>
              <a:t>Touchdisplay</a:t>
            </a:r>
            <a:r>
              <a:rPr lang="de-DE" sz="2400" dirty="0" smtClean="0"/>
              <a:t> realisiert werden, welches direkt mit dem </a:t>
            </a:r>
            <a:r>
              <a:rPr lang="de-DE" sz="2400" dirty="0" err="1" smtClean="0"/>
              <a:t>Beagleboard</a:t>
            </a:r>
            <a:r>
              <a:rPr lang="de-DE" sz="2400" dirty="0" smtClean="0"/>
              <a:t> interagiert. Für das </a:t>
            </a:r>
            <a:r>
              <a:rPr lang="de-DE" sz="2400" dirty="0" err="1" smtClean="0"/>
              <a:t>Touchdisplay</a:t>
            </a:r>
            <a:r>
              <a:rPr lang="de-DE" sz="2400" dirty="0" smtClean="0"/>
              <a:t> soll eine grafische GUI gestaltet werden, die über eine geeignete Software realisiert werden soll. Eine weitere Aufgabe ist die zentrale Verwaltung der Daten.</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solidFill>
                  <a:srgbClr val="FF0000"/>
                </a:solidFill>
              </a:rPr>
              <a:t>Platzhalter Foto </a:t>
            </a:r>
            <a:r>
              <a:rPr lang="de-DE" sz="2400" dirty="0" err="1" smtClean="0">
                <a:solidFill>
                  <a:srgbClr val="FF0000"/>
                </a:solidFill>
              </a:rPr>
              <a:t>Beagleboard</a:t>
            </a:r>
            <a:r>
              <a:rPr lang="de-DE" sz="2400" dirty="0" smtClean="0">
                <a:solidFill>
                  <a:srgbClr val="FF0000"/>
                </a:solidFill>
              </a:rPr>
              <a:t> mit allen technischen Komponenten – Touchscreen, Board ..etc.</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b="1" i="1" dirty="0" smtClean="0"/>
              <a:t>Überlegungen:</a:t>
            </a:r>
          </a:p>
          <a:p>
            <a:pPr algn="just"/>
            <a:endParaRPr lang="de-DE" sz="2400" dirty="0" smtClean="0"/>
          </a:p>
          <a:p>
            <a:pPr algn="just"/>
            <a:r>
              <a:rPr lang="de-DE" sz="2400" dirty="0" smtClean="0"/>
              <a:t>Der Administrationsbereich muss sich folglich direkt auf dem Board befinden und sollte hier auch direkt angesprochen werden können. </a:t>
            </a:r>
          </a:p>
          <a:p>
            <a:pPr algn="just"/>
            <a:r>
              <a:rPr lang="de-DE" sz="2400" dirty="0" smtClean="0"/>
              <a:t>Einige Funktionen des Bereichs benötigen einen Client von außerhalb.</a:t>
            </a:r>
          </a:p>
          <a:p>
            <a:pPr algn="just"/>
            <a:endParaRPr lang="de-DE" sz="2400" dirty="0" smtClean="0"/>
          </a:p>
          <a:p>
            <a:pPr algn="just"/>
            <a:r>
              <a:rPr lang="de-DE" sz="2400" dirty="0" smtClean="0"/>
              <a:t>Die grafische Benutzeroberfläche muss in verschiedene Fenster aufgeteilt werden. So ist es wichtig, einen Startbildschirm zu haben, über den man per geeigneter Menüführung bis hin zur Auswahl des eigentlichen Spielstarts geführt wird.</a:t>
            </a:r>
          </a:p>
          <a:p>
            <a:pPr algn="just"/>
            <a:endParaRPr lang="de-DE" sz="2400" dirty="0" smtClean="0"/>
          </a:p>
          <a:p>
            <a:pPr algn="just"/>
            <a:r>
              <a:rPr lang="de-DE" sz="2400" dirty="0" smtClean="0"/>
              <a:t>Der erwähnte Client benötigt ein entsprechendes Backend, um den Zugriff von außerhalb zu kontrollieren. Zum Ablegen der Daten, haben wir uns für eine Datenbank entschieden.</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solidFill>
                  <a:srgbClr val="FF0000"/>
                </a:solidFill>
              </a:rPr>
              <a:t>Platzhalter UML Kommunikation Schnittstellen</a:t>
            </a:r>
          </a:p>
          <a:p>
            <a:pPr algn="just"/>
            <a:r>
              <a:rPr lang="de-DE" sz="2400" dirty="0" smtClean="0">
                <a:solidFill>
                  <a:srgbClr val="FF0000"/>
                </a:solidFill>
              </a:rPr>
              <a:t>Diagramm</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b="1" i="1" dirty="0" smtClean="0"/>
              <a:t>Backend und TUI:</a:t>
            </a:r>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endParaRPr lang="de-DE" sz="2400" b="1" i="1" dirty="0" smtClean="0"/>
          </a:p>
          <a:p>
            <a:pPr algn="just"/>
            <a:r>
              <a:rPr lang="de-DE" sz="2400" dirty="0" smtClean="0"/>
              <a:t>Der externe Zugang zum </a:t>
            </a:r>
            <a:r>
              <a:rPr lang="de-DE" sz="2400" dirty="0" err="1" smtClean="0"/>
              <a:t>Beagleboard</a:t>
            </a:r>
            <a:r>
              <a:rPr lang="de-DE" sz="2400" dirty="0" smtClean="0"/>
              <a:t> wurde so gestaltet, dass nun mittels SSH und TCP/IP eine direkte Verbindung zum </a:t>
            </a:r>
            <a:r>
              <a:rPr lang="de-DE" sz="2400" dirty="0" err="1" smtClean="0"/>
              <a:t>Beagleboard</a:t>
            </a:r>
            <a:r>
              <a:rPr lang="de-DE" sz="2400" dirty="0" smtClean="0"/>
              <a:t> aufgebaut werden kann. Hierbei richtet der User über seinen eigenen PC eine Verbindung zum Board ein und kann so auf das Board zugreifen.</a:t>
            </a:r>
          </a:p>
          <a:p>
            <a:pPr algn="just"/>
            <a:endParaRPr lang="de-DE" sz="2400" dirty="0" smtClean="0"/>
          </a:p>
          <a:p>
            <a:pPr algn="just"/>
            <a:r>
              <a:rPr lang="de-DE" sz="2400" dirty="0" smtClean="0"/>
              <a:t>Hierzu wurde ein Server auf dem </a:t>
            </a:r>
            <a:r>
              <a:rPr lang="de-DE" sz="2400" dirty="0" err="1" smtClean="0"/>
              <a:t>Beagleboard</a:t>
            </a:r>
            <a:r>
              <a:rPr lang="de-DE" sz="2400" dirty="0" smtClean="0"/>
              <a:t> aufgesetzt, dieser Server verwaltet alle Administrationsfunktionen.</a:t>
            </a:r>
          </a:p>
          <a:p>
            <a:pPr algn="just"/>
            <a:endParaRPr lang="de-DE" sz="2400" dirty="0" smtClean="0"/>
          </a:p>
          <a:p>
            <a:pPr algn="just"/>
            <a:r>
              <a:rPr lang="de-DE" sz="2400" dirty="0" smtClean="0"/>
              <a:t>Den Abschluss bildet eine implementierte Sqlite3 Datenbank (DB), in die später die Spiele eingetragen werden.</a:t>
            </a:r>
          </a:p>
          <a:p>
            <a:pPr algn="just"/>
            <a:endParaRPr lang="de-DE" sz="2400" dirty="0" smtClean="0"/>
          </a:p>
          <a:p>
            <a:pPr algn="just"/>
            <a:r>
              <a:rPr lang="de-DE" sz="2400" dirty="0" smtClean="0"/>
              <a:t>Um die Verwaltungsfunktionen optimal nutzen zu können, wurde ein TextUserInterface (TUI) geschrieben.</a:t>
            </a:r>
          </a:p>
          <a:p>
            <a:pPr algn="just"/>
            <a:endParaRPr lang="de-DE" sz="2400" dirty="0" smtClean="0"/>
          </a:p>
          <a:p>
            <a:pPr algn="just"/>
            <a:r>
              <a:rPr lang="de-DE" sz="2400" b="1" i="1" dirty="0" smtClean="0"/>
              <a:t>Schnittstellen:</a:t>
            </a:r>
            <a:endParaRPr lang="de-DE" sz="2400" dirty="0" smtClean="0"/>
          </a:p>
          <a:p>
            <a:pPr algn="just"/>
            <a:endParaRPr lang="de-DE" sz="2400" dirty="0" smtClean="0"/>
          </a:p>
          <a:p>
            <a:pPr algn="just"/>
            <a:r>
              <a:rPr lang="de-DE" sz="2400" dirty="0" smtClean="0"/>
              <a:t>Für das Projekt wurden mehrere Schnittstellen benötigt:</a:t>
            </a:r>
          </a:p>
          <a:p>
            <a:pPr algn="just"/>
            <a:r>
              <a:rPr lang="de-DE" sz="2400" dirty="0" smtClean="0"/>
              <a:t>Backend: siehe Abschnitt Backend</a:t>
            </a:r>
          </a:p>
          <a:p>
            <a:pPr algn="just"/>
            <a:r>
              <a:rPr lang="de-DE" sz="2400" dirty="0" err="1" smtClean="0"/>
              <a:t>TWallHandler</a:t>
            </a:r>
            <a:r>
              <a:rPr lang="de-DE" sz="2400" dirty="0" smtClean="0"/>
              <a:t>: Steuert den Signalaufbau zwischen </a:t>
            </a:r>
            <a:r>
              <a:rPr lang="de-DE" sz="2400" dirty="0" err="1" smtClean="0"/>
              <a:t>Beagleboard</a:t>
            </a:r>
            <a:r>
              <a:rPr lang="de-DE" sz="2400" dirty="0" smtClean="0"/>
              <a:t> und </a:t>
            </a:r>
            <a:r>
              <a:rPr lang="de-DE" sz="2400" dirty="0" err="1" smtClean="0"/>
              <a:t>TWall</a:t>
            </a:r>
            <a:endParaRPr lang="de-DE" sz="2400" dirty="0" smtClean="0"/>
          </a:p>
          <a:p>
            <a:pPr algn="just"/>
            <a:r>
              <a:rPr lang="de-DE" sz="2400" dirty="0" smtClean="0"/>
              <a:t>SQL-Database-Handler: Liefert Zugriff auf die Datenbank</a:t>
            </a:r>
          </a:p>
          <a:p>
            <a:pPr algn="just"/>
            <a:r>
              <a:rPr lang="de-DE" sz="2400" dirty="0" err="1" smtClean="0"/>
              <a:t>Touchscreentreiber</a:t>
            </a:r>
            <a:r>
              <a:rPr lang="de-DE" sz="2400" dirty="0" smtClean="0"/>
              <a:t>: Sorgt für die reibungslose Funktion der Klickaufrufe</a:t>
            </a:r>
          </a:p>
          <a:p>
            <a:pPr algn="just"/>
            <a:r>
              <a:rPr lang="de-DE" sz="2400" dirty="0" smtClean="0"/>
              <a:t>Linux X11, als Schnittstelle zum </a:t>
            </a:r>
            <a:r>
              <a:rPr lang="de-DE" sz="2400" dirty="0" err="1" smtClean="0"/>
              <a:t>Beagleboard</a:t>
            </a:r>
            <a:endParaRPr lang="de-DE" sz="2400" dirty="0" smtClean="0"/>
          </a:p>
          <a:p>
            <a:pPr algn="just"/>
            <a:r>
              <a:rPr lang="de-DE" sz="2400" dirty="0" err="1" smtClean="0"/>
              <a:t>TinyJS</a:t>
            </a:r>
            <a:r>
              <a:rPr lang="de-DE" sz="2400" dirty="0" smtClean="0"/>
              <a:t> zur Ausführung in Java geschriebener Spiele</a:t>
            </a:r>
          </a:p>
          <a:p>
            <a:pPr algn="just"/>
            <a:endParaRPr lang="de-DE" sz="2400" dirty="0" smtClean="0"/>
          </a:p>
          <a:p>
            <a:pPr algn="just"/>
            <a:r>
              <a:rPr lang="de-DE" sz="2400" b="1" i="1" dirty="0" smtClean="0"/>
              <a:t>Admin-GUI (Java)</a:t>
            </a:r>
          </a:p>
          <a:p>
            <a:pPr algn="just"/>
            <a:endParaRPr lang="de-DE" sz="2400" b="1" i="1"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t>Die GUI kann separat auf einem Rechner ausgeführt werden und kann bei Verbindung zum Board eine Vielzahl von Befehlen ausführen. Im Speziellen, Spiele de-/aktivieren, hinzufügen oder ändern ist hier recht einfach möglich. Des weiteren können hier </a:t>
            </a:r>
            <a:r>
              <a:rPr lang="de-DE" sz="2400" dirty="0" err="1" smtClean="0"/>
              <a:t>Spieleicons</a:t>
            </a:r>
            <a:r>
              <a:rPr lang="de-DE" sz="2400" dirty="0" smtClean="0"/>
              <a:t> encodiert in die Datenbank geschrieben werden. </a:t>
            </a:r>
          </a:p>
          <a:p>
            <a:pPr algn="just"/>
            <a:r>
              <a:rPr lang="de-DE" sz="2400" b="1" i="1" dirty="0" smtClean="0"/>
              <a:t>Die  grafische Benutzeroberfläche (GUI)</a:t>
            </a:r>
          </a:p>
          <a:p>
            <a:pPr algn="just"/>
            <a:endParaRPr lang="de-DE" sz="2400" dirty="0" smtClean="0"/>
          </a:p>
          <a:p>
            <a:pPr algn="just"/>
            <a:r>
              <a:rPr lang="de-DE" sz="2400" dirty="0" smtClean="0"/>
              <a:t>Die automatisch startende GUI ist mit </a:t>
            </a:r>
            <a:r>
              <a:rPr lang="de-DE" sz="2400" dirty="0" err="1" smtClean="0"/>
              <a:t>Qt</a:t>
            </a:r>
            <a:r>
              <a:rPr lang="de-DE" sz="2400" dirty="0" smtClean="0"/>
              <a:t> und C++ geschrieben. Die Benutzerinteraktion findet mittels eines an das </a:t>
            </a:r>
            <a:r>
              <a:rPr lang="de-DE" sz="2400" dirty="0" err="1" smtClean="0"/>
              <a:t>Beagleboard</a:t>
            </a:r>
            <a:r>
              <a:rPr lang="de-DE" sz="2400" dirty="0" smtClean="0"/>
              <a:t> angeschlossenem Touchscreen statt.</a:t>
            </a:r>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endParaRPr lang="de-DE" sz="2400" dirty="0" smtClean="0"/>
          </a:p>
          <a:p>
            <a:pPr algn="just"/>
            <a:r>
              <a:rPr lang="de-DE" sz="2400" dirty="0" smtClean="0"/>
              <a:t>Unterteilt ist die GUI in 5 Fenster mit verschiedenen Funktionsbereichen:</a:t>
            </a:r>
          </a:p>
          <a:p>
            <a:pPr algn="just"/>
            <a:endParaRPr lang="de-DE" sz="2400" dirty="0" smtClean="0"/>
          </a:p>
          <a:p>
            <a:pPr algn="just"/>
            <a:r>
              <a:rPr lang="de-DE" sz="2400" dirty="0" smtClean="0"/>
              <a:t>Hauptfenster:</a:t>
            </a:r>
          </a:p>
          <a:p>
            <a:pPr algn="just"/>
            <a:r>
              <a:rPr lang="de-DE" sz="2400" dirty="0" smtClean="0"/>
              <a:t>Dient als Willkommensbildschirm und</a:t>
            </a:r>
          </a:p>
          <a:p>
            <a:pPr algn="just"/>
            <a:r>
              <a:rPr lang="de-DE" sz="2400" dirty="0" smtClean="0"/>
              <a:t>ermöglicht den Zugriff auf die Spiele und den Administrationsbereich.</a:t>
            </a:r>
          </a:p>
          <a:p>
            <a:pPr algn="just"/>
            <a:endParaRPr lang="de-DE" sz="2400" dirty="0" smtClean="0"/>
          </a:p>
          <a:p>
            <a:pPr algn="just"/>
            <a:r>
              <a:rPr lang="de-DE" sz="2400" dirty="0" smtClean="0"/>
              <a:t>Administration:</a:t>
            </a:r>
          </a:p>
          <a:p>
            <a:pPr algn="just"/>
            <a:r>
              <a:rPr lang="de-DE" sz="2400" dirty="0" smtClean="0"/>
              <a:t>Ist nur per Passworteingabe erreichbar und ermöglicht diverse Funktionen:</a:t>
            </a:r>
          </a:p>
          <a:p>
            <a:pPr algn="just">
              <a:buFont typeface="Arial" pitchFamily="34" charset="0"/>
              <a:buChar char="•"/>
            </a:pPr>
            <a:r>
              <a:rPr lang="de-DE" sz="2400" dirty="0" smtClean="0"/>
              <a:t> GUI ausschalten</a:t>
            </a:r>
          </a:p>
          <a:p>
            <a:pPr algn="just">
              <a:buFont typeface="Arial" pitchFamily="34" charset="0"/>
              <a:buChar char="•"/>
            </a:pPr>
            <a:r>
              <a:rPr lang="de-DE" sz="2400" dirty="0" smtClean="0"/>
              <a:t> </a:t>
            </a:r>
            <a:r>
              <a:rPr lang="de-DE" sz="2400" dirty="0" err="1" smtClean="0"/>
              <a:t>Beagleboard</a:t>
            </a:r>
            <a:r>
              <a:rPr lang="de-DE" sz="2400" dirty="0" smtClean="0"/>
              <a:t> herunterfahren</a:t>
            </a:r>
          </a:p>
          <a:p>
            <a:pPr algn="just">
              <a:buFont typeface="Arial" pitchFamily="34" charset="0"/>
              <a:buChar char="•"/>
            </a:pPr>
            <a:r>
              <a:rPr lang="de-DE" sz="2400" dirty="0" smtClean="0"/>
              <a:t> </a:t>
            </a:r>
            <a:r>
              <a:rPr lang="de-DE" sz="2400" dirty="0" err="1" smtClean="0"/>
              <a:t>Spieleliste</a:t>
            </a:r>
            <a:r>
              <a:rPr lang="de-DE" sz="2400" dirty="0" smtClean="0"/>
              <a:t> aktualisieren</a:t>
            </a:r>
          </a:p>
          <a:p>
            <a:pPr algn="just"/>
            <a:endParaRPr lang="de-DE" sz="2400" dirty="0" smtClean="0"/>
          </a:p>
          <a:p>
            <a:pPr algn="just"/>
            <a:r>
              <a:rPr lang="de-DE" sz="2400" dirty="0" err="1" smtClean="0"/>
              <a:t>Spieleliste</a:t>
            </a:r>
            <a:r>
              <a:rPr lang="de-DE" sz="2400" dirty="0" smtClean="0"/>
              <a:t>:</a:t>
            </a:r>
          </a:p>
          <a:p>
            <a:pPr algn="just"/>
            <a:r>
              <a:rPr lang="de-DE" sz="2400" dirty="0" smtClean="0"/>
              <a:t>Hier muss sich der Spieler für ein Spiel entscheiden, nach klick auf das Item landet er im </a:t>
            </a:r>
            <a:r>
              <a:rPr lang="de-DE" sz="2400" dirty="0" err="1" smtClean="0"/>
              <a:t>Spielemenü</a:t>
            </a:r>
            <a:r>
              <a:rPr lang="de-DE" sz="2400" dirty="0" smtClean="0"/>
              <a:t>. Über einen „Zurück-Button“ kann er ebenso ins Hauptfenster zurückkehren.</a:t>
            </a:r>
          </a:p>
          <a:p>
            <a:pPr algn="just"/>
            <a:endParaRPr lang="de-DE" sz="2400" dirty="0" smtClean="0"/>
          </a:p>
          <a:p>
            <a:pPr algn="just"/>
            <a:r>
              <a:rPr lang="de-DE" sz="2400" dirty="0" smtClean="0"/>
              <a:t>Spielmenü:</a:t>
            </a:r>
          </a:p>
          <a:p>
            <a:pPr algn="just"/>
            <a:r>
              <a:rPr lang="de-DE" sz="2400" dirty="0" smtClean="0"/>
              <a:t>Bietet folgende Funktionen für zuvor ausgewähltes Spiel:</a:t>
            </a:r>
          </a:p>
          <a:p>
            <a:pPr algn="just">
              <a:buFont typeface="Arial" pitchFamily="34" charset="0"/>
              <a:buChar char="•"/>
            </a:pPr>
            <a:r>
              <a:rPr lang="de-DE" sz="2400" dirty="0" smtClean="0"/>
              <a:t>Spiel starten</a:t>
            </a:r>
          </a:p>
          <a:p>
            <a:pPr algn="just">
              <a:buFont typeface="Arial" pitchFamily="34" charset="0"/>
              <a:buChar char="•"/>
            </a:pPr>
            <a:r>
              <a:rPr lang="de-DE" sz="2400" dirty="0" smtClean="0"/>
              <a:t>Optionen ändern</a:t>
            </a:r>
          </a:p>
          <a:p>
            <a:pPr algn="just">
              <a:buFont typeface="Arial" pitchFamily="34" charset="0"/>
              <a:buChar char="•"/>
            </a:pPr>
            <a:r>
              <a:rPr lang="de-DE" sz="2400" dirty="0" smtClean="0"/>
              <a:t>Spielbeschreibung</a:t>
            </a:r>
          </a:p>
          <a:p>
            <a:pPr algn="just">
              <a:buFont typeface="Arial" pitchFamily="34" charset="0"/>
              <a:buChar char="•"/>
            </a:pPr>
            <a:r>
              <a:rPr lang="de-DE" sz="2400" dirty="0" smtClean="0"/>
              <a:t>Spielanleitung</a:t>
            </a:r>
          </a:p>
          <a:p>
            <a:pPr algn="just">
              <a:buFont typeface="Arial" pitchFamily="34" charset="0"/>
              <a:buChar char="•"/>
            </a:pPr>
            <a:r>
              <a:rPr lang="de-DE" sz="2400" dirty="0" err="1" smtClean="0"/>
              <a:t>Highscore</a:t>
            </a:r>
            <a:r>
              <a:rPr lang="de-DE" sz="2400" dirty="0" smtClean="0"/>
              <a:t> betrachten</a:t>
            </a:r>
          </a:p>
          <a:p>
            <a:pPr algn="just">
              <a:buFont typeface="Arial" pitchFamily="34" charset="0"/>
              <a:buChar char="•"/>
            </a:pPr>
            <a:endParaRPr lang="de-DE" sz="2400" dirty="0" smtClean="0"/>
          </a:p>
          <a:p>
            <a:pPr algn="just"/>
            <a:r>
              <a:rPr lang="de-DE" sz="2400" dirty="0" smtClean="0"/>
              <a:t>Spielfenster:</a:t>
            </a:r>
          </a:p>
          <a:p>
            <a:pPr algn="just"/>
            <a:r>
              <a:rPr lang="de-DE" sz="2400" dirty="0" smtClean="0"/>
              <a:t>Ist während des Spiels aktiv, ermöglicht ein sofortiges Abbrechen.</a:t>
            </a:r>
          </a:p>
          <a:p>
            <a:pPr algn="just"/>
            <a:endParaRPr lang="de-DE" sz="2400" dirty="0" smtClean="0"/>
          </a:p>
          <a:p>
            <a:pPr algn="just"/>
            <a:endParaRPr lang="de-DE" sz="2400" b="1" i="1" dirty="0" smtClean="0"/>
          </a:p>
          <a:p>
            <a:endParaRPr lang="de-DE" sz="2400" dirty="0" smtClean="0"/>
          </a:p>
          <a:p>
            <a:endParaRPr lang="de-DE" dirty="0"/>
          </a:p>
        </p:txBody>
      </p:sp>
      <p:pic>
        <p:nvPicPr>
          <p:cNvPr id="1028" name="Picture 4" descr="C:\Users\Philipp\Dropbox\KuBuHu\path5092.png"/>
          <p:cNvPicPr>
            <a:picLocks noChangeAspect="1" noChangeArrowheads="1"/>
          </p:cNvPicPr>
          <p:nvPr/>
        </p:nvPicPr>
        <p:blipFill>
          <a:blip r:embed="rId5" cstate="print"/>
          <a:srcRect/>
          <a:stretch>
            <a:fillRect/>
          </a:stretch>
        </p:blipFill>
        <p:spPr bwMode="auto">
          <a:xfrm>
            <a:off x="1054454" y="20777200"/>
            <a:ext cx="7074680" cy="6322822"/>
          </a:xfrm>
          <a:prstGeom prst="rect">
            <a:avLst/>
          </a:prstGeom>
          <a:noFill/>
        </p:spPr>
      </p:pic>
      <p:pic>
        <p:nvPicPr>
          <p:cNvPr id="1034" name="Picture 10" descr="C:\Users\Philipp\Dropbox\KuBuHu\g3176.png"/>
          <p:cNvPicPr>
            <a:picLocks noChangeAspect="1" noChangeArrowheads="1"/>
          </p:cNvPicPr>
          <p:nvPr/>
        </p:nvPicPr>
        <p:blipFill>
          <a:blip r:embed="rId6" cstate="print"/>
          <a:srcRect/>
          <a:stretch>
            <a:fillRect/>
          </a:stretch>
        </p:blipFill>
        <p:spPr bwMode="auto">
          <a:xfrm>
            <a:off x="4325301" y="13252456"/>
            <a:ext cx="11219498" cy="7529361"/>
          </a:xfrm>
          <a:prstGeom prst="rect">
            <a:avLst/>
          </a:prstGeom>
          <a:noFill/>
        </p:spPr>
      </p:pic>
      <p:pic>
        <p:nvPicPr>
          <p:cNvPr id="1035" name="Picture 11" descr="C:\Users\Philipp\Dropbox\KuBuHu\path3314.png"/>
          <p:cNvPicPr>
            <a:picLocks noChangeAspect="1" noChangeArrowheads="1"/>
          </p:cNvPicPr>
          <p:nvPr/>
        </p:nvPicPr>
        <p:blipFill>
          <a:blip r:embed="rId7" cstate="print"/>
          <a:srcRect/>
          <a:stretch>
            <a:fillRect/>
          </a:stretch>
        </p:blipFill>
        <p:spPr bwMode="auto">
          <a:xfrm>
            <a:off x="8274278" y="6926754"/>
            <a:ext cx="12405940" cy="6511974"/>
          </a:xfrm>
          <a:prstGeom prst="rect">
            <a:avLst/>
          </a:prstGeom>
          <a:noFill/>
        </p:spPr>
      </p:pic>
      <p:pic>
        <p:nvPicPr>
          <p:cNvPr id="1036" name="Picture 12" descr="C:\Users\Philipp\Dropbox\KuBuHu\path7789-3.png"/>
          <p:cNvPicPr>
            <a:picLocks noChangeAspect="1" noChangeArrowheads="1"/>
          </p:cNvPicPr>
          <p:nvPr/>
        </p:nvPicPr>
        <p:blipFill>
          <a:blip r:embed="rId8" cstate="print"/>
          <a:srcRect/>
          <a:stretch>
            <a:fillRect/>
          </a:stretch>
        </p:blipFill>
        <p:spPr bwMode="auto">
          <a:xfrm>
            <a:off x="12469237" y="19490461"/>
            <a:ext cx="7335810" cy="7512050"/>
          </a:xfrm>
          <a:prstGeom prst="rect">
            <a:avLst/>
          </a:prstGeom>
          <a:noFill/>
        </p:spPr>
      </p:pic>
      <p:cxnSp>
        <p:nvCxnSpPr>
          <p:cNvPr id="74" name="Gerade Verbindung 73"/>
          <p:cNvCxnSpPr/>
          <p:nvPr/>
        </p:nvCxnSpPr>
        <p:spPr>
          <a:xfrm>
            <a:off x="7670800" y="5867400"/>
            <a:ext cx="0" cy="7258050"/>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Textfeld 80"/>
          <p:cNvSpPr txBox="1"/>
          <p:nvPr/>
        </p:nvSpPr>
        <p:spPr>
          <a:xfrm>
            <a:off x="12562611" y="5964382"/>
            <a:ext cx="4696690" cy="584775"/>
          </a:xfrm>
          <a:prstGeom prst="rect">
            <a:avLst/>
          </a:prstGeom>
          <a:noFill/>
        </p:spPr>
        <p:txBody>
          <a:bodyPr wrap="square" rtlCol="0">
            <a:spAutoFit/>
          </a:bodyPr>
          <a:lstStyle/>
          <a:p>
            <a:r>
              <a:rPr lang="de-DE" sz="3200" b="1" i="1" dirty="0" smtClean="0">
                <a:solidFill>
                  <a:schemeClr val="accent2"/>
                </a:solidFill>
              </a:rPr>
              <a:t>GUI für den Touchscreen:</a:t>
            </a:r>
            <a:endParaRPr lang="de-DE" sz="3200" b="1" i="1" dirty="0">
              <a:solidFill>
                <a:schemeClr val="accent2"/>
              </a:solidFill>
            </a:endParaRPr>
          </a:p>
        </p:txBody>
      </p:sp>
      <p:sp>
        <p:nvSpPr>
          <p:cNvPr id="83" name="Textfeld 82"/>
          <p:cNvSpPr txBox="1"/>
          <p:nvPr/>
        </p:nvSpPr>
        <p:spPr>
          <a:xfrm>
            <a:off x="29591000" y="5098472"/>
            <a:ext cx="5943600" cy="5509200"/>
          </a:xfrm>
          <a:prstGeom prst="rect">
            <a:avLst/>
          </a:prstGeom>
          <a:noFill/>
        </p:spPr>
        <p:txBody>
          <a:bodyPr wrap="square" rtlCol="0">
            <a:spAutoFit/>
          </a:bodyPr>
          <a:lstStyle/>
          <a:p>
            <a:pPr algn="just"/>
            <a:r>
              <a:rPr lang="de-DE" sz="3200" b="1" i="1" dirty="0" smtClean="0">
                <a:solidFill>
                  <a:schemeClr val="accent2"/>
                </a:solidFill>
              </a:rPr>
              <a:t>Überlegungen</a:t>
            </a:r>
            <a:r>
              <a:rPr lang="de-DE" sz="3200" b="1" i="1" dirty="0" smtClean="0">
                <a:solidFill>
                  <a:schemeClr val="accent2"/>
                </a:solidFill>
              </a:rPr>
              <a:t>:</a:t>
            </a:r>
          </a:p>
          <a:p>
            <a:pPr algn="just"/>
            <a:endParaRPr lang="de-DE" sz="3200" b="1" i="1" dirty="0" smtClean="0">
              <a:solidFill>
                <a:schemeClr val="accent2"/>
              </a:solidFill>
            </a:endParaRPr>
          </a:p>
          <a:p>
            <a:r>
              <a:rPr lang="de-DE" sz="2400" dirty="0" smtClean="0"/>
              <a:t>Was </a:t>
            </a:r>
            <a:r>
              <a:rPr lang="de-DE" sz="2400" dirty="0" smtClean="0"/>
              <a:t>wir vorgefunden </a:t>
            </a:r>
            <a:r>
              <a:rPr lang="de-DE" sz="2400" dirty="0" smtClean="0"/>
              <a:t>haben ist; Ein  </a:t>
            </a:r>
            <a:r>
              <a:rPr lang="de-DE" sz="2400" dirty="0" err="1" smtClean="0"/>
              <a:t>Beagleboard</a:t>
            </a:r>
            <a:r>
              <a:rPr lang="de-DE" sz="2400" dirty="0" smtClean="0"/>
              <a:t> </a:t>
            </a:r>
            <a:r>
              <a:rPr lang="de-DE" sz="2400" dirty="0" err="1" smtClean="0"/>
              <a:t>xM</a:t>
            </a:r>
            <a:r>
              <a:rPr lang="de-DE" sz="2400" dirty="0" smtClean="0"/>
              <a:t> mit Angstrom, </a:t>
            </a:r>
            <a:r>
              <a:rPr lang="de-DE" sz="2400" dirty="0" smtClean="0"/>
              <a:t>eine </a:t>
            </a:r>
            <a:r>
              <a:rPr lang="de-DE" sz="2400" dirty="0" smtClean="0"/>
              <a:t>Touchscreen und eine </a:t>
            </a:r>
            <a:r>
              <a:rPr lang="de-DE" sz="2400" dirty="0" err="1" smtClean="0"/>
              <a:t>TouchWall</a:t>
            </a:r>
            <a:r>
              <a:rPr lang="de-DE" sz="2400" dirty="0" smtClean="0"/>
              <a:t> mit 12 </a:t>
            </a:r>
            <a:r>
              <a:rPr lang="de-DE" sz="2400" dirty="0" err="1" smtClean="0"/>
              <a:t>Touch</a:t>
            </a:r>
            <a:r>
              <a:rPr lang="de-DE" sz="2400" dirty="0" smtClean="0"/>
              <a:t>-</a:t>
            </a:r>
            <a:r>
              <a:rPr lang="de-DE" sz="2400" dirty="0" smtClean="0"/>
              <a:t>Elementen.</a:t>
            </a:r>
          </a:p>
          <a:p>
            <a:endParaRPr lang="de-DE" sz="2400" dirty="0" smtClean="0"/>
          </a:p>
          <a:p>
            <a:r>
              <a:rPr lang="de-DE" sz="2400" dirty="0" smtClean="0"/>
              <a:t>Für eine Unabhängigkeit von einem Server brauchen wir eine Verwaltung für Funktionen (Admin) und die Daten (Storage). Um die Funktionen benutzen zu können braucht man eine Backend mit Netzwerkfähigkeit (TCP/IP und </a:t>
            </a:r>
            <a:r>
              <a:rPr lang="de-DE" sz="2400" dirty="0" smtClean="0"/>
              <a:t>S</a:t>
            </a:r>
            <a:r>
              <a:rPr lang="de-DE" sz="2400" dirty="0" smtClean="0"/>
              <a:t>ockets). Bei der Datenbank haben wir uns dann für </a:t>
            </a:r>
            <a:r>
              <a:rPr lang="de-DE" sz="2400" dirty="0" err="1" smtClean="0"/>
              <a:t>Sqlite</a:t>
            </a:r>
            <a:r>
              <a:rPr lang="de-DE" sz="2400" dirty="0" smtClean="0"/>
              <a:t> entschieden.</a:t>
            </a:r>
            <a:endParaRPr lang="de-DE" sz="2400" dirty="0"/>
          </a:p>
        </p:txBody>
      </p:sp>
      <p:sp>
        <p:nvSpPr>
          <p:cNvPr id="43" name="Textfeld 42"/>
          <p:cNvSpPr txBox="1"/>
          <p:nvPr/>
        </p:nvSpPr>
        <p:spPr>
          <a:xfrm>
            <a:off x="958850" y="5772150"/>
            <a:ext cx="6146800" cy="14804053"/>
          </a:xfrm>
          <a:prstGeom prst="rect">
            <a:avLst/>
          </a:prstGeom>
          <a:noFill/>
        </p:spPr>
        <p:txBody>
          <a:bodyPr wrap="square" rtlCol="0">
            <a:spAutoFit/>
          </a:bodyPr>
          <a:lstStyle/>
          <a:p>
            <a:pPr algn="just"/>
            <a:r>
              <a:rPr lang="de-DE" sz="3200" b="1" i="1" dirty="0" smtClean="0">
                <a:solidFill>
                  <a:schemeClr val="accent2"/>
                </a:solidFill>
              </a:rPr>
              <a:t>Ziel:</a:t>
            </a:r>
          </a:p>
          <a:p>
            <a:pPr algn="just"/>
            <a:endParaRPr lang="de-DE" sz="2400" dirty="0" smtClean="0"/>
          </a:p>
          <a:p>
            <a:pPr algn="just"/>
            <a:r>
              <a:rPr lang="de-DE" sz="2400" dirty="0" smtClean="0"/>
              <a:t>Das Ziel in diesem Jahr war es eine </a:t>
            </a:r>
            <a:r>
              <a:rPr lang="de-DE" sz="2400" dirty="0" err="1" smtClean="0"/>
              <a:t>Standalone</a:t>
            </a:r>
            <a:r>
              <a:rPr lang="de-DE" sz="2400" dirty="0" smtClean="0"/>
              <a:t> Version des Kunterbunter Hund Projektes (</a:t>
            </a:r>
            <a:r>
              <a:rPr lang="de-DE" sz="2400" dirty="0" err="1" smtClean="0"/>
              <a:t>KuBuHu</a:t>
            </a:r>
            <a:r>
              <a:rPr lang="de-DE" sz="2400" dirty="0" smtClean="0"/>
              <a:t>) zu verwirklichen. Im Gegensatz zu </a:t>
            </a:r>
            <a:r>
              <a:rPr lang="de-DE" sz="2400" dirty="0" err="1" smtClean="0"/>
              <a:t>KuBuHu</a:t>
            </a:r>
            <a:r>
              <a:rPr lang="de-DE" sz="2400" dirty="0" smtClean="0"/>
              <a:t> 2.0 soll es keine Abhängigkeiten zu externen Systemen geben und die Bedienung muss nun direkt über ein </a:t>
            </a:r>
            <a:r>
              <a:rPr lang="de-DE" sz="2400" dirty="0" smtClean="0"/>
              <a:t>Touchscreen erfolgen. </a:t>
            </a:r>
            <a:r>
              <a:rPr lang="de-DE" sz="2400" dirty="0" smtClean="0"/>
              <a:t>Für das </a:t>
            </a:r>
            <a:r>
              <a:rPr lang="de-DE" sz="2400" dirty="0" smtClean="0"/>
              <a:t>Touchscreen </a:t>
            </a:r>
            <a:r>
              <a:rPr lang="de-DE" sz="2400" dirty="0" smtClean="0"/>
              <a:t>soll </a:t>
            </a:r>
            <a:r>
              <a:rPr lang="de-DE" sz="2400" dirty="0" smtClean="0"/>
              <a:t>eine </a:t>
            </a:r>
            <a:r>
              <a:rPr lang="de-DE" sz="2400" dirty="0" smtClean="0"/>
              <a:t>GUI gestaltet </a:t>
            </a:r>
            <a:r>
              <a:rPr lang="de-DE" sz="2400" dirty="0" smtClean="0"/>
              <a:t>und</a:t>
            </a:r>
            <a:r>
              <a:rPr lang="de-DE" sz="2400" dirty="0" smtClean="0"/>
              <a:t> </a:t>
            </a:r>
            <a:r>
              <a:rPr lang="de-DE" sz="2400" dirty="0" smtClean="0"/>
              <a:t>über eine geeignete Software realisiert </a:t>
            </a:r>
            <a:r>
              <a:rPr lang="de-DE" sz="2400" dirty="0" smtClean="0"/>
              <a:t>werden. </a:t>
            </a:r>
            <a:r>
              <a:rPr lang="de-DE" sz="2400" dirty="0" smtClean="0"/>
              <a:t>Eine weitere Aufgabe ist die zentrale Verwaltung der Daten</a:t>
            </a:r>
            <a:r>
              <a:rPr lang="de-DE" sz="2400" dirty="0" smtClean="0"/>
              <a:t>.</a:t>
            </a:r>
          </a:p>
          <a:p>
            <a:pPr algn="just"/>
            <a:endParaRPr lang="de-DE" sz="2400" dirty="0" smtClean="0"/>
          </a:p>
          <a:p>
            <a:pPr algn="just"/>
            <a:endParaRPr lang="de-DE" sz="2400" dirty="0" smtClean="0"/>
          </a:p>
          <a:p>
            <a:pPr algn="just"/>
            <a:endParaRPr lang="de-DE" sz="2400" dirty="0" smtClean="0"/>
          </a:p>
          <a:p>
            <a:pPr algn="just"/>
            <a:r>
              <a:rPr lang="de-DE" sz="3200" b="1" i="1" dirty="0" smtClean="0">
                <a:solidFill>
                  <a:schemeClr val="accent2"/>
                </a:solidFill>
              </a:rPr>
              <a:t>Überlegungen:</a:t>
            </a:r>
          </a:p>
          <a:p>
            <a:pPr algn="just"/>
            <a:endParaRPr lang="de-DE" sz="3200" b="1" i="1" dirty="0" smtClean="0">
              <a:solidFill>
                <a:schemeClr val="accent2"/>
              </a:solidFill>
            </a:endParaRPr>
          </a:p>
          <a:p>
            <a:r>
              <a:rPr lang="de-DE" sz="2400" dirty="0" smtClean="0"/>
              <a:t>Was wir vorgefunden haben </a:t>
            </a:r>
            <a:r>
              <a:rPr lang="de-DE" sz="2400" dirty="0" smtClean="0"/>
              <a:t>ist </a:t>
            </a:r>
            <a:r>
              <a:rPr lang="de-DE" sz="2400" dirty="0" smtClean="0"/>
              <a:t>e</a:t>
            </a:r>
            <a:r>
              <a:rPr lang="de-DE" sz="2400" dirty="0" smtClean="0"/>
              <a:t>in </a:t>
            </a:r>
            <a:r>
              <a:rPr lang="de-DE" sz="2400" dirty="0" err="1" smtClean="0"/>
              <a:t>Beagle-board</a:t>
            </a:r>
            <a:r>
              <a:rPr lang="de-DE" sz="2400" dirty="0" smtClean="0"/>
              <a:t> </a:t>
            </a:r>
            <a:r>
              <a:rPr lang="de-DE" sz="2400" dirty="0" err="1" smtClean="0"/>
              <a:t>xM</a:t>
            </a:r>
            <a:r>
              <a:rPr lang="de-DE" sz="2400" dirty="0" smtClean="0"/>
              <a:t> mit Angstrom, eine Touchscreen und eine </a:t>
            </a:r>
            <a:r>
              <a:rPr lang="de-DE" sz="2400" dirty="0" smtClean="0"/>
              <a:t>angeschlossene </a:t>
            </a:r>
            <a:r>
              <a:rPr lang="de-DE" sz="2400" dirty="0" err="1" smtClean="0"/>
              <a:t>TouchWall</a:t>
            </a:r>
            <a:r>
              <a:rPr lang="de-DE" sz="2400" dirty="0" smtClean="0"/>
              <a:t> mit</a:t>
            </a:r>
          </a:p>
          <a:p>
            <a:r>
              <a:rPr lang="de-DE" sz="2400" dirty="0" smtClean="0"/>
              <a:t>12 </a:t>
            </a:r>
            <a:r>
              <a:rPr lang="de-DE" sz="2400" dirty="0" err="1" smtClean="0"/>
              <a:t>Touch</a:t>
            </a:r>
            <a:r>
              <a:rPr lang="de-DE" sz="2400" dirty="0" smtClean="0"/>
              <a:t>-Elementen. </a:t>
            </a:r>
          </a:p>
          <a:p>
            <a:r>
              <a:rPr lang="de-DE" sz="2400" dirty="0" smtClean="0"/>
              <a:t>(Siehe Rechts)</a:t>
            </a:r>
            <a:endParaRPr lang="de-DE" sz="2400" dirty="0" smtClean="0"/>
          </a:p>
          <a:p>
            <a:pPr>
              <a:lnSpc>
                <a:spcPct val="150000"/>
              </a:lnSpc>
            </a:pPr>
            <a:endParaRPr lang="de-DE" sz="2400" dirty="0" smtClean="0"/>
          </a:p>
          <a:p>
            <a:r>
              <a:rPr lang="de-DE" sz="2400" dirty="0" smtClean="0"/>
              <a:t>Für </a:t>
            </a:r>
            <a:r>
              <a:rPr lang="de-DE" sz="2400" dirty="0" smtClean="0"/>
              <a:t>eine </a:t>
            </a:r>
            <a:r>
              <a:rPr lang="de-DE" sz="2400" dirty="0" smtClean="0"/>
              <a:t>Unabhängigkeit</a:t>
            </a:r>
          </a:p>
          <a:p>
            <a:r>
              <a:rPr lang="de-DE" sz="2400" dirty="0" smtClean="0"/>
              <a:t>von einem </a:t>
            </a:r>
            <a:r>
              <a:rPr lang="de-DE" sz="2400" dirty="0" smtClean="0"/>
              <a:t>Server </a:t>
            </a:r>
            <a:r>
              <a:rPr lang="de-DE" sz="2400" dirty="0" smtClean="0"/>
              <a:t>brauch-</a:t>
            </a:r>
          </a:p>
          <a:p>
            <a:r>
              <a:rPr lang="de-DE" sz="2400" dirty="0" smtClean="0"/>
              <a:t>en wir eine </a:t>
            </a:r>
            <a:r>
              <a:rPr lang="de-DE" sz="2400" dirty="0" smtClean="0"/>
              <a:t>Verwaltung </a:t>
            </a:r>
            <a:endParaRPr lang="de-DE" sz="2400" dirty="0" smtClean="0"/>
          </a:p>
          <a:p>
            <a:r>
              <a:rPr lang="de-DE" sz="2400" dirty="0" smtClean="0"/>
              <a:t>Für Funktionen </a:t>
            </a:r>
            <a:r>
              <a:rPr lang="de-DE" sz="2400" dirty="0" smtClean="0"/>
              <a:t>(Admin</a:t>
            </a:r>
            <a:r>
              <a:rPr lang="de-DE" sz="2400" dirty="0" smtClean="0"/>
              <a:t>)</a:t>
            </a:r>
          </a:p>
          <a:p>
            <a:r>
              <a:rPr lang="de-DE" sz="2400" dirty="0" smtClean="0"/>
              <a:t>und </a:t>
            </a:r>
            <a:r>
              <a:rPr lang="de-DE" sz="2400" dirty="0" smtClean="0"/>
              <a:t>die Daten (Storage). </a:t>
            </a:r>
            <a:endParaRPr lang="de-DE" sz="2400" dirty="0" smtClean="0"/>
          </a:p>
          <a:p>
            <a:r>
              <a:rPr lang="de-DE" sz="2400" dirty="0" smtClean="0"/>
              <a:t>Um die </a:t>
            </a:r>
            <a:r>
              <a:rPr lang="de-DE" sz="2400" dirty="0" smtClean="0"/>
              <a:t>Funktionen </a:t>
            </a:r>
            <a:r>
              <a:rPr lang="de-DE" sz="2400" dirty="0" smtClean="0"/>
              <a:t>benutzen</a:t>
            </a:r>
          </a:p>
          <a:p>
            <a:r>
              <a:rPr lang="de-DE" sz="2400" dirty="0" smtClean="0"/>
              <a:t>zu </a:t>
            </a:r>
            <a:r>
              <a:rPr lang="de-DE" sz="2400" dirty="0" smtClean="0"/>
              <a:t>können braucht man </a:t>
            </a:r>
            <a:r>
              <a:rPr lang="de-DE" sz="2400" dirty="0" smtClean="0"/>
              <a:t>eine</a:t>
            </a:r>
          </a:p>
          <a:p>
            <a:r>
              <a:rPr lang="de-DE" sz="2400" dirty="0" smtClean="0"/>
              <a:t>Backend </a:t>
            </a:r>
            <a:r>
              <a:rPr lang="de-DE" sz="2400" dirty="0" smtClean="0"/>
              <a:t>mit </a:t>
            </a:r>
            <a:r>
              <a:rPr lang="de-DE" sz="2400" dirty="0" smtClean="0"/>
              <a:t>Netzwerkfähigkeit</a:t>
            </a:r>
          </a:p>
          <a:p>
            <a:r>
              <a:rPr lang="de-DE" sz="2400" dirty="0" smtClean="0"/>
              <a:t>(TCP/IP </a:t>
            </a:r>
            <a:r>
              <a:rPr lang="de-DE" sz="2400" dirty="0" smtClean="0"/>
              <a:t>und Sockets). Bei der </a:t>
            </a:r>
            <a:r>
              <a:rPr lang="de-DE" sz="2400" dirty="0" smtClean="0"/>
              <a:t>Datenbank</a:t>
            </a:r>
          </a:p>
          <a:p>
            <a:r>
              <a:rPr lang="de-DE" sz="2400" dirty="0" smtClean="0"/>
              <a:t>haben </a:t>
            </a:r>
            <a:r>
              <a:rPr lang="de-DE" sz="2400" dirty="0" smtClean="0"/>
              <a:t>wir uns dann für </a:t>
            </a:r>
            <a:r>
              <a:rPr lang="de-DE" sz="2400" dirty="0" err="1" smtClean="0"/>
              <a:t>Sqlite</a:t>
            </a:r>
            <a:r>
              <a:rPr lang="de-DE" sz="2400" dirty="0" smtClean="0"/>
              <a:t> entschieden</a:t>
            </a:r>
            <a:r>
              <a:rPr lang="de-DE" sz="2400" dirty="0" smtClean="0"/>
              <a:t>.</a:t>
            </a:r>
          </a:p>
          <a:p>
            <a:endParaRPr lang="de-DE" sz="2400" dirty="0" smtClean="0"/>
          </a:p>
          <a:p>
            <a:endParaRPr lang="de-DE" sz="2400" dirty="0" smtClean="0"/>
          </a:p>
          <a:p>
            <a:endParaRPr lang="de-DE" sz="2400" dirty="0" smtClean="0"/>
          </a:p>
          <a:p>
            <a:endParaRPr lang="de-DE" sz="2400" dirty="0" smtClean="0"/>
          </a:p>
          <a:p>
            <a:r>
              <a:rPr lang="de-DE" sz="3200" b="1" i="1" dirty="0" smtClean="0">
                <a:solidFill>
                  <a:schemeClr val="accent2"/>
                </a:solidFill>
              </a:rPr>
              <a:t>TUI auf dem </a:t>
            </a:r>
            <a:r>
              <a:rPr lang="de-DE" sz="3200" b="1" i="1" dirty="0" err="1" smtClean="0">
                <a:solidFill>
                  <a:schemeClr val="accent2"/>
                </a:solidFill>
              </a:rPr>
              <a:t>Beagleboard</a:t>
            </a:r>
            <a:r>
              <a:rPr lang="de-DE" sz="3200" b="1" i="1" dirty="0" smtClean="0">
                <a:solidFill>
                  <a:schemeClr val="accent2"/>
                </a:solidFill>
              </a:rPr>
              <a:t>:</a:t>
            </a:r>
            <a:endParaRPr lang="de-DE" sz="3200" b="1" i="1" dirty="0" smtClean="0">
              <a:solidFill>
                <a:schemeClr val="accent2"/>
              </a:solidFill>
            </a:endParaRPr>
          </a:p>
        </p:txBody>
      </p:sp>
      <p:sp>
        <p:nvSpPr>
          <p:cNvPr id="57" name="Textfeld 56"/>
          <p:cNvSpPr txBox="1"/>
          <p:nvPr/>
        </p:nvSpPr>
        <p:spPr>
          <a:xfrm>
            <a:off x="15005787" y="12203690"/>
            <a:ext cx="5592544" cy="2677656"/>
          </a:xfrm>
          <a:prstGeom prst="rect">
            <a:avLst/>
          </a:prstGeom>
          <a:noFill/>
          <a:ln w="28575">
            <a:noFill/>
          </a:ln>
        </p:spPr>
        <p:txBody>
          <a:bodyPr wrap="square" rtlCol="0">
            <a:spAutoFit/>
          </a:bodyPr>
          <a:lstStyle/>
          <a:p>
            <a:pPr algn="r"/>
            <a:r>
              <a:rPr lang="de-DE" sz="2400" dirty="0" smtClean="0"/>
              <a:t>Die </a:t>
            </a:r>
            <a:r>
              <a:rPr lang="de-DE" sz="2400" dirty="0" smtClean="0"/>
              <a:t>automatisch startende GUI </a:t>
            </a:r>
            <a:endParaRPr lang="de-DE" sz="2400" dirty="0" smtClean="0"/>
          </a:p>
          <a:p>
            <a:pPr algn="r"/>
            <a:r>
              <a:rPr lang="de-DE" sz="2400" dirty="0" smtClean="0"/>
              <a:t>ist </a:t>
            </a:r>
            <a:r>
              <a:rPr lang="de-DE" sz="2400" dirty="0" smtClean="0"/>
              <a:t>mit </a:t>
            </a:r>
            <a:r>
              <a:rPr lang="de-DE" sz="2400" dirty="0" err="1" smtClean="0"/>
              <a:t>Qt</a:t>
            </a:r>
            <a:r>
              <a:rPr lang="de-DE" sz="2400" dirty="0" smtClean="0"/>
              <a:t> und C++ </a:t>
            </a:r>
            <a:r>
              <a:rPr lang="de-DE" sz="2400" dirty="0" smtClean="0"/>
              <a:t>geschrieben.</a:t>
            </a:r>
          </a:p>
          <a:p>
            <a:pPr algn="r"/>
            <a:r>
              <a:rPr lang="de-DE" sz="2400" dirty="0" smtClean="0"/>
              <a:t>Die </a:t>
            </a:r>
            <a:r>
              <a:rPr lang="de-DE" sz="2400" dirty="0" smtClean="0"/>
              <a:t>Benutzerinteraktion </a:t>
            </a:r>
            <a:r>
              <a:rPr lang="de-DE" sz="2400" dirty="0" smtClean="0"/>
              <a:t>findet</a:t>
            </a:r>
          </a:p>
          <a:p>
            <a:pPr algn="r"/>
            <a:r>
              <a:rPr lang="de-DE" sz="2400" dirty="0" smtClean="0"/>
              <a:t>mittels </a:t>
            </a:r>
            <a:r>
              <a:rPr lang="de-DE" sz="2400" dirty="0" smtClean="0"/>
              <a:t>eines an das </a:t>
            </a:r>
            <a:r>
              <a:rPr lang="de-DE" sz="2400" dirty="0" err="1" smtClean="0"/>
              <a:t>Beagle</a:t>
            </a:r>
            <a:r>
              <a:rPr lang="de-DE" sz="2400" dirty="0" smtClean="0"/>
              <a:t>-</a:t>
            </a:r>
          </a:p>
          <a:p>
            <a:pPr algn="r"/>
            <a:r>
              <a:rPr lang="de-DE" sz="2400" dirty="0" err="1" smtClean="0"/>
              <a:t>board</a:t>
            </a:r>
            <a:r>
              <a:rPr lang="de-DE" sz="2400" dirty="0" smtClean="0"/>
              <a:t> </a:t>
            </a:r>
            <a:r>
              <a:rPr lang="de-DE" sz="2400" dirty="0" smtClean="0"/>
              <a:t>angeschlossenem Touchscreen statt.</a:t>
            </a:r>
          </a:p>
          <a:p>
            <a:pPr algn="r"/>
            <a:r>
              <a:rPr lang="de-DE" sz="2400" dirty="0" smtClean="0"/>
              <a:t>Unterteilt ist die GUI in 5 Fenster mit verschiedenen Funktionsbereichen</a:t>
            </a:r>
          </a:p>
        </p:txBody>
      </p:sp>
      <p:cxnSp>
        <p:nvCxnSpPr>
          <p:cNvPr id="87" name="Gerade Verbindung 86"/>
          <p:cNvCxnSpPr/>
          <p:nvPr/>
        </p:nvCxnSpPr>
        <p:spPr>
          <a:xfrm>
            <a:off x="15836900" y="16687800"/>
            <a:ext cx="4800600" cy="0"/>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89" name="Textfeld 88"/>
          <p:cNvSpPr txBox="1"/>
          <p:nvPr/>
        </p:nvSpPr>
        <p:spPr>
          <a:xfrm>
            <a:off x="15543648" y="18597419"/>
            <a:ext cx="4696690" cy="584775"/>
          </a:xfrm>
          <a:prstGeom prst="rect">
            <a:avLst/>
          </a:prstGeom>
          <a:noFill/>
        </p:spPr>
        <p:txBody>
          <a:bodyPr wrap="square" rtlCol="0">
            <a:spAutoFit/>
          </a:bodyPr>
          <a:lstStyle/>
          <a:p>
            <a:r>
              <a:rPr lang="de-DE" sz="3200" b="1" i="1" dirty="0" smtClean="0">
                <a:solidFill>
                  <a:schemeClr val="accent2"/>
                </a:solidFill>
              </a:rPr>
              <a:t>Admin-GUI (Java):</a:t>
            </a:r>
            <a:endParaRPr lang="de-DE" sz="3200" b="1" i="1" dirty="0">
              <a:solidFill>
                <a:schemeClr val="accent2"/>
              </a:solidFill>
            </a:endParaRPr>
          </a:p>
        </p:txBody>
      </p:sp>
      <p:cxnSp>
        <p:nvCxnSpPr>
          <p:cNvPr id="90" name="Gerade Verbindung 89"/>
          <p:cNvCxnSpPr/>
          <p:nvPr/>
        </p:nvCxnSpPr>
        <p:spPr>
          <a:xfrm>
            <a:off x="10033000" y="21491863"/>
            <a:ext cx="0" cy="7258050"/>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037" name="Picture 13" descr="C:\Users\Philipp\Dropbox\KuBuHu\image7747.png"/>
          <p:cNvPicPr>
            <a:picLocks noChangeAspect="1" noChangeArrowheads="1"/>
          </p:cNvPicPr>
          <p:nvPr/>
        </p:nvPicPr>
        <p:blipFill>
          <a:blip r:embed="rId9" cstate="print"/>
          <a:srcRect/>
          <a:stretch>
            <a:fillRect/>
          </a:stretch>
        </p:blipFill>
        <p:spPr bwMode="auto">
          <a:xfrm>
            <a:off x="23109238" y="16108363"/>
            <a:ext cx="12152312" cy="6696075"/>
          </a:xfrm>
          <a:prstGeom prst="rect">
            <a:avLst/>
          </a:prstGeom>
          <a:noFill/>
        </p:spPr>
      </p:pic>
      <p:cxnSp>
        <p:nvCxnSpPr>
          <p:cNvPr id="91" name="Gerade Verbindung 90"/>
          <p:cNvCxnSpPr/>
          <p:nvPr/>
        </p:nvCxnSpPr>
        <p:spPr>
          <a:xfrm>
            <a:off x="958850" y="19145250"/>
            <a:ext cx="4800600" cy="0"/>
          </a:xfrm>
          <a:prstGeom prst="line">
            <a:avLst/>
          </a:prstGeom>
          <a:ln w="635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Pfeil nach rechts 91"/>
          <p:cNvSpPr/>
          <p:nvPr/>
        </p:nvSpPr>
        <p:spPr>
          <a:xfrm rot="8351056">
            <a:off x="6253018" y="20243801"/>
            <a:ext cx="1330037"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Pfeil nach rechts 95"/>
          <p:cNvSpPr/>
          <p:nvPr/>
        </p:nvSpPr>
        <p:spPr>
          <a:xfrm rot="3177355">
            <a:off x="10469419" y="19888203"/>
            <a:ext cx="1330037"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8" name="Pfeil nach rechts 97"/>
          <p:cNvSpPr/>
          <p:nvPr/>
        </p:nvSpPr>
        <p:spPr>
          <a:xfrm rot="3177355">
            <a:off x="3865419" y="14173203"/>
            <a:ext cx="1330037"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Pfeil nach rechts 103"/>
          <p:cNvSpPr/>
          <p:nvPr/>
        </p:nvSpPr>
        <p:spPr>
          <a:xfrm rot="18238548">
            <a:off x="10748818" y="13258801"/>
            <a:ext cx="1330037" cy="789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 xmlns:p14="http://schemas.microsoft.com/office/powerpoint/2010/main" val="155200758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1101</Words>
  <Application>Microsoft Office PowerPoint</Application>
  <PresentationFormat>Benutzerdefiniert</PresentationFormat>
  <Paragraphs>199</Paragraphs>
  <Slides>1</Slides>
  <Notes>1</Notes>
  <HiddenSlides>0</HiddenSlides>
  <MMClips>0</MMClips>
  <ScaleCrop>false</ScaleCrop>
  <HeadingPairs>
    <vt:vector size="4" baseType="variant">
      <vt:variant>
        <vt:lpstr>Design</vt:lpstr>
      </vt:variant>
      <vt:variant>
        <vt:i4>1</vt:i4>
      </vt:variant>
      <vt:variant>
        <vt:lpstr>Folientitel</vt:lpstr>
      </vt:variant>
      <vt:variant>
        <vt:i4>1</vt:i4>
      </vt:variant>
    </vt:vector>
  </HeadingPairs>
  <TitlesOfParts>
    <vt:vector size="2" baseType="lpstr">
      <vt:lpstr>Larissa</vt:lpstr>
      <vt:lpstr>Folie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Fabian</dc:creator>
  <cp:lastModifiedBy>Philipp Müller</cp:lastModifiedBy>
  <cp:revision>118</cp:revision>
  <dcterms:created xsi:type="dcterms:W3CDTF">2014-07-06T15:58:34Z</dcterms:created>
  <dcterms:modified xsi:type="dcterms:W3CDTF">2015-09-01T19:15:30Z</dcterms:modified>
</cp:coreProperties>
</file>