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uppieren 166"/>
          <p:cNvGrpSpPr/>
          <p:nvPr/>
        </p:nvGrpSpPr>
        <p:grpSpPr>
          <a:xfrm>
            <a:off x="-180528" y="0"/>
            <a:ext cx="10585176" cy="6465969"/>
            <a:chOff x="-108520" y="0"/>
            <a:chExt cx="10585176" cy="6465969"/>
          </a:xfrm>
        </p:grpSpPr>
        <p:sp>
          <p:nvSpPr>
            <p:cNvPr id="165" name="Abgerundetes Rechteck 164"/>
            <p:cNvSpPr/>
            <p:nvPr/>
          </p:nvSpPr>
          <p:spPr>
            <a:xfrm>
              <a:off x="3059832" y="0"/>
              <a:ext cx="7416824" cy="6453336"/>
            </a:xfrm>
            <a:prstGeom prst="roundRect">
              <a:avLst>
                <a:gd name="adj" fmla="val 29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mtClean="0">
                  <a:solidFill>
                    <a:sysClr val="windowText" lastClr="000000"/>
                  </a:solidFill>
                </a:rPr>
                <a:t>Quadrocopter</a:t>
              </a:r>
            </a:p>
          </p:txBody>
        </p:sp>
        <p:sp>
          <p:nvSpPr>
            <p:cNvPr id="166" name="Abgerundetes Rechteck 165"/>
            <p:cNvSpPr/>
            <p:nvPr/>
          </p:nvSpPr>
          <p:spPr>
            <a:xfrm>
              <a:off x="-108520" y="12633"/>
              <a:ext cx="2808312" cy="6453336"/>
            </a:xfrm>
            <a:prstGeom prst="roundRect">
              <a:avLst>
                <a:gd name="adj" fmla="val 4623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dirty="0" smtClean="0">
                  <a:solidFill>
                    <a:sysClr val="windowText" lastClr="000000"/>
                  </a:solidFill>
                </a:rPr>
                <a:t>Base Station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4" name="Gruppieren 163"/>
            <p:cNvGrpSpPr/>
            <p:nvPr/>
          </p:nvGrpSpPr>
          <p:grpSpPr>
            <a:xfrm>
              <a:off x="154375" y="548680"/>
              <a:ext cx="10106258" cy="5700507"/>
              <a:chOff x="154375" y="548680"/>
              <a:chExt cx="10106258" cy="5700507"/>
            </a:xfrm>
          </p:grpSpPr>
          <p:sp>
            <p:nvSpPr>
              <p:cNvPr id="431" name="Abgerundetes Rechteck 430"/>
              <p:cNvSpPr/>
              <p:nvPr/>
            </p:nvSpPr>
            <p:spPr>
              <a:xfrm>
                <a:off x="3263981" y="548680"/>
                <a:ext cx="3816424" cy="3325006"/>
              </a:xfrm>
              <a:prstGeom prst="roundRect">
                <a:avLst>
                  <a:gd name="adj" fmla="val 435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smtClean="0">
                    <a:solidFill>
                      <a:schemeClr val="tx1"/>
                    </a:solidFill>
                  </a:rPr>
                  <a:t>Physical Model</a:t>
                </a:r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Abgerundetes Rechteck 431"/>
              <p:cNvSpPr/>
              <p:nvPr/>
            </p:nvSpPr>
            <p:spPr>
              <a:xfrm>
                <a:off x="3288489" y="3921181"/>
                <a:ext cx="3816424" cy="2304256"/>
              </a:xfrm>
              <a:prstGeom prst="roundRect">
                <a:avLst>
                  <a:gd name="adj" fmla="val 658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smtClean="0">
                    <a:solidFill>
                      <a:schemeClr val="tx1"/>
                    </a:solidFill>
                  </a:rPr>
                  <a:t>Vision System</a:t>
                </a:r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Abgerundetes Rechteck 458"/>
              <p:cNvSpPr/>
              <p:nvPr/>
            </p:nvSpPr>
            <p:spPr>
              <a:xfrm>
                <a:off x="154375" y="548681"/>
                <a:ext cx="2339752" cy="5700506"/>
              </a:xfrm>
              <a:prstGeom prst="roundRect">
                <a:avLst>
                  <a:gd name="adj" fmla="val 600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smtClean="0">
                    <a:solidFill>
                      <a:sysClr val="windowText" lastClr="000000"/>
                    </a:solidFill>
                  </a:rPr>
                  <a:t>Image Processing</a:t>
                </a:r>
                <a:endParaRPr lang="en-GB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ihandform 425"/>
              <p:cNvSpPr/>
              <p:nvPr/>
            </p:nvSpPr>
            <p:spPr>
              <a:xfrm>
                <a:off x="3564646" y="3217752"/>
                <a:ext cx="3312368" cy="390894"/>
              </a:xfrm>
              <a:custGeom>
                <a:avLst/>
                <a:gdLst>
                  <a:gd name="connsiteX0" fmla="*/ 855023 w 2220685"/>
                  <a:gd name="connsiteY0" fmla="*/ 0 h 237507"/>
                  <a:gd name="connsiteX1" fmla="*/ 0 w 2220685"/>
                  <a:gd name="connsiteY1" fmla="*/ 237507 h 237507"/>
                  <a:gd name="connsiteX2" fmla="*/ 1567542 w 2220685"/>
                  <a:gd name="connsiteY2" fmla="*/ 237507 h 237507"/>
                  <a:gd name="connsiteX3" fmla="*/ 2220685 w 2220685"/>
                  <a:gd name="connsiteY3" fmla="*/ 0 h 237507"/>
                  <a:gd name="connsiteX4" fmla="*/ 855023 w 2220685"/>
                  <a:gd name="connsiteY4" fmla="*/ 0 h 23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0685" h="237507">
                    <a:moveTo>
                      <a:pt x="855023" y="0"/>
                    </a:moveTo>
                    <a:lnTo>
                      <a:pt x="0" y="237507"/>
                    </a:lnTo>
                    <a:lnTo>
                      <a:pt x="1567542" y="237507"/>
                    </a:lnTo>
                    <a:lnTo>
                      <a:pt x="2220685" y="0"/>
                    </a:lnTo>
                    <a:lnTo>
                      <a:pt x="8550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23000"/>
                </a:schemeClr>
              </a:solidFill>
              <a:ln w="158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hteck 462"/>
              <p:cNvSpPr/>
              <p:nvPr/>
            </p:nvSpPr>
            <p:spPr>
              <a:xfrm>
                <a:off x="3491880" y="1268760"/>
                <a:ext cx="3456384" cy="24482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12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03" name="Gruppieren 402"/>
              <p:cNvGrpSpPr/>
              <p:nvPr/>
            </p:nvGrpSpPr>
            <p:grpSpPr>
              <a:xfrm>
                <a:off x="7128656" y="548680"/>
                <a:ext cx="3131977" cy="3564773"/>
                <a:chOff x="7164290" y="548680"/>
                <a:chExt cx="2232259" cy="3564773"/>
              </a:xfrm>
            </p:grpSpPr>
            <p:sp>
              <p:nvSpPr>
                <p:cNvPr id="433" name="Abgerundetes Rechteck 432"/>
                <p:cNvSpPr/>
                <p:nvPr/>
              </p:nvSpPr>
              <p:spPr>
                <a:xfrm rot="16200000">
                  <a:off x="6840253" y="872717"/>
                  <a:ext cx="2880319" cy="2232246"/>
                </a:xfrm>
                <a:prstGeom prst="roundRect">
                  <a:avLst>
                    <a:gd name="adj" fmla="val 6811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t" anchorCtr="0"/>
                <a:lstStyle/>
                <a:p>
                  <a:r>
                    <a:rPr lang="en-GB" smtClean="0">
                      <a:solidFill>
                        <a:schemeClr val="tx1"/>
                      </a:solidFill>
                    </a:rPr>
                    <a:t>Body Control</a:t>
                  </a:r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 rot="16200000">
                  <a:off x="8389263" y="3106167"/>
                  <a:ext cx="859550" cy="1155022"/>
                </a:xfrm>
                <a:prstGeom prst="roundRect">
                  <a:avLst>
                    <a:gd name="adj" fmla="val 8231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Rechteck 215"/>
                <p:cNvSpPr/>
                <p:nvPr/>
              </p:nvSpPr>
              <p:spPr>
                <a:xfrm>
                  <a:off x="8712839" y="3237484"/>
                  <a:ext cx="39553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8987136" y="3068960"/>
                  <a:ext cx="39553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" name="Rechteck 330"/>
                <p:cNvSpPr/>
                <p:nvPr/>
              </p:nvSpPr>
              <p:spPr>
                <a:xfrm>
                  <a:off x="8628956" y="3273108"/>
                  <a:ext cx="59375" cy="108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30" name="Abgerundetes Rechteck 629"/>
              <p:cNvSpPr/>
              <p:nvPr/>
            </p:nvSpPr>
            <p:spPr>
              <a:xfrm>
                <a:off x="7139780" y="4149079"/>
                <a:ext cx="3120852" cy="2088233"/>
              </a:xfrm>
              <a:prstGeom prst="roundRect">
                <a:avLst>
                  <a:gd name="adj" fmla="val 59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GB" smtClean="0">
                    <a:solidFill>
                      <a:schemeClr val="tx1"/>
                    </a:solidFill>
                  </a:rPr>
                  <a:t>Position Control</a:t>
                </a:r>
                <a:endParaRPr lang="en-GB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8" name="Gruppieren 427"/>
              <p:cNvGrpSpPr/>
              <p:nvPr/>
            </p:nvGrpSpPr>
            <p:grpSpPr>
              <a:xfrm>
                <a:off x="4299226" y="1556797"/>
                <a:ext cx="2080400" cy="1960941"/>
                <a:chOff x="5590238" y="2204864"/>
                <a:chExt cx="2216078" cy="2167394"/>
              </a:xfrm>
            </p:grpSpPr>
            <p:grpSp>
              <p:nvGrpSpPr>
                <p:cNvPr id="386" name="Gruppieren 385"/>
                <p:cNvGrpSpPr/>
                <p:nvPr/>
              </p:nvGrpSpPr>
              <p:grpSpPr>
                <a:xfrm>
                  <a:off x="6146931" y="2234894"/>
                  <a:ext cx="1659385" cy="2118961"/>
                  <a:chOff x="3995936" y="2708920"/>
                  <a:chExt cx="2448272" cy="2696860"/>
                </a:xfrm>
              </p:grpSpPr>
              <p:cxnSp>
                <p:nvCxnSpPr>
                  <p:cNvPr id="360" name="Gerade Verbindung mit Pfeil 359"/>
                  <p:cNvCxnSpPr/>
                  <p:nvPr/>
                </p:nvCxnSpPr>
                <p:spPr>
                  <a:xfrm rot="5400000" flipH="1" flipV="1">
                    <a:off x="3912811" y="4004270"/>
                    <a:ext cx="2592288" cy="1588"/>
                  </a:xfrm>
                  <a:prstGeom prst="straightConnector1">
                    <a:avLst/>
                  </a:prstGeom>
                  <a:ln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Gerade Verbindung 360"/>
                  <p:cNvCxnSpPr>
                    <a:endCxn id="365" idx="0"/>
                  </p:cNvCxnSpPr>
                  <p:nvPr/>
                </p:nvCxnSpPr>
                <p:spPr bwMode="auto">
                  <a:xfrm rot="5400000">
                    <a:off x="4294480" y="4233005"/>
                    <a:ext cx="1576389" cy="294147"/>
                  </a:xfrm>
                  <a:prstGeom prst="line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39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Gerade Verbindung 361"/>
                  <p:cNvCxnSpPr>
                    <a:endCxn id="365" idx="2"/>
                  </p:cNvCxnSpPr>
                  <p:nvPr/>
                </p:nvCxnSpPr>
                <p:spPr bwMode="auto">
                  <a:xfrm rot="16200000" flipH="1">
                    <a:off x="4531985" y="4289645"/>
                    <a:ext cx="1813896" cy="418373"/>
                  </a:xfrm>
                  <a:prstGeom prst="line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39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Gerade Verbindung 362"/>
                  <p:cNvCxnSpPr>
                    <a:endCxn id="365" idx="1"/>
                  </p:cNvCxnSpPr>
                  <p:nvPr/>
                </p:nvCxnSpPr>
                <p:spPr bwMode="auto">
                  <a:xfrm rot="5400000">
                    <a:off x="3748214" y="3924247"/>
                    <a:ext cx="1813896" cy="1149170"/>
                  </a:xfrm>
                  <a:prstGeom prst="line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39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Gerade Verbindung 363"/>
                  <p:cNvCxnSpPr>
                    <a:endCxn id="365" idx="3"/>
                  </p:cNvCxnSpPr>
                  <p:nvPr/>
                </p:nvCxnSpPr>
                <p:spPr bwMode="auto">
                  <a:xfrm rot="16200000" flipH="1">
                    <a:off x="4977310" y="3844320"/>
                    <a:ext cx="1576389" cy="1071515"/>
                  </a:xfrm>
                  <a:prstGeom prst="line">
                    <a:avLst/>
                  </a:prstGeom>
                  <a:ln>
                    <a:solidFill>
                      <a:schemeClr val="accent1">
                        <a:shade val="95000"/>
                        <a:satMod val="105000"/>
                        <a:alpha val="39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reihandform 364"/>
                  <p:cNvSpPr/>
                  <p:nvPr/>
                </p:nvSpPr>
                <p:spPr>
                  <a:xfrm>
                    <a:off x="4080577" y="5168273"/>
                    <a:ext cx="2220685" cy="237507"/>
                  </a:xfrm>
                  <a:custGeom>
                    <a:avLst/>
                    <a:gdLst>
                      <a:gd name="connsiteX0" fmla="*/ 855023 w 2220685"/>
                      <a:gd name="connsiteY0" fmla="*/ 0 h 237507"/>
                      <a:gd name="connsiteX1" fmla="*/ 0 w 2220685"/>
                      <a:gd name="connsiteY1" fmla="*/ 237507 h 237507"/>
                      <a:gd name="connsiteX2" fmla="*/ 1567542 w 2220685"/>
                      <a:gd name="connsiteY2" fmla="*/ 237507 h 237507"/>
                      <a:gd name="connsiteX3" fmla="*/ 2220685 w 2220685"/>
                      <a:gd name="connsiteY3" fmla="*/ 0 h 237507"/>
                      <a:gd name="connsiteX4" fmla="*/ 855023 w 2220685"/>
                      <a:gd name="connsiteY4" fmla="*/ 0 h 237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0685" h="237507">
                        <a:moveTo>
                          <a:pt x="855023" y="0"/>
                        </a:moveTo>
                        <a:lnTo>
                          <a:pt x="0" y="237507"/>
                        </a:lnTo>
                        <a:lnTo>
                          <a:pt x="1567542" y="237507"/>
                        </a:lnTo>
                        <a:lnTo>
                          <a:pt x="2220685" y="0"/>
                        </a:lnTo>
                        <a:lnTo>
                          <a:pt x="855023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alpha val="8000"/>
                    </a:schemeClr>
                  </a:solidFill>
                  <a:ln w="15875">
                    <a:solidFill>
                      <a:schemeClr val="tx1">
                        <a:alpha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66" name="Gruppieren 355"/>
                  <p:cNvGrpSpPr/>
                  <p:nvPr/>
                </p:nvGrpSpPr>
                <p:grpSpPr>
                  <a:xfrm>
                    <a:off x="3995936" y="3224057"/>
                    <a:ext cx="2448272" cy="641977"/>
                    <a:chOff x="3419872" y="2841819"/>
                    <a:chExt cx="2448272" cy="641977"/>
                  </a:xfrm>
                  <a:solidFill>
                    <a:schemeClr val="tx2">
                      <a:lumMod val="20000"/>
                      <a:lumOff val="80000"/>
                      <a:alpha val="23000"/>
                    </a:schemeClr>
                  </a:solidFill>
                </p:grpSpPr>
                <p:sp>
                  <p:nvSpPr>
                    <p:cNvPr id="367" name="Zylinder 366"/>
                    <p:cNvSpPr/>
                    <p:nvPr/>
                  </p:nvSpPr>
                  <p:spPr>
                    <a:xfrm>
                      <a:off x="4566142" y="3295190"/>
                      <a:ext cx="91927" cy="188606"/>
                    </a:xfrm>
                    <a:prstGeom prst="can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Ellipse 367"/>
                    <p:cNvSpPr/>
                    <p:nvPr/>
                  </p:nvSpPr>
                  <p:spPr>
                    <a:xfrm>
                      <a:off x="3419875" y="3029352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9" name="Ellipse 368"/>
                    <p:cNvSpPr/>
                    <p:nvPr/>
                  </p:nvSpPr>
                  <p:spPr>
                    <a:xfrm>
                      <a:off x="3419872" y="2989565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Ellipse 369"/>
                    <p:cNvSpPr/>
                    <p:nvPr/>
                  </p:nvSpPr>
                  <p:spPr>
                    <a:xfrm>
                      <a:off x="4900782" y="3060915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Ellipse 370"/>
                    <p:cNvSpPr/>
                    <p:nvPr/>
                  </p:nvSpPr>
                  <p:spPr>
                    <a:xfrm>
                      <a:off x="4900782" y="3033003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Ellipse 371"/>
                    <p:cNvSpPr/>
                    <p:nvPr/>
                  </p:nvSpPr>
                  <p:spPr>
                    <a:xfrm>
                      <a:off x="4107633" y="3189984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3" name="Ellipse 372"/>
                    <p:cNvSpPr/>
                    <p:nvPr/>
                  </p:nvSpPr>
                  <p:spPr>
                    <a:xfrm>
                      <a:off x="4107633" y="3228303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4" name="Ellipse 373"/>
                    <p:cNvSpPr/>
                    <p:nvPr/>
                  </p:nvSpPr>
                  <p:spPr>
                    <a:xfrm>
                      <a:off x="4267377" y="2869724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5" name="Ellipse 374"/>
                    <p:cNvSpPr/>
                    <p:nvPr/>
                  </p:nvSpPr>
                  <p:spPr>
                    <a:xfrm>
                      <a:off x="4267377" y="2841819"/>
                      <a:ext cx="967362" cy="22686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6" name="Zylinder 375"/>
                    <p:cNvSpPr/>
                    <p:nvPr/>
                  </p:nvSpPr>
                  <p:spPr>
                    <a:xfrm>
                      <a:off x="3878376" y="3103002"/>
                      <a:ext cx="91927" cy="188606"/>
                    </a:xfrm>
                    <a:prstGeom prst="can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7" name="Zylinder 376"/>
                    <p:cNvSpPr/>
                    <p:nvPr/>
                  </p:nvSpPr>
                  <p:spPr>
                    <a:xfrm>
                      <a:off x="5345347" y="3138676"/>
                      <a:ext cx="91927" cy="188606"/>
                    </a:xfrm>
                    <a:prstGeom prst="can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8" name="Zylinder 377"/>
                    <p:cNvSpPr/>
                    <p:nvPr/>
                  </p:nvSpPr>
                  <p:spPr>
                    <a:xfrm>
                      <a:off x="4703685" y="2932844"/>
                      <a:ext cx="91701" cy="113430"/>
                    </a:xfrm>
                    <a:prstGeom prst="can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9" name="Freihandform 378"/>
                    <p:cNvSpPr/>
                    <p:nvPr/>
                  </p:nvSpPr>
                  <p:spPr>
                    <a:xfrm rot="20823597" flipH="1">
                      <a:off x="3914047" y="3232719"/>
                      <a:ext cx="280610" cy="90955"/>
                    </a:xfrm>
                    <a:custGeom>
                      <a:avLst/>
                      <a:gdLst>
                        <a:gd name="connsiteX0" fmla="*/ 0 w 748146"/>
                        <a:gd name="connsiteY0" fmla="*/ 374073 h 374073"/>
                        <a:gd name="connsiteX1" fmla="*/ 748146 w 748146"/>
                        <a:gd name="connsiteY1" fmla="*/ 0 h 374073"/>
                        <a:gd name="connsiteX2" fmla="*/ 748146 w 748146"/>
                        <a:gd name="connsiteY2" fmla="*/ 0 h 3740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8146" h="374073">
                          <a:moveTo>
                            <a:pt x="0" y="374073"/>
                          </a:moveTo>
                          <a:lnTo>
                            <a:pt x="748146" y="0"/>
                          </a:lnTo>
                          <a:lnTo>
                            <a:pt x="748146" y="0"/>
                          </a:lnTo>
                        </a:path>
                      </a:pathLst>
                    </a:cu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0" name="Freihandform 379"/>
                    <p:cNvSpPr/>
                    <p:nvPr/>
                  </p:nvSpPr>
                  <p:spPr>
                    <a:xfrm rot="20248305" flipH="1">
                      <a:off x="3986194" y="3093019"/>
                      <a:ext cx="472107" cy="220426"/>
                    </a:xfrm>
                    <a:custGeom>
                      <a:avLst/>
                      <a:gdLst>
                        <a:gd name="connsiteX0" fmla="*/ 0 w 748146"/>
                        <a:gd name="connsiteY0" fmla="*/ 374073 h 374073"/>
                        <a:gd name="connsiteX1" fmla="*/ 748146 w 748146"/>
                        <a:gd name="connsiteY1" fmla="*/ 0 h 374073"/>
                        <a:gd name="connsiteX2" fmla="*/ 748146 w 748146"/>
                        <a:gd name="connsiteY2" fmla="*/ 0 h 3740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8146" h="374073">
                          <a:moveTo>
                            <a:pt x="0" y="374073"/>
                          </a:moveTo>
                          <a:lnTo>
                            <a:pt x="748146" y="0"/>
                          </a:lnTo>
                          <a:lnTo>
                            <a:pt x="748146" y="0"/>
                          </a:lnTo>
                        </a:path>
                      </a:pathLst>
                    </a:cu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1" name="Freihandform 380"/>
                    <p:cNvSpPr/>
                    <p:nvPr/>
                  </p:nvSpPr>
                  <p:spPr>
                    <a:xfrm rot="20248305" flipH="1">
                      <a:off x="5036776" y="3231182"/>
                      <a:ext cx="388350" cy="174077"/>
                    </a:xfrm>
                    <a:custGeom>
                      <a:avLst/>
                      <a:gdLst>
                        <a:gd name="connsiteX0" fmla="*/ 0 w 748146"/>
                        <a:gd name="connsiteY0" fmla="*/ 374073 h 374073"/>
                        <a:gd name="connsiteX1" fmla="*/ 748146 w 748146"/>
                        <a:gd name="connsiteY1" fmla="*/ 0 h 374073"/>
                        <a:gd name="connsiteX2" fmla="*/ 748146 w 748146"/>
                        <a:gd name="connsiteY2" fmla="*/ 0 h 3740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8146" h="374073">
                          <a:moveTo>
                            <a:pt x="0" y="374073"/>
                          </a:moveTo>
                          <a:lnTo>
                            <a:pt x="748146" y="0"/>
                          </a:lnTo>
                          <a:lnTo>
                            <a:pt x="748146" y="0"/>
                          </a:lnTo>
                        </a:path>
                      </a:pathLst>
                    </a:cu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82" name="Gruppieren 360"/>
                    <p:cNvGrpSpPr/>
                    <p:nvPr/>
                  </p:nvGrpSpPr>
                  <p:grpSpPr>
                    <a:xfrm rot="233955">
                      <a:off x="4400792" y="3004870"/>
                      <a:ext cx="504356" cy="409540"/>
                      <a:chOff x="7786710" y="5832890"/>
                      <a:chExt cx="485642" cy="428116"/>
                    </a:xfrm>
                    <a:grpFill/>
                  </p:grpSpPr>
                  <p:sp>
                    <p:nvSpPr>
                      <p:cNvPr id="384" name="Ellipse 383"/>
                      <p:cNvSpPr/>
                      <p:nvPr/>
                    </p:nvSpPr>
                    <p:spPr>
                      <a:xfrm>
                        <a:off x="7786710" y="6000768"/>
                        <a:ext cx="485642" cy="45011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2">
                            <a:lumMod val="60000"/>
                            <a:lumOff val="40000"/>
                            <a:alpha val="5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5" name="Bogen 384"/>
                      <p:cNvSpPr/>
                      <p:nvPr/>
                    </p:nvSpPr>
                    <p:spPr>
                      <a:xfrm rot="3797">
                        <a:off x="7789296" y="5832890"/>
                        <a:ext cx="481840" cy="428116"/>
                      </a:xfrm>
                      <a:prstGeom prst="arc">
                        <a:avLst>
                          <a:gd name="adj1" fmla="val 10617351"/>
                          <a:gd name="adj2" fmla="val 0"/>
                        </a:avLst>
                      </a:prstGeom>
                      <a:grpFill/>
                      <a:ln w="25400">
                        <a:solidFill>
                          <a:schemeClr val="tx2">
                            <a:lumMod val="60000"/>
                            <a:lumOff val="40000"/>
                            <a:alpha val="58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383" name="Gerade Verbindung mit Pfeil 382"/>
                    <p:cNvCxnSpPr/>
                    <p:nvPr/>
                  </p:nvCxnSpPr>
                  <p:spPr>
                    <a:xfrm rot="5400000" flipH="1" flipV="1">
                      <a:off x="4453665" y="3225194"/>
                      <a:ext cx="360040" cy="1588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  <a:alpha val="58000"/>
                        </a:schemeClr>
                      </a:solidFill>
                      <a:prstDash val="dash"/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7" name="Gruppieren 326"/>
                <p:cNvGrpSpPr/>
                <p:nvPr/>
              </p:nvGrpSpPr>
              <p:grpSpPr>
                <a:xfrm>
                  <a:off x="5590238" y="2204864"/>
                  <a:ext cx="1659385" cy="2167394"/>
                  <a:chOff x="898834" y="2277666"/>
                  <a:chExt cx="2448272" cy="2758502"/>
                </a:xfrm>
              </p:grpSpPr>
              <p:cxnSp>
                <p:nvCxnSpPr>
                  <p:cNvPr id="301" name="Gerade Verbindung mit Pfeil 300"/>
                  <p:cNvCxnSpPr/>
                  <p:nvPr/>
                </p:nvCxnSpPr>
                <p:spPr>
                  <a:xfrm rot="5400000" flipH="1" flipV="1">
                    <a:off x="815709" y="3573016"/>
                    <a:ext cx="2592288" cy="1588"/>
                  </a:xfrm>
                  <a:prstGeom prst="straightConnector1">
                    <a:avLst/>
                  </a:prstGeom>
                  <a:ln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Zylinder 105"/>
                  <p:cNvSpPr/>
                  <p:nvPr/>
                </p:nvSpPr>
                <p:spPr>
                  <a:xfrm>
                    <a:off x="2045104" y="3246174"/>
                    <a:ext cx="91927" cy="188606"/>
                  </a:xfrm>
                  <a:prstGeom prst="can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Ellipse 106"/>
                  <p:cNvSpPr/>
                  <p:nvPr/>
                </p:nvSpPr>
                <p:spPr>
                  <a:xfrm>
                    <a:off x="898837" y="2980336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Ellipse 107"/>
                  <p:cNvSpPr/>
                  <p:nvPr/>
                </p:nvSpPr>
                <p:spPr>
                  <a:xfrm>
                    <a:off x="898834" y="2940549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Ellipse 108"/>
                  <p:cNvSpPr/>
                  <p:nvPr/>
                </p:nvSpPr>
                <p:spPr>
                  <a:xfrm>
                    <a:off x="2379744" y="3011899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Ellipse 109"/>
                  <p:cNvSpPr/>
                  <p:nvPr/>
                </p:nvSpPr>
                <p:spPr>
                  <a:xfrm>
                    <a:off x="2379744" y="2983987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Ellipse 110"/>
                  <p:cNvSpPr/>
                  <p:nvPr/>
                </p:nvSpPr>
                <p:spPr>
                  <a:xfrm>
                    <a:off x="1586595" y="3140968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Ellipse 111"/>
                  <p:cNvSpPr/>
                  <p:nvPr/>
                </p:nvSpPr>
                <p:spPr>
                  <a:xfrm>
                    <a:off x="1586595" y="3179287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Ellipse 112"/>
                  <p:cNvSpPr/>
                  <p:nvPr/>
                </p:nvSpPr>
                <p:spPr>
                  <a:xfrm>
                    <a:off x="1746339" y="2820708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1746339" y="2792803"/>
                    <a:ext cx="967362" cy="226860"/>
                  </a:xfrm>
                  <a:prstGeom prst="ellipse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Zylinder 116"/>
                  <p:cNvSpPr/>
                  <p:nvPr/>
                </p:nvSpPr>
                <p:spPr>
                  <a:xfrm>
                    <a:off x="1357338" y="3053986"/>
                    <a:ext cx="91927" cy="188606"/>
                  </a:xfrm>
                  <a:prstGeom prst="can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Zylinder 117"/>
                  <p:cNvSpPr/>
                  <p:nvPr/>
                </p:nvSpPr>
                <p:spPr>
                  <a:xfrm>
                    <a:off x="2824309" y="3089660"/>
                    <a:ext cx="91927" cy="188606"/>
                  </a:xfrm>
                  <a:prstGeom prst="can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Zylinder 118"/>
                  <p:cNvSpPr/>
                  <p:nvPr/>
                </p:nvSpPr>
                <p:spPr>
                  <a:xfrm>
                    <a:off x="2182647" y="2883828"/>
                    <a:ext cx="91701" cy="113430"/>
                  </a:xfrm>
                  <a:prstGeom prst="can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Freihandform 119"/>
                  <p:cNvSpPr/>
                  <p:nvPr/>
                </p:nvSpPr>
                <p:spPr>
                  <a:xfrm rot="20823597" flipH="1">
                    <a:off x="1393009" y="3183703"/>
                    <a:ext cx="280610" cy="90955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Freihandform 120"/>
                  <p:cNvSpPr/>
                  <p:nvPr/>
                </p:nvSpPr>
                <p:spPr>
                  <a:xfrm rot="20248305" flipH="1">
                    <a:off x="1465156" y="3044003"/>
                    <a:ext cx="472107" cy="220426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ihandform 121"/>
                  <p:cNvSpPr/>
                  <p:nvPr/>
                </p:nvSpPr>
                <p:spPr>
                  <a:xfrm rot="20248305" flipH="1">
                    <a:off x="2515738" y="3182166"/>
                    <a:ext cx="388350" cy="174077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23" name="Gruppieren 360"/>
                  <p:cNvGrpSpPr/>
                  <p:nvPr/>
                </p:nvGrpSpPr>
                <p:grpSpPr>
                  <a:xfrm rot="233955">
                    <a:off x="1879757" y="2955813"/>
                    <a:ext cx="504356" cy="409537"/>
                    <a:chOff x="7786710" y="5832890"/>
                    <a:chExt cx="485642" cy="428116"/>
                  </a:xfrm>
                </p:grpSpPr>
                <p:sp>
                  <p:nvSpPr>
                    <p:cNvPr id="124" name="Ellipse 123"/>
                    <p:cNvSpPr/>
                    <p:nvPr/>
                  </p:nvSpPr>
                  <p:spPr>
                    <a:xfrm>
                      <a:off x="7786710" y="6000768"/>
                      <a:ext cx="485642" cy="45011"/>
                    </a:xfrm>
                    <a:prstGeom prst="ellipse">
                      <a:avLst/>
                    </a:prstGeom>
                    <a:solidFill>
                      <a:schemeClr val="accent1">
                        <a:alpha val="33000"/>
                      </a:schemeClr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Bogen 124"/>
                    <p:cNvSpPr/>
                    <p:nvPr/>
                  </p:nvSpPr>
                  <p:spPr>
                    <a:xfrm rot="3797">
                      <a:off x="7789296" y="5832890"/>
                      <a:ext cx="481840" cy="428116"/>
                    </a:xfrm>
                    <a:prstGeom prst="arc">
                      <a:avLst>
                        <a:gd name="adj1" fmla="val 10617351"/>
                        <a:gd name="adj2" fmla="val 0"/>
                      </a:avLst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cxnSp>
                <p:nvCxnSpPr>
                  <p:cNvPr id="286" name="Gerade Verbindung 285"/>
                  <p:cNvCxnSpPr>
                    <a:stCxn id="125" idx="1"/>
                    <a:endCxn id="299" idx="0"/>
                  </p:cNvCxnSpPr>
                  <p:nvPr/>
                </p:nvCxnSpPr>
                <p:spPr bwMode="auto">
                  <a:xfrm rot="5400000">
                    <a:off x="1197378" y="3801751"/>
                    <a:ext cx="1576389" cy="29414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Gerade Verbindung 287"/>
                  <p:cNvCxnSpPr>
                    <a:stCxn id="125" idx="1"/>
                    <a:endCxn id="299" idx="2"/>
                  </p:cNvCxnSpPr>
                  <p:nvPr/>
                </p:nvCxnSpPr>
                <p:spPr bwMode="auto">
                  <a:xfrm rot="16200000" flipH="1">
                    <a:off x="1434883" y="3858391"/>
                    <a:ext cx="1813896" cy="418373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Gerade Verbindung 288"/>
                  <p:cNvCxnSpPr>
                    <a:stCxn id="125" idx="1"/>
                    <a:endCxn id="299" idx="1"/>
                  </p:cNvCxnSpPr>
                  <p:nvPr/>
                </p:nvCxnSpPr>
                <p:spPr bwMode="auto">
                  <a:xfrm rot="5400000">
                    <a:off x="651112" y="3492993"/>
                    <a:ext cx="1813896" cy="114917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Gerade Verbindung 289"/>
                  <p:cNvCxnSpPr>
                    <a:stCxn id="125" idx="1"/>
                    <a:endCxn id="299" idx="3"/>
                  </p:cNvCxnSpPr>
                  <p:nvPr/>
                </p:nvCxnSpPr>
                <p:spPr bwMode="auto">
                  <a:xfrm rot="16200000" flipH="1">
                    <a:off x="1880208" y="3413066"/>
                    <a:ext cx="1576389" cy="1071515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Freihandform 298"/>
                  <p:cNvSpPr/>
                  <p:nvPr/>
                </p:nvSpPr>
                <p:spPr>
                  <a:xfrm>
                    <a:off x="983475" y="4737019"/>
                    <a:ext cx="2220685" cy="237507"/>
                  </a:xfrm>
                  <a:custGeom>
                    <a:avLst/>
                    <a:gdLst>
                      <a:gd name="connsiteX0" fmla="*/ 855023 w 2220685"/>
                      <a:gd name="connsiteY0" fmla="*/ 0 h 237507"/>
                      <a:gd name="connsiteX1" fmla="*/ 0 w 2220685"/>
                      <a:gd name="connsiteY1" fmla="*/ 237507 h 237507"/>
                      <a:gd name="connsiteX2" fmla="*/ 1567542 w 2220685"/>
                      <a:gd name="connsiteY2" fmla="*/ 237507 h 237507"/>
                      <a:gd name="connsiteX3" fmla="*/ 2220685 w 2220685"/>
                      <a:gd name="connsiteY3" fmla="*/ 0 h 237507"/>
                      <a:gd name="connsiteX4" fmla="*/ 855023 w 2220685"/>
                      <a:gd name="connsiteY4" fmla="*/ 0 h 237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0685" h="237507">
                        <a:moveTo>
                          <a:pt x="855023" y="0"/>
                        </a:moveTo>
                        <a:lnTo>
                          <a:pt x="0" y="237507"/>
                        </a:lnTo>
                        <a:lnTo>
                          <a:pt x="1567542" y="237507"/>
                        </a:lnTo>
                        <a:lnTo>
                          <a:pt x="2220685" y="0"/>
                        </a:lnTo>
                        <a:lnTo>
                          <a:pt x="855023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alpha val="23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7" name="Gerade Verbindung mit Pfeil 306"/>
                  <p:cNvCxnSpPr/>
                  <p:nvPr/>
                </p:nvCxnSpPr>
                <p:spPr>
                  <a:xfrm rot="5400000" flipH="1" flipV="1">
                    <a:off x="1932627" y="3176178"/>
                    <a:ext cx="360040" cy="1588"/>
                  </a:xfrm>
                  <a:prstGeom prst="straightConnector1">
                    <a:avLst/>
                  </a:prstGeom>
                  <a:ln>
                    <a:prstDash val="dash"/>
                    <a:headEnd type="non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Bogen 324"/>
                  <p:cNvSpPr/>
                  <p:nvPr/>
                </p:nvSpPr>
                <p:spPr>
                  <a:xfrm>
                    <a:off x="1932212" y="4676128"/>
                    <a:ext cx="360040" cy="360040"/>
                  </a:xfrm>
                  <a:prstGeom prst="arc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Ellipse 325"/>
                  <p:cNvSpPr/>
                  <p:nvPr/>
                </p:nvSpPr>
                <p:spPr>
                  <a:xfrm>
                    <a:off x="2171228" y="477264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300" name="Freihandform 299"/>
              <p:cNvSpPr/>
              <p:nvPr/>
            </p:nvSpPr>
            <p:spPr>
              <a:xfrm>
                <a:off x="3826030" y="3250669"/>
                <a:ext cx="2839173" cy="325745"/>
              </a:xfrm>
              <a:custGeom>
                <a:avLst/>
                <a:gdLst>
                  <a:gd name="connsiteX0" fmla="*/ 855023 w 2220685"/>
                  <a:gd name="connsiteY0" fmla="*/ 0 h 237507"/>
                  <a:gd name="connsiteX1" fmla="*/ 0 w 2220685"/>
                  <a:gd name="connsiteY1" fmla="*/ 237507 h 237507"/>
                  <a:gd name="connsiteX2" fmla="*/ 1567542 w 2220685"/>
                  <a:gd name="connsiteY2" fmla="*/ 237507 h 237507"/>
                  <a:gd name="connsiteX3" fmla="*/ 2220685 w 2220685"/>
                  <a:gd name="connsiteY3" fmla="*/ 0 h 237507"/>
                  <a:gd name="connsiteX4" fmla="*/ 855023 w 2220685"/>
                  <a:gd name="connsiteY4" fmla="*/ 0 h 23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0685" h="237507">
                    <a:moveTo>
                      <a:pt x="855023" y="0"/>
                    </a:moveTo>
                    <a:lnTo>
                      <a:pt x="0" y="237507"/>
                    </a:lnTo>
                    <a:lnTo>
                      <a:pt x="1567542" y="237507"/>
                    </a:lnTo>
                    <a:lnTo>
                      <a:pt x="2220685" y="0"/>
                    </a:lnTo>
                    <a:lnTo>
                      <a:pt x="855023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3586121" y="4673854"/>
                <a:ext cx="996995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Send Image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5843634" y="4673854"/>
                <a:ext cx="864096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Image Capture</a:t>
                </a:r>
              </a:p>
            </p:txBody>
          </p:sp>
          <p:cxnSp>
            <p:nvCxnSpPr>
              <p:cNvPr id="440" name="Gerade Verbindung mit Pfeil 439"/>
              <p:cNvCxnSpPr/>
              <p:nvPr/>
            </p:nvCxnSpPr>
            <p:spPr>
              <a:xfrm rot="5400000">
                <a:off x="5796137" y="4160954"/>
                <a:ext cx="1008112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mit Pfeil 445"/>
              <p:cNvCxnSpPr>
                <a:stCxn id="434" idx="3"/>
              </p:cNvCxnSpPr>
              <p:nvPr/>
            </p:nvCxnSpPr>
            <p:spPr>
              <a:xfrm>
                <a:off x="4583116" y="4961886"/>
                <a:ext cx="29915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7" name="Gruppieren 466"/>
              <p:cNvGrpSpPr/>
              <p:nvPr/>
            </p:nvGrpSpPr>
            <p:grpSpPr>
              <a:xfrm>
                <a:off x="4882266" y="4673854"/>
                <a:ext cx="648072" cy="576064"/>
                <a:chOff x="5364088" y="5373216"/>
                <a:chExt cx="648072" cy="576064"/>
              </a:xfrm>
            </p:grpSpPr>
            <p:sp>
              <p:nvSpPr>
                <p:cNvPr id="435" name="Rechteck 434"/>
                <p:cNvSpPr/>
                <p:nvPr/>
              </p:nvSpPr>
              <p:spPr>
                <a:xfrm>
                  <a:off x="5364088" y="5373216"/>
                  <a:ext cx="64807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0" name="Rechteck 449"/>
                <p:cNvSpPr/>
                <p:nvPr/>
              </p:nvSpPr>
              <p:spPr>
                <a:xfrm>
                  <a:off x="5436096" y="5410357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2" name="Rechteck 451"/>
                <p:cNvSpPr/>
                <p:nvPr/>
              </p:nvSpPr>
              <p:spPr>
                <a:xfrm>
                  <a:off x="5576621" y="5409599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3" name="Rechteck 452"/>
                <p:cNvSpPr/>
                <p:nvPr/>
              </p:nvSpPr>
              <p:spPr>
                <a:xfrm>
                  <a:off x="5724128" y="5409599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4" name="Rechteck 453"/>
                <p:cNvSpPr/>
                <p:nvPr/>
              </p:nvSpPr>
              <p:spPr>
                <a:xfrm>
                  <a:off x="5867386" y="5409599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56" name="Gerade Verbindung mit Pfeil 455"/>
              <p:cNvCxnSpPr>
                <a:endCxn id="436" idx="1"/>
              </p:cNvCxnSpPr>
              <p:nvPr/>
            </p:nvCxnSpPr>
            <p:spPr>
              <a:xfrm>
                <a:off x="5530338" y="4961886"/>
                <a:ext cx="313296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winkelte Verbindung 460"/>
              <p:cNvCxnSpPr>
                <a:stCxn id="434" idx="1"/>
                <a:endCxn id="464" idx="3"/>
              </p:cNvCxnSpPr>
              <p:nvPr/>
            </p:nvCxnSpPr>
            <p:spPr>
              <a:xfrm rot="10800000">
                <a:off x="2241721" y="1793534"/>
                <a:ext cx="1344401" cy="316835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Rechteck 463"/>
              <p:cNvSpPr/>
              <p:nvPr/>
            </p:nvSpPr>
            <p:spPr>
              <a:xfrm>
                <a:off x="1377624" y="1505502"/>
                <a:ext cx="864096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Receive</a:t>
                </a:r>
              </a:p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Image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Rechteck 467"/>
              <p:cNvSpPr/>
              <p:nvPr/>
            </p:nvSpPr>
            <p:spPr>
              <a:xfrm>
                <a:off x="238258" y="3436327"/>
                <a:ext cx="1008112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Calc. Translation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5" name="Gruppieren 484"/>
              <p:cNvGrpSpPr/>
              <p:nvPr/>
            </p:nvGrpSpPr>
            <p:grpSpPr>
              <a:xfrm rot="16200000">
                <a:off x="537657" y="1469498"/>
                <a:ext cx="576064" cy="648072"/>
                <a:chOff x="1391773" y="4005064"/>
                <a:chExt cx="576064" cy="648072"/>
              </a:xfrm>
            </p:grpSpPr>
            <p:sp>
              <p:nvSpPr>
                <p:cNvPr id="470" name="Rechteck 469"/>
                <p:cNvSpPr/>
                <p:nvPr/>
              </p:nvSpPr>
              <p:spPr>
                <a:xfrm rot="16200000">
                  <a:off x="1355769" y="4041068"/>
                  <a:ext cx="64807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1" name="Rechteck 470"/>
                <p:cNvSpPr/>
                <p:nvPr/>
              </p:nvSpPr>
              <p:spPr>
                <a:xfrm rot="16200000">
                  <a:off x="1638622" y="4311287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2" name="Rechteck 471"/>
                <p:cNvSpPr/>
                <p:nvPr/>
              </p:nvSpPr>
              <p:spPr>
                <a:xfrm rot="16200000">
                  <a:off x="1637864" y="4170762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3" name="Rechteck 472"/>
                <p:cNvSpPr/>
                <p:nvPr/>
              </p:nvSpPr>
              <p:spPr>
                <a:xfrm rot="16200000">
                  <a:off x="1637864" y="4023255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4" name="Rechteck 473"/>
                <p:cNvSpPr/>
                <p:nvPr/>
              </p:nvSpPr>
              <p:spPr>
                <a:xfrm rot="16200000">
                  <a:off x="1637864" y="3879997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79" name="Rechteck 478"/>
              <p:cNvSpPr/>
              <p:nvPr/>
            </p:nvSpPr>
            <p:spPr>
              <a:xfrm>
                <a:off x="729552" y="2405223"/>
                <a:ext cx="1152128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Calc.</a:t>
                </a:r>
              </a:p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Optical Flow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6" name="Gerade Verbindung mit Pfeil 485"/>
              <p:cNvCxnSpPr>
                <a:endCxn id="464" idx="1"/>
              </p:cNvCxnSpPr>
              <p:nvPr/>
            </p:nvCxnSpPr>
            <p:spPr>
              <a:xfrm>
                <a:off x="1149725" y="1793534"/>
                <a:ext cx="22789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Rechteck 488"/>
              <p:cNvSpPr/>
              <p:nvPr/>
            </p:nvSpPr>
            <p:spPr>
              <a:xfrm>
                <a:off x="1378382" y="3436327"/>
                <a:ext cx="1008112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Calc. Rotation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9" name="Gruppieren 498"/>
              <p:cNvGrpSpPr/>
              <p:nvPr/>
            </p:nvGrpSpPr>
            <p:grpSpPr>
              <a:xfrm>
                <a:off x="310137" y="4349439"/>
                <a:ext cx="792088" cy="576064"/>
                <a:chOff x="179512" y="1196752"/>
                <a:chExt cx="792088" cy="576064"/>
              </a:xfrm>
            </p:grpSpPr>
            <p:sp>
              <p:nvSpPr>
                <p:cNvPr id="495" name="Rechteck 494"/>
                <p:cNvSpPr/>
                <p:nvPr/>
              </p:nvSpPr>
              <p:spPr>
                <a:xfrm>
                  <a:off x="179512" y="1196752"/>
                  <a:ext cx="792088" cy="57606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496" name="Objekt 495"/>
                <p:cNvGraphicFramePr>
                  <a:graphicFrameLocks noChangeAspect="1"/>
                </p:cNvGraphicFramePr>
                <p:nvPr/>
              </p:nvGraphicFramePr>
              <p:xfrm>
                <a:off x="612896" y="1298663"/>
                <a:ext cx="185737" cy="284163"/>
              </p:xfrm>
              <a:graphic>
                <a:graphicData uri="http://schemas.openxmlformats.org/presentationml/2006/ole">
                  <p:oleObj spid="_x0000_s15362" name="Formel" r:id="rId4" imgW="114120" imgH="139680" progId="Equation.3">
                    <p:embed/>
                  </p:oleObj>
                </a:graphicData>
              </a:graphic>
            </p:graphicFrame>
            <p:graphicFrame>
              <p:nvGraphicFramePr>
                <p:cNvPr id="15363" name="Object 3"/>
                <p:cNvGraphicFramePr>
                  <a:graphicFrameLocks noChangeAspect="1"/>
                </p:cNvGraphicFramePr>
                <p:nvPr/>
              </p:nvGraphicFramePr>
              <p:xfrm>
                <a:off x="292221" y="1298663"/>
                <a:ext cx="206375" cy="284163"/>
              </p:xfrm>
              <a:graphic>
                <a:graphicData uri="http://schemas.openxmlformats.org/presentationml/2006/ole">
                  <p:oleObj spid="_x0000_s15363" name="Formel" r:id="rId5" imgW="126720" imgH="139680" progId="Equation.3">
                    <p:embed/>
                  </p:oleObj>
                </a:graphicData>
              </a:graphic>
            </p:graphicFrame>
          </p:grpSp>
          <p:grpSp>
            <p:nvGrpSpPr>
              <p:cNvPr id="504" name="Gruppieren 503"/>
              <p:cNvGrpSpPr/>
              <p:nvPr/>
            </p:nvGrpSpPr>
            <p:grpSpPr>
              <a:xfrm>
                <a:off x="1521640" y="4309553"/>
                <a:ext cx="648072" cy="615950"/>
                <a:chOff x="3275856" y="1015578"/>
                <a:chExt cx="648072" cy="615950"/>
              </a:xfrm>
            </p:grpSpPr>
            <p:sp>
              <p:nvSpPr>
                <p:cNvPr id="501" name="Rechteck 500"/>
                <p:cNvSpPr/>
                <p:nvPr/>
              </p:nvSpPr>
              <p:spPr>
                <a:xfrm>
                  <a:off x="3275856" y="1052736"/>
                  <a:ext cx="648072" cy="57606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15364" name="Object 4"/>
                <p:cNvGraphicFramePr>
                  <a:graphicFrameLocks noChangeAspect="1"/>
                </p:cNvGraphicFramePr>
                <p:nvPr/>
              </p:nvGraphicFramePr>
              <p:xfrm>
                <a:off x="3413746" y="1015578"/>
                <a:ext cx="387350" cy="615950"/>
              </p:xfrm>
              <a:graphic>
                <a:graphicData uri="http://schemas.openxmlformats.org/presentationml/2006/ole">
                  <p:oleObj spid="_x0000_s15364" name="Formel" r:id="rId6" imgW="190440" imgH="241200" progId="Equation.3">
                    <p:embed/>
                  </p:oleObj>
                </a:graphicData>
              </a:graphic>
            </p:graphicFrame>
          </p:grpSp>
          <p:grpSp>
            <p:nvGrpSpPr>
              <p:cNvPr id="515" name="Gruppieren 514"/>
              <p:cNvGrpSpPr/>
              <p:nvPr/>
            </p:nvGrpSpPr>
            <p:grpSpPr>
              <a:xfrm rot="5400000">
                <a:off x="464262" y="5481228"/>
                <a:ext cx="576064" cy="648072"/>
                <a:chOff x="1391773" y="4005064"/>
                <a:chExt cx="576064" cy="648072"/>
              </a:xfrm>
            </p:grpSpPr>
            <p:sp>
              <p:nvSpPr>
                <p:cNvPr id="516" name="Rechteck 515"/>
                <p:cNvSpPr/>
                <p:nvPr/>
              </p:nvSpPr>
              <p:spPr>
                <a:xfrm rot="16200000">
                  <a:off x="1355769" y="4041068"/>
                  <a:ext cx="64807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Rechteck 516"/>
                <p:cNvSpPr/>
                <p:nvPr/>
              </p:nvSpPr>
              <p:spPr>
                <a:xfrm rot="16200000">
                  <a:off x="1638622" y="4311287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Rechteck 517"/>
                <p:cNvSpPr/>
                <p:nvPr/>
              </p:nvSpPr>
              <p:spPr>
                <a:xfrm rot="16200000">
                  <a:off x="1637864" y="4170762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Rechteck 518"/>
                <p:cNvSpPr/>
                <p:nvPr/>
              </p:nvSpPr>
              <p:spPr>
                <a:xfrm rot="16200000">
                  <a:off x="1637864" y="4023255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Rechteck 519"/>
                <p:cNvSpPr/>
                <p:nvPr/>
              </p:nvSpPr>
              <p:spPr>
                <a:xfrm rot="16200000">
                  <a:off x="1637864" y="3879997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21" name="Gewinkelte Verbindung 520"/>
              <p:cNvCxnSpPr>
                <a:stCxn id="516" idx="1"/>
              </p:cNvCxnSpPr>
              <p:nvPr/>
            </p:nvCxnSpPr>
            <p:spPr>
              <a:xfrm rot="10800000" flipH="1">
                <a:off x="428258" y="4925504"/>
                <a:ext cx="277922" cy="879761"/>
              </a:xfrm>
              <a:prstGeom prst="bentConnector4">
                <a:avLst>
                  <a:gd name="adj1" fmla="val -52343"/>
                  <a:gd name="adj2" fmla="val 62320"/>
                </a:avLst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Gewinkelte Verbindung 531"/>
              <p:cNvCxnSpPr>
                <a:endCxn id="479" idx="0"/>
              </p:cNvCxnSpPr>
              <p:nvPr/>
            </p:nvCxnSpPr>
            <p:spPr>
              <a:xfrm rot="10800000" flipH="1" flipV="1">
                <a:off x="501652" y="1793533"/>
                <a:ext cx="803963" cy="611689"/>
              </a:xfrm>
              <a:prstGeom prst="bentConnector4">
                <a:avLst>
                  <a:gd name="adj1" fmla="val -19571"/>
                  <a:gd name="adj2" fmla="val 73544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Rechteck 597"/>
              <p:cNvSpPr/>
              <p:nvPr/>
            </p:nvSpPr>
            <p:spPr>
              <a:xfrm>
                <a:off x="1304229" y="5537950"/>
                <a:ext cx="1008112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Send</a:t>
                </a:r>
              </a:p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Correction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9" name="Gerade Verbindung mit Pfeil 598"/>
              <p:cNvCxnSpPr>
                <a:stCxn id="598" idx="1"/>
              </p:cNvCxnSpPr>
              <p:nvPr/>
            </p:nvCxnSpPr>
            <p:spPr>
              <a:xfrm rot="10800000">
                <a:off x="1076331" y="5825982"/>
                <a:ext cx="22789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8" name="Abgerundetes Rechteck 627"/>
              <p:cNvSpPr/>
              <p:nvPr/>
            </p:nvSpPr>
            <p:spPr>
              <a:xfrm>
                <a:off x="7164288" y="3464625"/>
                <a:ext cx="1440160" cy="648072"/>
              </a:xfrm>
              <a:prstGeom prst="roundRect">
                <a:avLst>
                  <a:gd name="adj" fmla="val 1211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</a:rPr>
                  <a:t>Remote Control</a:t>
                </a:r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35" name="Rechteck 634"/>
              <p:cNvSpPr/>
              <p:nvPr/>
            </p:nvSpPr>
            <p:spPr>
              <a:xfrm>
                <a:off x="7956376" y="4869160"/>
                <a:ext cx="1368152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Check</a:t>
                </a:r>
              </a:p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Hovering State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Rechteck 635"/>
              <p:cNvSpPr/>
              <p:nvPr/>
            </p:nvSpPr>
            <p:spPr>
              <a:xfrm>
                <a:off x="7952586" y="5577365"/>
                <a:ext cx="1380027" cy="5411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Transformation</a:t>
                </a:r>
              </a:p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&amp; PID-Control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7176921" y="1916832"/>
                <a:ext cx="1296144" cy="6599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Transformation &amp; PID-Control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" name="Form 131"/>
              <p:cNvCxnSpPr>
                <a:stCxn id="128" idx="2"/>
              </p:cNvCxnSpPr>
              <p:nvPr/>
            </p:nvCxnSpPr>
            <p:spPr>
              <a:xfrm rot="5400000">
                <a:off x="7040362" y="2008177"/>
                <a:ext cx="216025" cy="135323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Form 135"/>
              <p:cNvCxnSpPr>
                <a:stCxn id="128" idx="0"/>
              </p:cNvCxnSpPr>
              <p:nvPr/>
            </p:nvCxnSpPr>
            <p:spPr>
              <a:xfrm rot="16200000" flipV="1">
                <a:off x="7032905" y="1124744"/>
                <a:ext cx="288032" cy="129614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369" name="Object 9"/>
              <p:cNvGraphicFramePr>
                <a:graphicFrameLocks noChangeAspect="1"/>
              </p:cNvGraphicFramePr>
              <p:nvPr/>
            </p:nvGraphicFramePr>
            <p:xfrm>
              <a:off x="7384033" y="1235075"/>
              <a:ext cx="1000125" cy="442913"/>
            </p:xfrm>
            <a:graphic>
              <a:graphicData uri="http://schemas.openxmlformats.org/presentationml/2006/ole">
                <p:oleObj spid="_x0000_s15369" name="Formel" r:id="rId7" imgW="774360" imgH="241200" progId="Equation.3">
                  <p:embed/>
                </p:oleObj>
              </a:graphicData>
            </a:graphic>
          </p:graphicFrame>
          <p:graphicFrame>
            <p:nvGraphicFramePr>
              <p:cNvPr id="15371" name="Object 11"/>
              <p:cNvGraphicFramePr>
                <a:graphicFrameLocks noChangeAspect="1"/>
              </p:cNvGraphicFramePr>
              <p:nvPr/>
            </p:nvGraphicFramePr>
            <p:xfrm>
              <a:off x="7236296" y="2780933"/>
              <a:ext cx="1337319" cy="348605"/>
            </p:xfrm>
            <a:graphic>
              <a:graphicData uri="http://schemas.openxmlformats.org/presentationml/2006/ole">
                <p:oleObj spid="_x0000_s15371" name="Formel" r:id="rId8" imgW="952200" imgH="228600" progId="Equation.3">
                  <p:embed/>
                </p:oleObj>
              </a:graphicData>
            </a:graphic>
          </p:graphicFrame>
          <p:sp>
            <p:nvSpPr>
              <p:cNvPr id="149" name="Rechteck 148"/>
              <p:cNvSpPr/>
              <p:nvPr/>
            </p:nvSpPr>
            <p:spPr>
              <a:xfrm>
                <a:off x="3575005" y="5538708"/>
                <a:ext cx="1008112" cy="576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Receive</a:t>
                </a:r>
              </a:p>
              <a:p>
                <a:pPr algn="ctr"/>
                <a:r>
                  <a:rPr lang="en-GB" sz="1400" smtClean="0">
                    <a:solidFill>
                      <a:schemeClr val="tx1"/>
                    </a:solidFill>
                  </a:rPr>
                  <a:t>Correction</a:t>
                </a:r>
                <a:endParaRPr lang="en-GB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4871907" y="5538708"/>
                <a:ext cx="648072" cy="576064"/>
                <a:chOff x="5364088" y="5373216"/>
                <a:chExt cx="648072" cy="576064"/>
              </a:xfrm>
            </p:grpSpPr>
            <p:sp>
              <p:nvSpPr>
                <p:cNvPr id="151" name="Rechteck 150"/>
                <p:cNvSpPr/>
                <p:nvPr/>
              </p:nvSpPr>
              <p:spPr>
                <a:xfrm>
                  <a:off x="5364088" y="5373216"/>
                  <a:ext cx="64807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Rechteck 151"/>
                <p:cNvSpPr/>
                <p:nvPr/>
              </p:nvSpPr>
              <p:spPr>
                <a:xfrm>
                  <a:off x="5436096" y="5410357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Rechteck 152"/>
                <p:cNvSpPr/>
                <p:nvPr/>
              </p:nvSpPr>
              <p:spPr>
                <a:xfrm>
                  <a:off x="5576621" y="5409599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Rechteck 153"/>
                <p:cNvSpPr/>
                <p:nvPr/>
              </p:nvSpPr>
              <p:spPr>
                <a:xfrm>
                  <a:off x="5724128" y="5409599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hteck 154"/>
                <p:cNvSpPr/>
                <p:nvPr/>
              </p:nvSpPr>
              <p:spPr>
                <a:xfrm>
                  <a:off x="5867386" y="5409599"/>
                  <a:ext cx="72008" cy="4676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56" name="Gerade Verbindung mit Pfeil 155"/>
              <p:cNvCxnSpPr/>
              <p:nvPr/>
            </p:nvCxnSpPr>
            <p:spPr>
              <a:xfrm rot="10800000">
                <a:off x="4571249" y="5826740"/>
                <a:ext cx="30065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winkelte Verbindung 162"/>
              <p:cNvCxnSpPr>
                <a:stCxn id="598" idx="3"/>
                <a:endCxn id="149" idx="1"/>
              </p:cNvCxnSpPr>
              <p:nvPr/>
            </p:nvCxnSpPr>
            <p:spPr>
              <a:xfrm>
                <a:off x="2312341" y="5825982"/>
                <a:ext cx="1262664" cy="7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Gruppieren 193"/>
              <p:cNvGrpSpPr/>
              <p:nvPr/>
            </p:nvGrpSpPr>
            <p:grpSpPr>
              <a:xfrm>
                <a:off x="8686057" y="2109106"/>
                <a:ext cx="288032" cy="288032"/>
                <a:chOff x="8783960" y="908720"/>
                <a:chExt cx="360040" cy="360040"/>
              </a:xfrm>
              <a:solidFill>
                <a:schemeClr val="bg1"/>
              </a:solidFill>
            </p:grpSpPr>
            <p:sp>
              <p:nvSpPr>
                <p:cNvPr id="189" name="Ellipse 188"/>
                <p:cNvSpPr/>
                <p:nvPr/>
              </p:nvSpPr>
              <p:spPr>
                <a:xfrm>
                  <a:off x="8783960" y="908720"/>
                  <a:ext cx="360040" cy="3600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1" name="Gerade Verbindung 190"/>
                <p:cNvCxnSpPr>
                  <a:stCxn id="189" idx="0"/>
                  <a:endCxn id="189" idx="4"/>
                </p:cNvCxnSpPr>
                <p:nvPr/>
              </p:nvCxnSpPr>
              <p:spPr>
                <a:xfrm rot="16200000" flipH="1">
                  <a:off x="8783960" y="1088740"/>
                  <a:ext cx="360040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 Verbindung 192"/>
                <p:cNvCxnSpPr>
                  <a:stCxn id="189" idx="2"/>
                  <a:endCxn id="189" idx="6"/>
                </p:cNvCxnSpPr>
                <p:nvPr/>
              </p:nvCxnSpPr>
              <p:spPr>
                <a:xfrm rot="10800000" flipH="1">
                  <a:off x="8783960" y="1088740"/>
                  <a:ext cx="360040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Form 173"/>
              <p:cNvCxnSpPr>
                <a:stCxn id="189" idx="2"/>
                <a:endCxn id="128" idx="3"/>
              </p:cNvCxnSpPr>
              <p:nvPr/>
            </p:nvCxnSpPr>
            <p:spPr>
              <a:xfrm rot="10800000">
                <a:off x="8473065" y="2246808"/>
                <a:ext cx="212992" cy="63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hteck 214"/>
              <p:cNvSpPr/>
              <p:nvPr/>
            </p:nvSpPr>
            <p:spPr>
              <a:xfrm>
                <a:off x="8700964" y="3261234"/>
                <a:ext cx="624322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0" name="Gerade Verbindung mit Pfeil 269"/>
              <p:cNvCxnSpPr/>
              <p:nvPr/>
            </p:nvCxnSpPr>
            <p:spPr>
              <a:xfrm rot="10800000">
                <a:off x="5508104" y="5779998"/>
                <a:ext cx="504055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uppieren 297"/>
              <p:cNvGrpSpPr/>
              <p:nvPr/>
            </p:nvGrpSpPr>
            <p:grpSpPr>
              <a:xfrm>
                <a:off x="6012160" y="5635982"/>
                <a:ext cx="576064" cy="431519"/>
                <a:chOff x="2627784" y="764704"/>
                <a:chExt cx="936104" cy="648072"/>
              </a:xfrm>
            </p:grpSpPr>
            <p:sp>
              <p:nvSpPr>
                <p:cNvPr id="275" name="Rechteck 274"/>
                <p:cNvSpPr/>
                <p:nvPr/>
              </p:nvSpPr>
              <p:spPr>
                <a:xfrm>
                  <a:off x="2627784" y="764704"/>
                  <a:ext cx="936104" cy="64807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6" name="Gerade Verbindung mit Pfeil 275"/>
                <p:cNvCxnSpPr/>
                <p:nvPr/>
              </p:nvCxnSpPr>
              <p:spPr>
                <a:xfrm rot="10800000">
                  <a:off x="2627784" y="980728"/>
                  <a:ext cx="288031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Gerade Verbindung mit Pfeil 277"/>
                <p:cNvCxnSpPr/>
                <p:nvPr/>
              </p:nvCxnSpPr>
              <p:spPr>
                <a:xfrm rot="10800000">
                  <a:off x="2627784" y="1268760"/>
                  <a:ext cx="288031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Gerade Verbindung mit Pfeil 278"/>
                <p:cNvCxnSpPr/>
                <p:nvPr/>
              </p:nvCxnSpPr>
              <p:spPr>
                <a:xfrm rot="10800000">
                  <a:off x="3275856" y="1124744"/>
                  <a:ext cx="288031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Gerade Verbindung mit Pfeil 279"/>
                <p:cNvCxnSpPr/>
                <p:nvPr/>
              </p:nvCxnSpPr>
              <p:spPr>
                <a:xfrm rot="10800000">
                  <a:off x="2915816" y="980728"/>
                  <a:ext cx="360042" cy="1440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2" name="Ellipse 301"/>
              <p:cNvSpPr/>
              <p:nvPr/>
            </p:nvSpPr>
            <p:spPr>
              <a:xfrm>
                <a:off x="6372200" y="58520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Textfeld 303"/>
              <p:cNvSpPr txBox="1"/>
              <p:nvPr/>
            </p:nvSpPr>
            <p:spPr>
              <a:xfrm>
                <a:off x="5652120" y="5924014"/>
                <a:ext cx="216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smtClean="0"/>
                  <a:t>0</a:t>
                </a:r>
                <a:endParaRPr lang="en-GB" sz="1400"/>
              </a:p>
            </p:txBody>
          </p:sp>
          <p:cxnSp>
            <p:nvCxnSpPr>
              <p:cNvPr id="308" name="Gerade Verbindung mit Pfeil 307"/>
              <p:cNvCxnSpPr/>
              <p:nvPr/>
            </p:nvCxnSpPr>
            <p:spPr>
              <a:xfrm rot="10800000">
                <a:off x="5724128" y="5972272"/>
                <a:ext cx="28803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Form 176"/>
              <p:cNvCxnSpPr>
                <a:stCxn id="636" idx="3"/>
                <a:endCxn id="189" idx="6"/>
              </p:cNvCxnSpPr>
              <p:nvPr/>
            </p:nvCxnSpPr>
            <p:spPr>
              <a:xfrm flipH="1" flipV="1">
                <a:off x="8974089" y="2253122"/>
                <a:ext cx="358524" cy="3594842"/>
              </a:xfrm>
              <a:prstGeom prst="bentConnector3">
                <a:avLst>
                  <a:gd name="adj1" fmla="val -63761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Form 176"/>
              <p:cNvCxnSpPr>
                <a:stCxn id="628" idx="3"/>
              </p:cNvCxnSpPr>
              <p:nvPr/>
            </p:nvCxnSpPr>
            <p:spPr>
              <a:xfrm flipH="1">
                <a:off x="8532440" y="3788661"/>
                <a:ext cx="72008" cy="1080499"/>
              </a:xfrm>
              <a:prstGeom prst="bentConnector4">
                <a:avLst>
                  <a:gd name="adj1" fmla="val -317465"/>
                  <a:gd name="adj2" fmla="val 74887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Gerade Verbindung mit Pfeil 342"/>
              <p:cNvCxnSpPr>
                <a:stCxn id="636" idx="1"/>
                <a:endCxn id="275" idx="3"/>
              </p:cNvCxnSpPr>
              <p:nvPr/>
            </p:nvCxnSpPr>
            <p:spPr>
              <a:xfrm rot="10800000" flipV="1">
                <a:off x="6588224" y="5847964"/>
                <a:ext cx="1364362" cy="3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Form 176"/>
              <p:cNvCxnSpPr>
                <a:endCxn id="635" idx="1"/>
              </p:cNvCxnSpPr>
              <p:nvPr/>
            </p:nvCxnSpPr>
            <p:spPr>
              <a:xfrm flipV="1">
                <a:off x="6588224" y="5121188"/>
                <a:ext cx="1368152" cy="612068"/>
              </a:xfrm>
              <a:prstGeom prst="bentConnector3">
                <a:avLst>
                  <a:gd name="adj1" fmla="val 17885"/>
                </a:avLst>
              </a:prstGeom>
              <a:ln w="19050">
                <a:solidFill>
                  <a:schemeClr val="tx1"/>
                </a:solidFill>
                <a:headEnd type="triangle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mit Pfeil 388"/>
              <p:cNvCxnSpPr>
                <a:stCxn id="275" idx="2"/>
                <a:endCxn id="275" idx="0"/>
              </p:cNvCxnSpPr>
              <p:nvPr/>
            </p:nvCxnSpPr>
            <p:spPr>
              <a:xfrm rot="5400000" flipH="1">
                <a:off x="6084432" y="5851742"/>
                <a:ext cx="43151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00" name="Object 3"/>
              <p:cNvGraphicFramePr>
                <a:graphicFrameLocks noChangeAspect="1"/>
              </p:cNvGraphicFramePr>
              <p:nvPr/>
            </p:nvGraphicFramePr>
            <p:xfrm>
              <a:off x="7247508" y="5457825"/>
              <a:ext cx="506413" cy="369888"/>
            </p:xfrm>
            <a:graphic>
              <a:graphicData uri="http://schemas.openxmlformats.org/presentationml/2006/ole">
                <p:oleObj spid="_x0000_s15375" name="Formel" r:id="rId9" imgW="406080" imgH="241200" progId="Equation.3">
                  <p:embed/>
                </p:oleObj>
              </a:graphicData>
            </a:graphic>
          </p:graphicFrame>
          <p:graphicFrame>
            <p:nvGraphicFramePr>
              <p:cNvPr id="15376" name="Object 16"/>
              <p:cNvGraphicFramePr>
                <a:graphicFrameLocks noChangeAspect="1"/>
              </p:cNvGraphicFramePr>
              <p:nvPr/>
            </p:nvGraphicFramePr>
            <p:xfrm>
              <a:off x="8885113" y="2793050"/>
              <a:ext cx="314325" cy="360363"/>
            </p:xfrm>
            <a:graphic>
              <a:graphicData uri="http://schemas.openxmlformats.org/presentationml/2006/ole">
                <p:oleObj spid="_x0000_s15376" name="Formel" r:id="rId10" imgW="228600" imgH="228600" progId="Equation.3">
                  <p:embed/>
                </p:oleObj>
              </a:graphicData>
            </a:graphic>
          </p:graphicFrame>
          <p:sp>
            <p:nvSpPr>
              <p:cNvPr id="407" name="Rechteck 406"/>
              <p:cNvSpPr/>
              <p:nvPr/>
            </p:nvSpPr>
            <p:spPr>
              <a:xfrm>
                <a:off x="8532440" y="3224093"/>
                <a:ext cx="789685" cy="1803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6" name="Form 176"/>
              <p:cNvCxnSpPr>
                <a:stCxn id="628" idx="3"/>
                <a:endCxn id="189" idx="4"/>
              </p:cNvCxnSpPr>
              <p:nvPr/>
            </p:nvCxnSpPr>
            <p:spPr>
              <a:xfrm flipV="1">
                <a:off x="8604448" y="2397138"/>
                <a:ext cx="225625" cy="139152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377" name="Object 17"/>
              <p:cNvGraphicFramePr>
                <a:graphicFrameLocks noChangeAspect="1"/>
              </p:cNvGraphicFramePr>
              <p:nvPr/>
            </p:nvGraphicFramePr>
            <p:xfrm>
              <a:off x="8873300" y="3104075"/>
              <a:ext cx="314325" cy="360363"/>
            </p:xfrm>
            <a:graphic>
              <a:graphicData uri="http://schemas.openxmlformats.org/presentationml/2006/ole">
                <p:oleObj spid="_x0000_s15377" name="Formel" r:id="rId11" imgW="228600" imgH="228600" progId="Equation.3">
                  <p:embed/>
                </p:oleObj>
              </a:graphicData>
            </a:graphic>
          </p:graphicFrame>
          <p:graphicFrame>
            <p:nvGraphicFramePr>
              <p:cNvPr id="15378" name="Object 18"/>
              <p:cNvGraphicFramePr>
                <a:graphicFrameLocks noChangeAspect="1"/>
              </p:cNvGraphicFramePr>
              <p:nvPr/>
            </p:nvGraphicFramePr>
            <p:xfrm>
              <a:off x="8894638" y="3367663"/>
              <a:ext cx="279400" cy="360362"/>
            </p:xfrm>
            <a:graphic>
              <a:graphicData uri="http://schemas.openxmlformats.org/presentationml/2006/ole">
                <p:oleObj spid="_x0000_s15378" name="Formel" r:id="rId12" imgW="203040" imgH="228600" progId="Equation.3">
                  <p:embed/>
                </p:oleObj>
              </a:graphicData>
            </a:graphic>
          </p:graphicFrame>
          <p:graphicFrame>
            <p:nvGraphicFramePr>
              <p:cNvPr id="15379" name="Object 19"/>
              <p:cNvGraphicFramePr>
                <a:graphicFrameLocks noChangeAspect="1"/>
              </p:cNvGraphicFramePr>
              <p:nvPr/>
            </p:nvGraphicFramePr>
            <p:xfrm>
              <a:off x="8883215" y="3679891"/>
              <a:ext cx="379535" cy="350068"/>
            </p:xfrm>
            <a:graphic>
              <a:graphicData uri="http://schemas.openxmlformats.org/presentationml/2006/ole">
                <p:oleObj spid="_x0000_s15379" name="Formel" r:id="rId13" imgW="279360" imgH="228600" progId="Equation.3">
                  <p:embed/>
                </p:oleObj>
              </a:graphicData>
            </a:graphic>
          </p:graphicFrame>
          <p:graphicFrame>
            <p:nvGraphicFramePr>
              <p:cNvPr id="15380" name="Object 20"/>
              <p:cNvGraphicFramePr>
                <a:graphicFrameLocks noChangeAspect="1"/>
              </p:cNvGraphicFramePr>
              <p:nvPr/>
            </p:nvGraphicFramePr>
            <p:xfrm>
              <a:off x="9589263" y="2792045"/>
              <a:ext cx="384175" cy="360363"/>
            </p:xfrm>
            <a:graphic>
              <a:graphicData uri="http://schemas.openxmlformats.org/presentationml/2006/ole">
                <p:oleObj spid="_x0000_s15380" name="Formel" r:id="rId14" imgW="279360" imgH="228600" progId="Equation.3">
                  <p:embed/>
                </p:oleObj>
              </a:graphicData>
            </a:graphic>
          </p:graphicFrame>
          <p:graphicFrame>
            <p:nvGraphicFramePr>
              <p:cNvPr id="15381" name="Object 21"/>
              <p:cNvGraphicFramePr>
                <a:graphicFrameLocks noChangeAspect="1"/>
              </p:cNvGraphicFramePr>
              <p:nvPr/>
            </p:nvGraphicFramePr>
            <p:xfrm>
              <a:off x="9563863" y="3068450"/>
              <a:ext cx="384175" cy="360363"/>
            </p:xfrm>
            <a:graphic>
              <a:graphicData uri="http://schemas.openxmlformats.org/presentationml/2006/ole">
                <p:oleObj spid="_x0000_s15381" name="Formel" r:id="rId15" imgW="279360" imgH="228600" progId="Equation.3">
                  <p:embed/>
                </p:oleObj>
              </a:graphicData>
            </a:graphic>
          </p:graphicFrame>
          <p:cxnSp>
            <p:nvCxnSpPr>
              <p:cNvPr id="510" name="Gewinkelte Verbindung 531"/>
              <p:cNvCxnSpPr>
                <a:stCxn id="479" idx="2"/>
                <a:endCxn id="468" idx="0"/>
              </p:cNvCxnSpPr>
              <p:nvPr/>
            </p:nvCxnSpPr>
            <p:spPr>
              <a:xfrm rot="5400000">
                <a:off x="796445" y="2927156"/>
                <a:ext cx="455040" cy="56330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Gewinkelte Verbindung 531"/>
              <p:cNvCxnSpPr>
                <a:stCxn id="479" idx="2"/>
                <a:endCxn id="489" idx="0"/>
              </p:cNvCxnSpPr>
              <p:nvPr/>
            </p:nvCxnSpPr>
            <p:spPr>
              <a:xfrm rot="16200000" flipH="1">
                <a:off x="1366507" y="2920396"/>
                <a:ext cx="455040" cy="57682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Gerade Verbindung mit Pfeil 525"/>
              <p:cNvCxnSpPr>
                <a:endCxn id="489" idx="2"/>
              </p:cNvCxnSpPr>
              <p:nvPr/>
            </p:nvCxnSpPr>
            <p:spPr>
              <a:xfrm rot="5400000" flipH="1" flipV="1">
                <a:off x="1713536" y="4180537"/>
                <a:ext cx="337048" cy="7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Gerade Verbindung mit Pfeil 529"/>
              <p:cNvCxnSpPr/>
              <p:nvPr/>
            </p:nvCxnSpPr>
            <p:spPr>
              <a:xfrm rot="5400000" flipH="1" flipV="1">
                <a:off x="561406" y="4169420"/>
                <a:ext cx="337048" cy="7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Gewinkelte Verbindung 520"/>
              <p:cNvCxnSpPr/>
              <p:nvPr/>
            </p:nvCxnSpPr>
            <p:spPr>
              <a:xfrm flipV="1">
                <a:off x="693927" y="4925503"/>
                <a:ext cx="1103870" cy="323657"/>
              </a:xfrm>
              <a:prstGeom prst="bentConnector3">
                <a:avLst>
                  <a:gd name="adj1" fmla="val 100562"/>
                </a:avLst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8" name="Object 21"/>
          <p:cNvGraphicFramePr>
            <a:graphicFrameLocks noChangeAspect="1"/>
          </p:cNvGraphicFramePr>
          <p:nvPr/>
        </p:nvGraphicFramePr>
        <p:xfrm>
          <a:off x="9498713" y="3370263"/>
          <a:ext cx="419100" cy="360362"/>
        </p:xfrm>
        <a:graphic>
          <a:graphicData uri="http://schemas.openxmlformats.org/presentationml/2006/ole">
            <p:oleObj spid="_x0000_s15382" name="Formel" r:id="rId16" imgW="3045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451</cp:revision>
  <dcterms:created xsi:type="dcterms:W3CDTF">2011-02-09T20:43:30Z</dcterms:created>
  <dcterms:modified xsi:type="dcterms:W3CDTF">2011-05-15T14:46:25Z</dcterms:modified>
</cp:coreProperties>
</file>