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39" autoAdjust="0"/>
  </p:normalViewPr>
  <p:slideViewPr>
    <p:cSldViewPr>
      <p:cViewPr varScale="1">
        <p:scale>
          <a:sx n="80" d="100"/>
          <a:sy n="80" d="100"/>
        </p:scale>
        <p:origin x="-123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9D480-A601-4561-89A5-FA88C270BC85}" type="datetimeFigureOut">
              <a:rPr lang="de-DE" smtClean="0"/>
              <a:pPr/>
              <a:t>20.05.2011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43E5E-EEE9-49A6-94F3-C3057E200E9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43E5E-EEE9-49A6-94F3-C3057E200E91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20.05.2011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20.05.2011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20.05.2011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20.05.2011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20.05.2011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20.05.2011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20.05.2011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20.05.2011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20.05.2011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20.05.2011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20.05.2011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6DFA1-19FC-465A-B98E-F2D7EE1ABBC5}" type="datetimeFigureOut">
              <a:rPr lang="de-DE" smtClean="0"/>
              <a:pPr/>
              <a:t>20.05.2011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4" name="Gruppieren 4713"/>
          <p:cNvGrpSpPr/>
          <p:nvPr/>
        </p:nvGrpSpPr>
        <p:grpSpPr>
          <a:xfrm>
            <a:off x="183407" y="404664"/>
            <a:ext cx="8565057" cy="3600400"/>
            <a:chOff x="183407" y="404664"/>
            <a:chExt cx="8565057" cy="3600400"/>
          </a:xfrm>
        </p:grpSpPr>
        <p:pic>
          <p:nvPicPr>
            <p:cNvPr id="15384" name="Picture 24" descr="C:\Users\Anonymos\Desktop\avila-beach-balloon-rides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48064" y="404664"/>
              <a:ext cx="3600400" cy="3600400"/>
            </a:xfrm>
            <a:prstGeom prst="rect">
              <a:avLst/>
            </a:prstGeom>
            <a:noFill/>
          </p:spPr>
        </p:pic>
        <p:sp>
          <p:nvSpPr>
            <p:cNvPr id="170" name="Rechteck 169"/>
            <p:cNvSpPr/>
            <p:nvPr/>
          </p:nvSpPr>
          <p:spPr>
            <a:xfrm>
              <a:off x="5508104" y="1844824"/>
              <a:ext cx="216024" cy="5040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2809875" y="565150"/>
              <a:ext cx="2019300" cy="2714625"/>
            </a:xfrm>
            <a:custGeom>
              <a:avLst/>
              <a:gdLst/>
              <a:ahLst/>
              <a:cxnLst>
                <a:cxn ang="0">
                  <a:pos x="1272" y="1710"/>
                </a:cxn>
                <a:cxn ang="0">
                  <a:pos x="1272" y="354"/>
                </a:cxn>
                <a:cxn ang="0">
                  <a:pos x="0" y="0"/>
                </a:cxn>
                <a:cxn ang="0">
                  <a:pos x="0" y="1350"/>
                </a:cxn>
                <a:cxn ang="0">
                  <a:pos x="1272" y="1710"/>
                </a:cxn>
              </a:cxnLst>
              <a:rect l="0" t="0" r="r" b="b"/>
              <a:pathLst>
                <a:path w="1272" h="1710">
                  <a:moveTo>
                    <a:pt x="1272" y="1710"/>
                  </a:moveTo>
                  <a:lnTo>
                    <a:pt x="1272" y="354"/>
                  </a:lnTo>
                  <a:lnTo>
                    <a:pt x="0" y="0"/>
                  </a:lnTo>
                  <a:lnTo>
                    <a:pt x="0" y="1350"/>
                  </a:lnTo>
                  <a:lnTo>
                    <a:pt x="1272" y="17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2809875" y="565150"/>
              <a:ext cx="2019300" cy="2714625"/>
            </a:xfrm>
            <a:custGeom>
              <a:avLst/>
              <a:gdLst/>
              <a:ahLst/>
              <a:cxnLst>
                <a:cxn ang="0">
                  <a:pos x="1272" y="1710"/>
                </a:cxn>
                <a:cxn ang="0">
                  <a:pos x="1272" y="354"/>
                </a:cxn>
                <a:cxn ang="0">
                  <a:pos x="0" y="0"/>
                </a:cxn>
                <a:cxn ang="0">
                  <a:pos x="0" y="1350"/>
                </a:cxn>
                <a:cxn ang="0">
                  <a:pos x="1272" y="1710"/>
                </a:cxn>
              </a:cxnLst>
              <a:rect l="0" t="0" r="r" b="b"/>
              <a:pathLst>
                <a:path w="1272" h="1710">
                  <a:moveTo>
                    <a:pt x="1272" y="1710"/>
                  </a:moveTo>
                  <a:lnTo>
                    <a:pt x="1272" y="354"/>
                  </a:lnTo>
                  <a:lnTo>
                    <a:pt x="0" y="0"/>
                  </a:lnTo>
                  <a:lnTo>
                    <a:pt x="0" y="1350"/>
                  </a:lnTo>
                  <a:lnTo>
                    <a:pt x="1272" y="1710"/>
                  </a:lnTo>
                </a:path>
              </a:pathLst>
            </a:cu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695325" y="2708275"/>
              <a:ext cx="4133850" cy="1114425"/>
            </a:xfrm>
            <a:custGeom>
              <a:avLst/>
              <a:gdLst/>
              <a:ahLst/>
              <a:cxnLst>
                <a:cxn ang="0">
                  <a:pos x="1266" y="702"/>
                </a:cxn>
                <a:cxn ang="0">
                  <a:pos x="0" y="342"/>
                </a:cxn>
                <a:cxn ang="0">
                  <a:pos x="1332" y="0"/>
                </a:cxn>
                <a:cxn ang="0">
                  <a:pos x="2604" y="360"/>
                </a:cxn>
                <a:cxn ang="0">
                  <a:pos x="1266" y="702"/>
                </a:cxn>
              </a:cxnLst>
              <a:rect l="0" t="0" r="r" b="b"/>
              <a:pathLst>
                <a:path w="2604" h="702">
                  <a:moveTo>
                    <a:pt x="1266" y="702"/>
                  </a:moveTo>
                  <a:lnTo>
                    <a:pt x="0" y="342"/>
                  </a:lnTo>
                  <a:lnTo>
                    <a:pt x="1332" y="0"/>
                  </a:lnTo>
                  <a:lnTo>
                    <a:pt x="2604" y="360"/>
                  </a:lnTo>
                  <a:lnTo>
                    <a:pt x="1266" y="70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695325" y="2708275"/>
              <a:ext cx="4133850" cy="1114425"/>
            </a:xfrm>
            <a:custGeom>
              <a:avLst/>
              <a:gdLst/>
              <a:ahLst/>
              <a:cxnLst>
                <a:cxn ang="0">
                  <a:pos x="1266" y="702"/>
                </a:cxn>
                <a:cxn ang="0">
                  <a:pos x="0" y="342"/>
                </a:cxn>
                <a:cxn ang="0">
                  <a:pos x="1332" y="0"/>
                </a:cxn>
                <a:cxn ang="0">
                  <a:pos x="2604" y="360"/>
                </a:cxn>
                <a:cxn ang="0">
                  <a:pos x="1266" y="702"/>
                </a:cxn>
              </a:cxnLst>
              <a:rect l="0" t="0" r="r" b="b"/>
              <a:pathLst>
                <a:path w="2604" h="702">
                  <a:moveTo>
                    <a:pt x="1266" y="702"/>
                  </a:moveTo>
                  <a:lnTo>
                    <a:pt x="0" y="342"/>
                  </a:lnTo>
                  <a:lnTo>
                    <a:pt x="1332" y="0"/>
                  </a:lnTo>
                  <a:lnTo>
                    <a:pt x="2604" y="360"/>
                  </a:lnTo>
                  <a:lnTo>
                    <a:pt x="1266" y="702"/>
                  </a:lnTo>
                </a:path>
              </a:pathLst>
            </a:cu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695325" y="565150"/>
              <a:ext cx="2114550" cy="2686050"/>
            </a:xfrm>
            <a:custGeom>
              <a:avLst/>
              <a:gdLst/>
              <a:ahLst/>
              <a:cxnLst>
                <a:cxn ang="0">
                  <a:pos x="0" y="1692"/>
                </a:cxn>
                <a:cxn ang="0">
                  <a:pos x="0" y="336"/>
                </a:cxn>
                <a:cxn ang="0">
                  <a:pos x="1332" y="0"/>
                </a:cxn>
                <a:cxn ang="0">
                  <a:pos x="1332" y="1350"/>
                </a:cxn>
                <a:cxn ang="0">
                  <a:pos x="0" y="1692"/>
                </a:cxn>
              </a:cxnLst>
              <a:rect l="0" t="0" r="r" b="b"/>
              <a:pathLst>
                <a:path w="1332" h="1692">
                  <a:moveTo>
                    <a:pt x="0" y="1692"/>
                  </a:moveTo>
                  <a:lnTo>
                    <a:pt x="0" y="336"/>
                  </a:lnTo>
                  <a:lnTo>
                    <a:pt x="1332" y="0"/>
                  </a:lnTo>
                  <a:lnTo>
                    <a:pt x="1332" y="1350"/>
                  </a:lnTo>
                  <a:lnTo>
                    <a:pt x="0" y="16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695325" y="565150"/>
              <a:ext cx="2114550" cy="2686050"/>
            </a:xfrm>
            <a:custGeom>
              <a:avLst/>
              <a:gdLst/>
              <a:ahLst/>
              <a:cxnLst>
                <a:cxn ang="0">
                  <a:pos x="0" y="1692"/>
                </a:cxn>
                <a:cxn ang="0">
                  <a:pos x="0" y="336"/>
                </a:cxn>
                <a:cxn ang="0">
                  <a:pos x="1332" y="0"/>
                </a:cxn>
                <a:cxn ang="0">
                  <a:pos x="1332" y="1350"/>
                </a:cxn>
                <a:cxn ang="0">
                  <a:pos x="0" y="1692"/>
                </a:cxn>
              </a:cxnLst>
              <a:rect l="0" t="0" r="r" b="b"/>
              <a:pathLst>
                <a:path w="1332" h="1692">
                  <a:moveTo>
                    <a:pt x="0" y="1692"/>
                  </a:moveTo>
                  <a:lnTo>
                    <a:pt x="0" y="336"/>
                  </a:lnTo>
                  <a:lnTo>
                    <a:pt x="1332" y="0"/>
                  </a:lnTo>
                  <a:lnTo>
                    <a:pt x="1332" y="1350"/>
                  </a:lnTo>
                  <a:lnTo>
                    <a:pt x="0" y="1692"/>
                  </a:lnTo>
                </a:path>
              </a:pathLst>
            </a:cu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695325" y="1098550"/>
              <a:ext cx="2009775" cy="2724150"/>
            </a:xfrm>
            <a:custGeom>
              <a:avLst/>
              <a:gdLst/>
              <a:ahLst/>
              <a:cxnLst>
                <a:cxn ang="0">
                  <a:pos x="211" y="286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11" h="286">
                  <a:moveTo>
                    <a:pt x="211" y="286"/>
                  </a:moveTo>
                  <a:lnTo>
                    <a:pt x="0" y="226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1219200" y="965200"/>
              <a:ext cx="2009775" cy="2714625"/>
            </a:xfrm>
            <a:custGeom>
              <a:avLst/>
              <a:gdLst/>
              <a:ahLst/>
              <a:cxnLst>
                <a:cxn ang="0">
                  <a:pos x="211" y="285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11" h="285">
                  <a:moveTo>
                    <a:pt x="211" y="285"/>
                  </a:moveTo>
                  <a:lnTo>
                    <a:pt x="0" y="226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1752600" y="831850"/>
              <a:ext cx="2009775" cy="2714625"/>
            </a:xfrm>
            <a:custGeom>
              <a:avLst/>
              <a:gdLst/>
              <a:ahLst/>
              <a:cxnLst>
                <a:cxn ang="0">
                  <a:pos x="211" y="285"/>
                </a:cxn>
                <a:cxn ang="0">
                  <a:pos x="0" y="226"/>
                </a:cxn>
                <a:cxn ang="0">
                  <a:pos x="0" y="0"/>
                </a:cxn>
              </a:cxnLst>
              <a:rect l="0" t="0" r="r" b="b"/>
              <a:pathLst>
                <a:path w="211" h="285">
                  <a:moveTo>
                    <a:pt x="211" y="285"/>
                  </a:moveTo>
                  <a:lnTo>
                    <a:pt x="0" y="226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2286000" y="698500"/>
              <a:ext cx="2009775" cy="2714625"/>
            </a:xfrm>
            <a:custGeom>
              <a:avLst/>
              <a:gdLst/>
              <a:ahLst/>
              <a:cxnLst>
                <a:cxn ang="0">
                  <a:pos x="211" y="285"/>
                </a:cxn>
                <a:cxn ang="0">
                  <a:pos x="0" y="225"/>
                </a:cxn>
                <a:cxn ang="0">
                  <a:pos x="0" y="0"/>
                </a:cxn>
              </a:cxnLst>
              <a:rect l="0" t="0" r="r" b="b"/>
              <a:pathLst>
                <a:path w="211" h="285">
                  <a:moveTo>
                    <a:pt x="211" y="285"/>
                  </a:moveTo>
                  <a:lnTo>
                    <a:pt x="0" y="225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2809875" y="565150"/>
              <a:ext cx="2019300" cy="2714625"/>
            </a:xfrm>
            <a:custGeom>
              <a:avLst/>
              <a:gdLst/>
              <a:ahLst/>
              <a:cxnLst>
                <a:cxn ang="0">
                  <a:pos x="212" y="285"/>
                </a:cxn>
                <a:cxn ang="0">
                  <a:pos x="0" y="225"/>
                </a:cxn>
                <a:cxn ang="0">
                  <a:pos x="0" y="0"/>
                </a:cxn>
              </a:cxnLst>
              <a:rect l="0" t="0" r="r" b="b"/>
              <a:pathLst>
                <a:path w="212" h="285">
                  <a:moveTo>
                    <a:pt x="212" y="285"/>
                  </a:moveTo>
                  <a:lnTo>
                    <a:pt x="0" y="225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2705100" y="1127125"/>
              <a:ext cx="2124075" cy="2695575"/>
            </a:xfrm>
            <a:custGeom>
              <a:avLst/>
              <a:gdLst/>
              <a:ahLst/>
              <a:cxnLst>
                <a:cxn ang="0">
                  <a:pos x="0" y="283"/>
                </a:cxn>
                <a:cxn ang="0">
                  <a:pos x="223" y="226"/>
                </a:cxn>
                <a:cxn ang="0">
                  <a:pos x="223" y="0"/>
                </a:cxn>
              </a:cxnLst>
              <a:rect l="0" t="0" r="r" b="b"/>
              <a:pathLst>
                <a:path w="223" h="283">
                  <a:moveTo>
                    <a:pt x="0" y="283"/>
                  </a:moveTo>
                  <a:lnTo>
                    <a:pt x="223" y="226"/>
                  </a:lnTo>
                  <a:lnTo>
                    <a:pt x="223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2305050" y="1012825"/>
              <a:ext cx="2114550" cy="2695575"/>
            </a:xfrm>
            <a:custGeom>
              <a:avLst/>
              <a:gdLst/>
              <a:ahLst/>
              <a:cxnLst>
                <a:cxn ang="0">
                  <a:pos x="0" y="283"/>
                </a:cxn>
                <a:cxn ang="0">
                  <a:pos x="222" y="226"/>
                </a:cxn>
                <a:cxn ang="0">
                  <a:pos x="222" y="0"/>
                </a:cxn>
              </a:cxnLst>
              <a:rect l="0" t="0" r="r" b="b"/>
              <a:pathLst>
                <a:path w="222" h="283">
                  <a:moveTo>
                    <a:pt x="0" y="283"/>
                  </a:moveTo>
                  <a:lnTo>
                    <a:pt x="222" y="226"/>
                  </a:lnTo>
                  <a:lnTo>
                    <a:pt x="222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1895475" y="898525"/>
              <a:ext cx="2124075" cy="2695575"/>
            </a:xfrm>
            <a:custGeom>
              <a:avLst/>
              <a:gdLst/>
              <a:ahLst/>
              <a:cxnLst>
                <a:cxn ang="0">
                  <a:pos x="0" y="283"/>
                </a:cxn>
                <a:cxn ang="0">
                  <a:pos x="223" y="226"/>
                </a:cxn>
                <a:cxn ang="0">
                  <a:pos x="223" y="0"/>
                </a:cxn>
              </a:cxnLst>
              <a:rect l="0" t="0" r="r" b="b"/>
              <a:pathLst>
                <a:path w="223" h="283">
                  <a:moveTo>
                    <a:pt x="0" y="283"/>
                  </a:moveTo>
                  <a:lnTo>
                    <a:pt x="223" y="226"/>
                  </a:lnTo>
                  <a:lnTo>
                    <a:pt x="223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1495425" y="784225"/>
              <a:ext cx="2124075" cy="2695575"/>
            </a:xfrm>
            <a:custGeom>
              <a:avLst/>
              <a:gdLst/>
              <a:ahLst/>
              <a:cxnLst>
                <a:cxn ang="0">
                  <a:pos x="0" y="283"/>
                </a:cxn>
                <a:cxn ang="0">
                  <a:pos x="223" y="226"/>
                </a:cxn>
                <a:cxn ang="0">
                  <a:pos x="223" y="0"/>
                </a:cxn>
              </a:cxnLst>
              <a:rect l="0" t="0" r="r" b="b"/>
              <a:pathLst>
                <a:path w="223" h="283">
                  <a:moveTo>
                    <a:pt x="0" y="283"/>
                  </a:moveTo>
                  <a:lnTo>
                    <a:pt x="223" y="226"/>
                  </a:lnTo>
                  <a:lnTo>
                    <a:pt x="223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1095375" y="669925"/>
              <a:ext cx="2114550" cy="2695575"/>
            </a:xfrm>
            <a:custGeom>
              <a:avLst/>
              <a:gdLst/>
              <a:ahLst/>
              <a:cxnLst>
                <a:cxn ang="0">
                  <a:pos x="0" y="283"/>
                </a:cxn>
                <a:cxn ang="0">
                  <a:pos x="222" y="226"/>
                </a:cxn>
                <a:cxn ang="0">
                  <a:pos x="222" y="0"/>
                </a:cxn>
              </a:cxnLst>
              <a:rect l="0" t="0" r="r" b="b"/>
              <a:pathLst>
                <a:path w="222" h="283">
                  <a:moveTo>
                    <a:pt x="0" y="283"/>
                  </a:moveTo>
                  <a:lnTo>
                    <a:pt x="222" y="226"/>
                  </a:lnTo>
                  <a:lnTo>
                    <a:pt x="222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695325" y="565150"/>
              <a:ext cx="2114550" cy="2686050"/>
            </a:xfrm>
            <a:custGeom>
              <a:avLst/>
              <a:gdLst/>
              <a:ahLst/>
              <a:cxnLst>
                <a:cxn ang="0">
                  <a:pos x="0" y="282"/>
                </a:cxn>
                <a:cxn ang="0">
                  <a:pos x="222" y="225"/>
                </a:cxn>
                <a:cxn ang="0">
                  <a:pos x="222" y="0"/>
                </a:cxn>
              </a:cxnLst>
              <a:rect l="0" t="0" r="r" b="b"/>
              <a:pathLst>
                <a:path w="222" h="282">
                  <a:moveTo>
                    <a:pt x="0" y="282"/>
                  </a:moveTo>
                  <a:lnTo>
                    <a:pt x="222" y="225"/>
                  </a:lnTo>
                  <a:lnTo>
                    <a:pt x="222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695325" y="2708275"/>
              <a:ext cx="4133850" cy="571500"/>
            </a:xfrm>
            <a:custGeom>
              <a:avLst/>
              <a:gdLst/>
              <a:ahLst/>
              <a:cxnLst>
                <a:cxn ang="0">
                  <a:pos x="0" y="57"/>
                </a:cxn>
                <a:cxn ang="0">
                  <a:pos x="222" y="0"/>
                </a:cxn>
                <a:cxn ang="0">
                  <a:pos x="434" y="60"/>
                </a:cxn>
              </a:cxnLst>
              <a:rect l="0" t="0" r="r" b="b"/>
              <a:pathLst>
                <a:path w="434" h="60">
                  <a:moveTo>
                    <a:pt x="0" y="57"/>
                  </a:moveTo>
                  <a:lnTo>
                    <a:pt x="222" y="0"/>
                  </a:lnTo>
                  <a:lnTo>
                    <a:pt x="434" y="6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695325" y="2355850"/>
              <a:ext cx="4133850" cy="561975"/>
            </a:xfrm>
            <a:custGeom>
              <a:avLst/>
              <a:gdLst/>
              <a:ahLst/>
              <a:cxnLst>
                <a:cxn ang="0">
                  <a:pos x="0" y="56"/>
                </a:cxn>
                <a:cxn ang="0">
                  <a:pos x="222" y="0"/>
                </a:cxn>
                <a:cxn ang="0">
                  <a:pos x="434" y="59"/>
                </a:cxn>
              </a:cxnLst>
              <a:rect l="0" t="0" r="r" b="b"/>
              <a:pathLst>
                <a:path w="434" h="59">
                  <a:moveTo>
                    <a:pt x="0" y="56"/>
                  </a:moveTo>
                  <a:lnTo>
                    <a:pt x="222" y="0"/>
                  </a:lnTo>
                  <a:lnTo>
                    <a:pt x="434" y="59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695325" y="1993900"/>
              <a:ext cx="4133850" cy="571500"/>
            </a:xfrm>
            <a:custGeom>
              <a:avLst/>
              <a:gdLst/>
              <a:ahLst/>
              <a:cxnLst>
                <a:cxn ang="0">
                  <a:pos x="0" y="57"/>
                </a:cxn>
                <a:cxn ang="0">
                  <a:pos x="222" y="0"/>
                </a:cxn>
                <a:cxn ang="0">
                  <a:pos x="434" y="60"/>
                </a:cxn>
              </a:cxnLst>
              <a:rect l="0" t="0" r="r" b="b"/>
              <a:pathLst>
                <a:path w="434" h="60">
                  <a:moveTo>
                    <a:pt x="0" y="57"/>
                  </a:moveTo>
                  <a:lnTo>
                    <a:pt x="222" y="0"/>
                  </a:lnTo>
                  <a:lnTo>
                    <a:pt x="434" y="6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695325" y="1631950"/>
              <a:ext cx="4133850" cy="571500"/>
            </a:xfrm>
            <a:custGeom>
              <a:avLst/>
              <a:gdLst/>
              <a:ahLst/>
              <a:cxnLst>
                <a:cxn ang="0">
                  <a:pos x="0" y="57"/>
                </a:cxn>
                <a:cxn ang="0">
                  <a:pos x="222" y="0"/>
                </a:cxn>
                <a:cxn ang="0">
                  <a:pos x="434" y="60"/>
                </a:cxn>
              </a:cxnLst>
              <a:rect l="0" t="0" r="r" b="b"/>
              <a:pathLst>
                <a:path w="434" h="60">
                  <a:moveTo>
                    <a:pt x="0" y="57"/>
                  </a:moveTo>
                  <a:lnTo>
                    <a:pt x="222" y="0"/>
                  </a:lnTo>
                  <a:lnTo>
                    <a:pt x="434" y="6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695325" y="1279525"/>
              <a:ext cx="4133850" cy="561975"/>
            </a:xfrm>
            <a:custGeom>
              <a:avLst/>
              <a:gdLst/>
              <a:ahLst/>
              <a:cxnLst>
                <a:cxn ang="0">
                  <a:pos x="0" y="56"/>
                </a:cxn>
                <a:cxn ang="0">
                  <a:pos x="222" y="0"/>
                </a:cxn>
                <a:cxn ang="0">
                  <a:pos x="434" y="59"/>
                </a:cxn>
              </a:cxnLst>
              <a:rect l="0" t="0" r="r" b="b"/>
              <a:pathLst>
                <a:path w="434" h="59">
                  <a:moveTo>
                    <a:pt x="0" y="56"/>
                  </a:moveTo>
                  <a:lnTo>
                    <a:pt x="222" y="0"/>
                  </a:lnTo>
                  <a:lnTo>
                    <a:pt x="434" y="59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695325" y="917575"/>
              <a:ext cx="4133850" cy="571500"/>
            </a:xfrm>
            <a:custGeom>
              <a:avLst/>
              <a:gdLst/>
              <a:ahLst/>
              <a:cxnLst>
                <a:cxn ang="0">
                  <a:pos x="0" y="57"/>
                </a:cxn>
                <a:cxn ang="0">
                  <a:pos x="222" y="0"/>
                </a:cxn>
                <a:cxn ang="0">
                  <a:pos x="434" y="60"/>
                </a:cxn>
              </a:cxnLst>
              <a:rect l="0" t="0" r="r" b="b"/>
              <a:pathLst>
                <a:path w="434" h="60">
                  <a:moveTo>
                    <a:pt x="0" y="57"/>
                  </a:moveTo>
                  <a:lnTo>
                    <a:pt x="222" y="0"/>
                  </a:lnTo>
                  <a:lnTo>
                    <a:pt x="434" y="6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695325" y="565150"/>
              <a:ext cx="4133850" cy="561975"/>
            </a:xfrm>
            <a:custGeom>
              <a:avLst/>
              <a:gdLst/>
              <a:ahLst/>
              <a:cxnLst>
                <a:cxn ang="0">
                  <a:pos x="0" y="56"/>
                </a:cxn>
                <a:cxn ang="0">
                  <a:pos x="222" y="0"/>
                </a:cxn>
                <a:cxn ang="0">
                  <a:pos x="434" y="59"/>
                </a:cxn>
              </a:cxnLst>
              <a:rect l="0" t="0" r="r" b="b"/>
              <a:pathLst>
                <a:path w="434" h="59">
                  <a:moveTo>
                    <a:pt x="0" y="56"/>
                  </a:moveTo>
                  <a:lnTo>
                    <a:pt x="222" y="0"/>
                  </a:lnTo>
                  <a:lnTo>
                    <a:pt x="434" y="59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54" name="Line 30"/>
            <p:cNvSpPr>
              <a:spLocks noChangeShapeType="1"/>
            </p:cNvSpPr>
            <p:nvPr/>
          </p:nvSpPr>
          <p:spPr bwMode="auto">
            <a:xfrm flipV="1">
              <a:off x="2705100" y="3279775"/>
              <a:ext cx="2124075" cy="542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55" name="Line 31"/>
            <p:cNvSpPr>
              <a:spLocks noChangeShapeType="1"/>
            </p:cNvSpPr>
            <p:nvPr/>
          </p:nvSpPr>
          <p:spPr bwMode="auto">
            <a:xfrm flipH="1" flipV="1">
              <a:off x="695325" y="3251200"/>
              <a:ext cx="2009775" cy="5715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56" name="Line 32"/>
            <p:cNvSpPr>
              <a:spLocks noChangeShapeType="1"/>
            </p:cNvSpPr>
            <p:nvPr/>
          </p:nvSpPr>
          <p:spPr bwMode="auto">
            <a:xfrm flipV="1">
              <a:off x="695325" y="1098550"/>
              <a:ext cx="1588" cy="21526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57" name="Line 33"/>
            <p:cNvSpPr>
              <a:spLocks noChangeShapeType="1"/>
            </p:cNvSpPr>
            <p:nvPr/>
          </p:nvSpPr>
          <p:spPr bwMode="auto">
            <a:xfrm>
              <a:off x="2705100" y="3822700"/>
              <a:ext cx="47625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58" name="Rectangle 34"/>
            <p:cNvSpPr>
              <a:spLocks noChangeArrowheads="1"/>
            </p:cNvSpPr>
            <p:nvPr/>
          </p:nvSpPr>
          <p:spPr bwMode="auto">
            <a:xfrm>
              <a:off x="2790825" y="3841750"/>
              <a:ext cx="123825" cy="16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9" name="Line 35"/>
            <p:cNvSpPr>
              <a:spLocks noChangeShapeType="1"/>
            </p:cNvSpPr>
            <p:nvPr/>
          </p:nvSpPr>
          <p:spPr bwMode="auto">
            <a:xfrm>
              <a:off x="3228975" y="3679825"/>
              <a:ext cx="57150" cy="190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60" name="Rectangle 36"/>
            <p:cNvSpPr>
              <a:spLocks noChangeArrowheads="1"/>
            </p:cNvSpPr>
            <p:nvPr/>
          </p:nvSpPr>
          <p:spPr bwMode="auto">
            <a:xfrm>
              <a:off x="3324225" y="3708400"/>
              <a:ext cx="123825" cy="16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5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1" name="Line 37"/>
            <p:cNvSpPr>
              <a:spLocks noChangeShapeType="1"/>
            </p:cNvSpPr>
            <p:nvPr/>
          </p:nvSpPr>
          <p:spPr bwMode="auto">
            <a:xfrm>
              <a:off x="3762375" y="3546475"/>
              <a:ext cx="57150" cy="190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62" name="Rectangle 38"/>
            <p:cNvSpPr>
              <a:spLocks noChangeArrowheads="1"/>
            </p:cNvSpPr>
            <p:nvPr/>
          </p:nvSpPr>
          <p:spPr bwMode="auto">
            <a:xfrm>
              <a:off x="3848100" y="3575050"/>
              <a:ext cx="190500" cy="16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10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3" name="Line 39"/>
            <p:cNvSpPr>
              <a:spLocks noChangeShapeType="1"/>
            </p:cNvSpPr>
            <p:nvPr/>
          </p:nvSpPr>
          <p:spPr bwMode="auto">
            <a:xfrm>
              <a:off x="4295775" y="3413125"/>
              <a:ext cx="47625" cy="190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64" name="Rectangle 40"/>
            <p:cNvSpPr>
              <a:spLocks noChangeArrowheads="1"/>
            </p:cNvSpPr>
            <p:nvPr/>
          </p:nvSpPr>
          <p:spPr bwMode="auto">
            <a:xfrm>
              <a:off x="4381500" y="3441700"/>
              <a:ext cx="190500" cy="16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15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5" name="Line 41"/>
            <p:cNvSpPr>
              <a:spLocks noChangeShapeType="1"/>
            </p:cNvSpPr>
            <p:nvPr/>
          </p:nvSpPr>
          <p:spPr bwMode="auto">
            <a:xfrm>
              <a:off x="4829175" y="3279775"/>
              <a:ext cx="47625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66" name="Rectangle 42"/>
            <p:cNvSpPr>
              <a:spLocks noChangeArrowheads="1"/>
            </p:cNvSpPr>
            <p:nvPr/>
          </p:nvSpPr>
          <p:spPr bwMode="auto">
            <a:xfrm>
              <a:off x="4914900" y="3308350"/>
              <a:ext cx="190500" cy="16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20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7" name="Line 43"/>
            <p:cNvSpPr>
              <a:spLocks noChangeShapeType="1"/>
            </p:cNvSpPr>
            <p:nvPr/>
          </p:nvSpPr>
          <p:spPr bwMode="auto">
            <a:xfrm flipH="1">
              <a:off x="2647950" y="3822700"/>
              <a:ext cx="57150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68" name="Rectangle 44"/>
            <p:cNvSpPr>
              <a:spLocks noChangeArrowheads="1"/>
            </p:cNvSpPr>
            <p:nvPr/>
          </p:nvSpPr>
          <p:spPr bwMode="auto">
            <a:xfrm>
              <a:off x="2552700" y="3841750"/>
              <a:ext cx="123825" cy="16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9" name="Line 45"/>
            <p:cNvSpPr>
              <a:spLocks noChangeShapeType="1"/>
            </p:cNvSpPr>
            <p:nvPr/>
          </p:nvSpPr>
          <p:spPr bwMode="auto">
            <a:xfrm flipH="1">
              <a:off x="2247900" y="3708400"/>
              <a:ext cx="57150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70" name="Rectangle 46"/>
            <p:cNvSpPr>
              <a:spLocks noChangeArrowheads="1"/>
            </p:cNvSpPr>
            <p:nvPr/>
          </p:nvSpPr>
          <p:spPr bwMode="auto">
            <a:xfrm>
              <a:off x="2076450" y="3727450"/>
              <a:ext cx="190500" cy="16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10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1" name="Line 47"/>
            <p:cNvSpPr>
              <a:spLocks noChangeShapeType="1"/>
            </p:cNvSpPr>
            <p:nvPr/>
          </p:nvSpPr>
          <p:spPr bwMode="auto">
            <a:xfrm flipH="1">
              <a:off x="1847850" y="3594100"/>
              <a:ext cx="47625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72" name="Rectangle 48"/>
            <p:cNvSpPr>
              <a:spLocks noChangeArrowheads="1"/>
            </p:cNvSpPr>
            <p:nvPr/>
          </p:nvSpPr>
          <p:spPr bwMode="auto">
            <a:xfrm>
              <a:off x="1676400" y="3613150"/>
              <a:ext cx="190500" cy="16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20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3" name="Line 49"/>
            <p:cNvSpPr>
              <a:spLocks noChangeShapeType="1"/>
            </p:cNvSpPr>
            <p:nvPr/>
          </p:nvSpPr>
          <p:spPr bwMode="auto">
            <a:xfrm flipH="1">
              <a:off x="1438275" y="3479800"/>
              <a:ext cx="57150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74" name="Rectangle 50"/>
            <p:cNvSpPr>
              <a:spLocks noChangeArrowheads="1"/>
            </p:cNvSpPr>
            <p:nvPr/>
          </p:nvSpPr>
          <p:spPr bwMode="auto">
            <a:xfrm>
              <a:off x="1276350" y="3498850"/>
              <a:ext cx="190500" cy="16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30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5" name="Line 51"/>
            <p:cNvSpPr>
              <a:spLocks noChangeShapeType="1"/>
            </p:cNvSpPr>
            <p:nvPr/>
          </p:nvSpPr>
          <p:spPr bwMode="auto">
            <a:xfrm flipH="1">
              <a:off x="1038225" y="3365500"/>
              <a:ext cx="57150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76" name="Rectangle 52"/>
            <p:cNvSpPr>
              <a:spLocks noChangeArrowheads="1"/>
            </p:cNvSpPr>
            <p:nvPr/>
          </p:nvSpPr>
          <p:spPr bwMode="auto">
            <a:xfrm>
              <a:off x="866775" y="3384550"/>
              <a:ext cx="190500" cy="16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40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7" name="Line 53"/>
            <p:cNvSpPr>
              <a:spLocks noChangeShapeType="1"/>
            </p:cNvSpPr>
            <p:nvPr/>
          </p:nvSpPr>
          <p:spPr bwMode="auto">
            <a:xfrm flipH="1">
              <a:off x="638175" y="3251200"/>
              <a:ext cx="57150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78" name="Rectangle 54"/>
            <p:cNvSpPr>
              <a:spLocks noChangeArrowheads="1"/>
            </p:cNvSpPr>
            <p:nvPr/>
          </p:nvSpPr>
          <p:spPr bwMode="auto">
            <a:xfrm>
              <a:off x="466725" y="3270250"/>
              <a:ext cx="190500" cy="16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50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9" name="Line 55"/>
            <p:cNvSpPr>
              <a:spLocks noChangeShapeType="1"/>
            </p:cNvSpPr>
            <p:nvPr/>
          </p:nvSpPr>
          <p:spPr bwMode="auto">
            <a:xfrm flipH="1" flipV="1">
              <a:off x="638175" y="3232150"/>
              <a:ext cx="57150" cy="190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80" name="Rectangle 56"/>
            <p:cNvSpPr>
              <a:spLocks noChangeArrowheads="1"/>
            </p:cNvSpPr>
            <p:nvPr/>
          </p:nvSpPr>
          <p:spPr bwMode="auto">
            <a:xfrm>
              <a:off x="533400" y="3146425"/>
              <a:ext cx="123825" cy="16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1" name="Line 57"/>
            <p:cNvSpPr>
              <a:spLocks noChangeShapeType="1"/>
            </p:cNvSpPr>
            <p:nvPr/>
          </p:nvSpPr>
          <p:spPr bwMode="auto">
            <a:xfrm flipH="1" flipV="1">
              <a:off x="638175" y="2879725"/>
              <a:ext cx="57150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82" name="Rectangle 58"/>
            <p:cNvSpPr>
              <a:spLocks noChangeArrowheads="1"/>
            </p:cNvSpPr>
            <p:nvPr/>
          </p:nvSpPr>
          <p:spPr bwMode="auto">
            <a:xfrm>
              <a:off x="466725" y="2794000"/>
              <a:ext cx="190500" cy="16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50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3" name="Line 59"/>
            <p:cNvSpPr>
              <a:spLocks noChangeShapeType="1"/>
            </p:cNvSpPr>
            <p:nvPr/>
          </p:nvSpPr>
          <p:spPr bwMode="auto">
            <a:xfrm flipH="1" flipV="1">
              <a:off x="638175" y="2517775"/>
              <a:ext cx="57150" cy="190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84" name="Rectangle 60"/>
            <p:cNvSpPr>
              <a:spLocks noChangeArrowheads="1"/>
            </p:cNvSpPr>
            <p:nvPr/>
          </p:nvSpPr>
          <p:spPr bwMode="auto">
            <a:xfrm>
              <a:off x="400050" y="2432050"/>
              <a:ext cx="266700" cy="16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100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5" name="Line 61"/>
            <p:cNvSpPr>
              <a:spLocks noChangeShapeType="1"/>
            </p:cNvSpPr>
            <p:nvPr/>
          </p:nvSpPr>
          <p:spPr bwMode="auto">
            <a:xfrm flipH="1" flipV="1">
              <a:off x="638175" y="2155825"/>
              <a:ext cx="57150" cy="190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86" name="Rectangle 62"/>
            <p:cNvSpPr>
              <a:spLocks noChangeArrowheads="1"/>
            </p:cNvSpPr>
            <p:nvPr/>
          </p:nvSpPr>
          <p:spPr bwMode="auto">
            <a:xfrm>
              <a:off x="400050" y="2070100"/>
              <a:ext cx="266700" cy="16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150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7" name="Line 63"/>
            <p:cNvSpPr>
              <a:spLocks noChangeShapeType="1"/>
            </p:cNvSpPr>
            <p:nvPr/>
          </p:nvSpPr>
          <p:spPr bwMode="auto">
            <a:xfrm flipH="1" flipV="1">
              <a:off x="638175" y="1803400"/>
              <a:ext cx="57150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88" name="Rectangle 64"/>
            <p:cNvSpPr>
              <a:spLocks noChangeArrowheads="1"/>
            </p:cNvSpPr>
            <p:nvPr/>
          </p:nvSpPr>
          <p:spPr bwMode="auto">
            <a:xfrm>
              <a:off x="400050" y="1717675"/>
              <a:ext cx="266700" cy="16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200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9" name="Line 65"/>
            <p:cNvSpPr>
              <a:spLocks noChangeShapeType="1"/>
            </p:cNvSpPr>
            <p:nvPr/>
          </p:nvSpPr>
          <p:spPr bwMode="auto">
            <a:xfrm flipH="1" flipV="1">
              <a:off x="638175" y="1441450"/>
              <a:ext cx="57150" cy="190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90" name="Rectangle 66"/>
            <p:cNvSpPr>
              <a:spLocks noChangeArrowheads="1"/>
            </p:cNvSpPr>
            <p:nvPr/>
          </p:nvSpPr>
          <p:spPr bwMode="auto">
            <a:xfrm>
              <a:off x="400050" y="1355725"/>
              <a:ext cx="266700" cy="16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250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1" name="Line 67"/>
            <p:cNvSpPr>
              <a:spLocks noChangeShapeType="1"/>
            </p:cNvSpPr>
            <p:nvPr/>
          </p:nvSpPr>
          <p:spPr bwMode="auto">
            <a:xfrm flipH="1" flipV="1">
              <a:off x="638175" y="1089025"/>
              <a:ext cx="57150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92" name="Rectangle 68"/>
            <p:cNvSpPr>
              <a:spLocks noChangeArrowheads="1"/>
            </p:cNvSpPr>
            <p:nvPr/>
          </p:nvSpPr>
          <p:spPr bwMode="auto">
            <a:xfrm>
              <a:off x="400050" y="993775"/>
              <a:ext cx="266700" cy="16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300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3" name="Freeform 69"/>
            <p:cNvSpPr>
              <a:spLocks/>
            </p:cNvSpPr>
            <p:nvPr/>
          </p:nvSpPr>
          <p:spPr bwMode="auto">
            <a:xfrm>
              <a:off x="4257675" y="1879600"/>
              <a:ext cx="104775" cy="47625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66" y="0"/>
                </a:cxn>
                <a:cxn ang="0">
                  <a:pos x="42" y="6"/>
                </a:cxn>
                <a:cxn ang="0">
                  <a:pos x="0" y="30"/>
                </a:cxn>
              </a:cxnLst>
              <a:rect l="0" t="0" r="r" b="b"/>
              <a:pathLst>
                <a:path w="66" h="30">
                  <a:moveTo>
                    <a:pt x="0" y="30"/>
                  </a:moveTo>
                  <a:lnTo>
                    <a:pt x="66" y="0"/>
                  </a:lnTo>
                  <a:lnTo>
                    <a:pt x="42" y="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3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94" name="Line 70"/>
            <p:cNvSpPr>
              <a:spLocks noChangeShapeType="1"/>
            </p:cNvSpPr>
            <p:nvPr/>
          </p:nvSpPr>
          <p:spPr bwMode="auto">
            <a:xfrm flipV="1">
              <a:off x="4257675" y="1879600"/>
              <a:ext cx="104775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95" name="Line 71"/>
            <p:cNvSpPr>
              <a:spLocks noChangeShapeType="1"/>
            </p:cNvSpPr>
            <p:nvPr/>
          </p:nvSpPr>
          <p:spPr bwMode="auto">
            <a:xfrm flipH="1">
              <a:off x="4324350" y="1879600"/>
              <a:ext cx="38100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96" name="Freeform 72"/>
            <p:cNvSpPr>
              <a:spLocks/>
            </p:cNvSpPr>
            <p:nvPr/>
          </p:nvSpPr>
          <p:spPr bwMode="auto">
            <a:xfrm>
              <a:off x="4210050" y="1841500"/>
              <a:ext cx="114300" cy="47625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72" y="30"/>
                </a:cxn>
                <a:cxn ang="0">
                  <a:pos x="42" y="0"/>
                </a:cxn>
                <a:cxn ang="0">
                  <a:pos x="0" y="30"/>
                </a:cxn>
              </a:cxnLst>
              <a:rect l="0" t="0" r="r" b="b"/>
              <a:pathLst>
                <a:path w="72" h="30">
                  <a:moveTo>
                    <a:pt x="0" y="30"/>
                  </a:moveTo>
                  <a:lnTo>
                    <a:pt x="72" y="30"/>
                  </a:lnTo>
                  <a:lnTo>
                    <a:pt x="42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2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97" name="Line 73"/>
            <p:cNvSpPr>
              <a:spLocks noChangeShapeType="1"/>
            </p:cNvSpPr>
            <p:nvPr/>
          </p:nvSpPr>
          <p:spPr bwMode="auto">
            <a:xfrm>
              <a:off x="4210050" y="1889125"/>
              <a:ext cx="1143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98" name="Line 74"/>
            <p:cNvSpPr>
              <a:spLocks noChangeShapeType="1"/>
            </p:cNvSpPr>
            <p:nvPr/>
          </p:nvSpPr>
          <p:spPr bwMode="auto">
            <a:xfrm flipH="1" flipV="1">
              <a:off x="4276725" y="1841500"/>
              <a:ext cx="47625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99" name="Freeform 75"/>
            <p:cNvSpPr>
              <a:spLocks/>
            </p:cNvSpPr>
            <p:nvPr/>
          </p:nvSpPr>
          <p:spPr bwMode="auto">
            <a:xfrm>
              <a:off x="4210050" y="1889125"/>
              <a:ext cx="114300" cy="38100"/>
            </a:xfrm>
            <a:custGeom>
              <a:avLst/>
              <a:gdLst/>
              <a:ahLst/>
              <a:cxnLst>
                <a:cxn ang="0">
                  <a:pos x="30" y="24"/>
                </a:cxn>
                <a:cxn ang="0">
                  <a:pos x="0" y="0"/>
                </a:cxn>
                <a:cxn ang="0">
                  <a:pos x="72" y="0"/>
                </a:cxn>
                <a:cxn ang="0">
                  <a:pos x="30" y="24"/>
                </a:cxn>
              </a:cxnLst>
              <a:rect l="0" t="0" r="r" b="b"/>
              <a:pathLst>
                <a:path w="72" h="24">
                  <a:moveTo>
                    <a:pt x="30" y="24"/>
                  </a:moveTo>
                  <a:lnTo>
                    <a:pt x="0" y="0"/>
                  </a:lnTo>
                  <a:lnTo>
                    <a:pt x="72" y="0"/>
                  </a:lnTo>
                  <a:lnTo>
                    <a:pt x="30" y="24"/>
                  </a:lnTo>
                  <a:close/>
                </a:path>
              </a:pathLst>
            </a:custGeom>
            <a:solidFill>
              <a:srgbClr val="FF3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00" name="Line 76"/>
            <p:cNvSpPr>
              <a:spLocks noChangeShapeType="1"/>
            </p:cNvSpPr>
            <p:nvPr/>
          </p:nvSpPr>
          <p:spPr bwMode="auto">
            <a:xfrm flipH="1" flipV="1">
              <a:off x="4210050" y="1889125"/>
              <a:ext cx="47625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01" name="Line 77"/>
            <p:cNvSpPr>
              <a:spLocks noChangeShapeType="1"/>
            </p:cNvSpPr>
            <p:nvPr/>
          </p:nvSpPr>
          <p:spPr bwMode="auto">
            <a:xfrm>
              <a:off x="4210050" y="1889125"/>
              <a:ext cx="1143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02" name="Freeform 78"/>
            <p:cNvSpPr>
              <a:spLocks/>
            </p:cNvSpPr>
            <p:nvPr/>
          </p:nvSpPr>
          <p:spPr bwMode="auto">
            <a:xfrm>
              <a:off x="4171950" y="1841500"/>
              <a:ext cx="104775" cy="47625"/>
            </a:xfrm>
            <a:custGeom>
              <a:avLst/>
              <a:gdLst/>
              <a:ahLst/>
              <a:cxnLst>
                <a:cxn ang="0">
                  <a:pos x="24" y="30"/>
                </a:cxn>
                <a:cxn ang="0">
                  <a:pos x="0" y="6"/>
                </a:cxn>
                <a:cxn ang="0">
                  <a:pos x="66" y="0"/>
                </a:cxn>
                <a:cxn ang="0">
                  <a:pos x="24" y="30"/>
                </a:cxn>
              </a:cxnLst>
              <a:rect l="0" t="0" r="r" b="b"/>
              <a:pathLst>
                <a:path w="66" h="30">
                  <a:moveTo>
                    <a:pt x="24" y="30"/>
                  </a:moveTo>
                  <a:lnTo>
                    <a:pt x="0" y="6"/>
                  </a:lnTo>
                  <a:lnTo>
                    <a:pt x="66" y="0"/>
                  </a:lnTo>
                  <a:lnTo>
                    <a:pt x="24" y="30"/>
                  </a:lnTo>
                  <a:close/>
                </a:path>
              </a:pathLst>
            </a:custGeom>
            <a:solidFill>
              <a:srgbClr val="FF2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03" name="Line 79"/>
            <p:cNvSpPr>
              <a:spLocks noChangeShapeType="1"/>
            </p:cNvSpPr>
            <p:nvPr/>
          </p:nvSpPr>
          <p:spPr bwMode="auto">
            <a:xfrm flipH="1" flipV="1">
              <a:off x="4171950" y="1851025"/>
              <a:ext cx="38100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04" name="Line 80"/>
            <p:cNvSpPr>
              <a:spLocks noChangeShapeType="1"/>
            </p:cNvSpPr>
            <p:nvPr/>
          </p:nvSpPr>
          <p:spPr bwMode="auto">
            <a:xfrm flipV="1">
              <a:off x="4171950" y="1841500"/>
              <a:ext cx="104775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05" name="Freeform 81"/>
            <p:cNvSpPr>
              <a:spLocks/>
            </p:cNvSpPr>
            <p:nvPr/>
          </p:nvSpPr>
          <p:spPr bwMode="auto">
            <a:xfrm>
              <a:off x="3895725" y="1717675"/>
              <a:ext cx="104775" cy="114300"/>
            </a:xfrm>
            <a:custGeom>
              <a:avLst/>
              <a:gdLst/>
              <a:ahLst/>
              <a:cxnLst>
                <a:cxn ang="0">
                  <a:pos x="24" y="72"/>
                </a:cxn>
                <a:cxn ang="0">
                  <a:pos x="0" y="0"/>
                </a:cxn>
                <a:cxn ang="0">
                  <a:pos x="66" y="24"/>
                </a:cxn>
                <a:cxn ang="0">
                  <a:pos x="24" y="72"/>
                </a:cxn>
              </a:cxnLst>
              <a:rect l="0" t="0" r="r" b="b"/>
              <a:pathLst>
                <a:path w="66" h="72">
                  <a:moveTo>
                    <a:pt x="24" y="72"/>
                  </a:moveTo>
                  <a:lnTo>
                    <a:pt x="0" y="0"/>
                  </a:lnTo>
                  <a:lnTo>
                    <a:pt x="66" y="24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rgbClr val="FF3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06" name="Line 82"/>
            <p:cNvSpPr>
              <a:spLocks noChangeShapeType="1"/>
            </p:cNvSpPr>
            <p:nvPr/>
          </p:nvSpPr>
          <p:spPr bwMode="auto">
            <a:xfrm flipH="1" flipV="1">
              <a:off x="3895725" y="1717675"/>
              <a:ext cx="38100" cy="1143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07" name="Line 83"/>
            <p:cNvSpPr>
              <a:spLocks noChangeShapeType="1"/>
            </p:cNvSpPr>
            <p:nvPr/>
          </p:nvSpPr>
          <p:spPr bwMode="auto">
            <a:xfrm>
              <a:off x="3895725" y="1717675"/>
              <a:ext cx="104775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08" name="Freeform 84"/>
            <p:cNvSpPr>
              <a:spLocks/>
            </p:cNvSpPr>
            <p:nvPr/>
          </p:nvSpPr>
          <p:spPr bwMode="auto">
            <a:xfrm>
              <a:off x="3895725" y="1708150"/>
              <a:ext cx="104775" cy="476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66" y="30"/>
                </a:cxn>
                <a:cxn ang="0">
                  <a:pos x="36" y="0"/>
                </a:cxn>
                <a:cxn ang="0">
                  <a:pos x="0" y="6"/>
                </a:cxn>
              </a:cxnLst>
              <a:rect l="0" t="0" r="r" b="b"/>
              <a:pathLst>
                <a:path w="66" h="30">
                  <a:moveTo>
                    <a:pt x="0" y="6"/>
                  </a:moveTo>
                  <a:lnTo>
                    <a:pt x="66" y="30"/>
                  </a:lnTo>
                  <a:lnTo>
                    <a:pt x="36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09" name="Line 85"/>
            <p:cNvSpPr>
              <a:spLocks noChangeShapeType="1"/>
            </p:cNvSpPr>
            <p:nvPr/>
          </p:nvSpPr>
          <p:spPr bwMode="auto">
            <a:xfrm>
              <a:off x="3895725" y="1717675"/>
              <a:ext cx="104775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10" name="Line 86"/>
            <p:cNvSpPr>
              <a:spLocks noChangeShapeType="1"/>
            </p:cNvSpPr>
            <p:nvPr/>
          </p:nvSpPr>
          <p:spPr bwMode="auto">
            <a:xfrm flipH="1" flipV="1">
              <a:off x="3952875" y="1708150"/>
              <a:ext cx="47625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11" name="Freeform 87"/>
            <p:cNvSpPr>
              <a:spLocks/>
            </p:cNvSpPr>
            <p:nvPr/>
          </p:nvSpPr>
          <p:spPr bwMode="auto">
            <a:xfrm>
              <a:off x="3933825" y="1717675"/>
              <a:ext cx="104775" cy="114300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66" y="0"/>
                </a:cxn>
                <a:cxn ang="0">
                  <a:pos x="42" y="24"/>
                </a:cxn>
                <a:cxn ang="0">
                  <a:pos x="0" y="72"/>
                </a:cxn>
              </a:cxnLst>
              <a:rect l="0" t="0" r="r" b="b"/>
              <a:pathLst>
                <a:path w="66" h="72">
                  <a:moveTo>
                    <a:pt x="0" y="72"/>
                  </a:moveTo>
                  <a:lnTo>
                    <a:pt x="66" y="0"/>
                  </a:lnTo>
                  <a:lnTo>
                    <a:pt x="42" y="24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F3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12" name="Line 88"/>
            <p:cNvSpPr>
              <a:spLocks noChangeShapeType="1"/>
            </p:cNvSpPr>
            <p:nvPr/>
          </p:nvSpPr>
          <p:spPr bwMode="auto">
            <a:xfrm flipV="1">
              <a:off x="3933825" y="1717675"/>
              <a:ext cx="104775" cy="1143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13" name="Line 89"/>
            <p:cNvSpPr>
              <a:spLocks noChangeShapeType="1"/>
            </p:cNvSpPr>
            <p:nvPr/>
          </p:nvSpPr>
          <p:spPr bwMode="auto">
            <a:xfrm flipH="1">
              <a:off x="4000500" y="1717675"/>
              <a:ext cx="38100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14" name="Freeform 90"/>
            <p:cNvSpPr>
              <a:spLocks/>
            </p:cNvSpPr>
            <p:nvPr/>
          </p:nvSpPr>
          <p:spPr bwMode="auto">
            <a:xfrm>
              <a:off x="3933825" y="1717675"/>
              <a:ext cx="104775" cy="114300"/>
            </a:xfrm>
            <a:custGeom>
              <a:avLst/>
              <a:gdLst/>
              <a:ahLst/>
              <a:cxnLst>
                <a:cxn ang="0">
                  <a:pos x="24" y="30"/>
                </a:cxn>
                <a:cxn ang="0">
                  <a:pos x="0" y="72"/>
                </a:cxn>
                <a:cxn ang="0">
                  <a:pos x="66" y="0"/>
                </a:cxn>
                <a:cxn ang="0">
                  <a:pos x="24" y="30"/>
                </a:cxn>
              </a:cxnLst>
              <a:rect l="0" t="0" r="r" b="b"/>
              <a:pathLst>
                <a:path w="66" h="72">
                  <a:moveTo>
                    <a:pt x="24" y="30"/>
                  </a:moveTo>
                  <a:lnTo>
                    <a:pt x="0" y="72"/>
                  </a:lnTo>
                  <a:lnTo>
                    <a:pt x="66" y="0"/>
                  </a:lnTo>
                  <a:lnTo>
                    <a:pt x="24" y="30"/>
                  </a:lnTo>
                  <a:close/>
                </a:path>
              </a:pathLst>
            </a:custGeom>
            <a:solidFill>
              <a:srgbClr val="FF1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15" name="Line 91"/>
            <p:cNvSpPr>
              <a:spLocks noChangeShapeType="1"/>
            </p:cNvSpPr>
            <p:nvPr/>
          </p:nvSpPr>
          <p:spPr bwMode="auto">
            <a:xfrm flipH="1">
              <a:off x="3933825" y="1765300"/>
              <a:ext cx="38100" cy="666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16" name="Line 92"/>
            <p:cNvSpPr>
              <a:spLocks noChangeShapeType="1"/>
            </p:cNvSpPr>
            <p:nvPr/>
          </p:nvSpPr>
          <p:spPr bwMode="auto">
            <a:xfrm flipV="1">
              <a:off x="3933825" y="1717675"/>
              <a:ext cx="104775" cy="1143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17" name="Freeform 93"/>
            <p:cNvSpPr>
              <a:spLocks/>
            </p:cNvSpPr>
            <p:nvPr/>
          </p:nvSpPr>
          <p:spPr bwMode="auto">
            <a:xfrm>
              <a:off x="3971925" y="1717675"/>
              <a:ext cx="104775" cy="47625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66" y="24"/>
                </a:cxn>
                <a:cxn ang="0">
                  <a:pos x="42" y="0"/>
                </a:cxn>
                <a:cxn ang="0">
                  <a:pos x="0" y="30"/>
                </a:cxn>
              </a:cxnLst>
              <a:rect l="0" t="0" r="r" b="b"/>
              <a:pathLst>
                <a:path w="66" h="30">
                  <a:moveTo>
                    <a:pt x="0" y="30"/>
                  </a:moveTo>
                  <a:lnTo>
                    <a:pt x="66" y="24"/>
                  </a:lnTo>
                  <a:lnTo>
                    <a:pt x="42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1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18" name="Line 94"/>
            <p:cNvSpPr>
              <a:spLocks noChangeShapeType="1"/>
            </p:cNvSpPr>
            <p:nvPr/>
          </p:nvSpPr>
          <p:spPr bwMode="auto">
            <a:xfrm flipV="1">
              <a:off x="3971925" y="1755775"/>
              <a:ext cx="104775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19" name="Line 95"/>
            <p:cNvSpPr>
              <a:spLocks noChangeShapeType="1"/>
            </p:cNvSpPr>
            <p:nvPr/>
          </p:nvSpPr>
          <p:spPr bwMode="auto">
            <a:xfrm flipH="1" flipV="1">
              <a:off x="4038600" y="1717675"/>
              <a:ext cx="38100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20" name="Freeform 96"/>
            <p:cNvSpPr>
              <a:spLocks/>
            </p:cNvSpPr>
            <p:nvPr/>
          </p:nvSpPr>
          <p:spPr bwMode="auto">
            <a:xfrm>
              <a:off x="3971925" y="1736725"/>
              <a:ext cx="104775" cy="28575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18"/>
                </a:cxn>
                <a:cxn ang="0">
                  <a:pos x="66" y="12"/>
                </a:cxn>
                <a:cxn ang="0">
                  <a:pos x="24" y="0"/>
                </a:cxn>
              </a:cxnLst>
              <a:rect l="0" t="0" r="r" b="b"/>
              <a:pathLst>
                <a:path w="66" h="18">
                  <a:moveTo>
                    <a:pt x="24" y="0"/>
                  </a:moveTo>
                  <a:lnTo>
                    <a:pt x="0" y="18"/>
                  </a:lnTo>
                  <a:lnTo>
                    <a:pt x="66" y="1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E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21" name="Line 97"/>
            <p:cNvSpPr>
              <a:spLocks noChangeShapeType="1"/>
            </p:cNvSpPr>
            <p:nvPr/>
          </p:nvSpPr>
          <p:spPr bwMode="auto">
            <a:xfrm flipH="1">
              <a:off x="3971925" y="1736725"/>
              <a:ext cx="3810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22" name="Line 98"/>
            <p:cNvSpPr>
              <a:spLocks noChangeShapeType="1"/>
            </p:cNvSpPr>
            <p:nvPr/>
          </p:nvSpPr>
          <p:spPr bwMode="auto">
            <a:xfrm flipV="1">
              <a:off x="3971925" y="1755775"/>
              <a:ext cx="104775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23" name="Freeform 99"/>
            <p:cNvSpPr>
              <a:spLocks/>
            </p:cNvSpPr>
            <p:nvPr/>
          </p:nvSpPr>
          <p:spPr bwMode="auto">
            <a:xfrm>
              <a:off x="4010025" y="1736725"/>
              <a:ext cx="104775" cy="152400"/>
            </a:xfrm>
            <a:custGeom>
              <a:avLst/>
              <a:gdLst/>
              <a:ahLst/>
              <a:cxnLst>
                <a:cxn ang="0">
                  <a:pos x="24" y="96"/>
                </a:cxn>
                <a:cxn ang="0">
                  <a:pos x="0" y="0"/>
                </a:cxn>
                <a:cxn ang="0">
                  <a:pos x="66" y="66"/>
                </a:cxn>
                <a:cxn ang="0">
                  <a:pos x="24" y="96"/>
                </a:cxn>
              </a:cxnLst>
              <a:rect l="0" t="0" r="r" b="b"/>
              <a:pathLst>
                <a:path w="66" h="96">
                  <a:moveTo>
                    <a:pt x="24" y="96"/>
                  </a:moveTo>
                  <a:lnTo>
                    <a:pt x="0" y="0"/>
                  </a:lnTo>
                  <a:lnTo>
                    <a:pt x="66" y="66"/>
                  </a:lnTo>
                  <a:lnTo>
                    <a:pt x="24" y="96"/>
                  </a:lnTo>
                  <a:close/>
                </a:path>
              </a:pathLst>
            </a:custGeom>
            <a:solidFill>
              <a:srgbClr val="FF4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24" name="Line 100"/>
            <p:cNvSpPr>
              <a:spLocks noChangeShapeType="1"/>
            </p:cNvSpPr>
            <p:nvPr/>
          </p:nvSpPr>
          <p:spPr bwMode="auto">
            <a:xfrm flipH="1" flipV="1">
              <a:off x="4010025" y="1736725"/>
              <a:ext cx="38100" cy="152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25" name="Line 101"/>
            <p:cNvSpPr>
              <a:spLocks noChangeShapeType="1"/>
            </p:cNvSpPr>
            <p:nvPr/>
          </p:nvSpPr>
          <p:spPr bwMode="auto">
            <a:xfrm>
              <a:off x="4010025" y="1736725"/>
              <a:ext cx="104775" cy="1047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26" name="Freeform 102"/>
            <p:cNvSpPr>
              <a:spLocks/>
            </p:cNvSpPr>
            <p:nvPr/>
          </p:nvSpPr>
          <p:spPr bwMode="auto">
            <a:xfrm>
              <a:off x="4010025" y="1736725"/>
              <a:ext cx="104775" cy="1047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66"/>
                </a:cxn>
                <a:cxn ang="0">
                  <a:pos x="42" y="12"/>
                </a:cxn>
                <a:cxn ang="0">
                  <a:pos x="0" y="0"/>
                </a:cxn>
              </a:cxnLst>
              <a:rect l="0" t="0" r="r" b="b"/>
              <a:pathLst>
                <a:path w="66" h="66">
                  <a:moveTo>
                    <a:pt x="0" y="0"/>
                  </a:moveTo>
                  <a:lnTo>
                    <a:pt x="66" y="66"/>
                  </a:lnTo>
                  <a:lnTo>
                    <a:pt x="42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27" name="Line 103"/>
            <p:cNvSpPr>
              <a:spLocks noChangeShapeType="1"/>
            </p:cNvSpPr>
            <p:nvPr/>
          </p:nvSpPr>
          <p:spPr bwMode="auto">
            <a:xfrm>
              <a:off x="4010025" y="1736725"/>
              <a:ext cx="104775" cy="1047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28" name="Line 104"/>
            <p:cNvSpPr>
              <a:spLocks noChangeShapeType="1"/>
            </p:cNvSpPr>
            <p:nvPr/>
          </p:nvSpPr>
          <p:spPr bwMode="auto">
            <a:xfrm flipH="1" flipV="1">
              <a:off x="4076700" y="1755775"/>
              <a:ext cx="38100" cy="857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29" name="Freeform 105"/>
            <p:cNvSpPr>
              <a:spLocks/>
            </p:cNvSpPr>
            <p:nvPr/>
          </p:nvSpPr>
          <p:spPr bwMode="auto">
            <a:xfrm>
              <a:off x="4048125" y="1774825"/>
              <a:ext cx="114300" cy="114300"/>
            </a:xfrm>
            <a:custGeom>
              <a:avLst/>
              <a:gdLst/>
              <a:ahLst/>
              <a:cxnLst>
                <a:cxn ang="0">
                  <a:pos x="30" y="36"/>
                </a:cxn>
                <a:cxn ang="0">
                  <a:pos x="0" y="72"/>
                </a:cxn>
                <a:cxn ang="0">
                  <a:pos x="72" y="0"/>
                </a:cxn>
                <a:cxn ang="0">
                  <a:pos x="30" y="36"/>
                </a:cxn>
              </a:cxnLst>
              <a:rect l="0" t="0" r="r" b="b"/>
              <a:pathLst>
                <a:path w="72" h="72">
                  <a:moveTo>
                    <a:pt x="30" y="36"/>
                  </a:moveTo>
                  <a:lnTo>
                    <a:pt x="0" y="72"/>
                  </a:lnTo>
                  <a:lnTo>
                    <a:pt x="72" y="0"/>
                  </a:lnTo>
                  <a:lnTo>
                    <a:pt x="30" y="36"/>
                  </a:lnTo>
                  <a:close/>
                </a:path>
              </a:pathLst>
            </a:custGeom>
            <a:solidFill>
              <a:srgbClr val="FF2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30" name="Line 106"/>
            <p:cNvSpPr>
              <a:spLocks noChangeShapeType="1"/>
            </p:cNvSpPr>
            <p:nvPr/>
          </p:nvSpPr>
          <p:spPr bwMode="auto">
            <a:xfrm flipH="1">
              <a:off x="4048125" y="1831975"/>
              <a:ext cx="47625" cy="571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31" name="Line 107"/>
            <p:cNvSpPr>
              <a:spLocks noChangeShapeType="1"/>
            </p:cNvSpPr>
            <p:nvPr/>
          </p:nvSpPr>
          <p:spPr bwMode="auto">
            <a:xfrm flipV="1">
              <a:off x="4048125" y="1774825"/>
              <a:ext cx="114300" cy="1143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32" name="Freeform 108"/>
            <p:cNvSpPr>
              <a:spLocks/>
            </p:cNvSpPr>
            <p:nvPr/>
          </p:nvSpPr>
          <p:spPr bwMode="auto">
            <a:xfrm>
              <a:off x="4048125" y="1774825"/>
              <a:ext cx="114300" cy="114300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72" y="0"/>
                </a:cxn>
                <a:cxn ang="0">
                  <a:pos x="42" y="42"/>
                </a:cxn>
                <a:cxn ang="0">
                  <a:pos x="0" y="72"/>
                </a:cxn>
              </a:cxnLst>
              <a:rect l="0" t="0" r="r" b="b"/>
              <a:pathLst>
                <a:path w="72" h="72">
                  <a:moveTo>
                    <a:pt x="0" y="72"/>
                  </a:moveTo>
                  <a:lnTo>
                    <a:pt x="72" y="0"/>
                  </a:lnTo>
                  <a:lnTo>
                    <a:pt x="42" y="42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F4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33" name="Line 109"/>
            <p:cNvSpPr>
              <a:spLocks noChangeShapeType="1"/>
            </p:cNvSpPr>
            <p:nvPr/>
          </p:nvSpPr>
          <p:spPr bwMode="auto">
            <a:xfrm flipV="1">
              <a:off x="4048125" y="1774825"/>
              <a:ext cx="114300" cy="1143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34" name="Line 110"/>
            <p:cNvSpPr>
              <a:spLocks noChangeShapeType="1"/>
            </p:cNvSpPr>
            <p:nvPr/>
          </p:nvSpPr>
          <p:spPr bwMode="auto">
            <a:xfrm flipH="1">
              <a:off x="4114800" y="1774825"/>
              <a:ext cx="47625" cy="666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35" name="Freeform 111"/>
            <p:cNvSpPr>
              <a:spLocks/>
            </p:cNvSpPr>
            <p:nvPr/>
          </p:nvSpPr>
          <p:spPr bwMode="auto">
            <a:xfrm>
              <a:off x="4095750" y="1774825"/>
              <a:ext cx="104775" cy="66675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66" y="42"/>
                </a:cxn>
                <a:cxn ang="0">
                  <a:pos x="42" y="0"/>
                </a:cxn>
                <a:cxn ang="0">
                  <a:pos x="0" y="36"/>
                </a:cxn>
              </a:cxnLst>
              <a:rect l="0" t="0" r="r" b="b"/>
              <a:pathLst>
                <a:path w="66" h="42">
                  <a:moveTo>
                    <a:pt x="0" y="36"/>
                  </a:moveTo>
                  <a:lnTo>
                    <a:pt x="66" y="42"/>
                  </a:lnTo>
                  <a:lnTo>
                    <a:pt x="42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F2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36" name="Line 112"/>
            <p:cNvSpPr>
              <a:spLocks noChangeShapeType="1"/>
            </p:cNvSpPr>
            <p:nvPr/>
          </p:nvSpPr>
          <p:spPr bwMode="auto">
            <a:xfrm>
              <a:off x="4095750" y="1831975"/>
              <a:ext cx="104775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37" name="Line 113"/>
            <p:cNvSpPr>
              <a:spLocks noChangeShapeType="1"/>
            </p:cNvSpPr>
            <p:nvPr/>
          </p:nvSpPr>
          <p:spPr bwMode="auto">
            <a:xfrm flipH="1" flipV="1">
              <a:off x="4162425" y="1774825"/>
              <a:ext cx="38100" cy="666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38" name="Freeform 114"/>
            <p:cNvSpPr>
              <a:spLocks/>
            </p:cNvSpPr>
            <p:nvPr/>
          </p:nvSpPr>
          <p:spPr bwMode="auto">
            <a:xfrm>
              <a:off x="4095750" y="1831975"/>
              <a:ext cx="104775" cy="19050"/>
            </a:xfrm>
            <a:custGeom>
              <a:avLst/>
              <a:gdLst/>
              <a:ahLst/>
              <a:cxnLst>
                <a:cxn ang="0">
                  <a:pos x="24" y="12"/>
                </a:cxn>
                <a:cxn ang="0">
                  <a:pos x="0" y="0"/>
                </a:cxn>
                <a:cxn ang="0">
                  <a:pos x="66" y="6"/>
                </a:cxn>
                <a:cxn ang="0">
                  <a:pos x="24" y="12"/>
                </a:cxn>
              </a:cxnLst>
              <a:rect l="0" t="0" r="r" b="b"/>
              <a:pathLst>
                <a:path w="66" h="12">
                  <a:moveTo>
                    <a:pt x="24" y="12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2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39" name="Line 115"/>
            <p:cNvSpPr>
              <a:spLocks noChangeShapeType="1"/>
            </p:cNvSpPr>
            <p:nvPr/>
          </p:nvSpPr>
          <p:spPr bwMode="auto">
            <a:xfrm flipH="1" flipV="1">
              <a:off x="4095750" y="1831975"/>
              <a:ext cx="38100" cy="190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40" name="Line 116"/>
            <p:cNvSpPr>
              <a:spLocks noChangeShapeType="1"/>
            </p:cNvSpPr>
            <p:nvPr/>
          </p:nvSpPr>
          <p:spPr bwMode="auto">
            <a:xfrm>
              <a:off x="4095750" y="1831975"/>
              <a:ext cx="104775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41" name="Freeform 117"/>
            <p:cNvSpPr>
              <a:spLocks/>
            </p:cNvSpPr>
            <p:nvPr/>
          </p:nvSpPr>
          <p:spPr bwMode="auto">
            <a:xfrm>
              <a:off x="4133850" y="1822450"/>
              <a:ext cx="104775" cy="28575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6" y="0"/>
                </a:cxn>
                <a:cxn ang="0">
                  <a:pos x="42" y="12"/>
                </a:cxn>
                <a:cxn ang="0">
                  <a:pos x="0" y="18"/>
                </a:cxn>
              </a:cxnLst>
              <a:rect l="0" t="0" r="r" b="b"/>
              <a:pathLst>
                <a:path w="66" h="18">
                  <a:moveTo>
                    <a:pt x="0" y="18"/>
                  </a:moveTo>
                  <a:lnTo>
                    <a:pt x="66" y="0"/>
                  </a:lnTo>
                  <a:lnTo>
                    <a:pt x="42" y="12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2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42" name="Line 118"/>
            <p:cNvSpPr>
              <a:spLocks noChangeShapeType="1"/>
            </p:cNvSpPr>
            <p:nvPr/>
          </p:nvSpPr>
          <p:spPr bwMode="auto">
            <a:xfrm flipV="1">
              <a:off x="4133850" y="1822450"/>
              <a:ext cx="104775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43" name="Line 119"/>
            <p:cNvSpPr>
              <a:spLocks noChangeShapeType="1"/>
            </p:cNvSpPr>
            <p:nvPr/>
          </p:nvSpPr>
          <p:spPr bwMode="auto">
            <a:xfrm flipH="1">
              <a:off x="4200525" y="1822450"/>
              <a:ext cx="38100" cy="190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44" name="Freeform 120"/>
            <p:cNvSpPr>
              <a:spLocks/>
            </p:cNvSpPr>
            <p:nvPr/>
          </p:nvSpPr>
          <p:spPr bwMode="auto">
            <a:xfrm>
              <a:off x="4171950" y="1822450"/>
              <a:ext cx="104775" cy="28575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6" y="12"/>
                </a:cxn>
                <a:cxn ang="0">
                  <a:pos x="42" y="0"/>
                </a:cxn>
                <a:cxn ang="0">
                  <a:pos x="0" y="18"/>
                </a:cxn>
              </a:cxnLst>
              <a:rect l="0" t="0" r="r" b="b"/>
              <a:pathLst>
                <a:path w="66" h="18">
                  <a:moveTo>
                    <a:pt x="0" y="18"/>
                  </a:moveTo>
                  <a:lnTo>
                    <a:pt x="66" y="12"/>
                  </a:lnTo>
                  <a:lnTo>
                    <a:pt x="42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2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45" name="Line 121"/>
            <p:cNvSpPr>
              <a:spLocks noChangeShapeType="1"/>
            </p:cNvSpPr>
            <p:nvPr/>
          </p:nvSpPr>
          <p:spPr bwMode="auto">
            <a:xfrm flipV="1">
              <a:off x="4171950" y="1841500"/>
              <a:ext cx="104775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46" name="Line 122"/>
            <p:cNvSpPr>
              <a:spLocks noChangeShapeType="1"/>
            </p:cNvSpPr>
            <p:nvPr/>
          </p:nvSpPr>
          <p:spPr bwMode="auto">
            <a:xfrm flipH="1" flipV="1">
              <a:off x="4238625" y="1822450"/>
              <a:ext cx="38100" cy="190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47" name="Freeform 123"/>
            <p:cNvSpPr>
              <a:spLocks/>
            </p:cNvSpPr>
            <p:nvPr/>
          </p:nvSpPr>
          <p:spPr bwMode="auto">
            <a:xfrm>
              <a:off x="4143375" y="1889125"/>
              <a:ext cx="114300" cy="762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2" y="24"/>
                </a:cxn>
                <a:cxn ang="0">
                  <a:pos x="42" y="0"/>
                </a:cxn>
                <a:cxn ang="0">
                  <a:pos x="0" y="48"/>
                </a:cxn>
              </a:cxnLst>
              <a:rect l="0" t="0" r="r" b="b"/>
              <a:pathLst>
                <a:path w="72" h="48">
                  <a:moveTo>
                    <a:pt x="0" y="48"/>
                  </a:moveTo>
                  <a:lnTo>
                    <a:pt x="72" y="24"/>
                  </a:lnTo>
                  <a:lnTo>
                    <a:pt x="42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F4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48" name="Line 124"/>
            <p:cNvSpPr>
              <a:spLocks noChangeShapeType="1"/>
            </p:cNvSpPr>
            <p:nvPr/>
          </p:nvSpPr>
          <p:spPr bwMode="auto">
            <a:xfrm flipV="1">
              <a:off x="4143375" y="1927225"/>
              <a:ext cx="114300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49" name="Line 125"/>
            <p:cNvSpPr>
              <a:spLocks noChangeShapeType="1"/>
            </p:cNvSpPr>
            <p:nvPr/>
          </p:nvSpPr>
          <p:spPr bwMode="auto">
            <a:xfrm flipH="1" flipV="1">
              <a:off x="4210050" y="1889125"/>
              <a:ext cx="47625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50" name="Freeform 126"/>
            <p:cNvSpPr>
              <a:spLocks/>
            </p:cNvSpPr>
            <p:nvPr/>
          </p:nvSpPr>
          <p:spPr bwMode="auto">
            <a:xfrm>
              <a:off x="4133850" y="1822450"/>
              <a:ext cx="104775" cy="28575"/>
            </a:xfrm>
            <a:custGeom>
              <a:avLst/>
              <a:gdLst/>
              <a:ahLst/>
              <a:cxnLst>
                <a:cxn ang="0">
                  <a:pos x="24" y="18"/>
                </a:cxn>
                <a:cxn ang="0">
                  <a:pos x="0" y="18"/>
                </a:cxn>
                <a:cxn ang="0">
                  <a:pos x="66" y="0"/>
                </a:cxn>
                <a:cxn ang="0">
                  <a:pos x="24" y="18"/>
                </a:cxn>
              </a:cxnLst>
              <a:rect l="0" t="0" r="r" b="b"/>
              <a:pathLst>
                <a:path w="66" h="18">
                  <a:moveTo>
                    <a:pt x="24" y="18"/>
                  </a:moveTo>
                  <a:lnTo>
                    <a:pt x="0" y="18"/>
                  </a:lnTo>
                  <a:lnTo>
                    <a:pt x="66" y="0"/>
                  </a:lnTo>
                  <a:lnTo>
                    <a:pt x="24" y="18"/>
                  </a:lnTo>
                  <a:close/>
                </a:path>
              </a:pathLst>
            </a:custGeom>
            <a:solidFill>
              <a:srgbClr val="FF2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51" name="Line 127"/>
            <p:cNvSpPr>
              <a:spLocks noChangeShapeType="1"/>
            </p:cNvSpPr>
            <p:nvPr/>
          </p:nvSpPr>
          <p:spPr bwMode="auto">
            <a:xfrm flipH="1">
              <a:off x="4133850" y="1851025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52" name="Line 128"/>
            <p:cNvSpPr>
              <a:spLocks noChangeShapeType="1"/>
            </p:cNvSpPr>
            <p:nvPr/>
          </p:nvSpPr>
          <p:spPr bwMode="auto">
            <a:xfrm flipV="1">
              <a:off x="4133850" y="1822450"/>
              <a:ext cx="104775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53" name="Freeform 129"/>
            <p:cNvSpPr>
              <a:spLocks/>
            </p:cNvSpPr>
            <p:nvPr/>
          </p:nvSpPr>
          <p:spPr bwMode="auto">
            <a:xfrm>
              <a:off x="4105275" y="1889125"/>
              <a:ext cx="104775" cy="76200"/>
            </a:xfrm>
            <a:custGeom>
              <a:avLst/>
              <a:gdLst/>
              <a:ahLst/>
              <a:cxnLst>
                <a:cxn ang="0">
                  <a:pos x="24" y="48"/>
                </a:cxn>
                <a:cxn ang="0">
                  <a:pos x="0" y="6"/>
                </a:cxn>
                <a:cxn ang="0">
                  <a:pos x="66" y="0"/>
                </a:cxn>
                <a:cxn ang="0">
                  <a:pos x="24" y="48"/>
                </a:cxn>
              </a:cxnLst>
              <a:rect l="0" t="0" r="r" b="b"/>
              <a:pathLst>
                <a:path w="66" h="48">
                  <a:moveTo>
                    <a:pt x="24" y="48"/>
                  </a:moveTo>
                  <a:lnTo>
                    <a:pt x="0" y="6"/>
                  </a:lnTo>
                  <a:lnTo>
                    <a:pt x="66" y="0"/>
                  </a:lnTo>
                  <a:lnTo>
                    <a:pt x="24" y="48"/>
                  </a:lnTo>
                  <a:close/>
                </a:path>
              </a:pathLst>
            </a:custGeom>
            <a:solidFill>
              <a:srgbClr val="FF4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54" name="Line 130"/>
            <p:cNvSpPr>
              <a:spLocks noChangeShapeType="1"/>
            </p:cNvSpPr>
            <p:nvPr/>
          </p:nvSpPr>
          <p:spPr bwMode="auto">
            <a:xfrm flipH="1" flipV="1">
              <a:off x="4105275" y="1898650"/>
              <a:ext cx="38100" cy="666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55" name="Line 131"/>
            <p:cNvSpPr>
              <a:spLocks noChangeShapeType="1"/>
            </p:cNvSpPr>
            <p:nvPr/>
          </p:nvSpPr>
          <p:spPr bwMode="auto">
            <a:xfrm flipV="1">
              <a:off x="4105275" y="1889125"/>
              <a:ext cx="104775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56" name="Freeform 132"/>
            <p:cNvSpPr>
              <a:spLocks/>
            </p:cNvSpPr>
            <p:nvPr/>
          </p:nvSpPr>
          <p:spPr bwMode="auto">
            <a:xfrm>
              <a:off x="4105275" y="1851025"/>
              <a:ext cx="104775" cy="47625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66" y="24"/>
                </a:cxn>
                <a:cxn ang="0">
                  <a:pos x="42" y="0"/>
                </a:cxn>
                <a:cxn ang="0">
                  <a:pos x="0" y="30"/>
                </a:cxn>
              </a:cxnLst>
              <a:rect l="0" t="0" r="r" b="b"/>
              <a:pathLst>
                <a:path w="66" h="30">
                  <a:moveTo>
                    <a:pt x="0" y="30"/>
                  </a:moveTo>
                  <a:lnTo>
                    <a:pt x="66" y="24"/>
                  </a:lnTo>
                  <a:lnTo>
                    <a:pt x="42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2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57" name="Line 133"/>
            <p:cNvSpPr>
              <a:spLocks noChangeShapeType="1"/>
            </p:cNvSpPr>
            <p:nvPr/>
          </p:nvSpPr>
          <p:spPr bwMode="auto">
            <a:xfrm flipV="1">
              <a:off x="4105275" y="1889125"/>
              <a:ext cx="104775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58" name="Line 134"/>
            <p:cNvSpPr>
              <a:spLocks noChangeShapeType="1"/>
            </p:cNvSpPr>
            <p:nvPr/>
          </p:nvSpPr>
          <p:spPr bwMode="auto">
            <a:xfrm flipH="1" flipV="1">
              <a:off x="4171950" y="1851025"/>
              <a:ext cx="38100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59" name="Freeform 135"/>
            <p:cNvSpPr>
              <a:spLocks/>
            </p:cNvSpPr>
            <p:nvPr/>
          </p:nvSpPr>
          <p:spPr bwMode="auto">
            <a:xfrm>
              <a:off x="3867150" y="1765300"/>
              <a:ext cx="104775" cy="981075"/>
            </a:xfrm>
            <a:custGeom>
              <a:avLst/>
              <a:gdLst/>
              <a:ahLst/>
              <a:cxnLst>
                <a:cxn ang="0">
                  <a:pos x="0" y="618"/>
                </a:cxn>
                <a:cxn ang="0">
                  <a:pos x="66" y="0"/>
                </a:cxn>
                <a:cxn ang="0">
                  <a:pos x="42" y="42"/>
                </a:cxn>
                <a:cxn ang="0">
                  <a:pos x="0" y="618"/>
                </a:cxn>
              </a:cxnLst>
              <a:rect l="0" t="0" r="r" b="b"/>
              <a:pathLst>
                <a:path w="66" h="618">
                  <a:moveTo>
                    <a:pt x="0" y="618"/>
                  </a:moveTo>
                  <a:lnTo>
                    <a:pt x="66" y="0"/>
                  </a:lnTo>
                  <a:lnTo>
                    <a:pt x="42" y="42"/>
                  </a:lnTo>
                  <a:lnTo>
                    <a:pt x="0" y="618"/>
                  </a:lnTo>
                  <a:close/>
                </a:path>
              </a:pathLst>
            </a:custGeom>
            <a:solidFill>
              <a:srgbClr val="00C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60" name="Line 136"/>
            <p:cNvSpPr>
              <a:spLocks noChangeShapeType="1"/>
            </p:cNvSpPr>
            <p:nvPr/>
          </p:nvSpPr>
          <p:spPr bwMode="auto">
            <a:xfrm flipV="1">
              <a:off x="3867150" y="1765300"/>
              <a:ext cx="104775" cy="9810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61" name="Line 137"/>
            <p:cNvSpPr>
              <a:spLocks noChangeShapeType="1"/>
            </p:cNvSpPr>
            <p:nvPr/>
          </p:nvSpPr>
          <p:spPr bwMode="auto">
            <a:xfrm flipH="1">
              <a:off x="3933825" y="1765300"/>
              <a:ext cx="38100" cy="666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62" name="Freeform 138"/>
            <p:cNvSpPr>
              <a:spLocks/>
            </p:cNvSpPr>
            <p:nvPr/>
          </p:nvSpPr>
          <p:spPr bwMode="auto">
            <a:xfrm>
              <a:off x="3829050" y="1831975"/>
              <a:ext cx="104775" cy="1133475"/>
            </a:xfrm>
            <a:custGeom>
              <a:avLst/>
              <a:gdLst/>
              <a:ahLst/>
              <a:cxnLst>
                <a:cxn ang="0">
                  <a:pos x="24" y="576"/>
                </a:cxn>
                <a:cxn ang="0">
                  <a:pos x="0" y="714"/>
                </a:cxn>
                <a:cxn ang="0">
                  <a:pos x="66" y="0"/>
                </a:cxn>
                <a:cxn ang="0">
                  <a:pos x="24" y="576"/>
                </a:cxn>
              </a:cxnLst>
              <a:rect l="0" t="0" r="r" b="b"/>
              <a:pathLst>
                <a:path w="66" h="714">
                  <a:moveTo>
                    <a:pt x="24" y="576"/>
                  </a:moveTo>
                  <a:lnTo>
                    <a:pt x="0" y="714"/>
                  </a:lnTo>
                  <a:lnTo>
                    <a:pt x="66" y="0"/>
                  </a:lnTo>
                  <a:lnTo>
                    <a:pt x="24" y="576"/>
                  </a:lnTo>
                  <a:close/>
                </a:path>
              </a:pathLst>
            </a:custGeom>
            <a:solidFill>
              <a:srgbClr val="00C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63" name="Line 139"/>
            <p:cNvSpPr>
              <a:spLocks noChangeShapeType="1"/>
            </p:cNvSpPr>
            <p:nvPr/>
          </p:nvSpPr>
          <p:spPr bwMode="auto">
            <a:xfrm flipH="1">
              <a:off x="3829050" y="2746375"/>
              <a:ext cx="38100" cy="2190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64" name="Line 140"/>
            <p:cNvSpPr>
              <a:spLocks noChangeShapeType="1"/>
            </p:cNvSpPr>
            <p:nvPr/>
          </p:nvSpPr>
          <p:spPr bwMode="auto">
            <a:xfrm flipV="1">
              <a:off x="3829050" y="1831975"/>
              <a:ext cx="104775" cy="11334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65" name="Freeform 141"/>
            <p:cNvSpPr>
              <a:spLocks/>
            </p:cNvSpPr>
            <p:nvPr/>
          </p:nvSpPr>
          <p:spPr bwMode="auto">
            <a:xfrm>
              <a:off x="3867150" y="1765300"/>
              <a:ext cx="104775" cy="981075"/>
            </a:xfrm>
            <a:custGeom>
              <a:avLst/>
              <a:gdLst/>
              <a:ahLst/>
              <a:cxnLst>
                <a:cxn ang="0">
                  <a:pos x="24" y="240"/>
                </a:cxn>
                <a:cxn ang="0">
                  <a:pos x="0" y="618"/>
                </a:cxn>
                <a:cxn ang="0">
                  <a:pos x="66" y="0"/>
                </a:cxn>
                <a:cxn ang="0">
                  <a:pos x="24" y="240"/>
                </a:cxn>
              </a:cxnLst>
              <a:rect l="0" t="0" r="r" b="b"/>
              <a:pathLst>
                <a:path w="66" h="618">
                  <a:moveTo>
                    <a:pt x="24" y="240"/>
                  </a:moveTo>
                  <a:lnTo>
                    <a:pt x="0" y="618"/>
                  </a:lnTo>
                  <a:lnTo>
                    <a:pt x="66" y="0"/>
                  </a:lnTo>
                  <a:lnTo>
                    <a:pt x="24" y="240"/>
                  </a:lnTo>
                  <a:close/>
                </a:path>
              </a:pathLst>
            </a:custGeom>
            <a:solidFill>
              <a:srgbClr val="FFC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66" name="Line 142"/>
            <p:cNvSpPr>
              <a:spLocks noChangeShapeType="1"/>
            </p:cNvSpPr>
            <p:nvPr/>
          </p:nvSpPr>
          <p:spPr bwMode="auto">
            <a:xfrm flipH="1">
              <a:off x="3867150" y="2146300"/>
              <a:ext cx="38100" cy="6000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67" name="Line 143"/>
            <p:cNvSpPr>
              <a:spLocks noChangeShapeType="1"/>
            </p:cNvSpPr>
            <p:nvPr/>
          </p:nvSpPr>
          <p:spPr bwMode="auto">
            <a:xfrm flipV="1">
              <a:off x="3867150" y="1765300"/>
              <a:ext cx="104775" cy="9810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68" name="Freeform 144"/>
            <p:cNvSpPr>
              <a:spLocks/>
            </p:cNvSpPr>
            <p:nvPr/>
          </p:nvSpPr>
          <p:spPr bwMode="auto">
            <a:xfrm>
              <a:off x="3905250" y="1736725"/>
              <a:ext cx="104775" cy="409575"/>
            </a:xfrm>
            <a:custGeom>
              <a:avLst/>
              <a:gdLst/>
              <a:ahLst/>
              <a:cxnLst>
                <a:cxn ang="0">
                  <a:pos x="0" y="258"/>
                </a:cxn>
                <a:cxn ang="0">
                  <a:pos x="66" y="0"/>
                </a:cxn>
                <a:cxn ang="0">
                  <a:pos x="42" y="18"/>
                </a:cxn>
                <a:cxn ang="0">
                  <a:pos x="0" y="258"/>
                </a:cxn>
              </a:cxnLst>
              <a:rect l="0" t="0" r="r" b="b"/>
              <a:pathLst>
                <a:path w="66" h="258">
                  <a:moveTo>
                    <a:pt x="0" y="258"/>
                  </a:moveTo>
                  <a:lnTo>
                    <a:pt x="66" y="0"/>
                  </a:lnTo>
                  <a:lnTo>
                    <a:pt x="42" y="18"/>
                  </a:lnTo>
                  <a:lnTo>
                    <a:pt x="0" y="258"/>
                  </a:lnTo>
                  <a:close/>
                </a:path>
              </a:pathLst>
            </a:custGeom>
            <a:solidFill>
              <a:srgbClr val="FFC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69" name="Line 145"/>
            <p:cNvSpPr>
              <a:spLocks noChangeShapeType="1"/>
            </p:cNvSpPr>
            <p:nvPr/>
          </p:nvSpPr>
          <p:spPr bwMode="auto">
            <a:xfrm flipV="1">
              <a:off x="3905250" y="1736725"/>
              <a:ext cx="104775" cy="409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70" name="Line 146"/>
            <p:cNvSpPr>
              <a:spLocks noChangeShapeType="1"/>
            </p:cNvSpPr>
            <p:nvPr/>
          </p:nvSpPr>
          <p:spPr bwMode="auto">
            <a:xfrm flipH="1">
              <a:off x="3971925" y="1736725"/>
              <a:ext cx="3810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71" name="Freeform 147"/>
            <p:cNvSpPr>
              <a:spLocks/>
            </p:cNvSpPr>
            <p:nvPr/>
          </p:nvSpPr>
          <p:spPr bwMode="auto">
            <a:xfrm>
              <a:off x="3905250" y="1736725"/>
              <a:ext cx="104775" cy="409575"/>
            </a:xfrm>
            <a:custGeom>
              <a:avLst/>
              <a:gdLst/>
              <a:ahLst/>
              <a:cxnLst>
                <a:cxn ang="0">
                  <a:pos x="24" y="30"/>
                </a:cxn>
                <a:cxn ang="0">
                  <a:pos x="0" y="258"/>
                </a:cxn>
                <a:cxn ang="0">
                  <a:pos x="66" y="0"/>
                </a:cxn>
                <a:cxn ang="0">
                  <a:pos x="24" y="30"/>
                </a:cxn>
              </a:cxnLst>
              <a:rect l="0" t="0" r="r" b="b"/>
              <a:pathLst>
                <a:path w="66" h="258">
                  <a:moveTo>
                    <a:pt x="24" y="30"/>
                  </a:moveTo>
                  <a:lnTo>
                    <a:pt x="0" y="258"/>
                  </a:lnTo>
                  <a:lnTo>
                    <a:pt x="66" y="0"/>
                  </a:lnTo>
                  <a:lnTo>
                    <a:pt x="24" y="30"/>
                  </a:lnTo>
                  <a:close/>
                </a:path>
              </a:pathLst>
            </a:custGeom>
            <a:solidFill>
              <a:srgbClr val="E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72" name="Line 148"/>
            <p:cNvSpPr>
              <a:spLocks noChangeShapeType="1"/>
            </p:cNvSpPr>
            <p:nvPr/>
          </p:nvSpPr>
          <p:spPr bwMode="auto">
            <a:xfrm flipH="1">
              <a:off x="3905250" y="1784350"/>
              <a:ext cx="38100" cy="3619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73" name="Line 149"/>
            <p:cNvSpPr>
              <a:spLocks noChangeShapeType="1"/>
            </p:cNvSpPr>
            <p:nvPr/>
          </p:nvSpPr>
          <p:spPr bwMode="auto">
            <a:xfrm flipV="1">
              <a:off x="3905250" y="1736725"/>
              <a:ext cx="104775" cy="409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74" name="Freeform 150"/>
            <p:cNvSpPr>
              <a:spLocks/>
            </p:cNvSpPr>
            <p:nvPr/>
          </p:nvSpPr>
          <p:spPr bwMode="auto">
            <a:xfrm>
              <a:off x="3943350" y="1736725"/>
              <a:ext cx="104775" cy="152400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66" y="96"/>
                </a:cxn>
                <a:cxn ang="0">
                  <a:pos x="42" y="0"/>
                </a:cxn>
                <a:cxn ang="0">
                  <a:pos x="0" y="30"/>
                </a:cxn>
              </a:cxnLst>
              <a:rect l="0" t="0" r="r" b="b"/>
              <a:pathLst>
                <a:path w="66" h="96">
                  <a:moveTo>
                    <a:pt x="0" y="30"/>
                  </a:moveTo>
                  <a:lnTo>
                    <a:pt x="66" y="96"/>
                  </a:lnTo>
                  <a:lnTo>
                    <a:pt x="42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E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75" name="Line 151"/>
            <p:cNvSpPr>
              <a:spLocks noChangeShapeType="1"/>
            </p:cNvSpPr>
            <p:nvPr/>
          </p:nvSpPr>
          <p:spPr bwMode="auto">
            <a:xfrm>
              <a:off x="3943350" y="1784350"/>
              <a:ext cx="104775" cy="1047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76" name="Line 152"/>
            <p:cNvSpPr>
              <a:spLocks noChangeShapeType="1"/>
            </p:cNvSpPr>
            <p:nvPr/>
          </p:nvSpPr>
          <p:spPr bwMode="auto">
            <a:xfrm flipH="1" flipV="1">
              <a:off x="4010025" y="1736725"/>
              <a:ext cx="38100" cy="152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77" name="Freeform 153"/>
            <p:cNvSpPr>
              <a:spLocks/>
            </p:cNvSpPr>
            <p:nvPr/>
          </p:nvSpPr>
          <p:spPr bwMode="auto">
            <a:xfrm>
              <a:off x="3943350" y="1784350"/>
              <a:ext cx="104775" cy="104775"/>
            </a:xfrm>
            <a:custGeom>
              <a:avLst/>
              <a:gdLst/>
              <a:ahLst/>
              <a:cxnLst>
                <a:cxn ang="0">
                  <a:pos x="30" y="36"/>
                </a:cxn>
                <a:cxn ang="0">
                  <a:pos x="0" y="0"/>
                </a:cxn>
                <a:cxn ang="0">
                  <a:pos x="66" y="66"/>
                </a:cxn>
                <a:cxn ang="0">
                  <a:pos x="30" y="36"/>
                </a:cxn>
              </a:cxnLst>
              <a:rect l="0" t="0" r="r" b="b"/>
              <a:pathLst>
                <a:path w="66" h="66">
                  <a:moveTo>
                    <a:pt x="30" y="36"/>
                  </a:moveTo>
                  <a:lnTo>
                    <a:pt x="0" y="0"/>
                  </a:lnTo>
                  <a:lnTo>
                    <a:pt x="66" y="66"/>
                  </a:lnTo>
                  <a:lnTo>
                    <a:pt x="30" y="36"/>
                  </a:lnTo>
                  <a:close/>
                </a:path>
              </a:pathLst>
            </a:custGeom>
            <a:solidFill>
              <a:srgbClr val="FF1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78" name="Line 154"/>
            <p:cNvSpPr>
              <a:spLocks noChangeShapeType="1"/>
            </p:cNvSpPr>
            <p:nvPr/>
          </p:nvSpPr>
          <p:spPr bwMode="auto">
            <a:xfrm flipH="1" flipV="1">
              <a:off x="3943350" y="1784350"/>
              <a:ext cx="47625" cy="571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79" name="Line 155"/>
            <p:cNvSpPr>
              <a:spLocks noChangeShapeType="1"/>
            </p:cNvSpPr>
            <p:nvPr/>
          </p:nvSpPr>
          <p:spPr bwMode="auto">
            <a:xfrm>
              <a:off x="3943350" y="1784350"/>
              <a:ext cx="104775" cy="1047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80" name="Freeform 156"/>
            <p:cNvSpPr>
              <a:spLocks/>
            </p:cNvSpPr>
            <p:nvPr/>
          </p:nvSpPr>
          <p:spPr bwMode="auto">
            <a:xfrm>
              <a:off x="3990975" y="1831975"/>
              <a:ext cx="104775" cy="5715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66" y="0"/>
                </a:cxn>
                <a:cxn ang="0">
                  <a:pos x="36" y="36"/>
                </a:cxn>
                <a:cxn ang="0">
                  <a:pos x="0" y="6"/>
                </a:cxn>
              </a:cxnLst>
              <a:rect l="0" t="0" r="r" b="b"/>
              <a:pathLst>
                <a:path w="66" h="36">
                  <a:moveTo>
                    <a:pt x="0" y="6"/>
                  </a:moveTo>
                  <a:lnTo>
                    <a:pt x="66" y="0"/>
                  </a:lnTo>
                  <a:lnTo>
                    <a:pt x="36" y="3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1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81" name="Line 157"/>
            <p:cNvSpPr>
              <a:spLocks noChangeShapeType="1"/>
            </p:cNvSpPr>
            <p:nvPr/>
          </p:nvSpPr>
          <p:spPr bwMode="auto">
            <a:xfrm flipV="1">
              <a:off x="3990975" y="1831975"/>
              <a:ext cx="104775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82" name="Line 158"/>
            <p:cNvSpPr>
              <a:spLocks noChangeShapeType="1"/>
            </p:cNvSpPr>
            <p:nvPr/>
          </p:nvSpPr>
          <p:spPr bwMode="auto">
            <a:xfrm flipH="1">
              <a:off x="4048125" y="1831975"/>
              <a:ext cx="47625" cy="571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83" name="Freeform 159"/>
            <p:cNvSpPr>
              <a:spLocks/>
            </p:cNvSpPr>
            <p:nvPr/>
          </p:nvSpPr>
          <p:spPr bwMode="auto">
            <a:xfrm>
              <a:off x="4029075" y="1831975"/>
              <a:ext cx="104775" cy="8572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66" y="12"/>
                </a:cxn>
                <a:cxn ang="0">
                  <a:pos x="42" y="0"/>
                </a:cxn>
                <a:cxn ang="0">
                  <a:pos x="0" y="54"/>
                </a:cxn>
              </a:cxnLst>
              <a:rect l="0" t="0" r="r" b="b"/>
              <a:pathLst>
                <a:path w="66" h="54">
                  <a:moveTo>
                    <a:pt x="0" y="54"/>
                  </a:moveTo>
                  <a:lnTo>
                    <a:pt x="66" y="12"/>
                  </a:lnTo>
                  <a:lnTo>
                    <a:pt x="42" y="0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FF3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84" name="Line 160"/>
            <p:cNvSpPr>
              <a:spLocks noChangeShapeType="1"/>
            </p:cNvSpPr>
            <p:nvPr/>
          </p:nvSpPr>
          <p:spPr bwMode="auto">
            <a:xfrm flipV="1">
              <a:off x="4029075" y="1851025"/>
              <a:ext cx="104775" cy="666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85" name="Line 161"/>
            <p:cNvSpPr>
              <a:spLocks noChangeShapeType="1"/>
            </p:cNvSpPr>
            <p:nvPr/>
          </p:nvSpPr>
          <p:spPr bwMode="auto">
            <a:xfrm flipH="1" flipV="1">
              <a:off x="4095750" y="1831975"/>
              <a:ext cx="38100" cy="190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86" name="Freeform 162"/>
            <p:cNvSpPr>
              <a:spLocks/>
            </p:cNvSpPr>
            <p:nvPr/>
          </p:nvSpPr>
          <p:spPr bwMode="auto">
            <a:xfrm>
              <a:off x="4029075" y="1851025"/>
              <a:ext cx="104775" cy="66675"/>
            </a:xfrm>
            <a:custGeom>
              <a:avLst/>
              <a:gdLst/>
              <a:ahLst/>
              <a:cxnLst>
                <a:cxn ang="0">
                  <a:pos x="24" y="30"/>
                </a:cxn>
                <a:cxn ang="0">
                  <a:pos x="0" y="42"/>
                </a:cxn>
                <a:cxn ang="0">
                  <a:pos x="66" y="0"/>
                </a:cxn>
                <a:cxn ang="0">
                  <a:pos x="24" y="30"/>
                </a:cxn>
              </a:cxnLst>
              <a:rect l="0" t="0" r="r" b="b"/>
              <a:pathLst>
                <a:path w="66" h="42">
                  <a:moveTo>
                    <a:pt x="24" y="30"/>
                  </a:moveTo>
                  <a:lnTo>
                    <a:pt x="0" y="42"/>
                  </a:lnTo>
                  <a:lnTo>
                    <a:pt x="66" y="0"/>
                  </a:lnTo>
                  <a:lnTo>
                    <a:pt x="24" y="30"/>
                  </a:lnTo>
                  <a:close/>
                </a:path>
              </a:pathLst>
            </a:custGeom>
            <a:solidFill>
              <a:srgbClr val="FF2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87" name="Line 163"/>
            <p:cNvSpPr>
              <a:spLocks noChangeShapeType="1"/>
            </p:cNvSpPr>
            <p:nvPr/>
          </p:nvSpPr>
          <p:spPr bwMode="auto">
            <a:xfrm flipH="1">
              <a:off x="4029075" y="1898650"/>
              <a:ext cx="38100" cy="190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88" name="Line 164"/>
            <p:cNvSpPr>
              <a:spLocks noChangeShapeType="1"/>
            </p:cNvSpPr>
            <p:nvPr/>
          </p:nvSpPr>
          <p:spPr bwMode="auto">
            <a:xfrm flipV="1">
              <a:off x="4029075" y="1851025"/>
              <a:ext cx="104775" cy="666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89" name="Freeform 165"/>
            <p:cNvSpPr>
              <a:spLocks/>
            </p:cNvSpPr>
            <p:nvPr/>
          </p:nvSpPr>
          <p:spPr bwMode="auto">
            <a:xfrm>
              <a:off x="4067175" y="1851025"/>
              <a:ext cx="104775" cy="47625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66" y="0"/>
                </a:cxn>
                <a:cxn ang="0">
                  <a:pos x="42" y="0"/>
                </a:cxn>
                <a:cxn ang="0">
                  <a:pos x="0" y="30"/>
                </a:cxn>
              </a:cxnLst>
              <a:rect l="0" t="0" r="r" b="b"/>
              <a:pathLst>
                <a:path w="66" h="30">
                  <a:moveTo>
                    <a:pt x="0" y="30"/>
                  </a:moveTo>
                  <a:lnTo>
                    <a:pt x="66" y="0"/>
                  </a:lnTo>
                  <a:lnTo>
                    <a:pt x="42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2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90" name="Line 166"/>
            <p:cNvSpPr>
              <a:spLocks noChangeShapeType="1"/>
            </p:cNvSpPr>
            <p:nvPr/>
          </p:nvSpPr>
          <p:spPr bwMode="auto">
            <a:xfrm flipV="1">
              <a:off x="4067175" y="1851025"/>
              <a:ext cx="104775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91" name="Line 167"/>
            <p:cNvSpPr>
              <a:spLocks noChangeShapeType="1"/>
            </p:cNvSpPr>
            <p:nvPr/>
          </p:nvSpPr>
          <p:spPr bwMode="auto">
            <a:xfrm flipH="1">
              <a:off x="4133850" y="1851025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92" name="Freeform 168"/>
            <p:cNvSpPr>
              <a:spLocks/>
            </p:cNvSpPr>
            <p:nvPr/>
          </p:nvSpPr>
          <p:spPr bwMode="auto">
            <a:xfrm>
              <a:off x="4067175" y="1851025"/>
              <a:ext cx="104775" cy="47625"/>
            </a:xfrm>
            <a:custGeom>
              <a:avLst/>
              <a:gdLst/>
              <a:ahLst/>
              <a:cxnLst>
                <a:cxn ang="0">
                  <a:pos x="24" y="30"/>
                </a:cxn>
                <a:cxn ang="0">
                  <a:pos x="0" y="30"/>
                </a:cxn>
                <a:cxn ang="0">
                  <a:pos x="66" y="0"/>
                </a:cxn>
                <a:cxn ang="0">
                  <a:pos x="24" y="30"/>
                </a:cxn>
              </a:cxnLst>
              <a:rect l="0" t="0" r="r" b="b"/>
              <a:pathLst>
                <a:path w="66" h="30">
                  <a:moveTo>
                    <a:pt x="24" y="30"/>
                  </a:moveTo>
                  <a:lnTo>
                    <a:pt x="0" y="30"/>
                  </a:lnTo>
                  <a:lnTo>
                    <a:pt x="66" y="0"/>
                  </a:lnTo>
                  <a:lnTo>
                    <a:pt x="24" y="30"/>
                  </a:lnTo>
                  <a:close/>
                </a:path>
              </a:pathLst>
            </a:custGeom>
            <a:solidFill>
              <a:srgbClr val="FF2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93" name="Line 169"/>
            <p:cNvSpPr>
              <a:spLocks noChangeShapeType="1"/>
            </p:cNvSpPr>
            <p:nvPr/>
          </p:nvSpPr>
          <p:spPr bwMode="auto">
            <a:xfrm flipH="1">
              <a:off x="4067175" y="1898650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94" name="Line 170"/>
            <p:cNvSpPr>
              <a:spLocks noChangeShapeType="1"/>
            </p:cNvSpPr>
            <p:nvPr/>
          </p:nvSpPr>
          <p:spPr bwMode="auto">
            <a:xfrm flipV="1">
              <a:off x="4067175" y="1851025"/>
              <a:ext cx="104775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95" name="Freeform 171"/>
            <p:cNvSpPr>
              <a:spLocks/>
            </p:cNvSpPr>
            <p:nvPr/>
          </p:nvSpPr>
          <p:spPr bwMode="auto">
            <a:xfrm>
              <a:off x="4038600" y="1898650"/>
              <a:ext cx="104775" cy="95250"/>
            </a:xfrm>
            <a:custGeom>
              <a:avLst/>
              <a:gdLst/>
              <a:ahLst/>
              <a:cxnLst>
                <a:cxn ang="0">
                  <a:pos x="0" y="60"/>
                </a:cxn>
                <a:cxn ang="0">
                  <a:pos x="66" y="42"/>
                </a:cxn>
                <a:cxn ang="0">
                  <a:pos x="42" y="0"/>
                </a:cxn>
                <a:cxn ang="0">
                  <a:pos x="0" y="60"/>
                </a:cxn>
              </a:cxnLst>
              <a:rect l="0" t="0" r="r" b="b"/>
              <a:pathLst>
                <a:path w="66" h="60">
                  <a:moveTo>
                    <a:pt x="0" y="60"/>
                  </a:moveTo>
                  <a:lnTo>
                    <a:pt x="66" y="42"/>
                  </a:lnTo>
                  <a:lnTo>
                    <a:pt x="42" y="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F4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96" name="Line 172"/>
            <p:cNvSpPr>
              <a:spLocks noChangeShapeType="1"/>
            </p:cNvSpPr>
            <p:nvPr/>
          </p:nvSpPr>
          <p:spPr bwMode="auto">
            <a:xfrm flipV="1">
              <a:off x="4038600" y="1965325"/>
              <a:ext cx="104775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97" name="Line 173"/>
            <p:cNvSpPr>
              <a:spLocks noChangeShapeType="1"/>
            </p:cNvSpPr>
            <p:nvPr/>
          </p:nvSpPr>
          <p:spPr bwMode="auto">
            <a:xfrm flipH="1" flipV="1">
              <a:off x="4105275" y="1898650"/>
              <a:ext cx="38100" cy="666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98" name="Freeform 174"/>
            <p:cNvSpPr>
              <a:spLocks/>
            </p:cNvSpPr>
            <p:nvPr/>
          </p:nvSpPr>
          <p:spPr bwMode="auto">
            <a:xfrm>
              <a:off x="3829050" y="1717675"/>
              <a:ext cx="104775" cy="1247775"/>
            </a:xfrm>
            <a:custGeom>
              <a:avLst/>
              <a:gdLst/>
              <a:ahLst/>
              <a:cxnLst>
                <a:cxn ang="0">
                  <a:pos x="0" y="786"/>
                </a:cxn>
                <a:cxn ang="0">
                  <a:pos x="66" y="72"/>
                </a:cxn>
                <a:cxn ang="0">
                  <a:pos x="42" y="0"/>
                </a:cxn>
                <a:cxn ang="0">
                  <a:pos x="0" y="786"/>
                </a:cxn>
              </a:cxnLst>
              <a:rect l="0" t="0" r="r" b="b"/>
              <a:pathLst>
                <a:path w="66" h="786">
                  <a:moveTo>
                    <a:pt x="0" y="786"/>
                  </a:moveTo>
                  <a:lnTo>
                    <a:pt x="66" y="72"/>
                  </a:lnTo>
                  <a:lnTo>
                    <a:pt x="42" y="0"/>
                  </a:lnTo>
                  <a:lnTo>
                    <a:pt x="0" y="786"/>
                  </a:lnTo>
                  <a:close/>
                </a:path>
              </a:pathLst>
            </a:custGeom>
            <a:solidFill>
              <a:srgbClr val="005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99" name="Line 175"/>
            <p:cNvSpPr>
              <a:spLocks noChangeShapeType="1"/>
            </p:cNvSpPr>
            <p:nvPr/>
          </p:nvSpPr>
          <p:spPr bwMode="auto">
            <a:xfrm flipV="1">
              <a:off x="3829050" y="1831975"/>
              <a:ext cx="104775" cy="11334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00" name="Line 176"/>
            <p:cNvSpPr>
              <a:spLocks noChangeShapeType="1"/>
            </p:cNvSpPr>
            <p:nvPr/>
          </p:nvSpPr>
          <p:spPr bwMode="auto">
            <a:xfrm flipH="1" flipV="1">
              <a:off x="3895725" y="1717675"/>
              <a:ext cx="38100" cy="1143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01" name="Freeform 177"/>
            <p:cNvSpPr>
              <a:spLocks/>
            </p:cNvSpPr>
            <p:nvPr/>
          </p:nvSpPr>
          <p:spPr bwMode="auto">
            <a:xfrm>
              <a:off x="3771900" y="1670050"/>
              <a:ext cx="104775" cy="38100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18"/>
                </a:cxn>
                <a:cxn ang="0">
                  <a:pos x="66" y="0"/>
                </a:cxn>
                <a:cxn ang="0">
                  <a:pos x="24" y="24"/>
                </a:cxn>
              </a:cxnLst>
              <a:rect l="0" t="0" r="r" b="b"/>
              <a:pathLst>
                <a:path w="66" h="24">
                  <a:moveTo>
                    <a:pt x="24" y="24"/>
                  </a:moveTo>
                  <a:lnTo>
                    <a:pt x="0" y="18"/>
                  </a:lnTo>
                  <a:lnTo>
                    <a:pt x="66" y="0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02" name="Line 178"/>
            <p:cNvSpPr>
              <a:spLocks noChangeShapeType="1"/>
            </p:cNvSpPr>
            <p:nvPr/>
          </p:nvSpPr>
          <p:spPr bwMode="auto">
            <a:xfrm flipH="1" flipV="1">
              <a:off x="3771900" y="1698625"/>
              <a:ext cx="38100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03" name="Line 179"/>
            <p:cNvSpPr>
              <a:spLocks noChangeShapeType="1"/>
            </p:cNvSpPr>
            <p:nvPr/>
          </p:nvSpPr>
          <p:spPr bwMode="auto">
            <a:xfrm flipV="1">
              <a:off x="3771900" y="1670050"/>
              <a:ext cx="104775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04" name="Freeform 180"/>
            <p:cNvSpPr>
              <a:spLocks/>
            </p:cNvSpPr>
            <p:nvPr/>
          </p:nvSpPr>
          <p:spPr bwMode="auto">
            <a:xfrm>
              <a:off x="3810000" y="1670050"/>
              <a:ext cx="104775" cy="3810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66" y="0"/>
                </a:cxn>
                <a:cxn ang="0">
                  <a:pos x="42" y="0"/>
                </a:cxn>
                <a:cxn ang="0">
                  <a:pos x="0" y="24"/>
                </a:cxn>
              </a:cxnLst>
              <a:rect l="0" t="0" r="r" b="b"/>
              <a:pathLst>
                <a:path w="66" h="24">
                  <a:moveTo>
                    <a:pt x="0" y="24"/>
                  </a:moveTo>
                  <a:lnTo>
                    <a:pt x="66" y="0"/>
                  </a:lnTo>
                  <a:lnTo>
                    <a:pt x="42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05" name="Line 181"/>
            <p:cNvSpPr>
              <a:spLocks noChangeShapeType="1"/>
            </p:cNvSpPr>
            <p:nvPr/>
          </p:nvSpPr>
          <p:spPr bwMode="auto">
            <a:xfrm flipV="1">
              <a:off x="3810000" y="1670050"/>
              <a:ext cx="104775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06" name="Line 182"/>
            <p:cNvSpPr>
              <a:spLocks noChangeShapeType="1"/>
            </p:cNvSpPr>
            <p:nvPr/>
          </p:nvSpPr>
          <p:spPr bwMode="auto">
            <a:xfrm flipH="1">
              <a:off x="3876675" y="1670050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07" name="Freeform 183"/>
            <p:cNvSpPr>
              <a:spLocks/>
            </p:cNvSpPr>
            <p:nvPr/>
          </p:nvSpPr>
          <p:spPr bwMode="auto">
            <a:xfrm>
              <a:off x="3810000" y="1670050"/>
              <a:ext cx="104775" cy="38100"/>
            </a:xfrm>
            <a:custGeom>
              <a:avLst/>
              <a:gdLst/>
              <a:ahLst/>
              <a:cxnLst>
                <a:cxn ang="0">
                  <a:pos x="24" y="6"/>
                </a:cxn>
                <a:cxn ang="0">
                  <a:pos x="0" y="24"/>
                </a:cxn>
                <a:cxn ang="0">
                  <a:pos x="66" y="0"/>
                </a:cxn>
                <a:cxn ang="0">
                  <a:pos x="24" y="6"/>
                </a:cxn>
              </a:cxnLst>
              <a:rect l="0" t="0" r="r" b="b"/>
              <a:pathLst>
                <a:path w="66" h="24">
                  <a:moveTo>
                    <a:pt x="24" y="6"/>
                  </a:moveTo>
                  <a:lnTo>
                    <a:pt x="0" y="24"/>
                  </a:lnTo>
                  <a:lnTo>
                    <a:pt x="66" y="0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rgbClr val="D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08" name="Line 184"/>
            <p:cNvSpPr>
              <a:spLocks noChangeShapeType="1"/>
            </p:cNvSpPr>
            <p:nvPr/>
          </p:nvSpPr>
          <p:spPr bwMode="auto">
            <a:xfrm flipH="1">
              <a:off x="3810000" y="1679575"/>
              <a:ext cx="3810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09" name="Line 185"/>
            <p:cNvSpPr>
              <a:spLocks noChangeShapeType="1"/>
            </p:cNvSpPr>
            <p:nvPr/>
          </p:nvSpPr>
          <p:spPr bwMode="auto">
            <a:xfrm flipV="1">
              <a:off x="3810000" y="1670050"/>
              <a:ext cx="104775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10" name="Freeform 186"/>
            <p:cNvSpPr>
              <a:spLocks/>
            </p:cNvSpPr>
            <p:nvPr/>
          </p:nvSpPr>
          <p:spPr bwMode="auto">
            <a:xfrm>
              <a:off x="3781425" y="1679575"/>
              <a:ext cx="114300" cy="847725"/>
            </a:xfrm>
            <a:custGeom>
              <a:avLst/>
              <a:gdLst/>
              <a:ahLst/>
              <a:cxnLst>
                <a:cxn ang="0">
                  <a:pos x="0" y="534"/>
                </a:cxn>
                <a:cxn ang="0">
                  <a:pos x="72" y="24"/>
                </a:cxn>
                <a:cxn ang="0">
                  <a:pos x="42" y="0"/>
                </a:cxn>
                <a:cxn ang="0">
                  <a:pos x="0" y="534"/>
                </a:cxn>
              </a:cxnLst>
              <a:rect l="0" t="0" r="r" b="b"/>
              <a:pathLst>
                <a:path w="72" h="534">
                  <a:moveTo>
                    <a:pt x="0" y="534"/>
                  </a:moveTo>
                  <a:lnTo>
                    <a:pt x="72" y="24"/>
                  </a:lnTo>
                  <a:lnTo>
                    <a:pt x="42" y="0"/>
                  </a:lnTo>
                  <a:lnTo>
                    <a:pt x="0" y="534"/>
                  </a:lnTo>
                  <a:close/>
                </a:path>
              </a:pathLst>
            </a:custGeom>
            <a:solidFill>
              <a:srgbClr val="40F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11" name="Line 187"/>
            <p:cNvSpPr>
              <a:spLocks noChangeShapeType="1"/>
            </p:cNvSpPr>
            <p:nvPr/>
          </p:nvSpPr>
          <p:spPr bwMode="auto">
            <a:xfrm flipV="1">
              <a:off x="3781425" y="1717675"/>
              <a:ext cx="114300" cy="809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12" name="Line 188"/>
            <p:cNvSpPr>
              <a:spLocks noChangeShapeType="1"/>
            </p:cNvSpPr>
            <p:nvPr/>
          </p:nvSpPr>
          <p:spPr bwMode="auto">
            <a:xfrm flipH="1" flipV="1">
              <a:off x="3848100" y="1679575"/>
              <a:ext cx="47625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13" name="Freeform 189"/>
            <p:cNvSpPr>
              <a:spLocks/>
            </p:cNvSpPr>
            <p:nvPr/>
          </p:nvSpPr>
          <p:spPr bwMode="auto">
            <a:xfrm>
              <a:off x="3781425" y="1717675"/>
              <a:ext cx="114300" cy="1247775"/>
            </a:xfrm>
            <a:custGeom>
              <a:avLst/>
              <a:gdLst/>
              <a:ahLst/>
              <a:cxnLst>
                <a:cxn ang="0">
                  <a:pos x="30" y="786"/>
                </a:cxn>
                <a:cxn ang="0">
                  <a:pos x="0" y="510"/>
                </a:cxn>
                <a:cxn ang="0">
                  <a:pos x="72" y="0"/>
                </a:cxn>
                <a:cxn ang="0">
                  <a:pos x="30" y="786"/>
                </a:cxn>
              </a:cxnLst>
              <a:rect l="0" t="0" r="r" b="b"/>
              <a:pathLst>
                <a:path w="72" h="786">
                  <a:moveTo>
                    <a:pt x="30" y="786"/>
                  </a:moveTo>
                  <a:lnTo>
                    <a:pt x="0" y="510"/>
                  </a:lnTo>
                  <a:lnTo>
                    <a:pt x="72" y="0"/>
                  </a:lnTo>
                  <a:lnTo>
                    <a:pt x="30" y="786"/>
                  </a:lnTo>
                  <a:close/>
                </a:path>
              </a:pathLst>
            </a:custGeom>
            <a:solidFill>
              <a:srgbClr val="005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14" name="Line 190"/>
            <p:cNvSpPr>
              <a:spLocks noChangeShapeType="1"/>
            </p:cNvSpPr>
            <p:nvPr/>
          </p:nvSpPr>
          <p:spPr bwMode="auto">
            <a:xfrm flipH="1" flipV="1">
              <a:off x="3781425" y="2527300"/>
              <a:ext cx="47625" cy="4381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15" name="Line 191"/>
            <p:cNvSpPr>
              <a:spLocks noChangeShapeType="1"/>
            </p:cNvSpPr>
            <p:nvPr/>
          </p:nvSpPr>
          <p:spPr bwMode="auto">
            <a:xfrm flipV="1">
              <a:off x="3781425" y="1717675"/>
              <a:ext cx="114300" cy="809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16" name="Freeform 192"/>
            <p:cNvSpPr>
              <a:spLocks/>
            </p:cNvSpPr>
            <p:nvPr/>
          </p:nvSpPr>
          <p:spPr bwMode="auto">
            <a:xfrm>
              <a:off x="3838575" y="1784350"/>
              <a:ext cx="104775" cy="361950"/>
            </a:xfrm>
            <a:custGeom>
              <a:avLst/>
              <a:gdLst/>
              <a:ahLst/>
              <a:cxnLst>
                <a:cxn ang="0">
                  <a:pos x="0" y="180"/>
                </a:cxn>
                <a:cxn ang="0">
                  <a:pos x="66" y="0"/>
                </a:cxn>
                <a:cxn ang="0">
                  <a:pos x="42" y="228"/>
                </a:cxn>
                <a:cxn ang="0">
                  <a:pos x="0" y="180"/>
                </a:cxn>
              </a:cxnLst>
              <a:rect l="0" t="0" r="r" b="b"/>
              <a:pathLst>
                <a:path w="66" h="228">
                  <a:moveTo>
                    <a:pt x="0" y="180"/>
                  </a:moveTo>
                  <a:lnTo>
                    <a:pt x="66" y="0"/>
                  </a:lnTo>
                  <a:lnTo>
                    <a:pt x="42" y="228"/>
                  </a:lnTo>
                  <a:lnTo>
                    <a:pt x="0" y="180"/>
                  </a:lnTo>
                  <a:close/>
                </a:path>
              </a:pathLst>
            </a:custGeom>
            <a:solidFill>
              <a:srgbClr val="FF8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17" name="Line 193"/>
            <p:cNvSpPr>
              <a:spLocks noChangeShapeType="1"/>
            </p:cNvSpPr>
            <p:nvPr/>
          </p:nvSpPr>
          <p:spPr bwMode="auto">
            <a:xfrm flipV="1">
              <a:off x="3838575" y="1784350"/>
              <a:ext cx="104775" cy="2857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18" name="Line 194"/>
            <p:cNvSpPr>
              <a:spLocks noChangeShapeType="1"/>
            </p:cNvSpPr>
            <p:nvPr/>
          </p:nvSpPr>
          <p:spPr bwMode="auto">
            <a:xfrm flipH="1">
              <a:off x="3905250" y="1784350"/>
              <a:ext cx="38100" cy="3619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19" name="Freeform 195"/>
            <p:cNvSpPr>
              <a:spLocks/>
            </p:cNvSpPr>
            <p:nvPr/>
          </p:nvSpPr>
          <p:spPr bwMode="auto">
            <a:xfrm>
              <a:off x="3924300" y="1841500"/>
              <a:ext cx="104775" cy="8572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66" y="48"/>
                </a:cxn>
                <a:cxn ang="0">
                  <a:pos x="42" y="0"/>
                </a:cxn>
                <a:cxn ang="0">
                  <a:pos x="0" y="54"/>
                </a:cxn>
              </a:cxnLst>
              <a:rect l="0" t="0" r="r" b="b"/>
              <a:pathLst>
                <a:path w="66" h="54">
                  <a:moveTo>
                    <a:pt x="0" y="54"/>
                  </a:moveTo>
                  <a:lnTo>
                    <a:pt x="66" y="48"/>
                  </a:lnTo>
                  <a:lnTo>
                    <a:pt x="42" y="0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FF3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20" name="Line 196"/>
            <p:cNvSpPr>
              <a:spLocks noChangeShapeType="1"/>
            </p:cNvSpPr>
            <p:nvPr/>
          </p:nvSpPr>
          <p:spPr bwMode="auto">
            <a:xfrm flipV="1">
              <a:off x="3924300" y="1917700"/>
              <a:ext cx="104775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21" name="Line 197"/>
            <p:cNvSpPr>
              <a:spLocks noChangeShapeType="1"/>
            </p:cNvSpPr>
            <p:nvPr/>
          </p:nvSpPr>
          <p:spPr bwMode="auto">
            <a:xfrm flipH="1" flipV="1">
              <a:off x="3990975" y="1841500"/>
              <a:ext cx="38100" cy="762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22" name="Freeform 198"/>
            <p:cNvSpPr>
              <a:spLocks/>
            </p:cNvSpPr>
            <p:nvPr/>
          </p:nvSpPr>
          <p:spPr bwMode="auto">
            <a:xfrm>
              <a:off x="3924300" y="1917700"/>
              <a:ext cx="104775" cy="19050"/>
            </a:xfrm>
            <a:custGeom>
              <a:avLst/>
              <a:gdLst/>
              <a:ahLst/>
              <a:cxnLst>
                <a:cxn ang="0">
                  <a:pos x="24" y="12"/>
                </a:cxn>
                <a:cxn ang="0">
                  <a:pos x="0" y="6"/>
                </a:cxn>
                <a:cxn ang="0">
                  <a:pos x="66" y="0"/>
                </a:cxn>
                <a:cxn ang="0">
                  <a:pos x="24" y="12"/>
                </a:cxn>
              </a:cxnLst>
              <a:rect l="0" t="0" r="r" b="b"/>
              <a:pathLst>
                <a:path w="66" h="12">
                  <a:moveTo>
                    <a:pt x="24" y="12"/>
                  </a:moveTo>
                  <a:lnTo>
                    <a:pt x="0" y="6"/>
                  </a:lnTo>
                  <a:lnTo>
                    <a:pt x="66" y="0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3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23" name="Line 199"/>
            <p:cNvSpPr>
              <a:spLocks noChangeShapeType="1"/>
            </p:cNvSpPr>
            <p:nvPr/>
          </p:nvSpPr>
          <p:spPr bwMode="auto">
            <a:xfrm flipH="1" flipV="1">
              <a:off x="3924300" y="1927225"/>
              <a:ext cx="38100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24" name="Line 200"/>
            <p:cNvSpPr>
              <a:spLocks noChangeShapeType="1"/>
            </p:cNvSpPr>
            <p:nvPr/>
          </p:nvSpPr>
          <p:spPr bwMode="auto">
            <a:xfrm flipV="1">
              <a:off x="3924300" y="1917700"/>
              <a:ext cx="104775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25" name="Freeform 201"/>
            <p:cNvSpPr>
              <a:spLocks/>
            </p:cNvSpPr>
            <p:nvPr/>
          </p:nvSpPr>
          <p:spPr bwMode="auto">
            <a:xfrm>
              <a:off x="3990975" y="1831975"/>
              <a:ext cx="104775" cy="85725"/>
            </a:xfrm>
            <a:custGeom>
              <a:avLst/>
              <a:gdLst/>
              <a:ahLst/>
              <a:cxnLst>
                <a:cxn ang="0">
                  <a:pos x="24" y="54"/>
                </a:cxn>
                <a:cxn ang="0">
                  <a:pos x="0" y="6"/>
                </a:cxn>
                <a:cxn ang="0">
                  <a:pos x="66" y="0"/>
                </a:cxn>
                <a:cxn ang="0">
                  <a:pos x="24" y="54"/>
                </a:cxn>
              </a:cxnLst>
              <a:rect l="0" t="0" r="r" b="b"/>
              <a:pathLst>
                <a:path w="66" h="54">
                  <a:moveTo>
                    <a:pt x="24" y="54"/>
                  </a:moveTo>
                  <a:lnTo>
                    <a:pt x="0" y="6"/>
                  </a:lnTo>
                  <a:lnTo>
                    <a:pt x="66" y="0"/>
                  </a:lnTo>
                  <a:lnTo>
                    <a:pt x="24" y="54"/>
                  </a:lnTo>
                  <a:close/>
                </a:path>
              </a:pathLst>
            </a:custGeom>
            <a:solidFill>
              <a:srgbClr val="FF3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26" name="Line 202"/>
            <p:cNvSpPr>
              <a:spLocks noChangeShapeType="1"/>
            </p:cNvSpPr>
            <p:nvPr/>
          </p:nvSpPr>
          <p:spPr bwMode="auto">
            <a:xfrm flipH="1" flipV="1">
              <a:off x="3990975" y="1841500"/>
              <a:ext cx="38100" cy="762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27" name="Line 203"/>
            <p:cNvSpPr>
              <a:spLocks noChangeShapeType="1"/>
            </p:cNvSpPr>
            <p:nvPr/>
          </p:nvSpPr>
          <p:spPr bwMode="auto">
            <a:xfrm flipV="1">
              <a:off x="3990975" y="1831975"/>
              <a:ext cx="104775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28" name="Freeform 204"/>
            <p:cNvSpPr>
              <a:spLocks/>
            </p:cNvSpPr>
            <p:nvPr/>
          </p:nvSpPr>
          <p:spPr bwMode="auto">
            <a:xfrm>
              <a:off x="3962400" y="1898650"/>
              <a:ext cx="104775" cy="3810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66" y="0"/>
                </a:cxn>
                <a:cxn ang="0">
                  <a:pos x="42" y="12"/>
                </a:cxn>
                <a:cxn ang="0">
                  <a:pos x="0" y="24"/>
                </a:cxn>
              </a:cxnLst>
              <a:rect l="0" t="0" r="r" b="b"/>
              <a:pathLst>
                <a:path w="66" h="24">
                  <a:moveTo>
                    <a:pt x="0" y="24"/>
                  </a:moveTo>
                  <a:lnTo>
                    <a:pt x="66" y="0"/>
                  </a:lnTo>
                  <a:lnTo>
                    <a:pt x="42" y="12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3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29" name="Line 205"/>
            <p:cNvSpPr>
              <a:spLocks noChangeShapeType="1"/>
            </p:cNvSpPr>
            <p:nvPr/>
          </p:nvSpPr>
          <p:spPr bwMode="auto">
            <a:xfrm flipV="1">
              <a:off x="3962400" y="1898650"/>
              <a:ext cx="104775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1431" name="Group 407"/>
            <p:cNvGrpSpPr>
              <a:grpSpLocks/>
            </p:cNvGrpSpPr>
            <p:nvPr/>
          </p:nvGrpSpPr>
          <p:grpSpPr bwMode="auto">
            <a:xfrm>
              <a:off x="3438525" y="1603375"/>
              <a:ext cx="666750" cy="1714500"/>
              <a:chOff x="2166" y="1010"/>
              <a:chExt cx="420" cy="1080"/>
            </a:xfrm>
          </p:grpSpPr>
          <p:sp>
            <p:nvSpPr>
              <p:cNvPr id="1231" name="Line 207"/>
              <p:cNvSpPr>
                <a:spLocks noChangeShapeType="1"/>
              </p:cNvSpPr>
              <p:nvPr/>
            </p:nvSpPr>
            <p:spPr bwMode="auto">
              <a:xfrm flipH="1">
                <a:off x="2538" y="1196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32" name="Freeform 208"/>
              <p:cNvSpPr>
                <a:spLocks/>
              </p:cNvSpPr>
              <p:nvPr/>
            </p:nvSpPr>
            <p:spPr bwMode="auto">
              <a:xfrm>
                <a:off x="2496" y="1196"/>
                <a:ext cx="66" cy="24"/>
              </a:xfrm>
              <a:custGeom>
                <a:avLst/>
                <a:gdLst/>
                <a:ahLst/>
                <a:cxnLst>
                  <a:cxn ang="0">
                    <a:pos x="24" y="12"/>
                  </a:cxn>
                  <a:cxn ang="0">
                    <a:pos x="0" y="24"/>
                  </a:cxn>
                  <a:cxn ang="0">
                    <a:pos x="66" y="0"/>
                  </a:cxn>
                  <a:cxn ang="0">
                    <a:pos x="24" y="12"/>
                  </a:cxn>
                </a:cxnLst>
                <a:rect l="0" t="0" r="r" b="b"/>
                <a:pathLst>
                  <a:path w="66" h="24">
                    <a:moveTo>
                      <a:pt x="24" y="12"/>
                    </a:moveTo>
                    <a:lnTo>
                      <a:pt x="0" y="24"/>
                    </a:lnTo>
                    <a:lnTo>
                      <a:pt x="66" y="0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FF2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33" name="Line 209"/>
              <p:cNvSpPr>
                <a:spLocks noChangeShapeType="1"/>
              </p:cNvSpPr>
              <p:nvPr/>
            </p:nvSpPr>
            <p:spPr bwMode="auto">
              <a:xfrm flipH="1">
                <a:off x="2496" y="1208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34" name="Line 210"/>
              <p:cNvSpPr>
                <a:spLocks noChangeShapeType="1"/>
              </p:cNvSpPr>
              <p:nvPr/>
            </p:nvSpPr>
            <p:spPr bwMode="auto">
              <a:xfrm flipV="1">
                <a:off x="2496" y="1196"/>
                <a:ext cx="6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35" name="Freeform 211"/>
              <p:cNvSpPr>
                <a:spLocks/>
              </p:cNvSpPr>
              <p:nvPr/>
            </p:nvSpPr>
            <p:spPr bwMode="auto">
              <a:xfrm>
                <a:off x="2520" y="1196"/>
                <a:ext cx="66" cy="12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66" y="0"/>
                  </a:cxn>
                  <a:cxn ang="0">
                    <a:pos x="42" y="0"/>
                  </a:cxn>
                  <a:cxn ang="0">
                    <a:pos x="0" y="12"/>
                  </a:cxn>
                </a:cxnLst>
                <a:rect l="0" t="0" r="r" b="b"/>
                <a:pathLst>
                  <a:path w="66" h="12">
                    <a:moveTo>
                      <a:pt x="0" y="12"/>
                    </a:moveTo>
                    <a:lnTo>
                      <a:pt x="66" y="0"/>
                    </a:lnTo>
                    <a:lnTo>
                      <a:pt x="42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FF2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36" name="Line 212"/>
              <p:cNvSpPr>
                <a:spLocks noChangeShapeType="1"/>
              </p:cNvSpPr>
              <p:nvPr/>
            </p:nvSpPr>
            <p:spPr bwMode="auto">
              <a:xfrm flipV="1">
                <a:off x="2520" y="1196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37" name="Line 213"/>
              <p:cNvSpPr>
                <a:spLocks noChangeShapeType="1"/>
              </p:cNvSpPr>
              <p:nvPr/>
            </p:nvSpPr>
            <p:spPr bwMode="auto">
              <a:xfrm flipH="1">
                <a:off x="2562" y="1196"/>
                <a:ext cx="2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38" name="Freeform 214"/>
              <p:cNvSpPr>
                <a:spLocks/>
              </p:cNvSpPr>
              <p:nvPr/>
            </p:nvSpPr>
            <p:spPr bwMode="auto">
              <a:xfrm>
                <a:off x="2520" y="1196"/>
                <a:ext cx="66" cy="60"/>
              </a:xfrm>
              <a:custGeom>
                <a:avLst/>
                <a:gdLst/>
                <a:ahLst/>
                <a:cxnLst>
                  <a:cxn ang="0">
                    <a:pos x="24" y="60"/>
                  </a:cxn>
                  <a:cxn ang="0">
                    <a:pos x="0" y="12"/>
                  </a:cxn>
                  <a:cxn ang="0">
                    <a:pos x="66" y="0"/>
                  </a:cxn>
                  <a:cxn ang="0">
                    <a:pos x="24" y="60"/>
                  </a:cxn>
                </a:cxnLst>
                <a:rect l="0" t="0" r="r" b="b"/>
                <a:pathLst>
                  <a:path w="66" h="60">
                    <a:moveTo>
                      <a:pt x="24" y="60"/>
                    </a:moveTo>
                    <a:lnTo>
                      <a:pt x="0" y="12"/>
                    </a:lnTo>
                    <a:lnTo>
                      <a:pt x="66" y="0"/>
                    </a:lnTo>
                    <a:lnTo>
                      <a:pt x="24" y="60"/>
                    </a:lnTo>
                    <a:close/>
                  </a:path>
                </a:pathLst>
              </a:custGeom>
              <a:solidFill>
                <a:srgbClr val="FF4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39" name="Line 215"/>
              <p:cNvSpPr>
                <a:spLocks noChangeShapeType="1"/>
              </p:cNvSpPr>
              <p:nvPr/>
            </p:nvSpPr>
            <p:spPr bwMode="auto">
              <a:xfrm flipH="1" flipV="1">
                <a:off x="2520" y="1208"/>
                <a:ext cx="24" cy="4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40" name="Line 216"/>
              <p:cNvSpPr>
                <a:spLocks noChangeShapeType="1"/>
              </p:cNvSpPr>
              <p:nvPr/>
            </p:nvSpPr>
            <p:spPr bwMode="auto">
              <a:xfrm flipV="1">
                <a:off x="2520" y="1196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41" name="Freeform 217"/>
              <p:cNvSpPr>
                <a:spLocks/>
              </p:cNvSpPr>
              <p:nvPr/>
            </p:nvSpPr>
            <p:spPr bwMode="auto">
              <a:xfrm>
                <a:off x="2478" y="1208"/>
                <a:ext cx="66" cy="60"/>
              </a:xfrm>
              <a:custGeom>
                <a:avLst/>
                <a:gdLst/>
                <a:ahLst/>
                <a:cxnLst>
                  <a:cxn ang="0">
                    <a:pos x="0" y="60"/>
                  </a:cxn>
                  <a:cxn ang="0">
                    <a:pos x="66" y="48"/>
                  </a:cxn>
                  <a:cxn ang="0">
                    <a:pos x="42" y="0"/>
                  </a:cxn>
                  <a:cxn ang="0">
                    <a:pos x="0" y="60"/>
                  </a:cxn>
                </a:cxnLst>
                <a:rect l="0" t="0" r="r" b="b"/>
                <a:pathLst>
                  <a:path w="66" h="60">
                    <a:moveTo>
                      <a:pt x="0" y="60"/>
                    </a:moveTo>
                    <a:lnTo>
                      <a:pt x="66" y="48"/>
                    </a:lnTo>
                    <a:lnTo>
                      <a:pt x="42" y="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FF4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42" name="Line 218"/>
              <p:cNvSpPr>
                <a:spLocks noChangeShapeType="1"/>
              </p:cNvSpPr>
              <p:nvPr/>
            </p:nvSpPr>
            <p:spPr bwMode="auto">
              <a:xfrm flipV="1">
                <a:off x="2478" y="1256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43" name="Line 219"/>
              <p:cNvSpPr>
                <a:spLocks noChangeShapeType="1"/>
              </p:cNvSpPr>
              <p:nvPr/>
            </p:nvSpPr>
            <p:spPr bwMode="auto">
              <a:xfrm flipH="1" flipV="1">
                <a:off x="2520" y="1208"/>
                <a:ext cx="24" cy="4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44" name="Freeform 220"/>
              <p:cNvSpPr>
                <a:spLocks/>
              </p:cNvSpPr>
              <p:nvPr/>
            </p:nvSpPr>
            <p:spPr bwMode="auto">
              <a:xfrm>
                <a:off x="2358" y="1058"/>
                <a:ext cx="66" cy="534"/>
              </a:xfrm>
              <a:custGeom>
                <a:avLst/>
                <a:gdLst/>
                <a:ahLst/>
                <a:cxnLst>
                  <a:cxn ang="0">
                    <a:pos x="24" y="534"/>
                  </a:cxn>
                  <a:cxn ang="0">
                    <a:pos x="0" y="156"/>
                  </a:cxn>
                  <a:cxn ang="0">
                    <a:pos x="66" y="0"/>
                  </a:cxn>
                  <a:cxn ang="0">
                    <a:pos x="24" y="534"/>
                  </a:cxn>
                </a:cxnLst>
                <a:rect l="0" t="0" r="r" b="b"/>
                <a:pathLst>
                  <a:path w="66" h="534">
                    <a:moveTo>
                      <a:pt x="24" y="534"/>
                    </a:moveTo>
                    <a:lnTo>
                      <a:pt x="0" y="156"/>
                    </a:lnTo>
                    <a:lnTo>
                      <a:pt x="66" y="0"/>
                    </a:lnTo>
                    <a:lnTo>
                      <a:pt x="24" y="534"/>
                    </a:lnTo>
                    <a:close/>
                  </a:path>
                </a:pathLst>
              </a:custGeom>
              <a:solidFill>
                <a:srgbClr val="40FF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45" name="Line 221"/>
              <p:cNvSpPr>
                <a:spLocks noChangeShapeType="1"/>
              </p:cNvSpPr>
              <p:nvPr/>
            </p:nvSpPr>
            <p:spPr bwMode="auto">
              <a:xfrm flipH="1" flipV="1">
                <a:off x="2358" y="1214"/>
                <a:ext cx="24" cy="37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46" name="Line 222"/>
              <p:cNvSpPr>
                <a:spLocks noChangeShapeType="1"/>
              </p:cNvSpPr>
              <p:nvPr/>
            </p:nvSpPr>
            <p:spPr bwMode="auto">
              <a:xfrm flipV="1">
                <a:off x="2358" y="1058"/>
                <a:ext cx="66" cy="15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47" name="Freeform 223"/>
              <p:cNvSpPr>
                <a:spLocks/>
              </p:cNvSpPr>
              <p:nvPr/>
            </p:nvSpPr>
            <p:spPr bwMode="auto">
              <a:xfrm>
                <a:off x="2376" y="1166"/>
                <a:ext cx="66" cy="138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66" y="0"/>
                  </a:cxn>
                  <a:cxn ang="0">
                    <a:pos x="42" y="138"/>
                  </a:cxn>
                  <a:cxn ang="0">
                    <a:pos x="0" y="30"/>
                  </a:cxn>
                </a:cxnLst>
                <a:rect l="0" t="0" r="r" b="b"/>
                <a:pathLst>
                  <a:path w="66" h="138">
                    <a:moveTo>
                      <a:pt x="0" y="30"/>
                    </a:moveTo>
                    <a:lnTo>
                      <a:pt x="66" y="0"/>
                    </a:lnTo>
                    <a:lnTo>
                      <a:pt x="42" y="13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F1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48" name="Line 224"/>
              <p:cNvSpPr>
                <a:spLocks noChangeShapeType="1"/>
              </p:cNvSpPr>
              <p:nvPr/>
            </p:nvSpPr>
            <p:spPr bwMode="auto">
              <a:xfrm flipV="1">
                <a:off x="2376" y="1166"/>
                <a:ext cx="66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49" name="Line 225"/>
              <p:cNvSpPr>
                <a:spLocks noChangeShapeType="1"/>
              </p:cNvSpPr>
              <p:nvPr/>
            </p:nvSpPr>
            <p:spPr bwMode="auto">
              <a:xfrm flipH="1">
                <a:off x="2418" y="1166"/>
                <a:ext cx="24" cy="1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50" name="Freeform 226"/>
              <p:cNvSpPr>
                <a:spLocks/>
              </p:cNvSpPr>
              <p:nvPr/>
            </p:nvSpPr>
            <p:spPr bwMode="auto">
              <a:xfrm>
                <a:off x="2418" y="1124"/>
                <a:ext cx="66" cy="180"/>
              </a:xfrm>
              <a:custGeom>
                <a:avLst/>
                <a:gdLst/>
                <a:ahLst/>
                <a:cxnLst>
                  <a:cxn ang="0">
                    <a:pos x="24" y="42"/>
                  </a:cxn>
                  <a:cxn ang="0">
                    <a:pos x="0" y="180"/>
                  </a:cxn>
                  <a:cxn ang="0">
                    <a:pos x="66" y="0"/>
                  </a:cxn>
                  <a:cxn ang="0">
                    <a:pos x="24" y="42"/>
                  </a:cxn>
                </a:cxnLst>
                <a:rect l="0" t="0" r="r" b="b"/>
                <a:pathLst>
                  <a:path w="66" h="180">
                    <a:moveTo>
                      <a:pt x="24" y="42"/>
                    </a:moveTo>
                    <a:lnTo>
                      <a:pt x="0" y="180"/>
                    </a:lnTo>
                    <a:lnTo>
                      <a:pt x="66" y="0"/>
                    </a:lnTo>
                    <a:lnTo>
                      <a:pt x="24" y="4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51" name="Line 227"/>
              <p:cNvSpPr>
                <a:spLocks noChangeShapeType="1"/>
              </p:cNvSpPr>
              <p:nvPr/>
            </p:nvSpPr>
            <p:spPr bwMode="auto">
              <a:xfrm flipH="1">
                <a:off x="2418" y="1166"/>
                <a:ext cx="24" cy="1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52" name="Line 228"/>
              <p:cNvSpPr>
                <a:spLocks noChangeShapeType="1"/>
              </p:cNvSpPr>
              <p:nvPr/>
            </p:nvSpPr>
            <p:spPr bwMode="auto">
              <a:xfrm flipV="1">
                <a:off x="2418" y="1124"/>
                <a:ext cx="66" cy="18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53" name="Freeform 229"/>
              <p:cNvSpPr>
                <a:spLocks/>
              </p:cNvSpPr>
              <p:nvPr/>
            </p:nvSpPr>
            <p:spPr bwMode="auto">
              <a:xfrm>
                <a:off x="2430" y="1214"/>
                <a:ext cx="66" cy="18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66" y="6"/>
                  </a:cxn>
                  <a:cxn ang="0">
                    <a:pos x="42" y="0"/>
                  </a:cxn>
                  <a:cxn ang="0">
                    <a:pos x="0" y="18"/>
                  </a:cxn>
                </a:cxnLst>
                <a:rect l="0" t="0" r="r" b="b"/>
                <a:pathLst>
                  <a:path w="66" h="18">
                    <a:moveTo>
                      <a:pt x="0" y="18"/>
                    </a:moveTo>
                    <a:lnTo>
                      <a:pt x="66" y="6"/>
                    </a:lnTo>
                    <a:lnTo>
                      <a:pt x="42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FF2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54" name="Line 230"/>
              <p:cNvSpPr>
                <a:spLocks noChangeShapeType="1"/>
              </p:cNvSpPr>
              <p:nvPr/>
            </p:nvSpPr>
            <p:spPr bwMode="auto">
              <a:xfrm flipV="1">
                <a:off x="2430" y="1220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55" name="Line 231"/>
              <p:cNvSpPr>
                <a:spLocks noChangeShapeType="1"/>
              </p:cNvSpPr>
              <p:nvPr/>
            </p:nvSpPr>
            <p:spPr bwMode="auto">
              <a:xfrm flipH="1" flipV="1">
                <a:off x="2472" y="1214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56" name="Freeform 232"/>
              <p:cNvSpPr>
                <a:spLocks/>
              </p:cNvSpPr>
              <p:nvPr/>
            </p:nvSpPr>
            <p:spPr bwMode="auto">
              <a:xfrm>
                <a:off x="2430" y="1220"/>
                <a:ext cx="66" cy="12"/>
              </a:xfrm>
              <a:custGeom>
                <a:avLst/>
                <a:gdLst/>
                <a:ahLst/>
                <a:cxnLst>
                  <a:cxn ang="0">
                    <a:pos x="24" y="6"/>
                  </a:cxn>
                  <a:cxn ang="0">
                    <a:pos x="0" y="12"/>
                  </a:cxn>
                  <a:cxn ang="0">
                    <a:pos x="66" y="0"/>
                  </a:cxn>
                  <a:cxn ang="0">
                    <a:pos x="24" y="6"/>
                  </a:cxn>
                </a:cxnLst>
                <a:rect l="0" t="0" r="r" b="b"/>
                <a:pathLst>
                  <a:path w="66" h="12">
                    <a:moveTo>
                      <a:pt x="24" y="6"/>
                    </a:moveTo>
                    <a:lnTo>
                      <a:pt x="0" y="12"/>
                    </a:lnTo>
                    <a:lnTo>
                      <a:pt x="66" y="0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FF2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57" name="Line 233"/>
              <p:cNvSpPr>
                <a:spLocks noChangeShapeType="1"/>
              </p:cNvSpPr>
              <p:nvPr/>
            </p:nvSpPr>
            <p:spPr bwMode="auto">
              <a:xfrm flipH="1">
                <a:off x="2430" y="1226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58" name="Line 234"/>
              <p:cNvSpPr>
                <a:spLocks noChangeShapeType="1"/>
              </p:cNvSpPr>
              <p:nvPr/>
            </p:nvSpPr>
            <p:spPr bwMode="auto">
              <a:xfrm flipV="1">
                <a:off x="2430" y="1220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59" name="Freeform 235"/>
              <p:cNvSpPr>
                <a:spLocks/>
              </p:cNvSpPr>
              <p:nvPr/>
            </p:nvSpPr>
            <p:spPr bwMode="auto">
              <a:xfrm>
                <a:off x="2454" y="1208"/>
                <a:ext cx="66" cy="18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66" y="0"/>
                  </a:cxn>
                  <a:cxn ang="0">
                    <a:pos x="42" y="12"/>
                  </a:cxn>
                  <a:cxn ang="0">
                    <a:pos x="0" y="18"/>
                  </a:cxn>
                </a:cxnLst>
                <a:rect l="0" t="0" r="r" b="b"/>
                <a:pathLst>
                  <a:path w="66" h="18">
                    <a:moveTo>
                      <a:pt x="0" y="18"/>
                    </a:moveTo>
                    <a:lnTo>
                      <a:pt x="66" y="0"/>
                    </a:lnTo>
                    <a:lnTo>
                      <a:pt x="42" y="12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FF2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60" name="Line 236"/>
              <p:cNvSpPr>
                <a:spLocks noChangeShapeType="1"/>
              </p:cNvSpPr>
              <p:nvPr/>
            </p:nvSpPr>
            <p:spPr bwMode="auto">
              <a:xfrm flipV="1">
                <a:off x="2454" y="1208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61" name="Line 237"/>
              <p:cNvSpPr>
                <a:spLocks noChangeShapeType="1"/>
              </p:cNvSpPr>
              <p:nvPr/>
            </p:nvSpPr>
            <p:spPr bwMode="auto">
              <a:xfrm flipH="1">
                <a:off x="2496" y="1208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62" name="Freeform 238"/>
              <p:cNvSpPr>
                <a:spLocks/>
              </p:cNvSpPr>
              <p:nvPr/>
            </p:nvSpPr>
            <p:spPr bwMode="auto">
              <a:xfrm>
                <a:off x="2454" y="1208"/>
                <a:ext cx="66" cy="60"/>
              </a:xfrm>
              <a:custGeom>
                <a:avLst/>
                <a:gdLst/>
                <a:ahLst/>
                <a:cxnLst>
                  <a:cxn ang="0">
                    <a:pos x="24" y="60"/>
                  </a:cxn>
                  <a:cxn ang="0">
                    <a:pos x="0" y="18"/>
                  </a:cxn>
                  <a:cxn ang="0">
                    <a:pos x="66" y="0"/>
                  </a:cxn>
                  <a:cxn ang="0">
                    <a:pos x="24" y="60"/>
                  </a:cxn>
                </a:cxnLst>
                <a:rect l="0" t="0" r="r" b="b"/>
                <a:pathLst>
                  <a:path w="66" h="60">
                    <a:moveTo>
                      <a:pt x="24" y="60"/>
                    </a:moveTo>
                    <a:lnTo>
                      <a:pt x="0" y="18"/>
                    </a:lnTo>
                    <a:lnTo>
                      <a:pt x="66" y="0"/>
                    </a:lnTo>
                    <a:lnTo>
                      <a:pt x="24" y="60"/>
                    </a:lnTo>
                    <a:close/>
                  </a:path>
                </a:pathLst>
              </a:custGeom>
              <a:solidFill>
                <a:srgbClr val="FF4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63" name="Line 239"/>
              <p:cNvSpPr>
                <a:spLocks noChangeShapeType="1"/>
              </p:cNvSpPr>
              <p:nvPr/>
            </p:nvSpPr>
            <p:spPr bwMode="auto">
              <a:xfrm flipH="1" flipV="1">
                <a:off x="2454" y="1226"/>
                <a:ext cx="24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64" name="Line 240"/>
              <p:cNvSpPr>
                <a:spLocks noChangeShapeType="1"/>
              </p:cNvSpPr>
              <p:nvPr/>
            </p:nvSpPr>
            <p:spPr bwMode="auto">
              <a:xfrm flipV="1">
                <a:off x="2454" y="1208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65" name="Freeform 241"/>
              <p:cNvSpPr>
                <a:spLocks/>
              </p:cNvSpPr>
              <p:nvPr/>
            </p:nvSpPr>
            <p:spPr bwMode="auto">
              <a:xfrm>
                <a:off x="2442" y="1160"/>
                <a:ext cx="72" cy="54"/>
              </a:xfrm>
              <a:custGeom>
                <a:avLst/>
                <a:gdLst/>
                <a:ahLst/>
                <a:cxnLst>
                  <a:cxn ang="0">
                    <a:pos x="30" y="54"/>
                  </a:cxn>
                  <a:cxn ang="0">
                    <a:pos x="0" y="6"/>
                  </a:cxn>
                  <a:cxn ang="0">
                    <a:pos x="72" y="0"/>
                  </a:cxn>
                  <a:cxn ang="0">
                    <a:pos x="30" y="54"/>
                  </a:cxn>
                </a:cxnLst>
                <a:rect l="0" t="0" r="r" b="b"/>
                <a:pathLst>
                  <a:path w="72" h="54">
                    <a:moveTo>
                      <a:pt x="30" y="54"/>
                    </a:moveTo>
                    <a:lnTo>
                      <a:pt x="0" y="6"/>
                    </a:lnTo>
                    <a:lnTo>
                      <a:pt x="72" y="0"/>
                    </a:lnTo>
                    <a:lnTo>
                      <a:pt x="30" y="54"/>
                    </a:lnTo>
                    <a:close/>
                  </a:path>
                </a:pathLst>
              </a:custGeom>
              <a:solidFill>
                <a:srgbClr val="FF3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66" name="Line 242"/>
              <p:cNvSpPr>
                <a:spLocks noChangeShapeType="1"/>
              </p:cNvSpPr>
              <p:nvPr/>
            </p:nvSpPr>
            <p:spPr bwMode="auto">
              <a:xfrm flipH="1" flipV="1">
                <a:off x="2442" y="1166"/>
                <a:ext cx="30" cy="4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67" name="Line 243"/>
              <p:cNvSpPr>
                <a:spLocks noChangeShapeType="1"/>
              </p:cNvSpPr>
              <p:nvPr/>
            </p:nvSpPr>
            <p:spPr bwMode="auto">
              <a:xfrm flipV="1">
                <a:off x="2442" y="1160"/>
                <a:ext cx="72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68" name="Freeform 244"/>
              <p:cNvSpPr>
                <a:spLocks/>
              </p:cNvSpPr>
              <p:nvPr/>
            </p:nvSpPr>
            <p:spPr bwMode="auto">
              <a:xfrm>
                <a:off x="2442" y="1124"/>
                <a:ext cx="72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72" y="36"/>
                  </a:cxn>
                  <a:cxn ang="0">
                    <a:pos x="42" y="0"/>
                  </a:cxn>
                  <a:cxn ang="0">
                    <a:pos x="0" y="42"/>
                  </a:cxn>
                </a:cxnLst>
                <a:rect l="0" t="0" r="r" b="b"/>
                <a:pathLst>
                  <a:path w="72" h="42">
                    <a:moveTo>
                      <a:pt x="0" y="42"/>
                    </a:moveTo>
                    <a:lnTo>
                      <a:pt x="72" y="36"/>
                    </a:lnTo>
                    <a:lnTo>
                      <a:pt x="42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69" name="Line 245"/>
              <p:cNvSpPr>
                <a:spLocks noChangeShapeType="1"/>
              </p:cNvSpPr>
              <p:nvPr/>
            </p:nvSpPr>
            <p:spPr bwMode="auto">
              <a:xfrm flipV="1">
                <a:off x="2442" y="1160"/>
                <a:ext cx="72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70" name="Line 246"/>
              <p:cNvSpPr>
                <a:spLocks noChangeShapeType="1"/>
              </p:cNvSpPr>
              <p:nvPr/>
            </p:nvSpPr>
            <p:spPr bwMode="auto">
              <a:xfrm flipH="1" flipV="1">
                <a:off x="2484" y="1124"/>
                <a:ext cx="30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71" name="Freeform 247"/>
              <p:cNvSpPr>
                <a:spLocks/>
              </p:cNvSpPr>
              <p:nvPr/>
            </p:nvSpPr>
            <p:spPr bwMode="auto">
              <a:xfrm>
                <a:off x="2424" y="1058"/>
                <a:ext cx="66" cy="24"/>
              </a:xfrm>
              <a:custGeom>
                <a:avLst/>
                <a:gdLst/>
                <a:ahLst/>
                <a:cxnLst>
                  <a:cxn ang="0">
                    <a:pos x="30" y="24"/>
                  </a:cxn>
                  <a:cxn ang="0">
                    <a:pos x="0" y="0"/>
                  </a:cxn>
                  <a:cxn ang="0">
                    <a:pos x="66" y="18"/>
                  </a:cxn>
                  <a:cxn ang="0">
                    <a:pos x="30" y="24"/>
                  </a:cxn>
                </a:cxnLst>
                <a:rect l="0" t="0" r="r" b="b"/>
                <a:pathLst>
                  <a:path w="66" h="24">
                    <a:moveTo>
                      <a:pt x="30" y="24"/>
                    </a:moveTo>
                    <a:lnTo>
                      <a:pt x="0" y="0"/>
                    </a:lnTo>
                    <a:lnTo>
                      <a:pt x="66" y="18"/>
                    </a:lnTo>
                    <a:lnTo>
                      <a:pt x="30" y="2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72" name="Line 248"/>
              <p:cNvSpPr>
                <a:spLocks noChangeShapeType="1"/>
              </p:cNvSpPr>
              <p:nvPr/>
            </p:nvSpPr>
            <p:spPr bwMode="auto">
              <a:xfrm flipH="1" flipV="1">
                <a:off x="2424" y="1058"/>
                <a:ext cx="30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73" name="Line 249"/>
              <p:cNvSpPr>
                <a:spLocks noChangeShapeType="1"/>
              </p:cNvSpPr>
              <p:nvPr/>
            </p:nvSpPr>
            <p:spPr bwMode="auto">
              <a:xfrm>
                <a:off x="2424" y="1058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74" name="Freeform 250"/>
              <p:cNvSpPr>
                <a:spLocks/>
              </p:cNvSpPr>
              <p:nvPr/>
            </p:nvSpPr>
            <p:spPr bwMode="auto">
              <a:xfrm>
                <a:off x="2424" y="1052"/>
                <a:ext cx="66" cy="24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24"/>
                  </a:cxn>
                  <a:cxn ang="0">
                    <a:pos x="42" y="0"/>
                  </a:cxn>
                  <a:cxn ang="0">
                    <a:pos x="0" y="6"/>
                  </a:cxn>
                </a:cxnLst>
                <a:rect l="0" t="0" r="r" b="b"/>
                <a:pathLst>
                  <a:path w="66" h="24">
                    <a:moveTo>
                      <a:pt x="0" y="6"/>
                    </a:moveTo>
                    <a:lnTo>
                      <a:pt x="66" y="24"/>
                    </a:lnTo>
                    <a:lnTo>
                      <a:pt x="42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75" name="Line 251"/>
              <p:cNvSpPr>
                <a:spLocks noChangeShapeType="1"/>
              </p:cNvSpPr>
              <p:nvPr/>
            </p:nvSpPr>
            <p:spPr bwMode="auto">
              <a:xfrm>
                <a:off x="2424" y="1058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76" name="Line 252"/>
              <p:cNvSpPr>
                <a:spLocks noChangeShapeType="1"/>
              </p:cNvSpPr>
              <p:nvPr/>
            </p:nvSpPr>
            <p:spPr bwMode="auto">
              <a:xfrm flipH="1" flipV="1">
                <a:off x="2466" y="1052"/>
                <a:ext cx="24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77" name="Freeform 253"/>
              <p:cNvSpPr>
                <a:spLocks/>
              </p:cNvSpPr>
              <p:nvPr/>
            </p:nvSpPr>
            <p:spPr bwMode="auto">
              <a:xfrm>
                <a:off x="2412" y="1226"/>
                <a:ext cx="66" cy="48"/>
              </a:xfrm>
              <a:custGeom>
                <a:avLst/>
                <a:gdLst/>
                <a:ahLst/>
                <a:cxnLst>
                  <a:cxn ang="0">
                    <a:pos x="0" y="48"/>
                  </a:cxn>
                  <a:cxn ang="0">
                    <a:pos x="66" y="42"/>
                  </a:cxn>
                  <a:cxn ang="0">
                    <a:pos x="42" y="0"/>
                  </a:cxn>
                  <a:cxn ang="0">
                    <a:pos x="0" y="48"/>
                  </a:cxn>
                </a:cxnLst>
                <a:rect l="0" t="0" r="r" b="b"/>
                <a:pathLst>
                  <a:path w="66" h="48">
                    <a:moveTo>
                      <a:pt x="0" y="48"/>
                    </a:moveTo>
                    <a:lnTo>
                      <a:pt x="66" y="42"/>
                    </a:lnTo>
                    <a:lnTo>
                      <a:pt x="42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FF3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78" name="Line 254"/>
              <p:cNvSpPr>
                <a:spLocks noChangeShapeType="1"/>
              </p:cNvSpPr>
              <p:nvPr/>
            </p:nvSpPr>
            <p:spPr bwMode="auto">
              <a:xfrm flipV="1">
                <a:off x="2412" y="1268"/>
                <a:ext cx="6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79" name="Line 255"/>
              <p:cNvSpPr>
                <a:spLocks noChangeShapeType="1"/>
              </p:cNvSpPr>
              <p:nvPr/>
            </p:nvSpPr>
            <p:spPr bwMode="auto">
              <a:xfrm flipH="1" flipV="1">
                <a:off x="2454" y="1226"/>
                <a:ext cx="24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80" name="Freeform 256"/>
              <p:cNvSpPr>
                <a:spLocks/>
              </p:cNvSpPr>
              <p:nvPr/>
            </p:nvSpPr>
            <p:spPr bwMode="auto">
              <a:xfrm>
                <a:off x="2406" y="1166"/>
                <a:ext cx="66" cy="48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66" y="48"/>
                  </a:cxn>
                  <a:cxn ang="0">
                    <a:pos x="36" y="0"/>
                  </a:cxn>
                  <a:cxn ang="0">
                    <a:pos x="0" y="24"/>
                  </a:cxn>
                </a:cxnLst>
                <a:rect l="0" t="0" r="r" b="b"/>
                <a:pathLst>
                  <a:path w="66" h="48">
                    <a:moveTo>
                      <a:pt x="0" y="24"/>
                    </a:moveTo>
                    <a:lnTo>
                      <a:pt x="66" y="48"/>
                    </a:lnTo>
                    <a:lnTo>
                      <a:pt x="36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81" name="Line 257"/>
              <p:cNvSpPr>
                <a:spLocks noChangeShapeType="1"/>
              </p:cNvSpPr>
              <p:nvPr/>
            </p:nvSpPr>
            <p:spPr bwMode="auto">
              <a:xfrm>
                <a:off x="2406" y="1190"/>
                <a:ext cx="6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82" name="Line 258"/>
              <p:cNvSpPr>
                <a:spLocks noChangeShapeType="1"/>
              </p:cNvSpPr>
              <p:nvPr/>
            </p:nvSpPr>
            <p:spPr bwMode="auto">
              <a:xfrm flipH="1" flipV="1">
                <a:off x="2442" y="1166"/>
                <a:ext cx="30" cy="4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83" name="Freeform 259"/>
              <p:cNvSpPr>
                <a:spLocks/>
              </p:cNvSpPr>
              <p:nvPr/>
            </p:nvSpPr>
            <p:spPr bwMode="auto">
              <a:xfrm>
                <a:off x="2406" y="1190"/>
                <a:ext cx="66" cy="42"/>
              </a:xfrm>
              <a:custGeom>
                <a:avLst/>
                <a:gdLst/>
                <a:ahLst/>
                <a:cxnLst>
                  <a:cxn ang="0">
                    <a:pos x="24" y="42"/>
                  </a:cxn>
                  <a:cxn ang="0">
                    <a:pos x="0" y="0"/>
                  </a:cxn>
                  <a:cxn ang="0">
                    <a:pos x="66" y="24"/>
                  </a:cxn>
                  <a:cxn ang="0">
                    <a:pos x="24" y="42"/>
                  </a:cxn>
                </a:cxnLst>
                <a:rect l="0" t="0" r="r" b="b"/>
                <a:pathLst>
                  <a:path w="66" h="42">
                    <a:moveTo>
                      <a:pt x="24" y="42"/>
                    </a:moveTo>
                    <a:lnTo>
                      <a:pt x="0" y="0"/>
                    </a:lnTo>
                    <a:lnTo>
                      <a:pt x="66" y="24"/>
                    </a:lnTo>
                    <a:lnTo>
                      <a:pt x="24" y="42"/>
                    </a:lnTo>
                    <a:close/>
                  </a:path>
                </a:pathLst>
              </a:custGeom>
              <a:solidFill>
                <a:srgbClr val="FF2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84" name="Line 260"/>
              <p:cNvSpPr>
                <a:spLocks noChangeShapeType="1"/>
              </p:cNvSpPr>
              <p:nvPr/>
            </p:nvSpPr>
            <p:spPr bwMode="auto">
              <a:xfrm flipH="1" flipV="1">
                <a:off x="2406" y="1190"/>
                <a:ext cx="24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85" name="Line 261"/>
              <p:cNvSpPr>
                <a:spLocks noChangeShapeType="1"/>
              </p:cNvSpPr>
              <p:nvPr/>
            </p:nvSpPr>
            <p:spPr bwMode="auto">
              <a:xfrm>
                <a:off x="2406" y="1190"/>
                <a:ext cx="6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86" name="Freeform 262"/>
              <p:cNvSpPr>
                <a:spLocks/>
              </p:cNvSpPr>
              <p:nvPr/>
            </p:nvSpPr>
            <p:spPr bwMode="auto">
              <a:xfrm>
                <a:off x="2346" y="1868"/>
                <a:ext cx="66" cy="156"/>
              </a:xfrm>
              <a:custGeom>
                <a:avLst/>
                <a:gdLst/>
                <a:ahLst/>
                <a:cxnLst>
                  <a:cxn ang="0">
                    <a:pos x="24" y="156"/>
                  </a:cxn>
                  <a:cxn ang="0">
                    <a:pos x="0" y="114"/>
                  </a:cxn>
                  <a:cxn ang="0">
                    <a:pos x="66" y="0"/>
                  </a:cxn>
                  <a:cxn ang="0">
                    <a:pos x="24" y="156"/>
                  </a:cxn>
                </a:cxnLst>
                <a:rect l="0" t="0" r="r" b="b"/>
                <a:pathLst>
                  <a:path w="66" h="156">
                    <a:moveTo>
                      <a:pt x="24" y="156"/>
                    </a:moveTo>
                    <a:lnTo>
                      <a:pt x="0" y="114"/>
                    </a:lnTo>
                    <a:lnTo>
                      <a:pt x="66" y="0"/>
                    </a:lnTo>
                    <a:lnTo>
                      <a:pt x="24" y="156"/>
                    </a:lnTo>
                    <a:close/>
                  </a:path>
                </a:pathLst>
              </a:custGeom>
              <a:solidFill>
                <a:srgbClr val="0000C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87" name="Line 263"/>
              <p:cNvSpPr>
                <a:spLocks noChangeShapeType="1"/>
              </p:cNvSpPr>
              <p:nvPr/>
            </p:nvSpPr>
            <p:spPr bwMode="auto">
              <a:xfrm flipH="1" flipV="1">
                <a:off x="2346" y="1982"/>
                <a:ext cx="24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88" name="Line 264"/>
              <p:cNvSpPr>
                <a:spLocks noChangeShapeType="1"/>
              </p:cNvSpPr>
              <p:nvPr/>
            </p:nvSpPr>
            <p:spPr bwMode="auto">
              <a:xfrm flipV="1">
                <a:off x="2346" y="1868"/>
                <a:ext cx="66" cy="11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89" name="Freeform 265"/>
              <p:cNvSpPr>
                <a:spLocks/>
              </p:cNvSpPr>
              <p:nvPr/>
            </p:nvSpPr>
            <p:spPr bwMode="auto">
              <a:xfrm>
                <a:off x="2346" y="1592"/>
                <a:ext cx="66" cy="390"/>
              </a:xfrm>
              <a:custGeom>
                <a:avLst/>
                <a:gdLst/>
                <a:ahLst/>
                <a:cxnLst>
                  <a:cxn ang="0">
                    <a:pos x="0" y="390"/>
                  </a:cxn>
                  <a:cxn ang="0">
                    <a:pos x="66" y="276"/>
                  </a:cxn>
                  <a:cxn ang="0">
                    <a:pos x="36" y="0"/>
                  </a:cxn>
                  <a:cxn ang="0">
                    <a:pos x="0" y="390"/>
                  </a:cxn>
                </a:cxnLst>
                <a:rect l="0" t="0" r="r" b="b"/>
                <a:pathLst>
                  <a:path w="66" h="390">
                    <a:moveTo>
                      <a:pt x="0" y="390"/>
                    </a:moveTo>
                    <a:lnTo>
                      <a:pt x="66" y="276"/>
                    </a:lnTo>
                    <a:lnTo>
                      <a:pt x="36" y="0"/>
                    </a:lnTo>
                    <a:lnTo>
                      <a:pt x="0" y="390"/>
                    </a:lnTo>
                    <a:close/>
                  </a:path>
                </a:pathLst>
              </a:custGeom>
              <a:solidFill>
                <a:srgbClr val="0000E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90" name="Line 266"/>
              <p:cNvSpPr>
                <a:spLocks noChangeShapeType="1"/>
              </p:cNvSpPr>
              <p:nvPr/>
            </p:nvSpPr>
            <p:spPr bwMode="auto">
              <a:xfrm flipV="1">
                <a:off x="2346" y="1868"/>
                <a:ext cx="66" cy="11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91" name="Line 267"/>
              <p:cNvSpPr>
                <a:spLocks noChangeShapeType="1"/>
              </p:cNvSpPr>
              <p:nvPr/>
            </p:nvSpPr>
            <p:spPr bwMode="auto">
              <a:xfrm flipH="1" flipV="1">
                <a:off x="2382" y="1592"/>
                <a:ext cx="30" cy="27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92" name="Freeform 268"/>
              <p:cNvSpPr>
                <a:spLocks/>
              </p:cNvSpPr>
              <p:nvPr/>
            </p:nvSpPr>
            <p:spPr bwMode="auto">
              <a:xfrm>
                <a:off x="2370" y="1730"/>
                <a:ext cx="66" cy="294"/>
              </a:xfrm>
              <a:custGeom>
                <a:avLst/>
                <a:gdLst/>
                <a:ahLst/>
                <a:cxnLst>
                  <a:cxn ang="0">
                    <a:pos x="0" y="294"/>
                  </a:cxn>
                  <a:cxn ang="0">
                    <a:pos x="66" y="0"/>
                  </a:cxn>
                  <a:cxn ang="0">
                    <a:pos x="42" y="138"/>
                  </a:cxn>
                  <a:cxn ang="0">
                    <a:pos x="0" y="294"/>
                  </a:cxn>
                </a:cxnLst>
                <a:rect l="0" t="0" r="r" b="b"/>
                <a:pathLst>
                  <a:path w="66" h="294">
                    <a:moveTo>
                      <a:pt x="0" y="294"/>
                    </a:moveTo>
                    <a:lnTo>
                      <a:pt x="66" y="0"/>
                    </a:lnTo>
                    <a:lnTo>
                      <a:pt x="42" y="138"/>
                    </a:lnTo>
                    <a:lnTo>
                      <a:pt x="0" y="294"/>
                    </a:lnTo>
                    <a:close/>
                  </a:path>
                </a:pathLst>
              </a:custGeom>
              <a:solidFill>
                <a:srgbClr val="0000C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93" name="Line 269"/>
              <p:cNvSpPr>
                <a:spLocks noChangeShapeType="1"/>
              </p:cNvSpPr>
              <p:nvPr/>
            </p:nvSpPr>
            <p:spPr bwMode="auto">
              <a:xfrm flipV="1">
                <a:off x="2370" y="1730"/>
                <a:ext cx="66" cy="29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94" name="Line 270"/>
              <p:cNvSpPr>
                <a:spLocks noChangeShapeType="1"/>
              </p:cNvSpPr>
              <p:nvPr/>
            </p:nvSpPr>
            <p:spPr bwMode="auto">
              <a:xfrm flipH="1">
                <a:off x="2412" y="1730"/>
                <a:ext cx="24" cy="1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95" name="Freeform 271"/>
              <p:cNvSpPr>
                <a:spLocks/>
              </p:cNvSpPr>
              <p:nvPr/>
            </p:nvSpPr>
            <p:spPr bwMode="auto">
              <a:xfrm>
                <a:off x="2370" y="1730"/>
                <a:ext cx="66" cy="294"/>
              </a:xfrm>
              <a:custGeom>
                <a:avLst/>
                <a:gdLst/>
                <a:ahLst/>
                <a:cxnLst>
                  <a:cxn ang="0">
                    <a:pos x="24" y="198"/>
                  </a:cxn>
                  <a:cxn ang="0">
                    <a:pos x="0" y="294"/>
                  </a:cxn>
                  <a:cxn ang="0">
                    <a:pos x="66" y="0"/>
                  </a:cxn>
                  <a:cxn ang="0">
                    <a:pos x="24" y="198"/>
                  </a:cxn>
                </a:cxnLst>
                <a:rect l="0" t="0" r="r" b="b"/>
                <a:pathLst>
                  <a:path w="66" h="294">
                    <a:moveTo>
                      <a:pt x="24" y="198"/>
                    </a:moveTo>
                    <a:lnTo>
                      <a:pt x="0" y="294"/>
                    </a:lnTo>
                    <a:lnTo>
                      <a:pt x="66" y="0"/>
                    </a:lnTo>
                    <a:lnTo>
                      <a:pt x="24" y="198"/>
                    </a:lnTo>
                    <a:close/>
                  </a:path>
                </a:pathLst>
              </a:custGeom>
              <a:solidFill>
                <a:srgbClr val="0030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96" name="Line 272"/>
              <p:cNvSpPr>
                <a:spLocks noChangeShapeType="1"/>
              </p:cNvSpPr>
              <p:nvPr/>
            </p:nvSpPr>
            <p:spPr bwMode="auto">
              <a:xfrm flipH="1">
                <a:off x="2370" y="1928"/>
                <a:ext cx="24" cy="9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97" name="Line 273"/>
              <p:cNvSpPr>
                <a:spLocks noChangeShapeType="1"/>
              </p:cNvSpPr>
              <p:nvPr/>
            </p:nvSpPr>
            <p:spPr bwMode="auto">
              <a:xfrm flipV="1">
                <a:off x="2370" y="1730"/>
                <a:ext cx="66" cy="29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98" name="Freeform 274"/>
              <p:cNvSpPr>
                <a:spLocks/>
              </p:cNvSpPr>
              <p:nvPr/>
            </p:nvSpPr>
            <p:spPr bwMode="auto">
              <a:xfrm>
                <a:off x="2394" y="1304"/>
                <a:ext cx="66" cy="624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0" y="624"/>
                  </a:cxn>
                  <a:cxn ang="0">
                    <a:pos x="66" y="48"/>
                  </a:cxn>
                  <a:cxn ang="0">
                    <a:pos x="24" y="0"/>
                  </a:cxn>
                </a:cxnLst>
                <a:rect l="0" t="0" r="r" b="b"/>
                <a:pathLst>
                  <a:path w="66" h="624">
                    <a:moveTo>
                      <a:pt x="24" y="0"/>
                    </a:moveTo>
                    <a:lnTo>
                      <a:pt x="0" y="624"/>
                    </a:lnTo>
                    <a:lnTo>
                      <a:pt x="66" y="48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FF8F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99" name="Line 275"/>
              <p:cNvSpPr>
                <a:spLocks noChangeShapeType="1"/>
              </p:cNvSpPr>
              <p:nvPr/>
            </p:nvSpPr>
            <p:spPr bwMode="auto">
              <a:xfrm flipH="1">
                <a:off x="2394" y="1304"/>
                <a:ext cx="24" cy="6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00" name="Line 276"/>
              <p:cNvSpPr>
                <a:spLocks noChangeShapeType="1"/>
              </p:cNvSpPr>
              <p:nvPr/>
            </p:nvSpPr>
            <p:spPr bwMode="auto">
              <a:xfrm flipV="1">
                <a:off x="2394" y="1352"/>
                <a:ext cx="66" cy="57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01" name="Freeform 277"/>
              <p:cNvSpPr>
                <a:spLocks/>
              </p:cNvSpPr>
              <p:nvPr/>
            </p:nvSpPr>
            <p:spPr bwMode="auto">
              <a:xfrm>
                <a:off x="2394" y="1352"/>
                <a:ext cx="66" cy="576"/>
              </a:xfrm>
              <a:custGeom>
                <a:avLst/>
                <a:gdLst/>
                <a:ahLst/>
                <a:cxnLst>
                  <a:cxn ang="0">
                    <a:pos x="0" y="576"/>
                  </a:cxn>
                  <a:cxn ang="0">
                    <a:pos x="66" y="0"/>
                  </a:cxn>
                  <a:cxn ang="0">
                    <a:pos x="42" y="378"/>
                  </a:cxn>
                  <a:cxn ang="0">
                    <a:pos x="0" y="576"/>
                  </a:cxn>
                </a:cxnLst>
                <a:rect l="0" t="0" r="r" b="b"/>
                <a:pathLst>
                  <a:path w="66" h="576">
                    <a:moveTo>
                      <a:pt x="0" y="576"/>
                    </a:moveTo>
                    <a:lnTo>
                      <a:pt x="66" y="0"/>
                    </a:lnTo>
                    <a:lnTo>
                      <a:pt x="42" y="378"/>
                    </a:lnTo>
                    <a:lnTo>
                      <a:pt x="0" y="576"/>
                    </a:lnTo>
                    <a:close/>
                  </a:path>
                </a:pathLst>
              </a:custGeom>
              <a:solidFill>
                <a:srgbClr val="0030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02" name="Line 278"/>
              <p:cNvSpPr>
                <a:spLocks noChangeShapeType="1"/>
              </p:cNvSpPr>
              <p:nvPr/>
            </p:nvSpPr>
            <p:spPr bwMode="auto">
              <a:xfrm flipV="1">
                <a:off x="2394" y="1352"/>
                <a:ext cx="66" cy="57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03" name="Line 279"/>
              <p:cNvSpPr>
                <a:spLocks noChangeShapeType="1"/>
              </p:cNvSpPr>
              <p:nvPr/>
            </p:nvSpPr>
            <p:spPr bwMode="auto">
              <a:xfrm flipH="1">
                <a:off x="2436" y="1352"/>
                <a:ext cx="24" cy="37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04" name="Freeform 280"/>
              <p:cNvSpPr>
                <a:spLocks/>
              </p:cNvSpPr>
              <p:nvPr/>
            </p:nvSpPr>
            <p:spPr bwMode="auto">
              <a:xfrm>
                <a:off x="2316" y="1214"/>
                <a:ext cx="66" cy="876"/>
              </a:xfrm>
              <a:custGeom>
                <a:avLst/>
                <a:gdLst/>
                <a:ahLst/>
                <a:cxnLst>
                  <a:cxn ang="0">
                    <a:pos x="0" y="876"/>
                  </a:cxn>
                  <a:cxn ang="0">
                    <a:pos x="66" y="378"/>
                  </a:cxn>
                  <a:cxn ang="0">
                    <a:pos x="42" y="0"/>
                  </a:cxn>
                  <a:cxn ang="0">
                    <a:pos x="0" y="876"/>
                  </a:cxn>
                </a:cxnLst>
                <a:rect l="0" t="0" r="r" b="b"/>
                <a:pathLst>
                  <a:path w="66" h="876">
                    <a:moveTo>
                      <a:pt x="0" y="876"/>
                    </a:moveTo>
                    <a:lnTo>
                      <a:pt x="66" y="378"/>
                    </a:lnTo>
                    <a:lnTo>
                      <a:pt x="42" y="0"/>
                    </a:lnTo>
                    <a:lnTo>
                      <a:pt x="0" y="876"/>
                    </a:lnTo>
                    <a:close/>
                  </a:path>
                </a:pathLst>
              </a:custGeom>
              <a:solidFill>
                <a:srgbClr val="00008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05" name="Line 281"/>
              <p:cNvSpPr>
                <a:spLocks noChangeShapeType="1"/>
              </p:cNvSpPr>
              <p:nvPr/>
            </p:nvSpPr>
            <p:spPr bwMode="auto">
              <a:xfrm flipV="1">
                <a:off x="2316" y="1592"/>
                <a:ext cx="66" cy="49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06" name="Line 282"/>
              <p:cNvSpPr>
                <a:spLocks noChangeShapeType="1"/>
              </p:cNvSpPr>
              <p:nvPr/>
            </p:nvSpPr>
            <p:spPr bwMode="auto">
              <a:xfrm flipH="1" flipV="1">
                <a:off x="2358" y="1214"/>
                <a:ext cx="24" cy="37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07" name="Freeform 283"/>
              <p:cNvSpPr>
                <a:spLocks/>
              </p:cNvSpPr>
              <p:nvPr/>
            </p:nvSpPr>
            <p:spPr bwMode="auto">
              <a:xfrm>
                <a:off x="2352" y="1196"/>
                <a:ext cx="66" cy="48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0" y="486"/>
                  </a:cxn>
                  <a:cxn ang="0">
                    <a:pos x="66" y="108"/>
                  </a:cxn>
                  <a:cxn ang="0">
                    <a:pos x="24" y="0"/>
                  </a:cxn>
                </a:cxnLst>
                <a:rect l="0" t="0" r="r" b="b"/>
                <a:pathLst>
                  <a:path w="66" h="486">
                    <a:moveTo>
                      <a:pt x="24" y="0"/>
                    </a:moveTo>
                    <a:lnTo>
                      <a:pt x="0" y="486"/>
                    </a:lnTo>
                    <a:lnTo>
                      <a:pt x="66" y="108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FF1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08" name="Line 284"/>
              <p:cNvSpPr>
                <a:spLocks noChangeShapeType="1"/>
              </p:cNvSpPr>
              <p:nvPr/>
            </p:nvSpPr>
            <p:spPr bwMode="auto">
              <a:xfrm flipH="1">
                <a:off x="2352" y="1196"/>
                <a:ext cx="24" cy="48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09" name="Line 285"/>
              <p:cNvSpPr>
                <a:spLocks noChangeShapeType="1"/>
              </p:cNvSpPr>
              <p:nvPr/>
            </p:nvSpPr>
            <p:spPr bwMode="auto">
              <a:xfrm flipV="1">
                <a:off x="2352" y="1304"/>
                <a:ext cx="66" cy="37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10" name="Freeform 286"/>
              <p:cNvSpPr>
                <a:spLocks/>
              </p:cNvSpPr>
              <p:nvPr/>
            </p:nvSpPr>
            <p:spPr bwMode="auto">
              <a:xfrm>
                <a:off x="2388" y="1226"/>
                <a:ext cx="66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66" y="0"/>
                  </a:cxn>
                  <a:cxn ang="0">
                    <a:pos x="42" y="6"/>
                  </a:cxn>
                  <a:cxn ang="0">
                    <a:pos x="0" y="30"/>
                  </a:cxn>
                </a:cxnLst>
                <a:rect l="0" t="0" r="r" b="b"/>
                <a:pathLst>
                  <a:path w="66" h="30">
                    <a:moveTo>
                      <a:pt x="0" y="30"/>
                    </a:moveTo>
                    <a:lnTo>
                      <a:pt x="66" y="0"/>
                    </a:lnTo>
                    <a:lnTo>
                      <a:pt x="42" y="6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F2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11" name="Line 287"/>
              <p:cNvSpPr>
                <a:spLocks noChangeShapeType="1"/>
              </p:cNvSpPr>
              <p:nvPr/>
            </p:nvSpPr>
            <p:spPr bwMode="auto">
              <a:xfrm flipV="1">
                <a:off x="2388" y="1226"/>
                <a:ext cx="66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12" name="Line 288"/>
              <p:cNvSpPr>
                <a:spLocks noChangeShapeType="1"/>
              </p:cNvSpPr>
              <p:nvPr/>
            </p:nvSpPr>
            <p:spPr bwMode="auto">
              <a:xfrm flipH="1">
                <a:off x="2430" y="1226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13" name="Freeform 289"/>
              <p:cNvSpPr>
                <a:spLocks/>
              </p:cNvSpPr>
              <p:nvPr/>
            </p:nvSpPr>
            <p:spPr bwMode="auto">
              <a:xfrm>
                <a:off x="2388" y="1226"/>
                <a:ext cx="66" cy="48"/>
              </a:xfrm>
              <a:custGeom>
                <a:avLst/>
                <a:gdLst/>
                <a:ahLst/>
                <a:cxnLst>
                  <a:cxn ang="0">
                    <a:pos x="24" y="48"/>
                  </a:cxn>
                  <a:cxn ang="0">
                    <a:pos x="0" y="30"/>
                  </a:cxn>
                  <a:cxn ang="0">
                    <a:pos x="66" y="0"/>
                  </a:cxn>
                  <a:cxn ang="0">
                    <a:pos x="24" y="48"/>
                  </a:cxn>
                </a:cxnLst>
                <a:rect l="0" t="0" r="r" b="b"/>
                <a:pathLst>
                  <a:path w="66" h="48">
                    <a:moveTo>
                      <a:pt x="24" y="48"/>
                    </a:moveTo>
                    <a:lnTo>
                      <a:pt x="0" y="30"/>
                    </a:lnTo>
                    <a:lnTo>
                      <a:pt x="66" y="0"/>
                    </a:lnTo>
                    <a:lnTo>
                      <a:pt x="24" y="48"/>
                    </a:lnTo>
                    <a:close/>
                  </a:path>
                </a:pathLst>
              </a:custGeom>
              <a:solidFill>
                <a:srgbClr val="FF3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14" name="Line 290"/>
              <p:cNvSpPr>
                <a:spLocks noChangeShapeType="1"/>
              </p:cNvSpPr>
              <p:nvPr/>
            </p:nvSpPr>
            <p:spPr bwMode="auto">
              <a:xfrm flipH="1" flipV="1">
                <a:off x="2388" y="1256"/>
                <a:ext cx="24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15" name="Line 291"/>
              <p:cNvSpPr>
                <a:spLocks noChangeShapeType="1"/>
              </p:cNvSpPr>
              <p:nvPr/>
            </p:nvSpPr>
            <p:spPr bwMode="auto">
              <a:xfrm flipV="1">
                <a:off x="2388" y="1226"/>
                <a:ext cx="66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16" name="Freeform 292"/>
              <p:cNvSpPr>
                <a:spLocks/>
              </p:cNvSpPr>
              <p:nvPr/>
            </p:nvSpPr>
            <p:spPr bwMode="auto">
              <a:xfrm>
                <a:off x="2376" y="1166"/>
                <a:ext cx="66" cy="30"/>
              </a:xfrm>
              <a:custGeom>
                <a:avLst/>
                <a:gdLst/>
                <a:ahLst/>
                <a:cxnLst>
                  <a:cxn ang="0">
                    <a:pos x="30" y="24"/>
                  </a:cxn>
                  <a:cxn ang="0">
                    <a:pos x="0" y="30"/>
                  </a:cxn>
                  <a:cxn ang="0">
                    <a:pos x="66" y="0"/>
                  </a:cxn>
                  <a:cxn ang="0">
                    <a:pos x="30" y="24"/>
                  </a:cxn>
                </a:cxnLst>
                <a:rect l="0" t="0" r="r" b="b"/>
                <a:pathLst>
                  <a:path w="66" h="30">
                    <a:moveTo>
                      <a:pt x="30" y="24"/>
                    </a:moveTo>
                    <a:lnTo>
                      <a:pt x="0" y="30"/>
                    </a:lnTo>
                    <a:lnTo>
                      <a:pt x="66" y="0"/>
                    </a:lnTo>
                    <a:lnTo>
                      <a:pt x="30" y="2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17" name="Line 293"/>
              <p:cNvSpPr>
                <a:spLocks noChangeShapeType="1"/>
              </p:cNvSpPr>
              <p:nvPr/>
            </p:nvSpPr>
            <p:spPr bwMode="auto">
              <a:xfrm flipH="1">
                <a:off x="2376" y="1190"/>
                <a:ext cx="3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18" name="Line 294"/>
              <p:cNvSpPr>
                <a:spLocks noChangeShapeType="1"/>
              </p:cNvSpPr>
              <p:nvPr/>
            </p:nvSpPr>
            <p:spPr bwMode="auto">
              <a:xfrm flipV="1">
                <a:off x="2376" y="1166"/>
                <a:ext cx="66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19" name="Freeform 295"/>
              <p:cNvSpPr>
                <a:spLocks/>
              </p:cNvSpPr>
              <p:nvPr/>
            </p:nvSpPr>
            <p:spPr bwMode="auto">
              <a:xfrm>
                <a:off x="2376" y="1040"/>
                <a:ext cx="66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66" y="12"/>
                  </a:cxn>
                  <a:cxn ang="0">
                    <a:pos x="42" y="0"/>
                  </a:cxn>
                  <a:cxn ang="0">
                    <a:pos x="0" y="30"/>
                  </a:cxn>
                </a:cxnLst>
                <a:rect l="0" t="0" r="r" b="b"/>
                <a:pathLst>
                  <a:path w="66" h="30">
                    <a:moveTo>
                      <a:pt x="0" y="30"/>
                    </a:moveTo>
                    <a:lnTo>
                      <a:pt x="66" y="12"/>
                    </a:lnTo>
                    <a:lnTo>
                      <a:pt x="42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20" name="Line 296"/>
              <p:cNvSpPr>
                <a:spLocks noChangeShapeType="1"/>
              </p:cNvSpPr>
              <p:nvPr/>
            </p:nvSpPr>
            <p:spPr bwMode="auto">
              <a:xfrm flipV="1">
                <a:off x="2376" y="1052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21" name="Line 297"/>
              <p:cNvSpPr>
                <a:spLocks noChangeShapeType="1"/>
              </p:cNvSpPr>
              <p:nvPr/>
            </p:nvSpPr>
            <p:spPr bwMode="auto">
              <a:xfrm flipH="1" flipV="1">
                <a:off x="2418" y="1040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22" name="Freeform 298"/>
              <p:cNvSpPr>
                <a:spLocks/>
              </p:cNvSpPr>
              <p:nvPr/>
            </p:nvSpPr>
            <p:spPr bwMode="auto">
              <a:xfrm>
                <a:off x="2256" y="1040"/>
                <a:ext cx="66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66" y="30"/>
                  </a:cxn>
                  <a:cxn ang="0">
                    <a:pos x="42" y="0"/>
                  </a:cxn>
                  <a:cxn ang="0">
                    <a:pos x="0" y="30"/>
                  </a:cxn>
                </a:cxnLst>
                <a:rect l="0" t="0" r="r" b="b"/>
                <a:pathLst>
                  <a:path w="66" h="30">
                    <a:moveTo>
                      <a:pt x="0" y="30"/>
                    </a:moveTo>
                    <a:lnTo>
                      <a:pt x="66" y="30"/>
                    </a:lnTo>
                    <a:lnTo>
                      <a:pt x="42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23" name="Line 299"/>
              <p:cNvSpPr>
                <a:spLocks noChangeShapeType="1"/>
              </p:cNvSpPr>
              <p:nvPr/>
            </p:nvSpPr>
            <p:spPr bwMode="auto">
              <a:xfrm>
                <a:off x="2256" y="1070"/>
                <a:ext cx="6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24" name="Line 300"/>
              <p:cNvSpPr>
                <a:spLocks noChangeShapeType="1"/>
              </p:cNvSpPr>
              <p:nvPr/>
            </p:nvSpPr>
            <p:spPr bwMode="auto">
              <a:xfrm flipH="1" flipV="1">
                <a:off x="2298" y="1040"/>
                <a:ext cx="24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25" name="Freeform 301"/>
              <p:cNvSpPr>
                <a:spLocks/>
              </p:cNvSpPr>
              <p:nvPr/>
            </p:nvSpPr>
            <p:spPr bwMode="auto">
              <a:xfrm>
                <a:off x="2256" y="1058"/>
                <a:ext cx="66" cy="12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0" y="12"/>
                  </a:cxn>
                  <a:cxn ang="0">
                    <a:pos x="66" y="12"/>
                  </a:cxn>
                  <a:cxn ang="0">
                    <a:pos x="30" y="0"/>
                  </a:cxn>
                </a:cxnLst>
                <a:rect l="0" t="0" r="r" b="b"/>
                <a:pathLst>
                  <a:path w="66" h="12">
                    <a:moveTo>
                      <a:pt x="30" y="0"/>
                    </a:moveTo>
                    <a:lnTo>
                      <a:pt x="0" y="12"/>
                    </a:lnTo>
                    <a:lnTo>
                      <a:pt x="66" y="12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26" name="Line 302"/>
              <p:cNvSpPr>
                <a:spLocks noChangeShapeType="1"/>
              </p:cNvSpPr>
              <p:nvPr/>
            </p:nvSpPr>
            <p:spPr bwMode="auto">
              <a:xfrm flipH="1">
                <a:off x="2256" y="1058"/>
                <a:ext cx="3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27" name="Line 303"/>
              <p:cNvSpPr>
                <a:spLocks noChangeShapeType="1"/>
              </p:cNvSpPr>
              <p:nvPr/>
            </p:nvSpPr>
            <p:spPr bwMode="auto">
              <a:xfrm>
                <a:off x="2256" y="1070"/>
                <a:ext cx="6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28" name="Freeform 304"/>
              <p:cNvSpPr>
                <a:spLocks/>
              </p:cNvSpPr>
              <p:nvPr/>
            </p:nvSpPr>
            <p:spPr bwMode="auto">
              <a:xfrm>
                <a:off x="2286" y="1058"/>
                <a:ext cx="66" cy="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6" y="24"/>
                  </a:cxn>
                  <a:cxn ang="0">
                    <a:pos x="36" y="12"/>
                  </a:cxn>
                  <a:cxn ang="0">
                    <a:pos x="0" y="0"/>
                  </a:cxn>
                </a:cxnLst>
                <a:rect l="0" t="0" r="r" b="b"/>
                <a:pathLst>
                  <a:path w="66" h="24">
                    <a:moveTo>
                      <a:pt x="0" y="0"/>
                    </a:moveTo>
                    <a:lnTo>
                      <a:pt x="66" y="24"/>
                    </a:lnTo>
                    <a:lnTo>
                      <a:pt x="36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29" name="Line 305"/>
              <p:cNvSpPr>
                <a:spLocks noChangeShapeType="1"/>
              </p:cNvSpPr>
              <p:nvPr/>
            </p:nvSpPr>
            <p:spPr bwMode="auto">
              <a:xfrm>
                <a:off x="2286" y="1058"/>
                <a:ext cx="6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30" name="Line 306"/>
              <p:cNvSpPr>
                <a:spLocks noChangeShapeType="1"/>
              </p:cNvSpPr>
              <p:nvPr/>
            </p:nvSpPr>
            <p:spPr bwMode="auto">
              <a:xfrm flipH="1" flipV="1">
                <a:off x="2322" y="1070"/>
                <a:ext cx="3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31" name="Freeform 307"/>
              <p:cNvSpPr>
                <a:spLocks/>
              </p:cNvSpPr>
              <p:nvPr/>
            </p:nvSpPr>
            <p:spPr bwMode="auto">
              <a:xfrm>
                <a:off x="2286" y="1058"/>
                <a:ext cx="66" cy="66"/>
              </a:xfrm>
              <a:custGeom>
                <a:avLst/>
                <a:gdLst/>
                <a:ahLst/>
                <a:cxnLst>
                  <a:cxn ang="0">
                    <a:pos x="24" y="66"/>
                  </a:cxn>
                  <a:cxn ang="0">
                    <a:pos x="0" y="0"/>
                  </a:cxn>
                  <a:cxn ang="0">
                    <a:pos x="66" y="24"/>
                  </a:cxn>
                  <a:cxn ang="0">
                    <a:pos x="24" y="66"/>
                  </a:cxn>
                </a:cxnLst>
                <a:rect l="0" t="0" r="r" b="b"/>
                <a:pathLst>
                  <a:path w="66" h="66">
                    <a:moveTo>
                      <a:pt x="24" y="66"/>
                    </a:moveTo>
                    <a:lnTo>
                      <a:pt x="0" y="0"/>
                    </a:lnTo>
                    <a:lnTo>
                      <a:pt x="66" y="24"/>
                    </a:lnTo>
                    <a:lnTo>
                      <a:pt x="24" y="66"/>
                    </a:lnTo>
                    <a:close/>
                  </a:path>
                </a:pathLst>
              </a:custGeom>
              <a:solidFill>
                <a:srgbClr val="FF2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32" name="Line 308"/>
              <p:cNvSpPr>
                <a:spLocks noChangeShapeType="1"/>
              </p:cNvSpPr>
              <p:nvPr/>
            </p:nvSpPr>
            <p:spPr bwMode="auto">
              <a:xfrm flipH="1" flipV="1">
                <a:off x="2286" y="1058"/>
                <a:ext cx="24" cy="6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33" name="Line 309"/>
              <p:cNvSpPr>
                <a:spLocks noChangeShapeType="1"/>
              </p:cNvSpPr>
              <p:nvPr/>
            </p:nvSpPr>
            <p:spPr bwMode="auto">
              <a:xfrm>
                <a:off x="2286" y="1058"/>
                <a:ext cx="6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34" name="Freeform 310"/>
              <p:cNvSpPr>
                <a:spLocks/>
              </p:cNvSpPr>
              <p:nvPr/>
            </p:nvSpPr>
            <p:spPr bwMode="auto">
              <a:xfrm>
                <a:off x="2310" y="1070"/>
                <a:ext cx="66" cy="54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66" y="0"/>
                  </a:cxn>
                  <a:cxn ang="0">
                    <a:pos x="42" y="12"/>
                  </a:cxn>
                  <a:cxn ang="0">
                    <a:pos x="0" y="54"/>
                  </a:cxn>
                </a:cxnLst>
                <a:rect l="0" t="0" r="r" b="b"/>
                <a:pathLst>
                  <a:path w="66" h="54">
                    <a:moveTo>
                      <a:pt x="0" y="54"/>
                    </a:moveTo>
                    <a:lnTo>
                      <a:pt x="66" y="0"/>
                    </a:lnTo>
                    <a:lnTo>
                      <a:pt x="42" y="12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FF2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35" name="Line 311"/>
              <p:cNvSpPr>
                <a:spLocks noChangeShapeType="1"/>
              </p:cNvSpPr>
              <p:nvPr/>
            </p:nvSpPr>
            <p:spPr bwMode="auto">
              <a:xfrm flipV="1">
                <a:off x="2310" y="1070"/>
                <a:ext cx="66" cy="5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36" name="Line 312"/>
              <p:cNvSpPr>
                <a:spLocks noChangeShapeType="1"/>
              </p:cNvSpPr>
              <p:nvPr/>
            </p:nvSpPr>
            <p:spPr bwMode="auto">
              <a:xfrm flipH="1">
                <a:off x="2352" y="1070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37" name="Freeform 313"/>
              <p:cNvSpPr>
                <a:spLocks/>
              </p:cNvSpPr>
              <p:nvPr/>
            </p:nvSpPr>
            <p:spPr bwMode="auto">
              <a:xfrm>
                <a:off x="2322" y="1028"/>
                <a:ext cx="72" cy="54"/>
              </a:xfrm>
              <a:custGeom>
                <a:avLst/>
                <a:gdLst/>
                <a:ahLst/>
                <a:cxnLst>
                  <a:cxn ang="0">
                    <a:pos x="30" y="54"/>
                  </a:cxn>
                  <a:cxn ang="0">
                    <a:pos x="0" y="42"/>
                  </a:cxn>
                  <a:cxn ang="0">
                    <a:pos x="72" y="0"/>
                  </a:cxn>
                  <a:cxn ang="0">
                    <a:pos x="30" y="54"/>
                  </a:cxn>
                </a:cxnLst>
                <a:rect l="0" t="0" r="r" b="b"/>
                <a:pathLst>
                  <a:path w="72" h="54">
                    <a:moveTo>
                      <a:pt x="30" y="54"/>
                    </a:moveTo>
                    <a:lnTo>
                      <a:pt x="0" y="42"/>
                    </a:lnTo>
                    <a:lnTo>
                      <a:pt x="72" y="0"/>
                    </a:lnTo>
                    <a:lnTo>
                      <a:pt x="30" y="54"/>
                    </a:lnTo>
                    <a:close/>
                  </a:path>
                </a:pathLst>
              </a:custGeom>
              <a:solidFill>
                <a:srgbClr val="FF1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38" name="Line 314"/>
              <p:cNvSpPr>
                <a:spLocks noChangeShapeType="1"/>
              </p:cNvSpPr>
              <p:nvPr/>
            </p:nvSpPr>
            <p:spPr bwMode="auto">
              <a:xfrm flipH="1" flipV="1">
                <a:off x="2322" y="1070"/>
                <a:ext cx="3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39" name="Line 315"/>
              <p:cNvSpPr>
                <a:spLocks noChangeShapeType="1"/>
              </p:cNvSpPr>
              <p:nvPr/>
            </p:nvSpPr>
            <p:spPr bwMode="auto">
              <a:xfrm flipV="1">
                <a:off x="2322" y="1028"/>
                <a:ext cx="72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40" name="Freeform 316"/>
              <p:cNvSpPr>
                <a:spLocks/>
              </p:cNvSpPr>
              <p:nvPr/>
            </p:nvSpPr>
            <p:spPr bwMode="auto">
              <a:xfrm>
                <a:off x="2352" y="1040"/>
                <a:ext cx="66" cy="42"/>
              </a:xfrm>
              <a:custGeom>
                <a:avLst/>
                <a:gdLst/>
                <a:ahLst/>
                <a:cxnLst>
                  <a:cxn ang="0">
                    <a:pos x="24" y="30"/>
                  </a:cxn>
                  <a:cxn ang="0">
                    <a:pos x="0" y="42"/>
                  </a:cxn>
                  <a:cxn ang="0">
                    <a:pos x="66" y="0"/>
                  </a:cxn>
                  <a:cxn ang="0">
                    <a:pos x="24" y="30"/>
                  </a:cxn>
                </a:cxnLst>
                <a:rect l="0" t="0" r="r" b="b"/>
                <a:pathLst>
                  <a:path w="66" h="42">
                    <a:moveTo>
                      <a:pt x="24" y="30"/>
                    </a:moveTo>
                    <a:lnTo>
                      <a:pt x="0" y="42"/>
                    </a:lnTo>
                    <a:lnTo>
                      <a:pt x="66" y="0"/>
                    </a:lnTo>
                    <a:lnTo>
                      <a:pt x="24" y="3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41" name="Line 317"/>
              <p:cNvSpPr>
                <a:spLocks noChangeShapeType="1"/>
              </p:cNvSpPr>
              <p:nvPr/>
            </p:nvSpPr>
            <p:spPr bwMode="auto">
              <a:xfrm flipH="1">
                <a:off x="2352" y="1070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42" name="Line 318"/>
              <p:cNvSpPr>
                <a:spLocks noChangeShapeType="1"/>
              </p:cNvSpPr>
              <p:nvPr/>
            </p:nvSpPr>
            <p:spPr bwMode="auto">
              <a:xfrm flipV="1">
                <a:off x="2352" y="1040"/>
                <a:ext cx="66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43" name="Freeform 319"/>
              <p:cNvSpPr>
                <a:spLocks/>
              </p:cNvSpPr>
              <p:nvPr/>
            </p:nvSpPr>
            <p:spPr bwMode="auto">
              <a:xfrm>
                <a:off x="2352" y="1028"/>
                <a:ext cx="66" cy="54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66" y="12"/>
                  </a:cxn>
                  <a:cxn ang="0">
                    <a:pos x="42" y="0"/>
                  </a:cxn>
                  <a:cxn ang="0">
                    <a:pos x="0" y="54"/>
                  </a:cxn>
                </a:cxnLst>
                <a:rect l="0" t="0" r="r" b="b"/>
                <a:pathLst>
                  <a:path w="66" h="54">
                    <a:moveTo>
                      <a:pt x="0" y="54"/>
                    </a:moveTo>
                    <a:lnTo>
                      <a:pt x="66" y="12"/>
                    </a:lnTo>
                    <a:lnTo>
                      <a:pt x="42" y="0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FF1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44" name="Line 320"/>
              <p:cNvSpPr>
                <a:spLocks noChangeShapeType="1"/>
              </p:cNvSpPr>
              <p:nvPr/>
            </p:nvSpPr>
            <p:spPr bwMode="auto">
              <a:xfrm flipV="1">
                <a:off x="2352" y="1040"/>
                <a:ext cx="66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45" name="Line 321"/>
              <p:cNvSpPr>
                <a:spLocks noChangeShapeType="1"/>
              </p:cNvSpPr>
              <p:nvPr/>
            </p:nvSpPr>
            <p:spPr bwMode="auto">
              <a:xfrm flipH="1" flipV="1">
                <a:off x="2394" y="1028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46" name="Freeform 322"/>
              <p:cNvSpPr>
                <a:spLocks/>
              </p:cNvSpPr>
              <p:nvPr/>
            </p:nvSpPr>
            <p:spPr bwMode="auto">
              <a:xfrm>
                <a:off x="2310" y="1070"/>
                <a:ext cx="66" cy="54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0" y="54"/>
                  </a:cxn>
                  <a:cxn ang="0">
                    <a:pos x="66" y="0"/>
                  </a:cxn>
                  <a:cxn ang="0">
                    <a:pos x="24" y="0"/>
                  </a:cxn>
                </a:cxnLst>
                <a:rect l="0" t="0" r="r" b="b"/>
                <a:pathLst>
                  <a:path w="66" h="54">
                    <a:moveTo>
                      <a:pt x="24" y="0"/>
                    </a:moveTo>
                    <a:lnTo>
                      <a:pt x="0" y="54"/>
                    </a:lnTo>
                    <a:lnTo>
                      <a:pt x="66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E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47" name="Line 323"/>
              <p:cNvSpPr>
                <a:spLocks noChangeShapeType="1"/>
              </p:cNvSpPr>
              <p:nvPr/>
            </p:nvSpPr>
            <p:spPr bwMode="auto">
              <a:xfrm flipH="1">
                <a:off x="2310" y="1070"/>
                <a:ext cx="24" cy="5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48" name="Line 324"/>
              <p:cNvSpPr>
                <a:spLocks noChangeShapeType="1"/>
              </p:cNvSpPr>
              <p:nvPr/>
            </p:nvSpPr>
            <p:spPr bwMode="auto">
              <a:xfrm flipV="1">
                <a:off x="2310" y="1070"/>
                <a:ext cx="66" cy="5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49" name="Freeform 325"/>
              <p:cNvSpPr>
                <a:spLocks/>
              </p:cNvSpPr>
              <p:nvPr/>
            </p:nvSpPr>
            <p:spPr bwMode="auto">
              <a:xfrm>
                <a:off x="2268" y="1070"/>
                <a:ext cx="66" cy="738"/>
              </a:xfrm>
              <a:custGeom>
                <a:avLst/>
                <a:gdLst/>
                <a:ahLst/>
                <a:cxnLst>
                  <a:cxn ang="0">
                    <a:pos x="24" y="738"/>
                  </a:cxn>
                  <a:cxn ang="0">
                    <a:pos x="0" y="210"/>
                  </a:cxn>
                  <a:cxn ang="0">
                    <a:pos x="66" y="0"/>
                  </a:cxn>
                  <a:cxn ang="0">
                    <a:pos x="24" y="738"/>
                  </a:cxn>
                </a:cxnLst>
                <a:rect l="0" t="0" r="r" b="b"/>
                <a:pathLst>
                  <a:path w="66" h="738">
                    <a:moveTo>
                      <a:pt x="24" y="738"/>
                    </a:moveTo>
                    <a:lnTo>
                      <a:pt x="0" y="210"/>
                    </a:lnTo>
                    <a:lnTo>
                      <a:pt x="66" y="0"/>
                    </a:lnTo>
                    <a:lnTo>
                      <a:pt x="24" y="738"/>
                    </a:lnTo>
                    <a:close/>
                  </a:path>
                </a:pathLst>
              </a:custGeom>
              <a:solidFill>
                <a:srgbClr val="0080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50" name="Line 326"/>
              <p:cNvSpPr>
                <a:spLocks noChangeShapeType="1"/>
              </p:cNvSpPr>
              <p:nvPr/>
            </p:nvSpPr>
            <p:spPr bwMode="auto">
              <a:xfrm flipH="1" flipV="1">
                <a:off x="2268" y="1280"/>
                <a:ext cx="24" cy="52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51" name="Line 327"/>
              <p:cNvSpPr>
                <a:spLocks noChangeShapeType="1"/>
              </p:cNvSpPr>
              <p:nvPr/>
            </p:nvSpPr>
            <p:spPr bwMode="auto">
              <a:xfrm flipV="1">
                <a:off x="2268" y="1070"/>
                <a:ext cx="66" cy="2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52" name="Freeform 328"/>
              <p:cNvSpPr>
                <a:spLocks/>
              </p:cNvSpPr>
              <p:nvPr/>
            </p:nvSpPr>
            <p:spPr bwMode="auto">
              <a:xfrm>
                <a:off x="2292" y="1070"/>
                <a:ext cx="66" cy="738"/>
              </a:xfrm>
              <a:custGeom>
                <a:avLst/>
                <a:gdLst/>
                <a:ahLst/>
                <a:cxnLst>
                  <a:cxn ang="0">
                    <a:pos x="0" y="738"/>
                  </a:cxn>
                  <a:cxn ang="0">
                    <a:pos x="66" y="144"/>
                  </a:cxn>
                  <a:cxn ang="0">
                    <a:pos x="42" y="0"/>
                  </a:cxn>
                  <a:cxn ang="0">
                    <a:pos x="0" y="738"/>
                  </a:cxn>
                </a:cxnLst>
                <a:rect l="0" t="0" r="r" b="b"/>
                <a:pathLst>
                  <a:path w="66" h="738">
                    <a:moveTo>
                      <a:pt x="0" y="738"/>
                    </a:moveTo>
                    <a:lnTo>
                      <a:pt x="66" y="144"/>
                    </a:lnTo>
                    <a:lnTo>
                      <a:pt x="42" y="0"/>
                    </a:lnTo>
                    <a:lnTo>
                      <a:pt x="0" y="738"/>
                    </a:lnTo>
                    <a:close/>
                  </a:path>
                </a:pathLst>
              </a:custGeom>
              <a:solidFill>
                <a:srgbClr val="0080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53" name="Line 329"/>
              <p:cNvSpPr>
                <a:spLocks noChangeShapeType="1"/>
              </p:cNvSpPr>
              <p:nvPr/>
            </p:nvSpPr>
            <p:spPr bwMode="auto">
              <a:xfrm flipV="1">
                <a:off x="2292" y="1214"/>
                <a:ext cx="66" cy="59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54" name="Line 330"/>
              <p:cNvSpPr>
                <a:spLocks noChangeShapeType="1"/>
              </p:cNvSpPr>
              <p:nvPr/>
            </p:nvSpPr>
            <p:spPr bwMode="auto">
              <a:xfrm flipH="1" flipV="1">
                <a:off x="2334" y="1070"/>
                <a:ext cx="24" cy="14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55" name="Freeform 331"/>
              <p:cNvSpPr>
                <a:spLocks/>
              </p:cNvSpPr>
              <p:nvPr/>
            </p:nvSpPr>
            <p:spPr bwMode="auto">
              <a:xfrm>
                <a:off x="2292" y="1214"/>
                <a:ext cx="66" cy="876"/>
              </a:xfrm>
              <a:custGeom>
                <a:avLst/>
                <a:gdLst/>
                <a:ahLst/>
                <a:cxnLst>
                  <a:cxn ang="0">
                    <a:pos x="24" y="876"/>
                  </a:cxn>
                  <a:cxn ang="0">
                    <a:pos x="0" y="594"/>
                  </a:cxn>
                  <a:cxn ang="0">
                    <a:pos x="66" y="0"/>
                  </a:cxn>
                  <a:cxn ang="0">
                    <a:pos x="24" y="876"/>
                  </a:cxn>
                </a:cxnLst>
                <a:rect l="0" t="0" r="r" b="b"/>
                <a:pathLst>
                  <a:path w="66" h="876">
                    <a:moveTo>
                      <a:pt x="24" y="876"/>
                    </a:moveTo>
                    <a:lnTo>
                      <a:pt x="0" y="594"/>
                    </a:lnTo>
                    <a:lnTo>
                      <a:pt x="66" y="0"/>
                    </a:lnTo>
                    <a:lnTo>
                      <a:pt x="24" y="876"/>
                    </a:lnTo>
                    <a:close/>
                  </a:path>
                </a:pathLst>
              </a:custGeom>
              <a:solidFill>
                <a:srgbClr val="00008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56" name="Line 332"/>
              <p:cNvSpPr>
                <a:spLocks noChangeShapeType="1"/>
              </p:cNvSpPr>
              <p:nvPr/>
            </p:nvSpPr>
            <p:spPr bwMode="auto">
              <a:xfrm flipH="1" flipV="1">
                <a:off x="2292" y="1808"/>
                <a:ext cx="24" cy="28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57" name="Line 333"/>
              <p:cNvSpPr>
                <a:spLocks noChangeShapeType="1"/>
              </p:cNvSpPr>
              <p:nvPr/>
            </p:nvSpPr>
            <p:spPr bwMode="auto">
              <a:xfrm flipV="1">
                <a:off x="2292" y="1214"/>
                <a:ext cx="66" cy="59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58" name="Freeform 334"/>
              <p:cNvSpPr>
                <a:spLocks/>
              </p:cNvSpPr>
              <p:nvPr/>
            </p:nvSpPr>
            <p:spPr bwMode="auto">
              <a:xfrm>
                <a:off x="2310" y="1196"/>
                <a:ext cx="66" cy="486"/>
              </a:xfrm>
              <a:custGeom>
                <a:avLst/>
                <a:gdLst/>
                <a:ahLst/>
                <a:cxnLst>
                  <a:cxn ang="0">
                    <a:pos x="0" y="138"/>
                  </a:cxn>
                  <a:cxn ang="0">
                    <a:pos x="66" y="0"/>
                  </a:cxn>
                  <a:cxn ang="0">
                    <a:pos x="42" y="486"/>
                  </a:cxn>
                  <a:cxn ang="0">
                    <a:pos x="0" y="138"/>
                  </a:cxn>
                </a:cxnLst>
                <a:rect l="0" t="0" r="r" b="b"/>
                <a:pathLst>
                  <a:path w="66" h="486">
                    <a:moveTo>
                      <a:pt x="0" y="138"/>
                    </a:moveTo>
                    <a:lnTo>
                      <a:pt x="66" y="0"/>
                    </a:lnTo>
                    <a:lnTo>
                      <a:pt x="42" y="486"/>
                    </a:lnTo>
                    <a:lnTo>
                      <a:pt x="0" y="138"/>
                    </a:lnTo>
                    <a:close/>
                  </a:path>
                </a:pathLst>
              </a:custGeom>
              <a:solidFill>
                <a:srgbClr val="FF8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59" name="Line 335"/>
              <p:cNvSpPr>
                <a:spLocks noChangeShapeType="1"/>
              </p:cNvSpPr>
              <p:nvPr/>
            </p:nvSpPr>
            <p:spPr bwMode="auto">
              <a:xfrm flipV="1">
                <a:off x="2310" y="1196"/>
                <a:ext cx="66" cy="1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60" name="Line 336"/>
              <p:cNvSpPr>
                <a:spLocks noChangeShapeType="1"/>
              </p:cNvSpPr>
              <p:nvPr/>
            </p:nvSpPr>
            <p:spPr bwMode="auto">
              <a:xfrm flipH="1">
                <a:off x="2352" y="1196"/>
                <a:ext cx="24" cy="48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61" name="Freeform 337"/>
              <p:cNvSpPr>
                <a:spLocks/>
              </p:cNvSpPr>
              <p:nvPr/>
            </p:nvSpPr>
            <p:spPr bwMode="auto">
              <a:xfrm>
                <a:off x="2364" y="1232"/>
                <a:ext cx="66" cy="24"/>
              </a:xfrm>
              <a:custGeom>
                <a:avLst/>
                <a:gdLst/>
                <a:ahLst/>
                <a:cxnLst>
                  <a:cxn ang="0">
                    <a:pos x="24" y="24"/>
                  </a:cxn>
                  <a:cxn ang="0">
                    <a:pos x="0" y="18"/>
                  </a:cxn>
                  <a:cxn ang="0">
                    <a:pos x="66" y="0"/>
                  </a:cxn>
                  <a:cxn ang="0">
                    <a:pos x="24" y="24"/>
                  </a:cxn>
                </a:cxnLst>
                <a:rect l="0" t="0" r="r" b="b"/>
                <a:pathLst>
                  <a:path w="66" h="24">
                    <a:moveTo>
                      <a:pt x="24" y="24"/>
                    </a:moveTo>
                    <a:lnTo>
                      <a:pt x="0" y="18"/>
                    </a:lnTo>
                    <a:lnTo>
                      <a:pt x="66" y="0"/>
                    </a:lnTo>
                    <a:lnTo>
                      <a:pt x="24" y="24"/>
                    </a:lnTo>
                    <a:close/>
                  </a:path>
                </a:pathLst>
              </a:custGeom>
              <a:solidFill>
                <a:srgbClr val="FF2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62" name="Line 338"/>
              <p:cNvSpPr>
                <a:spLocks noChangeShapeType="1"/>
              </p:cNvSpPr>
              <p:nvPr/>
            </p:nvSpPr>
            <p:spPr bwMode="auto">
              <a:xfrm flipH="1" flipV="1">
                <a:off x="2364" y="1250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63" name="Line 339"/>
              <p:cNvSpPr>
                <a:spLocks noChangeShapeType="1"/>
              </p:cNvSpPr>
              <p:nvPr/>
            </p:nvSpPr>
            <p:spPr bwMode="auto">
              <a:xfrm flipV="1">
                <a:off x="2364" y="1232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64" name="Freeform 340"/>
              <p:cNvSpPr>
                <a:spLocks/>
              </p:cNvSpPr>
              <p:nvPr/>
            </p:nvSpPr>
            <p:spPr bwMode="auto">
              <a:xfrm>
                <a:off x="2364" y="1190"/>
                <a:ext cx="66" cy="60"/>
              </a:xfrm>
              <a:custGeom>
                <a:avLst/>
                <a:gdLst/>
                <a:ahLst/>
                <a:cxnLst>
                  <a:cxn ang="0">
                    <a:pos x="0" y="60"/>
                  </a:cxn>
                  <a:cxn ang="0">
                    <a:pos x="66" y="42"/>
                  </a:cxn>
                  <a:cxn ang="0">
                    <a:pos x="42" y="0"/>
                  </a:cxn>
                  <a:cxn ang="0">
                    <a:pos x="0" y="60"/>
                  </a:cxn>
                </a:cxnLst>
                <a:rect l="0" t="0" r="r" b="b"/>
                <a:pathLst>
                  <a:path w="66" h="60">
                    <a:moveTo>
                      <a:pt x="0" y="60"/>
                    </a:moveTo>
                    <a:lnTo>
                      <a:pt x="66" y="42"/>
                    </a:lnTo>
                    <a:lnTo>
                      <a:pt x="42" y="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FF3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65" name="Line 341"/>
              <p:cNvSpPr>
                <a:spLocks noChangeShapeType="1"/>
              </p:cNvSpPr>
              <p:nvPr/>
            </p:nvSpPr>
            <p:spPr bwMode="auto">
              <a:xfrm flipV="1">
                <a:off x="2364" y="1232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66" name="Line 342"/>
              <p:cNvSpPr>
                <a:spLocks noChangeShapeType="1"/>
              </p:cNvSpPr>
              <p:nvPr/>
            </p:nvSpPr>
            <p:spPr bwMode="auto">
              <a:xfrm flipH="1" flipV="1">
                <a:off x="2406" y="1190"/>
                <a:ext cx="24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67" name="Freeform 343"/>
              <p:cNvSpPr>
                <a:spLocks/>
              </p:cNvSpPr>
              <p:nvPr/>
            </p:nvSpPr>
            <p:spPr bwMode="auto">
              <a:xfrm>
                <a:off x="2358" y="1058"/>
                <a:ext cx="66" cy="156"/>
              </a:xfrm>
              <a:custGeom>
                <a:avLst/>
                <a:gdLst/>
                <a:ahLst/>
                <a:cxnLst>
                  <a:cxn ang="0">
                    <a:pos x="0" y="156"/>
                  </a:cxn>
                  <a:cxn ang="0">
                    <a:pos x="66" y="0"/>
                  </a:cxn>
                  <a:cxn ang="0">
                    <a:pos x="42" y="18"/>
                  </a:cxn>
                  <a:cxn ang="0">
                    <a:pos x="0" y="156"/>
                  </a:cxn>
                </a:cxnLst>
                <a:rect l="0" t="0" r="r" b="b"/>
                <a:pathLst>
                  <a:path w="66" h="156">
                    <a:moveTo>
                      <a:pt x="0" y="156"/>
                    </a:moveTo>
                    <a:lnTo>
                      <a:pt x="66" y="0"/>
                    </a:lnTo>
                    <a:lnTo>
                      <a:pt x="42" y="18"/>
                    </a:lnTo>
                    <a:lnTo>
                      <a:pt x="0" y="156"/>
                    </a:lnTo>
                    <a:close/>
                  </a:path>
                </a:pathLst>
              </a:custGeom>
              <a:solidFill>
                <a:srgbClr val="FF7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68" name="Line 344"/>
              <p:cNvSpPr>
                <a:spLocks noChangeShapeType="1"/>
              </p:cNvSpPr>
              <p:nvPr/>
            </p:nvSpPr>
            <p:spPr bwMode="auto">
              <a:xfrm flipV="1">
                <a:off x="2358" y="1058"/>
                <a:ext cx="66" cy="15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69" name="Line 345"/>
              <p:cNvSpPr>
                <a:spLocks noChangeShapeType="1"/>
              </p:cNvSpPr>
              <p:nvPr/>
            </p:nvSpPr>
            <p:spPr bwMode="auto">
              <a:xfrm flipH="1">
                <a:off x="2400" y="1058"/>
                <a:ext cx="24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70" name="Freeform 346"/>
              <p:cNvSpPr>
                <a:spLocks/>
              </p:cNvSpPr>
              <p:nvPr/>
            </p:nvSpPr>
            <p:spPr bwMode="auto">
              <a:xfrm>
                <a:off x="2316" y="1592"/>
                <a:ext cx="66" cy="498"/>
              </a:xfrm>
              <a:custGeom>
                <a:avLst/>
                <a:gdLst/>
                <a:ahLst/>
                <a:cxnLst>
                  <a:cxn ang="0">
                    <a:pos x="30" y="390"/>
                  </a:cxn>
                  <a:cxn ang="0">
                    <a:pos x="0" y="498"/>
                  </a:cxn>
                  <a:cxn ang="0">
                    <a:pos x="66" y="0"/>
                  </a:cxn>
                  <a:cxn ang="0">
                    <a:pos x="30" y="390"/>
                  </a:cxn>
                </a:cxnLst>
                <a:rect l="0" t="0" r="r" b="b"/>
                <a:pathLst>
                  <a:path w="66" h="498">
                    <a:moveTo>
                      <a:pt x="30" y="390"/>
                    </a:moveTo>
                    <a:lnTo>
                      <a:pt x="0" y="498"/>
                    </a:lnTo>
                    <a:lnTo>
                      <a:pt x="66" y="0"/>
                    </a:lnTo>
                    <a:lnTo>
                      <a:pt x="30" y="390"/>
                    </a:lnTo>
                    <a:close/>
                  </a:path>
                </a:pathLst>
              </a:custGeom>
              <a:solidFill>
                <a:srgbClr val="0000E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71" name="Line 347"/>
              <p:cNvSpPr>
                <a:spLocks noChangeShapeType="1"/>
              </p:cNvSpPr>
              <p:nvPr/>
            </p:nvSpPr>
            <p:spPr bwMode="auto">
              <a:xfrm flipH="1">
                <a:off x="2316" y="1982"/>
                <a:ext cx="30" cy="10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72" name="Line 348"/>
              <p:cNvSpPr>
                <a:spLocks noChangeShapeType="1"/>
              </p:cNvSpPr>
              <p:nvPr/>
            </p:nvSpPr>
            <p:spPr bwMode="auto">
              <a:xfrm flipV="1">
                <a:off x="2316" y="1592"/>
                <a:ext cx="66" cy="49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73" name="Freeform 349"/>
              <p:cNvSpPr>
                <a:spLocks/>
              </p:cNvSpPr>
              <p:nvPr/>
            </p:nvSpPr>
            <p:spPr bwMode="auto">
              <a:xfrm>
                <a:off x="2352" y="1304"/>
                <a:ext cx="66" cy="624"/>
              </a:xfrm>
              <a:custGeom>
                <a:avLst/>
                <a:gdLst/>
                <a:ahLst/>
                <a:cxnLst>
                  <a:cxn ang="0">
                    <a:pos x="0" y="378"/>
                  </a:cxn>
                  <a:cxn ang="0">
                    <a:pos x="66" y="0"/>
                  </a:cxn>
                  <a:cxn ang="0">
                    <a:pos x="42" y="624"/>
                  </a:cxn>
                  <a:cxn ang="0">
                    <a:pos x="0" y="378"/>
                  </a:cxn>
                </a:cxnLst>
                <a:rect l="0" t="0" r="r" b="b"/>
                <a:pathLst>
                  <a:path w="66" h="624">
                    <a:moveTo>
                      <a:pt x="0" y="378"/>
                    </a:moveTo>
                    <a:lnTo>
                      <a:pt x="66" y="0"/>
                    </a:lnTo>
                    <a:lnTo>
                      <a:pt x="42" y="624"/>
                    </a:lnTo>
                    <a:lnTo>
                      <a:pt x="0" y="378"/>
                    </a:lnTo>
                    <a:close/>
                  </a:path>
                </a:pathLst>
              </a:custGeom>
              <a:solidFill>
                <a:srgbClr val="20FFD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74" name="Line 350"/>
              <p:cNvSpPr>
                <a:spLocks noChangeShapeType="1"/>
              </p:cNvSpPr>
              <p:nvPr/>
            </p:nvSpPr>
            <p:spPr bwMode="auto">
              <a:xfrm flipV="1">
                <a:off x="2352" y="1304"/>
                <a:ext cx="66" cy="37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75" name="Line 351"/>
              <p:cNvSpPr>
                <a:spLocks noChangeShapeType="1"/>
              </p:cNvSpPr>
              <p:nvPr/>
            </p:nvSpPr>
            <p:spPr bwMode="auto">
              <a:xfrm flipH="1">
                <a:off x="2394" y="1304"/>
                <a:ext cx="24" cy="6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76" name="Freeform 352"/>
              <p:cNvSpPr>
                <a:spLocks/>
              </p:cNvSpPr>
              <p:nvPr/>
            </p:nvSpPr>
            <p:spPr bwMode="auto">
              <a:xfrm>
                <a:off x="2346" y="1256"/>
                <a:ext cx="66" cy="18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66" y="18"/>
                  </a:cxn>
                  <a:cxn ang="0">
                    <a:pos x="42" y="0"/>
                  </a:cxn>
                  <a:cxn ang="0">
                    <a:pos x="0" y="18"/>
                  </a:cxn>
                </a:cxnLst>
                <a:rect l="0" t="0" r="r" b="b"/>
                <a:pathLst>
                  <a:path w="66" h="18">
                    <a:moveTo>
                      <a:pt x="0" y="18"/>
                    </a:moveTo>
                    <a:lnTo>
                      <a:pt x="66" y="18"/>
                    </a:lnTo>
                    <a:lnTo>
                      <a:pt x="42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FF2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77" name="Line 353"/>
              <p:cNvSpPr>
                <a:spLocks noChangeShapeType="1"/>
              </p:cNvSpPr>
              <p:nvPr/>
            </p:nvSpPr>
            <p:spPr bwMode="auto">
              <a:xfrm>
                <a:off x="2346" y="1274"/>
                <a:ext cx="6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78" name="Line 354"/>
              <p:cNvSpPr>
                <a:spLocks noChangeShapeType="1"/>
              </p:cNvSpPr>
              <p:nvPr/>
            </p:nvSpPr>
            <p:spPr bwMode="auto">
              <a:xfrm flipH="1" flipV="1">
                <a:off x="2388" y="1256"/>
                <a:ext cx="24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79" name="Freeform 355"/>
              <p:cNvSpPr>
                <a:spLocks/>
              </p:cNvSpPr>
              <p:nvPr/>
            </p:nvSpPr>
            <p:spPr bwMode="auto">
              <a:xfrm>
                <a:off x="2334" y="1070"/>
                <a:ext cx="66" cy="144"/>
              </a:xfrm>
              <a:custGeom>
                <a:avLst/>
                <a:gdLst/>
                <a:ahLst/>
                <a:cxnLst>
                  <a:cxn ang="0">
                    <a:pos x="24" y="144"/>
                  </a:cxn>
                  <a:cxn ang="0">
                    <a:pos x="0" y="0"/>
                  </a:cxn>
                  <a:cxn ang="0">
                    <a:pos x="66" y="6"/>
                  </a:cxn>
                  <a:cxn ang="0">
                    <a:pos x="24" y="144"/>
                  </a:cxn>
                </a:cxnLst>
                <a:rect l="0" t="0" r="r" b="b"/>
                <a:pathLst>
                  <a:path w="66" h="144">
                    <a:moveTo>
                      <a:pt x="24" y="144"/>
                    </a:moveTo>
                    <a:lnTo>
                      <a:pt x="0" y="0"/>
                    </a:lnTo>
                    <a:lnTo>
                      <a:pt x="66" y="6"/>
                    </a:lnTo>
                    <a:lnTo>
                      <a:pt x="24" y="144"/>
                    </a:lnTo>
                    <a:close/>
                  </a:path>
                </a:pathLst>
              </a:custGeom>
              <a:solidFill>
                <a:srgbClr val="FF7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80" name="Line 356"/>
              <p:cNvSpPr>
                <a:spLocks noChangeShapeType="1"/>
              </p:cNvSpPr>
              <p:nvPr/>
            </p:nvSpPr>
            <p:spPr bwMode="auto">
              <a:xfrm flipH="1" flipV="1">
                <a:off x="2334" y="1070"/>
                <a:ext cx="24" cy="14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81" name="Line 357"/>
              <p:cNvSpPr>
                <a:spLocks noChangeShapeType="1"/>
              </p:cNvSpPr>
              <p:nvPr/>
            </p:nvSpPr>
            <p:spPr bwMode="auto">
              <a:xfrm>
                <a:off x="2334" y="1070"/>
                <a:ext cx="6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82" name="Freeform 358"/>
              <p:cNvSpPr>
                <a:spLocks/>
              </p:cNvSpPr>
              <p:nvPr/>
            </p:nvSpPr>
            <p:spPr bwMode="auto">
              <a:xfrm>
                <a:off x="2310" y="1190"/>
                <a:ext cx="66" cy="144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0" y="144"/>
                  </a:cxn>
                  <a:cxn ang="0">
                    <a:pos x="66" y="6"/>
                  </a:cxn>
                  <a:cxn ang="0">
                    <a:pos x="24" y="0"/>
                  </a:cxn>
                </a:cxnLst>
                <a:rect l="0" t="0" r="r" b="b"/>
                <a:pathLst>
                  <a:path w="66" h="144">
                    <a:moveTo>
                      <a:pt x="24" y="0"/>
                    </a:moveTo>
                    <a:lnTo>
                      <a:pt x="0" y="144"/>
                    </a:lnTo>
                    <a:lnTo>
                      <a:pt x="66" y="6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E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83" name="Line 359"/>
              <p:cNvSpPr>
                <a:spLocks noChangeShapeType="1"/>
              </p:cNvSpPr>
              <p:nvPr/>
            </p:nvSpPr>
            <p:spPr bwMode="auto">
              <a:xfrm flipH="1">
                <a:off x="2310" y="1190"/>
                <a:ext cx="24" cy="14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84" name="Line 360"/>
              <p:cNvSpPr>
                <a:spLocks noChangeShapeType="1"/>
              </p:cNvSpPr>
              <p:nvPr/>
            </p:nvSpPr>
            <p:spPr bwMode="auto">
              <a:xfrm flipV="1">
                <a:off x="2310" y="1196"/>
                <a:ext cx="66" cy="1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85" name="Freeform 361"/>
              <p:cNvSpPr>
                <a:spLocks/>
              </p:cNvSpPr>
              <p:nvPr/>
            </p:nvSpPr>
            <p:spPr bwMode="auto">
              <a:xfrm>
                <a:off x="2334" y="1190"/>
                <a:ext cx="72" cy="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2" y="0"/>
                  </a:cxn>
                  <a:cxn ang="0">
                    <a:pos x="42" y="6"/>
                  </a:cxn>
                  <a:cxn ang="0">
                    <a:pos x="0" y="0"/>
                  </a:cxn>
                </a:cxnLst>
                <a:rect l="0" t="0" r="r" b="b"/>
                <a:pathLst>
                  <a:path w="72" h="6">
                    <a:moveTo>
                      <a:pt x="0" y="0"/>
                    </a:moveTo>
                    <a:lnTo>
                      <a:pt x="72" y="0"/>
                    </a:lnTo>
                    <a:lnTo>
                      <a:pt x="42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86" name="Line 362"/>
              <p:cNvSpPr>
                <a:spLocks noChangeShapeType="1"/>
              </p:cNvSpPr>
              <p:nvPr/>
            </p:nvSpPr>
            <p:spPr bwMode="auto">
              <a:xfrm>
                <a:off x="2334" y="1190"/>
                <a:ext cx="7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87" name="Line 363"/>
              <p:cNvSpPr>
                <a:spLocks noChangeShapeType="1"/>
              </p:cNvSpPr>
              <p:nvPr/>
            </p:nvSpPr>
            <p:spPr bwMode="auto">
              <a:xfrm flipH="1">
                <a:off x="2376" y="1190"/>
                <a:ext cx="3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88" name="Freeform 364"/>
              <p:cNvSpPr>
                <a:spLocks/>
              </p:cNvSpPr>
              <p:nvPr/>
            </p:nvSpPr>
            <p:spPr bwMode="auto">
              <a:xfrm>
                <a:off x="2334" y="1190"/>
                <a:ext cx="72" cy="60"/>
              </a:xfrm>
              <a:custGeom>
                <a:avLst/>
                <a:gdLst/>
                <a:ahLst/>
                <a:cxnLst>
                  <a:cxn ang="0">
                    <a:pos x="30" y="60"/>
                  </a:cxn>
                  <a:cxn ang="0">
                    <a:pos x="0" y="0"/>
                  </a:cxn>
                  <a:cxn ang="0">
                    <a:pos x="72" y="0"/>
                  </a:cxn>
                  <a:cxn ang="0">
                    <a:pos x="30" y="60"/>
                  </a:cxn>
                </a:cxnLst>
                <a:rect l="0" t="0" r="r" b="b"/>
                <a:pathLst>
                  <a:path w="72" h="60">
                    <a:moveTo>
                      <a:pt x="30" y="60"/>
                    </a:moveTo>
                    <a:lnTo>
                      <a:pt x="0" y="0"/>
                    </a:lnTo>
                    <a:lnTo>
                      <a:pt x="72" y="0"/>
                    </a:lnTo>
                    <a:lnTo>
                      <a:pt x="30" y="60"/>
                    </a:lnTo>
                    <a:close/>
                  </a:path>
                </a:pathLst>
              </a:custGeom>
              <a:solidFill>
                <a:srgbClr val="FF3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89" name="Line 365"/>
              <p:cNvSpPr>
                <a:spLocks noChangeShapeType="1"/>
              </p:cNvSpPr>
              <p:nvPr/>
            </p:nvSpPr>
            <p:spPr bwMode="auto">
              <a:xfrm flipH="1" flipV="1">
                <a:off x="2334" y="1190"/>
                <a:ext cx="30" cy="6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90" name="Line 366"/>
              <p:cNvSpPr>
                <a:spLocks noChangeShapeType="1"/>
              </p:cNvSpPr>
              <p:nvPr/>
            </p:nvSpPr>
            <p:spPr bwMode="auto">
              <a:xfrm>
                <a:off x="2334" y="1190"/>
                <a:ext cx="7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91" name="Freeform 367"/>
              <p:cNvSpPr>
                <a:spLocks/>
              </p:cNvSpPr>
              <p:nvPr/>
            </p:nvSpPr>
            <p:spPr bwMode="auto">
              <a:xfrm>
                <a:off x="2334" y="1070"/>
                <a:ext cx="66" cy="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6" y="6"/>
                  </a:cxn>
                  <a:cxn ang="0">
                    <a:pos x="42" y="0"/>
                  </a:cxn>
                  <a:cxn ang="0">
                    <a:pos x="0" y="0"/>
                  </a:cxn>
                </a:cxnLst>
                <a:rect l="0" t="0" r="r" b="b"/>
                <a:pathLst>
                  <a:path w="66" h="6">
                    <a:moveTo>
                      <a:pt x="0" y="0"/>
                    </a:moveTo>
                    <a:lnTo>
                      <a:pt x="66" y="6"/>
                    </a:lnTo>
                    <a:lnTo>
                      <a:pt x="4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92" name="Line 368"/>
              <p:cNvSpPr>
                <a:spLocks noChangeShapeType="1"/>
              </p:cNvSpPr>
              <p:nvPr/>
            </p:nvSpPr>
            <p:spPr bwMode="auto">
              <a:xfrm>
                <a:off x="2334" y="1070"/>
                <a:ext cx="6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93" name="Line 369"/>
              <p:cNvSpPr>
                <a:spLocks noChangeShapeType="1"/>
              </p:cNvSpPr>
              <p:nvPr/>
            </p:nvSpPr>
            <p:spPr bwMode="auto">
              <a:xfrm flipH="1" flipV="1">
                <a:off x="2376" y="1070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94" name="Freeform 370"/>
              <p:cNvSpPr>
                <a:spLocks/>
              </p:cNvSpPr>
              <p:nvPr/>
            </p:nvSpPr>
            <p:spPr bwMode="auto">
              <a:xfrm>
                <a:off x="2250" y="1808"/>
                <a:ext cx="66" cy="282"/>
              </a:xfrm>
              <a:custGeom>
                <a:avLst/>
                <a:gdLst/>
                <a:ahLst/>
                <a:cxnLst>
                  <a:cxn ang="0">
                    <a:pos x="0" y="252"/>
                  </a:cxn>
                  <a:cxn ang="0">
                    <a:pos x="66" y="282"/>
                  </a:cxn>
                  <a:cxn ang="0">
                    <a:pos x="42" y="0"/>
                  </a:cxn>
                  <a:cxn ang="0">
                    <a:pos x="0" y="252"/>
                  </a:cxn>
                </a:cxnLst>
                <a:rect l="0" t="0" r="r" b="b"/>
                <a:pathLst>
                  <a:path w="66" h="282">
                    <a:moveTo>
                      <a:pt x="0" y="252"/>
                    </a:moveTo>
                    <a:lnTo>
                      <a:pt x="66" y="282"/>
                    </a:lnTo>
                    <a:lnTo>
                      <a:pt x="42" y="0"/>
                    </a:lnTo>
                    <a:lnTo>
                      <a:pt x="0" y="252"/>
                    </a:lnTo>
                    <a:close/>
                  </a:path>
                </a:pathLst>
              </a:custGeom>
              <a:solidFill>
                <a:srgbClr val="0000A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95" name="Line 371"/>
              <p:cNvSpPr>
                <a:spLocks noChangeShapeType="1"/>
              </p:cNvSpPr>
              <p:nvPr/>
            </p:nvSpPr>
            <p:spPr bwMode="auto">
              <a:xfrm>
                <a:off x="2250" y="2060"/>
                <a:ext cx="66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96" name="Line 372"/>
              <p:cNvSpPr>
                <a:spLocks noChangeShapeType="1"/>
              </p:cNvSpPr>
              <p:nvPr/>
            </p:nvSpPr>
            <p:spPr bwMode="auto">
              <a:xfrm flipH="1" flipV="1">
                <a:off x="2292" y="1808"/>
                <a:ext cx="24" cy="28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97" name="Freeform 373"/>
              <p:cNvSpPr>
                <a:spLocks/>
              </p:cNvSpPr>
              <p:nvPr/>
            </p:nvSpPr>
            <p:spPr bwMode="auto">
              <a:xfrm>
                <a:off x="2274" y="1982"/>
                <a:ext cx="72" cy="108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72" y="0"/>
                  </a:cxn>
                  <a:cxn ang="0">
                    <a:pos x="42" y="108"/>
                  </a:cxn>
                  <a:cxn ang="0">
                    <a:pos x="0" y="12"/>
                  </a:cxn>
                </a:cxnLst>
                <a:rect l="0" t="0" r="r" b="b"/>
                <a:pathLst>
                  <a:path w="72" h="108">
                    <a:moveTo>
                      <a:pt x="0" y="12"/>
                    </a:moveTo>
                    <a:lnTo>
                      <a:pt x="72" y="0"/>
                    </a:lnTo>
                    <a:lnTo>
                      <a:pt x="42" y="108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E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98" name="Line 374"/>
              <p:cNvSpPr>
                <a:spLocks noChangeShapeType="1"/>
              </p:cNvSpPr>
              <p:nvPr/>
            </p:nvSpPr>
            <p:spPr bwMode="auto">
              <a:xfrm flipV="1">
                <a:off x="2274" y="1982"/>
                <a:ext cx="72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99" name="Line 375"/>
              <p:cNvSpPr>
                <a:spLocks noChangeShapeType="1"/>
              </p:cNvSpPr>
              <p:nvPr/>
            </p:nvSpPr>
            <p:spPr bwMode="auto">
              <a:xfrm flipH="1">
                <a:off x="2316" y="1982"/>
                <a:ext cx="30" cy="10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00" name="Freeform 376"/>
              <p:cNvSpPr>
                <a:spLocks/>
              </p:cNvSpPr>
              <p:nvPr/>
            </p:nvSpPr>
            <p:spPr bwMode="auto">
              <a:xfrm>
                <a:off x="2274" y="1982"/>
                <a:ext cx="72" cy="18"/>
              </a:xfrm>
              <a:custGeom>
                <a:avLst/>
                <a:gdLst/>
                <a:ahLst/>
                <a:cxnLst>
                  <a:cxn ang="0">
                    <a:pos x="30" y="18"/>
                  </a:cxn>
                  <a:cxn ang="0">
                    <a:pos x="0" y="12"/>
                  </a:cxn>
                  <a:cxn ang="0">
                    <a:pos x="72" y="0"/>
                  </a:cxn>
                  <a:cxn ang="0">
                    <a:pos x="30" y="18"/>
                  </a:cxn>
                </a:cxnLst>
                <a:rect l="0" t="0" r="r" b="b"/>
                <a:pathLst>
                  <a:path w="72" h="18">
                    <a:moveTo>
                      <a:pt x="30" y="18"/>
                    </a:moveTo>
                    <a:lnTo>
                      <a:pt x="0" y="12"/>
                    </a:lnTo>
                    <a:lnTo>
                      <a:pt x="72" y="0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0000E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01" name="Line 377"/>
              <p:cNvSpPr>
                <a:spLocks noChangeShapeType="1"/>
              </p:cNvSpPr>
              <p:nvPr/>
            </p:nvSpPr>
            <p:spPr bwMode="auto">
              <a:xfrm flipH="1" flipV="1">
                <a:off x="2274" y="1994"/>
                <a:ext cx="3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02" name="Line 378"/>
              <p:cNvSpPr>
                <a:spLocks noChangeShapeType="1"/>
              </p:cNvSpPr>
              <p:nvPr/>
            </p:nvSpPr>
            <p:spPr bwMode="auto">
              <a:xfrm flipV="1">
                <a:off x="2274" y="1982"/>
                <a:ext cx="72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03" name="Freeform 379"/>
              <p:cNvSpPr>
                <a:spLocks/>
              </p:cNvSpPr>
              <p:nvPr/>
            </p:nvSpPr>
            <p:spPr bwMode="auto">
              <a:xfrm>
                <a:off x="2304" y="1982"/>
                <a:ext cx="66" cy="42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66" y="42"/>
                  </a:cxn>
                  <a:cxn ang="0">
                    <a:pos x="42" y="0"/>
                  </a:cxn>
                  <a:cxn ang="0">
                    <a:pos x="0" y="18"/>
                  </a:cxn>
                </a:cxnLst>
                <a:rect l="0" t="0" r="r" b="b"/>
                <a:pathLst>
                  <a:path w="66" h="42">
                    <a:moveTo>
                      <a:pt x="0" y="18"/>
                    </a:moveTo>
                    <a:lnTo>
                      <a:pt x="66" y="42"/>
                    </a:lnTo>
                    <a:lnTo>
                      <a:pt x="42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0000E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04" name="Line 380"/>
              <p:cNvSpPr>
                <a:spLocks noChangeShapeType="1"/>
              </p:cNvSpPr>
              <p:nvPr/>
            </p:nvSpPr>
            <p:spPr bwMode="auto">
              <a:xfrm>
                <a:off x="2304" y="2000"/>
                <a:ext cx="6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05" name="Line 381"/>
              <p:cNvSpPr>
                <a:spLocks noChangeShapeType="1"/>
              </p:cNvSpPr>
              <p:nvPr/>
            </p:nvSpPr>
            <p:spPr bwMode="auto">
              <a:xfrm flipH="1" flipV="1">
                <a:off x="2346" y="1982"/>
                <a:ext cx="24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06" name="Freeform 382"/>
              <p:cNvSpPr>
                <a:spLocks/>
              </p:cNvSpPr>
              <p:nvPr/>
            </p:nvSpPr>
            <p:spPr bwMode="auto">
              <a:xfrm>
                <a:off x="2328" y="1928"/>
                <a:ext cx="66" cy="96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66" y="0"/>
                  </a:cxn>
                  <a:cxn ang="0">
                    <a:pos x="42" y="96"/>
                  </a:cxn>
                  <a:cxn ang="0">
                    <a:pos x="0" y="54"/>
                  </a:cxn>
                </a:cxnLst>
                <a:rect l="0" t="0" r="r" b="b"/>
                <a:pathLst>
                  <a:path w="66" h="96">
                    <a:moveTo>
                      <a:pt x="0" y="54"/>
                    </a:moveTo>
                    <a:lnTo>
                      <a:pt x="66" y="0"/>
                    </a:lnTo>
                    <a:lnTo>
                      <a:pt x="42" y="96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0010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07" name="Line 383"/>
              <p:cNvSpPr>
                <a:spLocks noChangeShapeType="1"/>
              </p:cNvSpPr>
              <p:nvPr/>
            </p:nvSpPr>
            <p:spPr bwMode="auto">
              <a:xfrm flipV="1">
                <a:off x="2328" y="1928"/>
                <a:ext cx="66" cy="5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08" name="Line 384"/>
              <p:cNvSpPr>
                <a:spLocks noChangeShapeType="1"/>
              </p:cNvSpPr>
              <p:nvPr/>
            </p:nvSpPr>
            <p:spPr bwMode="auto">
              <a:xfrm flipH="1">
                <a:off x="2370" y="1928"/>
                <a:ext cx="24" cy="9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09" name="Freeform 385"/>
              <p:cNvSpPr>
                <a:spLocks/>
              </p:cNvSpPr>
              <p:nvPr/>
            </p:nvSpPr>
            <p:spPr bwMode="auto">
              <a:xfrm>
                <a:off x="2328" y="1682"/>
                <a:ext cx="66" cy="300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0" y="300"/>
                  </a:cxn>
                  <a:cxn ang="0">
                    <a:pos x="66" y="246"/>
                  </a:cxn>
                  <a:cxn ang="0">
                    <a:pos x="24" y="0"/>
                  </a:cxn>
                </a:cxnLst>
                <a:rect l="0" t="0" r="r" b="b"/>
                <a:pathLst>
                  <a:path w="66" h="300">
                    <a:moveTo>
                      <a:pt x="24" y="0"/>
                    </a:moveTo>
                    <a:lnTo>
                      <a:pt x="0" y="300"/>
                    </a:lnTo>
                    <a:lnTo>
                      <a:pt x="66" y="246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20FFD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10" name="Line 386"/>
              <p:cNvSpPr>
                <a:spLocks noChangeShapeType="1"/>
              </p:cNvSpPr>
              <p:nvPr/>
            </p:nvSpPr>
            <p:spPr bwMode="auto">
              <a:xfrm flipH="1">
                <a:off x="2328" y="1682"/>
                <a:ext cx="24" cy="3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11" name="Line 387"/>
              <p:cNvSpPr>
                <a:spLocks noChangeShapeType="1"/>
              </p:cNvSpPr>
              <p:nvPr/>
            </p:nvSpPr>
            <p:spPr bwMode="auto">
              <a:xfrm flipV="1">
                <a:off x="2328" y="1928"/>
                <a:ext cx="66" cy="5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12" name="Freeform 388"/>
              <p:cNvSpPr>
                <a:spLocks/>
              </p:cNvSpPr>
              <p:nvPr/>
            </p:nvSpPr>
            <p:spPr bwMode="auto">
              <a:xfrm>
                <a:off x="2322" y="1022"/>
                <a:ext cx="72" cy="48"/>
              </a:xfrm>
              <a:custGeom>
                <a:avLst/>
                <a:gdLst/>
                <a:ahLst/>
                <a:cxnLst>
                  <a:cxn ang="0">
                    <a:pos x="0" y="48"/>
                  </a:cxn>
                  <a:cxn ang="0">
                    <a:pos x="72" y="6"/>
                  </a:cxn>
                  <a:cxn ang="0">
                    <a:pos x="42" y="0"/>
                  </a:cxn>
                  <a:cxn ang="0">
                    <a:pos x="0" y="48"/>
                  </a:cxn>
                </a:cxnLst>
                <a:rect l="0" t="0" r="r" b="b"/>
                <a:pathLst>
                  <a:path w="72" h="48">
                    <a:moveTo>
                      <a:pt x="0" y="48"/>
                    </a:moveTo>
                    <a:lnTo>
                      <a:pt x="72" y="6"/>
                    </a:lnTo>
                    <a:lnTo>
                      <a:pt x="42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FF1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13" name="Line 389"/>
              <p:cNvSpPr>
                <a:spLocks noChangeShapeType="1"/>
              </p:cNvSpPr>
              <p:nvPr/>
            </p:nvSpPr>
            <p:spPr bwMode="auto">
              <a:xfrm flipV="1">
                <a:off x="2322" y="1028"/>
                <a:ext cx="72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14" name="Line 390"/>
              <p:cNvSpPr>
                <a:spLocks noChangeShapeType="1"/>
              </p:cNvSpPr>
              <p:nvPr/>
            </p:nvSpPr>
            <p:spPr bwMode="auto">
              <a:xfrm flipH="1" flipV="1">
                <a:off x="2364" y="1022"/>
                <a:ext cx="3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15" name="Freeform 391"/>
              <p:cNvSpPr>
                <a:spLocks/>
              </p:cNvSpPr>
              <p:nvPr/>
            </p:nvSpPr>
            <p:spPr bwMode="auto">
              <a:xfrm>
                <a:off x="2190" y="1058"/>
                <a:ext cx="66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66" y="12"/>
                  </a:cxn>
                  <a:cxn ang="0">
                    <a:pos x="42" y="0"/>
                  </a:cxn>
                  <a:cxn ang="0">
                    <a:pos x="0" y="30"/>
                  </a:cxn>
                </a:cxnLst>
                <a:rect l="0" t="0" r="r" b="b"/>
                <a:pathLst>
                  <a:path w="66" h="30">
                    <a:moveTo>
                      <a:pt x="0" y="30"/>
                    </a:moveTo>
                    <a:lnTo>
                      <a:pt x="66" y="12"/>
                    </a:lnTo>
                    <a:lnTo>
                      <a:pt x="42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16" name="Line 392"/>
              <p:cNvSpPr>
                <a:spLocks noChangeShapeType="1"/>
              </p:cNvSpPr>
              <p:nvPr/>
            </p:nvSpPr>
            <p:spPr bwMode="auto">
              <a:xfrm flipV="1">
                <a:off x="2190" y="1070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17" name="Line 393"/>
              <p:cNvSpPr>
                <a:spLocks noChangeShapeType="1"/>
              </p:cNvSpPr>
              <p:nvPr/>
            </p:nvSpPr>
            <p:spPr bwMode="auto">
              <a:xfrm flipH="1" flipV="1">
                <a:off x="2232" y="1058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18" name="Freeform 394"/>
              <p:cNvSpPr>
                <a:spLocks/>
              </p:cNvSpPr>
              <p:nvPr/>
            </p:nvSpPr>
            <p:spPr bwMode="auto">
              <a:xfrm>
                <a:off x="2166" y="1022"/>
                <a:ext cx="66" cy="72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66" y="36"/>
                  </a:cxn>
                  <a:cxn ang="0">
                    <a:pos x="42" y="0"/>
                  </a:cxn>
                  <a:cxn ang="0">
                    <a:pos x="0" y="72"/>
                  </a:cxn>
                </a:cxnLst>
                <a:rect l="0" t="0" r="r" b="b"/>
                <a:pathLst>
                  <a:path w="66" h="72">
                    <a:moveTo>
                      <a:pt x="0" y="72"/>
                    </a:moveTo>
                    <a:lnTo>
                      <a:pt x="66" y="36"/>
                    </a:lnTo>
                    <a:lnTo>
                      <a:pt x="42" y="0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FF1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19" name="Line 395"/>
              <p:cNvSpPr>
                <a:spLocks noChangeShapeType="1"/>
              </p:cNvSpPr>
              <p:nvPr/>
            </p:nvSpPr>
            <p:spPr bwMode="auto">
              <a:xfrm flipV="1">
                <a:off x="2166" y="1058"/>
                <a:ext cx="66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20" name="Line 396"/>
              <p:cNvSpPr>
                <a:spLocks noChangeShapeType="1"/>
              </p:cNvSpPr>
              <p:nvPr/>
            </p:nvSpPr>
            <p:spPr bwMode="auto">
              <a:xfrm flipH="1" flipV="1">
                <a:off x="2208" y="1022"/>
                <a:ext cx="24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21" name="Freeform 397"/>
              <p:cNvSpPr>
                <a:spLocks/>
              </p:cNvSpPr>
              <p:nvPr/>
            </p:nvSpPr>
            <p:spPr bwMode="auto">
              <a:xfrm>
                <a:off x="2166" y="1058"/>
                <a:ext cx="66" cy="36"/>
              </a:xfrm>
              <a:custGeom>
                <a:avLst/>
                <a:gdLst/>
                <a:ahLst/>
                <a:cxnLst>
                  <a:cxn ang="0">
                    <a:pos x="24" y="30"/>
                  </a:cxn>
                  <a:cxn ang="0">
                    <a:pos x="0" y="36"/>
                  </a:cxn>
                  <a:cxn ang="0">
                    <a:pos x="66" y="0"/>
                  </a:cxn>
                  <a:cxn ang="0">
                    <a:pos x="24" y="30"/>
                  </a:cxn>
                </a:cxnLst>
                <a:rect l="0" t="0" r="r" b="b"/>
                <a:pathLst>
                  <a:path w="66" h="36">
                    <a:moveTo>
                      <a:pt x="24" y="30"/>
                    </a:moveTo>
                    <a:lnTo>
                      <a:pt x="0" y="36"/>
                    </a:lnTo>
                    <a:lnTo>
                      <a:pt x="66" y="0"/>
                    </a:lnTo>
                    <a:lnTo>
                      <a:pt x="24" y="3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22" name="Line 398"/>
              <p:cNvSpPr>
                <a:spLocks noChangeShapeType="1"/>
              </p:cNvSpPr>
              <p:nvPr/>
            </p:nvSpPr>
            <p:spPr bwMode="auto">
              <a:xfrm flipH="1">
                <a:off x="2166" y="1088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23" name="Line 399"/>
              <p:cNvSpPr>
                <a:spLocks noChangeShapeType="1"/>
              </p:cNvSpPr>
              <p:nvPr/>
            </p:nvSpPr>
            <p:spPr bwMode="auto">
              <a:xfrm flipV="1">
                <a:off x="2166" y="1058"/>
                <a:ext cx="66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24" name="Freeform 400"/>
              <p:cNvSpPr>
                <a:spLocks/>
              </p:cNvSpPr>
              <p:nvPr/>
            </p:nvSpPr>
            <p:spPr bwMode="auto">
              <a:xfrm>
                <a:off x="2190" y="1064"/>
                <a:ext cx="66" cy="24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0" y="24"/>
                  </a:cxn>
                  <a:cxn ang="0">
                    <a:pos x="66" y="6"/>
                  </a:cxn>
                  <a:cxn ang="0">
                    <a:pos x="24" y="0"/>
                  </a:cxn>
                </a:cxnLst>
                <a:rect l="0" t="0" r="r" b="b"/>
                <a:pathLst>
                  <a:path w="66" h="24">
                    <a:moveTo>
                      <a:pt x="24" y="0"/>
                    </a:moveTo>
                    <a:lnTo>
                      <a:pt x="0" y="24"/>
                    </a:lnTo>
                    <a:lnTo>
                      <a:pt x="66" y="6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25" name="Line 401"/>
              <p:cNvSpPr>
                <a:spLocks noChangeShapeType="1"/>
              </p:cNvSpPr>
              <p:nvPr/>
            </p:nvSpPr>
            <p:spPr bwMode="auto">
              <a:xfrm flipH="1">
                <a:off x="2190" y="1064"/>
                <a:ext cx="24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26" name="Line 402"/>
              <p:cNvSpPr>
                <a:spLocks noChangeShapeType="1"/>
              </p:cNvSpPr>
              <p:nvPr/>
            </p:nvSpPr>
            <p:spPr bwMode="auto">
              <a:xfrm flipV="1">
                <a:off x="2190" y="1070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27" name="Freeform 403"/>
              <p:cNvSpPr>
                <a:spLocks/>
              </p:cNvSpPr>
              <p:nvPr/>
            </p:nvSpPr>
            <p:spPr bwMode="auto">
              <a:xfrm>
                <a:off x="2208" y="1010"/>
                <a:ext cx="66" cy="48"/>
              </a:xfrm>
              <a:custGeom>
                <a:avLst/>
                <a:gdLst/>
                <a:ahLst/>
                <a:cxnLst>
                  <a:cxn ang="0">
                    <a:pos x="24" y="48"/>
                  </a:cxn>
                  <a:cxn ang="0">
                    <a:pos x="0" y="12"/>
                  </a:cxn>
                  <a:cxn ang="0">
                    <a:pos x="66" y="0"/>
                  </a:cxn>
                  <a:cxn ang="0">
                    <a:pos x="24" y="48"/>
                  </a:cxn>
                </a:cxnLst>
                <a:rect l="0" t="0" r="r" b="b"/>
                <a:pathLst>
                  <a:path w="66" h="48">
                    <a:moveTo>
                      <a:pt x="24" y="48"/>
                    </a:moveTo>
                    <a:lnTo>
                      <a:pt x="0" y="12"/>
                    </a:lnTo>
                    <a:lnTo>
                      <a:pt x="66" y="0"/>
                    </a:lnTo>
                    <a:lnTo>
                      <a:pt x="24" y="4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28" name="Line 404"/>
              <p:cNvSpPr>
                <a:spLocks noChangeShapeType="1"/>
              </p:cNvSpPr>
              <p:nvPr/>
            </p:nvSpPr>
            <p:spPr bwMode="auto">
              <a:xfrm flipH="1" flipV="1">
                <a:off x="2208" y="1022"/>
                <a:ext cx="24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29" name="Line 405"/>
              <p:cNvSpPr>
                <a:spLocks noChangeShapeType="1"/>
              </p:cNvSpPr>
              <p:nvPr/>
            </p:nvSpPr>
            <p:spPr bwMode="auto">
              <a:xfrm flipV="1">
                <a:off x="2208" y="1010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30" name="Freeform 406"/>
              <p:cNvSpPr>
                <a:spLocks/>
              </p:cNvSpPr>
              <p:nvPr/>
            </p:nvSpPr>
            <p:spPr bwMode="auto">
              <a:xfrm>
                <a:off x="2232" y="1040"/>
                <a:ext cx="66" cy="30"/>
              </a:xfrm>
              <a:custGeom>
                <a:avLst/>
                <a:gdLst/>
                <a:ahLst/>
                <a:cxnLst>
                  <a:cxn ang="0">
                    <a:pos x="24" y="30"/>
                  </a:cxn>
                  <a:cxn ang="0">
                    <a:pos x="0" y="18"/>
                  </a:cxn>
                  <a:cxn ang="0">
                    <a:pos x="66" y="0"/>
                  </a:cxn>
                  <a:cxn ang="0">
                    <a:pos x="24" y="30"/>
                  </a:cxn>
                </a:cxnLst>
                <a:rect l="0" t="0" r="r" b="b"/>
                <a:pathLst>
                  <a:path w="66" h="30">
                    <a:moveTo>
                      <a:pt x="24" y="30"/>
                    </a:moveTo>
                    <a:lnTo>
                      <a:pt x="0" y="18"/>
                    </a:lnTo>
                    <a:lnTo>
                      <a:pt x="66" y="0"/>
                    </a:lnTo>
                    <a:lnTo>
                      <a:pt x="24" y="3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sp>
          <p:nvSpPr>
            <p:cNvPr id="1432" name="Line 408"/>
            <p:cNvSpPr>
              <a:spLocks noChangeShapeType="1"/>
            </p:cNvSpPr>
            <p:nvPr/>
          </p:nvSpPr>
          <p:spPr bwMode="auto">
            <a:xfrm flipH="1" flipV="1">
              <a:off x="3543300" y="1679575"/>
              <a:ext cx="38100" cy="190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33" name="Line 409"/>
            <p:cNvSpPr>
              <a:spLocks noChangeShapeType="1"/>
            </p:cNvSpPr>
            <p:nvPr/>
          </p:nvSpPr>
          <p:spPr bwMode="auto">
            <a:xfrm flipV="1">
              <a:off x="3543300" y="1651000"/>
              <a:ext cx="104775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34" name="Freeform 410"/>
            <p:cNvSpPr>
              <a:spLocks/>
            </p:cNvSpPr>
            <p:nvPr/>
          </p:nvSpPr>
          <p:spPr bwMode="auto">
            <a:xfrm>
              <a:off x="3543300" y="1603375"/>
              <a:ext cx="104775" cy="762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66" y="30"/>
                </a:cxn>
                <a:cxn ang="0">
                  <a:pos x="42" y="0"/>
                </a:cxn>
                <a:cxn ang="0">
                  <a:pos x="0" y="48"/>
                </a:cxn>
              </a:cxnLst>
              <a:rect l="0" t="0" r="r" b="b"/>
              <a:pathLst>
                <a:path w="66" h="48">
                  <a:moveTo>
                    <a:pt x="0" y="48"/>
                  </a:moveTo>
                  <a:lnTo>
                    <a:pt x="66" y="30"/>
                  </a:lnTo>
                  <a:lnTo>
                    <a:pt x="42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35" name="Line 411"/>
            <p:cNvSpPr>
              <a:spLocks noChangeShapeType="1"/>
            </p:cNvSpPr>
            <p:nvPr/>
          </p:nvSpPr>
          <p:spPr bwMode="auto">
            <a:xfrm flipV="1">
              <a:off x="3543300" y="1651000"/>
              <a:ext cx="104775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36" name="Line 412"/>
            <p:cNvSpPr>
              <a:spLocks noChangeShapeType="1"/>
            </p:cNvSpPr>
            <p:nvPr/>
          </p:nvSpPr>
          <p:spPr bwMode="auto">
            <a:xfrm flipH="1" flipV="1">
              <a:off x="3609975" y="1603375"/>
              <a:ext cx="38100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37" name="Freeform 413"/>
            <p:cNvSpPr>
              <a:spLocks/>
            </p:cNvSpPr>
            <p:nvPr/>
          </p:nvSpPr>
          <p:spPr bwMode="auto">
            <a:xfrm>
              <a:off x="3514725" y="1660525"/>
              <a:ext cx="114300" cy="285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0" y="18"/>
                </a:cxn>
                <a:cxn ang="0">
                  <a:pos x="72" y="12"/>
                </a:cxn>
                <a:cxn ang="0">
                  <a:pos x="30" y="0"/>
                </a:cxn>
              </a:cxnLst>
              <a:rect l="0" t="0" r="r" b="b"/>
              <a:pathLst>
                <a:path w="72" h="18">
                  <a:moveTo>
                    <a:pt x="30" y="0"/>
                  </a:moveTo>
                  <a:lnTo>
                    <a:pt x="0" y="18"/>
                  </a:lnTo>
                  <a:lnTo>
                    <a:pt x="72" y="1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C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38" name="Line 414"/>
            <p:cNvSpPr>
              <a:spLocks noChangeShapeType="1"/>
            </p:cNvSpPr>
            <p:nvPr/>
          </p:nvSpPr>
          <p:spPr bwMode="auto">
            <a:xfrm flipH="1">
              <a:off x="3514725" y="1660525"/>
              <a:ext cx="47625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39" name="Line 415"/>
            <p:cNvSpPr>
              <a:spLocks noChangeShapeType="1"/>
            </p:cNvSpPr>
            <p:nvPr/>
          </p:nvSpPr>
          <p:spPr bwMode="auto">
            <a:xfrm flipV="1">
              <a:off x="3514725" y="1679575"/>
              <a:ext cx="114300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40" name="Freeform 416"/>
            <p:cNvSpPr>
              <a:spLocks/>
            </p:cNvSpPr>
            <p:nvPr/>
          </p:nvSpPr>
          <p:spPr bwMode="auto">
            <a:xfrm>
              <a:off x="3514725" y="1679575"/>
              <a:ext cx="114300" cy="1905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72" y="0"/>
                </a:cxn>
                <a:cxn ang="0">
                  <a:pos x="42" y="12"/>
                </a:cxn>
                <a:cxn ang="0">
                  <a:pos x="0" y="6"/>
                </a:cxn>
              </a:cxnLst>
              <a:rect l="0" t="0" r="r" b="b"/>
              <a:pathLst>
                <a:path w="72" h="12">
                  <a:moveTo>
                    <a:pt x="0" y="6"/>
                  </a:moveTo>
                  <a:lnTo>
                    <a:pt x="72" y="0"/>
                  </a:lnTo>
                  <a:lnTo>
                    <a:pt x="42" y="12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D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41" name="Line 417"/>
            <p:cNvSpPr>
              <a:spLocks noChangeShapeType="1"/>
            </p:cNvSpPr>
            <p:nvPr/>
          </p:nvSpPr>
          <p:spPr bwMode="auto">
            <a:xfrm flipV="1">
              <a:off x="3514725" y="1679575"/>
              <a:ext cx="114300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42" name="Line 418"/>
            <p:cNvSpPr>
              <a:spLocks noChangeShapeType="1"/>
            </p:cNvSpPr>
            <p:nvPr/>
          </p:nvSpPr>
          <p:spPr bwMode="auto">
            <a:xfrm flipH="1">
              <a:off x="3581400" y="1679575"/>
              <a:ext cx="47625" cy="190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43" name="Freeform 419"/>
            <p:cNvSpPr>
              <a:spLocks/>
            </p:cNvSpPr>
            <p:nvPr/>
          </p:nvSpPr>
          <p:spPr bwMode="auto">
            <a:xfrm>
              <a:off x="3562350" y="1660525"/>
              <a:ext cx="104775" cy="371475"/>
            </a:xfrm>
            <a:custGeom>
              <a:avLst/>
              <a:gdLst/>
              <a:ahLst/>
              <a:cxnLst>
                <a:cxn ang="0">
                  <a:pos x="24" y="234"/>
                </a:cxn>
                <a:cxn ang="0">
                  <a:pos x="0" y="0"/>
                </a:cxn>
                <a:cxn ang="0">
                  <a:pos x="66" y="78"/>
                </a:cxn>
                <a:cxn ang="0">
                  <a:pos x="24" y="234"/>
                </a:cxn>
              </a:cxnLst>
              <a:rect l="0" t="0" r="r" b="b"/>
              <a:pathLst>
                <a:path w="66" h="234">
                  <a:moveTo>
                    <a:pt x="24" y="234"/>
                  </a:moveTo>
                  <a:lnTo>
                    <a:pt x="0" y="0"/>
                  </a:lnTo>
                  <a:lnTo>
                    <a:pt x="66" y="78"/>
                  </a:lnTo>
                  <a:lnTo>
                    <a:pt x="24" y="234"/>
                  </a:lnTo>
                  <a:close/>
                </a:path>
              </a:pathLst>
            </a:custGeom>
            <a:solidFill>
              <a:srgbClr val="FF9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44" name="Line 420"/>
            <p:cNvSpPr>
              <a:spLocks noChangeShapeType="1"/>
            </p:cNvSpPr>
            <p:nvPr/>
          </p:nvSpPr>
          <p:spPr bwMode="auto">
            <a:xfrm flipH="1" flipV="1">
              <a:off x="3562350" y="1660525"/>
              <a:ext cx="38100" cy="3714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45" name="Line 421"/>
            <p:cNvSpPr>
              <a:spLocks noChangeShapeType="1"/>
            </p:cNvSpPr>
            <p:nvPr/>
          </p:nvSpPr>
          <p:spPr bwMode="auto">
            <a:xfrm>
              <a:off x="3562350" y="1660525"/>
              <a:ext cx="104775" cy="1238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46" name="Freeform 422"/>
            <p:cNvSpPr>
              <a:spLocks/>
            </p:cNvSpPr>
            <p:nvPr/>
          </p:nvSpPr>
          <p:spPr bwMode="auto">
            <a:xfrm>
              <a:off x="3600450" y="1698625"/>
              <a:ext cx="104775" cy="333375"/>
            </a:xfrm>
            <a:custGeom>
              <a:avLst/>
              <a:gdLst/>
              <a:ahLst/>
              <a:cxnLst>
                <a:cxn ang="0">
                  <a:pos x="0" y="210"/>
                </a:cxn>
                <a:cxn ang="0">
                  <a:pos x="66" y="0"/>
                </a:cxn>
                <a:cxn ang="0">
                  <a:pos x="42" y="54"/>
                </a:cxn>
                <a:cxn ang="0">
                  <a:pos x="0" y="210"/>
                </a:cxn>
              </a:cxnLst>
              <a:rect l="0" t="0" r="r" b="b"/>
              <a:pathLst>
                <a:path w="66" h="210">
                  <a:moveTo>
                    <a:pt x="0" y="210"/>
                  </a:moveTo>
                  <a:lnTo>
                    <a:pt x="66" y="0"/>
                  </a:lnTo>
                  <a:lnTo>
                    <a:pt x="42" y="54"/>
                  </a:lnTo>
                  <a:lnTo>
                    <a:pt x="0" y="210"/>
                  </a:lnTo>
                  <a:close/>
                </a:path>
              </a:pathLst>
            </a:custGeom>
            <a:solidFill>
              <a:srgbClr val="FF9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47" name="Line 423"/>
            <p:cNvSpPr>
              <a:spLocks noChangeShapeType="1"/>
            </p:cNvSpPr>
            <p:nvPr/>
          </p:nvSpPr>
          <p:spPr bwMode="auto">
            <a:xfrm flipV="1">
              <a:off x="3600450" y="1698625"/>
              <a:ext cx="104775" cy="3333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48" name="Line 424"/>
            <p:cNvSpPr>
              <a:spLocks noChangeShapeType="1"/>
            </p:cNvSpPr>
            <p:nvPr/>
          </p:nvSpPr>
          <p:spPr bwMode="auto">
            <a:xfrm flipH="1">
              <a:off x="3667125" y="1698625"/>
              <a:ext cx="38100" cy="857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49" name="Freeform 425"/>
            <p:cNvSpPr>
              <a:spLocks/>
            </p:cNvSpPr>
            <p:nvPr/>
          </p:nvSpPr>
          <p:spPr bwMode="auto">
            <a:xfrm>
              <a:off x="3600450" y="1889125"/>
              <a:ext cx="104775" cy="228600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6" y="0"/>
                </a:cxn>
                <a:cxn ang="0">
                  <a:pos x="42" y="144"/>
                </a:cxn>
                <a:cxn ang="0">
                  <a:pos x="0" y="18"/>
                </a:cxn>
              </a:cxnLst>
              <a:rect l="0" t="0" r="r" b="b"/>
              <a:pathLst>
                <a:path w="66" h="144">
                  <a:moveTo>
                    <a:pt x="0" y="18"/>
                  </a:moveTo>
                  <a:lnTo>
                    <a:pt x="66" y="0"/>
                  </a:lnTo>
                  <a:lnTo>
                    <a:pt x="42" y="144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0" name="Line 426"/>
            <p:cNvSpPr>
              <a:spLocks noChangeShapeType="1"/>
            </p:cNvSpPr>
            <p:nvPr/>
          </p:nvSpPr>
          <p:spPr bwMode="auto">
            <a:xfrm flipV="1">
              <a:off x="3600450" y="1889125"/>
              <a:ext cx="104775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1" name="Line 427"/>
            <p:cNvSpPr>
              <a:spLocks noChangeShapeType="1"/>
            </p:cNvSpPr>
            <p:nvPr/>
          </p:nvSpPr>
          <p:spPr bwMode="auto">
            <a:xfrm flipH="1">
              <a:off x="3667125" y="1889125"/>
              <a:ext cx="38100" cy="2286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2" name="Freeform 428"/>
            <p:cNvSpPr>
              <a:spLocks/>
            </p:cNvSpPr>
            <p:nvPr/>
          </p:nvSpPr>
          <p:spPr bwMode="auto">
            <a:xfrm>
              <a:off x="3686175" y="1993900"/>
              <a:ext cx="104775" cy="38100"/>
            </a:xfrm>
            <a:custGeom>
              <a:avLst/>
              <a:gdLst/>
              <a:ahLst/>
              <a:cxnLst>
                <a:cxn ang="0">
                  <a:pos x="24" y="18"/>
                </a:cxn>
                <a:cxn ang="0">
                  <a:pos x="0" y="24"/>
                </a:cxn>
                <a:cxn ang="0">
                  <a:pos x="66" y="0"/>
                </a:cxn>
                <a:cxn ang="0">
                  <a:pos x="24" y="18"/>
                </a:cxn>
              </a:cxnLst>
              <a:rect l="0" t="0" r="r" b="b"/>
              <a:pathLst>
                <a:path w="66" h="24">
                  <a:moveTo>
                    <a:pt x="24" y="18"/>
                  </a:moveTo>
                  <a:lnTo>
                    <a:pt x="0" y="24"/>
                  </a:lnTo>
                  <a:lnTo>
                    <a:pt x="66" y="0"/>
                  </a:lnTo>
                  <a:lnTo>
                    <a:pt x="24" y="18"/>
                  </a:lnTo>
                  <a:close/>
                </a:path>
              </a:pathLst>
            </a:custGeom>
            <a:solidFill>
              <a:srgbClr val="FF2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3" name="Line 429"/>
            <p:cNvSpPr>
              <a:spLocks noChangeShapeType="1"/>
            </p:cNvSpPr>
            <p:nvPr/>
          </p:nvSpPr>
          <p:spPr bwMode="auto">
            <a:xfrm flipH="1">
              <a:off x="3686175" y="2022475"/>
              <a:ext cx="38100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4" name="Line 430"/>
            <p:cNvSpPr>
              <a:spLocks noChangeShapeType="1"/>
            </p:cNvSpPr>
            <p:nvPr/>
          </p:nvSpPr>
          <p:spPr bwMode="auto">
            <a:xfrm flipV="1">
              <a:off x="3686175" y="1993900"/>
              <a:ext cx="104775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5" name="Freeform 431"/>
            <p:cNvSpPr>
              <a:spLocks/>
            </p:cNvSpPr>
            <p:nvPr/>
          </p:nvSpPr>
          <p:spPr bwMode="auto">
            <a:xfrm>
              <a:off x="3686175" y="1984375"/>
              <a:ext cx="104775" cy="47625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66" y="6"/>
                </a:cxn>
                <a:cxn ang="0">
                  <a:pos x="42" y="0"/>
                </a:cxn>
                <a:cxn ang="0">
                  <a:pos x="0" y="30"/>
                </a:cxn>
              </a:cxnLst>
              <a:rect l="0" t="0" r="r" b="b"/>
              <a:pathLst>
                <a:path w="66" h="30">
                  <a:moveTo>
                    <a:pt x="0" y="30"/>
                  </a:moveTo>
                  <a:lnTo>
                    <a:pt x="66" y="6"/>
                  </a:lnTo>
                  <a:lnTo>
                    <a:pt x="42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3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6" name="Line 432"/>
            <p:cNvSpPr>
              <a:spLocks noChangeShapeType="1"/>
            </p:cNvSpPr>
            <p:nvPr/>
          </p:nvSpPr>
          <p:spPr bwMode="auto">
            <a:xfrm flipV="1">
              <a:off x="3686175" y="1993900"/>
              <a:ext cx="104775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7" name="Line 433"/>
            <p:cNvSpPr>
              <a:spLocks noChangeShapeType="1"/>
            </p:cNvSpPr>
            <p:nvPr/>
          </p:nvSpPr>
          <p:spPr bwMode="auto">
            <a:xfrm flipH="1" flipV="1">
              <a:off x="3752850" y="1984375"/>
              <a:ext cx="38100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8" name="Freeform 434"/>
            <p:cNvSpPr>
              <a:spLocks/>
            </p:cNvSpPr>
            <p:nvPr/>
          </p:nvSpPr>
          <p:spPr bwMode="auto">
            <a:xfrm>
              <a:off x="3657600" y="3146425"/>
              <a:ext cx="104775" cy="66675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18"/>
                </a:cxn>
                <a:cxn ang="0">
                  <a:pos x="66" y="42"/>
                </a:cxn>
                <a:cxn ang="0">
                  <a:pos x="24" y="0"/>
                </a:cxn>
              </a:cxnLst>
              <a:rect l="0" t="0" r="r" b="b"/>
              <a:pathLst>
                <a:path w="66" h="42">
                  <a:moveTo>
                    <a:pt x="24" y="0"/>
                  </a:moveTo>
                  <a:lnTo>
                    <a:pt x="0" y="18"/>
                  </a:lnTo>
                  <a:lnTo>
                    <a:pt x="66" y="4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1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9" name="Line 435"/>
            <p:cNvSpPr>
              <a:spLocks noChangeShapeType="1"/>
            </p:cNvSpPr>
            <p:nvPr/>
          </p:nvSpPr>
          <p:spPr bwMode="auto">
            <a:xfrm flipH="1">
              <a:off x="3657600" y="3146425"/>
              <a:ext cx="3810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0" name="Line 436"/>
            <p:cNvSpPr>
              <a:spLocks noChangeShapeType="1"/>
            </p:cNvSpPr>
            <p:nvPr/>
          </p:nvSpPr>
          <p:spPr bwMode="auto">
            <a:xfrm>
              <a:off x="3657600" y="3175000"/>
              <a:ext cx="104775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1" name="Freeform 437"/>
            <p:cNvSpPr>
              <a:spLocks/>
            </p:cNvSpPr>
            <p:nvPr/>
          </p:nvSpPr>
          <p:spPr bwMode="auto">
            <a:xfrm>
              <a:off x="3648075" y="1622425"/>
              <a:ext cx="104775" cy="28575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6" y="0"/>
                </a:cxn>
                <a:cxn ang="0">
                  <a:pos x="42" y="0"/>
                </a:cxn>
                <a:cxn ang="0">
                  <a:pos x="0" y="18"/>
                </a:cxn>
              </a:cxnLst>
              <a:rect l="0" t="0" r="r" b="b"/>
              <a:pathLst>
                <a:path w="66" h="18">
                  <a:moveTo>
                    <a:pt x="0" y="18"/>
                  </a:moveTo>
                  <a:lnTo>
                    <a:pt x="66" y="0"/>
                  </a:lnTo>
                  <a:lnTo>
                    <a:pt x="42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2" name="Line 438"/>
            <p:cNvSpPr>
              <a:spLocks noChangeShapeType="1"/>
            </p:cNvSpPr>
            <p:nvPr/>
          </p:nvSpPr>
          <p:spPr bwMode="auto">
            <a:xfrm flipV="1">
              <a:off x="3648075" y="1622425"/>
              <a:ext cx="104775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3" name="Line 439"/>
            <p:cNvSpPr>
              <a:spLocks noChangeShapeType="1"/>
            </p:cNvSpPr>
            <p:nvPr/>
          </p:nvSpPr>
          <p:spPr bwMode="auto">
            <a:xfrm flipH="1">
              <a:off x="3714750" y="1622425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4" name="Freeform 440"/>
            <p:cNvSpPr>
              <a:spLocks/>
            </p:cNvSpPr>
            <p:nvPr/>
          </p:nvSpPr>
          <p:spPr bwMode="auto">
            <a:xfrm>
              <a:off x="3648075" y="1622425"/>
              <a:ext cx="104775" cy="76200"/>
            </a:xfrm>
            <a:custGeom>
              <a:avLst/>
              <a:gdLst/>
              <a:ahLst/>
              <a:cxnLst>
                <a:cxn ang="0">
                  <a:pos x="24" y="48"/>
                </a:cxn>
                <a:cxn ang="0">
                  <a:pos x="0" y="18"/>
                </a:cxn>
                <a:cxn ang="0">
                  <a:pos x="66" y="0"/>
                </a:cxn>
                <a:cxn ang="0">
                  <a:pos x="24" y="48"/>
                </a:cxn>
              </a:cxnLst>
              <a:rect l="0" t="0" r="r" b="b"/>
              <a:pathLst>
                <a:path w="66" h="48">
                  <a:moveTo>
                    <a:pt x="24" y="48"/>
                  </a:moveTo>
                  <a:lnTo>
                    <a:pt x="0" y="18"/>
                  </a:lnTo>
                  <a:lnTo>
                    <a:pt x="66" y="0"/>
                  </a:lnTo>
                  <a:lnTo>
                    <a:pt x="24" y="48"/>
                  </a:lnTo>
                  <a:close/>
                </a:path>
              </a:pathLst>
            </a:custGeom>
            <a:solidFill>
              <a:srgbClr val="FF1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5" name="Line 441"/>
            <p:cNvSpPr>
              <a:spLocks noChangeShapeType="1"/>
            </p:cNvSpPr>
            <p:nvPr/>
          </p:nvSpPr>
          <p:spPr bwMode="auto">
            <a:xfrm flipH="1" flipV="1">
              <a:off x="3648075" y="1651000"/>
              <a:ext cx="38100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6" name="Line 442"/>
            <p:cNvSpPr>
              <a:spLocks noChangeShapeType="1"/>
            </p:cNvSpPr>
            <p:nvPr/>
          </p:nvSpPr>
          <p:spPr bwMode="auto">
            <a:xfrm flipV="1">
              <a:off x="3648075" y="1622425"/>
              <a:ext cx="104775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7" name="Freeform 443"/>
            <p:cNvSpPr>
              <a:spLocks/>
            </p:cNvSpPr>
            <p:nvPr/>
          </p:nvSpPr>
          <p:spPr bwMode="auto">
            <a:xfrm>
              <a:off x="3638550" y="1889125"/>
              <a:ext cx="114300" cy="133350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72" y="60"/>
                </a:cxn>
                <a:cxn ang="0">
                  <a:pos x="42" y="0"/>
                </a:cxn>
                <a:cxn ang="0">
                  <a:pos x="0" y="84"/>
                </a:cxn>
              </a:cxnLst>
              <a:rect l="0" t="0" r="r" b="b"/>
              <a:pathLst>
                <a:path w="72" h="84">
                  <a:moveTo>
                    <a:pt x="0" y="84"/>
                  </a:moveTo>
                  <a:lnTo>
                    <a:pt x="72" y="60"/>
                  </a:lnTo>
                  <a:lnTo>
                    <a:pt x="42" y="0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3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8" name="Line 444"/>
            <p:cNvSpPr>
              <a:spLocks noChangeShapeType="1"/>
            </p:cNvSpPr>
            <p:nvPr/>
          </p:nvSpPr>
          <p:spPr bwMode="auto">
            <a:xfrm flipV="1">
              <a:off x="3638550" y="1984375"/>
              <a:ext cx="114300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9" name="Line 445"/>
            <p:cNvSpPr>
              <a:spLocks noChangeShapeType="1"/>
            </p:cNvSpPr>
            <p:nvPr/>
          </p:nvSpPr>
          <p:spPr bwMode="auto">
            <a:xfrm flipH="1" flipV="1">
              <a:off x="3705225" y="1889125"/>
              <a:ext cx="47625" cy="952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0" name="Freeform 446"/>
            <p:cNvSpPr>
              <a:spLocks/>
            </p:cNvSpPr>
            <p:nvPr/>
          </p:nvSpPr>
          <p:spPr bwMode="auto">
            <a:xfrm>
              <a:off x="3638550" y="1984375"/>
              <a:ext cx="114300" cy="47625"/>
            </a:xfrm>
            <a:custGeom>
              <a:avLst/>
              <a:gdLst/>
              <a:ahLst/>
              <a:cxnLst>
                <a:cxn ang="0">
                  <a:pos x="30" y="30"/>
                </a:cxn>
                <a:cxn ang="0">
                  <a:pos x="0" y="24"/>
                </a:cxn>
                <a:cxn ang="0">
                  <a:pos x="72" y="0"/>
                </a:cxn>
                <a:cxn ang="0">
                  <a:pos x="30" y="30"/>
                </a:cxn>
              </a:cxnLst>
              <a:rect l="0" t="0" r="r" b="b"/>
              <a:pathLst>
                <a:path w="72" h="30">
                  <a:moveTo>
                    <a:pt x="30" y="30"/>
                  </a:moveTo>
                  <a:lnTo>
                    <a:pt x="0" y="24"/>
                  </a:lnTo>
                  <a:lnTo>
                    <a:pt x="72" y="0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FF3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1" name="Line 447"/>
            <p:cNvSpPr>
              <a:spLocks noChangeShapeType="1"/>
            </p:cNvSpPr>
            <p:nvPr/>
          </p:nvSpPr>
          <p:spPr bwMode="auto">
            <a:xfrm flipH="1" flipV="1">
              <a:off x="3638550" y="2022475"/>
              <a:ext cx="47625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2" name="Line 448"/>
            <p:cNvSpPr>
              <a:spLocks noChangeShapeType="1"/>
            </p:cNvSpPr>
            <p:nvPr/>
          </p:nvSpPr>
          <p:spPr bwMode="auto">
            <a:xfrm flipV="1">
              <a:off x="3638550" y="1984375"/>
              <a:ext cx="114300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3" name="Freeform 449"/>
            <p:cNvSpPr>
              <a:spLocks/>
            </p:cNvSpPr>
            <p:nvPr/>
          </p:nvSpPr>
          <p:spPr bwMode="auto">
            <a:xfrm>
              <a:off x="3629025" y="2117725"/>
              <a:ext cx="104775" cy="1038225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654"/>
                </a:cxn>
                <a:cxn ang="0">
                  <a:pos x="66" y="348"/>
                </a:cxn>
                <a:cxn ang="0">
                  <a:pos x="24" y="0"/>
                </a:cxn>
              </a:cxnLst>
              <a:rect l="0" t="0" r="r" b="b"/>
              <a:pathLst>
                <a:path w="66" h="654">
                  <a:moveTo>
                    <a:pt x="24" y="0"/>
                  </a:moveTo>
                  <a:lnTo>
                    <a:pt x="0" y="654"/>
                  </a:lnTo>
                  <a:lnTo>
                    <a:pt x="66" y="348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8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4" name="Line 450"/>
            <p:cNvSpPr>
              <a:spLocks noChangeShapeType="1"/>
            </p:cNvSpPr>
            <p:nvPr/>
          </p:nvSpPr>
          <p:spPr bwMode="auto">
            <a:xfrm flipH="1">
              <a:off x="3629025" y="2117725"/>
              <a:ext cx="38100" cy="10382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5" name="Line 451"/>
            <p:cNvSpPr>
              <a:spLocks noChangeShapeType="1"/>
            </p:cNvSpPr>
            <p:nvPr/>
          </p:nvSpPr>
          <p:spPr bwMode="auto">
            <a:xfrm flipV="1">
              <a:off x="3629025" y="2670175"/>
              <a:ext cx="104775" cy="4857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6" name="Freeform 452"/>
            <p:cNvSpPr>
              <a:spLocks/>
            </p:cNvSpPr>
            <p:nvPr/>
          </p:nvSpPr>
          <p:spPr bwMode="auto">
            <a:xfrm>
              <a:off x="3629025" y="2670175"/>
              <a:ext cx="104775" cy="485775"/>
            </a:xfrm>
            <a:custGeom>
              <a:avLst/>
              <a:gdLst/>
              <a:ahLst/>
              <a:cxnLst>
                <a:cxn ang="0">
                  <a:pos x="0" y="306"/>
                </a:cxn>
                <a:cxn ang="0">
                  <a:pos x="66" y="0"/>
                </a:cxn>
                <a:cxn ang="0">
                  <a:pos x="42" y="300"/>
                </a:cxn>
                <a:cxn ang="0">
                  <a:pos x="0" y="306"/>
                </a:cxn>
              </a:cxnLst>
              <a:rect l="0" t="0" r="r" b="b"/>
              <a:pathLst>
                <a:path w="66" h="306">
                  <a:moveTo>
                    <a:pt x="0" y="306"/>
                  </a:moveTo>
                  <a:lnTo>
                    <a:pt x="66" y="0"/>
                  </a:lnTo>
                  <a:lnTo>
                    <a:pt x="42" y="300"/>
                  </a:lnTo>
                  <a:lnTo>
                    <a:pt x="0" y="306"/>
                  </a:lnTo>
                  <a:close/>
                </a:path>
              </a:pathLst>
            </a:custGeom>
            <a:solidFill>
              <a:srgbClr val="002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7" name="Line 453"/>
            <p:cNvSpPr>
              <a:spLocks noChangeShapeType="1"/>
            </p:cNvSpPr>
            <p:nvPr/>
          </p:nvSpPr>
          <p:spPr bwMode="auto">
            <a:xfrm flipV="1">
              <a:off x="3629025" y="2670175"/>
              <a:ext cx="104775" cy="4857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8" name="Line 454"/>
            <p:cNvSpPr>
              <a:spLocks noChangeShapeType="1"/>
            </p:cNvSpPr>
            <p:nvPr/>
          </p:nvSpPr>
          <p:spPr bwMode="auto">
            <a:xfrm flipH="1">
              <a:off x="3695700" y="2670175"/>
              <a:ext cx="38100" cy="4762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9" name="Freeform 455"/>
            <p:cNvSpPr>
              <a:spLocks/>
            </p:cNvSpPr>
            <p:nvPr/>
          </p:nvSpPr>
          <p:spPr bwMode="auto">
            <a:xfrm>
              <a:off x="3495675" y="2032000"/>
              <a:ext cx="104775" cy="1257300"/>
            </a:xfrm>
            <a:custGeom>
              <a:avLst/>
              <a:gdLst/>
              <a:ahLst/>
              <a:cxnLst>
                <a:cxn ang="0">
                  <a:pos x="24" y="792"/>
                </a:cxn>
                <a:cxn ang="0">
                  <a:pos x="0" y="558"/>
                </a:cxn>
                <a:cxn ang="0">
                  <a:pos x="66" y="0"/>
                </a:cxn>
                <a:cxn ang="0">
                  <a:pos x="24" y="792"/>
                </a:cxn>
              </a:cxnLst>
              <a:rect l="0" t="0" r="r" b="b"/>
              <a:pathLst>
                <a:path w="66" h="792">
                  <a:moveTo>
                    <a:pt x="24" y="792"/>
                  </a:moveTo>
                  <a:lnTo>
                    <a:pt x="0" y="558"/>
                  </a:lnTo>
                  <a:lnTo>
                    <a:pt x="66" y="0"/>
                  </a:lnTo>
                  <a:lnTo>
                    <a:pt x="24" y="792"/>
                  </a:lnTo>
                  <a:close/>
                </a:path>
              </a:pathLst>
            </a:custGeom>
            <a:solidFill>
              <a:srgbClr val="0000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0" name="Line 456"/>
            <p:cNvSpPr>
              <a:spLocks noChangeShapeType="1"/>
            </p:cNvSpPr>
            <p:nvPr/>
          </p:nvSpPr>
          <p:spPr bwMode="auto">
            <a:xfrm flipH="1" flipV="1">
              <a:off x="3495675" y="2917825"/>
              <a:ext cx="38100" cy="3714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1" name="Line 457"/>
            <p:cNvSpPr>
              <a:spLocks noChangeShapeType="1"/>
            </p:cNvSpPr>
            <p:nvPr/>
          </p:nvSpPr>
          <p:spPr bwMode="auto">
            <a:xfrm flipV="1">
              <a:off x="3495675" y="2032000"/>
              <a:ext cx="104775" cy="8858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2" name="Freeform 458"/>
            <p:cNvSpPr>
              <a:spLocks/>
            </p:cNvSpPr>
            <p:nvPr/>
          </p:nvSpPr>
          <p:spPr bwMode="auto">
            <a:xfrm>
              <a:off x="3495675" y="1660525"/>
              <a:ext cx="104775" cy="1257300"/>
            </a:xfrm>
            <a:custGeom>
              <a:avLst/>
              <a:gdLst/>
              <a:ahLst/>
              <a:cxnLst>
                <a:cxn ang="0">
                  <a:pos x="0" y="792"/>
                </a:cxn>
                <a:cxn ang="0">
                  <a:pos x="66" y="234"/>
                </a:cxn>
                <a:cxn ang="0">
                  <a:pos x="42" y="0"/>
                </a:cxn>
                <a:cxn ang="0">
                  <a:pos x="0" y="792"/>
                </a:cxn>
              </a:cxnLst>
              <a:rect l="0" t="0" r="r" b="b"/>
              <a:pathLst>
                <a:path w="66" h="792">
                  <a:moveTo>
                    <a:pt x="0" y="792"/>
                  </a:moveTo>
                  <a:lnTo>
                    <a:pt x="66" y="234"/>
                  </a:lnTo>
                  <a:lnTo>
                    <a:pt x="42" y="0"/>
                  </a:lnTo>
                  <a:lnTo>
                    <a:pt x="0" y="792"/>
                  </a:lnTo>
                  <a:close/>
                </a:path>
              </a:pathLst>
            </a:custGeom>
            <a:solidFill>
              <a:srgbClr val="007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3" name="Line 459"/>
            <p:cNvSpPr>
              <a:spLocks noChangeShapeType="1"/>
            </p:cNvSpPr>
            <p:nvPr/>
          </p:nvSpPr>
          <p:spPr bwMode="auto">
            <a:xfrm flipV="1">
              <a:off x="3495675" y="2032000"/>
              <a:ext cx="104775" cy="8858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4" name="Line 460"/>
            <p:cNvSpPr>
              <a:spLocks noChangeShapeType="1"/>
            </p:cNvSpPr>
            <p:nvPr/>
          </p:nvSpPr>
          <p:spPr bwMode="auto">
            <a:xfrm flipH="1" flipV="1">
              <a:off x="3562350" y="1660525"/>
              <a:ext cx="38100" cy="3714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5" name="Freeform 461"/>
            <p:cNvSpPr>
              <a:spLocks/>
            </p:cNvSpPr>
            <p:nvPr/>
          </p:nvSpPr>
          <p:spPr bwMode="auto">
            <a:xfrm>
              <a:off x="3533775" y="2032000"/>
              <a:ext cx="104775" cy="1257300"/>
            </a:xfrm>
            <a:custGeom>
              <a:avLst/>
              <a:gdLst/>
              <a:ahLst/>
              <a:cxnLst>
                <a:cxn ang="0">
                  <a:pos x="0" y="792"/>
                </a:cxn>
                <a:cxn ang="0">
                  <a:pos x="66" y="528"/>
                </a:cxn>
                <a:cxn ang="0">
                  <a:pos x="42" y="0"/>
                </a:cxn>
                <a:cxn ang="0">
                  <a:pos x="0" y="792"/>
                </a:cxn>
              </a:cxnLst>
              <a:rect l="0" t="0" r="r" b="b"/>
              <a:pathLst>
                <a:path w="66" h="792">
                  <a:moveTo>
                    <a:pt x="0" y="792"/>
                  </a:moveTo>
                  <a:lnTo>
                    <a:pt x="66" y="528"/>
                  </a:lnTo>
                  <a:lnTo>
                    <a:pt x="42" y="0"/>
                  </a:lnTo>
                  <a:lnTo>
                    <a:pt x="0" y="792"/>
                  </a:lnTo>
                  <a:close/>
                </a:path>
              </a:pathLst>
            </a:custGeom>
            <a:solidFill>
              <a:srgbClr val="0000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6" name="Line 462"/>
            <p:cNvSpPr>
              <a:spLocks noChangeShapeType="1"/>
            </p:cNvSpPr>
            <p:nvPr/>
          </p:nvSpPr>
          <p:spPr bwMode="auto">
            <a:xfrm flipV="1">
              <a:off x="3533775" y="2870200"/>
              <a:ext cx="104775" cy="419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7" name="Line 463"/>
            <p:cNvSpPr>
              <a:spLocks noChangeShapeType="1"/>
            </p:cNvSpPr>
            <p:nvPr/>
          </p:nvSpPr>
          <p:spPr bwMode="auto">
            <a:xfrm flipH="1" flipV="1">
              <a:off x="3600450" y="2032000"/>
              <a:ext cx="38100" cy="8382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8" name="Freeform 464"/>
            <p:cNvSpPr>
              <a:spLocks/>
            </p:cNvSpPr>
            <p:nvPr/>
          </p:nvSpPr>
          <p:spPr bwMode="auto">
            <a:xfrm>
              <a:off x="3562350" y="1917700"/>
              <a:ext cx="104775" cy="523875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330"/>
                </a:cxn>
                <a:cxn ang="0">
                  <a:pos x="66" y="126"/>
                </a:cxn>
                <a:cxn ang="0">
                  <a:pos x="24" y="0"/>
                </a:cxn>
              </a:cxnLst>
              <a:rect l="0" t="0" r="r" b="b"/>
              <a:pathLst>
                <a:path w="66" h="330">
                  <a:moveTo>
                    <a:pt x="24" y="0"/>
                  </a:moveTo>
                  <a:lnTo>
                    <a:pt x="0" y="330"/>
                  </a:lnTo>
                  <a:lnTo>
                    <a:pt x="66" y="126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9" name="Line 465"/>
            <p:cNvSpPr>
              <a:spLocks noChangeShapeType="1"/>
            </p:cNvSpPr>
            <p:nvPr/>
          </p:nvSpPr>
          <p:spPr bwMode="auto">
            <a:xfrm flipH="1">
              <a:off x="3562350" y="1917700"/>
              <a:ext cx="38100" cy="5238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0" name="Line 466"/>
            <p:cNvSpPr>
              <a:spLocks noChangeShapeType="1"/>
            </p:cNvSpPr>
            <p:nvPr/>
          </p:nvSpPr>
          <p:spPr bwMode="auto">
            <a:xfrm flipV="1">
              <a:off x="3562350" y="2117725"/>
              <a:ext cx="104775" cy="3238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1" name="Freeform 467"/>
            <p:cNvSpPr>
              <a:spLocks/>
            </p:cNvSpPr>
            <p:nvPr/>
          </p:nvSpPr>
          <p:spPr bwMode="auto">
            <a:xfrm>
              <a:off x="3619500" y="2022475"/>
              <a:ext cx="104775" cy="28575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6" y="0"/>
                </a:cxn>
                <a:cxn ang="0">
                  <a:pos x="42" y="6"/>
                </a:cxn>
                <a:cxn ang="0">
                  <a:pos x="0" y="18"/>
                </a:cxn>
              </a:cxnLst>
              <a:rect l="0" t="0" r="r" b="b"/>
              <a:pathLst>
                <a:path w="66" h="18">
                  <a:moveTo>
                    <a:pt x="0" y="18"/>
                  </a:moveTo>
                  <a:lnTo>
                    <a:pt x="66" y="0"/>
                  </a:lnTo>
                  <a:lnTo>
                    <a:pt x="42" y="6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2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2" name="Line 468"/>
            <p:cNvSpPr>
              <a:spLocks noChangeShapeType="1"/>
            </p:cNvSpPr>
            <p:nvPr/>
          </p:nvSpPr>
          <p:spPr bwMode="auto">
            <a:xfrm flipV="1">
              <a:off x="3619500" y="2022475"/>
              <a:ext cx="104775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3" name="Line 469"/>
            <p:cNvSpPr>
              <a:spLocks noChangeShapeType="1"/>
            </p:cNvSpPr>
            <p:nvPr/>
          </p:nvSpPr>
          <p:spPr bwMode="auto">
            <a:xfrm flipH="1">
              <a:off x="3686175" y="2022475"/>
              <a:ext cx="38100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4" name="Freeform 470"/>
            <p:cNvSpPr>
              <a:spLocks/>
            </p:cNvSpPr>
            <p:nvPr/>
          </p:nvSpPr>
          <p:spPr bwMode="auto">
            <a:xfrm>
              <a:off x="3609975" y="1603375"/>
              <a:ext cx="104775" cy="190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12"/>
                </a:cxn>
                <a:cxn ang="0">
                  <a:pos x="42" y="0"/>
                </a:cxn>
                <a:cxn ang="0">
                  <a:pos x="0" y="0"/>
                </a:cxn>
              </a:cxnLst>
              <a:rect l="0" t="0" r="r" b="b"/>
              <a:pathLst>
                <a:path w="66" h="12">
                  <a:moveTo>
                    <a:pt x="0" y="0"/>
                  </a:moveTo>
                  <a:lnTo>
                    <a:pt x="66" y="12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5" name="Line 471"/>
            <p:cNvSpPr>
              <a:spLocks noChangeShapeType="1"/>
            </p:cNvSpPr>
            <p:nvPr/>
          </p:nvSpPr>
          <p:spPr bwMode="auto">
            <a:xfrm>
              <a:off x="3609975" y="1603375"/>
              <a:ext cx="104775" cy="190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6" name="Line 472"/>
            <p:cNvSpPr>
              <a:spLocks noChangeShapeType="1"/>
            </p:cNvSpPr>
            <p:nvPr/>
          </p:nvSpPr>
          <p:spPr bwMode="auto">
            <a:xfrm flipH="1" flipV="1">
              <a:off x="3676650" y="1603375"/>
              <a:ext cx="38100" cy="190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7" name="Freeform 473"/>
            <p:cNvSpPr>
              <a:spLocks/>
            </p:cNvSpPr>
            <p:nvPr/>
          </p:nvSpPr>
          <p:spPr bwMode="auto">
            <a:xfrm>
              <a:off x="3609975" y="1603375"/>
              <a:ext cx="104775" cy="47625"/>
            </a:xfrm>
            <a:custGeom>
              <a:avLst/>
              <a:gdLst/>
              <a:ahLst/>
              <a:cxnLst>
                <a:cxn ang="0">
                  <a:pos x="24" y="30"/>
                </a:cxn>
                <a:cxn ang="0">
                  <a:pos x="0" y="0"/>
                </a:cxn>
                <a:cxn ang="0">
                  <a:pos x="66" y="12"/>
                </a:cxn>
                <a:cxn ang="0">
                  <a:pos x="24" y="30"/>
                </a:cxn>
              </a:cxnLst>
              <a:rect l="0" t="0" r="r" b="b"/>
              <a:pathLst>
                <a:path w="66" h="30">
                  <a:moveTo>
                    <a:pt x="24" y="30"/>
                  </a:moveTo>
                  <a:lnTo>
                    <a:pt x="0" y="0"/>
                  </a:lnTo>
                  <a:lnTo>
                    <a:pt x="66" y="12"/>
                  </a:lnTo>
                  <a:lnTo>
                    <a:pt x="24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8" name="Line 474"/>
            <p:cNvSpPr>
              <a:spLocks noChangeShapeType="1"/>
            </p:cNvSpPr>
            <p:nvPr/>
          </p:nvSpPr>
          <p:spPr bwMode="auto">
            <a:xfrm flipH="1" flipV="1">
              <a:off x="3609975" y="1603375"/>
              <a:ext cx="38100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9" name="Line 475"/>
            <p:cNvSpPr>
              <a:spLocks noChangeShapeType="1"/>
            </p:cNvSpPr>
            <p:nvPr/>
          </p:nvSpPr>
          <p:spPr bwMode="auto">
            <a:xfrm>
              <a:off x="3609975" y="1603375"/>
              <a:ext cx="104775" cy="190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00" name="Freeform 476"/>
            <p:cNvSpPr>
              <a:spLocks/>
            </p:cNvSpPr>
            <p:nvPr/>
          </p:nvSpPr>
          <p:spPr bwMode="auto">
            <a:xfrm>
              <a:off x="3600450" y="1889125"/>
              <a:ext cx="104775" cy="133350"/>
            </a:xfrm>
            <a:custGeom>
              <a:avLst/>
              <a:gdLst/>
              <a:ahLst/>
              <a:cxnLst>
                <a:cxn ang="0">
                  <a:pos x="24" y="84"/>
                </a:cxn>
                <a:cxn ang="0">
                  <a:pos x="0" y="18"/>
                </a:cxn>
                <a:cxn ang="0">
                  <a:pos x="66" y="0"/>
                </a:cxn>
                <a:cxn ang="0">
                  <a:pos x="24" y="84"/>
                </a:cxn>
              </a:cxnLst>
              <a:rect l="0" t="0" r="r" b="b"/>
              <a:pathLst>
                <a:path w="66" h="84">
                  <a:moveTo>
                    <a:pt x="24" y="84"/>
                  </a:moveTo>
                  <a:lnTo>
                    <a:pt x="0" y="18"/>
                  </a:lnTo>
                  <a:lnTo>
                    <a:pt x="66" y="0"/>
                  </a:lnTo>
                  <a:lnTo>
                    <a:pt x="24" y="84"/>
                  </a:lnTo>
                  <a:close/>
                </a:path>
              </a:pathLst>
            </a:custGeom>
            <a:solidFill>
              <a:srgbClr val="FF3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01" name="Line 477"/>
            <p:cNvSpPr>
              <a:spLocks noChangeShapeType="1"/>
            </p:cNvSpPr>
            <p:nvPr/>
          </p:nvSpPr>
          <p:spPr bwMode="auto">
            <a:xfrm flipH="1" flipV="1">
              <a:off x="3600450" y="1917700"/>
              <a:ext cx="38100" cy="1047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02" name="Line 478"/>
            <p:cNvSpPr>
              <a:spLocks noChangeShapeType="1"/>
            </p:cNvSpPr>
            <p:nvPr/>
          </p:nvSpPr>
          <p:spPr bwMode="auto">
            <a:xfrm flipV="1">
              <a:off x="3600450" y="1889125"/>
              <a:ext cx="104775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03" name="Rectangle 479"/>
            <p:cNvSpPr>
              <a:spLocks noChangeArrowheads="1"/>
            </p:cNvSpPr>
            <p:nvPr/>
          </p:nvSpPr>
          <p:spPr bwMode="auto">
            <a:xfrm>
              <a:off x="3923928" y="3717032"/>
              <a:ext cx="468077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X [Pixel]</a:t>
              </a: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04" name="Freeform 480"/>
            <p:cNvSpPr>
              <a:spLocks/>
            </p:cNvSpPr>
            <p:nvPr/>
          </p:nvSpPr>
          <p:spPr bwMode="auto">
            <a:xfrm>
              <a:off x="3429000" y="2917825"/>
              <a:ext cx="104775" cy="371475"/>
            </a:xfrm>
            <a:custGeom>
              <a:avLst/>
              <a:gdLst/>
              <a:ahLst/>
              <a:cxnLst>
                <a:cxn ang="0">
                  <a:pos x="0" y="210"/>
                </a:cxn>
                <a:cxn ang="0">
                  <a:pos x="66" y="234"/>
                </a:cxn>
                <a:cxn ang="0">
                  <a:pos x="42" y="0"/>
                </a:cxn>
                <a:cxn ang="0">
                  <a:pos x="0" y="210"/>
                </a:cxn>
              </a:cxnLst>
              <a:rect l="0" t="0" r="r" b="b"/>
              <a:pathLst>
                <a:path w="66" h="234">
                  <a:moveTo>
                    <a:pt x="0" y="210"/>
                  </a:moveTo>
                  <a:lnTo>
                    <a:pt x="66" y="234"/>
                  </a:lnTo>
                  <a:lnTo>
                    <a:pt x="42" y="0"/>
                  </a:lnTo>
                  <a:lnTo>
                    <a:pt x="0" y="210"/>
                  </a:lnTo>
                  <a:close/>
                </a:path>
              </a:pathLst>
            </a:custGeom>
            <a:solidFill>
              <a:srgbClr val="0000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05" name="Line 481"/>
            <p:cNvSpPr>
              <a:spLocks noChangeShapeType="1"/>
            </p:cNvSpPr>
            <p:nvPr/>
          </p:nvSpPr>
          <p:spPr bwMode="auto">
            <a:xfrm>
              <a:off x="3429000" y="3251200"/>
              <a:ext cx="104775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06" name="Line 482"/>
            <p:cNvSpPr>
              <a:spLocks noChangeShapeType="1"/>
            </p:cNvSpPr>
            <p:nvPr/>
          </p:nvSpPr>
          <p:spPr bwMode="auto">
            <a:xfrm flipH="1" flipV="1">
              <a:off x="3495675" y="2917825"/>
              <a:ext cx="38100" cy="3714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07" name="Freeform 483"/>
            <p:cNvSpPr>
              <a:spLocks/>
            </p:cNvSpPr>
            <p:nvPr/>
          </p:nvSpPr>
          <p:spPr bwMode="auto">
            <a:xfrm>
              <a:off x="3533775" y="2870200"/>
              <a:ext cx="104775" cy="419100"/>
            </a:xfrm>
            <a:custGeom>
              <a:avLst/>
              <a:gdLst/>
              <a:ahLst/>
              <a:cxnLst>
                <a:cxn ang="0">
                  <a:pos x="24" y="252"/>
                </a:cxn>
                <a:cxn ang="0">
                  <a:pos x="0" y="264"/>
                </a:cxn>
                <a:cxn ang="0">
                  <a:pos x="66" y="0"/>
                </a:cxn>
                <a:cxn ang="0">
                  <a:pos x="24" y="252"/>
                </a:cxn>
              </a:cxnLst>
              <a:rect l="0" t="0" r="r" b="b"/>
              <a:pathLst>
                <a:path w="66" h="264">
                  <a:moveTo>
                    <a:pt x="24" y="252"/>
                  </a:moveTo>
                  <a:lnTo>
                    <a:pt x="0" y="264"/>
                  </a:lnTo>
                  <a:lnTo>
                    <a:pt x="66" y="0"/>
                  </a:lnTo>
                  <a:lnTo>
                    <a:pt x="24" y="252"/>
                  </a:lnTo>
                  <a:close/>
                </a:path>
              </a:pathLst>
            </a:custGeom>
            <a:solidFill>
              <a:srgbClr val="0000A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08" name="Line 484"/>
            <p:cNvSpPr>
              <a:spLocks noChangeShapeType="1"/>
            </p:cNvSpPr>
            <p:nvPr/>
          </p:nvSpPr>
          <p:spPr bwMode="auto">
            <a:xfrm flipH="1">
              <a:off x="3533775" y="3270250"/>
              <a:ext cx="38100" cy="190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09" name="Line 485"/>
            <p:cNvSpPr>
              <a:spLocks noChangeShapeType="1"/>
            </p:cNvSpPr>
            <p:nvPr/>
          </p:nvSpPr>
          <p:spPr bwMode="auto">
            <a:xfrm flipV="1">
              <a:off x="3533775" y="2870200"/>
              <a:ext cx="104775" cy="419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10" name="Freeform 486"/>
            <p:cNvSpPr>
              <a:spLocks/>
            </p:cNvSpPr>
            <p:nvPr/>
          </p:nvSpPr>
          <p:spPr bwMode="auto">
            <a:xfrm>
              <a:off x="3505200" y="3136900"/>
              <a:ext cx="104775" cy="5715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36"/>
                </a:cxn>
                <a:cxn ang="0">
                  <a:pos x="66" y="18"/>
                </a:cxn>
                <a:cxn ang="0">
                  <a:pos x="24" y="0"/>
                </a:cxn>
              </a:cxnLst>
              <a:rect l="0" t="0" r="r" b="b"/>
              <a:pathLst>
                <a:path w="66" h="36">
                  <a:moveTo>
                    <a:pt x="24" y="0"/>
                  </a:moveTo>
                  <a:lnTo>
                    <a:pt x="0" y="36"/>
                  </a:lnTo>
                  <a:lnTo>
                    <a:pt x="66" y="18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2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11" name="Line 487"/>
            <p:cNvSpPr>
              <a:spLocks noChangeShapeType="1"/>
            </p:cNvSpPr>
            <p:nvPr/>
          </p:nvSpPr>
          <p:spPr bwMode="auto">
            <a:xfrm flipH="1">
              <a:off x="3505200" y="3136900"/>
              <a:ext cx="38100" cy="571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12" name="Line 488"/>
            <p:cNvSpPr>
              <a:spLocks noChangeShapeType="1"/>
            </p:cNvSpPr>
            <p:nvPr/>
          </p:nvSpPr>
          <p:spPr bwMode="auto">
            <a:xfrm flipV="1">
              <a:off x="3505200" y="3165475"/>
              <a:ext cx="104775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13" name="Freeform 489"/>
            <p:cNvSpPr>
              <a:spLocks/>
            </p:cNvSpPr>
            <p:nvPr/>
          </p:nvSpPr>
          <p:spPr bwMode="auto">
            <a:xfrm>
              <a:off x="3505200" y="3165475"/>
              <a:ext cx="104775" cy="104775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6" y="0"/>
                </a:cxn>
                <a:cxn ang="0">
                  <a:pos x="42" y="66"/>
                </a:cxn>
                <a:cxn ang="0">
                  <a:pos x="0" y="18"/>
                </a:cxn>
              </a:cxnLst>
              <a:rect l="0" t="0" r="r" b="b"/>
              <a:pathLst>
                <a:path w="66" h="66">
                  <a:moveTo>
                    <a:pt x="0" y="18"/>
                  </a:moveTo>
                  <a:lnTo>
                    <a:pt x="66" y="0"/>
                  </a:lnTo>
                  <a:lnTo>
                    <a:pt x="42" y="66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E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14" name="Line 490"/>
            <p:cNvSpPr>
              <a:spLocks noChangeShapeType="1"/>
            </p:cNvSpPr>
            <p:nvPr/>
          </p:nvSpPr>
          <p:spPr bwMode="auto">
            <a:xfrm flipV="1">
              <a:off x="3505200" y="3165475"/>
              <a:ext cx="104775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15" name="Line 491"/>
            <p:cNvSpPr>
              <a:spLocks noChangeShapeType="1"/>
            </p:cNvSpPr>
            <p:nvPr/>
          </p:nvSpPr>
          <p:spPr bwMode="auto">
            <a:xfrm flipH="1">
              <a:off x="3571875" y="3165475"/>
              <a:ext cx="38100" cy="1047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16" name="Freeform 492"/>
            <p:cNvSpPr>
              <a:spLocks/>
            </p:cNvSpPr>
            <p:nvPr/>
          </p:nvSpPr>
          <p:spPr bwMode="auto">
            <a:xfrm>
              <a:off x="3543300" y="3136900"/>
              <a:ext cx="114300" cy="381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2" y="24"/>
                </a:cxn>
                <a:cxn ang="0">
                  <a:pos x="42" y="18"/>
                </a:cxn>
                <a:cxn ang="0">
                  <a:pos x="0" y="0"/>
                </a:cxn>
              </a:cxnLst>
              <a:rect l="0" t="0" r="r" b="b"/>
              <a:pathLst>
                <a:path w="72" h="24">
                  <a:moveTo>
                    <a:pt x="0" y="0"/>
                  </a:moveTo>
                  <a:lnTo>
                    <a:pt x="72" y="24"/>
                  </a:lnTo>
                  <a:lnTo>
                    <a:pt x="4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17" name="Line 493"/>
            <p:cNvSpPr>
              <a:spLocks noChangeShapeType="1"/>
            </p:cNvSpPr>
            <p:nvPr/>
          </p:nvSpPr>
          <p:spPr bwMode="auto">
            <a:xfrm>
              <a:off x="3543300" y="3136900"/>
              <a:ext cx="114300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18" name="Line 494"/>
            <p:cNvSpPr>
              <a:spLocks noChangeShapeType="1"/>
            </p:cNvSpPr>
            <p:nvPr/>
          </p:nvSpPr>
          <p:spPr bwMode="auto">
            <a:xfrm flipH="1" flipV="1">
              <a:off x="3609975" y="3165475"/>
              <a:ext cx="47625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19" name="Freeform 495"/>
            <p:cNvSpPr>
              <a:spLocks/>
            </p:cNvSpPr>
            <p:nvPr/>
          </p:nvSpPr>
          <p:spPr bwMode="auto">
            <a:xfrm>
              <a:off x="3571875" y="3165475"/>
              <a:ext cx="104775" cy="1524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66"/>
                </a:cxn>
                <a:cxn ang="0">
                  <a:pos x="66" y="96"/>
                </a:cxn>
                <a:cxn ang="0">
                  <a:pos x="24" y="0"/>
                </a:cxn>
              </a:cxnLst>
              <a:rect l="0" t="0" r="r" b="b"/>
              <a:pathLst>
                <a:path w="66" h="96">
                  <a:moveTo>
                    <a:pt x="24" y="0"/>
                  </a:moveTo>
                  <a:lnTo>
                    <a:pt x="0" y="66"/>
                  </a:lnTo>
                  <a:lnTo>
                    <a:pt x="66" y="96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E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0" name="Line 496"/>
            <p:cNvSpPr>
              <a:spLocks noChangeShapeType="1"/>
            </p:cNvSpPr>
            <p:nvPr/>
          </p:nvSpPr>
          <p:spPr bwMode="auto">
            <a:xfrm flipH="1">
              <a:off x="3571875" y="3165475"/>
              <a:ext cx="38100" cy="1047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1" name="Line 497"/>
            <p:cNvSpPr>
              <a:spLocks noChangeShapeType="1"/>
            </p:cNvSpPr>
            <p:nvPr/>
          </p:nvSpPr>
          <p:spPr bwMode="auto">
            <a:xfrm>
              <a:off x="3571875" y="3270250"/>
              <a:ext cx="104775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2" name="Freeform 498"/>
            <p:cNvSpPr>
              <a:spLocks/>
            </p:cNvSpPr>
            <p:nvPr/>
          </p:nvSpPr>
          <p:spPr bwMode="auto">
            <a:xfrm>
              <a:off x="3543300" y="3136900"/>
              <a:ext cx="114300" cy="142875"/>
            </a:xfrm>
            <a:custGeom>
              <a:avLst/>
              <a:gdLst/>
              <a:ahLst/>
              <a:cxnLst>
                <a:cxn ang="0">
                  <a:pos x="30" y="90"/>
                </a:cxn>
                <a:cxn ang="0">
                  <a:pos x="0" y="0"/>
                </a:cxn>
                <a:cxn ang="0">
                  <a:pos x="72" y="24"/>
                </a:cxn>
                <a:cxn ang="0">
                  <a:pos x="30" y="90"/>
                </a:cxn>
              </a:cxnLst>
              <a:rect l="0" t="0" r="r" b="b"/>
              <a:pathLst>
                <a:path w="72" h="90">
                  <a:moveTo>
                    <a:pt x="30" y="90"/>
                  </a:moveTo>
                  <a:lnTo>
                    <a:pt x="0" y="0"/>
                  </a:lnTo>
                  <a:lnTo>
                    <a:pt x="72" y="24"/>
                  </a:lnTo>
                  <a:lnTo>
                    <a:pt x="30" y="90"/>
                  </a:lnTo>
                  <a:close/>
                </a:path>
              </a:pathLst>
            </a:custGeom>
            <a:solidFill>
              <a:srgbClr val="0000C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3" name="Line 499"/>
            <p:cNvSpPr>
              <a:spLocks noChangeShapeType="1"/>
            </p:cNvSpPr>
            <p:nvPr/>
          </p:nvSpPr>
          <p:spPr bwMode="auto">
            <a:xfrm flipH="1" flipV="1">
              <a:off x="3543300" y="3136900"/>
              <a:ext cx="47625" cy="1428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4" name="Line 500"/>
            <p:cNvSpPr>
              <a:spLocks noChangeShapeType="1"/>
            </p:cNvSpPr>
            <p:nvPr/>
          </p:nvSpPr>
          <p:spPr bwMode="auto">
            <a:xfrm>
              <a:off x="3543300" y="3136900"/>
              <a:ext cx="114300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5" name="Freeform 501"/>
            <p:cNvSpPr>
              <a:spLocks/>
            </p:cNvSpPr>
            <p:nvPr/>
          </p:nvSpPr>
          <p:spPr bwMode="auto">
            <a:xfrm>
              <a:off x="3590925" y="3146425"/>
              <a:ext cx="104775" cy="133350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66" y="0"/>
                </a:cxn>
                <a:cxn ang="0">
                  <a:pos x="42" y="18"/>
                </a:cxn>
                <a:cxn ang="0">
                  <a:pos x="0" y="84"/>
                </a:cxn>
              </a:cxnLst>
              <a:rect l="0" t="0" r="r" b="b"/>
              <a:pathLst>
                <a:path w="66" h="84">
                  <a:moveTo>
                    <a:pt x="0" y="84"/>
                  </a:moveTo>
                  <a:lnTo>
                    <a:pt x="66" y="0"/>
                  </a:lnTo>
                  <a:lnTo>
                    <a:pt x="42" y="18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0000C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6" name="Line 502"/>
            <p:cNvSpPr>
              <a:spLocks noChangeShapeType="1"/>
            </p:cNvSpPr>
            <p:nvPr/>
          </p:nvSpPr>
          <p:spPr bwMode="auto">
            <a:xfrm flipV="1">
              <a:off x="3590925" y="3146425"/>
              <a:ext cx="104775" cy="1333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7" name="Line 503"/>
            <p:cNvSpPr>
              <a:spLocks noChangeShapeType="1"/>
            </p:cNvSpPr>
            <p:nvPr/>
          </p:nvSpPr>
          <p:spPr bwMode="auto">
            <a:xfrm flipH="1">
              <a:off x="3657600" y="3146425"/>
              <a:ext cx="3810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8" name="Freeform 504"/>
            <p:cNvSpPr>
              <a:spLocks/>
            </p:cNvSpPr>
            <p:nvPr/>
          </p:nvSpPr>
          <p:spPr bwMode="auto">
            <a:xfrm>
              <a:off x="3590925" y="3146425"/>
              <a:ext cx="104775" cy="133350"/>
            </a:xfrm>
            <a:custGeom>
              <a:avLst/>
              <a:gdLst/>
              <a:ahLst/>
              <a:cxnLst>
                <a:cxn ang="0">
                  <a:pos x="24" y="6"/>
                </a:cxn>
                <a:cxn ang="0">
                  <a:pos x="0" y="84"/>
                </a:cxn>
                <a:cxn ang="0">
                  <a:pos x="66" y="0"/>
                </a:cxn>
                <a:cxn ang="0">
                  <a:pos x="24" y="6"/>
                </a:cxn>
              </a:cxnLst>
              <a:rect l="0" t="0" r="r" b="b"/>
              <a:pathLst>
                <a:path w="66" h="84">
                  <a:moveTo>
                    <a:pt x="24" y="6"/>
                  </a:moveTo>
                  <a:lnTo>
                    <a:pt x="0" y="84"/>
                  </a:lnTo>
                  <a:lnTo>
                    <a:pt x="66" y="0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rgbClr val="002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9" name="Line 505"/>
            <p:cNvSpPr>
              <a:spLocks noChangeShapeType="1"/>
            </p:cNvSpPr>
            <p:nvPr/>
          </p:nvSpPr>
          <p:spPr bwMode="auto">
            <a:xfrm flipH="1">
              <a:off x="3590925" y="3155950"/>
              <a:ext cx="38100" cy="1238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30" name="Line 506"/>
            <p:cNvSpPr>
              <a:spLocks noChangeShapeType="1"/>
            </p:cNvSpPr>
            <p:nvPr/>
          </p:nvSpPr>
          <p:spPr bwMode="auto">
            <a:xfrm flipV="1">
              <a:off x="3590925" y="3146425"/>
              <a:ext cx="104775" cy="1333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31" name="Freeform 507"/>
            <p:cNvSpPr>
              <a:spLocks/>
            </p:cNvSpPr>
            <p:nvPr/>
          </p:nvSpPr>
          <p:spPr bwMode="auto">
            <a:xfrm>
              <a:off x="3448050" y="1660525"/>
              <a:ext cx="114300" cy="1257300"/>
            </a:xfrm>
            <a:custGeom>
              <a:avLst/>
              <a:gdLst/>
              <a:ahLst/>
              <a:cxnLst>
                <a:cxn ang="0">
                  <a:pos x="30" y="792"/>
                </a:cxn>
                <a:cxn ang="0">
                  <a:pos x="0" y="210"/>
                </a:cxn>
                <a:cxn ang="0">
                  <a:pos x="72" y="0"/>
                </a:cxn>
                <a:cxn ang="0">
                  <a:pos x="30" y="792"/>
                </a:cxn>
              </a:cxnLst>
              <a:rect l="0" t="0" r="r" b="b"/>
              <a:pathLst>
                <a:path w="72" h="792">
                  <a:moveTo>
                    <a:pt x="30" y="792"/>
                  </a:moveTo>
                  <a:lnTo>
                    <a:pt x="0" y="210"/>
                  </a:lnTo>
                  <a:lnTo>
                    <a:pt x="72" y="0"/>
                  </a:lnTo>
                  <a:lnTo>
                    <a:pt x="30" y="792"/>
                  </a:lnTo>
                  <a:close/>
                </a:path>
              </a:pathLst>
            </a:custGeom>
            <a:solidFill>
              <a:srgbClr val="007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32" name="Line 508"/>
            <p:cNvSpPr>
              <a:spLocks noChangeShapeType="1"/>
            </p:cNvSpPr>
            <p:nvPr/>
          </p:nvSpPr>
          <p:spPr bwMode="auto">
            <a:xfrm flipH="1" flipV="1">
              <a:off x="3448050" y="1993900"/>
              <a:ext cx="47625" cy="923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33" name="Line 509"/>
            <p:cNvSpPr>
              <a:spLocks noChangeShapeType="1"/>
            </p:cNvSpPr>
            <p:nvPr/>
          </p:nvSpPr>
          <p:spPr bwMode="auto">
            <a:xfrm flipV="1">
              <a:off x="3448050" y="1660525"/>
              <a:ext cx="114300" cy="3333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34" name="Freeform 510"/>
            <p:cNvSpPr>
              <a:spLocks/>
            </p:cNvSpPr>
            <p:nvPr/>
          </p:nvSpPr>
          <p:spPr bwMode="auto">
            <a:xfrm>
              <a:off x="3495675" y="1917700"/>
              <a:ext cx="104775" cy="523875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66" y="0"/>
                </a:cxn>
                <a:cxn ang="0">
                  <a:pos x="42" y="330"/>
                </a:cxn>
                <a:cxn ang="0">
                  <a:pos x="0" y="12"/>
                </a:cxn>
              </a:cxnLst>
              <a:rect l="0" t="0" r="r" b="b"/>
              <a:pathLst>
                <a:path w="66" h="330">
                  <a:moveTo>
                    <a:pt x="0" y="12"/>
                  </a:moveTo>
                  <a:lnTo>
                    <a:pt x="66" y="0"/>
                  </a:lnTo>
                  <a:lnTo>
                    <a:pt x="42" y="33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E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35" name="Line 511"/>
            <p:cNvSpPr>
              <a:spLocks noChangeShapeType="1"/>
            </p:cNvSpPr>
            <p:nvPr/>
          </p:nvSpPr>
          <p:spPr bwMode="auto">
            <a:xfrm flipV="1">
              <a:off x="3495675" y="1917700"/>
              <a:ext cx="104775" cy="190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36" name="Line 512"/>
            <p:cNvSpPr>
              <a:spLocks noChangeShapeType="1"/>
            </p:cNvSpPr>
            <p:nvPr/>
          </p:nvSpPr>
          <p:spPr bwMode="auto">
            <a:xfrm flipH="1">
              <a:off x="3562350" y="1917700"/>
              <a:ext cx="38100" cy="5238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37" name="Freeform 513"/>
            <p:cNvSpPr>
              <a:spLocks/>
            </p:cNvSpPr>
            <p:nvPr/>
          </p:nvSpPr>
          <p:spPr bwMode="auto">
            <a:xfrm>
              <a:off x="3581400" y="2032000"/>
              <a:ext cx="104775" cy="19050"/>
            </a:xfrm>
            <a:custGeom>
              <a:avLst/>
              <a:gdLst/>
              <a:ahLst/>
              <a:cxnLst>
                <a:cxn ang="0">
                  <a:pos x="24" y="12"/>
                </a:cxn>
                <a:cxn ang="0">
                  <a:pos x="0" y="12"/>
                </a:cxn>
                <a:cxn ang="0">
                  <a:pos x="66" y="0"/>
                </a:cxn>
                <a:cxn ang="0">
                  <a:pos x="24" y="12"/>
                </a:cxn>
              </a:cxnLst>
              <a:rect l="0" t="0" r="r" b="b"/>
              <a:pathLst>
                <a:path w="66" h="12">
                  <a:moveTo>
                    <a:pt x="24" y="12"/>
                  </a:moveTo>
                  <a:lnTo>
                    <a:pt x="0" y="12"/>
                  </a:lnTo>
                  <a:lnTo>
                    <a:pt x="66" y="0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FF2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38" name="Line 514"/>
            <p:cNvSpPr>
              <a:spLocks noChangeShapeType="1"/>
            </p:cNvSpPr>
            <p:nvPr/>
          </p:nvSpPr>
          <p:spPr bwMode="auto">
            <a:xfrm flipH="1">
              <a:off x="3581400" y="2051050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39" name="Line 515"/>
            <p:cNvSpPr>
              <a:spLocks noChangeShapeType="1"/>
            </p:cNvSpPr>
            <p:nvPr/>
          </p:nvSpPr>
          <p:spPr bwMode="auto">
            <a:xfrm flipV="1">
              <a:off x="3581400" y="2032000"/>
              <a:ext cx="104775" cy="190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40" name="Freeform 516"/>
            <p:cNvSpPr>
              <a:spLocks/>
            </p:cNvSpPr>
            <p:nvPr/>
          </p:nvSpPr>
          <p:spPr bwMode="auto">
            <a:xfrm>
              <a:off x="3581400" y="2022475"/>
              <a:ext cx="104775" cy="28575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6" y="6"/>
                </a:cxn>
                <a:cxn ang="0">
                  <a:pos x="36" y="0"/>
                </a:cxn>
                <a:cxn ang="0">
                  <a:pos x="0" y="18"/>
                </a:cxn>
              </a:cxnLst>
              <a:rect l="0" t="0" r="r" b="b"/>
              <a:pathLst>
                <a:path w="66" h="18">
                  <a:moveTo>
                    <a:pt x="0" y="18"/>
                  </a:moveTo>
                  <a:lnTo>
                    <a:pt x="66" y="6"/>
                  </a:lnTo>
                  <a:lnTo>
                    <a:pt x="36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3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41" name="Line 517"/>
            <p:cNvSpPr>
              <a:spLocks noChangeShapeType="1"/>
            </p:cNvSpPr>
            <p:nvPr/>
          </p:nvSpPr>
          <p:spPr bwMode="auto">
            <a:xfrm flipV="1">
              <a:off x="3581400" y="2032000"/>
              <a:ext cx="104775" cy="190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42" name="Line 518"/>
            <p:cNvSpPr>
              <a:spLocks noChangeShapeType="1"/>
            </p:cNvSpPr>
            <p:nvPr/>
          </p:nvSpPr>
          <p:spPr bwMode="auto">
            <a:xfrm flipH="1" flipV="1">
              <a:off x="3638550" y="2022475"/>
              <a:ext cx="47625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43" name="Freeform 519"/>
            <p:cNvSpPr>
              <a:spLocks/>
            </p:cNvSpPr>
            <p:nvPr/>
          </p:nvSpPr>
          <p:spPr bwMode="auto">
            <a:xfrm>
              <a:off x="3533775" y="1546225"/>
              <a:ext cx="104775" cy="666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66" y="18"/>
                </a:cxn>
                <a:cxn ang="0">
                  <a:pos x="36" y="0"/>
                </a:cxn>
                <a:cxn ang="0">
                  <a:pos x="0" y="42"/>
                </a:cxn>
              </a:cxnLst>
              <a:rect l="0" t="0" r="r" b="b"/>
              <a:pathLst>
                <a:path w="66" h="42">
                  <a:moveTo>
                    <a:pt x="0" y="42"/>
                  </a:moveTo>
                  <a:lnTo>
                    <a:pt x="66" y="18"/>
                  </a:lnTo>
                  <a:lnTo>
                    <a:pt x="36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44" name="Line 520"/>
            <p:cNvSpPr>
              <a:spLocks noChangeShapeType="1"/>
            </p:cNvSpPr>
            <p:nvPr/>
          </p:nvSpPr>
          <p:spPr bwMode="auto">
            <a:xfrm flipV="1">
              <a:off x="3533775" y="1574800"/>
              <a:ext cx="104775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45" name="Line 521"/>
            <p:cNvSpPr>
              <a:spLocks noChangeShapeType="1"/>
            </p:cNvSpPr>
            <p:nvPr/>
          </p:nvSpPr>
          <p:spPr bwMode="auto">
            <a:xfrm flipH="1" flipV="1">
              <a:off x="3590925" y="1546225"/>
              <a:ext cx="47625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46" name="Freeform 522"/>
            <p:cNvSpPr>
              <a:spLocks/>
            </p:cNvSpPr>
            <p:nvPr/>
          </p:nvSpPr>
          <p:spPr bwMode="auto">
            <a:xfrm>
              <a:off x="3533775" y="1574800"/>
              <a:ext cx="104775" cy="38100"/>
            </a:xfrm>
            <a:custGeom>
              <a:avLst/>
              <a:gdLst/>
              <a:ahLst/>
              <a:cxnLst>
                <a:cxn ang="0">
                  <a:pos x="24" y="12"/>
                </a:cxn>
                <a:cxn ang="0">
                  <a:pos x="0" y="24"/>
                </a:cxn>
                <a:cxn ang="0">
                  <a:pos x="66" y="0"/>
                </a:cxn>
                <a:cxn ang="0">
                  <a:pos x="24" y="12"/>
                </a:cxn>
              </a:cxnLst>
              <a:rect l="0" t="0" r="r" b="b"/>
              <a:pathLst>
                <a:path w="66" h="24">
                  <a:moveTo>
                    <a:pt x="24" y="12"/>
                  </a:moveTo>
                  <a:lnTo>
                    <a:pt x="0" y="24"/>
                  </a:lnTo>
                  <a:lnTo>
                    <a:pt x="66" y="0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47" name="Line 523"/>
            <p:cNvSpPr>
              <a:spLocks noChangeShapeType="1"/>
            </p:cNvSpPr>
            <p:nvPr/>
          </p:nvSpPr>
          <p:spPr bwMode="auto">
            <a:xfrm flipH="1">
              <a:off x="3533775" y="1593850"/>
              <a:ext cx="38100" cy="190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48" name="Line 524"/>
            <p:cNvSpPr>
              <a:spLocks noChangeShapeType="1"/>
            </p:cNvSpPr>
            <p:nvPr/>
          </p:nvSpPr>
          <p:spPr bwMode="auto">
            <a:xfrm flipV="1">
              <a:off x="3533775" y="1574800"/>
              <a:ext cx="104775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49" name="Freeform 525"/>
            <p:cNvSpPr>
              <a:spLocks/>
            </p:cNvSpPr>
            <p:nvPr/>
          </p:nvSpPr>
          <p:spPr bwMode="auto">
            <a:xfrm>
              <a:off x="3571875" y="1593850"/>
              <a:ext cx="104775" cy="9525"/>
            </a:xfrm>
            <a:custGeom>
              <a:avLst/>
              <a:gdLst/>
              <a:ahLst/>
              <a:cxnLst>
                <a:cxn ang="0">
                  <a:pos x="24" y="6"/>
                </a:cxn>
                <a:cxn ang="0">
                  <a:pos x="0" y="0"/>
                </a:cxn>
                <a:cxn ang="0">
                  <a:pos x="66" y="6"/>
                </a:cxn>
                <a:cxn ang="0">
                  <a:pos x="24" y="6"/>
                </a:cxn>
              </a:cxnLst>
              <a:rect l="0" t="0" r="r" b="b"/>
              <a:pathLst>
                <a:path w="66" h="6">
                  <a:moveTo>
                    <a:pt x="24" y="6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rgbClr val="D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50" name="Line 526"/>
            <p:cNvSpPr>
              <a:spLocks noChangeShapeType="1"/>
            </p:cNvSpPr>
            <p:nvPr/>
          </p:nvSpPr>
          <p:spPr bwMode="auto">
            <a:xfrm flipH="1" flipV="1">
              <a:off x="3571875" y="1593850"/>
              <a:ext cx="38100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51" name="Line 527"/>
            <p:cNvSpPr>
              <a:spLocks noChangeShapeType="1"/>
            </p:cNvSpPr>
            <p:nvPr/>
          </p:nvSpPr>
          <p:spPr bwMode="auto">
            <a:xfrm>
              <a:off x="3571875" y="1593850"/>
              <a:ext cx="104775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52" name="Freeform 528"/>
            <p:cNvSpPr>
              <a:spLocks/>
            </p:cNvSpPr>
            <p:nvPr/>
          </p:nvSpPr>
          <p:spPr bwMode="auto">
            <a:xfrm>
              <a:off x="3571875" y="1574800"/>
              <a:ext cx="104775" cy="28575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66" y="18"/>
                </a:cxn>
                <a:cxn ang="0">
                  <a:pos x="42" y="0"/>
                </a:cxn>
                <a:cxn ang="0">
                  <a:pos x="0" y="12"/>
                </a:cxn>
              </a:cxnLst>
              <a:rect l="0" t="0" r="r" b="b"/>
              <a:pathLst>
                <a:path w="66" h="18">
                  <a:moveTo>
                    <a:pt x="0" y="12"/>
                  </a:moveTo>
                  <a:lnTo>
                    <a:pt x="66" y="18"/>
                  </a:lnTo>
                  <a:lnTo>
                    <a:pt x="42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D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53" name="Line 529"/>
            <p:cNvSpPr>
              <a:spLocks noChangeShapeType="1"/>
            </p:cNvSpPr>
            <p:nvPr/>
          </p:nvSpPr>
          <p:spPr bwMode="auto">
            <a:xfrm>
              <a:off x="3571875" y="1593850"/>
              <a:ext cx="104775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54" name="Line 530"/>
            <p:cNvSpPr>
              <a:spLocks noChangeShapeType="1"/>
            </p:cNvSpPr>
            <p:nvPr/>
          </p:nvSpPr>
          <p:spPr bwMode="auto">
            <a:xfrm flipH="1" flipV="1">
              <a:off x="3638550" y="1574800"/>
              <a:ext cx="3810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55" name="Freeform 531"/>
            <p:cNvSpPr>
              <a:spLocks/>
            </p:cNvSpPr>
            <p:nvPr/>
          </p:nvSpPr>
          <p:spPr bwMode="auto">
            <a:xfrm>
              <a:off x="3562350" y="2117725"/>
              <a:ext cx="104775" cy="1038225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66" y="0"/>
                </a:cxn>
                <a:cxn ang="0">
                  <a:pos x="42" y="654"/>
                </a:cxn>
                <a:cxn ang="0">
                  <a:pos x="0" y="204"/>
                </a:cxn>
              </a:cxnLst>
              <a:rect l="0" t="0" r="r" b="b"/>
              <a:pathLst>
                <a:path w="66" h="654">
                  <a:moveTo>
                    <a:pt x="0" y="204"/>
                  </a:moveTo>
                  <a:lnTo>
                    <a:pt x="66" y="0"/>
                  </a:lnTo>
                  <a:lnTo>
                    <a:pt x="42" y="654"/>
                  </a:lnTo>
                  <a:lnTo>
                    <a:pt x="0" y="204"/>
                  </a:lnTo>
                  <a:close/>
                </a:path>
              </a:pathLst>
            </a:custGeom>
            <a:solidFill>
              <a:srgbClr val="CFFF3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56" name="Line 532"/>
            <p:cNvSpPr>
              <a:spLocks noChangeShapeType="1"/>
            </p:cNvSpPr>
            <p:nvPr/>
          </p:nvSpPr>
          <p:spPr bwMode="auto">
            <a:xfrm flipV="1">
              <a:off x="3562350" y="2117725"/>
              <a:ext cx="104775" cy="3238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57" name="Line 533"/>
            <p:cNvSpPr>
              <a:spLocks noChangeShapeType="1"/>
            </p:cNvSpPr>
            <p:nvPr/>
          </p:nvSpPr>
          <p:spPr bwMode="auto">
            <a:xfrm flipH="1">
              <a:off x="3629025" y="2117725"/>
              <a:ext cx="38100" cy="10382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58" name="Freeform 534"/>
            <p:cNvSpPr>
              <a:spLocks/>
            </p:cNvSpPr>
            <p:nvPr/>
          </p:nvSpPr>
          <p:spPr bwMode="auto">
            <a:xfrm>
              <a:off x="3562350" y="1660525"/>
              <a:ext cx="104775" cy="1238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78"/>
                </a:cxn>
                <a:cxn ang="0">
                  <a:pos x="42" y="12"/>
                </a:cxn>
                <a:cxn ang="0">
                  <a:pos x="0" y="0"/>
                </a:cxn>
              </a:cxnLst>
              <a:rect l="0" t="0" r="r" b="b"/>
              <a:pathLst>
                <a:path w="66" h="78">
                  <a:moveTo>
                    <a:pt x="0" y="0"/>
                  </a:moveTo>
                  <a:lnTo>
                    <a:pt x="66" y="78"/>
                  </a:lnTo>
                  <a:lnTo>
                    <a:pt x="42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59" name="Line 535"/>
            <p:cNvSpPr>
              <a:spLocks noChangeShapeType="1"/>
            </p:cNvSpPr>
            <p:nvPr/>
          </p:nvSpPr>
          <p:spPr bwMode="auto">
            <a:xfrm>
              <a:off x="3562350" y="1660525"/>
              <a:ext cx="104775" cy="1238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60" name="Line 536"/>
            <p:cNvSpPr>
              <a:spLocks noChangeShapeType="1"/>
            </p:cNvSpPr>
            <p:nvPr/>
          </p:nvSpPr>
          <p:spPr bwMode="auto">
            <a:xfrm flipH="1" flipV="1">
              <a:off x="3629025" y="1679575"/>
              <a:ext cx="38100" cy="1047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61" name="Freeform 537"/>
            <p:cNvSpPr>
              <a:spLocks/>
            </p:cNvSpPr>
            <p:nvPr/>
          </p:nvSpPr>
          <p:spPr bwMode="auto">
            <a:xfrm>
              <a:off x="3533775" y="1917700"/>
              <a:ext cx="104775" cy="114300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66" y="66"/>
                </a:cxn>
                <a:cxn ang="0">
                  <a:pos x="42" y="0"/>
                </a:cxn>
                <a:cxn ang="0">
                  <a:pos x="0" y="72"/>
                </a:cxn>
              </a:cxnLst>
              <a:rect l="0" t="0" r="r" b="b"/>
              <a:pathLst>
                <a:path w="66" h="72">
                  <a:moveTo>
                    <a:pt x="0" y="72"/>
                  </a:moveTo>
                  <a:lnTo>
                    <a:pt x="66" y="66"/>
                  </a:lnTo>
                  <a:lnTo>
                    <a:pt x="42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F2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62" name="Line 538"/>
            <p:cNvSpPr>
              <a:spLocks noChangeShapeType="1"/>
            </p:cNvSpPr>
            <p:nvPr/>
          </p:nvSpPr>
          <p:spPr bwMode="auto">
            <a:xfrm flipV="1">
              <a:off x="3533775" y="2022475"/>
              <a:ext cx="104775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63" name="Line 539"/>
            <p:cNvSpPr>
              <a:spLocks noChangeShapeType="1"/>
            </p:cNvSpPr>
            <p:nvPr/>
          </p:nvSpPr>
          <p:spPr bwMode="auto">
            <a:xfrm flipH="1" flipV="1">
              <a:off x="3600450" y="1917700"/>
              <a:ext cx="38100" cy="1047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64" name="Freeform 540"/>
            <p:cNvSpPr>
              <a:spLocks/>
            </p:cNvSpPr>
            <p:nvPr/>
          </p:nvSpPr>
          <p:spPr bwMode="auto">
            <a:xfrm>
              <a:off x="3533775" y="2022475"/>
              <a:ext cx="104775" cy="28575"/>
            </a:xfrm>
            <a:custGeom>
              <a:avLst/>
              <a:gdLst/>
              <a:ahLst/>
              <a:cxnLst>
                <a:cxn ang="0">
                  <a:pos x="30" y="18"/>
                </a:cxn>
                <a:cxn ang="0">
                  <a:pos x="0" y="6"/>
                </a:cxn>
                <a:cxn ang="0">
                  <a:pos x="66" y="0"/>
                </a:cxn>
                <a:cxn ang="0">
                  <a:pos x="30" y="18"/>
                </a:cxn>
              </a:cxnLst>
              <a:rect l="0" t="0" r="r" b="b"/>
              <a:pathLst>
                <a:path w="66" h="18">
                  <a:moveTo>
                    <a:pt x="30" y="18"/>
                  </a:moveTo>
                  <a:lnTo>
                    <a:pt x="0" y="6"/>
                  </a:lnTo>
                  <a:lnTo>
                    <a:pt x="66" y="0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3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65" name="Line 541"/>
            <p:cNvSpPr>
              <a:spLocks noChangeShapeType="1"/>
            </p:cNvSpPr>
            <p:nvPr/>
          </p:nvSpPr>
          <p:spPr bwMode="auto">
            <a:xfrm flipH="1" flipV="1">
              <a:off x="3533775" y="2032000"/>
              <a:ext cx="47625" cy="190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66" name="Line 542"/>
            <p:cNvSpPr>
              <a:spLocks noChangeShapeType="1"/>
            </p:cNvSpPr>
            <p:nvPr/>
          </p:nvSpPr>
          <p:spPr bwMode="auto">
            <a:xfrm flipV="1">
              <a:off x="3533775" y="2022475"/>
              <a:ext cx="104775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67" name="Freeform 543"/>
            <p:cNvSpPr>
              <a:spLocks/>
            </p:cNvSpPr>
            <p:nvPr/>
          </p:nvSpPr>
          <p:spPr bwMode="auto">
            <a:xfrm>
              <a:off x="3429000" y="3232150"/>
              <a:ext cx="104775" cy="5715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12"/>
                </a:cxn>
                <a:cxn ang="0">
                  <a:pos x="66" y="36"/>
                </a:cxn>
                <a:cxn ang="0">
                  <a:pos x="24" y="0"/>
                </a:cxn>
              </a:cxnLst>
              <a:rect l="0" t="0" r="r" b="b"/>
              <a:pathLst>
                <a:path w="66" h="36">
                  <a:moveTo>
                    <a:pt x="24" y="0"/>
                  </a:moveTo>
                  <a:lnTo>
                    <a:pt x="0" y="12"/>
                  </a:lnTo>
                  <a:lnTo>
                    <a:pt x="66" y="36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68" name="Line 544"/>
            <p:cNvSpPr>
              <a:spLocks noChangeShapeType="1"/>
            </p:cNvSpPr>
            <p:nvPr/>
          </p:nvSpPr>
          <p:spPr bwMode="auto">
            <a:xfrm flipH="1">
              <a:off x="3429000" y="3232150"/>
              <a:ext cx="38100" cy="190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69" name="Line 545"/>
            <p:cNvSpPr>
              <a:spLocks noChangeShapeType="1"/>
            </p:cNvSpPr>
            <p:nvPr/>
          </p:nvSpPr>
          <p:spPr bwMode="auto">
            <a:xfrm>
              <a:off x="3429000" y="3251200"/>
              <a:ext cx="104775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70" name="Freeform 546"/>
            <p:cNvSpPr>
              <a:spLocks/>
            </p:cNvSpPr>
            <p:nvPr/>
          </p:nvSpPr>
          <p:spPr bwMode="auto">
            <a:xfrm>
              <a:off x="3467100" y="3232150"/>
              <a:ext cx="104775" cy="571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24"/>
                </a:cxn>
                <a:cxn ang="0">
                  <a:pos x="42" y="36"/>
                </a:cxn>
                <a:cxn ang="0">
                  <a:pos x="0" y="0"/>
                </a:cxn>
              </a:cxnLst>
              <a:rect l="0" t="0" r="r" b="b"/>
              <a:pathLst>
                <a:path w="66" h="36">
                  <a:moveTo>
                    <a:pt x="0" y="0"/>
                  </a:moveTo>
                  <a:lnTo>
                    <a:pt x="66" y="24"/>
                  </a:lnTo>
                  <a:lnTo>
                    <a:pt x="42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71" name="Line 547"/>
            <p:cNvSpPr>
              <a:spLocks noChangeShapeType="1"/>
            </p:cNvSpPr>
            <p:nvPr/>
          </p:nvSpPr>
          <p:spPr bwMode="auto">
            <a:xfrm>
              <a:off x="3467100" y="3232150"/>
              <a:ext cx="104775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72" name="Line 548"/>
            <p:cNvSpPr>
              <a:spLocks noChangeShapeType="1"/>
            </p:cNvSpPr>
            <p:nvPr/>
          </p:nvSpPr>
          <p:spPr bwMode="auto">
            <a:xfrm flipH="1">
              <a:off x="3533775" y="3270250"/>
              <a:ext cx="38100" cy="190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73" name="Freeform 549"/>
            <p:cNvSpPr>
              <a:spLocks/>
            </p:cNvSpPr>
            <p:nvPr/>
          </p:nvSpPr>
          <p:spPr bwMode="auto">
            <a:xfrm>
              <a:off x="3467100" y="3194050"/>
              <a:ext cx="104775" cy="762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24"/>
                </a:cxn>
                <a:cxn ang="0">
                  <a:pos x="66" y="48"/>
                </a:cxn>
                <a:cxn ang="0">
                  <a:pos x="24" y="0"/>
                </a:cxn>
              </a:cxnLst>
              <a:rect l="0" t="0" r="r" b="b"/>
              <a:pathLst>
                <a:path w="66" h="48">
                  <a:moveTo>
                    <a:pt x="24" y="0"/>
                  </a:moveTo>
                  <a:lnTo>
                    <a:pt x="0" y="24"/>
                  </a:lnTo>
                  <a:lnTo>
                    <a:pt x="66" y="48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E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74" name="Line 550"/>
            <p:cNvSpPr>
              <a:spLocks noChangeShapeType="1"/>
            </p:cNvSpPr>
            <p:nvPr/>
          </p:nvSpPr>
          <p:spPr bwMode="auto">
            <a:xfrm flipH="1">
              <a:off x="3467100" y="3194050"/>
              <a:ext cx="38100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75" name="Line 551"/>
            <p:cNvSpPr>
              <a:spLocks noChangeShapeType="1"/>
            </p:cNvSpPr>
            <p:nvPr/>
          </p:nvSpPr>
          <p:spPr bwMode="auto">
            <a:xfrm>
              <a:off x="3467100" y="3232150"/>
              <a:ext cx="104775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76" name="Freeform 552"/>
            <p:cNvSpPr>
              <a:spLocks/>
            </p:cNvSpPr>
            <p:nvPr/>
          </p:nvSpPr>
          <p:spPr bwMode="auto">
            <a:xfrm>
              <a:off x="3486150" y="3136900"/>
              <a:ext cx="104775" cy="161925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66" y="90"/>
                </a:cxn>
                <a:cxn ang="0">
                  <a:pos x="36" y="0"/>
                </a:cxn>
                <a:cxn ang="0">
                  <a:pos x="0" y="102"/>
                </a:cxn>
              </a:cxnLst>
              <a:rect l="0" t="0" r="r" b="b"/>
              <a:pathLst>
                <a:path w="66" h="102">
                  <a:moveTo>
                    <a:pt x="0" y="102"/>
                  </a:moveTo>
                  <a:lnTo>
                    <a:pt x="66" y="90"/>
                  </a:lnTo>
                  <a:lnTo>
                    <a:pt x="36" y="0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0000C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77" name="Line 553"/>
            <p:cNvSpPr>
              <a:spLocks noChangeShapeType="1"/>
            </p:cNvSpPr>
            <p:nvPr/>
          </p:nvSpPr>
          <p:spPr bwMode="auto">
            <a:xfrm flipV="1">
              <a:off x="3486150" y="3279775"/>
              <a:ext cx="104775" cy="190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78" name="Line 554"/>
            <p:cNvSpPr>
              <a:spLocks noChangeShapeType="1"/>
            </p:cNvSpPr>
            <p:nvPr/>
          </p:nvSpPr>
          <p:spPr bwMode="auto">
            <a:xfrm flipH="1" flipV="1">
              <a:off x="3543300" y="3136900"/>
              <a:ext cx="47625" cy="1428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79" name="Freeform 555"/>
            <p:cNvSpPr>
              <a:spLocks/>
            </p:cNvSpPr>
            <p:nvPr/>
          </p:nvSpPr>
          <p:spPr bwMode="auto">
            <a:xfrm>
              <a:off x="3486150" y="3279775"/>
              <a:ext cx="104775" cy="133350"/>
            </a:xfrm>
            <a:custGeom>
              <a:avLst/>
              <a:gdLst/>
              <a:ahLst/>
              <a:cxnLst>
                <a:cxn ang="0">
                  <a:pos x="24" y="84"/>
                </a:cxn>
                <a:cxn ang="0">
                  <a:pos x="0" y="12"/>
                </a:cxn>
                <a:cxn ang="0">
                  <a:pos x="66" y="0"/>
                </a:cxn>
                <a:cxn ang="0">
                  <a:pos x="24" y="84"/>
                </a:cxn>
              </a:cxnLst>
              <a:rect l="0" t="0" r="r" b="b"/>
              <a:pathLst>
                <a:path w="66" h="84">
                  <a:moveTo>
                    <a:pt x="24" y="84"/>
                  </a:moveTo>
                  <a:lnTo>
                    <a:pt x="0" y="12"/>
                  </a:lnTo>
                  <a:lnTo>
                    <a:pt x="66" y="0"/>
                  </a:lnTo>
                  <a:lnTo>
                    <a:pt x="24" y="84"/>
                  </a:lnTo>
                  <a:close/>
                </a:path>
              </a:pathLst>
            </a:custGeom>
            <a:solidFill>
              <a:srgbClr val="0000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80" name="Line 556"/>
            <p:cNvSpPr>
              <a:spLocks noChangeShapeType="1"/>
            </p:cNvSpPr>
            <p:nvPr/>
          </p:nvSpPr>
          <p:spPr bwMode="auto">
            <a:xfrm flipH="1" flipV="1">
              <a:off x="3486150" y="3298825"/>
              <a:ext cx="38100" cy="1143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81" name="Line 557"/>
            <p:cNvSpPr>
              <a:spLocks noChangeShapeType="1"/>
            </p:cNvSpPr>
            <p:nvPr/>
          </p:nvSpPr>
          <p:spPr bwMode="auto">
            <a:xfrm flipV="1">
              <a:off x="3486150" y="3279775"/>
              <a:ext cx="104775" cy="190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82" name="Freeform 558"/>
            <p:cNvSpPr>
              <a:spLocks/>
            </p:cNvSpPr>
            <p:nvPr/>
          </p:nvSpPr>
          <p:spPr bwMode="auto">
            <a:xfrm>
              <a:off x="3524250" y="3155950"/>
              <a:ext cx="104775" cy="257175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66" y="0"/>
                </a:cxn>
                <a:cxn ang="0">
                  <a:pos x="42" y="78"/>
                </a:cxn>
                <a:cxn ang="0">
                  <a:pos x="0" y="162"/>
                </a:cxn>
              </a:cxnLst>
              <a:rect l="0" t="0" r="r" b="b"/>
              <a:pathLst>
                <a:path w="66" h="162">
                  <a:moveTo>
                    <a:pt x="0" y="162"/>
                  </a:moveTo>
                  <a:lnTo>
                    <a:pt x="66" y="0"/>
                  </a:lnTo>
                  <a:lnTo>
                    <a:pt x="42" y="78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0000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83" name="Line 559"/>
            <p:cNvSpPr>
              <a:spLocks noChangeShapeType="1"/>
            </p:cNvSpPr>
            <p:nvPr/>
          </p:nvSpPr>
          <p:spPr bwMode="auto">
            <a:xfrm flipV="1">
              <a:off x="3524250" y="3155950"/>
              <a:ext cx="104775" cy="2571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84" name="Line 560"/>
            <p:cNvSpPr>
              <a:spLocks noChangeShapeType="1"/>
            </p:cNvSpPr>
            <p:nvPr/>
          </p:nvSpPr>
          <p:spPr bwMode="auto">
            <a:xfrm flipH="1">
              <a:off x="3590925" y="3155950"/>
              <a:ext cx="38100" cy="1238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85" name="Freeform 561"/>
            <p:cNvSpPr>
              <a:spLocks/>
            </p:cNvSpPr>
            <p:nvPr/>
          </p:nvSpPr>
          <p:spPr bwMode="auto">
            <a:xfrm>
              <a:off x="3390900" y="2917825"/>
              <a:ext cx="104775" cy="428625"/>
            </a:xfrm>
            <a:custGeom>
              <a:avLst/>
              <a:gdLst/>
              <a:ahLst/>
              <a:cxnLst>
                <a:cxn ang="0">
                  <a:pos x="24" y="210"/>
                </a:cxn>
                <a:cxn ang="0">
                  <a:pos x="0" y="270"/>
                </a:cxn>
                <a:cxn ang="0">
                  <a:pos x="66" y="0"/>
                </a:cxn>
                <a:cxn ang="0">
                  <a:pos x="24" y="210"/>
                </a:cxn>
              </a:cxnLst>
              <a:rect l="0" t="0" r="r" b="b"/>
              <a:pathLst>
                <a:path w="66" h="270">
                  <a:moveTo>
                    <a:pt x="24" y="210"/>
                  </a:moveTo>
                  <a:lnTo>
                    <a:pt x="0" y="270"/>
                  </a:lnTo>
                  <a:lnTo>
                    <a:pt x="66" y="0"/>
                  </a:lnTo>
                  <a:lnTo>
                    <a:pt x="24" y="210"/>
                  </a:lnTo>
                  <a:close/>
                </a:path>
              </a:pathLst>
            </a:custGeom>
            <a:solidFill>
              <a:srgbClr val="0000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86" name="Line 562"/>
            <p:cNvSpPr>
              <a:spLocks noChangeShapeType="1"/>
            </p:cNvSpPr>
            <p:nvPr/>
          </p:nvSpPr>
          <p:spPr bwMode="auto">
            <a:xfrm flipH="1">
              <a:off x="3390900" y="3251200"/>
              <a:ext cx="38100" cy="952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87" name="Line 563"/>
            <p:cNvSpPr>
              <a:spLocks noChangeShapeType="1"/>
            </p:cNvSpPr>
            <p:nvPr/>
          </p:nvSpPr>
          <p:spPr bwMode="auto">
            <a:xfrm flipV="1">
              <a:off x="3390900" y="2917825"/>
              <a:ext cx="104775" cy="428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88" name="Freeform 564"/>
            <p:cNvSpPr>
              <a:spLocks/>
            </p:cNvSpPr>
            <p:nvPr/>
          </p:nvSpPr>
          <p:spPr bwMode="auto">
            <a:xfrm>
              <a:off x="3438525" y="3136900"/>
              <a:ext cx="104775" cy="571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42" y="36"/>
                </a:cxn>
                <a:cxn ang="0">
                  <a:pos x="0" y="0"/>
                </a:cxn>
              </a:cxnLst>
              <a:rect l="0" t="0" r="r" b="b"/>
              <a:pathLst>
                <a:path w="66" h="36">
                  <a:moveTo>
                    <a:pt x="0" y="0"/>
                  </a:moveTo>
                  <a:lnTo>
                    <a:pt x="66" y="0"/>
                  </a:lnTo>
                  <a:lnTo>
                    <a:pt x="42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89" name="Line 565"/>
            <p:cNvSpPr>
              <a:spLocks noChangeShapeType="1"/>
            </p:cNvSpPr>
            <p:nvPr/>
          </p:nvSpPr>
          <p:spPr bwMode="auto">
            <a:xfrm>
              <a:off x="3438525" y="3136900"/>
              <a:ext cx="1047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90" name="Line 566"/>
            <p:cNvSpPr>
              <a:spLocks noChangeShapeType="1"/>
            </p:cNvSpPr>
            <p:nvPr/>
          </p:nvSpPr>
          <p:spPr bwMode="auto">
            <a:xfrm flipH="1">
              <a:off x="3505200" y="3136900"/>
              <a:ext cx="38100" cy="571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91" name="Freeform 567"/>
            <p:cNvSpPr>
              <a:spLocks/>
            </p:cNvSpPr>
            <p:nvPr/>
          </p:nvSpPr>
          <p:spPr bwMode="auto">
            <a:xfrm>
              <a:off x="3276600" y="3070225"/>
              <a:ext cx="114300" cy="276225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72" y="174"/>
                </a:cxn>
                <a:cxn ang="0">
                  <a:pos x="42" y="0"/>
                </a:cxn>
                <a:cxn ang="0">
                  <a:pos x="0" y="84"/>
                </a:cxn>
              </a:cxnLst>
              <a:rect l="0" t="0" r="r" b="b"/>
              <a:pathLst>
                <a:path w="72" h="174">
                  <a:moveTo>
                    <a:pt x="0" y="84"/>
                  </a:moveTo>
                  <a:lnTo>
                    <a:pt x="72" y="174"/>
                  </a:lnTo>
                  <a:lnTo>
                    <a:pt x="42" y="0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0000E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92" name="Line 568"/>
            <p:cNvSpPr>
              <a:spLocks noChangeShapeType="1"/>
            </p:cNvSpPr>
            <p:nvPr/>
          </p:nvSpPr>
          <p:spPr bwMode="auto">
            <a:xfrm>
              <a:off x="3276600" y="3203575"/>
              <a:ext cx="114300" cy="1428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93" name="Line 569"/>
            <p:cNvSpPr>
              <a:spLocks noChangeShapeType="1"/>
            </p:cNvSpPr>
            <p:nvPr/>
          </p:nvSpPr>
          <p:spPr bwMode="auto">
            <a:xfrm flipH="1" flipV="1">
              <a:off x="3343275" y="3070225"/>
              <a:ext cx="47625" cy="2762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94" name="Freeform 570"/>
            <p:cNvSpPr>
              <a:spLocks/>
            </p:cNvSpPr>
            <p:nvPr/>
          </p:nvSpPr>
          <p:spPr bwMode="auto">
            <a:xfrm>
              <a:off x="3276600" y="3203575"/>
              <a:ext cx="114300" cy="171450"/>
            </a:xfrm>
            <a:custGeom>
              <a:avLst/>
              <a:gdLst/>
              <a:ahLst/>
              <a:cxnLst>
                <a:cxn ang="0">
                  <a:pos x="30" y="108"/>
                </a:cxn>
                <a:cxn ang="0">
                  <a:pos x="0" y="0"/>
                </a:cxn>
                <a:cxn ang="0">
                  <a:pos x="72" y="90"/>
                </a:cxn>
                <a:cxn ang="0">
                  <a:pos x="30" y="108"/>
                </a:cxn>
              </a:cxnLst>
              <a:rect l="0" t="0" r="r" b="b"/>
              <a:pathLst>
                <a:path w="72" h="108">
                  <a:moveTo>
                    <a:pt x="30" y="108"/>
                  </a:moveTo>
                  <a:lnTo>
                    <a:pt x="0" y="0"/>
                  </a:lnTo>
                  <a:lnTo>
                    <a:pt x="72" y="90"/>
                  </a:lnTo>
                  <a:lnTo>
                    <a:pt x="30" y="108"/>
                  </a:lnTo>
                  <a:close/>
                </a:path>
              </a:pathLst>
            </a:custGeom>
            <a:solidFill>
              <a:srgbClr val="00008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95" name="Line 571"/>
            <p:cNvSpPr>
              <a:spLocks noChangeShapeType="1"/>
            </p:cNvSpPr>
            <p:nvPr/>
          </p:nvSpPr>
          <p:spPr bwMode="auto">
            <a:xfrm flipH="1" flipV="1">
              <a:off x="3276600" y="3203575"/>
              <a:ext cx="47625" cy="1714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96" name="Line 572"/>
            <p:cNvSpPr>
              <a:spLocks noChangeShapeType="1"/>
            </p:cNvSpPr>
            <p:nvPr/>
          </p:nvSpPr>
          <p:spPr bwMode="auto">
            <a:xfrm>
              <a:off x="3276600" y="3203575"/>
              <a:ext cx="114300" cy="1428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97" name="Freeform 573"/>
            <p:cNvSpPr>
              <a:spLocks/>
            </p:cNvSpPr>
            <p:nvPr/>
          </p:nvSpPr>
          <p:spPr bwMode="auto">
            <a:xfrm>
              <a:off x="3343275" y="1993900"/>
              <a:ext cx="104775" cy="1352550"/>
            </a:xfrm>
            <a:custGeom>
              <a:avLst/>
              <a:gdLst/>
              <a:ahLst/>
              <a:cxnLst>
                <a:cxn ang="0">
                  <a:pos x="30" y="852"/>
                </a:cxn>
                <a:cxn ang="0">
                  <a:pos x="0" y="678"/>
                </a:cxn>
                <a:cxn ang="0">
                  <a:pos x="66" y="0"/>
                </a:cxn>
                <a:cxn ang="0">
                  <a:pos x="30" y="852"/>
                </a:cxn>
              </a:cxnLst>
              <a:rect l="0" t="0" r="r" b="b"/>
              <a:pathLst>
                <a:path w="66" h="852">
                  <a:moveTo>
                    <a:pt x="30" y="852"/>
                  </a:moveTo>
                  <a:lnTo>
                    <a:pt x="0" y="678"/>
                  </a:lnTo>
                  <a:lnTo>
                    <a:pt x="66" y="0"/>
                  </a:lnTo>
                  <a:lnTo>
                    <a:pt x="30" y="852"/>
                  </a:lnTo>
                  <a:close/>
                </a:path>
              </a:pathLst>
            </a:custGeom>
            <a:solidFill>
              <a:srgbClr val="00008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98" name="Line 574"/>
            <p:cNvSpPr>
              <a:spLocks noChangeShapeType="1"/>
            </p:cNvSpPr>
            <p:nvPr/>
          </p:nvSpPr>
          <p:spPr bwMode="auto">
            <a:xfrm flipH="1" flipV="1">
              <a:off x="3343275" y="3070225"/>
              <a:ext cx="47625" cy="2762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99" name="Line 575"/>
            <p:cNvSpPr>
              <a:spLocks noChangeShapeType="1"/>
            </p:cNvSpPr>
            <p:nvPr/>
          </p:nvSpPr>
          <p:spPr bwMode="auto">
            <a:xfrm flipV="1">
              <a:off x="3343275" y="1993900"/>
              <a:ext cx="104775" cy="10763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00" name="Freeform 576"/>
            <p:cNvSpPr>
              <a:spLocks/>
            </p:cNvSpPr>
            <p:nvPr/>
          </p:nvSpPr>
          <p:spPr bwMode="auto">
            <a:xfrm>
              <a:off x="3390900" y="1993900"/>
              <a:ext cx="104775" cy="1352550"/>
            </a:xfrm>
            <a:custGeom>
              <a:avLst/>
              <a:gdLst/>
              <a:ahLst/>
              <a:cxnLst>
                <a:cxn ang="0">
                  <a:pos x="0" y="852"/>
                </a:cxn>
                <a:cxn ang="0">
                  <a:pos x="66" y="582"/>
                </a:cxn>
                <a:cxn ang="0">
                  <a:pos x="36" y="0"/>
                </a:cxn>
                <a:cxn ang="0">
                  <a:pos x="0" y="852"/>
                </a:cxn>
              </a:cxnLst>
              <a:rect l="0" t="0" r="r" b="b"/>
              <a:pathLst>
                <a:path w="66" h="852">
                  <a:moveTo>
                    <a:pt x="0" y="852"/>
                  </a:moveTo>
                  <a:lnTo>
                    <a:pt x="66" y="582"/>
                  </a:lnTo>
                  <a:lnTo>
                    <a:pt x="36" y="0"/>
                  </a:lnTo>
                  <a:lnTo>
                    <a:pt x="0" y="852"/>
                  </a:lnTo>
                  <a:close/>
                </a:path>
              </a:pathLst>
            </a:custGeom>
            <a:solidFill>
              <a:srgbClr val="00008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01" name="Line 577"/>
            <p:cNvSpPr>
              <a:spLocks noChangeShapeType="1"/>
            </p:cNvSpPr>
            <p:nvPr/>
          </p:nvSpPr>
          <p:spPr bwMode="auto">
            <a:xfrm flipV="1">
              <a:off x="3390900" y="2917825"/>
              <a:ext cx="104775" cy="428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02" name="Line 578"/>
            <p:cNvSpPr>
              <a:spLocks noChangeShapeType="1"/>
            </p:cNvSpPr>
            <p:nvPr/>
          </p:nvSpPr>
          <p:spPr bwMode="auto">
            <a:xfrm flipH="1" flipV="1">
              <a:off x="3448050" y="1993900"/>
              <a:ext cx="47625" cy="923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03" name="Freeform 579"/>
            <p:cNvSpPr>
              <a:spLocks/>
            </p:cNvSpPr>
            <p:nvPr/>
          </p:nvSpPr>
          <p:spPr bwMode="auto">
            <a:xfrm>
              <a:off x="3324225" y="3251200"/>
              <a:ext cx="104775" cy="123825"/>
            </a:xfrm>
            <a:custGeom>
              <a:avLst/>
              <a:gdLst/>
              <a:ahLst/>
              <a:cxnLst>
                <a:cxn ang="0">
                  <a:pos x="24" y="30"/>
                </a:cxn>
                <a:cxn ang="0">
                  <a:pos x="0" y="78"/>
                </a:cxn>
                <a:cxn ang="0">
                  <a:pos x="66" y="0"/>
                </a:cxn>
                <a:cxn ang="0">
                  <a:pos x="24" y="30"/>
                </a:cxn>
              </a:cxnLst>
              <a:rect l="0" t="0" r="r" b="b"/>
              <a:pathLst>
                <a:path w="66" h="78">
                  <a:moveTo>
                    <a:pt x="24" y="30"/>
                  </a:moveTo>
                  <a:lnTo>
                    <a:pt x="0" y="78"/>
                  </a:lnTo>
                  <a:lnTo>
                    <a:pt x="66" y="0"/>
                  </a:lnTo>
                  <a:lnTo>
                    <a:pt x="24" y="30"/>
                  </a:lnTo>
                  <a:close/>
                </a:path>
              </a:pathLst>
            </a:custGeom>
            <a:solidFill>
              <a:srgbClr val="0000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04" name="Line 580"/>
            <p:cNvSpPr>
              <a:spLocks noChangeShapeType="1"/>
            </p:cNvSpPr>
            <p:nvPr/>
          </p:nvSpPr>
          <p:spPr bwMode="auto">
            <a:xfrm flipH="1">
              <a:off x="3324225" y="3298825"/>
              <a:ext cx="38100" cy="762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05" name="Line 581"/>
            <p:cNvSpPr>
              <a:spLocks noChangeShapeType="1"/>
            </p:cNvSpPr>
            <p:nvPr/>
          </p:nvSpPr>
          <p:spPr bwMode="auto">
            <a:xfrm flipV="1">
              <a:off x="3324225" y="3251200"/>
              <a:ext cx="104775" cy="1238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06" name="Freeform 582"/>
            <p:cNvSpPr>
              <a:spLocks/>
            </p:cNvSpPr>
            <p:nvPr/>
          </p:nvSpPr>
          <p:spPr bwMode="auto">
            <a:xfrm>
              <a:off x="3324225" y="3251200"/>
              <a:ext cx="104775" cy="123825"/>
            </a:xfrm>
            <a:custGeom>
              <a:avLst/>
              <a:gdLst/>
              <a:ahLst/>
              <a:cxnLst>
                <a:cxn ang="0">
                  <a:pos x="0" y="78"/>
                </a:cxn>
                <a:cxn ang="0">
                  <a:pos x="66" y="0"/>
                </a:cxn>
                <a:cxn ang="0">
                  <a:pos x="42" y="60"/>
                </a:cxn>
                <a:cxn ang="0">
                  <a:pos x="0" y="78"/>
                </a:cxn>
              </a:cxnLst>
              <a:rect l="0" t="0" r="r" b="b"/>
              <a:pathLst>
                <a:path w="66" h="78">
                  <a:moveTo>
                    <a:pt x="0" y="78"/>
                  </a:moveTo>
                  <a:lnTo>
                    <a:pt x="66" y="0"/>
                  </a:lnTo>
                  <a:lnTo>
                    <a:pt x="42" y="60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00008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07" name="Line 583"/>
            <p:cNvSpPr>
              <a:spLocks noChangeShapeType="1"/>
            </p:cNvSpPr>
            <p:nvPr/>
          </p:nvSpPr>
          <p:spPr bwMode="auto">
            <a:xfrm flipV="1">
              <a:off x="3324225" y="3251200"/>
              <a:ext cx="104775" cy="1238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08" name="Line 584"/>
            <p:cNvSpPr>
              <a:spLocks noChangeShapeType="1"/>
            </p:cNvSpPr>
            <p:nvPr/>
          </p:nvSpPr>
          <p:spPr bwMode="auto">
            <a:xfrm flipH="1">
              <a:off x="3390900" y="3251200"/>
              <a:ext cx="38100" cy="952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09" name="Freeform 585"/>
            <p:cNvSpPr>
              <a:spLocks/>
            </p:cNvSpPr>
            <p:nvPr/>
          </p:nvSpPr>
          <p:spPr bwMode="auto">
            <a:xfrm>
              <a:off x="3362325" y="3232150"/>
              <a:ext cx="104775" cy="666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66" y="0"/>
                </a:cxn>
                <a:cxn ang="0">
                  <a:pos x="42" y="12"/>
                </a:cxn>
                <a:cxn ang="0">
                  <a:pos x="0" y="42"/>
                </a:cxn>
              </a:cxnLst>
              <a:rect l="0" t="0" r="r" b="b"/>
              <a:pathLst>
                <a:path w="66" h="42">
                  <a:moveTo>
                    <a:pt x="0" y="42"/>
                  </a:moveTo>
                  <a:lnTo>
                    <a:pt x="66" y="0"/>
                  </a:lnTo>
                  <a:lnTo>
                    <a:pt x="42" y="1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10" name="Line 586"/>
            <p:cNvSpPr>
              <a:spLocks noChangeShapeType="1"/>
            </p:cNvSpPr>
            <p:nvPr/>
          </p:nvSpPr>
          <p:spPr bwMode="auto">
            <a:xfrm flipV="1">
              <a:off x="3362325" y="3232150"/>
              <a:ext cx="104775" cy="666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11" name="Line 587"/>
            <p:cNvSpPr>
              <a:spLocks noChangeShapeType="1"/>
            </p:cNvSpPr>
            <p:nvPr/>
          </p:nvSpPr>
          <p:spPr bwMode="auto">
            <a:xfrm flipH="1">
              <a:off x="3429000" y="3232150"/>
              <a:ext cx="38100" cy="190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12" name="Freeform 588"/>
            <p:cNvSpPr>
              <a:spLocks/>
            </p:cNvSpPr>
            <p:nvPr/>
          </p:nvSpPr>
          <p:spPr bwMode="auto">
            <a:xfrm>
              <a:off x="3362325" y="3203575"/>
              <a:ext cx="104775" cy="9525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60"/>
                </a:cxn>
                <a:cxn ang="0">
                  <a:pos x="66" y="18"/>
                </a:cxn>
                <a:cxn ang="0">
                  <a:pos x="24" y="0"/>
                </a:cxn>
              </a:cxnLst>
              <a:rect l="0" t="0" r="r" b="b"/>
              <a:pathLst>
                <a:path w="66" h="60">
                  <a:moveTo>
                    <a:pt x="24" y="0"/>
                  </a:moveTo>
                  <a:lnTo>
                    <a:pt x="0" y="60"/>
                  </a:lnTo>
                  <a:lnTo>
                    <a:pt x="66" y="18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13" name="Line 589"/>
            <p:cNvSpPr>
              <a:spLocks noChangeShapeType="1"/>
            </p:cNvSpPr>
            <p:nvPr/>
          </p:nvSpPr>
          <p:spPr bwMode="auto">
            <a:xfrm flipH="1">
              <a:off x="3362325" y="3203575"/>
              <a:ext cx="38100" cy="952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14" name="Line 590"/>
            <p:cNvSpPr>
              <a:spLocks noChangeShapeType="1"/>
            </p:cNvSpPr>
            <p:nvPr/>
          </p:nvSpPr>
          <p:spPr bwMode="auto">
            <a:xfrm flipV="1">
              <a:off x="3362325" y="3232150"/>
              <a:ext cx="104775" cy="666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15" name="Freeform 591"/>
            <p:cNvSpPr>
              <a:spLocks/>
            </p:cNvSpPr>
            <p:nvPr/>
          </p:nvSpPr>
          <p:spPr bwMode="auto">
            <a:xfrm>
              <a:off x="3400425" y="3194050"/>
              <a:ext cx="104775" cy="3810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66" y="0"/>
                </a:cxn>
                <a:cxn ang="0">
                  <a:pos x="42" y="24"/>
                </a:cxn>
                <a:cxn ang="0">
                  <a:pos x="0" y="6"/>
                </a:cxn>
              </a:cxnLst>
              <a:rect l="0" t="0" r="r" b="b"/>
              <a:pathLst>
                <a:path w="66" h="24">
                  <a:moveTo>
                    <a:pt x="0" y="6"/>
                  </a:moveTo>
                  <a:lnTo>
                    <a:pt x="66" y="0"/>
                  </a:lnTo>
                  <a:lnTo>
                    <a:pt x="42" y="2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16" name="Line 592"/>
            <p:cNvSpPr>
              <a:spLocks noChangeShapeType="1"/>
            </p:cNvSpPr>
            <p:nvPr/>
          </p:nvSpPr>
          <p:spPr bwMode="auto">
            <a:xfrm flipV="1">
              <a:off x="3400425" y="3194050"/>
              <a:ext cx="104775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17" name="Line 593"/>
            <p:cNvSpPr>
              <a:spLocks noChangeShapeType="1"/>
            </p:cNvSpPr>
            <p:nvPr/>
          </p:nvSpPr>
          <p:spPr bwMode="auto">
            <a:xfrm flipH="1">
              <a:off x="3467100" y="3194050"/>
              <a:ext cx="38100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18" name="Freeform 594"/>
            <p:cNvSpPr>
              <a:spLocks/>
            </p:cNvSpPr>
            <p:nvPr/>
          </p:nvSpPr>
          <p:spPr bwMode="auto">
            <a:xfrm>
              <a:off x="3400425" y="3136900"/>
              <a:ext cx="104775" cy="66675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42"/>
                </a:cxn>
                <a:cxn ang="0">
                  <a:pos x="66" y="36"/>
                </a:cxn>
                <a:cxn ang="0">
                  <a:pos x="24" y="0"/>
                </a:cxn>
              </a:cxnLst>
              <a:rect l="0" t="0" r="r" b="b"/>
              <a:pathLst>
                <a:path w="66" h="42">
                  <a:moveTo>
                    <a:pt x="24" y="0"/>
                  </a:moveTo>
                  <a:lnTo>
                    <a:pt x="0" y="42"/>
                  </a:lnTo>
                  <a:lnTo>
                    <a:pt x="66" y="36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3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19" name="Line 595"/>
            <p:cNvSpPr>
              <a:spLocks noChangeShapeType="1"/>
            </p:cNvSpPr>
            <p:nvPr/>
          </p:nvSpPr>
          <p:spPr bwMode="auto">
            <a:xfrm flipH="1">
              <a:off x="3400425" y="3136900"/>
              <a:ext cx="38100" cy="666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20" name="Line 596"/>
            <p:cNvSpPr>
              <a:spLocks noChangeShapeType="1"/>
            </p:cNvSpPr>
            <p:nvPr/>
          </p:nvSpPr>
          <p:spPr bwMode="auto">
            <a:xfrm flipV="1">
              <a:off x="3400425" y="3194050"/>
              <a:ext cx="104775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21" name="Freeform 597"/>
            <p:cNvSpPr>
              <a:spLocks/>
            </p:cNvSpPr>
            <p:nvPr/>
          </p:nvSpPr>
          <p:spPr bwMode="auto">
            <a:xfrm>
              <a:off x="3438525" y="3136900"/>
              <a:ext cx="104775" cy="161925"/>
            </a:xfrm>
            <a:custGeom>
              <a:avLst/>
              <a:gdLst/>
              <a:ahLst/>
              <a:cxnLst>
                <a:cxn ang="0">
                  <a:pos x="30" y="102"/>
                </a:cxn>
                <a:cxn ang="0">
                  <a:pos x="0" y="0"/>
                </a:cxn>
                <a:cxn ang="0">
                  <a:pos x="66" y="0"/>
                </a:cxn>
                <a:cxn ang="0">
                  <a:pos x="30" y="102"/>
                </a:cxn>
              </a:cxnLst>
              <a:rect l="0" t="0" r="r" b="b"/>
              <a:pathLst>
                <a:path w="66" h="102">
                  <a:moveTo>
                    <a:pt x="30" y="102"/>
                  </a:moveTo>
                  <a:lnTo>
                    <a:pt x="0" y="0"/>
                  </a:lnTo>
                  <a:lnTo>
                    <a:pt x="66" y="0"/>
                  </a:lnTo>
                  <a:lnTo>
                    <a:pt x="30" y="102"/>
                  </a:lnTo>
                  <a:close/>
                </a:path>
              </a:pathLst>
            </a:custGeom>
            <a:solidFill>
              <a:srgbClr val="0000C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22" name="Line 598"/>
            <p:cNvSpPr>
              <a:spLocks noChangeShapeType="1"/>
            </p:cNvSpPr>
            <p:nvPr/>
          </p:nvSpPr>
          <p:spPr bwMode="auto">
            <a:xfrm flipH="1" flipV="1">
              <a:off x="3438525" y="3136900"/>
              <a:ext cx="47625" cy="16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23" name="Line 599"/>
            <p:cNvSpPr>
              <a:spLocks noChangeShapeType="1"/>
            </p:cNvSpPr>
            <p:nvPr/>
          </p:nvSpPr>
          <p:spPr bwMode="auto">
            <a:xfrm>
              <a:off x="3438525" y="3136900"/>
              <a:ext cx="1047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24" name="Freeform 600"/>
            <p:cNvSpPr>
              <a:spLocks/>
            </p:cNvSpPr>
            <p:nvPr/>
          </p:nvSpPr>
          <p:spPr bwMode="auto">
            <a:xfrm>
              <a:off x="3524250" y="2441575"/>
              <a:ext cx="104775" cy="97155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612"/>
                </a:cxn>
                <a:cxn ang="0">
                  <a:pos x="66" y="450"/>
                </a:cxn>
                <a:cxn ang="0">
                  <a:pos x="24" y="0"/>
                </a:cxn>
              </a:cxnLst>
              <a:rect l="0" t="0" r="r" b="b"/>
              <a:pathLst>
                <a:path w="66" h="612">
                  <a:moveTo>
                    <a:pt x="24" y="0"/>
                  </a:moveTo>
                  <a:lnTo>
                    <a:pt x="0" y="612"/>
                  </a:lnTo>
                  <a:lnTo>
                    <a:pt x="66" y="45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CFFF3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25" name="Line 601"/>
            <p:cNvSpPr>
              <a:spLocks noChangeShapeType="1"/>
            </p:cNvSpPr>
            <p:nvPr/>
          </p:nvSpPr>
          <p:spPr bwMode="auto">
            <a:xfrm flipH="1">
              <a:off x="3524250" y="2441575"/>
              <a:ext cx="38100" cy="9715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26" name="Line 602"/>
            <p:cNvSpPr>
              <a:spLocks noChangeShapeType="1"/>
            </p:cNvSpPr>
            <p:nvPr/>
          </p:nvSpPr>
          <p:spPr bwMode="auto">
            <a:xfrm flipV="1">
              <a:off x="3524250" y="3155950"/>
              <a:ext cx="104775" cy="2571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27" name="Freeform 603"/>
            <p:cNvSpPr>
              <a:spLocks/>
            </p:cNvSpPr>
            <p:nvPr/>
          </p:nvSpPr>
          <p:spPr bwMode="auto">
            <a:xfrm>
              <a:off x="3457575" y="1936750"/>
              <a:ext cx="104775" cy="7239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456"/>
                </a:cxn>
                <a:cxn ang="0">
                  <a:pos x="66" y="318"/>
                </a:cxn>
                <a:cxn ang="0">
                  <a:pos x="24" y="0"/>
                </a:cxn>
              </a:cxnLst>
              <a:rect l="0" t="0" r="r" b="b"/>
              <a:pathLst>
                <a:path w="66" h="456">
                  <a:moveTo>
                    <a:pt x="24" y="0"/>
                  </a:moveTo>
                  <a:lnTo>
                    <a:pt x="0" y="456"/>
                  </a:lnTo>
                  <a:lnTo>
                    <a:pt x="66" y="318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E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28" name="Line 604"/>
            <p:cNvSpPr>
              <a:spLocks noChangeShapeType="1"/>
            </p:cNvSpPr>
            <p:nvPr/>
          </p:nvSpPr>
          <p:spPr bwMode="auto">
            <a:xfrm flipH="1">
              <a:off x="3457575" y="1936750"/>
              <a:ext cx="38100" cy="7239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29" name="Line 605"/>
            <p:cNvSpPr>
              <a:spLocks noChangeShapeType="1"/>
            </p:cNvSpPr>
            <p:nvPr/>
          </p:nvSpPr>
          <p:spPr bwMode="auto">
            <a:xfrm flipV="1">
              <a:off x="3457575" y="2441575"/>
              <a:ext cx="104775" cy="2190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30" name="Freeform 606"/>
            <p:cNvSpPr>
              <a:spLocks/>
            </p:cNvSpPr>
            <p:nvPr/>
          </p:nvSpPr>
          <p:spPr bwMode="auto">
            <a:xfrm>
              <a:off x="3514725" y="2051050"/>
              <a:ext cx="104775" cy="3810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66" y="0"/>
                </a:cxn>
                <a:cxn ang="0">
                  <a:pos x="42" y="0"/>
                </a:cxn>
                <a:cxn ang="0">
                  <a:pos x="0" y="24"/>
                </a:cxn>
              </a:cxnLst>
              <a:rect l="0" t="0" r="r" b="b"/>
              <a:pathLst>
                <a:path w="66" h="24">
                  <a:moveTo>
                    <a:pt x="0" y="24"/>
                  </a:moveTo>
                  <a:lnTo>
                    <a:pt x="66" y="0"/>
                  </a:lnTo>
                  <a:lnTo>
                    <a:pt x="42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2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31" name="Line 607"/>
            <p:cNvSpPr>
              <a:spLocks noChangeShapeType="1"/>
            </p:cNvSpPr>
            <p:nvPr/>
          </p:nvSpPr>
          <p:spPr bwMode="auto">
            <a:xfrm flipV="1">
              <a:off x="3514725" y="2051050"/>
              <a:ext cx="104775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1833" name="Group 809"/>
            <p:cNvGrpSpPr>
              <a:grpSpLocks/>
            </p:cNvGrpSpPr>
            <p:nvPr/>
          </p:nvGrpSpPr>
          <p:grpSpPr bwMode="auto">
            <a:xfrm>
              <a:off x="3200400" y="1460500"/>
              <a:ext cx="419100" cy="1952625"/>
              <a:chOff x="2016" y="920"/>
              <a:chExt cx="264" cy="1230"/>
            </a:xfrm>
          </p:grpSpPr>
          <p:sp>
            <p:nvSpPr>
              <p:cNvPr id="1633" name="Line 609"/>
              <p:cNvSpPr>
                <a:spLocks noChangeShapeType="1"/>
              </p:cNvSpPr>
              <p:nvPr/>
            </p:nvSpPr>
            <p:spPr bwMode="auto">
              <a:xfrm flipH="1">
                <a:off x="2256" y="1292"/>
                <a:ext cx="2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34" name="Freeform 610"/>
              <p:cNvSpPr>
                <a:spLocks/>
              </p:cNvSpPr>
              <p:nvPr/>
            </p:nvSpPr>
            <p:spPr bwMode="auto">
              <a:xfrm>
                <a:off x="2154" y="1004"/>
                <a:ext cx="72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12"/>
                  </a:cxn>
                  <a:cxn ang="0">
                    <a:pos x="42" y="0"/>
                  </a:cxn>
                  <a:cxn ang="0">
                    <a:pos x="0" y="30"/>
                  </a:cxn>
                </a:cxnLst>
                <a:rect l="0" t="0" r="r" b="b"/>
                <a:pathLst>
                  <a:path w="72" h="30">
                    <a:moveTo>
                      <a:pt x="0" y="30"/>
                    </a:moveTo>
                    <a:lnTo>
                      <a:pt x="72" y="12"/>
                    </a:lnTo>
                    <a:lnTo>
                      <a:pt x="42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35" name="Line 611"/>
              <p:cNvSpPr>
                <a:spLocks noChangeShapeType="1"/>
              </p:cNvSpPr>
              <p:nvPr/>
            </p:nvSpPr>
            <p:spPr bwMode="auto">
              <a:xfrm flipV="1">
                <a:off x="2154" y="1016"/>
                <a:ext cx="72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36" name="Line 612"/>
              <p:cNvSpPr>
                <a:spLocks noChangeShapeType="1"/>
              </p:cNvSpPr>
              <p:nvPr/>
            </p:nvSpPr>
            <p:spPr bwMode="auto">
              <a:xfrm flipH="1" flipV="1">
                <a:off x="2196" y="1004"/>
                <a:ext cx="3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37" name="Freeform 613"/>
              <p:cNvSpPr>
                <a:spLocks/>
              </p:cNvSpPr>
              <p:nvPr/>
            </p:nvSpPr>
            <p:spPr bwMode="auto">
              <a:xfrm>
                <a:off x="2154" y="1016"/>
                <a:ext cx="72" cy="18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0" y="18"/>
                  </a:cxn>
                  <a:cxn ang="0">
                    <a:pos x="72" y="0"/>
                  </a:cxn>
                  <a:cxn ang="0">
                    <a:pos x="30" y="0"/>
                  </a:cxn>
                </a:cxnLst>
                <a:rect l="0" t="0" r="r" b="b"/>
                <a:pathLst>
                  <a:path w="72" h="18">
                    <a:moveTo>
                      <a:pt x="30" y="0"/>
                    </a:moveTo>
                    <a:lnTo>
                      <a:pt x="0" y="18"/>
                    </a:lnTo>
                    <a:lnTo>
                      <a:pt x="72" y="0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38" name="Line 614"/>
              <p:cNvSpPr>
                <a:spLocks noChangeShapeType="1"/>
              </p:cNvSpPr>
              <p:nvPr/>
            </p:nvSpPr>
            <p:spPr bwMode="auto">
              <a:xfrm flipH="1">
                <a:off x="2154" y="1016"/>
                <a:ext cx="3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39" name="Line 615"/>
              <p:cNvSpPr>
                <a:spLocks noChangeShapeType="1"/>
              </p:cNvSpPr>
              <p:nvPr/>
            </p:nvSpPr>
            <p:spPr bwMode="auto">
              <a:xfrm flipV="1">
                <a:off x="2154" y="1016"/>
                <a:ext cx="72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40" name="Freeform 616"/>
              <p:cNvSpPr>
                <a:spLocks/>
              </p:cNvSpPr>
              <p:nvPr/>
            </p:nvSpPr>
            <p:spPr bwMode="auto">
              <a:xfrm>
                <a:off x="2196" y="974"/>
                <a:ext cx="66" cy="42"/>
              </a:xfrm>
              <a:custGeom>
                <a:avLst/>
                <a:gdLst/>
                <a:ahLst/>
                <a:cxnLst>
                  <a:cxn ang="0">
                    <a:pos x="30" y="42"/>
                  </a:cxn>
                  <a:cxn ang="0">
                    <a:pos x="0" y="30"/>
                  </a:cxn>
                  <a:cxn ang="0">
                    <a:pos x="66" y="0"/>
                  </a:cxn>
                  <a:cxn ang="0">
                    <a:pos x="30" y="42"/>
                  </a:cxn>
                </a:cxnLst>
                <a:rect l="0" t="0" r="r" b="b"/>
                <a:pathLst>
                  <a:path w="66" h="42">
                    <a:moveTo>
                      <a:pt x="30" y="42"/>
                    </a:moveTo>
                    <a:lnTo>
                      <a:pt x="0" y="30"/>
                    </a:lnTo>
                    <a:lnTo>
                      <a:pt x="66" y="0"/>
                    </a:lnTo>
                    <a:lnTo>
                      <a:pt x="30" y="4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41" name="Line 617"/>
              <p:cNvSpPr>
                <a:spLocks noChangeShapeType="1"/>
              </p:cNvSpPr>
              <p:nvPr/>
            </p:nvSpPr>
            <p:spPr bwMode="auto">
              <a:xfrm flipH="1" flipV="1">
                <a:off x="2196" y="1004"/>
                <a:ext cx="3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42" name="Line 618"/>
              <p:cNvSpPr>
                <a:spLocks noChangeShapeType="1"/>
              </p:cNvSpPr>
              <p:nvPr/>
            </p:nvSpPr>
            <p:spPr bwMode="auto">
              <a:xfrm flipV="1">
                <a:off x="2196" y="974"/>
                <a:ext cx="66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43" name="Freeform 619"/>
              <p:cNvSpPr>
                <a:spLocks/>
              </p:cNvSpPr>
              <p:nvPr/>
            </p:nvSpPr>
            <p:spPr bwMode="auto">
              <a:xfrm>
                <a:off x="2184" y="1004"/>
                <a:ext cx="66" cy="12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66" y="0"/>
                  </a:cxn>
                  <a:cxn ang="0">
                    <a:pos x="42" y="12"/>
                  </a:cxn>
                  <a:cxn ang="0">
                    <a:pos x="0" y="12"/>
                  </a:cxn>
                </a:cxnLst>
                <a:rect l="0" t="0" r="r" b="b"/>
                <a:pathLst>
                  <a:path w="66" h="12">
                    <a:moveTo>
                      <a:pt x="0" y="12"/>
                    </a:moveTo>
                    <a:lnTo>
                      <a:pt x="66" y="0"/>
                    </a:lnTo>
                    <a:lnTo>
                      <a:pt x="42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44" name="Line 620"/>
              <p:cNvSpPr>
                <a:spLocks noChangeShapeType="1"/>
              </p:cNvSpPr>
              <p:nvPr/>
            </p:nvSpPr>
            <p:spPr bwMode="auto">
              <a:xfrm flipV="1">
                <a:off x="2184" y="1004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45" name="Line 621"/>
              <p:cNvSpPr>
                <a:spLocks noChangeShapeType="1"/>
              </p:cNvSpPr>
              <p:nvPr/>
            </p:nvSpPr>
            <p:spPr bwMode="auto">
              <a:xfrm flipH="1">
                <a:off x="2226" y="1004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46" name="Freeform 622"/>
              <p:cNvSpPr>
                <a:spLocks/>
              </p:cNvSpPr>
              <p:nvPr/>
            </p:nvSpPr>
            <p:spPr bwMode="auto">
              <a:xfrm>
                <a:off x="2208" y="1004"/>
                <a:ext cx="66" cy="18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66" y="6"/>
                  </a:cxn>
                  <a:cxn ang="0">
                    <a:pos x="42" y="0"/>
                  </a:cxn>
                  <a:cxn ang="0">
                    <a:pos x="0" y="18"/>
                  </a:cxn>
                </a:cxnLst>
                <a:rect l="0" t="0" r="r" b="b"/>
                <a:pathLst>
                  <a:path w="66" h="18">
                    <a:moveTo>
                      <a:pt x="0" y="18"/>
                    </a:moveTo>
                    <a:lnTo>
                      <a:pt x="66" y="6"/>
                    </a:lnTo>
                    <a:lnTo>
                      <a:pt x="42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47" name="Line 623"/>
              <p:cNvSpPr>
                <a:spLocks noChangeShapeType="1"/>
              </p:cNvSpPr>
              <p:nvPr/>
            </p:nvSpPr>
            <p:spPr bwMode="auto">
              <a:xfrm flipV="1">
                <a:off x="2208" y="1010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48" name="Line 624"/>
              <p:cNvSpPr>
                <a:spLocks noChangeShapeType="1"/>
              </p:cNvSpPr>
              <p:nvPr/>
            </p:nvSpPr>
            <p:spPr bwMode="auto">
              <a:xfrm flipH="1" flipV="1">
                <a:off x="2250" y="1004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49" name="Freeform 625"/>
              <p:cNvSpPr>
                <a:spLocks/>
              </p:cNvSpPr>
              <p:nvPr/>
            </p:nvSpPr>
            <p:spPr bwMode="auto">
              <a:xfrm>
                <a:off x="2202" y="1208"/>
                <a:ext cx="66" cy="72"/>
              </a:xfrm>
              <a:custGeom>
                <a:avLst/>
                <a:gdLst/>
                <a:ahLst/>
                <a:cxnLst>
                  <a:cxn ang="0">
                    <a:pos x="24" y="72"/>
                  </a:cxn>
                  <a:cxn ang="0">
                    <a:pos x="0" y="12"/>
                  </a:cxn>
                  <a:cxn ang="0">
                    <a:pos x="66" y="0"/>
                  </a:cxn>
                  <a:cxn ang="0">
                    <a:pos x="24" y="72"/>
                  </a:cxn>
                </a:cxnLst>
                <a:rect l="0" t="0" r="r" b="b"/>
                <a:pathLst>
                  <a:path w="66" h="72">
                    <a:moveTo>
                      <a:pt x="24" y="72"/>
                    </a:moveTo>
                    <a:lnTo>
                      <a:pt x="0" y="12"/>
                    </a:lnTo>
                    <a:lnTo>
                      <a:pt x="66" y="0"/>
                    </a:lnTo>
                    <a:lnTo>
                      <a:pt x="24" y="72"/>
                    </a:lnTo>
                    <a:close/>
                  </a:path>
                </a:pathLst>
              </a:custGeom>
              <a:solidFill>
                <a:srgbClr val="FF2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50" name="Line 626"/>
              <p:cNvSpPr>
                <a:spLocks noChangeShapeType="1"/>
              </p:cNvSpPr>
              <p:nvPr/>
            </p:nvSpPr>
            <p:spPr bwMode="auto">
              <a:xfrm flipH="1" flipV="1">
                <a:off x="2202" y="1220"/>
                <a:ext cx="24" cy="6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51" name="Line 627"/>
              <p:cNvSpPr>
                <a:spLocks noChangeShapeType="1"/>
              </p:cNvSpPr>
              <p:nvPr/>
            </p:nvSpPr>
            <p:spPr bwMode="auto">
              <a:xfrm flipV="1">
                <a:off x="2202" y="1208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52" name="Freeform 628"/>
              <p:cNvSpPr>
                <a:spLocks/>
              </p:cNvSpPr>
              <p:nvPr/>
            </p:nvSpPr>
            <p:spPr bwMode="auto">
              <a:xfrm>
                <a:off x="2196" y="962"/>
                <a:ext cx="66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66" y="12"/>
                  </a:cxn>
                  <a:cxn ang="0">
                    <a:pos x="42" y="0"/>
                  </a:cxn>
                  <a:cxn ang="0">
                    <a:pos x="0" y="42"/>
                  </a:cxn>
                </a:cxnLst>
                <a:rect l="0" t="0" r="r" b="b"/>
                <a:pathLst>
                  <a:path w="66" h="42">
                    <a:moveTo>
                      <a:pt x="0" y="42"/>
                    </a:moveTo>
                    <a:lnTo>
                      <a:pt x="66" y="12"/>
                    </a:lnTo>
                    <a:lnTo>
                      <a:pt x="42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E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53" name="Line 629"/>
              <p:cNvSpPr>
                <a:spLocks noChangeShapeType="1"/>
              </p:cNvSpPr>
              <p:nvPr/>
            </p:nvSpPr>
            <p:spPr bwMode="auto">
              <a:xfrm flipV="1">
                <a:off x="2196" y="974"/>
                <a:ext cx="66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54" name="Line 630"/>
              <p:cNvSpPr>
                <a:spLocks noChangeShapeType="1"/>
              </p:cNvSpPr>
              <p:nvPr/>
            </p:nvSpPr>
            <p:spPr bwMode="auto">
              <a:xfrm flipH="1" flipV="1">
                <a:off x="2238" y="962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55" name="Freeform 631"/>
              <p:cNvSpPr>
                <a:spLocks/>
              </p:cNvSpPr>
              <p:nvPr/>
            </p:nvSpPr>
            <p:spPr bwMode="auto">
              <a:xfrm>
                <a:off x="2082" y="1118"/>
                <a:ext cx="66" cy="816"/>
              </a:xfrm>
              <a:custGeom>
                <a:avLst/>
                <a:gdLst/>
                <a:ahLst/>
                <a:cxnLst>
                  <a:cxn ang="0">
                    <a:pos x="24" y="816"/>
                  </a:cxn>
                  <a:cxn ang="0">
                    <a:pos x="0" y="162"/>
                  </a:cxn>
                  <a:cxn ang="0">
                    <a:pos x="66" y="0"/>
                  </a:cxn>
                  <a:cxn ang="0">
                    <a:pos x="24" y="816"/>
                  </a:cxn>
                </a:cxnLst>
                <a:rect l="0" t="0" r="r" b="b"/>
                <a:pathLst>
                  <a:path w="66" h="816">
                    <a:moveTo>
                      <a:pt x="24" y="816"/>
                    </a:moveTo>
                    <a:lnTo>
                      <a:pt x="0" y="162"/>
                    </a:lnTo>
                    <a:lnTo>
                      <a:pt x="66" y="0"/>
                    </a:lnTo>
                    <a:lnTo>
                      <a:pt x="24" y="816"/>
                    </a:lnTo>
                    <a:close/>
                  </a:path>
                </a:pathLst>
              </a:custGeom>
              <a:solidFill>
                <a:srgbClr val="0020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56" name="Line 632"/>
              <p:cNvSpPr>
                <a:spLocks noChangeShapeType="1"/>
              </p:cNvSpPr>
              <p:nvPr/>
            </p:nvSpPr>
            <p:spPr bwMode="auto">
              <a:xfrm flipH="1" flipV="1">
                <a:off x="2082" y="1280"/>
                <a:ext cx="24" cy="65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57" name="Line 633"/>
              <p:cNvSpPr>
                <a:spLocks noChangeShapeType="1"/>
              </p:cNvSpPr>
              <p:nvPr/>
            </p:nvSpPr>
            <p:spPr bwMode="auto">
              <a:xfrm flipV="1">
                <a:off x="2082" y="1118"/>
                <a:ext cx="66" cy="16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58" name="Freeform 634"/>
              <p:cNvSpPr>
                <a:spLocks/>
              </p:cNvSpPr>
              <p:nvPr/>
            </p:nvSpPr>
            <p:spPr bwMode="auto">
              <a:xfrm>
                <a:off x="2106" y="1118"/>
                <a:ext cx="66" cy="816"/>
              </a:xfrm>
              <a:custGeom>
                <a:avLst/>
                <a:gdLst/>
                <a:ahLst/>
                <a:cxnLst>
                  <a:cxn ang="0">
                    <a:pos x="0" y="816"/>
                  </a:cxn>
                  <a:cxn ang="0">
                    <a:pos x="66" y="138"/>
                  </a:cxn>
                  <a:cxn ang="0">
                    <a:pos x="42" y="0"/>
                  </a:cxn>
                  <a:cxn ang="0">
                    <a:pos x="0" y="816"/>
                  </a:cxn>
                </a:cxnLst>
                <a:rect l="0" t="0" r="r" b="b"/>
                <a:pathLst>
                  <a:path w="66" h="816">
                    <a:moveTo>
                      <a:pt x="0" y="816"/>
                    </a:moveTo>
                    <a:lnTo>
                      <a:pt x="66" y="138"/>
                    </a:lnTo>
                    <a:lnTo>
                      <a:pt x="42" y="0"/>
                    </a:lnTo>
                    <a:lnTo>
                      <a:pt x="0" y="816"/>
                    </a:lnTo>
                    <a:close/>
                  </a:path>
                </a:pathLst>
              </a:custGeom>
              <a:solidFill>
                <a:srgbClr val="0020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59" name="Line 635"/>
              <p:cNvSpPr>
                <a:spLocks noChangeShapeType="1"/>
              </p:cNvSpPr>
              <p:nvPr/>
            </p:nvSpPr>
            <p:spPr bwMode="auto">
              <a:xfrm flipV="1">
                <a:off x="2106" y="1256"/>
                <a:ext cx="66" cy="67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60" name="Line 636"/>
              <p:cNvSpPr>
                <a:spLocks noChangeShapeType="1"/>
              </p:cNvSpPr>
              <p:nvPr/>
            </p:nvSpPr>
            <p:spPr bwMode="auto">
              <a:xfrm flipH="1" flipV="1">
                <a:off x="2148" y="1118"/>
                <a:ext cx="24" cy="1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61" name="Freeform 637"/>
              <p:cNvSpPr>
                <a:spLocks/>
              </p:cNvSpPr>
              <p:nvPr/>
            </p:nvSpPr>
            <p:spPr bwMode="auto">
              <a:xfrm>
                <a:off x="2076" y="1046"/>
                <a:ext cx="66" cy="36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66" y="24"/>
                  </a:cxn>
                  <a:cxn ang="0">
                    <a:pos x="36" y="0"/>
                  </a:cxn>
                  <a:cxn ang="0">
                    <a:pos x="0" y="36"/>
                  </a:cxn>
                </a:cxnLst>
                <a:rect l="0" t="0" r="r" b="b"/>
                <a:pathLst>
                  <a:path w="66" h="36">
                    <a:moveTo>
                      <a:pt x="0" y="36"/>
                    </a:moveTo>
                    <a:lnTo>
                      <a:pt x="66" y="24"/>
                    </a:lnTo>
                    <a:lnTo>
                      <a:pt x="36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62" name="Line 638"/>
              <p:cNvSpPr>
                <a:spLocks noChangeShapeType="1"/>
              </p:cNvSpPr>
              <p:nvPr/>
            </p:nvSpPr>
            <p:spPr bwMode="auto">
              <a:xfrm flipV="1">
                <a:off x="2076" y="1070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63" name="Line 639"/>
              <p:cNvSpPr>
                <a:spLocks noChangeShapeType="1"/>
              </p:cNvSpPr>
              <p:nvPr/>
            </p:nvSpPr>
            <p:spPr bwMode="auto">
              <a:xfrm flipH="1" flipV="1">
                <a:off x="2112" y="1046"/>
                <a:ext cx="30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64" name="Freeform 640"/>
              <p:cNvSpPr>
                <a:spLocks/>
              </p:cNvSpPr>
              <p:nvPr/>
            </p:nvSpPr>
            <p:spPr bwMode="auto">
              <a:xfrm>
                <a:off x="2076" y="1070"/>
                <a:ext cx="66" cy="12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0" y="12"/>
                  </a:cxn>
                  <a:cxn ang="0">
                    <a:pos x="66" y="0"/>
                  </a:cxn>
                  <a:cxn ang="0">
                    <a:pos x="24" y="0"/>
                  </a:cxn>
                </a:cxnLst>
                <a:rect l="0" t="0" r="r" b="b"/>
                <a:pathLst>
                  <a:path w="66" h="12">
                    <a:moveTo>
                      <a:pt x="24" y="0"/>
                    </a:moveTo>
                    <a:lnTo>
                      <a:pt x="0" y="12"/>
                    </a:lnTo>
                    <a:lnTo>
                      <a:pt x="66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65" name="Line 641"/>
              <p:cNvSpPr>
                <a:spLocks noChangeShapeType="1"/>
              </p:cNvSpPr>
              <p:nvPr/>
            </p:nvSpPr>
            <p:spPr bwMode="auto">
              <a:xfrm flipH="1">
                <a:off x="2076" y="1070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66" name="Line 642"/>
              <p:cNvSpPr>
                <a:spLocks noChangeShapeType="1"/>
              </p:cNvSpPr>
              <p:nvPr/>
            </p:nvSpPr>
            <p:spPr bwMode="auto">
              <a:xfrm flipV="1">
                <a:off x="2076" y="1070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67" name="Freeform 643"/>
              <p:cNvSpPr>
                <a:spLocks/>
              </p:cNvSpPr>
              <p:nvPr/>
            </p:nvSpPr>
            <p:spPr bwMode="auto">
              <a:xfrm>
                <a:off x="2100" y="1070"/>
                <a:ext cx="66" cy="24"/>
              </a:xfrm>
              <a:custGeom>
                <a:avLst/>
                <a:gdLst/>
                <a:ahLst/>
                <a:cxnLst>
                  <a:cxn ang="0">
                    <a:pos x="24" y="18"/>
                  </a:cxn>
                  <a:cxn ang="0">
                    <a:pos x="0" y="0"/>
                  </a:cxn>
                  <a:cxn ang="0">
                    <a:pos x="66" y="24"/>
                  </a:cxn>
                  <a:cxn ang="0">
                    <a:pos x="24" y="18"/>
                  </a:cxn>
                </a:cxnLst>
                <a:rect l="0" t="0" r="r" b="b"/>
                <a:pathLst>
                  <a:path w="66" h="24">
                    <a:moveTo>
                      <a:pt x="24" y="18"/>
                    </a:moveTo>
                    <a:lnTo>
                      <a:pt x="0" y="0"/>
                    </a:lnTo>
                    <a:lnTo>
                      <a:pt x="66" y="24"/>
                    </a:lnTo>
                    <a:lnTo>
                      <a:pt x="24" y="18"/>
                    </a:lnTo>
                    <a:close/>
                  </a:path>
                </a:pathLst>
              </a:custGeom>
              <a:solidFill>
                <a:srgbClr val="E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68" name="Line 644"/>
              <p:cNvSpPr>
                <a:spLocks noChangeShapeType="1"/>
              </p:cNvSpPr>
              <p:nvPr/>
            </p:nvSpPr>
            <p:spPr bwMode="auto">
              <a:xfrm flipH="1" flipV="1">
                <a:off x="2100" y="1070"/>
                <a:ext cx="24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69" name="Line 645"/>
              <p:cNvSpPr>
                <a:spLocks noChangeShapeType="1"/>
              </p:cNvSpPr>
              <p:nvPr/>
            </p:nvSpPr>
            <p:spPr bwMode="auto">
              <a:xfrm>
                <a:off x="2100" y="1070"/>
                <a:ext cx="6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70" name="Freeform 646"/>
              <p:cNvSpPr>
                <a:spLocks/>
              </p:cNvSpPr>
              <p:nvPr/>
            </p:nvSpPr>
            <p:spPr bwMode="auto">
              <a:xfrm>
                <a:off x="2100" y="1070"/>
                <a:ext cx="66" cy="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6" y="24"/>
                  </a:cxn>
                  <a:cxn ang="0">
                    <a:pos x="42" y="0"/>
                  </a:cxn>
                  <a:cxn ang="0">
                    <a:pos x="0" y="0"/>
                  </a:cxn>
                </a:cxnLst>
                <a:rect l="0" t="0" r="r" b="b"/>
                <a:pathLst>
                  <a:path w="66" h="24">
                    <a:moveTo>
                      <a:pt x="0" y="0"/>
                    </a:moveTo>
                    <a:lnTo>
                      <a:pt x="66" y="24"/>
                    </a:lnTo>
                    <a:lnTo>
                      <a:pt x="4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71" name="Line 647"/>
              <p:cNvSpPr>
                <a:spLocks noChangeShapeType="1"/>
              </p:cNvSpPr>
              <p:nvPr/>
            </p:nvSpPr>
            <p:spPr bwMode="auto">
              <a:xfrm>
                <a:off x="2100" y="1070"/>
                <a:ext cx="6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72" name="Line 648"/>
              <p:cNvSpPr>
                <a:spLocks noChangeShapeType="1"/>
              </p:cNvSpPr>
              <p:nvPr/>
            </p:nvSpPr>
            <p:spPr bwMode="auto">
              <a:xfrm flipH="1" flipV="1">
                <a:off x="2142" y="1070"/>
                <a:ext cx="24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73" name="Freeform 649"/>
              <p:cNvSpPr>
                <a:spLocks/>
              </p:cNvSpPr>
              <p:nvPr/>
            </p:nvSpPr>
            <p:spPr bwMode="auto">
              <a:xfrm>
                <a:off x="2142" y="1022"/>
                <a:ext cx="66" cy="72"/>
              </a:xfrm>
              <a:custGeom>
                <a:avLst/>
                <a:gdLst/>
                <a:ahLst/>
                <a:cxnLst>
                  <a:cxn ang="0">
                    <a:pos x="24" y="72"/>
                  </a:cxn>
                  <a:cxn ang="0">
                    <a:pos x="0" y="48"/>
                  </a:cxn>
                  <a:cxn ang="0">
                    <a:pos x="66" y="0"/>
                  </a:cxn>
                  <a:cxn ang="0">
                    <a:pos x="24" y="72"/>
                  </a:cxn>
                </a:cxnLst>
                <a:rect l="0" t="0" r="r" b="b"/>
                <a:pathLst>
                  <a:path w="66" h="72">
                    <a:moveTo>
                      <a:pt x="24" y="72"/>
                    </a:moveTo>
                    <a:lnTo>
                      <a:pt x="0" y="48"/>
                    </a:lnTo>
                    <a:lnTo>
                      <a:pt x="66" y="0"/>
                    </a:lnTo>
                    <a:lnTo>
                      <a:pt x="24" y="72"/>
                    </a:lnTo>
                    <a:close/>
                  </a:path>
                </a:pathLst>
              </a:custGeom>
              <a:solidFill>
                <a:srgbClr val="FF1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74" name="Line 650"/>
              <p:cNvSpPr>
                <a:spLocks noChangeShapeType="1"/>
              </p:cNvSpPr>
              <p:nvPr/>
            </p:nvSpPr>
            <p:spPr bwMode="auto">
              <a:xfrm flipH="1" flipV="1">
                <a:off x="2142" y="1070"/>
                <a:ext cx="24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75" name="Line 651"/>
              <p:cNvSpPr>
                <a:spLocks noChangeShapeType="1"/>
              </p:cNvSpPr>
              <p:nvPr/>
            </p:nvSpPr>
            <p:spPr bwMode="auto">
              <a:xfrm flipV="1">
                <a:off x="2142" y="1022"/>
                <a:ext cx="66" cy="4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76" name="Freeform 652"/>
              <p:cNvSpPr>
                <a:spLocks/>
              </p:cNvSpPr>
              <p:nvPr/>
            </p:nvSpPr>
            <p:spPr bwMode="auto">
              <a:xfrm>
                <a:off x="2124" y="1088"/>
                <a:ext cx="66" cy="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6" y="0"/>
                  </a:cxn>
                  <a:cxn ang="0">
                    <a:pos x="42" y="6"/>
                  </a:cxn>
                  <a:cxn ang="0">
                    <a:pos x="0" y="0"/>
                  </a:cxn>
                </a:cxnLst>
                <a:rect l="0" t="0" r="r" b="b"/>
                <a:pathLst>
                  <a:path w="66" h="6">
                    <a:moveTo>
                      <a:pt x="0" y="0"/>
                    </a:moveTo>
                    <a:lnTo>
                      <a:pt x="66" y="0"/>
                    </a:lnTo>
                    <a:lnTo>
                      <a:pt x="42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77" name="Line 653"/>
              <p:cNvSpPr>
                <a:spLocks noChangeShapeType="1"/>
              </p:cNvSpPr>
              <p:nvPr/>
            </p:nvSpPr>
            <p:spPr bwMode="auto">
              <a:xfrm>
                <a:off x="2124" y="1088"/>
                <a:ext cx="6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78" name="Line 654"/>
              <p:cNvSpPr>
                <a:spLocks noChangeShapeType="1"/>
              </p:cNvSpPr>
              <p:nvPr/>
            </p:nvSpPr>
            <p:spPr bwMode="auto">
              <a:xfrm flipH="1">
                <a:off x="2166" y="1088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79" name="Freeform 655"/>
              <p:cNvSpPr>
                <a:spLocks/>
              </p:cNvSpPr>
              <p:nvPr/>
            </p:nvSpPr>
            <p:spPr bwMode="auto">
              <a:xfrm>
                <a:off x="2124" y="1088"/>
                <a:ext cx="66" cy="30"/>
              </a:xfrm>
              <a:custGeom>
                <a:avLst/>
                <a:gdLst/>
                <a:ahLst/>
                <a:cxnLst>
                  <a:cxn ang="0">
                    <a:pos x="24" y="30"/>
                  </a:cxn>
                  <a:cxn ang="0">
                    <a:pos x="0" y="0"/>
                  </a:cxn>
                  <a:cxn ang="0">
                    <a:pos x="66" y="0"/>
                  </a:cxn>
                  <a:cxn ang="0">
                    <a:pos x="24" y="30"/>
                  </a:cxn>
                </a:cxnLst>
                <a:rect l="0" t="0" r="r" b="b"/>
                <a:pathLst>
                  <a:path w="66" h="30">
                    <a:moveTo>
                      <a:pt x="24" y="30"/>
                    </a:moveTo>
                    <a:lnTo>
                      <a:pt x="0" y="0"/>
                    </a:lnTo>
                    <a:lnTo>
                      <a:pt x="66" y="0"/>
                    </a:lnTo>
                    <a:lnTo>
                      <a:pt x="24" y="3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80" name="Line 656"/>
              <p:cNvSpPr>
                <a:spLocks noChangeShapeType="1"/>
              </p:cNvSpPr>
              <p:nvPr/>
            </p:nvSpPr>
            <p:spPr bwMode="auto">
              <a:xfrm flipH="1" flipV="1">
                <a:off x="2124" y="1088"/>
                <a:ext cx="24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81" name="Line 657"/>
              <p:cNvSpPr>
                <a:spLocks noChangeShapeType="1"/>
              </p:cNvSpPr>
              <p:nvPr/>
            </p:nvSpPr>
            <p:spPr bwMode="auto">
              <a:xfrm>
                <a:off x="2124" y="1088"/>
                <a:ext cx="6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82" name="Freeform 658"/>
              <p:cNvSpPr>
                <a:spLocks/>
              </p:cNvSpPr>
              <p:nvPr/>
            </p:nvSpPr>
            <p:spPr bwMode="auto">
              <a:xfrm>
                <a:off x="2148" y="1064"/>
                <a:ext cx="66" cy="54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66" y="0"/>
                  </a:cxn>
                  <a:cxn ang="0">
                    <a:pos x="42" y="24"/>
                  </a:cxn>
                  <a:cxn ang="0">
                    <a:pos x="0" y="54"/>
                  </a:cxn>
                </a:cxnLst>
                <a:rect l="0" t="0" r="r" b="b"/>
                <a:pathLst>
                  <a:path w="66" h="54">
                    <a:moveTo>
                      <a:pt x="0" y="54"/>
                    </a:moveTo>
                    <a:lnTo>
                      <a:pt x="66" y="0"/>
                    </a:lnTo>
                    <a:lnTo>
                      <a:pt x="42" y="24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83" name="Line 659"/>
              <p:cNvSpPr>
                <a:spLocks noChangeShapeType="1"/>
              </p:cNvSpPr>
              <p:nvPr/>
            </p:nvSpPr>
            <p:spPr bwMode="auto">
              <a:xfrm flipV="1">
                <a:off x="2148" y="1064"/>
                <a:ext cx="66" cy="5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84" name="Line 660"/>
              <p:cNvSpPr>
                <a:spLocks noChangeShapeType="1"/>
              </p:cNvSpPr>
              <p:nvPr/>
            </p:nvSpPr>
            <p:spPr bwMode="auto">
              <a:xfrm flipH="1">
                <a:off x="2190" y="1064"/>
                <a:ext cx="24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85" name="Freeform 661"/>
              <p:cNvSpPr>
                <a:spLocks/>
              </p:cNvSpPr>
              <p:nvPr/>
            </p:nvSpPr>
            <p:spPr bwMode="auto">
              <a:xfrm>
                <a:off x="2148" y="1064"/>
                <a:ext cx="66" cy="192"/>
              </a:xfrm>
              <a:custGeom>
                <a:avLst/>
                <a:gdLst/>
                <a:ahLst/>
                <a:cxnLst>
                  <a:cxn ang="0">
                    <a:pos x="24" y="192"/>
                  </a:cxn>
                  <a:cxn ang="0">
                    <a:pos x="0" y="54"/>
                  </a:cxn>
                  <a:cxn ang="0">
                    <a:pos x="66" y="0"/>
                  </a:cxn>
                  <a:cxn ang="0">
                    <a:pos x="24" y="192"/>
                  </a:cxn>
                </a:cxnLst>
                <a:rect l="0" t="0" r="r" b="b"/>
                <a:pathLst>
                  <a:path w="66" h="192">
                    <a:moveTo>
                      <a:pt x="24" y="192"/>
                    </a:moveTo>
                    <a:lnTo>
                      <a:pt x="0" y="54"/>
                    </a:lnTo>
                    <a:lnTo>
                      <a:pt x="66" y="0"/>
                    </a:lnTo>
                    <a:lnTo>
                      <a:pt x="24" y="192"/>
                    </a:lnTo>
                    <a:close/>
                  </a:path>
                </a:pathLst>
              </a:custGeom>
              <a:solidFill>
                <a:srgbClr val="FF8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86" name="Line 662"/>
              <p:cNvSpPr>
                <a:spLocks noChangeShapeType="1"/>
              </p:cNvSpPr>
              <p:nvPr/>
            </p:nvSpPr>
            <p:spPr bwMode="auto">
              <a:xfrm flipH="1" flipV="1">
                <a:off x="2148" y="1118"/>
                <a:ext cx="24" cy="1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87" name="Line 663"/>
              <p:cNvSpPr>
                <a:spLocks noChangeShapeType="1"/>
              </p:cNvSpPr>
              <p:nvPr/>
            </p:nvSpPr>
            <p:spPr bwMode="auto">
              <a:xfrm flipV="1">
                <a:off x="2148" y="1064"/>
                <a:ext cx="66" cy="5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88" name="Freeform 664"/>
              <p:cNvSpPr>
                <a:spLocks/>
              </p:cNvSpPr>
              <p:nvPr/>
            </p:nvSpPr>
            <p:spPr bwMode="auto">
              <a:xfrm>
                <a:off x="2172" y="1046"/>
                <a:ext cx="72" cy="210"/>
              </a:xfrm>
              <a:custGeom>
                <a:avLst/>
                <a:gdLst/>
                <a:ahLst/>
                <a:cxnLst>
                  <a:cxn ang="0">
                    <a:pos x="0" y="210"/>
                  </a:cxn>
                  <a:cxn ang="0">
                    <a:pos x="72" y="0"/>
                  </a:cxn>
                  <a:cxn ang="0">
                    <a:pos x="42" y="18"/>
                  </a:cxn>
                  <a:cxn ang="0">
                    <a:pos x="0" y="210"/>
                  </a:cxn>
                </a:cxnLst>
                <a:rect l="0" t="0" r="r" b="b"/>
                <a:pathLst>
                  <a:path w="72" h="210">
                    <a:moveTo>
                      <a:pt x="0" y="210"/>
                    </a:moveTo>
                    <a:lnTo>
                      <a:pt x="72" y="0"/>
                    </a:lnTo>
                    <a:lnTo>
                      <a:pt x="42" y="18"/>
                    </a:lnTo>
                    <a:lnTo>
                      <a:pt x="0" y="210"/>
                    </a:lnTo>
                    <a:close/>
                  </a:path>
                </a:pathLst>
              </a:custGeom>
              <a:solidFill>
                <a:srgbClr val="FF8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89" name="Line 665"/>
              <p:cNvSpPr>
                <a:spLocks noChangeShapeType="1"/>
              </p:cNvSpPr>
              <p:nvPr/>
            </p:nvSpPr>
            <p:spPr bwMode="auto">
              <a:xfrm flipV="1">
                <a:off x="2172" y="1046"/>
                <a:ext cx="72" cy="2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90" name="Line 666"/>
              <p:cNvSpPr>
                <a:spLocks noChangeShapeType="1"/>
              </p:cNvSpPr>
              <p:nvPr/>
            </p:nvSpPr>
            <p:spPr bwMode="auto">
              <a:xfrm flipH="1">
                <a:off x="2214" y="1046"/>
                <a:ext cx="3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91" name="Freeform 667"/>
              <p:cNvSpPr>
                <a:spLocks/>
              </p:cNvSpPr>
              <p:nvPr/>
            </p:nvSpPr>
            <p:spPr bwMode="auto">
              <a:xfrm>
                <a:off x="2136" y="1220"/>
                <a:ext cx="66" cy="456"/>
              </a:xfrm>
              <a:custGeom>
                <a:avLst/>
                <a:gdLst/>
                <a:ahLst/>
                <a:cxnLst>
                  <a:cxn ang="0">
                    <a:pos x="0" y="84"/>
                  </a:cxn>
                  <a:cxn ang="0">
                    <a:pos x="66" y="0"/>
                  </a:cxn>
                  <a:cxn ang="0">
                    <a:pos x="42" y="456"/>
                  </a:cxn>
                  <a:cxn ang="0">
                    <a:pos x="0" y="84"/>
                  </a:cxn>
                </a:cxnLst>
                <a:rect l="0" t="0" r="r" b="b"/>
                <a:pathLst>
                  <a:path w="66" h="456">
                    <a:moveTo>
                      <a:pt x="0" y="84"/>
                    </a:moveTo>
                    <a:lnTo>
                      <a:pt x="66" y="0"/>
                    </a:lnTo>
                    <a:lnTo>
                      <a:pt x="42" y="456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FF3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92" name="Line 668"/>
              <p:cNvSpPr>
                <a:spLocks noChangeShapeType="1"/>
              </p:cNvSpPr>
              <p:nvPr/>
            </p:nvSpPr>
            <p:spPr bwMode="auto">
              <a:xfrm flipV="1">
                <a:off x="2136" y="1220"/>
                <a:ext cx="66" cy="8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93" name="Line 669"/>
              <p:cNvSpPr>
                <a:spLocks noChangeShapeType="1"/>
              </p:cNvSpPr>
              <p:nvPr/>
            </p:nvSpPr>
            <p:spPr bwMode="auto">
              <a:xfrm flipH="1">
                <a:off x="2178" y="1220"/>
                <a:ext cx="24" cy="45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94" name="Freeform 670"/>
              <p:cNvSpPr>
                <a:spLocks/>
              </p:cNvSpPr>
              <p:nvPr/>
            </p:nvSpPr>
            <p:spPr bwMode="auto">
              <a:xfrm>
                <a:off x="2184" y="1292"/>
                <a:ext cx="72" cy="24"/>
              </a:xfrm>
              <a:custGeom>
                <a:avLst/>
                <a:gdLst/>
                <a:ahLst/>
                <a:cxnLst>
                  <a:cxn ang="0">
                    <a:pos x="30" y="24"/>
                  </a:cxn>
                  <a:cxn ang="0">
                    <a:pos x="0" y="12"/>
                  </a:cxn>
                  <a:cxn ang="0">
                    <a:pos x="72" y="0"/>
                  </a:cxn>
                  <a:cxn ang="0">
                    <a:pos x="30" y="24"/>
                  </a:cxn>
                </a:cxnLst>
                <a:rect l="0" t="0" r="r" b="b"/>
                <a:pathLst>
                  <a:path w="72" h="24">
                    <a:moveTo>
                      <a:pt x="30" y="24"/>
                    </a:moveTo>
                    <a:lnTo>
                      <a:pt x="0" y="12"/>
                    </a:lnTo>
                    <a:lnTo>
                      <a:pt x="72" y="0"/>
                    </a:lnTo>
                    <a:lnTo>
                      <a:pt x="30" y="24"/>
                    </a:lnTo>
                    <a:close/>
                  </a:path>
                </a:pathLst>
              </a:custGeom>
              <a:solidFill>
                <a:srgbClr val="FF2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95" name="Line 671"/>
              <p:cNvSpPr>
                <a:spLocks noChangeShapeType="1"/>
              </p:cNvSpPr>
              <p:nvPr/>
            </p:nvSpPr>
            <p:spPr bwMode="auto">
              <a:xfrm flipH="1" flipV="1">
                <a:off x="2184" y="1304"/>
                <a:ext cx="3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96" name="Line 672"/>
              <p:cNvSpPr>
                <a:spLocks noChangeShapeType="1"/>
              </p:cNvSpPr>
              <p:nvPr/>
            </p:nvSpPr>
            <p:spPr bwMode="auto">
              <a:xfrm flipV="1">
                <a:off x="2184" y="1292"/>
                <a:ext cx="72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97" name="Freeform 673"/>
              <p:cNvSpPr>
                <a:spLocks/>
              </p:cNvSpPr>
              <p:nvPr/>
            </p:nvSpPr>
            <p:spPr bwMode="auto">
              <a:xfrm>
                <a:off x="2184" y="1280"/>
                <a:ext cx="72" cy="24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72" y="12"/>
                  </a:cxn>
                  <a:cxn ang="0">
                    <a:pos x="42" y="0"/>
                  </a:cxn>
                  <a:cxn ang="0">
                    <a:pos x="0" y="24"/>
                  </a:cxn>
                </a:cxnLst>
                <a:rect l="0" t="0" r="r" b="b"/>
                <a:pathLst>
                  <a:path w="72" h="24">
                    <a:moveTo>
                      <a:pt x="0" y="24"/>
                    </a:moveTo>
                    <a:lnTo>
                      <a:pt x="72" y="12"/>
                    </a:lnTo>
                    <a:lnTo>
                      <a:pt x="42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FF2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98" name="Line 674"/>
              <p:cNvSpPr>
                <a:spLocks noChangeShapeType="1"/>
              </p:cNvSpPr>
              <p:nvPr/>
            </p:nvSpPr>
            <p:spPr bwMode="auto">
              <a:xfrm flipV="1">
                <a:off x="2184" y="1292"/>
                <a:ext cx="72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99" name="Line 675"/>
              <p:cNvSpPr>
                <a:spLocks noChangeShapeType="1"/>
              </p:cNvSpPr>
              <p:nvPr/>
            </p:nvSpPr>
            <p:spPr bwMode="auto">
              <a:xfrm flipH="1" flipV="1">
                <a:off x="2226" y="1280"/>
                <a:ext cx="3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00" name="Freeform 676"/>
              <p:cNvSpPr>
                <a:spLocks/>
              </p:cNvSpPr>
              <p:nvPr/>
            </p:nvSpPr>
            <p:spPr bwMode="auto">
              <a:xfrm>
                <a:off x="2184" y="1004"/>
                <a:ext cx="66" cy="18"/>
              </a:xfrm>
              <a:custGeom>
                <a:avLst/>
                <a:gdLst/>
                <a:ahLst/>
                <a:cxnLst>
                  <a:cxn ang="0">
                    <a:pos x="24" y="18"/>
                  </a:cxn>
                  <a:cxn ang="0">
                    <a:pos x="0" y="12"/>
                  </a:cxn>
                  <a:cxn ang="0">
                    <a:pos x="66" y="0"/>
                  </a:cxn>
                  <a:cxn ang="0">
                    <a:pos x="24" y="18"/>
                  </a:cxn>
                </a:cxnLst>
                <a:rect l="0" t="0" r="r" b="b"/>
                <a:pathLst>
                  <a:path w="66" h="18">
                    <a:moveTo>
                      <a:pt x="24" y="18"/>
                    </a:moveTo>
                    <a:lnTo>
                      <a:pt x="0" y="12"/>
                    </a:lnTo>
                    <a:lnTo>
                      <a:pt x="66" y="0"/>
                    </a:lnTo>
                    <a:lnTo>
                      <a:pt x="24" y="18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01" name="Line 677"/>
              <p:cNvSpPr>
                <a:spLocks noChangeShapeType="1"/>
              </p:cNvSpPr>
              <p:nvPr/>
            </p:nvSpPr>
            <p:spPr bwMode="auto">
              <a:xfrm flipH="1" flipV="1">
                <a:off x="2184" y="1016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02" name="Line 678"/>
              <p:cNvSpPr>
                <a:spLocks noChangeShapeType="1"/>
              </p:cNvSpPr>
              <p:nvPr/>
            </p:nvSpPr>
            <p:spPr bwMode="auto">
              <a:xfrm flipV="1">
                <a:off x="2184" y="1004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03" name="Freeform 679"/>
              <p:cNvSpPr>
                <a:spLocks/>
              </p:cNvSpPr>
              <p:nvPr/>
            </p:nvSpPr>
            <p:spPr bwMode="auto">
              <a:xfrm>
                <a:off x="2178" y="1538"/>
                <a:ext cx="66" cy="612"/>
              </a:xfrm>
              <a:custGeom>
                <a:avLst/>
                <a:gdLst/>
                <a:ahLst/>
                <a:cxnLst>
                  <a:cxn ang="0">
                    <a:pos x="0" y="138"/>
                  </a:cxn>
                  <a:cxn ang="0">
                    <a:pos x="66" y="0"/>
                  </a:cxn>
                  <a:cxn ang="0">
                    <a:pos x="42" y="612"/>
                  </a:cxn>
                  <a:cxn ang="0">
                    <a:pos x="0" y="138"/>
                  </a:cxn>
                </a:cxnLst>
                <a:rect l="0" t="0" r="r" b="b"/>
                <a:pathLst>
                  <a:path w="66" h="612">
                    <a:moveTo>
                      <a:pt x="0" y="138"/>
                    </a:moveTo>
                    <a:lnTo>
                      <a:pt x="66" y="0"/>
                    </a:lnTo>
                    <a:lnTo>
                      <a:pt x="42" y="612"/>
                    </a:lnTo>
                    <a:lnTo>
                      <a:pt x="0" y="138"/>
                    </a:lnTo>
                    <a:close/>
                  </a:path>
                </a:pathLst>
              </a:custGeom>
              <a:solidFill>
                <a:srgbClr val="60FF9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04" name="Line 680"/>
              <p:cNvSpPr>
                <a:spLocks noChangeShapeType="1"/>
              </p:cNvSpPr>
              <p:nvPr/>
            </p:nvSpPr>
            <p:spPr bwMode="auto">
              <a:xfrm flipV="1">
                <a:off x="2178" y="1538"/>
                <a:ext cx="66" cy="1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05" name="Line 681"/>
              <p:cNvSpPr>
                <a:spLocks noChangeShapeType="1"/>
              </p:cNvSpPr>
              <p:nvPr/>
            </p:nvSpPr>
            <p:spPr bwMode="auto">
              <a:xfrm flipH="1">
                <a:off x="2220" y="1538"/>
                <a:ext cx="24" cy="6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06" name="Freeform 682"/>
              <p:cNvSpPr>
                <a:spLocks/>
              </p:cNvSpPr>
              <p:nvPr/>
            </p:nvSpPr>
            <p:spPr bwMode="auto">
              <a:xfrm>
                <a:off x="2172" y="944"/>
                <a:ext cx="66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66" y="18"/>
                  </a:cxn>
                  <a:cxn ang="0">
                    <a:pos x="42" y="0"/>
                  </a:cxn>
                  <a:cxn ang="0">
                    <a:pos x="0" y="30"/>
                  </a:cxn>
                </a:cxnLst>
                <a:rect l="0" t="0" r="r" b="b"/>
                <a:pathLst>
                  <a:path w="66" h="30">
                    <a:moveTo>
                      <a:pt x="0" y="30"/>
                    </a:moveTo>
                    <a:lnTo>
                      <a:pt x="66" y="18"/>
                    </a:lnTo>
                    <a:lnTo>
                      <a:pt x="42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07" name="Line 683"/>
              <p:cNvSpPr>
                <a:spLocks noChangeShapeType="1"/>
              </p:cNvSpPr>
              <p:nvPr/>
            </p:nvSpPr>
            <p:spPr bwMode="auto">
              <a:xfrm flipV="1">
                <a:off x="2172" y="962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08" name="Line 684"/>
              <p:cNvSpPr>
                <a:spLocks noChangeShapeType="1"/>
              </p:cNvSpPr>
              <p:nvPr/>
            </p:nvSpPr>
            <p:spPr bwMode="auto">
              <a:xfrm flipH="1" flipV="1">
                <a:off x="2214" y="944"/>
                <a:ext cx="24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09" name="Freeform 685"/>
              <p:cNvSpPr>
                <a:spLocks/>
              </p:cNvSpPr>
              <p:nvPr/>
            </p:nvSpPr>
            <p:spPr bwMode="auto">
              <a:xfrm>
                <a:off x="2172" y="962"/>
                <a:ext cx="66" cy="42"/>
              </a:xfrm>
              <a:custGeom>
                <a:avLst/>
                <a:gdLst/>
                <a:ahLst/>
                <a:cxnLst>
                  <a:cxn ang="0">
                    <a:pos x="24" y="42"/>
                  </a:cxn>
                  <a:cxn ang="0">
                    <a:pos x="0" y="12"/>
                  </a:cxn>
                  <a:cxn ang="0">
                    <a:pos x="66" y="0"/>
                  </a:cxn>
                  <a:cxn ang="0">
                    <a:pos x="24" y="42"/>
                  </a:cxn>
                </a:cxnLst>
                <a:rect l="0" t="0" r="r" b="b"/>
                <a:pathLst>
                  <a:path w="66" h="42">
                    <a:moveTo>
                      <a:pt x="24" y="42"/>
                    </a:moveTo>
                    <a:lnTo>
                      <a:pt x="0" y="12"/>
                    </a:lnTo>
                    <a:lnTo>
                      <a:pt x="66" y="0"/>
                    </a:lnTo>
                    <a:lnTo>
                      <a:pt x="24" y="42"/>
                    </a:lnTo>
                    <a:close/>
                  </a:path>
                </a:pathLst>
              </a:custGeom>
              <a:solidFill>
                <a:srgbClr val="E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10" name="Line 686"/>
              <p:cNvSpPr>
                <a:spLocks noChangeShapeType="1"/>
              </p:cNvSpPr>
              <p:nvPr/>
            </p:nvSpPr>
            <p:spPr bwMode="auto">
              <a:xfrm flipH="1" flipV="1">
                <a:off x="2172" y="974"/>
                <a:ext cx="24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11" name="Line 687"/>
              <p:cNvSpPr>
                <a:spLocks noChangeShapeType="1"/>
              </p:cNvSpPr>
              <p:nvPr/>
            </p:nvSpPr>
            <p:spPr bwMode="auto">
              <a:xfrm flipV="1">
                <a:off x="2172" y="962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12" name="Freeform 688"/>
              <p:cNvSpPr>
                <a:spLocks/>
              </p:cNvSpPr>
              <p:nvPr/>
            </p:nvSpPr>
            <p:spPr bwMode="auto">
              <a:xfrm>
                <a:off x="2160" y="1274"/>
                <a:ext cx="66" cy="30"/>
              </a:xfrm>
              <a:custGeom>
                <a:avLst/>
                <a:gdLst/>
                <a:ahLst/>
                <a:cxnLst>
                  <a:cxn ang="0">
                    <a:pos x="24" y="30"/>
                  </a:cxn>
                  <a:cxn ang="0">
                    <a:pos x="0" y="0"/>
                  </a:cxn>
                  <a:cxn ang="0">
                    <a:pos x="66" y="6"/>
                  </a:cxn>
                  <a:cxn ang="0">
                    <a:pos x="24" y="30"/>
                  </a:cxn>
                </a:cxnLst>
                <a:rect l="0" t="0" r="r" b="b"/>
                <a:pathLst>
                  <a:path w="66" h="30">
                    <a:moveTo>
                      <a:pt x="24" y="30"/>
                    </a:moveTo>
                    <a:lnTo>
                      <a:pt x="0" y="0"/>
                    </a:lnTo>
                    <a:lnTo>
                      <a:pt x="66" y="6"/>
                    </a:lnTo>
                    <a:lnTo>
                      <a:pt x="24" y="30"/>
                    </a:lnTo>
                    <a:close/>
                  </a:path>
                </a:pathLst>
              </a:custGeom>
              <a:solidFill>
                <a:srgbClr val="FF2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13" name="Line 689"/>
              <p:cNvSpPr>
                <a:spLocks noChangeShapeType="1"/>
              </p:cNvSpPr>
              <p:nvPr/>
            </p:nvSpPr>
            <p:spPr bwMode="auto">
              <a:xfrm flipH="1" flipV="1">
                <a:off x="2160" y="1274"/>
                <a:ext cx="24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14" name="Line 690"/>
              <p:cNvSpPr>
                <a:spLocks noChangeShapeType="1"/>
              </p:cNvSpPr>
              <p:nvPr/>
            </p:nvSpPr>
            <p:spPr bwMode="auto">
              <a:xfrm>
                <a:off x="2160" y="1274"/>
                <a:ext cx="6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15" name="Freeform 691"/>
              <p:cNvSpPr>
                <a:spLocks/>
              </p:cNvSpPr>
              <p:nvPr/>
            </p:nvSpPr>
            <p:spPr bwMode="auto">
              <a:xfrm>
                <a:off x="2160" y="1220"/>
                <a:ext cx="66" cy="60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66" y="60"/>
                  </a:cxn>
                  <a:cxn ang="0">
                    <a:pos x="42" y="0"/>
                  </a:cxn>
                  <a:cxn ang="0">
                    <a:pos x="0" y="54"/>
                  </a:cxn>
                </a:cxnLst>
                <a:rect l="0" t="0" r="r" b="b"/>
                <a:pathLst>
                  <a:path w="66" h="60">
                    <a:moveTo>
                      <a:pt x="0" y="54"/>
                    </a:moveTo>
                    <a:lnTo>
                      <a:pt x="66" y="60"/>
                    </a:lnTo>
                    <a:lnTo>
                      <a:pt x="42" y="0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FF1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16" name="Line 692"/>
              <p:cNvSpPr>
                <a:spLocks noChangeShapeType="1"/>
              </p:cNvSpPr>
              <p:nvPr/>
            </p:nvSpPr>
            <p:spPr bwMode="auto">
              <a:xfrm>
                <a:off x="2160" y="1274"/>
                <a:ext cx="6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17" name="Line 693"/>
              <p:cNvSpPr>
                <a:spLocks noChangeShapeType="1"/>
              </p:cNvSpPr>
              <p:nvPr/>
            </p:nvSpPr>
            <p:spPr bwMode="auto">
              <a:xfrm flipH="1" flipV="1">
                <a:off x="2202" y="1220"/>
                <a:ext cx="24" cy="6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18" name="Freeform 694"/>
              <p:cNvSpPr>
                <a:spLocks/>
              </p:cNvSpPr>
              <p:nvPr/>
            </p:nvSpPr>
            <p:spPr bwMode="auto">
              <a:xfrm>
                <a:off x="2124" y="1976"/>
                <a:ext cx="72" cy="102"/>
              </a:xfrm>
              <a:custGeom>
                <a:avLst/>
                <a:gdLst/>
                <a:ahLst/>
                <a:cxnLst>
                  <a:cxn ang="0">
                    <a:pos x="0" y="90"/>
                  </a:cxn>
                  <a:cxn ang="0">
                    <a:pos x="72" y="102"/>
                  </a:cxn>
                  <a:cxn ang="0">
                    <a:pos x="42" y="0"/>
                  </a:cxn>
                  <a:cxn ang="0">
                    <a:pos x="0" y="90"/>
                  </a:cxn>
                </a:cxnLst>
                <a:rect l="0" t="0" r="r" b="b"/>
                <a:pathLst>
                  <a:path w="72" h="102">
                    <a:moveTo>
                      <a:pt x="0" y="90"/>
                    </a:moveTo>
                    <a:lnTo>
                      <a:pt x="72" y="102"/>
                    </a:lnTo>
                    <a:lnTo>
                      <a:pt x="42" y="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0000E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19" name="Line 695"/>
              <p:cNvSpPr>
                <a:spLocks noChangeShapeType="1"/>
              </p:cNvSpPr>
              <p:nvPr/>
            </p:nvSpPr>
            <p:spPr bwMode="auto">
              <a:xfrm>
                <a:off x="2124" y="2066"/>
                <a:ext cx="72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20" name="Line 696"/>
              <p:cNvSpPr>
                <a:spLocks noChangeShapeType="1"/>
              </p:cNvSpPr>
              <p:nvPr/>
            </p:nvSpPr>
            <p:spPr bwMode="auto">
              <a:xfrm flipH="1" flipV="1">
                <a:off x="2166" y="1976"/>
                <a:ext cx="30" cy="1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21" name="Freeform 697"/>
              <p:cNvSpPr>
                <a:spLocks/>
              </p:cNvSpPr>
              <p:nvPr/>
            </p:nvSpPr>
            <p:spPr bwMode="auto">
              <a:xfrm>
                <a:off x="2124" y="2054"/>
                <a:ext cx="72" cy="24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0" y="12"/>
                  </a:cxn>
                  <a:cxn ang="0">
                    <a:pos x="72" y="24"/>
                  </a:cxn>
                  <a:cxn ang="0">
                    <a:pos x="30" y="0"/>
                  </a:cxn>
                </a:cxnLst>
                <a:rect l="0" t="0" r="r" b="b"/>
                <a:pathLst>
                  <a:path w="72" h="24">
                    <a:moveTo>
                      <a:pt x="30" y="0"/>
                    </a:moveTo>
                    <a:lnTo>
                      <a:pt x="0" y="12"/>
                    </a:lnTo>
                    <a:lnTo>
                      <a:pt x="72" y="24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22" name="Line 698"/>
              <p:cNvSpPr>
                <a:spLocks noChangeShapeType="1"/>
              </p:cNvSpPr>
              <p:nvPr/>
            </p:nvSpPr>
            <p:spPr bwMode="auto">
              <a:xfrm flipH="1">
                <a:off x="2124" y="2054"/>
                <a:ext cx="3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23" name="Line 699"/>
              <p:cNvSpPr>
                <a:spLocks noChangeShapeType="1"/>
              </p:cNvSpPr>
              <p:nvPr/>
            </p:nvSpPr>
            <p:spPr bwMode="auto">
              <a:xfrm>
                <a:off x="2124" y="2066"/>
                <a:ext cx="72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24" name="Freeform 700"/>
              <p:cNvSpPr>
                <a:spLocks/>
              </p:cNvSpPr>
              <p:nvPr/>
            </p:nvSpPr>
            <p:spPr bwMode="auto">
              <a:xfrm>
                <a:off x="2154" y="2054"/>
                <a:ext cx="66" cy="9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6" y="96"/>
                  </a:cxn>
                  <a:cxn ang="0">
                    <a:pos x="42" y="24"/>
                  </a:cxn>
                  <a:cxn ang="0">
                    <a:pos x="0" y="0"/>
                  </a:cxn>
                </a:cxnLst>
                <a:rect l="0" t="0" r="r" b="b"/>
                <a:pathLst>
                  <a:path w="66" h="96">
                    <a:moveTo>
                      <a:pt x="0" y="0"/>
                    </a:moveTo>
                    <a:lnTo>
                      <a:pt x="66" y="96"/>
                    </a:lnTo>
                    <a:lnTo>
                      <a:pt x="4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25" name="Line 701"/>
              <p:cNvSpPr>
                <a:spLocks noChangeShapeType="1"/>
              </p:cNvSpPr>
              <p:nvPr/>
            </p:nvSpPr>
            <p:spPr bwMode="auto">
              <a:xfrm>
                <a:off x="2154" y="2054"/>
                <a:ext cx="66" cy="9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26" name="Line 702"/>
              <p:cNvSpPr>
                <a:spLocks noChangeShapeType="1"/>
              </p:cNvSpPr>
              <p:nvPr/>
            </p:nvSpPr>
            <p:spPr bwMode="auto">
              <a:xfrm flipH="1" flipV="1">
                <a:off x="2196" y="2078"/>
                <a:ext cx="24" cy="7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27" name="Freeform 703"/>
              <p:cNvSpPr>
                <a:spLocks/>
              </p:cNvSpPr>
              <p:nvPr/>
            </p:nvSpPr>
            <p:spPr bwMode="auto">
              <a:xfrm>
                <a:off x="2076" y="2018"/>
                <a:ext cx="66" cy="6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6" y="0"/>
                  </a:cxn>
                  <a:cxn ang="0">
                    <a:pos x="42" y="60"/>
                  </a:cxn>
                  <a:cxn ang="0">
                    <a:pos x="0" y="0"/>
                  </a:cxn>
                </a:cxnLst>
                <a:rect l="0" t="0" r="r" b="b"/>
                <a:pathLst>
                  <a:path w="66" h="60">
                    <a:moveTo>
                      <a:pt x="0" y="0"/>
                    </a:moveTo>
                    <a:lnTo>
                      <a:pt x="66" y="0"/>
                    </a:lnTo>
                    <a:lnTo>
                      <a:pt x="42" y="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10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28" name="Line 704"/>
              <p:cNvSpPr>
                <a:spLocks noChangeShapeType="1"/>
              </p:cNvSpPr>
              <p:nvPr/>
            </p:nvSpPr>
            <p:spPr bwMode="auto">
              <a:xfrm>
                <a:off x="2076" y="2018"/>
                <a:ext cx="6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29" name="Line 705"/>
              <p:cNvSpPr>
                <a:spLocks noChangeShapeType="1"/>
              </p:cNvSpPr>
              <p:nvPr/>
            </p:nvSpPr>
            <p:spPr bwMode="auto">
              <a:xfrm flipH="1">
                <a:off x="2118" y="2018"/>
                <a:ext cx="24" cy="6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30" name="Freeform 706"/>
              <p:cNvSpPr>
                <a:spLocks/>
              </p:cNvSpPr>
              <p:nvPr/>
            </p:nvSpPr>
            <p:spPr bwMode="auto">
              <a:xfrm>
                <a:off x="2076" y="2018"/>
                <a:ext cx="66" cy="12"/>
              </a:xfrm>
              <a:custGeom>
                <a:avLst/>
                <a:gdLst/>
                <a:ahLst/>
                <a:cxnLst>
                  <a:cxn ang="0">
                    <a:pos x="24" y="12"/>
                  </a:cxn>
                  <a:cxn ang="0">
                    <a:pos x="0" y="0"/>
                  </a:cxn>
                  <a:cxn ang="0">
                    <a:pos x="66" y="0"/>
                  </a:cxn>
                  <a:cxn ang="0">
                    <a:pos x="24" y="12"/>
                  </a:cxn>
                </a:cxnLst>
                <a:rect l="0" t="0" r="r" b="b"/>
                <a:pathLst>
                  <a:path w="66" h="12">
                    <a:moveTo>
                      <a:pt x="24" y="12"/>
                    </a:moveTo>
                    <a:lnTo>
                      <a:pt x="0" y="0"/>
                    </a:lnTo>
                    <a:lnTo>
                      <a:pt x="66" y="0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0010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31" name="Line 707"/>
              <p:cNvSpPr>
                <a:spLocks noChangeShapeType="1"/>
              </p:cNvSpPr>
              <p:nvPr/>
            </p:nvSpPr>
            <p:spPr bwMode="auto">
              <a:xfrm flipH="1" flipV="1">
                <a:off x="2076" y="2018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32" name="Line 708"/>
              <p:cNvSpPr>
                <a:spLocks noChangeShapeType="1"/>
              </p:cNvSpPr>
              <p:nvPr/>
            </p:nvSpPr>
            <p:spPr bwMode="auto">
              <a:xfrm>
                <a:off x="2076" y="2018"/>
                <a:ext cx="6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33" name="Freeform 709"/>
              <p:cNvSpPr>
                <a:spLocks/>
              </p:cNvSpPr>
              <p:nvPr/>
            </p:nvSpPr>
            <p:spPr bwMode="auto">
              <a:xfrm>
                <a:off x="2100" y="1976"/>
                <a:ext cx="66" cy="54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66" y="0"/>
                  </a:cxn>
                  <a:cxn ang="0">
                    <a:pos x="42" y="42"/>
                  </a:cxn>
                  <a:cxn ang="0">
                    <a:pos x="0" y="54"/>
                  </a:cxn>
                </a:cxnLst>
                <a:rect l="0" t="0" r="r" b="b"/>
                <a:pathLst>
                  <a:path w="66" h="54">
                    <a:moveTo>
                      <a:pt x="0" y="54"/>
                    </a:moveTo>
                    <a:lnTo>
                      <a:pt x="66" y="0"/>
                    </a:lnTo>
                    <a:lnTo>
                      <a:pt x="42" y="42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0010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34" name="Line 710"/>
              <p:cNvSpPr>
                <a:spLocks noChangeShapeType="1"/>
              </p:cNvSpPr>
              <p:nvPr/>
            </p:nvSpPr>
            <p:spPr bwMode="auto">
              <a:xfrm flipV="1">
                <a:off x="2100" y="1976"/>
                <a:ext cx="66" cy="5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35" name="Line 711"/>
              <p:cNvSpPr>
                <a:spLocks noChangeShapeType="1"/>
              </p:cNvSpPr>
              <p:nvPr/>
            </p:nvSpPr>
            <p:spPr bwMode="auto">
              <a:xfrm flipH="1">
                <a:off x="2142" y="1976"/>
                <a:ext cx="24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36" name="Freeform 712"/>
              <p:cNvSpPr>
                <a:spLocks/>
              </p:cNvSpPr>
              <p:nvPr/>
            </p:nvSpPr>
            <p:spPr bwMode="auto">
              <a:xfrm>
                <a:off x="2100" y="1976"/>
                <a:ext cx="66" cy="90"/>
              </a:xfrm>
              <a:custGeom>
                <a:avLst/>
                <a:gdLst/>
                <a:ahLst/>
                <a:cxnLst>
                  <a:cxn ang="0">
                    <a:pos x="24" y="90"/>
                  </a:cxn>
                  <a:cxn ang="0">
                    <a:pos x="0" y="54"/>
                  </a:cxn>
                  <a:cxn ang="0">
                    <a:pos x="66" y="0"/>
                  </a:cxn>
                  <a:cxn ang="0">
                    <a:pos x="24" y="90"/>
                  </a:cxn>
                </a:cxnLst>
                <a:rect l="0" t="0" r="r" b="b"/>
                <a:pathLst>
                  <a:path w="66" h="90">
                    <a:moveTo>
                      <a:pt x="24" y="90"/>
                    </a:moveTo>
                    <a:lnTo>
                      <a:pt x="0" y="54"/>
                    </a:lnTo>
                    <a:lnTo>
                      <a:pt x="66" y="0"/>
                    </a:lnTo>
                    <a:lnTo>
                      <a:pt x="24" y="90"/>
                    </a:lnTo>
                    <a:close/>
                  </a:path>
                </a:pathLst>
              </a:custGeom>
              <a:solidFill>
                <a:srgbClr val="0000E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37" name="Line 713"/>
              <p:cNvSpPr>
                <a:spLocks noChangeShapeType="1"/>
              </p:cNvSpPr>
              <p:nvPr/>
            </p:nvSpPr>
            <p:spPr bwMode="auto">
              <a:xfrm flipH="1" flipV="1">
                <a:off x="2100" y="2030"/>
                <a:ext cx="24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38" name="Line 714"/>
              <p:cNvSpPr>
                <a:spLocks noChangeShapeType="1"/>
              </p:cNvSpPr>
              <p:nvPr/>
            </p:nvSpPr>
            <p:spPr bwMode="auto">
              <a:xfrm flipV="1">
                <a:off x="2100" y="1976"/>
                <a:ext cx="66" cy="5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39" name="Freeform 715"/>
              <p:cNvSpPr>
                <a:spLocks/>
              </p:cNvSpPr>
              <p:nvPr/>
            </p:nvSpPr>
            <p:spPr bwMode="auto">
              <a:xfrm>
                <a:off x="2154" y="1676"/>
                <a:ext cx="66" cy="474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0" y="378"/>
                  </a:cxn>
                  <a:cxn ang="0">
                    <a:pos x="66" y="474"/>
                  </a:cxn>
                  <a:cxn ang="0">
                    <a:pos x="24" y="0"/>
                  </a:cxn>
                </a:cxnLst>
                <a:rect l="0" t="0" r="r" b="b"/>
                <a:pathLst>
                  <a:path w="66" h="474">
                    <a:moveTo>
                      <a:pt x="24" y="0"/>
                    </a:moveTo>
                    <a:lnTo>
                      <a:pt x="0" y="378"/>
                    </a:lnTo>
                    <a:lnTo>
                      <a:pt x="66" y="47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60FF9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40" name="Line 716"/>
              <p:cNvSpPr>
                <a:spLocks noChangeShapeType="1"/>
              </p:cNvSpPr>
              <p:nvPr/>
            </p:nvSpPr>
            <p:spPr bwMode="auto">
              <a:xfrm flipH="1">
                <a:off x="2154" y="1676"/>
                <a:ext cx="24" cy="37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41" name="Line 717"/>
              <p:cNvSpPr>
                <a:spLocks noChangeShapeType="1"/>
              </p:cNvSpPr>
              <p:nvPr/>
            </p:nvSpPr>
            <p:spPr bwMode="auto">
              <a:xfrm>
                <a:off x="2154" y="2054"/>
                <a:ext cx="66" cy="9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42" name="Freeform 718"/>
              <p:cNvSpPr>
                <a:spLocks/>
              </p:cNvSpPr>
              <p:nvPr/>
            </p:nvSpPr>
            <p:spPr bwMode="auto">
              <a:xfrm>
                <a:off x="2148" y="920"/>
                <a:ext cx="66" cy="66"/>
              </a:xfrm>
              <a:custGeom>
                <a:avLst/>
                <a:gdLst/>
                <a:ahLst/>
                <a:cxnLst>
                  <a:cxn ang="0">
                    <a:pos x="0" y="66"/>
                  </a:cxn>
                  <a:cxn ang="0">
                    <a:pos x="66" y="24"/>
                  </a:cxn>
                  <a:cxn ang="0">
                    <a:pos x="42" y="0"/>
                  </a:cxn>
                  <a:cxn ang="0">
                    <a:pos x="0" y="66"/>
                  </a:cxn>
                </a:cxnLst>
                <a:rect l="0" t="0" r="r" b="b"/>
                <a:pathLst>
                  <a:path w="66" h="66">
                    <a:moveTo>
                      <a:pt x="0" y="66"/>
                    </a:moveTo>
                    <a:lnTo>
                      <a:pt x="66" y="24"/>
                    </a:lnTo>
                    <a:lnTo>
                      <a:pt x="42" y="0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E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43" name="Line 719"/>
              <p:cNvSpPr>
                <a:spLocks noChangeShapeType="1"/>
              </p:cNvSpPr>
              <p:nvPr/>
            </p:nvSpPr>
            <p:spPr bwMode="auto">
              <a:xfrm flipV="1">
                <a:off x="2148" y="944"/>
                <a:ext cx="66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44" name="Line 720"/>
              <p:cNvSpPr>
                <a:spLocks noChangeShapeType="1"/>
              </p:cNvSpPr>
              <p:nvPr/>
            </p:nvSpPr>
            <p:spPr bwMode="auto">
              <a:xfrm flipH="1" flipV="1">
                <a:off x="2190" y="920"/>
                <a:ext cx="24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45" name="Freeform 721"/>
              <p:cNvSpPr>
                <a:spLocks/>
              </p:cNvSpPr>
              <p:nvPr/>
            </p:nvSpPr>
            <p:spPr bwMode="auto">
              <a:xfrm>
                <a:off x="2148" y="944"/>
                <a:ext cx="66" cy="42"/>
              </a:xfrm>
              <a:custGeom>
                <a:avLst/>
                <a:gdLst/>
                <a:ahLst/>
                <a:cxnLst>
                  <a:cxn ang="0">
                    <a:pos x="24" y="30"/>
                  </a:cxn>
                  <a:cxn ang="0">
                    <a:pos x="0" y="42"/>
                  </a:cxn>
                  <a:cxn ang="0">
                    <a:pos x="66" y="0"/>
                  </a:cxn>
                  <a:cxn ang="0">
                    <a:pos x="24" y="30"/>
                  </a:cxn>
                </a:cxnLst>
                <a:rect l="0" t="0" r="r" b="b"/>
                <a:pathLst>
                  <a:path w="66" h="42">
                    <a:moveTo>
                      <a:pt x="24" y="30"/>
                    </a:moveTo>
                    <a:lnTo>
                      <a:pt x="0" y="42"/>
                    </a:lnTo>
                    <a:lnTo>
                      <a:pt x="66" y="0"/>
                    </a:lnTo>
                    <a:lnTo>
                      <a:pt x="24" y="30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46" name="Line 722"/>
              <p:cNvSpPr>
                <a:spLocks noChangeShapeType="1"/>
              </p:cNvSpPr>
              <p:nvPr/>
            </p:nvSpPr>
            <p:spPr bwMode="auto">
              <a:xfrm flipH="1">
                <a:off x="2148" y="974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47" name="Line 723"/>
              <p:cNvSpPr>
                <a:spLocks noChangeShapeType="1"/>
              </p:cNvSpPr>
              <p:nvPr/>
            </p:nvSpPr>
            <p:spPr bwMode="auto">
              <a:xfrm flipV="1">
                <a:off x="2148" y="944"/>
                <a:ext cx="66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48" name="Freeform 724"/>
              <p:cNvSpPr>
                <a:spLocks/>
              </p:cNvSpPr>
              <p:nvPr/>
            </p:nvSpPr>
            <p:spPr bwMode="auto">
              <a:xfrm>
                <a:off x="2148" y="1304"/>
                <a:ext cx="66" cy="36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66" y="12"/>
                  </a:cxn>
                  <a:cxn ang="0">
                    <a:pos x="36" y="0"/>
                  </a:cxn>
                  <a:cxn ang="0">
                    <a:pos x="0" y="36"/>
                  </a:cxn>
                </a:cxnLst>
                <a:rect l="0" t="0" r="r" b="b"/>
                <a:pathLst>
                  <a:path w="66" h="36">
                    <a:moveTo>
                      <a:pt x="0" y="36"/>
                    </a:moveTo>
                    <a:lnTo>
                      <a:pt x="66" y="12"/>
                    </a:lnTo>
                    <a:lnTo>
                      <a:pt x="36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FF3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49" name="Line 725"/>
              <p:cNvSpPr>
                <a:spLocks noChangeShapeType="1"/>
              </p:cNvSpPr>
              <p:nvPr/>
            </p:nvSpPr>
            <p:spPr bwMode="auto">
              <a:xfrm flipV="1">
                <a:off x="2148" y="1316"/>
                <a:ext cx="6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50" name="Line 726"/>
              <p:cNvSpPr>
                <a:spLocks noChangeShapeType="1"/>
              </p:cNvSpPr>
              <p:nvPr/>
            </p:nvSpPr>
            <p:spPr bwMode="auto">
              <a:xfrm flipH="1" flipV="1">
                <a:off x="2184" y="1304"/>
                <a:ext cx="3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51" name="Freeform 727"/>
              <p:cNvSpPr>
                <a:spLocks/>
              </p:cNvSpPr>
              <p:nvPr/>
            </p:nvSpPr>
            <p:spPr bwMode="auto">
              <a:xfrm>
                <a:off x="2142" y="1016"/>
                <a:ext cx="66" cy="54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66" y="6"/>
                  </a:cxn>
                  <a:cxn ang="0">
                    <a:pos x="42" y="0"/>
                  </a:cxn>
                  <a:cxn ang="0">
                    <a:pos x="0" y="54"/>
                  </a:cxn>
                </a:cxnLst>
                <a:rect l="0" t="0" r="r" b="b"/>
                <a:pathLst>
                  <a:path w="66" h="54">
                    <a:moveTo>
                      <a:pt x="0" y="54"/>
                    </a:moveTo>
                    <a:lnTo>
                      <a:pt x="66" y="6"/>
                    </a:lnTo>
                    <a:lnTo>
                      <a:pt x="42" y="0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52" name="Line 728"/>
              <p:cNvSpPr>
                <a:spLocks noChangeShapeType="1"/>
              </p:cNvSpPr>
              <p:nvPr/>
            </p:nvSpPr>
            <p:spPr bwMode="auto">
              <a:xfrm flipV="1">
                <a:off x="2142" y="1022"/>
                <a:ext cx="66" cy="4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53" name="Line 729"/>
              <p:cNvSpPr>
                <a:spLocks noChangeShapeType="1"/>
              </p:cNvSpPr>
              <p:nvPr/>
            </p:nvSpPr>
            <p:spPr bwMode="auto">
              <a:xfrm flipH="1" flipV="1">
                <a:off x="2184" y="1016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54" name="Freeform 730"/>
              <p:cNvSpPr>
                <a:spLocks/>
              </p:cNvSpPr>
              <p:nvPr/>
            </p:nvSpPr>
            <p:spPr bwMode="auto">
              <a:xfrm>
                <a:off x="2136" y="1220"/>
                <a:ext cx="66" cy="84"/>
              </a:xfrm>
              <a:custGeom>
                <a:avLst/>
                <a:gdLst/>
                <a:ahLst/>
                <a:cxnLst>
                  <a:cxn ang="0">
                    <a:pos x="24" y="54"/>
                  </a:cxn>
                  <a:cxn ang="0">
                    <a:pos x="0" y="84"/>
                  </a:cxn>
                  <a:cxn ang="0">
                    <a:pos x="66" y="0"/>
                  </a:cxn>
                  <a:cxn ang="0">
                    <a:pos x="24" y="54"/>
                  </a:cxn>
                </a:cxnLst>
                <a:rect l="0" t="0" r="r" b="b"/>
                <a:pathLst>
                  <a:path w="66" h="84">
                    <a:moveTo>
                      <a:pt x="24" y="54"/>
                    </a:moveTo>
                    <a:lnTo>
                      <a:pt x="0" y="84"/>
                    </a:lnTo>
                    <a:lnTo>
                      <a:pt x="66" y="0"/>
                    </a:lnTo>
                    <a:lnTo>
                      <a:pt x="24" y="54"/>
                    </a:lnTo>
                    <a:close/>
                  </a:path>
                </a:pathLst>
              </a:custGeom>
              <a:solidFill>
                <a:srgbClr val="FF1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55" name="Line 731"/>
              <p:cNvSpPr>
                <a:spLocks noChangeShapeType="1"/>
              </p:cNvSpPr>
              <p:nvPr/>
            </p:nvSpPr>
            <p:spPr bwMode="auto">
              <a:xfrm flipH="1">
                <a:off x="2136" y="1274"/>
                <a:ext cx="24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56" name="Line 732"/>
              <p:cNvSpPr>
                <a:spLocks noChangeShapeType="1"/>
              </p:cNvSpPr>
              <p:nvPr/>
            </p:nvSpPr>
            <p:spPr bwMode="auto">
              <a:xfrm flipV="1">
                <a:off x="2136" y="1220"/>
                <a:ext cx="66" cy="8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57" name="Freeform 733"/>
              <p:cNvSpPr>
                <a:spLocks/>
              </p:cNvSpPr>
              <p:nvPr/>
            </p:nvSpPr>
            <p:spPr bwMode="auto">
              <a:xfrm>
                <a:off x="2130" y="1004"/>
                <a:ext cx="66" cy="30"/>
              </a:xfrm>
              <a:custGeom>
                <a:avLst/>
                <a:gdLst/>
                <a:ahLst/>
                <a:cxnLst>
                  <a:cxn ang="0">
                    <a:pos x="24" y="30"/>
                  </a:cxn>
                  <a:cxn ang="0">
                    <a:pos x="0" y="24"/>
                  </a:cxn>
                  <a:cxn ang="0">
                    <a:pos x="66" y="0"/>
                  </a:cxn>
                  <a:cxn ang="0">
                    <a:pos x="24" y="30"/>
                  </a:cxn>
                </a:cxnLst>
                <a:rect l="0" t="0" r="r" b="b"/>
                <a:pathLst>
                  <a:path w="66" h="30">
                    <a:moveTo>
                      <a:pt x="24" y="30"/>
                    </a:moveTo>
                    <a:lnTo>
                      <a:pt x="0" y="24"/>
                    </a:lnTo>
                    <a:lnTo>
                      <a:pt x="66" y="0"/>
                    </a:lnTo>
                    <a:lnTo>
                      <a:pt x="24" y="3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58" name="Line 734"/>
              <p:cNvSpPr>
                <a:spLocks noChangeShapeType="1"/>
              </p:cNvSpPr>
              <p:nvPr/>
            </p:nvSpPr>
            <p:spPr bwMode="auto">
              <a:xfrm flipH="1" flipV="1">
                <a:off x="2130" y="1028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59" name="Line 735"/>
              <p:cNvSpPr>
                <a:spLocks noChangeShapeType="1"/>
              </p:cNvSpPr>
              <p:nvPr/>
            </p:nvSpPr>
            <p:spPr bwMode="auto">
              <a:xfrm flipV="1">
                <a:off x="2130" y="1004"/>
                <a:ext cx="6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60" name="Freeform 736"/>
              <p:cNvSpPr>
                <a:spLocks/>
              </p:cNvSpPr>
              <p:nvPr/>
            </p:nvSpPr>
            <p:spPr bwMode="auto">
              <a:xfrm>
                <a:off x="2130" y="974"/>
                <a:ext cx="66" cy="54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66" y="30"/>
                  </a:cxn>
                  <a:cxn ang="0">
                    <a:pos x="42" y="0"/>
                  </a:cxn>
                  <a:cxn ang="0">
                    <a:pos x="0" y="54"/>
                  </a:cxn>
                </a:cxnLst>
                <a:rect l="0" t="0" r="r" b="b"/>
                <a:pathLst>
                  <a:path w="66" h="54">
                    <a:moveTo>
                      <a:pt x="0" y="54"/>
                    </a:moveTo>
                    <a:lnTo>
                      <a:pt x="66" y="30"/>
                    </a:lnTo>
                    <a:lnTo>
                      <a:pt x="42" y="0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61" name="Line 737"/>
              <p:cNvSpPr>
                <a:spLocks noChangeShapeType="1"/>
              </p:cNvSpPr>
              <p:nvPr/>
            </p:nvSpPr>
            <p:spPr bwMode="auto">
              <a:xfrm flipV="1">
                <a:off x="2130" y="1004"/>
                <a:ext cx="6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62" name="Line 738"/>
              <p:cNvSpPr>
                <a:spLocks noChangeShapeType="1"/>
              </p:cNvSpPr>
              <p:nvPr/>
            </p:nvSpPr>
            <p:spPr bwMode="auto">
              <a:xfrm flipH="1" flipV="1">
                <a:off x="2172" y="974"/>
                <a:ext cx="24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63" name="Freeform 739"/>
              <p:cNvSpPr>
                <a:spLocks/>
              </p:cNvSpPr>
              <p:nvPr/>
            </p:nvSpPr>
            <p:spPr bwMode="auto">
              <a:xfrm>
                <a:off x="2124" y="920"/>
                <a:ext cx="66" cy="54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66" y="0"/>
                  </a:cxn>
                  <a:cxn ang="0">
                    <a:pos x="42" y="24"/>
                  </a:cxn>
                  <a:cxn ang="0">
                    <a:pos x="0" y="54"/>
                  </a:cxn>
                </a:cxnLst>
                <a:rect l="0" t="0" r="r" b="b"/>
                <a:pathLst>
                  <a:path w="66" h="54">
                    <a:moveTo>
                      <a:pt x="0" y="54"/>
                    </a:moveTo>
                    <a:lnTo>
                      <a:pt x="66" y="0"/>
                    </a:lnTo>
                    <a:lnTo>
                      <a:pt x="42" y="24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E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64" name="Line 740"/>
              <p:cNvSpPr>
                <a:spLocks noChangeShapeType="1"/>
              </p:cNvSpPr>
              <p:nvPr/>
            </p:nvSpPr>
            <p:spPr bwMode="auto">
              <a:xfrm flipV="1">
                <a:off x="2124" y="920"/>
                <a:ext cx="66" cy="5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65" name="Line 741"/>
              <p:cNvSpPr>
                <a:spLocks noChangeShapeType="1"/>
              </p:cNvSpPr>
              <p:nvPr/>
            </p:nvSpPr>
            <p:spPr bwMode="auto">
              <a:xfrm flipH="1">
                <a:off x="2166" y="920"/>
                <a:ext cx="24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66" name="Freeform 742"/>
              <p:cNvSpPr>
                <a:spLocks/>
              </p:cNvSpPr>
              <p:nvPr/>
            </p:nvSpPr>
            <p:spPr bwMode="auto">
              <a:xfrm>
                <a:off x="2124" y="920"/>
                <a:ext cx="66" cy="66"/>
              </a:xfrm>
              <a:custGeom>
                <a:avLst/>
                <a:gdLst/>
                <a:ahLst/>
                <a:cxnLst>
                  <a:cxn ang="0">
                    <a:pos x="24" y="66"/>
                  </a:cxn>
                  <a:cxn ang="0">
                    <a:pos x="0" y="54"/>
                  </a:cxn>
                  <a:cxn ang="0">
                    <a:pos x="66" y="0"/>
                  </a:cxn>
                  <a:cxn ang="0">
                    <a:pos x="24" y="66"/>
                  </a:cxn>
                </a:cxnLst>
                <a:rect l="0" t="0" r="r" b="b"/>
                <a:pathLst>
                  <a:path w="66" h="66">
                    <a:moveTo>
                      <a:pt x="24" y="66"/>
                    </a:moveTo>
                    <a:lnTo>
                      <a:pt x="0" y="54"/>
                    </a:lnTo>
                    <a:lnTo>
                      <a:pt x="66" y="0"/>
                    </a:lnTo>
                    <a:lnTo>
                      <a:pt x="24" y="66"/>
                    </a:lnTo>
                    <a:close/>
                  </a:path>
                </a:pathLst>
              </a:custGeom>
              <a:solidFill>
                <a:srgbClr val="E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67" name="Line 743"/>
              <p:cNvSpPr>
                <a:spLocks noChangeShapeType="1"/>
              </p:cNvSpPr>
              <p:nvPr/>
            </p:nvSpPr>
            <p:spPr bwMode="auto">
              <a:xfrm flipH="1" flipV="1">
                <a:off x="2124" y="974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68" name="Line 744"/>
              <p:cNvSpPr>
                <a:spLocks noChangeShapeType="1"/>
              </p:cNvSpPr>
              <p:nvPr/>
            </p:nvSpPr>
            <p:spPr bwMode="auto">
              <a:xfrm flipV="1">
                <a:off x="2124" y="920"/>
                <a:ext cx="66" cy="5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69" name="Freeform 745"/>
              <p:cNvSpPr>
                <a:spLocks/>
              </p:cNvSpPr>
              <p:nvPr/>
            </p:nvSpPr>
            <p:spPr bwMode="auto">
              <a:xfrm>
                <a:off x="2016" y="1262"/>
                <a:ext cx="66" cy="366"/>
              </a:xfrm>
              <a:custGeom>
                <a:avLst/>
                <a:gdLst/>
                <a:ahLst/>
                <a:cxnLst>
                  <a:cxn ang="0">
                    <a:pos x="24" y="366"/>
                  </a:cxn>
                  <a:cxn ang="0">
                    <a:pos x="0" y="0"/>
                  </a:cxn>
                  <a:cxn ang="0">
                    <a:pos x="66" y="18"/>
                  </a:cxn>
                  <a:cxn ang="0">
                    <a:pos x="24" y="366"/>
                  </a:cxn>
                </a:cxnLst>
                <a:rect l="0" t="0" r="r" b="b"/>
                <a:pathLst>
                  <a:path w="66" h="366">
                    <a:moveTo>
                      <a:pt x="24" y="366"/>
                    </a:moveTo>
                    <a:lnTo>
                      <a:pt x="0" y="0"/>
                    </a:lnTo>
                    <a:lnTo>
                      <a:pt x="66" y="18"/>
                    </a:lnTo>
                    <a:lnTo>
                      <a:pt x="24" y="366"/>
                    </a:lnTo>
                    <a:close/>
                  </a:path>
                </a:pathLst>
              </a:custGeom>
              <a:solidFill>
                <a:srgbClr val="50FFA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70" name="Line 746"/>
              <p:cNvSpPr>
                <a:spLocks noChangeShapeType="1"/>
              </p:cNvSpPr>
              <p:nvPr/>
            </p:nvSpPr>
            <p:spPr bwMode="auto">
              <a:xfrm flipH="1" flipV="1">
                <a:off x="2016" y="1262"/>
                <a:ext cx="24" cy="36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71" name="Line 747"/>
              <p:cNvSpPr>
                <a:spLocks noChangeShapeType="1"/>
              </p:cNvSpPr>
              <p:nvPr/>
            </p:nvSpPr>
            <p:spPr bwMode="auto">
              <a:xfrm>
                <a:off x="2016" y="1262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72" name="Freeform 748"/>
              <p:cNvSpPr>
                <a:spLocks/>
              </p:cNvSpPr>
              <p:nvPr/>
            </p:nvSpPr>
            <p:spPr bwMode="auto">
              <a:xfrm>
                <a:off x="2040" y="1280"/>
                <a:ext cx="66" cy="654"/>
              </a:xfrm>
              <a:custGeom>
                <a:avLst/>
                <a:gdLst/>
                <a:ahLst/>
                <a:cxnLst>
                  <a:cxn ang="0">
                    <a:pos x="0" y="348"/>
                  </a:cxn>
                  <a:cxn ang="0">
                    <a:pos x="66" y="654"/>
                  </a:cxn>
                  <a:cxn ang="0">
                    <a:pos x="42" y="0"/>
                  </a:cxn>
                  <a:cxn ang="0">
                    <a:pos x="0" y="348"/>
                  </a:cxn>
                </a:cxnLst>
                <a:rect l="0" t="0" r="r" b="b"/>
                <a:pathLst>
                  <a:path w="66" h="654">
                    <a:moveTo>
                      <a:pt x="0" y="348"/>
                    </a:moveTo>
                    <a:lnTo>
                      <a:pt x="66" y="654"/>
                    </a:lnTo>
                    <a:lnTo>
                      <a:pt x="42" y="0"/>
                    </a:lnTo>
                    <a:lnTo>
                      <a:pt x="0" y="348"/>
                    </a:lnTo>
                    <a:close/>
                  </a:path>
                </a:pathLst>
              </a:custGeom>
              <a:solidFill>
                <a:srgbClr val="50FFA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73" name="Line 749"/>
              <p:cNvSpPr>
                <a:spLocks noChangeShapeType="1"/>
              </p:cNvSpPr>
              <p:nvPr/>
            </p:nvSpPr>
            <p:spPr bwMode="auto">
              <a:xfrm>
                <a:off x="2040" y="1628"/>
                <a:ext cx="66" cy="30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74" name="Line 750"/>
              <p:cNvSpPr>
                <a:spLocks noChangeShapeType="1"/>
              </p:cNvSpPr>
              <p:nvPr/>
            </p:nvSpPr>
            <p:spPr bwMode="auto">
              <a:xfrm flipH="1" flipV="1">
                <a:off x="2082" y="1280"/>
                <a:ext cx="24" cy="65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75" name="Freeform 751"/>
              <p:cNvSpPr>
                <a:spLocks/>
              </p:cNvSpPr>
              <p:nvPr/>
            </p:nvSpPr>
            <p:spPr bwMode="auto">
              <a:xfrm>
                <a:off x="2070" y="1292"/>
                <a:ext cx="66" cy="9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6" y="12"/>
                  </a:cxn>
                  <a:cxn ang="0">
                    <a:pos x="42" y="90"/>
                  </a:cxn>
                  <a:cxn ang="0">
                    <a:pos x="0" y="0"/>
                  </a:cxn>
                </a:cxnLst>
                <a:rect l="0" t="0" r="r" b="b"/>
                <a:pathLst>
                  <a:path w="66" h="90">
                    <a:moveTo>
                      <a:pt x="0" y="0"/>
                    </a:moveTo>
                    <a:lnTo>
                      <a:pt x="66" y="12"/>
                    </a:lnTo>
                    <a:lnTo>
                      <a:pt x="42" y="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1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76" name="Line 752"/>
              <p:cNvSpPr>
                <a:spLocks noChangeShapeType="1"/>
              </p:cNvSpPr>
              <p:nvPr/>
            </p:nvSpPr>
            <p:spPr bwMode="auto">
              <a:xfrm>
                <a:off x="2070" y="1292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77" name="Line 753"/>
              <p:cNvSpPr>
                <a:spLocks noChangeShapeType="1"/>
              </p:cNvSpPr>
              <p:nvPr/>
            </p:nvSpPr>
            <p:spPr bwMode="auto">
              <a:xfrm flipH="1">
                <a:off x="2112" y="1304"/>
                <a:ext cx="24" cy="7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78" name="Freeform 754"/>
              <p:cNvSpPr>
                <a:spLocks/>
              </p:cNvSpPr>
              <p:nvPr/>
            </p:nvSpPr>
            <p:spPr bwMode="auto">
              <a:xfrm>
                <a:off x="2112" y="1304"/>
                <a:ext cx="66" cy="372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0" y="78"/>
                  </a:cxn>
                  <a:cxn ang="0">
                    <a:pos x="66" y="372"/>
                  </a:cxn>
                  <a:cxn ang="0">
                    <a:pos x="24" y="0"/>
                  </a:cxn>
                </a:cxnLst>
                <a:rect l="0" t="0" r="r" b="b"/>
                <a:pathLst>
                  <a:path w="66" h="372">
                    <a:moveTo>
                      <a:pt x="24" y="0"/>
                    </a:moveTo>
                    <a:lnTo>
                      <a:pt x="0" y="78"/>
                    </a:lnTo>
                    <a:lnTo>
                      <a:pt x="66" y="372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FF3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79" name="Line 755"/>
              <p:cNvSpPr>
                <a:spLocks noChangeShapeType="1"/>
              </p:cNvSpPr>
              <p:nvPr/>
            </p:nvSpPr>
            <p:spPr bwMode="auto">
              <a:xfrm flipH="1">
                <a:off x="2112" y="1304"/>
                <a:ext cx="24" cy="7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80" name="Line 756"/>
              <p:cNvSpPr>
                <a:spLocks noChangeShapeType="1"/>
              </p:cNvSpPr>
              <p:nvPr/>
            </p:nvSpPr>
            <p:spPr bwMode="auto">
              <a:xfrm>
                <a:off x="2112" y="1382"/>
                <a:ext cx="66" cy="29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81" name="Freeform 757"/>
              <p:cNvSpPr>
                <a:spLocks/>
              </p:cNvSpPr>
              <p:nvPr/>
            </p:nvSpPr>
            <p:spPr bwMode="auto">
              <a:xfrm>
                <a:off x="2118" y="1304"/>
                <a:ext cx="66" cy="36"/>
              </a:xfrm>
              <a:custGeom>
                <a:avLst/>
                <a:gdLst/>
                <a:ahLst/>
                <a:cxnLst>
                  <a:cxn ang="0">
                    <a:pos x="30" y="36"/>
                  </a:cxn>
                  <a:cxn ang="0">
                    <a:pos x="0" y="36"/>
                  </a:cxn>
                  <a:cxn ang="0">
                    <a:pos x="66" y="0"/>
                  </a:cxn>
                  <a:cxn ang="0">
                    <a:pos x="30" y="36"/>
                  </a:cxn>
                </a:cxnLst>
                <a:rect l="0" t="0" r="r" b="b"/>
                <a:pathLst>
                  <a:path w="66" h="36">
                    <a:moveTo>
                      <a:pt x="30" y="36"/>
                    </a:moveTo>
                    <a:lnTo>
                      <a:pt x="0" y="36"/>
                    </a:lnTo>
                    <a:lnTo>
                      <a:pt x="66" y="0"/>
                    </a:lnTo>
                    <a:lnTo>
                      <a:pt x="30" y="36"/>
                    </a:lnTo>
                    <a:close/>
                  </a:path>
                </a:pathLst>
              </a:custGeom>
              <a:solidFill>
                <a:srgbClr val="FF3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82" name="Line 758"/>
              <p:cNvSpPr>
                <a:spLocks noChangeShapeType="1"/>
              </p:cNvSpPr>
              <p:nvPr/>
            </p:nvSpPr>
            <p:spPr bwMode="auto">
              <a:xfrm flipH="1">
                <a:off x="2118" y="1340"/>
                <a:ext cx="3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83" name="Line 759"/>
              <p:cNvSpPr>
                <a:spLocks noChangeShapeType="1"/>
              </p:cNvSpPr>
              <p:nvPr/>
            </p:nvSpPr>
            <p:spPr bwMode="auto">
              <a:xfrm flipV="1">
                <a:off x="2118" y="1304"/>
                <a:ext cx="66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84" name="Freeform 760"/>
              <p:cNvSpPr>
                <a:spLocks/>
              </p:cNvSpPr>
              <p:nvPr/>
            </p:nvSpPr>
            <p:spPr bwMode="auto">
              <a:xfrm>
                <a:off x="2118" y="1274"/>
                <a:ext cx="66" cy="66"/>
              </a:xfrm>
              <a:custGeom>
                <a:avLst/>
                <a:gdLst/>
                <a:ahLst/>
                <a:cxnLst>
                  <a:cxn ang="0">
                    <a:pos x="0" y="66"/>
                  </a:cxn>
                  <a:cxn ang="0">
                    <a:pos x="66" y="30"/>
                  </a:cxn>
                  <a:cxn ang="0">
                    <a:pos x="42" y="0"/>
                  </a:cxn>
                  <a:cxn ang="0">
                    <a:pos x="0" y="66"/>
                  </a:cxn>
                </a:cxnLst>
                <a:rect l="0" t="0" r="r" b="b"/>
                <a:pathLst>
                  <a:path w="66" h="66">
                    <a:moveTo>
                      <a:pt x="0" y="66"/>
                    </a:moveTo>
                    <a:lnTo>
                      <a:pt x="66" y="30"/>
                    </a:lnTo>
                    <a:lnTo>
                      <a:pt x="42" y="0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FF3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85" name="Line 761"/>
              <p:cNvSpPr>
                <a:spLocks noChangeShapeType="1"/>
              </p:cNvSpPr>
              <p:nvPr/>
            </p:nvSpPr>
            <p:spPr bwMode="auto">
              <a:xfrm flipV="1">
                <a:off x="2118" y="1304"/>
                <a:ext cx="66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86" name="Line 762"/>
              <p:cNvSpPr>
                <a:spLocks noChangeShapeType="1"/>
              </p:cNvSpPr>
              <p:nvPr/>
            </p:nvSpPr>
            <p:spPr bwMode="auto">
              <a:xfrm flipH="1" flipV="1">
                <a:off x="2160" y="1274"/>
                <a:ext cx="24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87" name="Freeform 763"/>
              <p:cNvSpPr>
                <a:spLocks/>
              </p:cNvSpPr>
              <p:nvPr/>
            </p:nvSpPr>
            <p:spPr bwMode="auto">
              <a:xfrm>
                <a:off x="2088" y="1028"/>
                <a:ext cx="66" cy="18"/>
              </a:xfrm>
              <a:custGeom>
                <a:avLst/>
                <a:gdLst/>
                <a:ahLst/>
                <a:cxnLst>
                  <a:cxn ang="0">
                    <a:pos x="24" y="18"/>
                  </a:cxn>
                  <a:cxn ang="0">
                    <a:pos x="0" y="0"/>
                  </a:cxn>
                  <a:cxn ang="0">
                    <a:pos x="66" y="6"/>
                  </a:cxn>
                  <a:cxn ang="0">
                    <a:pos x="24" y="18"/>
                  </a:cxn>
                </a:cxnLst>
                <a:rect l="0" t="0" r="r" b="b"/>
                <a:pathLst>
                  <a:path w="66" h="18">
                    <a:moveTo>
                      <a:pt x="24" y="18"/>
                    </a:moveTo>
                    <a:lnTo>
                      <a:pt x="0" y="0"/>
                    </a:lnTo>
                    <a:lnTo>
                      <a:pt x="66" y="6"/>
                    </a:lnTo>
                    <a:lnTo>
                      <a:pt x="24" y="18"/>
                    </a:lnTo>
                    <a:close/>
                  </a:path>
                </a:pathLst>
              </a:custGeom>
              <a:solidFill>
                <a:srgbClr val="E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88" name="Line 764"/>
              <p:cNvSpPr>
                <a:spLocks noChangeShapeType="1"/>
              </p:cNvSpPr>
              <p:nvPr/>
            </p:nvSpPr>
            <p:spPr bwMode="auto">
              <a:xfrm flipH="1" flipV="1">
                <a:off x="2088" y="1028"/>
                <a:ext cx="24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89" name="Line 765"/>
              <p:cNvSpPr>
                <a:spLocks noChangeShapeType="1"/>
              </p:cNvSpPr>
              <p:nvPr/>
            </p:nvSpPr>
            <p:spPr bwMode="auto">
              <a:xfrm>
                <a:off x="2088" y="1028"/>
                <a:ext cx="6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90" name="Freeform 766"/>
              <p:cNvSpPr>
                <a:spLocks/>
              </p:cNvSpPr>
              <p:nvPr/>
            </p:nvSpPr>
            <p:spPr bwMode="auto">
              <a:xfrm>
                <a:off x="2088" y="1028"/>
                <a:ext cx="66" cy="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6" y="6"/>
                  </a:cxn>
                  <a:cxn ang="0">
                    <a:pos x="42" y="0"/>
                  </a:cxn>
                  <a:cxn ang="0">
                    <a:pos x="0" y="0"/>
                  </a:cxn>
                </a:cxnLst>
                <a:rect l="0" t="0" r="r" b="b"/>
                <a:pathLst>
                  <a:path w="66" h="6">
                    <a:moveTo>
                      <a:pt x="0" y="0"/>
                    </a:moveTo>
                    <a:lnTo>
                      <a:pt x="66" y="6"/>
                    </a:lnTo>
                    <a:lnTo>
                      <a:pt x="4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91" name="Line 767"/>
              <p:cNvSpPr>
                <a:spLocks noChangeShapeType="1"/>
              </p:cNvSpPr>
              <p:nvPr/>
            </p:nvSpPr>
            <p:spPr bwMode="auto">
              <a:xfrm>
                <a:off x="2088" y="1028"/>
                <a:ext cx="6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92" name="Line 768"/>
              <p:cNvSpPr>
                <a:spLocks noChangeShapeType="1"/>
              </p:cNvSpPr>
              <p:nvPr/>
            </p:nvSpPr>
            <p:spPr bwMode="auto">
              <a:xfrm flipH="1" flipV="1">
                <a:off x="2130" y="1028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93" name="Freeform 769"/>
              <p:cNvSpPr>
                <a:spLocks/>
              </p:cNvSpPr>
              <p:nvPr/>
            </p:nvSpPr>
            <p:spPr bwMode="auto">
              <a:xfrm>
                <a:off x="2112" y="1016"/>
                <a:ext cx="72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42" y="18"/>
                  </a:cxn>
                  <a:cxn ang="0">
                    <a:pos x="0" y="30"/>
                  </a:cxn>
                </a:cxnLst>
                <a:rect l="0" t="0" r="r" b="b"/>
                <a:pathLst>
                  <a:path w="72" h="30">
                    <a:moveTo>
                      <a:pt x="0" y="30"/>
                    </a:moveTo>
                    <a:lnTo>
                      <a:pt x="72" y="0"/>
                    </a:lnTo>
                    <a:lnTo>
                      <a:pt x="42" y="1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E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94" name="Line 770"/>
              <p:cNvSpPr>
                <a:spLocks noChangeShapeType="1"/>
              </p:cNvSpPr>
              <p:nvPr/>
            </p:nvSpPr>
            <p:spPr bwMode="auto">
              <a:xfrm flipV="1">
                <a:off x="2112" y="1016"/>
                <a:ext cx="72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95" name="Line 771"/>
              <p:cNvSpPr>
                <a:spLocks noChangeShapeType="1"/>
              </p:cNvSpPr>
              <p:nvPr/>
            </p:nvSpPr>
            <p:spPr bwMode="auto">
              <a:xfrm flipH="1">
                <a:off x="2154" y="1016"/>
                <a:ext cx="3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96" name="Freeform 772"/>
              <p:cNvSpPr>
                <a:spLocks/>
              </p:cNvSpPr>
              <p:nvPr/>
            </p:nvSpPr>
            <p:spPr bwMode="auto">
              <a:xfrm>
                <a:off x="2112" y="1016"/>
                <a:ext cx="72" cy="54"/>
              </a:xfrm>
              <a:custGeom>
                <a:avLst/>
                <a:gdLst/>
                <a:ahLst/>
                <a:cxnLst>
                  <a:cxn ang="0">
                    <a:pos x="30" y="54"/>
                  </a:cxn>
                  <a:cxn ang="0">
                    <a:pos x="0" y="30"/>
                  </a:cxn>
                  <a:cxn ang="0">
                    <a:pos x="72" y="0"/>
                  </a:cxn>
                  <a:cxn ang="0">
                    <a:pos x="30" y="54"/>
                  </a:cxn>
                </a:cxnLst>
                <a:rect l="0" t="0" r="r" b="b"/>
                <a:pathLst>
                  <a:path w="72" h="54">
                    <a:moveTo>
                      <a:pt x="30" y="54"/>
                    </a:moveTo>
                    <a:lnTo>
                      <a:pt x="0" y="30"/>
                    </a:lnTo>
                    <a:lnTo>
                      <a:pt x="72" y="0"/>
                    </a:lnTo>
                    <a:lnTo>
                      <a:pt x="30" y="5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97" name="Line 773"/>
              <p:cNvSpPr>
                <a:spLocks noChangeShapeType="1"/>
              </p:cNvSpPr>
              <p:nvPr/>
            </p:nvSpPr>
            <p:spPr bwMode="auto">
              <a:xfrm flipH="1" flipV="1">
                <a:off x="2112" y="1046"/>
                <a:ext cx="30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98" name="Line 774"/>
              <p:cNvSpPr>
                <a:spLocks noChangeShapeType="1"/>
              </p:cNvSpPr>
              <p:nvPr/>
            </p:nvSpPr>
            <p:spPr bwMode="auto">
              <a:xfrm flipV="1">
                <a:off x="2112" y="1016"/>
                <a:ext cx="72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99" name="Freeform 775"/>
              <p:cNvSpPr>
                <a:spLocks/>
              </p:cNvSpPr>
              <p:nvPr/>
            </p:nvSpPr>
            <p:spPr bwMode="auto">
              <a:xfrm>
                <a:off x="2112" y="1382"/>
                <a:ext cx="66" cy="6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6" y="294"/>
                  </a:cxn>
                  <a:cxn ang="0">
                    <a:pos x="42" y="672"/>
                  </a:cxn>
                  <a:cxn ang="0">
                    <a:pos x="0" y="0"/>
                  </a:cxn>
                </a:cxnLst>
                <a:rect l="0" t="0" r="r" b="b"/>
                <a:pathLst>
                  <a:path w="66" h="672">
                    <a:moveTo>
                      <a:pt x="0" y="0"/>
                    </a:moveTo>
                    <a:lnTo>
                      <a:pt x="66" y="294"/>
                    </a:lnTo>
                    <a:lnTo>
                      <a:pt x="42" y="6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00" name="Line 776"/>
              <p:cNvSpPr>
                <a:spLocks noChangeShapeType="1"/>
              </p:cNvSpPr>
              <p:nvPr/>
            </p:nvSpPr>
            <p:spPr bwMode="auto">
              <a:xfrm>
                <a:off x="2112" y="1382"/>
                <a:ext cx="66" cy="29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01" name="Line 777"/>
              <p:cNvSpPr>
                <a:spLocks noChangeShapeType="1"/>
              </p:cNvSpPr>
              <p:nvPr/>
            </p:nvSpPr>
            <p:spPr bwMode="auto">
              <a:xfrm flipH="1">
                <a:off x="2154" y="1676"/>
                <a:ext cx="24" cy="37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02" name="Freeform 778"/>
              <p:cNvSpPr>
                <a:spLocks/>
              </p:cNvSpPr>
              <p:nvPr/>
            </p:nvSpPr>
            <p:spPr bwMode="auto">
              <a:xfrm>
                <a:off x="2028" y="968"/>
                <a:ext cx="66" cy="30"/>
              </a:xfrm>
              <a:custGeom>
                <a:avLst/>
                <a:gdLst/>
                <a:ahLst/>
                <a:cxnLst>
                  <a:cxn ang="0">
                    <a:pos x="24" y="30"/>
                  </a:cxn>
                  <a:cxn ang="0">
                    <a:pos x="0" y="12"/>
                  </a:cxn>
                  <a:cxn ang="0">
                    <a:pos x="66" y="0"/>
                  </a:cxn>
                  <a:cxn ang="0">
                    <a:pos x="24" y="30"/>
                  </a:cxn>
                </a:cxnLst>
                <a:rect l="0" t="0" r="r" b="b"/>
                <a:pathLst>
                  <a:path w="66" h="30">
                    <a:moveTo>
                      <a:pt x="24" y="30"/>
                    </a:moveTo>
                    <a:lnTo>
                      <a:pt x="0" y="12"/>
                    </a:lnTo>
                    <a:lnTo>
                      <a:pt x="66" y="0"/>
                    </a:lnTo>
                    <a:lnTo>
                      <a:pt x="24" y="30"/>
                    </a:lnTo>
                    <a:close/>
                  </a:path>
                </a:pathLst>
              </a:custGeom>
              <a:solidFill>
                <a:srgbClr val="E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03" name="Line 779"/>
              <p:cNvSpPr>
                <a:spLocks noChangeShapeType="1"/>
              </p:cNvSpPr>
              <p:nvPr/>
            </p:nvSpPr>
            <p:spPr bwMode="auto">
              <a:xfrm flipH="1" flipV="1">
                <a:off x="2028" y="980"/>
                <a:ext cx="24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04" name="Line 780"/>
              <p:cNvSpPr>
                <a:spLocks noChangeShapeType="1"/>
              </p:cNvSpPr>
              <p:nvPr/>
            </p:nvSpPr>
            <p:spPr bwMode="auto">
              <a:xfrm flipV="1">
                <a:off x="2028" y="968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05" name="Freeform 781"/>
              <p:cNvSpPr>
                <a:spLocks/>
              </p:cNvSpPr>
              <p:nvPr/>
            </p:nvSpPr>
            <p:spPr bwMode="auto">
              <a:xfrm>
                <a:off x="2052" y="968"/>
                <a:ext cx="72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6"/>
                  </a:cxn>
                  <a:cxn ang="0">
                    <a:pos x="42" y="0"/>
                  </a:cxn>
                  <a:cxn ang="0">
                    <a:pos x="0" y="30"/>
                  </a:cxn>
                </a:cxnLst>
                <a:rect l="0" t="0" r="r" b="b"/>
                <a:pathLst>
                  <a:path w="72" h="30">
                    <a:moveTo>
                      <a:pt x="0" y="30"/>
                    </a:moveTo>
                    <a:lnTo>
                      <a:pt x="72" y="6"/>
                    </a:lnTo>
                    <a:lnTo>
                      <a:pt x="42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E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06" name="Line 782"/>
              <p:cNvSpPr>
                <a:spLocks noChangeShapeType="1"/>
              </p:cNvSpPr>
              <p:nvPr/>
            </p:nvSpPr>
            <p:spPr bwMode="auto">
              <a:xfrm flipV="1">
                <a:off x="2052" y="974"/>
                <a:ext cx="72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07" name="Line 783"/>
              <p:cNvSpPr>
                <a:spLocks noChangeShapeType="1"/>
              </p:cNvSpPr>
              <p:nvPr/>
            </p:nvSpPr>
            <p:spPr bwMode="auto">
              <a:xfrm flipH="1" flipV="1">
                <a:off x="2094" y="968"/>
                <a:ext cx="3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08" name="Freeform 784"/>
              <p:cNvSpPr>
                <a:spLocks/>
              </p:cNvSpPr>
              <p:nvPr/>
            </p:nvSpPr>
            <p:spPr bwMode="auto">
              <a:xfrm>
                <a:off x="2052" y="974"/>
                <a:ext cx="72" cy="24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0" y="24"/>
                  </a:cxn>
                  <a:cxn ang="0">
                    <a:pos x="72" y="0"/>
                  </a:cxn>
                  <a:cxn ang="0">
                    <a:pos x="30" y="0"/>
                  </a:cxn>
                </a:cxnLst>
                <a:rect l="0" t="0" r="r" b="b"/>
                <a:pathLst>
                  <a:path w="72" h="24">
                    <a:moveTo>
                      <a:pt x="30" y="0"/>
                    </a:moveTo>
                    <a:lnTo>
                      <a:pt x="0" y="24"/>
                    </a:lnTo>
                    <a:lnTo>
                      <a:pt x="72" y="0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09" name="Line 785"/>
              <p:cNvSpPr>
                <a:spLocks noChangeShapeType="1"/>
              </p:cNvSpPr>
              <p:nvPr/>
            </p:nvSpPr>
            <p:spPr bwMode="auto">
              <a:xfrm flipH="1">
                <a:off x="2052" y="974"/>
                <a:ext cx="30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10" name="Line 786"/>
              <p:cNvSpPr>
                <a:spLocks noChangeShapeType="1"/>
              </p:cNvSpPr>
              <p:nvPr/>
            </p:nvSpPr>
            <p:spPr bwMode="auto">
              <a:xfrm flipV="1">
                <a:off x="2052" y="974"/>
                <a:ext cx="72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11" name="Freeform 787"/>
              <p:cNvSpPr>
                <a:spLocks/>
              </p:cNvSpPr>
              <p:nvPr/>
            </p:nvSpPr>
            <p:spPr bwMode="auto">
              <a:xfrm>
                <a:off x="2082" y="974"/>
                <a:ext cx="66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6" y="12"/>
                  </a:cxn>
                  <a:cxn ang="0">
                    <a:pos x="42" y="0"/>
                  </a:cxn>
                  <a:cxn ang="0">
                    <a:pos x="0" y="0"/>
                  </a:cxn>
                </a:cxnLst>
                <a:rect l="0" t="0" r="r" b="b"/>
                <a:pathLst>
                  <a:path w="66" h="12">
                    <a:moveTo>
                      <a:pt x="0" y="0"/>
                    </a:moveTo>
                    <a:lnTo>
                      <a:pt x="66" y="12"/>
                    </a:lnTo>
                    <a:lnTo>
                      <a:pt x="4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12" name="Line 788"/>
              <p:cNvSpPr>
                <a:spLocks noChangeShapeType="1"/>
              </p:cNvSpPr>
              <p:nvPr/>
            </p:nvSpPr>
            <p:spPr bwMode="auto">
              <a:xfrm>
                <a:off x="2082" y="974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13" name="Line 789"/>
              <p:cNvSpPr>
                <a:spLocks noChangeShapeType="1"/>
              </p:cNvSpPr>
              <p:nvPr/>
            </p:nvSpPr>
            <p:spPr bwMode="auto">
              <a:xfrm flipH="1" flipV="1">
                <a:off x="2124" y="974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14" name="Freeform 790"/>
              <p:cNvSpPr>
                <a:spLocks/>
              </p:cNvSpPr>
              <p:nvPr/>
            </p:nvSpPr>
            <p:spPr bwMode="auto">
              <a:xfrm>
                <a:off x="2082" y="974"/>
                <a:ext cx="66" cy="18"/>
              </a:xfrm>
              <a:custGeom>
                <a:avLst/>
                <a:gdLst/>
                <a:ahLst/>
                <a:cxnLst>
                  <a:cxn ang="0">
                    <a:pos x="24" y="18"/>
                  </a:cxn>
                  <a:cxn ang="0">
                    <a:pos x="0" y="0"/>
                  </a:cxn>
                  <a:cxn ang="0">
                    <a:pos x="66" y="12"/>
                  </a:cxn>
                  <a:cxn ang="0">
                    <a:pos x="24" y="18"/>
                  </a:cxn>
                </a:cxnLst>
                <a:rect l="0" t="0" r="r" b="b"/>
                <a:pathLst>
                  <a:path w="66" h="18">
                    <a:moveTo>
                      <a:pt x="24" y="18"/>
                    </a:moveTo>
                    <a:lnTo>
                      <a:pt x="0" y="0"/>
                    </a:lnTo>
                    <a:lnTo>
                      <a:pt x="66" y="12"/>
                    </a:lnTo>
                    <a:lnTo>
                      <a:pt x="24" y="18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15" name="Line 791"/>
              <p:cNvSpPr>
                <a:spLocks noChangeShapeType="1"/>
              </p:cNvSpPr>
              <p:nvPr/>
            </p:nvSpPr>
            <p:spPr bwMode="auto">
              <a:xfrm flipH="1" flipV="1">
                <a:off x="2082" y="974"/>
                <a:ext cx="24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16" name="Line 792"/>
              <p:cNvSpPr>
                <a:spLocks noChangeShapeType="1"/>
              </p:cNvSpPr>
              <p:nvPr/>
            </p:nvSpPr>
            <p:spPr bwMode="auto">
              <a:xfrm>
                <a:off x="2082" y="974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17" name="Freeform 793"/>
              <p:cNvSpPr>
                <a:spLocks/>
              </p:cNvSpPr>
              <p:nvPr/>
            </p:nvSpPr>
            <p:spPr bwMode="auto">
              <a:xfrm>
                <a:off x="2106" y="974"/>
                <a:ext cx="66" cy="18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66" y="0"/>
                  </a:cxn>
                  <a:cxn ang="0">
                    <a:pos x="42" y="12"/>
                  </a:cxn>
                  <a:cxn ang="0">
                    <a:pos x="0" y="18"/>
                  </a:cxn>
                </a:cxnLst>
                <a:rect l="0" t="0" r="r" b="b"/>
                <a:pathLst>
                  <a:path w="66" h="18">
                    <a:moveTo>
                      <a:pt x="0" y="18"/>
                    </a:moveTo>
                    <a:lnTo>
                      <a:pt x="66" y="0"/>
                    </a:lnTo>
                    <a:lnTo>
                      <a:pt x="42" y="12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18" name="Line 794"/>
              <p:cNvSpPr>
                <a:spLocks noChangeShapeType="1"/>
              </p:cNvSpPr>
              <p:nvPr/>
            </p:nvSpPr>
            <p:spPr bwMode="auto">
              <a:xfrm flipV="1">
                <a:off x="2106" y="974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19" name="Line 795"/>
              <p:cNvSpPr>
                <a:spLocks noChangeShapeType="1"/>
              </p:cNvSpPr>
              <p:nvPr/>
            </p:nvSpPr>
            <p:spPr bwMode="auto">
              <a:xfrm flipH="1">
                <a:off x="2148" y="974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20" name="Freeform 796"/>
              <p:cNvSpPr>
                <a:spLocks/>
              </p:cNvSpPr>
              <p:nvPr/>
            </p:nvSpPr>
            <p:spPr bwMode="auto">
              <a:xfrm>
                <a:off x="2106" y="974"/>
                <a:ext cx="66" cy="54"/>
              </a:xfrm>
              <a:custGeom>
                <a:avLst/>
                <a:gdLst/>
                <a:ahLst/>
                <a:cxnLst>
                  <a:cxn ang="0">
                    <a:pos x="24" y="54"/>
                  </a:cxn>
                  <a:cxn ang="0">
                    <a:pos x="0" y="18"/>
                  </a:cxn>
                  <a:cxn ang="0">
                    <a:pos x="66" y="0"/>
                  </a:cxn>
                  <a:cxn ang="0">
                    <a:pos x="24" y="54"/>
                  </a:cxn>
                </a:cxnLst>
                <a:rect l="0" t="0" r="r" b="b"/>
                <a:pathLst>
                  <a:path w="66" h="54">
                    <a:moveTo>
                      <a:pt x="24" y="54"/>
                    </a:moveTo>
                    <a:lnTo>
                      <a:pt x="0" y="18"/>
                    </a:lnTo>
                    <a:lnTo>
                      <a:pt x="66" y="0"/>
                    </a:lnTo>
                    <a:lnTo>
                      <a:pt x="24" y="5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21" name="Line 797"/>
              <p:cNvSpPr>
                <a:spLocks noChangeShapeType="1"/>
              </p:cNvSpPr>
              <p:nvPr/>
            </p:nvSpPr>
            <p:spPr bwMode="auto">
              <a:xfrm flipH="1" flipV="1">
                <a:off x="2106" y="992"/>
                <a:ext cx="24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22" name="Line 798"/>
              <p:cNvSpPr>
                <a:spLocks noChangeShapeType="1"/>
              </p:cNvSpPr>
              <p:nvPr/>
            </p:nvSpPr>
            <p:spPr bwMode="auto">
              <a:xfrm flipV="1">
                <a:off x="2106" y="974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23" name="Freeform 799"/>
              <p:cNvSpPr>
                <a:spLocks/>
              </p:cNvSpPr>
              <p:nvPr/>
            </p:nvSpPr>
            <p:spPr bwMode="auto">
              <a:xfrm>
                <a:off x="2094" y="944"/>
                <a:ext cx="72" cy="30"/>
              </a:xfrm>
              <a:custGeom>
                <a:avLst/>
                <a:gdLst/>
                <a:ahLst/>
                <a:cxnLst>
                  <a:cxn ang="0">
                    <a:pos x="30" y="30"/>
                  </a:cxn>
                  <a:cxn ang="0">
                    <a:pos x="0" y="24"/>
                  </a:cxn>
                  <a:cxn ang="0">
                    <a:pos x="72" y="0"/>
                  </a:cxn>
                  <a:cxn ang="0">
                    <a:pos x="30" y="30"/>
                  </a:cxn>
                </a:cxnLst>
                <a:rect l="0" t="0" r="r" b="b"/>
                <a:pathLst>
                  <a:path w="72" h="30">
                    <a:moveTo>
                      <a:pt x="30" y="30"/>
                    </a:moveTo>
                    <a:lnTo>
                      <a:pt x="0" y="24"/>
                    </a:lnTo>
                    <a:lnTo>
                      <a:pt x="72" y="0"/>
                    </a:lnTo>
                    <a:lnTo>
                      <a:pt x="30" y="30"/>
                    </a:lnTo>
                    <a:close/>
                  </a:path>
                </a:pathLst>
              </a:custGeom>
              <a:solidFill>
                <a:srgbClr val="E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24" name="Line 800"/>
              <p:cNvSpPr>
                <a:spLocks noChangeShapeType="1"/>
              </p:cNvSpPr>
              <p:nvPr/>
            </p:nvSpPr>
            <p:spPr bwMode="auto">
              <a:xfrm flipH="1" flipV="1">
                <a:off x="2094" y="968"/>
                <a:ext cx="3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25" name="Line 801"/>
              <p:cNvSpPr>
                <a:spLocks noChangeShapeType="1"/>
              </p:cNvSpPr>
              <p:nvPr/>
            </p:nvSpPr>
            <p:spPr bwMode="auto">
              <a:xfrm flipV="1">
                <a:off x="2094" y="944"/>
                <a:ext cx="72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26" name="Freeform 802"/>
              <p:cNvSpPr>
                <a:spLocks/>
              </p:cNvSpPr>
              <p:nvPr/>
            </p:nvSpPr>
            <p:spPr bwMode="auto">
              <a:xfrm>
                <a:off x="2094" y="926"/>
                <a:ext cx="72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72" y="18"/>
                  </a:cxn>
                  <a:cxn ang="0">
                    <a:pos x="42" y="0"/>
                  </a:cxn>
                  <a:cxn ang="0">
                    <a:pos x="0" y="42"/>
                  </a:cxn>
                </a:cxnLst>
                <a:rect l="0" t="0" r="r" b="b"/>
                <a:pathLst>
                  <a:path w="72" h="42">
                    <a:moveTo>
                      <a:pt x="0" y="42"/>
                    </a:moveTo>
                    <a:lnTo>
                      <a:pt x="72" y="18"/>
                    </a:lnTo>
                    <a:lnTo>
                      <a:pt x="42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E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27" name="Line 803"/>
              <p:cNvSpPr>
                <a:spLocks noChangeShapeType="1"/>
              </p:cNvSpPr>
              <p:nvPr/>
            </p:nvSpPr>
            <p:spPr bwMode="auto">
              <a:xfrm flipV="1">
                <a:off x="2094" y="944"/>
                <a:ext cx="72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28" name="Line 804"/>
              <p:cNvSpPr>
                <a:spLocks noChangeShapeType="1"/>
              </p:cNvSpPr>
              <p:nvPr/>
            </p:nvSpPr>
            <p:spPr bwMode="auto">
              <a:xfrm flipH="1" flipV="1">
                <a:off x="2136" y="926"/>
                <a:ext cx="3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29" name="Freeform 805"/>
              <p:cNvSpPr>
                <a:spLocks/>
              </p:cNvSpPr>
              <p:nvPr/>
            </p:nvSpPr>
            <p:spPr bwMode="auto">
              <a:xfrm>
                <a:off x="2070" y="1292"/>
                <a:ext cx="66" cy="18"/>
              </a:xfrm>
              <a:custGeom>
                <a:avLst/>
                <a:gdLst/>
                <a:ahLst/>
                <a:cxnLst>
                  <a:cxn ang="0">
                    <a:pos x="24" y="18"/>
                  </a:cxn>
                  <a:cxn ang="0">
                    <a:pos x="0" y="0"/>
                  </a:cxn>
                  <a:cxn ang="0">
                    <a:pos x="66" y="12"/>
                  </a:cxn>
                  <a:cxn ang="0">
                    <a:pos x="24" y="18"/>
                  </a:cxn>
                </a:cxnLst>
                <a:rect l="0" t="0" r="r" b="b"/>
                <a:pathLst>
                  <a:path w="66" h="18">
                    <a:moveTo>
                      <a:pt x="24" y="18"/>
                    </a:moveTo>
                    <a:lnTo>
                      <a:pt x="0" y="0"/>
                    </a:lnTo>
                    <a:lnTo>
                      <a:pt x="66" y="12"/>
                    </a:lnTo>
                    <a:lnTo>
                      <a:pt x="24" y="18"/>
                    </a:lnTo>
                    <a:close/>
                  </a:path>
                </a:pathLst>
              </a:custGeom>
              <a:solidFill>
                <a:srgbClr val="FF2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30" name="Line 806"/>
              <p:cNvSpPr>
                <a:spLocks noChangeShapeType="1"/>
              </p:cNvSpPr>
              <p:nvPr/>
            </p:nvSpPr>
            <p:spPr bwMode="auto">
              <a:xfrm flipH="1" flipV="1">
                <a:off x="2070" y="1292"/>
                <a:ext cx="24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31" name="Line 807"/>
              <p:cNvSpPr>
                <a:spLocks noChangeShapeType="1"/>
              </p:cNvSpPr>
              <p:nvPr/>
            </p:nvSpPr>
            <p:spPr bwMode="auto">
              <a:xfrm>
                <a:off x="2070" y="1292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32" name="Freeform 808"/>
              <p:cNvSpPr>
                <a:spLocks/>
              </p:cNvSpPr>
              <p:nvPr/>
            </p:nvSpPr>
            <p:spPr bwMode="auto">
              <a:xfrm>
                <a:off x="2094" y="1274"/>
                <a:ext cx="66" cy="36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66" y="0"/>
                  </a:cxn>
                  <a:cxn ang="0">
                    <a:pos x="42" y="30"/>
                  </a:cxn>
                  <a:cxn ang="0">
                    <a:pos x="0" y="36"/>
                  </a:cxn>
                </a:cxnLst>
                <a:rect l="0" t="0" r="r" b="b"/>
                <a:pathLst>
                  <a:path w="66" h="36">
                    <a:moveTo>
                      <a:pt x="0" y="36"/>
                    </a:moveTo>
                    <a:lnTo>
                      <a:pt x="66" y="0"/>
                    </a:lnTo>
                    <a:lnTo>
                      <a:pt x="42" y="3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FF2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2034" name="Group 1010"/>
            <p:cNvGrpSpPr>
              <a:grpSpLocks/>
            </p:cNvGrpSpPr>
            <p:nvPr/>
          </p:nvGrpSpPr>
          <p:grpSpPr bwMode="auto">
            <a:xfrm>
              <a:off x="3057525" y="1393825"/>
              <a:ext cx="371475" cy="1981200"/>
              <a:chOff x="1926" y="878"/>
              <a:chExt cx="234" cy="1248"/>
            </a:xfrm>
          </p:grpSpPr>
          <p:sp>
            <p:nvSpPr>
              <p:cNvPr id="1834" name="Line 810"/>
              <p:cNvSpPr>
                <a:spLocks noChangeShapeType="1"/>
              </p:cNvSpPr>
              <p:nvPr/>
            </p:nvSpPr>
            <p:spPr bwMode="auto">
              <a:xfrm flipV="1">
                <a:off x="2094" y="1274"/>
                <a:ext cx="66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35" name="Line 811"/>
              <p:cNvSpPr>
                <a:spLocks noChangeShapeType="1"/>
              </p:cNvSpPr>
              <p:nvPr/>
            </p:nvSpPr>
            <p:spPr bwMode="auto">
              <a:xfrm flipH="1">
                <a:off x="2136" y="1274"/>
                <a:ext cx="24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36" name="Freeform 812"/>
              <p:cNvSpPr>
                <a:spLocks/>
              </p:cNvSpPr>
              <p:nvPr/>
            </p:nvSpPr>
            <p:spPr bwMode="auto">
              <a:xfrm>
                <a:off x="2094" y="1274"/>
                <a:ext cx="66" cy="66"/>
              </a:xfrm>
              <a:custGeom>
                <a:avLst/>
                <a:gdLst/>
                <a:ahLst/>
                <a:cxnLst>
                  <a:cxn ang="0">
                    <a:pos x="24" y="66"/>
                  </a:cxn>
                  <a:cxn ang="0">
                    <a:pos x="0" y="36"/>
                  </a:cxn>
                  <a:cxn ang="0">
                    <a:pos x="66" y="0"/>
                  </a:cxn>
                  <a:cxn ang="0">
                    <a:pos x="24" y="66"/>
                  </a:cxn>
                </a:cxnLst>
                <a:rect l="0" t="0" r="r" b="b"/>
                <a:pathLst>
                  <a:path w="66" h="66">
                    <a:moveTo>
                      <a:pt x="24" y="66"/>
                    </a:moveTo>
                    <a:lnTo>
                      <a:pt x="0" y="36"/>
                    </a:lnTo>
                    <a:lnTo>
                      <a:pt x="66" y="0"/>
                    </a:lnTo>
                    <a:lnTo>
                      <a:pt x="24" y="66"/>
                    </a:lnTo>
                    <a:close/>
                  </a:path>
                </a:pathLst>
              </a:custGeom>
              <a:solidFill>
                <a:srgbClr val="FF3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37" name="Line 813"/>
              <p:cNvSpPr>
                <a:spLocks noChangeShapeType="1"/>
              </p:cNvSpPr>
              <p:nvPr/>
            </p:nvSpPr>
            <p:spPr bwMode="auto">
              <a:xfrm flipH="1" flipV="1">
                <a:off x="2094" y="1310"/>
                <a:ext cx="24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38" name="Line 814"/>
              <p:cNvSpPr>
                <a:spLocks noChangeShapeType="1"/>
              </p:cNvSpPr>
              <p:nvPr/>
            </p:nvSpPr>
            <p:spPr bwMode="auto">
              <a:xfrm flipV="1">
                <a:off x="2094" y="1274"/>
                <a:ext cx="66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39" name="Freeform 815"/>
              <p:cNvSpPr>
                <a:spLocks/>
              </p:cNvSpPr>
              <p:nvPr/>
            </p:nvSpPr>
            <p:spPr bwMode="auto">
              <a:xfrm>
                <a:off x="2088" y="1634"/>
                <a:ext cx="66" cy="43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6" y="420"/>
                  </a:cxn>
                  <a:cxn ang="0">
                    <a:pos x="36" y="432"/>
                  </a:cxn>
                  <a:cxn ang="0">
                    <a:pos x="0" y="0"/>
                  </a:cxn>
                </a:cxnLst>
                <a:rect l="0" t="0" r="r" b="b"/>
                <a:pathLst>
                  <a:path w="66" h="432">
                    <a:moveTo>
                      <a:pt x="0" y="0"/>
                    </a:moveTo>
                    <a:lnTo>
                      <a:pt x="66" y="420"/>
                    </a:lnTo>
                    <a:lnTo>
                      <a:pt x="36" y="4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FFF7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40" name="Line 816"/>
              <p:cNvSpPr>
                <a:spLocks noChangeShapeType="1"/>
              </p:cNvSpPr>
              <p:nvPr/>
            </p:nvSpPr>
            <p:spPr bwMode="auto">
              <a:xfrm>
                <a:off x="2088" y="1634"/>
                <a:ext cx="66" cy="42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41" name="Line 817"/>
              <p:cNvSpPr>
                <a:spLocks noChangeShapeType="1"/>
              </p:cNvSpPr>
              <p:nvPr/>
            </p:nvSpPr>
            <p:spPr bwMode="auto">
              <a:xfrm flipH="1">
                <a:off x="2124" y="2054"/>
                <a:ext cx="3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42" name="Freeform 818"/>
              <p:cNvSpPr>
                <a:spLocks/>
              </p:cNvSpPr>
              <p:nvPr/>
            </p:nvSpPr>
            <p:spPr bwMode="auto">
              <a:xfrm>
                <a:off x="2088" y="1382"/>
                <a:ext cx="66" cy="672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0" y="252"/>
                  </a:cxn>
                  <a:cxn ang="0">
                    <a:pos x="66" y="672"/>
                  </a:cxn>
                  <a:cxn ang="0">
                    <a:pos x="24" y="0"/>
                  </a:cxn>
                </a:cxnLst>
                <a:rect l="0" t="0" r="r" b="b"/>
                <a:pathLst>
                  <a:path w="66" h="672">
                    <a:moveTo>
                      <a:pt x="24" y="0"/>
                    </a:moveTo>
                    <a:lnTo>
                      <a:pt x="0" y="252"/>
                    </a:lnTo>
                    <a:lnTo>
                      <a:pt x="66" y="672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FF8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43" name="Line 819"/>
              <p:cNvSpPr>
                <a:spLocks noChangeShapeType="1"/>
              </p:cNvSpPr>
              <p:nvPr/>
            </p:nvSpPr>
            <p:spPr bwMode="auto">
              <a:xfrm flipH="1">
                <a:off x="2088" y="1382"/>
                <a:ext cx="24" cy="25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44" name="Line 820"/>
              <p:cNvSpPr>
                <a:spLocks noChangeShapeType="1"/>
              </p:cNvSpPr>
              <p:nvPr/>
            </p:nvSpPr>
            <p:spPr bwMode="auto">
              <a:xfrm>
                <a:off x="2088" y="1634"/>
                <a:ext cx="66" cy="42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45" name="Freeform 821"/>
              <p:cNvSpPr>
                <a:spLocks/>
              </p:cNvSpPr>
              <p:nvPr/>
            </p:nvSpPr>
            <p:spPr bwMode="auto">
              <a:xfrm>
                <a:off x="2082" y="1088"/>
                <a:ext cx="66" cy="192"/>
              </a:xfrm>
              <a:custGeom>
                <a:avLst/>
                <a:gdLst/>
                <a:ahLst/>
                <a:cxnLst>
                  <a:cxn ang="0">
                    <a:pos x="0" y="192"/>
                  </a:cxn>
                  <a:cxn ang="0">
                    <a:pos x="66" y="30"/>
                  </a:cxn>
                  <a:cxn ang="0">
                    <a:pos x="42" y="0"/>
                  </a:cxn>
                  <a:cxn ang="0">
                    <a:pos x="0" y="192"/>
                  </a:cxn>
                </a:cxnLst>
                <a:rect l="0" t="0" r="r" b="b"/>
                <a:pathLst>
                  <a:path w="66" h="192">
                    <a:moveTo>
                      <a:pt x="0" y="192"/>
                    </a:moveTo>
                    <a:lnTo>
                      <a:pt x="66" y="30"/>
                    </a:lnTo>
                    <a:lnTo>
                      <a:pt x="42" y="0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rgbClr val="FF8F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46" name="Line 822"/>
              <p:cNvSpPr>
                <a:spLocks noChangeShapeType="1"/>
              </p:cNvSpPr>
              <p:nvPr/>
            </p:nvSpPr>
            <p:spPr bwMode="auto">
              <a:xfrm flipV="1">
                <a:off x="2082" y="1118"/>
                <a:ext cx="66" cy="16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47" name="Line 823"/>
              <p:cNvSpPr>
                <a:spLocks noChangeShapeType="1"/>
              </p:cNvSpPr>
              <p:nvPr/>
            </p:nvSpPr>
            <p:spPr bwMode="auto">
              <a:xfrm flipH="1" flipV="1">
                <a:off x="2124" y="1088"/>
                <a:ext cx="24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48" name="Freeform 824"/>
              <p:cNvSpPr>
                <a:spLocks/>
              </p:cNvSpPr>
              <p:nvPr/>
            </p:nvSpPr>
            <p:spPr bwMode="auto">
              <a:xfrm>
                <a:off x="1992" y="1094"/>
                <a:ext cx="66" cy="90"/>
              </a:xfrm>
              <a:custGeom>
                <a:avLst/>
                <a:gdLst/>
                <a:ahLst/>
                <a:cxnLst>
                  <a:cxn ang="0">
                    <a:pos x="0" y="90"/>
                  </a:cxn>
                  <a:cxn ang="0">
                    <a:pos x="66" y="84"/>
                  </a:cxn>
                  <a:cxn ang="0">
                    <a:pos x="42" y="0"/>
                  </a:cxn>
                  <a:cxn ang="0">
                    <a:pos x="0" y="90"/>
                  </a:cxn>
                </a:cxnLst>
                <a:rect l="0" t="0" r="r" b="b"/>
                <a:pathLst>
                  <a:path w="66" h="90">
                    <a:moveTo>
                      <a:pt x="0" y="90"/>
                    </a:moveTo>
                    <a:lnTo>
                      <a:pt x="66" y="84"/>
                    </a:lnTo>
                    <a:lnTo>
                      <a:pt x="42" y="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3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49" name="Line 825"/>
              <p:cNvSpPr>
                <a:spLocks noChangeShapeType="1"/>
              </p:cNvSpPr>
              <p:nvPr/>
            </p:nvSpPr>
            <p:spPr bwMode="auto">
              <a:xfrm flipV="1">
                <a:off x="1992" y="1178"/>
                <a:ext cx="6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50" name="Line 826"/>
              <p:cNvSpPr>
                <a:spLocks noChangeShapeType="1"/>
              </p:cNvSpPr>
              <p:nvPr/>
            </p:nvSpPr>
            <p:spPr bwMode="auto">
              <a:xfrm flipH="1" flipV="1">
                <a:off x="2034" y="1094"/>
                <a:ext cx="24" cy="8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51" name="Freeform 827"/>
              <p:cNvSpPr>
                <a:spLocks/>
              </p:cNvSpPr>
              <p:nvPr/>
            </p:nvSpPr>
            <p:spPr bwMode="auto">
              <a:xfrm>
                <a:off x="1992" y="1178"/>
                <a:ext cx="66" cy="84"/>
              </a:xfrm>
              <a:custGeom>
                <a:avLst/>
                <a:gdLst/>
                <a:ahLst/>
                <a:cxnLst>
                  <a:cxn ang="0">
                    <a:pos x="24" y="84"/>
                  </a:cxn>
                  <a:cxn ang="0">
                    <a:pos x="0" y="6"/>
                  </a:cxn>
                  <a:cxn ang="0">
                    <a:pos x="66" y="0"/>
                  </a:cxn>
                  <a:cxn ang="0">
                    <a:pos x="24" y="84"/>
                  </a:cxn>
                </a:cxnLst>
                <a:rect l="0" t="0" r="r" b="b"/>
                <a:pathLst>
                  <a:path w="66" h="84">
                    <a:moveTo>
                      <a:pt x="24" y="84"/>
                    </a:moveTo>
                    <a:lnTo>
                      <a:pt x="0" y="6"/>
                    </a:lnTo>
                    <a:lnTo>
                      <a:pt x="66" y="0"/>
                    </a:lnTo>
                    <a:lnTo>
                      <a:pt x="24" y="84"/>
                    </a:lnTo>
                    <a:close/>
                  </a:path>
                </a:pathLst>
              </a:custGeom>
              <a:solidFill>
                <a:srgbClr val="FF7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52" name="Line 828"/>
              <p:cNvSpPr>
                <a:spLocks noChangeShapeType="1"/>
              </p:cNvSpPr>
              <p:nvPr/>
            </p:nvSpPr>
            <p:spPr bwMode="auto">
              <a:xfrm flipH="1" flipV="1">
                <a:off x="1992" y="1184"/>
                <a:ext cx="24" cy="7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53" name="Line 829"/>
              <p:cNvSpPr>
                <a:spLocks noChangeShapeType="1"/>
              </p:cNvSpPr>
              <p:nvPr/>
            </p:nvSpPr>
            <p:spPr bwMode="auto">
              <a:xfrm flipV="1">
                <a:off x="1992" y="1178"/>
                <a:ext cx="6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54" name="Freeform 830"/>
              <p:cNvSpPr>
                <a:spLocks/>
              </p:cNvSpPr>
              <p:nvPr/>
            </p:nvSpPr>
            <p:spPr bwMode="auto">
              <a:xfrm>
                <a:off x="2016" y="1178"/>
                <a:ext cx="66" cy="102"/>
              </a:xfrm>
              <a:custGeom>
                <a:avLst/>
                <a:gdLst/>
                <a:ahLst/>
                <a:cxnLst>
                  <a:cxn ang="0">
                    <a:pos x="0" y="84"/>
                  </a:cxn>
                  <a:cxn ang="0">
                    <a:pos x="66" y="102"/>
                  </a:cxn>
                  <a:cxn ang="0">
                    <a:pos x="42" y="0"/>
                  </a:cxn>
                  <a:cxn ang="0">
                    <a:pos x="0" y="84"/>
                  </a:cxn>
                </a:cxnLst>
                <a:rect l="0" t="0" r="r" b="b"/>
                <a:pathLst>
                  <a:path w="66" h="102">
                    <a:moveTo>
                      <a:pt x="0" y="84"/>
                    </a:moveTo>
                    <a:lnTo>
                      <a:pt x="66" y="102"/>
                    </a:lnTo>
                    <a:lnTo>
                      <a:pt x="42" y="0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FF7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55" name="Line 831"/>
              <p:cNvSpPr>
                <a:spLocks noChangeShapeType="1"/>
              </p:cNvSpPr>
              <p:nvPr/>
            </p:nvSpPr>
            <p:spPr bwMode="auto">
              <a:xfrm>
                <a:off x="2016" y="1262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56" name="Line 832"/>
              <p:cNvSpPr>
                <a:spLocks noChangeShapeType="1"/>
              </p:cNvSpPr>
              <p:nvPr/>
            </p:nvSpPr>
            <p:spPr bwMode="auto">
              <a:xfrm flipH="1" flipV="1">
                <a:off x="2058" y="1178"/>
                <a:ext cx="24" cy="1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57" name="Freeform 833"/>
              <p:cNvSpPr>
                <a:spLocks/>
              </p:cNvSpPr>
              <p:nvPr/>
            </p:nvSpPr>
            <p:spPr bwMode="auto">
              <a:xfrm>
                <a:off x="2016" y="1130"/>
                <a:ext cx="72" cy="50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2" y="504"/>
                  </a:cxn>
                  <a:cxn ang="0">
                    <a:pos x="42" y="504"/>
                  </a:cxn>
                  <a:cxn ang="0">
                    <a:pos x="0" y="0"/>
                  </a:cxn>
                </a:cxnLst>
                <a:rect l="0" t="0" r="r" b="b"/>
                <a:pathLst>
                  <a:path w="72" h="504">
                    <a:moveTo>
                      <a:pt x="0" y="0"/>
                    </a:moveTo>
                    <a:lnTo>
                      <a:pt x="72" y="504"/>
                    </a:lnTo>
                    <a:lnTo>
                      <a:pt x="42" y="50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58" name="Line 834"/>
              <p:cNvSpPr>
                <a:spLocks noChangeShapeType="1"/>
              </p:cNvSpPr>
              <p:nvPr/>
            </p:nvSpPr>
            <p:spPr bwMode="auto">
              <a:xfrm>
                <a:off x="2016" y="1130"/>
                <a:ext cx="72" cy="50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59" name="Line 835"/>
              <p:cNvSpPr>
                <a:spLocks noChangeShapeType="1"/>
              </p:cNvSpPr>
              <p:nvPr/>
            </p:nvSpPr>
            <p:spPr bwMode="auto">
              <a:xfrm flipH="1">
                <a:off x="2058" y="1634"/>
                <a:ext cx="3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0" name="Freeform 836"/>
              <p:cNvSpPr>
                <a:spLocks/>
              </p:cNvSpPr>
              <p:nvPr/>
            </p:nvSpPr>
            <p:spPr bwMode="auto">
              <a:xfrm>
                <a:off x="2016" y="1130"/>
                <a:ext cx="72" cy="504"/>
              </a:xfrm>
              <a:custGeom>
                <a:avLst/>
                <a:gdLst/>
                <a:ahLst/>
                <a:cxnLst>
                  <a:cxn ang="0">
                    <a:pos x="30" y="192"/>
                  </a:cxn>
                  <a:cxn ang="0">
                    <a:pos x="0" y="0"/>
                  </a:cxn>
                  <a:cxn ang="0">
                    <a:pos x="72" y="504"/>
                  </a:cxn>
                  <a:cxn ang="0">
                    <a:pos x="30" y="192"/>
                  </a:cxn>
                </a:cxnLst>
                <a:rect l="0" t="0" r="r" b="b"/>
                <a:pathLst>
                  <a:path w="72" h="504">
                    <a:moveTo>
                      <a:pt x="30" y="192"/>
                    </a:moveTo>
                    <a:lnTo>
                      <a:pt x="0" y="0"/>
                    </a:lnTo>
                    <a:lnTo>
                      <a:pt x="72" y="504"/>
                    </a:lnTo>
                    <a:lnTo>
                      <a:pt x="30" y="192"/>
                    </a:lnTo>
                    <a:close/>
                  </a:path>
                </a:pathLst>
              </a:custGeom>
              <a:solidFill>
                <a:srgbClr val="FF4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1" name="Line 837"/>
              <p:cNvSpPr>
                <a:spLocks noChangeShapeType="1"/>
              </p:cNvSpPr>
              <p:nvPr/>
            </p:nvSpPr>
            <p:spPr bwMode="auto">
              <a:xfrm flipH="1" flipV="1">
                <a:off x="2016" y="1130"/>
                <a:ext cx="30" cy="19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2" name="Line 838"/>
              <p:cNvSpPr>
                <a:spLocks noChangeShapeType="1"/>
              </p:cNvSpPr>
              <p:nvPr/>
            </p:nvSpPr>
            <p:spPr bwMode="auto">
              <a:xfrm>
                <a:off x="2016" y="1130"/>
                <a:ext cx="72" cy="50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3" name="Freeform 839"/>
              <p:cNvSpPr>
                <a:spLocks/>
              </p:cNvSpPr>
              <p:nvPr/>
            </p:nvSpPr>
            <p:spPr bwMode="auto">
              <a:xfrm>
                <a:off x="2046" y="1292"/>
                <a:ext cx="66" cy="90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0" y="30"/>
                  </a:cxn>
                  <a:cxn ang="0">
                    <a:pos x="66" y="90"/>
                  </a:cxn>
                  <a:cxn ang="0">
                    <a:pos x="24" y="0"/>
                  </a:cxn>
                </a:cxnLst>
                <a:rect l="0" t="0" r="r" b="b"/>
                <a:pathLst>
                  <a:path w="66" h="90">
                    <a:moveTo>
                      <a:pt x="24" y="0"/>
                    </a:moveTo>
                    <a:lnTo>
                      <a:pt x="0" y="30"/>
                    </a:lnTo>
                    <a:lnTo>
                      <a:pt x="66" y="9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FF1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4" name="Line 840"/>
              <p:cNvSpPr>
                <a:spLocks noChangeShapeType="1"/>
              </p:cNvSpPr>
              <p:nvPr/>
            </p:nvSpPr>
            <p:spPr bwMode="auto">
              <a:xfrm flipH="1">
                <a:off x="2046" y="1292"/>
                <a:ext cx="24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5" name="Line 841"/>
              <p:cNvSpPr>
                <a:spLocks noChangeShapeType="1"/>
              </p:cNvSpPr>
              <p:nvPr/>
            </p:nvSpPr>
            <p:spPr bwMode="auto">
              <a:xfrm>
                <a:off x="2046" y="1322"/>
                <a:ext cx="66" cy="6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6" name="Freeform 842"/>
              <p:cNvSpPr>
                <a:spLocks/>
              </p:cNvSpPr>
              <p:nvPr/>
            </p:nvSpPr>
            <p:spPr bwMode="auto">
              <a:xfrm>
                <a:off x="2076" y="1340"/>
                <a:ext cx="72" cy="6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72" y="0"/>
                  </a:cxn>
                  <a:cxn ang="0">
                    <a:pos x="42" y="0"/>
                  </a:cxn>
                  <a:cxn ang="0">
                    <a:pos x="0" y="6"/>
                  </a:cxn>
                </a:cxnLst>
                <a:rect l="0" t="0" r="r" b="b"/>
                <a:pathLst>
                  <a:path w="72" h="6">
                    <a:moveTo>
                      <a:pt x="0" y="6"/>
                    </a:moveTo>
                    <a:lnTo>
                      <a:pt x="72" y="0"/>
                    </a:lnTo>
                    <a:lnTo>
                      <a:pt x="42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F2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7" name="Line 843"/>
              <p:cNvSpPr>
                <a:spLocks noChangeShapeType="1"/>
              </p:cNvSpPr>
              <p:nvPr/>
            </p:nvSpPr>
            <p:spPr bwMode="auto">
              <a:xfrm flipV="1">
                <a:off x="2076" y="1340"/>
                <a:ext cx="72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8" name="Line 844"/>
              <p:cNvSpPr>
                <a:spLocks noChangeShapeType="1"/>
              </p:cNvSpPr>
              <p:nvPr/>
            </p:nvSpPr>
            <p:spPr bwMode="auto">
              <a:xfrm flipH="1">
                <a:off x="2118" y="1340"/>
                <a:ext cx="3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9" name="Freeform 845"/>
              <p:cNvSpPr>
                <a:spLocks/>
              </p:cNvSpPr>
              <p:nvPr/>
            </p:nvSpPr>
            <p:spPr bwMode="auto">
              <a:xfrm>
                <a:off x="2070" y="908"/>
                <a:ext cx="66" cy="18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8"/>
                  </a:cxn>
                  <a:cxn ang="0">
                    <a:pos x="42" y="0"/>
                  </a:cxn>
                  <a:cxn ang="0">
                    <a:pos x="0" y="6"/>
                  </a:cxn>
                </a:cxnLst>
                <a:rect l="0" t="0" r="r" b="b"/>
                <a:pathLst>
                  <a:path w="66" h="18">
                    <a:moveTo>
                      <a:pt x="0" y="6"/>
                    </a:moveTo>
                    <a:lnTo>
                      <a:pt x="66" y="18"/>
                    </a:lnTo>
                    <a:lnTo>
                      <a:pt x="42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B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70" name="Line 846"/>
              <p:cNvSpPr>
                <a:spLocks noChangeShapeType="1"/>
              </p:cNvSpPr>
              <p:nvPr/>
            </p:nvSpPr>
            <p:spPr bwMode="auto">
              <a:xfrm>
                <a:off x="2070" y="914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71" name="Line 847"/>
              <p:cNvSpPr>
                <a:spLocks noChangeShapeType="1"/>
              </p:cNvSpPr>
              <p:nvPr/>
            </p:nvSpPr>
            <p:spPr bwMode="auto">
              <a:xfrm flipH="1" flipV="1">
                <a:off x="2112" y="908"/>
                <a:ext cx="24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72" name="Freeform 848"/>
              <p:cNvSpPr>
                <a:spLocks/>
              </p:cNvSpPr>
              <p:nvPr/>
            </p:nvSpPr>
            <p:spPr bwMode="auto">
              <a:xfrm>
                <a:off x="2070" y="914"/>
                <a:ext cx="66" cy="54"/>
              </a:xfrm>
              <a:custGeom>
                <a:avLst/>
                <a:gdLst/>
                <a:ahLst/>
                <a:cxnLst>
                  <a:cxn ang="0">
                    <a:pos x="24" y="54"/>
                  </a:cxn>
                  <a:cxn ang="0">
                    <a:pos x="0" y="0"/>
                  </a:cxn>
                  <a:cxn ang="0">
                    <a:pos x="66" y="12"/>
                  </a:cxn>
                  <a:cxn ang="0">
                    <a:pos x="24" y="54"/>
                  </a:cxn>
                </a:cxnLst>
                <a:rect l="0" t="0" r="r" b="b"/>
                <a:pathLst>
                  <a:path w="66" h="54">
                    <a:moveTo>
                      <a:pt x="24" y="54"/>
                    </a:moveTo>
                    <a:lnTo>
                      <a:pt x="0" y="0"/>
                    </a:lnTo>
                    <a:lnTo>
                      <a:pt x="66" y="12"/>
                    </a:lnTo>
                    <a:lnTo>
                      <a:pt x="24" y="54"/>
                    </a:lnTo>
                    <a:close/>
                  </a:path>
                </a:pathLst>
              </a:custGeom>
              <a:solidFill>
                <a:srgbClr val="E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73" name="Line 849"/>
              <p:cNvSpPr>
                <a:spLocks noChangeShapeType="1"/>
              </p:cNvSpPr>
              <p:nvPr/>
            </p:nvSpPr>
            <p:spPr bwMode="auto">
              <a:xfrm flipH="1" flipV="1">
                <a:off x="2070" y="914"/>
                <a:ext cx="24" cy="5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74" name="Line 850"/>
              <p:cNvSpPr>
                <a:spLocks noChangeShapeType="1"/>
              </p:cNvSpPr>
              <p:nvPr/>
            </p:nvSpPr>
            <p:spPr bwMode="auto">
              <a:xfrm>
                <a:off x="2070" y="914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75" name="Freeform 851"/>
              <p:cNvSpPr>
                <a:spLocks/>
              </p:cNvSpPr>
              <p:nvPr/>
            </p:nvSpPr>
            <p:spPr bwMode="auto">
              <a:xfrm>
                <a:off x="2064" y="1010"/>
                <a:ext cx="66" cy="18"/>
              </a:xfrm>
              <a:custGeom>
                <a:avLst/>
                <a:gdLst/>
                <a:ahLst/>
                <a:cxnLst>
                  <a:cxn ang="0">
                    <a:pos x="24" y="18"/>
                  </a:cxn>
                  <a:cxn ang="0">
                    <a:pos x="0" y="0"/>
                  </a:cxn>
                  <a:cxn ang="0">
                    <a:pos x="66" y="18"/>
                  </a:cxn>
                  <a:cxn ang="0">
                    <a:pos x="24" y="18"/>
                  </a:cxn>
                </a:cxnLst>
                <a:rect l="0" t="0" r="r" b="b"/>
                <a:pathLst>
                  <a:path w="66" h="18">
                    <a:moveTo>
                      <a:pt x="24" y="18"/>
                    </a:moveTo>
                    <a:lnTo>
                      <a:pt x="0" y="0"/>
                    </a:lnTo>
                    <a:lnTo>
                      <a:pt x="66" y="18"/>
                    </a:lnTo>
                    <a:lnTo>
                      <a:pt x="24" y="18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76" name="Line 852"/>
              <p:cNvSpPr>
                <a:spLocks noChangeShapeType="1"/>
              </p:cNvSpPr>
              <p:nvPr/>
            </p:nvSpPr>
            <p:spPr bwMode="auto">
              <a:xfrm flipH="1" flipV="1">
                <a:off x="2064" y="1010"/>
                <a:ext cx="24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77" name="Line 853"/>
              <p:cNvSpPr>
                <a:spLocks noChangeShapeType="1"/>
              </p:cNvSpPr>
              <p:nvPr/>
            </p:nvSpPr>
            <p:spPr bwMode="auto">
              <a:xfrm>
                <a:off x="2064" y="1010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78" name="Freeform 854"/>
              <p:cNvSpPr>
                <a:spLocks/>
              </p:cNvSpPr>
              <p:nvPr/>
            </p:nvSpPr>
            <p:spPr bwMode="auto">
              <a:xfrm>
                <a:off x="2064" y="992"/>
                <a:ext cx="66" cy="36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66" y="36"/>
                  </a:cxn>
                  <a:cxn ang="0">
                    <a:pos x="42" y="0"/>
                  </a:cxn>
                  <a:cxn ang="0">
                    <a:pos x="0" y="18"/>
                  </a:cxn>
                </a:cxnLst>
                <a:rect l="0" t="0" r="r" b="b"/>
                <a:pathLst>
                  <a:path w="66" h="36">
                    <a:moveTo>
                      <a:pt x="0" y="18"/>
                    </a:moveTo>
                    <a:lnTo>
                      <a:pt x="66" y="36"/>
                    </a:lnTo>
                    <a:lnTo>
                      <a:pt x="42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79" name="Line 855"/>
              <p:cNvSpPr>
                <a:spLocks noChangeShapeType="1"/>
              </p:cNvSpPr>
              <p:nvPr/>
            </p:nvSpPr>
            <p:spPr bwMode="auto">
              <a:xfrm>
                <a:off x="2064" y="1010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80" name="Line 856"/>
              <p:cNvSpPr>
                <a:spLocks noChangeShapeType="1"/>
              </p:cNvSpPr>
              <p:nvPr/>
            </p:nvSpPr>
            <p:spPr bwMode="auto">
              <a:xfrm flipH="1" flipV="1">
                <a:off x="2106" y="992"/>
                <a:ext cx="24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81" name="Freeform 857"/>
              <p:cNvSpPr>
                <a:spLocks/>
              </p:cNvSpPr>
              <p:nvPr/>
            </p:nvSpPr>
            <p:spPr bwMode="auto">
              <a:xfrm>
                <a:off x="2040" y="1628"/>
                <a:ext cx="66" cy="390"/>
              </a:xfrm>
              <a:custGeom>
                <a:avLst/>
                <a:gdLst/>
                <a:ahLst/>
                <a:cxnLst>
                  <a:cxn ang="0">
                    <a:pos x="24" y="390"/>
                  </a:cxn>
                  <a:cxn ang="0">
                    <a:pos x="0" y="0"/>
                  </a:cxn>
                  <a:cxn ang="0">
                    <a:pos x="66" y="306"/>
                  </a:cxn>
                  <a:cxn ang="0">
                    <a:pos x="24" y="390"/>
                  </a:cxn>
                </a:cxnLst>
                <a:rect l="0" t="0" r="r" b="b"/>
                <a:pathLst>
                  <a:path w="66" h="390">
                    <a:moveTo>
                      <a:pt x="24" y="390"/>
                    </a:moveTo>
                    <a:lnTo>
                      <a:pt x="0" y="0"/>
                    </a:lnTo>
                    <a:lnTo>
                      <a:pt x="66" y="306"/>
                    </a:lnTo>
                    <a:lnTo>
                      <a:pt x="24" y="390"/>
                    </a:lnTo>
                    <a:close/>
                  </a:path>
                </a:pathLst>
              </a:custGeom>
              <a:solidFill>
                <a:srgbClr val="0000E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82" name="Line 858"/>
              <p:cNvSpPr>
                <a:spLocks noChangeShapeType="1"/>
              </p:cNvSpPr>
              <p:nvPr/>
            </p:nvSpPr>
            <p:spPr bwMode="auto">
              <a:xfrm flipH="1" flipV="1">
                <a:off x="2040" y="1628"/>
                <a:ext cx="24" cy="39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83" name="Line 859"/>
              <p:cNvSpPr>
                <a:spLocks noChangeShapeType="1"/>
              </p:cNvSpPr>
              <p:nvPr/>
            </p:nvSpPr>
            <p:spPr bwMode="auto">
              <a:xfrm>
                <a:off x="2040" y="1628"/>
                <a:ext cx="66" cy="30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84" name="Freeform 860"/>
              <p:cNvSpPr>
                <a:spLocks/>
              </p:cNvSpPr>
              <p:nvPr/>
            </p:nvSpPr>
            <p:spPr bwMode="auto">
              <a:xfrm>
                <a:off x="2058" y="1634"/>
                <a:ext cx="66" cy="432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0" y="0"/>
                  </a:cxn>
                  <a:cxn ang="0">
                    <a:pos x="66" y="432"/>
                  </a:cxn>
                  <a:cxn ang="0">
                    <a:pos x="30" y="0"/>
                  </a:cxn>
                </a:cxnLst>
                <a:rect l="0" t="0" r="r" b="b"/>
                <a:pathLst>
                  <a:path w="66" h="432">
                    <a:moveTo>
                      <a:pt x="30" y="0"/>
                    </a:moveTo>
                    <a:lnTo>
                      <a:pt x="0" y="0"/>
                    </a:lnTo>
                    <a:lnTo>
                      <a:pt x="66" y="432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8FFF7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85" name="Line 861"/>
              <p:cNvSpPr>
                <a:spLocks noChangeShapeType="1"/>
              </p:cNvSpPr>
              <p:nvPr/>
            </p:nvSpPr>
            <p:spPr bwMode="auto">
              <a:xfrm flipH="1">
                <a:off x="2058" y="1634"/>
                <a:ext cx="3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86" name="Line 862"/>
              <p:cNvSpPr>
                <a:spLocks noChangeShapeType="1"/>
              </p:cNvSpPr>
              <p:nvPr/>
            </p:nvSpPr>
            <p:spPr bwMode="auto">
              <a:xfrm>
                <a:off x="2058" y="1634"/>
                <a:ext cx="66" cy="43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87" name="Freeform 863"/>
              <p:cNvSpPr>
                <a:spLocks/>
              </p:cNvSpPr>
              <p:nvPr/>
            </p:nvSpPr>
            <p:spPr bwMode="auto">
              <a:xfrm>
                <a:off x="2058" y="1634"/>
                <a:ext cx="66" cy="43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6" y="432"/>
                  </a:cxn>
                  <a:cxn ang="0">
                    <a:pos x="42" y="396"/>
                  </a:cxn>
                  <a:cxn ang="0">
                    <a:pos x="0" y="0"/>
                  </a:cxn>
                </a:cxnLst>
                <a:rect l="0" t="0" r="r" b="b"/>
                <a:pathLst>
                  <a:path w="66" h="432">
                    <a:moveTo>
                      <a:pt x="0" y="0"/>
                    </a:moveTo>
                    <a:lnTo>
                      <a:pt x="66" y="432"/>
                    </a:lnTo>
                    <a:lnTo>
                      <a:pt x="42" y="3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FFF7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88" name="Line 864"/>
              <p:cNvSpPr>
                <a:spLocks noChangeShapeType="1"/>
              </p:cNvSpPr>
              <p:nvPr/>
            </p:nvSpPr>
            <p:spPr bwMode="auto">
              <a:xfrm>
                <a:off x="2058" y="1634"/>
                <a:ext cx="66" cy="43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89" name="Line 865"/>
              <p:cNvSpPr>
                <a:spLocks noChangeShapeType="1"/>
              </p:cNvSpPr>
              <p:nvPr/>
            </p:nvSpPr>
            <p:spPr bwMode="auto">
              <a:xfrm flipH="1" flipV="1">
                <a:off x="2100" y="2030"/>
                <a:ext cx="24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90" name="Freeform 866"/>
              <p:cNvSpPr>
                <a:spLocks/>
              </p:cNvSpPr>
              <p:nvPr/>
            </p:nvSpPr>
            <p:spPr bwMode="auto">
              <a:xfrm>
                <a:off x="2058" y="1070"/>
                <a:ext cx="66" cy="108"/>
              </a:xfrm>
              <a:custGeom>
                <a:avLst/>
                <a:gdLst/>
                <a:ahLst/>
                <a:cxnLst>
                  <a:cxn ang="0">
                    <a:pos x="0" y="108"/>
                  </a:cxn>
                  <a:cxn ang="0">
                    <a:pos x="66" y="18"/>
                  </a:cxn>
                  <a:cxn ang="0">
                    <a:pos x="42" y="0"/>
                  </a:cxn>
                  <a:cxn ang="0">
                    <a:pos x="0" y="108"/>
                  </a:cxn>
                </a:cxnLst>
                <a:rect l="0" t="0" r="r" b="b"/>
                <a:pathLst>
                  <a:path w="66" h="108">
                    <a:moveTo>
                      <a:pt x="0" y="108"/>
                    </a:moveTo>
                    <a:lnTo>
                      <a:pt x="66" y="18"/>
                    </a:lnTo>
                    <a:lnTo>
                      <a:pt x="42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rgbClr val="FF3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91" name="Line 867"/>
              <p:cNvSpPr>
                <a:spLocks noChangeShapeType="1"/>
              </p:cNvSpPr>
              <p:nvPr/>
            </p:nvSpPr>
            <p:spPr bwMode="auto">
              <a:xfrm flipV="1">
                <a:off x="2058" y="1088"/>
                <a:ext cx="66" cy="9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92" name="Line 868"/>
              <p:cNvSpPr>
                <a:spLocks noChangeShapeType="1"/>
              </p:cNvSpPr>
              <p:nvPr/>
            </p:nvSpPr>
            <p:spPr bwMode="auto">
              <a:xfrm flipH="1" flipV="1">
                <a:off x="2100" y="1070"/>
                <a:ext cx="24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93" name="Freeform 869"/>
              <p:cNvSpPr>
                <a:spLocks/>
              </p:cNvSpPr>
              <p:nvPr/>
            </p:nvSpPr>
            <p:spPr bwMode="auto">
              <a:xfrm>
                <a:off x="2058" y="1088"/>
                <a:ext cx="66" cy="192"/>
              </a:xfrm>
              <a:custGeom>
                <a:avLst/>
                <a:gdLst/>
                <a:ahLst/>
                <a:cxnLst>
                  <a:cxn ang="0">
                    <a:pos x="24" y="192"/>
                  </a:cxn>
                  <a:cxn ang="0">
                    <a:pos x="0" y="90"/>
                  </a:cxn>
                  <a:cxn ang="0">
                    <a:pos x="66" y="0"/>
                  </a:cxn>
                  <a:cxn ang="0">
                    <a:pos x="24" y="192"/>
                  </a:cxn>
                </a:cxnLst>
                <a:rect l="0" t="0" r="r" b="b"/>
                <a:pathLst>
                  <a:path w="66" h="192">
                    <a:moveTo>
                      <a:pt x="24" y="192"/>
                    </a:moveTo>
                    <a:lnTo>
                      <a:pt x="0" y="90"/>
                    </a:lnTo>
                    <a:lnTo>
                      <a:pt x="66" y="0"/>
                    </a:lnTo>
                    <a:lnTo>
                      <a:pt x="24" y="192"/>
                    </a:lnTo>
                    <a:close/>
                  </a:path>
                </a:pathLst>
              </a:custGeom>
              <a:solidFill>
                <a:srgbClr val="FF8F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94" name="Line 870"/>
              <p:cNvSpPr>
                <a:spLocks noChangeShapeType="1"/>
              </p:cNvSpPr>
              <p:nvPr/>
            </p:nvSpPr>
            <p:spPr bwMode="auto">
              <a:xfrm flipH="1" flipV="1">
                <a:off x="2058" y="1178"/>
                <a:ext cx="24" cy="1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95" name="Line 871"/>
              <p:cNvSpPr>
                <a:spLocks noChangeShapeType="1"/>
              </p:cNvSpPr>
              <p:nvPr/>
            </p:nvSpPr>
            <p:spPr bwMode="auto">
              <a:xfrm flipV="1">
                <a:off x="2058" y="1088"/>
                <a:ext cx="66" cy="9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96" name="Freeform 872"/>
              <p:cNvSpPr>
                <a:spLocks/>
              </p:cNvSpPr>
              <p:nvPr/>
            </p:nvSpPr>
            <p:spPr bwMode="auto">
              <a:xfrm>
                <a:off x="2046" y="1322"/>
                <a:ext cx="66" cy="3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6" y="60"/>
                  </a:cxn>
                  <a:cxn ang="0">
                    <a:pos x="42" y="312"/>
                  </a:cxn>
                  <a:cxn ang="0">
                    <a:pos x="0" y="0"/>
                  </a:cxn>
                </a:cxnLst>
                <a:rect l="0" t="0" r="r" b="b"/>
                <a:pathLst>
                  <a:path w="66" h="312">
                    <a:moveTo>
                      <a:pt x="0" y="0"/>
                    </a:moveTo>
                    <a:lnTo>
                      <a:pt x="66" y="60"/>
                    </a:lnTo>
                    <a:lnTo>
                      <a:pt x="42" y="3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4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97" name="Line 873"/>
              <p:cNvSpPr>
                <a:spLocks noChangeShapeType="1"/>
              </p:cNvSpPr>
              <p:nvPr/>
            </p:nvSpPr>
            <p:spPr bwMode="auto">
              <a:xfrm>
                <a:off x="2046" y="1322"/>
                <a:ext cx="66" cy="6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98" name="Line 874"/>
              <p:cNvSpPr>
                <a:spLocks noChangeShapeType="1"/>
              </p:cNvSpPr>
              <p:nvPr/>
            </p:nvSpPr>
            <p:spPr bwMode="auto">
              <a:xfrm flipH="1">
                <a:off x="2088" y="1382"/>
                <a:ext cx="24" cy="25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99" name="Freeform 875"/>
              <p:cNvSpPr>
                <a:spLocks/>
              </p:cNvSpPr>
              <p:nvPr/>
            </p:nvSpPr>
            <p:spPr bwMode="auto">
              <a:xfrm>
                <a:off x="2052" y="1310"/>
                <a:ext cx="66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66" y="30"/>
                  </a:cxn>
                  <a:cxn ang="0">
                    <a:pos x="42" y="0"/>
                  </a:cxn>
                  <a:cxn ang="0">
                    <a:pos x="0" y="42"/>
                  </a:cxn>
                </a:cxnLst>
                <a:rect l="0" t="0" r="r" b="b"/>
                <a:pathLst>
                  <a:path w="66" h="42">
                    <a:moveTo>
                      <a:pt x="0" y="42"/>
                    </a:moveTo>
                    <a:lnTo>
                      <a:pt x="66" y="30"/>
                    </a:lnTo>
                    <a:lnTo>
                      <a:pt x="42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FF3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00" name="Line 876"/>
              <p:cNvSpPr>
                <a:spLocks noChangeShapeType="1"/>
              </p:cNvSpPr>
              <p:nvPr/>
            </p:nvSpPr>
            <p:spPr bwMode="auto">
              <a:xfrm flipV="1">
                <a:off x="2052" y="1340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01" name="Line 877"/>
              <p:cNvSpPr>
                <a:spLocks noChangeShapeType="1"/>
              </p:cNvSpPr>
              <p:nvPr/>
            </p:nvSpPr>
            <p:spPr bwMode="auto">
              <a:xfrm flipH="1" flipV="1">
                <a:off x="2094" y="1310"/>
                <a:ext cx="24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02" name="Freeform 878"/>
              <p:cNvSpPr>
                <a:spLocks/>
              </p:cNvSpPr>
              <p:nvPr/>
            </p:nvSpPr>
            <p:spPr bwMode="auto">
              <a:xfrm>
                <a:off x="2052" y="1340"/>
                <a:ext cx="66" cy="12"/>
              </a:xfrm>
              <a:custGeom>
                <a:avLst/>
                <a:gdLst/>
                <a:ahLst/>
                <a:cxnLst>
                  <a:cxn ang="0">
                    <a:pos x="24" y="6"/>
                  </a:cxn>
                  <a:cxn ang="0">
                    <a:pos x="0" y="12"/>
                  </a:cxn>
                  <a:cxn ang="0">
                    <a:pos x="66" y="0"/>
                  </a:cxn>
                  <a:cxn ang="0">
                    <a:pos x="24" y="6"/>
                  </a:cxn>
                </a:cxnLst>
                <a:rect l="0" t="0" r="r" b="b"/>
                <a:pathLst>
                  <a:path w="66" h="12">
                    <a:moveTo>
                      <a:pt x="24" y="6"/>
                    </a:moveTo>
                    <a:lnTo>
                      <a:pt x="0" y="12"/>
                    </a:lnTo>
                    <a:lnTo>
                      <a:pt x="66" y="0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FF2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03" name="Line 879"/>
              <p:cNvSpPr>
                <a:spLocks noChangeShapeType="1"/>
              </p:cNvSpPr>
              <p:nvPr/>
            </p:nvSpPr>
            <p:spPr bwMode="auto">
              <a:xfrm flipH="1">
                <a:off x="2052" y="1346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04" name="Line 880"/>
              <p:cNvSpPr>
                <a:spLocks noChangeShapeType="1"/>
              </p:cNvSpPr>
              <p:nvPr/>
            </p:nvSpPr>
            <p:spPr bwMode="auto">
              <a:xfrm flipV="1">
                <a:off x="2052" y="1340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05" name="Freeform 881"/>
              <p:cNvSpPr>
                <a:spLocks/>
              </p:cNvSpPr>
              <p:nvPr/>
            </p:nvSpPr>
            <p:spPr bwMode="auto">
              <a:xfrm>
                <a:off x="2028" y="1904"/>
                <a:ext cx="66" cy="2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6" y="222"/>
                  </a:cxn>
                  <a:cxn ang="0">
                    <a:pos x="36" y="114"/>
                  </a:cxn>
                  <a:cxn ang="0">
                    <a:pos x="0" y="0"/>
                  </a:cxn>
                </a:cxnLst>
                <a:rect l="0" t="0" r="r" b="b"/>
                <a:pathLst>
                  <a:path w="66" h="222">
                    <a:moveTo>
                      <a:pt x="0" y="0"/>
                    </a:moveTo>
                    <a:lnTo>
                      <a:pt x="66" y="222"/>
                    </a:lnTo>
                    <a:lnTo>
                      <a:pt x="36" y="1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06" name="Line 882"/>
              <p:cNvSpPr>
                <a:spLocks noChangeShapeType="1"/>
              </p:cNvSpPr>
              <p:nvPr/>
            </p:nvSpPr>
            <p:spPr bwMode="auto">
              <a:xfrm>
                <a:off x="2028" y="1904"/>
                <a:ext cx="66" cy="22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07" name="Line 883"/>
              <p:cNvSpPr>
                <a:spLocks noChangeShapeType="1"/>
              </p:cNvSpPr>
              <p:nvPr/>
            </p:nvSpPr>
            <p:spPr bwMode="auto">
              <a:xfrm flipH="1" flipV="1">
                <a:off x="2064" y="2018"/>
                <a:ext cx="30" cy="10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08" name="Freeform 884"/>
              <p:cNvSpPr>
                <a:spLocks/>
              </p:cNvSpPr>
              <p:nvPr/>
            </p:nvSpPr>
            <p:spPr bwMode="auto">
              <a:xfrm>
                <a:off x="2028" y="1904"/>
                <a:ext cx="66" cy="222"/>
              </a:xfrm>
              <a:custGeom>
                <a:avLst/>
                <a:gdLst/>
                <a:ahLst/>
                <a:cxnLst>
                  <a:cxn ang="0">
                    <a:pos x="24" y="138"/>
                  </a:cxn>
                  <a:cxn ang="0">
                    <a:pos x="0" y="0"/>
                  </a:cxn>
                  <a:cxn ang="0">
                    <a:pos x="66" y="222"/>
                  </a:cxn>
                  <a:cxn ang="0">
                    <a:pos x="24" y="138"/>
                  </a:cxn>
                </a:cxnLst>
                <a:rect l="0" t="0" r="r" b="b"/>
                <a:pathLst>
                  <a:path w="66" h="222">
                    <a:moveTo>
                      <a:pt x="24" y="138"/>
                    </a:moveTo>
                    <a:lnTo>
                      <a:pt x="0" y="0"/>
                    </a:lnTo>
                    <a:lnTo>
                      <a:pt x="66" y="222"/>
                    </a:lnTo>
                    <a:lnTo>
                      <a:pt x="24" y="138"/>
                    </a:lnTo>
                    <a:close/>
                  </a:path>
                </a:pathLst>
              </a:custGeom>
              <a:solidFill>
                <a:srgbClr val="0000E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09" name="Line 885"/>
              <p:cNvSpPr>
                <a:spLocks noChangeShapeType="1"/>
              </p:cNvSpPr>
              <p:nvPr/>
            </p:nvSpPr>
            <p:spPr bwMode="auto">
              <a:xfrm flipH="1" flipV="1">
                <a:off x="2028" y="1904"/>
                <a:ext cx="24" cy="1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10" name="Line 886"/>
              <p:cNvSpPr>
                <a:spLocks noChangeShapeType="1"/>
              </p:cNvSpPr>
              <p:nvPr/>
            </p:nvSpPr>
            <p:spPr bwMode="auto">
              <a:xfrm>
                <a:off x="2028" y="1904"/>
                <a:ext cx="66" cy="22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11" name="Freeform 887"/>
              <p:cNvSpPr>
                <a:spLocks/>
              </p:cNvSpPr>
              <p:nvPr/>
            </p:nvSpPr>
            <p:spPr bwMode="auto">
              <a:xfrm>
                <a:off x="2052" y="2018"/>
                <a:ext cx="66" cy="60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0" y="24"/>
                  </a:cxn>
                  <a:cxn ang="0">
                    <a:pos x="66" y="60"/>
                  </a:cxn>
                  <a:cxn ang="0">
                    <a:pos x="24" y="0"/>
                  </a:cxn>
                </a:cxnLst>
                <a:rect l="0" t="0" r="r" b="b"/>
                <a:pathLst>
                  <a:path w="66" h="60">
                    <a:moveTo>
                      <a:pt x="24" y="0"/>
                    </a:moveTo>
                    <a:lnTo>
                      <a:pt x="0" y="24"/>
                    </a:lnTo>
                    <a:lnTo>
                      <a:pt x="66" y="6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0010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12" name="Line 888"/>
              <p:cNvSpPr>
                <a:spLocks noChangeShapeType="1"/>
              </p:cNvSpPr>
              <p:nvPr/>
            </p:nvSpPr>
            <p:spPr bwMode="auto">
              <a:xfrm flipH="1">
                <a:off x="2052" y="2018"/>
                <a:ext cx="24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13" name="Line 889"/>
              <p:cNvSpPr>
                <a:spLocks noChangeShapeType="1"/>
              </p:cNvSpPr>
              <p:nvPr/>
            </p:nvSpPr>
            <p:spPr bwMode="auto">
              <a:xfrm>
                <a:off x="2052" y="2042"/>
                <a:ext cx="66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14" name="Freeform 890"/>
              <p:cNvSpPr>
                <a:spLocks/>
              </p:cNvSpPr>
              <p:nvPr/>
            </p:nvSpPr>
            <p:spPr bwMode="auto">
              <a:xfrm>
                <a:off x="2052" y="2042"/>
                <a:ext cx="66" cy="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6" y="36"/>
                  </a:cxn>
                  <a:cxn ang="0">
                    <a:pos x="42" y="84"/>
                  </a:cxn>
                  <a:cxn ang="0">
                    <a:pos x="0" y="0"/>
                  </a:cxn>
                </a:cxnLst>
                <a:rect l="0" t="0" r="r" b="b"/>
                <a:pathLst>
                  <a:path w="66" h="84">
                    <a:moveTo>
                      <a:pt x="0" y="0"/>
                    </a:moveTo>
                    <a:lnTo>
                      <a:pt x="66" y="36"/>
                    </a:lnTo>
                    <a:lnTo>
                      <a:pt x="42" y="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E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15" name="Line 891"/>
              <p:cNvSpPr>
                <a:spLocks noChangeShapeType="1"/>
              </p:cNvSpPr>
              <p:nvPr/>
            </p:nvSpPr>
            <p:spPr bwMode="auto">
              <a:xfrm>
                <a:off x="2052" y="2042"/>
                <a:ext cx="66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16" name="Line 892"/>
              <p:cNvSpPr>
                <a:spLocks noChangeShapeType="1"/>
              </p:cNvSpPr>
              <p:nvPr/>
            </p:nvSpPr>
            <p:spPr bwMode="auto">
              <a:xfrm flipH="1">
                <a:off x="2094" y="2078"/>
                <a:ext cx="24" cy="4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17" name="Freeform 893"/>
              <p:cNvSpPr>
                <a:spLocks/>
              </p:cNvSpPr>
              <p:nvPr/>
            </p:nvSpPr>
            <p:spPr bwMode="auto">
              <a:xfrm>
                <a:off x="2046" y="1046"/>
                <a:ext cx="66" cy="36"/>
              </a:xfrm>
              <a:custGeom>
                <a:avLst/>
                <a:gdLst/>
                <a:ahLst/>
                <a:cxnLst>
                  <a:cxn ang="0">
                    <a:pos x="30" y="36"/>
                  </a:cxn>
                  <a:cxn ang="0">
                    <a:pos x="0" y="36"/>
                  </a:cxn>
                  <a:cxn ang="0">
                    <a:pos x="66" y="0"/>
                  </a:cxn>
                  <a:cxn ang="0">
                    <a:pos x="30" y="36"/>
                  </a:cxn>
                </a:cxnLst>
                <a:rect l="0" t="0" r="r" b="b"/>
                <a:pathLst>
                  <a:path w="66" h="36">
                    <a:moveTo>
                      <a:pt x="30" y="36"/>
                    </a:moveTo>
                    <a:lnTo>
                      <a:pt x="0" y="36"/>
                    </a:lnTo>
                    <a:lnTo>
                      <a:pt x="66" y="0"/>
                    </a:lnTo>
                    <a:lnTo>
                      <a:pt x="30" y="3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18" name="Line 894"/>
              <p:cNvSpPr>
                <a:spLocks noChangeShapeType="1"/>
              </p:cNvSpPr>
              <p:nvPr/>
            </p:nvSpPr>
            <p:spPr bwMode="auto">
              <a:xfrm flipH="1">
                <a:off x="2046" y="1082"/>
                <a:ext cx="3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19" name="Line 895"/>
              <p:cNvSpPr>
                <a:spLocks noChangeShapeType="1"/>
              </p:cNvSpPr>
              <p:nvPr/>
            </p:nvSpPr>
            <p:spPr bwMode="auto">
              <a:xfrm flipV="1">
                <a:off x="2046" y="1046"/>
                <a:ext cx="66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20" name="Freeform 896"/>
              <p:cNvSpPr>
                <a:spLocks/>
              </p:cNvSpPr>
              <p:nvPr/>
            </p:nvSpPr>
            <p:spPr bwMode="auto">
              <a:xfrm>
                <a:off x="2046" y="1028"/>
                <a:ext cx="66" cy="54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66" y="18"/>
                  </a:cxn>
                  <a:cxn ang="0">
                    <a:pos x="42" y="0"/>
                  </a:cxn>
                  <a:cxn ang="0">
                    <a:pos x="0" y="54"/>
                  </a:cxn>
                </a:cxnLst>
                <a:rect l="0" t="0" r="r" b="b"/>
                <a:pathLst>
                  <a:path w="66" h="54">
                    <a:moveTo>
                      <a:pt x="0" y="54"/>
                    </a:moveTo>
                    <a:lnTo>
                      <a:pt x="66" y="18"/>
                    </a:lnTo>
                    <a:lnTo>
                      <a:pt x="42" y="0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21" name="Line 897"/>
              <p:cNvSpPr>
                <a:spLocks noChangeShapeType="1"/>
              </p:cNvSpPr>
              <p:nvPr/>
            </p:nvSpPr>
            <p:spPr bwMode="auto">
              <a:xfrm flipV="1">
                <a:off x="2046" y="1046"/>
                <a:ext cx="66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22" name="Line 898"/>
              <p:cNvSpPr>
                <a:spLocks noChangeShapeType="1"/>
              </p:cNvSpPr>
              <p:nvPr/>
            </p:nvSpPr>
            <p:spPr bwMode="auto">
              <a:xfrm flipH="1" flipV="1">
                <a:off x="2088" y="1028"/>
                <a:ext cx="24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23" name="Freeform 899"/>
              <p:cNvSpPr>
                <a:spLocks/>
              </p:cNvSpPr>
              <p:nvPr/>
            </p:nvSpPr>
            <p:spPr bwMode="auto">
              <a:xfrm>
                <a:off x="2022" y="878"/>
                <a:ext cx="66" cy="48"/>
              </a:xfrm>
              <a:custGeom>
                <a:avLst/>
                <a:gdLst/>
                <a:ahLst/>
                <a:cxnLst>
                  <a:cxn ang="0">
                    <a:pos x="0" y="48"/>
                  </a:cxn>
                  <a:cxn ang="0">
                    <a:pos x="66" y="30"/>
                  </a:cxn>
                  <a:cxn ang="0">
                    <a:pos x="42" y="0"/>
                  </a:cxn>
                  <a:cxn ang="0">
                    <a:pos x="0" y="48"/>
                  </a:cxn>
                </a:cxnLst>
                <a:rect l="0" t="0" r="r" b="b"/>
                <a:pathLst>
                  <a:path w="66" h="48">
                    <a:moveTo>
                      <a:pt x="0" y="48"/>
                    </a:moveTo>
                    <a:lnTo>
                      <a:pt x="66" y="30"/>
                    </a:lnTo>
                    <a:lnTo>
                      <a:pt x="42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24" name="Line 900"/>
              <p:cNvSpPr>
                <a:spLocks noChangeShapeType="1"/>
              </p:cNvSpPr>
              <p:nvPr/>
            </p:nvSpPr>
            <p:spPr bwMode="auto">
              <a:xfrm flipV="1">
                <a:off x="2022" y="908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25" name="Line 901"/>
              <p:cNvSpPr>
                <a:spLocks noChangeShapeType="1"/>
              </p:cNvSpPr>
              <p:nvPr/>
            </p:nvSpPr>
            <p:spPr bwMode="auto">
              <a:xfrm flipH="1" flipV="1">
                <a:off x="2064" y="878"/>
                <a:ext cx="24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26" name="Freeform 902"/>
              <p:cNvSpPr>
                <a:spLocks/>
              </p:cNvSpPr>
              <p:nvPr/>
            </p:nvSpPr>
            <p:spPr bwMode="auto">
              <a:xfrm>
                <a:off x="2022" y="908"/>
                <a:ext cx="66" cy="18"/>
              </a:xfrm>
              <a:custGeom>
                <a:avLst/>
                <a:gdLst/>
                <a:ahLst/>
                <a:cxnLst>
                  <a:cxn ang="0">
                    <a:pos x="24" y="6"/>
                  </a:cxn>
                  <a:cxn ang="0">
                    <a:pos x="0" y="18"/>
                  </a:cxn>
                  <a:cxn ang="0">
                    <a:pos x="66" y="0"/>
                  </a:cxn>
                  <a:cxn ang="0">
                    <a:pos x="24" y="6"/>
                  </a:cxn>
                </a:cxnLst>
                <a:rect l="0" t="0" r="r" b="b"/>
                <a:pathLst>
                  <a:path w="66" h="18">
                    <a:moveTo>
                      <a:pt x="24" y="6"/>
                    </a:moveTo>
                    <a:lnTo>
                      <a:pt x="0" y="18"/>
                    </a:lnTo>
                    <a:lnTo>
                      <a:pt x="66" y="0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27" name="Line 903"/>
              <p:cNvSpPr>
                <a:spLocks noChangeShapeType="1"/>
              </p:cNvSpPr>
              <p:nvPr/>
            </p:nvSpPr>
            <p:spPr bwMode="auto">
              <a:xfrm flipH="1">
                <a:off x="2022" y="914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28" name="Line 904"/>
              <p:cNvSpPr>
                <a:spLocks noChangeShapeType="1"/>
              </p:cNvSpPr>
              <p:nvPr/>
            </p:nvSpPr>
            <p:spPr bwMode="auto">
              <a:xfrm flipV="1">
                <a:off x="2022" y="908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29" name="Freeform 905"/>
              <p:cNvSpPr>
                <a:spLocks/>
              </p:cNvSpPr>
              <p:nvPr/>
            </p:nvSpPr>
            <p:spPr bwMode="auto">
              <a:xfrm>
                <a:off x="2046" y="908"/>
                <a:ext cx="66" cy="6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0"/>
                  </a:cxn>
                  <a:cxn ang="0">
                    <a:pos x="42" y="0"/>
                  </a:cxn>
                  <a:cxn ang="0">
                    <a:pos x="0" y="6"/>
                  </a:cxn>
                </a:cxnLst>
                <a:rect l="0" t="0" r="r" b="b"/>
                <a:pathLst>
                  <a:path w="66" h="6">
                    <a:moveTo>
                      <a:pt x="0" y="6"/>
                    </a:moveTo>
                    <a:lnTo>
                      <a:pt x="66" y="0"/>
                    </a:lnTo>
                    <a:lnTo>
                      <a:pt x="42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30" name="Line 906"/>
              <p:cNvSpPr>
                <a:spLocks noChangeShapeType="1"/>
              </p:cNvSpPr>
              <p:nvPr/>
            </p:nvSpPr>
            <p:spPr bwMode="auto">
              <a:xfrm flipV="1">
                <a:off x="2046" y="908"/>
                <a:ext cx="6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31" name="Line 907"/>
              <p:cNvSpPr>
                <a:spLocks noChangeShapeType="1"/>
              </p:cNvSpPr>
              <p:nvPr/>
            </p:nvSpPr>
            <p:spPr bwMode="auto">
              <a:xfrm flipH="1">
                <a:off x="2088" y="908"/>
                <a:ext cx="2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32" name="Freeform 908"/>
              <p:cNvSpPr>
                <a:spLocks/>
              </p:cNvSpPr>
              <p:nvPr/>
            </p:nvSpPr>
            <p:spPr bwMode="auto">
              <a:xfrm>
                <a:off x="2046" y="908"/>
                <a:ext cx="66" cy="6"/>
              </a:xfrm>
              <a:custGeom>
                <a:avLst/>
                <a:gdLst/>
                <a:ahLst/>
                <a:cxnLst>
                  <a:cxn ang="0">
                    <a:pos x="24" y="6"/>
                  </a:cxn>
                  <a:cxn ang="0">
                    <a:pos x="0" y="6"/>
                  </a:cxn>
                  <a:cxn ang="0">
                    <a:pos x="66" y="0"/>
                  </a:cxn>
                  <a:cxn ang="0">
                    <a:pos x="24" y="6"/>
                  </a:cxn>
                </a:cxnLst>
                <a:rect l="0" t="0" r="r" b="b"/>
                <a:pathLst>
                  <a:path w="66" h="6">
                    <a:moveTo>
                      <a:pt x="24" y="6"/>
                    </a:moveTo>
                    <a:lnTo>
                      <a:pt x="0" y="6"/>
                    </a:lnTo>
                    <a:lnTo>
                      <a:pt x="66" y="0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B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33" name="Line 909"/>
              <p:cNvSpPr>
                <a:spLocks noChangeShapeType="1"/>
              </p:cNvSpPr>
              <p:nvPr/>
            </p:nvSpPr>
            <p:spPr bwMode="auto">
              <a:xfrm flipH="1">
                <a:off x="2046" y="914"/>
                <a:ext cx="2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34" name="Line 910"/>
              <p:cNvSpPr>
                <a:spLocks noChangeShapeType="1"/>
              </p:cNvSpPr>
              <p:nvPr/>
            </p:nvSpPr>
            <p:spPr bwMode="auto">
              <a:xfrm flipV="1">
                <a:off x="2046" y="908"/>
                <a:ext cx="6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35" name="Freeform 911"/>
              <p:cNvSpPr>
                <a:spLocks/>
              </p:cNvSpPr>
              <p:nvPr/>
            </p:nvSpPr>
            <p:spPr bwMode="auto">
              <a:xfrm>
                <a:off x="1986" y="980"/>
                <a:ext cx="66" cy="18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66" y="18"/>
                  </a:cxn>
                  <a:cxn ang="0">
                    <a:pos x="42" y="0"/>
                  </a:cxn>
                  <a:cxn ang="0">
                    <a:pos x="0" y="12"/>
                  </a:cxn>
                </a:cxnLst>
                <a:rect l="0" t="0" r="r" b="b"/>
                <a:pathLst>
                  <a:path w="66" h="18">
                    <a:moveTo>
                      <a:pt x="0" y="12"/>
                    </a:moveTo>
                    <a:lnTo>
                      <a:pt x="66" y="18"/>
                    </a:lnTo>
                    <a:lnTo>
                      <a:pt x="42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36" name="Line 912"/>
              <p:cNvSpPr>
                <a:spLocks noChangeShapeType="1"/>
              </p:cNvSpPr>
              <p:nvPr/>
            </p:nvSpPr>
            <p:spPr bwMode="auto">
              <a:xfrm>
                <a:off x="1986" y="992"/>
                <a:ext cx="6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37" name="Line 913"/>
              <p:cNvSpPr>
                <a:spLocks noChangeShapeType="1"/>
              </p:cNvSpPr>
              <p:nvPr/>
            </p:nvSpPr>
            <p:spPr bwMode="auto">
              <a:xfrm flipH="1" flipV="1">
                <a:off x="2028" y="980"/>
                <a:ext cx="24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38" name="Freeform 914"/>
              <p:cNvSpPr>
                <a:spLocks/>
              </p:cNvSpPr>
              <p:nvPr/>
            </p:nvSpPr>
            <p:spPr bwMode="auto">
              <a:xfrm>
                <a:off x="1986" y="992"/>
                <a:ext cx="66" cy="6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0" y="0"/>
                  </a:cxn>
                  <a:cxn ang="0">
                    <a:pos x="66" y="6"/>
                  </a:cxn>
                  <a:cxn ang="0">
                    <a:pos x="30" y="0"/>
                  </a:cxn>
                </a:cxnLst>
                <a:rect l="0" t="0" r="r" b="b"/>
                <a:pathLst>
                  <a:path w="66" h="6">
                    <a:moveTo>
                      <a:pt x="30" y="0"/>
                    </a:moveTo>
                    <a:lnTo>
                      <a:pt x="0" y="0"/>
                    </a:lnTo>
                    <a:lnTo>
                      <a:pt x="66" y="6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39" name="Line 915"/>
              <p:cNvSpPr>
                <a:spLocks noChangeShapeType="1"/>
              </p:cNvSpPr>
              <p:nvPr/>
            </p:nvSpPr>
            <p:spPr bwMode="auto">
              <a:xfrm flipH="1">
                <a:off x="1986" y="992"/>
                <a:ext cx="3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40" name="Line 916"/>
              <p:cNvSpPr>
                <a:spLocks noChangeShapeType="1"/>
              </p:cNvSpPr>
              <p:nvPr/>
            </p:nvSpPr>
            <p:spPr bwMode="auto">
              <a:xfrm>
                <a:off x="1986" y="992"/>
                <a:ext cx="6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41" name="Freeform 917"/>
              <p:cNvSpPr>
                <a:spLocks/>
              </p:cNvSpPr>
              <p:nvPr/>
            </p:nvSpPr>
            <p:spPr bwMode="auto">
              <a:xfrm>
                <a:off x="2016" y="974"/>
                <a:ext cx="66" cy="2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66" y="0"/>
                  </a:cxn>
                  <a:cxn ang="0">
                    <a:pos x="36" y="24"/>
                  </a:cxn>
                  <a:cxn ang="0">
                    <a:pos x="0" y="18"/>
                  </a:cxn>
                </a:cxnLst>
                <a:rect l="0" t="0" r="r" b="b"/>
                <a:pathLst>
                  <a:path w="66" h="24">
                    <a:moveTo>
                      <a:pt x="0" y="18"/>
                    </a:moveTo>
                    <a:lnTo>
                      <a:pt x="66" y="0"/>
                    </a:lnTo>
                    <a:lnTo>
                      <a:pt x="36" y="24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42" name="Line 918"/>
              <p:cNvSpPr>
                <a:spLocks noChangeShapeType="1"/>
              </p:cNvSpPr>
              <p:nvPr/>
            </p:nvSpPr>
            <p:spPr bwMode="auto">
              <a:xfrm flipV="1">
                <a:off x="2016" y="974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43" name="Line 919"/>
              <p:cNvSpPr>
                <a:spLocks noChangeShapeType="1"/>
              </p:cNvSpPr>
              <p:nvPr/>
            </p:nvSpPr>
            <p:spPr bwMode="auto">
              <a:xfrm flipH="1">
                <a:off x="2052" y="974"/>
                <a:ext cx="30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44" name="Freeform 920"/>
              <p:cNvSpPr>
                <a:spLocks/>
              </p:cNvSpPr>
              <p:nvPr/>
            </p:nvSpPr>
            <p:spPr bwMode="auto">
              <a:xfrm>
                <a:off x="2040" y="974"/>
                <a:ext cx="66" cy="18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66" y="18"/>
                  </a:cxn>
                  <a:cxn ang="0">
                    <a:pos x="42" y="0"/>
                  </a:cxn>
                  <a:cxn ang="0">
                    <a:pos x="0" y="12"/>
                  </a:cxn>
                </a:cxnLst>
                <a:rect l="0" t="0" r="r" b="b"/>
                <a:pathLst>
                  <a:path w="66" h="18">
                    <a:moveTo>
                      <a:pt x="0" y="12"/>
                    </a:moveTo>
                    <a:lnTo>
                      <a:pt x="66" y="18"/>
                    </a:lnTo>
                    <a:lnTo>
                      <a:pt x="42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45" name="Line 921"/>
              <p:cNvSpPr>
                <a:spLocks noChangeShapeType="1"/>
              </p:cNvSpPr>
              <p:nvPr/>
            </p:nvSpPr>
            <p:spPr bwMode="auto">
              <a:xfrm>
                <a:off x="2040" y="986"/>
                <a:ext cx="6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46" name="Line 922"/>
              <p:cNvSpPr>
                <a:spLocks noChangeShapeType="1"/>
              </p:cNvSpPr>
              <p:nvPr/>
            </p:nvSpPr>
            <p:spPr bwMode="auto">
              <a:xfrm flipH="1" flipV="1">
                <a:off x="2082" y="974"/>
                <a:ext cx="24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47" name="Freeform 923"/>
              <p:cNvSpPr>
                <a:spLocks/>
              </p:cNvSpPr>
              <p:nvPr/>
            </p:nvSpPr>
            <p:spPr bwMode="auto">
              <a:xfrm>
                <a:off x="2040" y="986"/>
                <a:ext cx="66" cy="24"/>
              </a:xfrm>
              <a:custGeom>
                <a:avLst/>
                <a:gdLst/>
                <a:ahLst/>
                <a:cxnLst>
                  <a:cxn ang="0">
                    <a:pos x="24" y="24"/>
                  </a:cxn>
                  <a:cxn ang="0">
                    <a:pos x="0" y="0"/>
                  </a:cxn>
                  <a:cxn ang="0">
                    <a:pos x="66" y="6"/>
                  </a:cxn>
                  <a:cxn ang="0">
                    <a:pos x="24" y="24"/>
                  </a:cxn>
                </a:cxnLst>
                <a:rect l="0" t="0" r="r" b="b"/>
                <a:pathLst>
                  <a:path w="66" h="24">
                    <a:moveTo>
                      <a:pt x="24" y="24"/>
                    </a:moveTo>
                    <a:lnTo>
                      <a:pt x="0" y="0"/>
                    </a:lnTo>
                    <a:lnTo>
                      <a:pt x="66" y="6"/>
                    </a:lnTo>
                    <a:lnTo>
                      <a:pt x="24" y="24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48" name="Line 924"/>
              <p:cNvSpPr>
                <a:spLocks noChangeShapeType="1"/>
              </p:cNvSpPr>
              <p:nvPr/>
            </p:nvSpPr>
            <p:spPr bwMode="auto">
              <a:xfrm flipH="1" flipV="1">
                <a:off x="2040" y="986"/>
                <a:ext cx="24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49" name="Line 925"/>
              <p:cNvSpPr>
                <a:spLocks noChangeShapeType="1"/>
              </p:cNvSpPr>
              <p:nvPr/>
            </p:nvSpPr>
            <p:spPr bwMode="auto">
              <a:xfrm>
                <a:off x="2040" y="986"/>
                <a:ext cx="6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50" name="Freeform 926"/>
              <p:cNvSpPr>
                <a:spLocks/>
              </p:cNvSpPr>
              <p:nvPr/>
            </p:nvSpPr>
            <p:spPr bwMode="auto">
              <a:xfrm>
                <a:off x="1998" y="1496"/>
                <a:ext cx="66" cy="5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6" y="522"/>
                  </a:cxn>
                  <a:cxn ang="0">
                    <a:pos x="42" y="132"/>
                  </a:cxn>
                  <a:cxn ang="0">
                    <a:pos x="0" y="0"/>
                  </a:cxn>
                </a:cxnLst>
                <a:rect l="0" t="0" r="r" b="b"/>
                <a:pathLst>
                  <a:path w="66" h="522">
                    <a:moveTo>
                      <a:pt x="0" y="0"/>
                    </a:moveTo>
                    <a:lnTo>
                      <a:pt x="66" y="522"/>
                    </a:lnTo>
                    <a:lnTo>
                      <a:pt x="42" y="1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FFF2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51" name="Line 927"/>
              <p:cNvSpPr>
                <a:spLocks noChangeShapeType="1"/>
              </p:cNvSpPr>
              <p:nvPr/>
            </p:nvSpPr>
            <p:spPr bwMode="auto">
              <a:xfrm>
                <a:off x="1998" y="1496"/>
                <a:ext cx="66" cy="52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52" name="Line 928"/>
              <p:cNvSpPr>
                <a:spLocks noChangeShapeType="1"/>
              </p:cNvSpPr>
              <p:nvPr/>
            </p:nvSpPr>
            <p:spPr bwMode="auto">
              <a:xfrm flipH="1" flipV="1">
                <a:off x="2040" y="1628"/>
                <a:ext cx="24" cy="39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53" name="Freeform 929"/>
              <p:cNvSpPr>
                <a:spLocks/>
              </p:cNvSpPr>
              <p:nvPr/>
            </p:nvSpPr>
            <p:spPr bwMode="auto">
              <a:xfrm>
                <a:off x="2034" y="1634"/>
                <a:ext cx="66" cy="39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0" y="66"/>
                  </a:cxn>
                  <a:cxn ang="0">
                    <a:pos x="66" y="396"/>
                  </a:cxn>
                  <a:cxn ang="0">
                    <a:pos x="24" y="0"/>
                  </a:cxn>
                </a:cxnLst>
                <a:rect l="0" t="0" r="r" b="b"/>
                <a:pathLst>
                  <a:path w="66" h="396">
                    <a:moveTo>
                      <a:pt x="24" y="0"/>
                    </a:moveTo>
                    <a:lnTo>
                      <a:pt x="0" y="66"/>
                    </a:lnTo>
                    <a:lnTo>
                      <a:pt x="66" y="396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8FFF7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54" name="Line 930"/>
              <p:cNvSpPr>
                <a:spLocks noChangeShapeType="1"/>
              </p:cNvSpPr>
              <p:nvPr/>
            </p:nvSpPr>
            <p:spPr bwMode="auto">
              <a:xfrm flipH="1">
                <a:off x="2034" y="1634"/>
                <a:ext cx="24" cy="6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55" name="Line 931"/>
              <p:cNvSpPr>
                <a:spLocks noChangeShapeType="1"/>
              </p:cNvSpPr>
              <p:nvPr/>
            </p:nvSpPr>
            <p:spPr bwMode="auto">
              <a:xfrm>
                <a:off x="2034" y="1700"/>
                <a:ext cx="66" cy="3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56" name="Freeform 932"/>
              <p:cNvSpPr>
                <a:spLocks/>
              </p:cNvSpPr>
              <p:nvPr/>
            </p:nvSpPr>
            <p:spPr bwMode="auto">
              <a:xfrm>
                <a:off x="2034" y="1700"/>
                <a:ext cx="66" cy="3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6" y="330"/>
                  </a:cxn>
                  <a:cxn ang="0">
                    <a:pos x="42" y="318"/>
                  </a:cxn>
                  <a:cxn ang="0">
                    <a:pos x="0" y="0"/>
                  </a:cxn>
                </a:cxnLst>
                <a:rect l="0" t="0" r="r" b="b"/>
                <a:pathLst>
                  <a:path w="66" h="330">
                    <a:moveTo>
                      <a:pt x="0" y="0"/>
                    </a:moveTo>
                    <a:lnTo>
                      <a:pt x="66" y="330"/>
                    </a:lnTo>
                    <a:lnTo>
                      <a:pt x="42" y="3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0FFA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57" name="Line 933"/>
              <p:cNvSpPr>
                <a:spLocks noChangeShapeType="1"/>
              </p:cNvSpPr>
              <p:nvPr/>
            </p:nvSpPr>
            <p:spPr bwMode="auto">
              <a:xfrm>
                <a:off x="2034" y="1700"/>
                <a:ext cx="66" cy="3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58" name="Line 934"/>
              <p:cNvSpPr>
                <a:spLocks noChangeShapeType="1"/>
              </p:cNvSpPr>
              <p:nvPr/>
            </p:nvSpPr>
            <p:spPr bwMode="auto">
              <a:xfrm flipH="1" flipV="1">
                <a:off x="2076" y="2018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59" name="Freeform 935"/>
              <p:cNvSpPr>
                <a:spLocks/>
              </p:cNvSpPr>
              <p:nvPr/>
            </p:nvSpPr>
            <p:spPr bwMode="auto">
              <a:xfrm>
                <a:off x="1980" y="1070"/>
                <a:ext cx="66" cy="12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66" y="12"/>
                  </a:cxn>
                  <a:cxn ang="0">
                    <a:pos x="42" y="0"/>
                  </a:cxn>
                  <a:cxn ang="0">
                    <a:pos x="0" y="12"/>
                  </a:cxn>
                </a:cxnLst>
                <a:rect l="0" t="0" r="r" b="b"/>
                <a:pathLst>
                  <a:path w="66" h="12">
                    <a:moveTo>
                      <a:pt x="0" y="12"/>
                    </a:moveTo>
                    <a:lnTo>
                      <a:pt x="66" y="12"/>
                    </a:lnTo>
                    <a:lnTo>
                      <a:pt x="42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E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60" name="Line 936"/>
              <p:cNvSpPr>
                <a:spLocks noChangeShapeType="1"/>
              </p:cNvSpPr>
              <p:nvPr/>
            </p:nvSpPr>
            <p:spPr bwMode="auto">
              <a:xfrm>
                <a:off x="1980" y="1082"/>
                <a:ext cx="6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61" name="Line 937"/>
              <p:cNvSpPr>
                <a:spLocks noChangeShapeType="1"/>
              </p:cNvSpPr>
              <p:nvPr/>
            </p:nvSpPr>
            <p:spPr bwMode="auto">
              <a:xfrm flipH="1" flipV="1">
                <a:off x="2022" y="1070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62" name="Freeform 938"/>
              <p:cNvSpPr>
                <a:spLocks/>
              </p:cNvSpPr>
              <p:nvPr/>
            </p:nvSpPr>
            <p:spPr bwMode="auto">
              <a:xfrm>
                <a:off x="1980" y="1082"/>
                <a:ext cx="66" cy="1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0" y="0"/>
                  </a:cxn>
                  <a:cxn ang="0">
                    <a:pos x="66" y="0"/>
                  </a:cxn>
                  <a:cxn ang="0">
                    <a:pos x="24" y="0"/>
                  </a:cxn>
                </a:cxnLst>
                <a:rect l="0" t="0" r="r" b="b"/>
                <a:pathLst>
                  <a:path w="66">
                    <a:moveTo>
                      <a:pt x="24" y="0"/>
                    </a:moveTo>
                    <a:lnTo>
                      <a:pt x="0" y="0"/>
                    </a:lnTo>
                    <a:lnTo>
                      <a:pt x="66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63" name="Line 939"/>
              <p:cNvSpPr>
                <a:spLocks noChangeShapeType="1"/>
              </p:cNvSpPr>
              <p:nvPr/>
            </p:nvSpPr>
            <p:spPr bwMode="auto">
              <a:xfrm flipH="1">
                <a:off x="1980" y="1082"/>
                <a:ext cx="2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64" name="Line 940"/>
              <p:cNvSpPr>
                <a:spLocks noChangeShapeType="1"/>
              </p:cNvSpPr>
              <p:nvPr/>
            </p:nvSpPr>
            <p:spPr bwMode="auto">
              <a:xfrm>
                <a:off x="1980" y="1082"/>
                <a:ext cx="6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65" name="Freeform 941"/>
              <p:cNvSpPr>
                <a:spLocks/>
              </p:cNvSpPr>
              <p:nvPr/>
            </p:nvSpPr>
            <p:spPr bwMode="auto">
              <a:xfrm>
                <a:off x="2022" y="1028"/>
                <a:ext cx="66" cy="54"/>
              </a:xfrm>
              <a:custGeom>
                <a:avLst/>
                <a:gdLst/>
                <a:ahLst/>
                <a:cxnLst>
                  <a:cxn ang="0">
                    <a:pos x="24" y="54"/>
                  </a:cxn>
                  <a:cxn ang="0">
                    <a:pos x="0" y="42"/>
                  </a:cxn>
                  <a:cxn ang="0">
                    <a:pos x="66" y="0"/>
                  </a:cxn>
                  <a:cxn ang="0">
                    <a:pos x="24" y="54"/>
                  </a:cxn>
                </a:cxnLst>
                <a:rect l="0" t="0" r="r" b="b"/>
                <a:pathLst>
                  <a:path w="66" h="54">
                    <a:moveTo>
                      <a:pt x="24" y="54"/>
                    </a:moveTo>
                    <a:lnTo>
                      <a:pt x="0" y="42"/>
                    </a:lnTo>
                    <a:lnTo>
                      <a:pt x="66" y="0"/>
                    </a:lnTo>
                    <a:lnTo>
                      <a:pt x="24" y="5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66" name="Line 942"/>
              <p:cNvSpPr>
                <a:spLocks noChangeShapeType="1"/>
              </p:cNvSpPr>
              <p:nvPr/>
            </p:nvSpPr>
            <p:spPr bwMode="auto">
              <a:xfrm flipH="1" flipV="1">
                <a:off x="2022" y="1070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67" name="Line 943"/>
              <p:cNvSpPr>
                <a:spLocks noChangeShapeType="1"/>
              </p:cNvSpPr>
              <p:nvPr/>
            </p:nvSpPr>
            <p:spPr bwMode="auto">
              <a:xfrm flipV="1">
                <a:off x="2022" y="1028"/>
                <a:ext cx="66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68" name="Freeform 944"/>
              <p:cNvSpPr>
                <a:spLocks/>
              </p:cNvSpPr>
              <p:nvPr/>
            </p:nvSpPr>
            <p:spPr bwMode="auto">
              <a:xfrm>
                <a:off x="2004" y="1082"/>
                <a:ext cx="72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2" y="0"/>
                  </a:cxn>
                  <a:cxn ang="0">
                    <a:pos x="42" y="0"/>
                  </a:cxn>
                  <a:cxn ang="0">
                    <a:pos x="0" y="0"/>
                  </a:cxn>
                </a:cxnLst>
                <a:rect l="0" t="0" r="r" b="b"/>
                <a:pathLst>
                  <a:path w="72">
                    <a:moveTo>
                      <a:pt x="0" y="0"/>
                    </a:moveTo>
                    <a:lnTo>
                      <a:pt x="72" y="0"/>
                    </a:lnTo>
                    <a:lnTo>
                      <a:pt x="4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69" name="Line 945"/>
              <p:cNvSpPr>
                <a:spLocks noChangeShapeType="1"/>
              </p:cNvSpPr>
              <p:nvPr/>
            </p:nvSpPr>
            <p:spPr bwMode="auto">
              <a:xfrm>
                <a:off x="2004" y="1082"/>
                <a:ext cx="7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70" name="Line 946"/>
              <p:cNvSpPr>
                <a:spLocks noChangeShapeType="1"/>
              </p:cNvSpPr>
              <p:nvPr/>
            </p:nvSpPr>
            <p:spPr bwMode="auto">
              <a:xfrm flipH="1">
                <a:off x="2046" y="1082"/>
                <a:ext cx="3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71" name="Freeform 947"/>
              <p:cNvSpPr>
                <a:spLocks/>
              </p:cNvSpPr>
              <p:nvPr/>
            </p:nvSpPr>
            <p:spPr bwMode="auto">
              <a:xfrm>
                <a:off x="2004" y="1082"/>
                <a:ext cx="72" cy="12"/>
              </a:xfrm>
              <a:custGeom>
                <a:avLst/>
                <a:gdLst/>
                <a:ahLst/>
                <a:cxnLst>
                  <a:cxn ang="0">
                    <a:pos x="30" y="12"/>
                  </a:cxn>
                  <a:cxn ang="0">
                    <a:pos x="0" y="0"/>
                  </a:cxn>
                  <a:cxn ang="0">
                    <a:pos x="72" y="0"/>
                  </a:cxn>
                  <a:cxn ang="0">
                    <a:pos x="30" y="12"/>
                  </a:cxn>
                </a:cxnLst>
                <a:rect l="0" t="0" r="r" b="b"/>
                <a:pathLst>
                  <a:path w="72" h="12">
                    <a:moveTo>
                      <a:pt x="30" y="12"/>
                    </a:moveTo>
                    <a:lnTo>
                      <a:pt x="0" y="0"/>
                    </a:lnTo>
                    <a:lnTo>
                      <a:pt x="72" y="0"/>
                    </a:lnTo>
                    <a:lnTo>
                      <a:pt x="30" y="12"/>
                    </a:lnTo>
                    <a:close/>
                  </a:path>
                </a:pathLst>
              </a:custGeom>
              <a:solidFill>
                <a:srgbClr val="E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72" name="Line 948"/>
              <p:cNvSpPr>
                <a:spLocks noChangeShapeType="1"/>
              </p:cNvSpPr>
              <p:nvPr/>
            </p:nvSpPr>
            <p:spPr bwMode="auto">
              <a:xfrm flipH="1" flipV="1">
                <a:off x="2004" y="1082"/>
                <a:ext cx="3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73" name="Line 949"/>
              <p:cNvSpPr>
                <a:spLocks noChangeShapeType="1"/>
              </p:cNvSpPr>
              <p:nvPr/>
            </p:nvSpPr>
            <p:spPr bwMode="auto">
              <a:xfrm>
                <a:off x="2004" y="1082"/>
                <a:ext cx="7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74" name="Freeform 950"/>
              <p:cNvSpPr>
                <a:spLocks/>
              </p:cNvSpPr>
              <p:nvPr/>
            </p:nvSpPr>
            <p:spPr bwMode="auto">
              <a:xfrm>
                <a:off x="2034" y="1070"/>
                <a:ext cx="66" cy="24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66" y="0"/>
                  </a:cxn>
                  <a:cxn ang="0">
                    <a:pos x="42" y="12"/>
                  </a:cxn>
                  <a:cxn ang="0">
                    <a:pos x="0" y="24"/>
                  </a:cxn>
                </a:cxnLst>
                <a:rect l="0" t="0" r="r" b="b"/>
                <a:pathLst>
                  <a:path w="66" h="24">
                    <a:moveTo>
                      <a:pt x="0" y="24"/>
                    </a:moveTo>
                    <a:lnTo>
                      <a:pt x="66" y="0"/>
                    </a:lnTo>
                    <a:lnTo>
                      <a:pt x="42" y="12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E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75" name="Line 951"/>
              <p:cNvSpPr>
                <a:spLocks noChangeShapeType="1"/>
              </p:cNvSpPr>
              <p:nvPr/>
            </p:nvSpPr>
            <p:spPr bwMode="auto">
              <a:xfrm flipV="1">
                <a:off x="2034" y="1070"/>
                <a:ext cx="6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76" name="Line 952"/>
              <p:cNvSpPr>
                <a:spLocks noChangeShapeType="1"/>
              </p:cNvSpPr>
              <p:nvPr/>
            </p:nvSpPr>
            <p:spPr bwMode="auto">
              <a:xfrm flipH="1">
                <a:off x="2076" y="1070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77" name="Freeform 953"/>
              <p:cNvSpPr>
                <a:spLocks/>
              </p:cNvSpPr>
              <p:nvPr/>
            </p:nvSpPr>
            <p:spPr bwMode="auto">
              <a:xfrm>
                <a:off x="2034" y="1070"/>
                <a:ext cx="66" cy="108"/>
              </a:xfrm>
              <a:custGeom>
                <a:avLst/>
                <a:gdLst/>
                <a:ahLst/>
                <a:cxnLst>
                  <a:cxn ang="0">
                    <a:pos x="24" y="108"/>
                  </a:cxn>
                  <a:cxn ang="0">
                    <a:pos x="0" y="24"/>
                  </a:cxn>
                  <a:cxn ang="0">
                    <a:pos x="66" y="0"/>
                  </a:cxn>
                  <a:cxn ang="0">
                    <a:pos x="24" y="108"/>
                  </a:cxn>
                </a:cxnLst>
                <a:rect l="0" t="0" r="r" b="b"/>
                <a:pathLst>
                  <a:path w="66" h="108">
                    <a:moveTo>
                      <a:pt x="24" y="108"/>
                    </a:moveTo>
                    <a:lnTo>
                      <a:pt x="0" y="24"/>
                    </a:lnTo>
                    <a:lnTo>
                      <a:pt x="66" y="0"/>
                    </a:lnTo>
                    <a:lnTo>
                      <a:pt x="24" y="108"/>
                    </a:lnTo>
                    <a:close/>
                  </a:path>
                </a:pathLst>
              </a:custGeom>
              <a:solidFill>
                <a:srgbClr val="FF3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78" name="Line 954"/>
              <p:cNvSpPr>
                <a:spLocks noChangeShapeType="1"/>
              </p:cNvSpPr>
              <p:nvPr/>
            </p:nvSpPr>
            <p:spPr bwMode="auto">
              <a:xfrm flipH="1" flipV="1">
                <a:off x="2034" y="1094"/>
                <a:ext cx="24" cy="8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79" name="Line 955"/>
              <p:cNvSpPr>
                <a:spLocks noChangeShapeType="1"/>
              </p:cNvSpPr>
              <p:nvPr/>
            </p:nvSpPr>
            <p:spPr bwMode="auto">
              <a:xfrm flipV="1">
                <a:off x="2034" y="1070"/>
                <a:ext cx="6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80" name="Freeform 956"/>
              <p:cNvSpPr>
                <a:spLocks/>
              </p:cNvSpPr>
              <p:nvPr/>
            </p:nvSpPr>
            <p:spPr bwMode="auto">
              <a:xfrm>
                <a:off x="2028" y="914"/>
                <a:ext cx="66" cy="66"/>
              </a:xfrm>
              <a:custGeom>
                <a:avLst/>
                <a:gdLst/>
                <a:ahLst/>
                <a:cxnLst>
                  <a:cxn ang="0">
                    <a:pos x="0" y="66"/>
                  </a:cxn>
                  <a:cxn ang="0">
                    <a:pos x="66" y="54"/>
                  </a:cxn>
                  <a:cxn ang="0">
                    <a:pos x="42" y="0"/>
                  </a:cxn>
                  <a:cxn ang="0">
                    <a:pos x="0" y="66"/>
                  </a:cxn>
                </a:cxnLst>
                <a:rect l="0" t="0" r="r" b="b"/>
                <a:pathLst>
                  <a:path w="66" h="66">
                    <a:moveTo>
                      <a:pt x="0" y="66"/>
                    </a:moveTo>
                    <a:lnTo>
                      <a:pt x="66" y="54"/>
                    </a:lnTo>
                    <a:lnTo>
                      <a:pt x="42" y="0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81" name="Line 957"/>
              <p:cNvSpPr>
                <a:spLocks noChangeShapeType="1"/>
              </p:cNvSpPr>
              <p:nvPr/>
            </p:nvSpPr>
            <p:spPr bwMode="auto">
              <a:xfrm flipV="1">
                <a:off x="2028" y="968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82" name="Line 958"/>
              <p:cNvSpPr>
                <a:spLocks noChangeShapeType="1"/>
              </p:cNvSpPr>
              <p:nvPr/>
            </p:nvSpPr>
            <p:spPr bwMode="auto">
              <a:xfrm flipH="1" flipV="1">
                <a:off x="2070" y="914"/>
                <a:ext cx="24" cy="5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83" name="Freeform 959"/>
              <p:cNvSpPr>
                <a:spLocks/>
              </p:cNvSpPr>
              <p:nvPr/>
            </p:nvSpPr>
            <p:spPr bwMode="auto">
              <a:xfrm>
                <a:off x="1926" y="1112"/>
                <a:ext cx="66" cy="72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66" y="72"/>
                  </a:cxn>
                  <a:cxn ang="0">
                    <a:pos x="42" y="0"/>
                  </a:cxn>
                  <a:cxn ang="0">
                    <a:pos x="0" y="30"/>
                  </a:cxn>
                </a:cxnLst>
                <a:rect l="0" t="0" r="r" b="b"/>
                <a:pathLst>
                  <a:path w="66" h="72">
                    <a:moveTo>
                      <a:pt x="0" y="30"/>
                    </a:moveTo>
                    <a:lnTo>
                      <a:pt x="66" y="72"/>
                    </a:lnTo>
                    <a:lnTo>
                      <a:pt x="42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E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84" name="Line 960"/>
              <p:cNvSpPr>
                <a:spLocks noChangeShapeType="1"/>
              </p:cNvSpPr>
              <p:nvPr/>
            </p:nvSpPr>
            <p:spPr bwMode="auto">
              <a:xfrm>
                <a:off x="1926" y="1142"/>
                <a:ext cx="66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85" name="Line 961"/>
              <p:cNvSpPr>
                <a:spLocks noChangeShapeType="1"/>
              </p:cNvSpPr>
              <p:nvPr/>
            </p:nvSpPr>
            <p:spPr bwMode="auto">
              <a:xfrm flipH="1" flipV="1">
                <a:off x="1968" y="1112"/>
                <a:ext cx="24" cy="7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86" name="Freeform 962"/>
              <p:cNvSpPr>
                <a:spLocks/>
              </p:cNvSpPr>
              <p:nvPr/>
            </p:nvSpPr>
            <p:spPr bwMode="auto">
              <a:xfrm>
                <a:off x="1926" y="1142"/>
                <a:ext cx="66" cy="42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0" y="0"/>
                  </a:cxn>
                  <a:cxn ang="0">
                    <a:pos x="66" y="42"/>
                  </a:cxn>
                  <a:cxn ang="0">
                    <a:pos x="24" y="0"/>
                  </a:cxn>
                </a:cxnLst>
                <a:rect l="0" t="0" r="r" b="b"/>
                <a:pathLst>
                  <a:path w="66" h="42">
                    <a:moveTo>
                      <a:pt x="24" y="0"/>
                    </a:moveTo>
                    <a:lnTo>
                      <a:pt x="0" y="0"/>
                    </a:lnTo>
                    <a:lnTo>
                      <a:pt x="66" y="42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E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87" name="Line 963"/>
              <p:cNvSpPr>
                <a:spLocks noChangeShapeType="1"/>
              </p:cNvSpPr>
              <p:nvPr/>
            </p:nvSpPr>
            <p:spPr bwMode="auto">
              <a:xfrm flipH="1">
                <a:off x="1926" y="1142"/>
                <a:ext cx="2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88" name="Line 964"/>
              <p:cNvSpPr>
                <a:spLocks noChangeShapeType="1"/>
              </p:cNvSpPr>
              <p:nvPr/>
            </p:nvSpPr>
            <p:spPr bwMode="auto">
              <a:xfrm>
                <a:off x="1926" y="1142"/>
                <a:ext cx="66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89" name="Freeform 965"/>
              <p:cNvSpPr>
                <a:spLocks/>
              </p:cNvSpPr>
              <p:nvPr/>
            </p:nvSpPr>
            <p:spPr bwMode="auto">
              <a:xfrm>
                <a:off x="1950" y="1142"/>
                <a:ext cx="66" cy="1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6" y="120"/>
                  </a:cxn>
                  <a:cxn ang="0">
                    <a:pos x="42" y="42"/>
                  </a:cxn>
                  <a:cxn ang="0">
                    <a:pos x="0" y="0"/>
                  </a:cxn>
                </a:cxnLst>
                <a:rect l="0" t="0" r="r" b="b"/>
                <a:pathLst>
                  <a:path w="66" h="120">
                    <a:moveTo>
                      <a:pt x="0" y="0"/>
                    </a:moveTo>
                    <a:lnTo>
                      <a:pt x="66" y="120"/>
                    </a:lnTo>
                    <a:lnTo>
                      <a:pt x="42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90" name="Line 966"/>
              <p:cNvSpPr>
                <a:spLocks noChangeShapeType="1"/>
              </p:cNvSpPr>
              <p:nvPr/>
            </p:nvSpPr>
            <p:spPr bwMode="auto">
              <a:xfrm>
                <a:off x="1950" y="1142"/>
                <a:ext cx="66" cy="12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91" name="Line 967"/>
              <p:cNvSpPr>
                <a:spLocks noChangeShapeType="1"/>
              </p:cNvSpPr>
              <p:nvPr/>
            </p:nvSpPr>
            <p:spPr bwMode="auto">
              <a:xfrm flipH="1" flipV="1">
                <a:off x="1992" y="1184"/>
                <a:ext cx="24" cy="7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92" name="Freeform 968"/>
              <p:cNvSpPr>
                <a:spLocks/>
              </p:cNvSpPr>
              <p:nvPr/>
            </p:nvSpPr>
            <p:spPr bwMode="auto">
              <a:xfrm>
                <a:off x="1968" y="1094"/>
                <a:ext cx="66" cy="90"/>
              </a:xfrm>
              <a:custGeom>
                <a:avLst/>
                <a:gdLst/>
                <a:ahLst/>
                <a:cxnLst>
                  <a:cxn ang="0">
                    <a:pos x="24" y="90"/>
                  </a:cxn>
                  <a:cxn ang="0">
                    <a:pos x="0" y="18"/>
                  </a:cxn>
                  <a:cxn ang="0">
                    <a:pos x="66" y="0"/>
                  </a:cxn>
                  <a:cxn ang="0">
                    <a:pos x="24" y="90"/>
                  </a:cxn>
                </a:cxnLst>
                <a:rect l="0" t="0" r="r" b="b"/>
                <a:pathLst>
                  <a:path w="66" h="90">
                    <a:moveTo>
                      <a:pt x="24" y="90"/>
                    </a:moveTo>
                    <a:lnTo>
                      <a:pt x="0" y="18"/>
                    </a:lnTo>
                    <a:lnTo>
                      <a:pt x="66" y="0"/>
                    </a:lnTo>
                    <a:lnTo>
                      <a:pt x="24" y="90"/>
                    </a:lnTo>
                    <a:close/>
                  </a:path>
                </a:pathLst>
              </a:custGeom>
              <a:solidFill>
                <a:srgbClr val="FF3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93" name="Line 969"/>
              <p:cNvSpPr>
                <a:spLocks noChangeShapeType="1"/>
              </p:cNvSpPr>
              <p:nvPr/>
            </p:nvSpPr>
            <p:spPr bwMode="auto">
              <a:xfrm flipH="1" flipV="1">
                <a:off x="1968" y="1112"/>
                <a:ext cx="24" cy="7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94" name="Line 970"/>
              <p:cNvSpPr>
                <a:spLocks noChangeShapeType="1"/>
              </p:cNvSpPr>
              <p:nvPr/>
            </p:nvSpPr>
            <p:spPr bwMode="auto">
              <a:xfrm flipV="1">
                <a:off x="1968" y="1094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95" name="Freeform 971"/>
              <p:cNvSpPr>
                <a:spLocks/>
              </p:cNvSpPr>
              <p:nvPr/>
            </p:nvSpPr>
            <p:spPr bwMode="auto">
              <a:xfrm>
                <a:off x="1950" y="1112"/>
                <a:ext cx="66" cy="150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0" y="30"/>
                  </a:cxn>
                  <a:cxn ang="0">
                    <a:pos x="66" y="150"/>
                  </a:cxn>
                  <a:cxn ang="0">
                    <a:pos x="24" y="0"/>
                  </a:cxn>
                </a:cxnLst>
                <a:rect l="0" t="0" r="r" b="b"/>
                <a:pathLst>
                  <a:path w="66" h="150">
                    <a:moveTo>
                      <a:pt x="24" y="0"/>
                    </a:moveTo>
                    <a:lnTo>
                      <a:pt x="0" y="30"/>
                    </a:lnTo>
                    <a:lnTo>
                      <a:pt x="66" y="15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96" name="Line 972"/>
              <p:cNvSpPr>
                <a:spLocks noChangeShapeType="1"/>
              </p:cNvSpPr>
              <p:nvPr/>
            </p:nvSpPr>
            <p:spPr bwMode="auto">
              <a:xfrm flipH="1">
                <a:off x="1950" y="1112"/>
                <a:ext cx="24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97" name="Line 973"/>
              <p:cNvSpPr>
                <a:spLocks noChangeShapeType="1"/>
              </p:cNvSpPr>
              <p:nvPr/>
            </p:nvSpPr>
            <p:spPr bwMode="auto">
              <a:xfrm>
                <a:off x="1950" y="1142"/>
                <a:ext cx="66" cy="12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98" name="Freeform 974"/>
              <p:cNvSpPr>
                <a:spLocks/>
              </p:cNvSpPr>
              <p:nvPr/>
            </p:nvSpPr>
            <p:spPr bwMode="auto">
              <a:xfrm>
                <a:off x="1932" y="1112"/>
                <a:ext cx="66" cy="384"/>
              </a:xfrm>
              <a:custGeom>
                <a:avLst/>
                <a:gdLst/>
                <a:ahLst/>
                <a:cxnLst>
                  <a:cxn ang="0">
                    <a:pos x="0" y="78"/>
                  </a:cxn>
                  <a:cxn ang="0">
                    <a:pos x="66" y="384"/>
                  </a:cxn>
                  <a:cxn ang="0">
                    <a:pos x="42" y="0"/>
                  </a:cxn>
                  <a:cxn ang="0">
                    <a:pos x="0" y="78"/>
                  </a:cxn>
                </a:cxnLst>
                <a:rect l="0" t="0" r="r" b="b"/>
                <a:pathLst>
                  <a:path w="66" h="384">
                    <a:moveTo>
                      <a:pt x="0" y="78"/>
                    </a:moveTo>
                    <a:lnTo>
                      <a:pt x="66" y="384"/>
                    </a:lnTo>
                    <a:lnTo>
                      <a:pt x="42" y="0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99" name="Line 975"/>
              <p:cNvSpPr>
                <a:spLocks noChangeShapeType="1"/>
              </p:cNvSpPr>
              <p:nvPr/>
            </p:nvSpPr>
            <p:spPr bwMode="auto">
              <a:xfrm>
                <a:off x="1932" y="1190"/>
                <a:ext cx="66" cy="30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00" name="Line 976"/>
              <p:cNvSpPr>
                <a:spLocks noChangeShapeType="1"/>
              </p:cNvSpPr>
              <p:nvPr/>
            </p:nvSpPr>
            <p:spPr bwMode="auto">
              <a:xfrm flipH="1" flipV="1">
                <a:off x="1974" y="1112"/>
                <a:ext cx="24" cy="38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01" name="Freeform 977"/>
              <p:cNvSpPr>
                <a:spLocks/>
              </p:cNvSpPr>
              <p:nvPr/>
            </p:nvSpPr>
            <p:spPr bwMode="auto">
              <a:xfrm>
                <a:off x="1932" y="1190"/>
                <a:ext cx="66" cy="306"/>
              </a:xfrm>
              <a:custGeom>
                <a:avLst/>
                <a:gdLst/>
                <a:ahLst/>
                <a:cxnLst>
                  <a:cxn ang="0">
                    <a:pos x="24" y="150"/>
                  </a:cxn>
                  <a:cxn ang="0">
                    <a:pos x="0" y="0"/>
                  </a:cxn>
                  <a:cxn ang="0">
                    <a:pos x="66" y="306"/>
                  </a:cxn>
                  <a:cxn ang="0">
                    <a:pos x="24" y="150"/>
                  </a:cxn>
                </a:cxnLst>
                <a:rect l="0" t="0" r="r" b="b"/>
                <a:pathLst>
                  <a:path w="66" h="306">
                    <a:moveTo>
                      <a:pt x="24" y="150"/>
                    </a:moveTo>
                    <a:lnTo>
                      <a:pt x="0" y="0"/>
                    </a:lnTo>
                    <a:lnTo>
                      <a:pt x="66" y="306"/>
                    </a:lnTo>
                    <a:lnTo>
                      <a:pt x="24" y="150"/>
                    </a:lnTo>
                    <a:close/>
                  </a:path>
                </a:pathLst>
              </a:custGeom>
              <a:solidFill>
                <a:srgbClr val="FF8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02" name="Line 978"/>
              <p:cNvSpPr>
                <a:spLocks noChangeShapeType="1"/>
              </p:cNvSpPr>
              <p:nvPr/>
            </p:nvSpPr>
            <p:spPr bwMode="auto">
              <a:xfrm flipH="1" flipV="1">
                <a:off x="1932" y="1190"/>
                <a:ext cx="24" cy="15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03" name="Line 979"/>
              <p:cNvSpPr>
                <a:spLocks noChangeShapeType="1"/>
              </p:cNvSpPr>
              <p:nvPr/>
            </p:nvSpPr>
            <p:spPr bwMode="auto">
              <a:xfrm>
                <a:off x="1932" y="1190"/>
                <a:ext cx="66" cy="30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04" name="Freeform 980"/>
              <p:cNvSpPr>
                <a:spLocks/>
              </p:cNvSpPr>
              <p:nvPr/>
            </p:nvSpPr>
            <p:spPr bwMode="auto">
              <a:xfrm>
                <a:off x="1956" y="1340"/>
                <a:ext cx="72" cy="56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2" y="564"/>
                  </a:cxn>
                  <a:cxn ang="0">
                    <a:pos x="42" y="156"/>
                  </a:cxn>
                  <a:cxn ang="0">
                    <a:pos x="0" y="0"/>
                  </a:cxn>
                </a:cxnLst>
                <a:rect l="0" t="0" r="r" b="b"/>
                <a:pathLst>
                  <a:path w="72" h="564">
                    <a:moveTo>
                      <a:pt x="0" y="0"/>
                    </a:moveTo>
                    <a:lnTo>
                      <a:pt x="72" y="564"/>
                    </a:lnTo>
                    <a:lnTo>
                      <a:pt x="42" y="1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05" name="Line 981"/>
              <p:cNvSpPr>
                <a:spLocks noChangeShapeType="1"/>
              </p:cNvSpPr>
              <p:nvPr/>
            </p:nvSpPr>
            <p:spPr bwMode="auto">
              <a:xfrm>
                <a:off x="1956" y="1340"/>
                <a:ext cx="72" cy="56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06" name="Line 982"/>
              <p:cNvSpPr>
                <a:spLocks noChangeShapeType="1"/>
              </p:cNvSpPr>
              <p:nvPr/>
            </p:nvSpPr>
            <p:spPr bwMode="auto">
              <a:xfrm flipH="1" flipV="1">
                <a:off x="1998" y="1496"/>
                <a:ext cx="30" cy="40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07" name="Freeform 983"/>
              <p:cNvSpPr>
                <a:spLocks/>
              </p:cNvSpPr>
              <p:nvPr/>
            </p:nvSpPr>
            <p:spPr bwMode="auto">
              <a:xfrm>
                <a:off x="1974" y="1112"/>
                <a:ext cx="66" cy="516"/>
              </a:xfrm>
              <a:custGeom>
                <a:avLst/>
                <a:gdLst/>
                <a:ahLst/>
                <a:cxnLst>
                  <a:cxn ang="0">
                    <a:pos x="24" y="384"/>
                  </a:cxn>
                  <a:cxn ang="0">
                    <a:pos x="0" y="0"/>
                  </a:cxn>
                  <a:cxn ang="0">
                    <a:pos x="66" y="516"/>
                  </a:cxn>
                  <a:cxn ang="0">
                    <a:pos x="24" y="384"/>
                  </a:cxn>
                </a:cxnLst>
                <a:rect l="0" t="0" r="r" b="b"/>
                <a:pathLst>
                  <a:path w="66" h="516">
                    <a:moveTo>
                      <a:pt x="24" y="384"/>
                    </a:moveTo>
                    <a:lnTo>
                      <a:pt x="0" y="0"/>
                    </a:lnTo>
                    <a:lnTo>
                      <a:pt x="66" y="516"/>
                    </a:lnTo>
                    <a:lnTo>
                      <a:pt x="24" y="384"/>
                    </a:lnTo>
                    <a:close/>
                  </a:path>
                </a:pathLst>
              </a:custGeom>
              <a:solidFill>
                <a:srgbClr val="DFFF2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08" name="Line 984"/>
              <p:cNvSpPr>
                <a:spLocks noChangeShapeType="1"/>
              </p:cNvSpPr>
              <p:nvPr/>
            </p:nvSpPr>
            <p:spPr bwMode="auto">
              <a:xfrm flipH="1" flipV="1">
                <a:off x="1974" y="1112"/>
                <a:ext cx="24" cy="38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09" name="Line 985"/>
              <p:cNvSpPr>
                <a:spLocks noChangeShapeType="1"/>
              </p:cNvSpPr>
              <p:nvPr/>
            </p:nvSpPr>
            <p:spPr bwMode="auto">
              <a:xfrm>
                <a:off x="1974" y="1112"/>
                <a:ext cx="66" cy="51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10" name="Freeform 986"/>
              <p:cNvSpPr>
                <a:spLocks/>
              </p:cNvSpPr>
              <p:nvPr/>
            </p:nvSpPr>
            <p:spPr bwMode="auto">
              <a:xfrm>
                <a:off x="1998" y="1496"/>
                <a:ext cx="66" cy="522"/>
              </a:xfrm>
              <a:custGeom>
                <a:avLst/>
                <a:gdLst/>
                <a:ahLst/>
                <a:cxnLst>
                  <a:cxn ang="0">
                    <a:pos x="30" y="408"/>
                  </a:cxn>
                  <a:cxn ang="0">
                    <a:pos x="0" y="0"/>
                  </a:cxn>
                  <a:cxn ang="0">
                    <a:pos x="66" y="522"/>
                  </a:cxn>
                  <a:cxn ang="0">
                    <a:pos x="30" y="408"/>
                  </a:cxn>
                </a:cxnLst>
                <a:rect l="0" t="0" r="r" b="b"/>
                <a:pathLst>
                  <a:path w="66" h="522">
                    <a:moveTo>
                      <a:pt x="30" y="408"/>
                    </a:moveTo>
                    <a:lnTo>
                      <a:pt x="0" y="0"/>
                    </a:lnTo>
                    <a:lnTo>
                      <a:pt x="66" y="522"/>
                    </a:lnTo>
                    <a:lnTo>
                      <a:pt x="30" y="408"/>
                    </a:lnTo>
                    <a:close/>
                  </a:path>
                </a:pathLst>
              </a:custGeom>
              <a:solidFill>
                <a:srgbClr val="0070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11" name="Line 987"/>
              <p:cNvSpPr>
                <a:spLocks noChangeShapeType="1"/>
              </p:cNvSpPr>
              <p:nvPr/>
            </p:nvSpPr>
            <p:spPr bwMode="auto">
              <a:xfrm flipH="1" flipV="1">
                <a:off x="1998" y="1496"/>
                <a:ext cx="30" cy="40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12" name="Line 988"/>
              <p:cNvSpPr>
                <a:spLocks noChangeShapeType="1"/>
              </p:cNvSpPr>
              <p:nvPr/>
            </p:nvSpPr>
            <p:spPr bwMode="auto">
              <a:xfrm>
                <a:off x="1998" y="1496"/>
                <a:ext cx="66" cy="52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13" name="Freeform 989"/>
              <p:cNvSpPr>
                <a:spLocks/>
              </p:cNvSpPr>
              <p:nvPr/>
            </p:nvSpPr>
            <p:spPr bwMode="auto">
              <a:xfrm>
                <a:off x="1968" y="1220"/>
                <a:ext cx="66" cy="48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6" y="480"/>
                  </a:cxn>
                  <a:cxn ang="0">
                    <a:pos x="42" y="432"/>
                  </a:cxn>
                  <a:cxn ang="0">
                    <a:pos x="0" y="0"/>
                  </a:cxn>
                </a:cxnLst>
                <a:rect l="0" t="0" r="r" b="b"/>
                <a:pathLst>
                  <a:path w="66" h="480">
                    <a:moveTo>
                      <a:pt x="0" y="0"/>
                    </a:moveTo>
                    <a:lnTo>
                      <a:pt x="66" y="480"/>
                    </a:lnTo>
                    <a:lnTo>
                      <a:pt x="42" y="4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14" name="Line 990"/>
              <p:cNvSpPr>
                <a:spLocks noChangeShapeType="1"/>
              </p:cNvSpPr>
              <p:nvPr/>
            </p:nvSpPr>
            <p:spPr bwMode="auto">
              <a:xfrm>
                <a:off x="1968" y="1220"/>
                <a:ext cx="66" cy="48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15" name="Line 991"/>
              <p:cNvSpPr>
                <a:spLocks noChangeShapeType="1"/>
              </p:cNvSpPr>
              <p:nvPr/>
            </p:nvSpPr>
            <p:spPr bwMode="auto">
              <a:xfrm flipH="1" flipV="1">
                <a:off x="2010" y="1652"/>
                <a:ext cx="24" cy="4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16" name="Freeform 992"/>
              <p:cNvSpPr>
                <a:spLocks/>
              </p:cNvSpPr>
              <p:nvPr/>
            </p:nvSpPr>
            <p:spPr bwMode="auto">
              <a:xfrm>
                <a:off x="1974" y="1112"/>
                <a:ext cx="66" cy="5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6" y="516"/>
                  </a:cxn>
                  <a:cxn ang="0">
                    <a:pos x="42" y="150"/>
                  </a:cxn>
                  <a:cxn ang="0">
                    <a:pos x="0" y="0"/>
                  </a:cxn>
                </a:cxnLst>
                <a:rect l="0" t="0" r="r" b="b"/>
                <a:pathLst>
                  <a:path w="66" h="516">
                    <a:moveTo>
                      <a:pt x="0" y="0"/>
                    </a:moveTo>
                    <a:lnTo>
                      <a:pt x="66" y="516"/>
                    </a:lnTo>
                    <a:lnTo>
                      <a:pt x="42" y="1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17" name="Line 993"/>
              <p:cNvSpPr>
                <a:spLocks noChangeShapeType="1"/>
              </p:cNvSpPr>
              <p:nvPr/>
            </p:nvSpPr>
            <p:spPr bwMode="auto">
              <a:xfrm>
                <a:off x="1974" y="1112"/>
                <a:ext cx="66" cy="51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18" name="Line 994"/>
              <p:cNvSpPr>
                <a:spLocks noChangeShapeType="1"/>
              </p:cNvSpPr>
              <p:nvPr/>
            </p:nvSpPr>
            <p:spPr bwMode="auto">
              <a:xfrm flipH="1" flipV="1">
                <a:off x="2016" y="1262"/>
                <a:ext cx="24" cy="36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19" name="Freeform 995"/>
              <p:cNvSpPr>
                <a:spLocks/>
              </p:cNvSpPr>
              <p:nvPr/>
            </p:nvSpPr>
            <p:spPr bwMode="auto">
              <a:xfrm>
                <a:off x="1968" y="1142"/>
                <a:ext cx="66" cy="55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0" y="78"/>
                  </a:cxn>
                  <a:cxn ang="0">
                    <a:pos x="66" y="558"/>
                  </a:cxn>
                  <a:cxn ang="0">
                    <a:pos x="24" y="0"/>
                  </a:cxn>
                </a:cxnLst>
                <a:rect l="0" t="0" r="r" b="b"/>
                <a:pathLst>
                  <a:path w="66" h="558">
                    <a:moveTo>
                      <a:pt x="24" y="0"/>
                    </a:moveTo>
                    <a:lnTo>
                      <a:pt x="0" y="78"/>
                    </a:lnTo>
                    <a:lnTo>
                      <a:pt x="66" y="558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9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20" name="Line 996"/>
              <p:cNvSpPr>
                <a:spLocks noChangeShapeType="1"/>
              </p:cNvSpPr>
              <p:nvPr/>
            </p:nvSpPr>
            <p:spPr bwMode="auto">
              <a:xfrm flipH="1">
                <a:off x="1968" y="1142"/>
                <a:ext cx="24" cy="7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21" name="Line 997"/>
              <p:cNvSpPr>
                <a:spLocks noChangeShapeType="1"/>
              </p:cNvSpPr>
              <p:nvPr/>
            </p:nvSpPr>
            <p:spPr bwMode="auto">
              <a:xfrm>
                <a:off x="1968" y="1220"/>
                <a:ext cx="66" cy="48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22" name="Freeform 998"/>
              <p:cNvSpPr>
                <a:spLocks/>
              </p:cNvSpPr>
              <p:nvPr/>
            </p:nvSpPr>
            <p:spPr bwMode="auto">
              <a:xfrm>
                <a:off x="1992" y="1142"/>
                <a:ext cx="66" cy="55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6" y="492"/>
                  </a:cxn>
                  <a:cxn ang="0">
                    <a:pos x="42" y="558"/>
                  </a:cxn>
                  <a:cxn ang="0">
                    <a:pos x="0" y="0"/>
                  </a:cxn>
                </a:cxnLst>
                <a:rect l="0" t="0" r="r" b="b"/>
                <a:pathLst>
                  <a:path w="66" h="558">
                    <a:moveTo>
                      <a:pt x="0" y="0"/>
                    </a:moveTo>
                    <a:lnTo>
                      <a:pt x="66" y="492"/>
                    </a:lnTo>
                    <a:lnTo>
                      <a:pt x="42" y="5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23" name="Line 999"/>
              <p:cNvSpPr>
                <a:spLocks noChangeShapeType="1"/>
              </p:cNvSpPr>
              <p:nvPr/>
            </p:nvSpPr>
            <p:spPr bwMode="auto">
              <a:xfrm>
                <a:off x="1992" y="1142"/>
                <a:ext cx="66" cy="49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24" name="Line 1000"/>
              <p:cNvSpPr>
                <a:spLocks noChangeShapeType="1"/>
              </p:cNvSpPr>
              <p:nvPr/>
            </p:nvSpPr>
            <p:spPr bwMode="auto">
              <a:xfrm flipH="1">
                <a:off x="2034" y="1634"/>
                <a:ext cx="24" cy="6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25" name="Freeform 1001"/>
              <p:cNvSpPr>
                <a:spLocks/>
              </p:cNvSpPr>
              <p:nvPr/>
            </p:nvSpPr>
            <p:spPr bwMode="auto">
              <a:xfrm>
                <a:off x="1992" y="1130"/>
                <a:ext cx="66" cy="504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0" y="12"/>
                  </a:cxn>
                  <a:cxn ang="0">
                    <a:pos x="66" y="504"/>
                  </a:cxn>
                  <a:cxn ang="0">
                    <a:pos x="24" y="0"/>
                  </a:cxn>
                </a:cxnLst>
                <a:rect l="0" t="0" r="r" b="b"/>
                <a:pathLst>
                  <a:path w="66" h="504">
                    <a:moveTo>
                      <a:pt x="24" y="0"/>
                    </a:moveTo>
                    <a:lnTo>
                      <a:pt x="0" y="12"/>
                    </a:lnTo>
                    <a:lnTo>
                      <a:pt x="66" y="50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8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26" name="Line 1002"/>
              <p:cNvSpPr>
                <a:spLocks noChangeShapeType="1"/>
              </p:cNvSpPr>
              <p:nvPr/>
            </p:nvSpPr>
            <p:spPr bwMode="auto">
              <a:xfrm flipH="1">
                <a:off x="1992" y="1130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27" name="Line 1003"/>
              <p:cNvSpPr>
                <a:spLocks noChangeShapeType="1"/>
              </p:cNvSpPr>
              <p:nvPr/>
            </p:nvSpPr>
            <p:spPr bwMode="auto">
              <a:xfrm>
                <a:off x="1992" y="1142"/>
                <a:ext cx="66" cy="49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28" name="Freeform 1004"/>
              <p:cNvSpPr>
                <a:spLocks/>
              </p:cNvSpPr>
              <p:nvPr/>
            </p:nvSpPr>
            <p:spPr bwMode="auto">
              <a:xfrm>
                <a:off x="1974" y="1286"/>
                <a:ext cx="72" cy="36"/>
              </a:xfrm>
              <a:custGeom>
                <a:avLst/>
                <a:gdLst/>
                <a:ahLst/>
                <a:cxnLst>
                  <a:cxn ang="0">
                    <a:pos x="30" y="18"/>
                  </a:cxn>
                  <a:cxn ang="0">
                    <a:pos x="0" y="0"/>
                  </a:cxn>
                  <a:cxn ang="0">
                    <a:pos x="72" y="36"/>
                  </a:cxn>
                  <a:cxn ang="0">
                    <a:pos x="30" y="18"/>
                  </a:cxn>
                </a:cxnLst>
                <a:rect l="0" t="0" r="r" b="b"/>
                <a:pathLst>
                  <a:path w="72" h="36">
                    <a:moveTo>
                      <a:pt x="30" y="18"/>
                    </a:moveTo>
                    <a:lnTo>
                      <a:pt x="0" y="0"/>
                    </a:lnTo>
                    <a:lnTo>
                      <a:pt x="72" y="36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1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29" name="Line 1005"/>
              <p:cNvSpPr>
                <a:spLocks noChangeShapeType="1"/>
              </p:cNvSpPr>
              <p:nvPr/>
            </p:nvSpPr>
            <p:spPr bwMode="auto">
              <a:xfrm flipH="1" flipV="1">
                <a:off x="1974" y="1286"/>
                <a:ext cx="3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30" name="Line 1006"/>
              <p:cNvSpPr>
                <a:spLocks noChangeShapeType="1"/>
              </p:cNvSpPr>
              <p:nvPr/>
            </p:nvSpPr>
            <p:spPr bwMode="auto">
              <a:xfrm>
                <a:off x="1974" y="1286"/>
                <a:ext cx="72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31" name="Freeform 1007"/>
              <p:cNvSpPr>
                <a:spLocks/>
              </p:cNvSpPr>
              <p:nvPr/>
            </p:nvSpPr>
            <p:spPr bwMode="auto">
              <a:xfrm>
                <a:off x="1974" y="1130"/>
                <a:ext cx="72" cy="192"/>
              </a:xfrm>
              <a:custGeom>
                <a:avLst/>
                <a:gdLst/>
                <a:ahLst/>
                <a:cxnLst>
                  <a:cxn ang="0">
                    <a:pos x="0" y="156"/>
                  </a:cxn>
                  <a:cxn ang="0">
                    <a:pos x="72" y="192"/>
                  </a:cxn>
                  <a:cxn ang="0">
                    <a:pos x="42" y="0"/>
                  </a:cxn>
                  <a:cxn ang="0">
                    <a:pos x="0" y="156"/>
                  </a:cxn>
                </a:cxnLst>
                <a:rect l="0" t="0" r="r" b="b"/>
                <a:pathLst>
                  <a:path w="72" h="192">
                    <a:moveTo>
                      <a:pt x="0" y="156"/>
                    </a:moveTo>
                    <a:lnTo>
                      <a:pt x="72" y="192"/>
                    </a:lnTo>
                    <a:lnTo>
                      <a:pt x="42" y="0"/>
                    </a:lnTo>
                    <a:lnTo>
                      <a:pt x="0" y="156"/>
                    </a:lnTo>
                    <a:close/>
                  </a:path>
                </a:pathLst>
              </a:custGeom>
              <a:solidFill>
                <a:srgbClr val="FF1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32" name="Line 1008"/>
              <p:cNvSpPr>
                <a:spLocks noChangeShapeType="1"/>
              </p:cNvSpPr>
              <p:nvPr/>
            </p:nvSpPr>
            <p:spPr bwMode="auto">
              <a:xfrm>
                <a:off x="1974" y="1286"/>
                <a:ext cx="72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33" name="Line 1009"/>
              <p:cNvSpPr>
                <a:spLocks noChangeShapeType="1"/>
              </p:cNvSpPr>
              <p:nvPr/>
            </p:nvSpPr>
            <p:spPr bwMode="auto">
              <a:xfrm flipH="1" flipV="1">
                <a:off x="2016" y="1130"/>
                <a:ext cx="30" cy="19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2235" name="Group 1211"/>
            <p:cNvGrpSpPr>
              <a:grpSpLocks/>
            </p:cNvGrpSpPr>
            <p:nvPr/>
          </p:nvGrpSpPr>
          <p:grpSpPr bwMode="auto">
            <a:xfrm>
              <a:off x="2962275" y="1346200"/>
              <a:ext cx="361950" cy="1895475"/>
              <a:chOff x="1866" y="848"/>
              <a:chExt cx="228" cy="1194"/>
            </a:xfrm>
          </p:grpSpPr>
          <p:sp>
            <p:nvSpPr>
              <p:cNvPr id="2035" name="Freeform 1011"/>
              <p:cNvSpPr>
                <a:spLocks/>
              </p:cNvSpPr>
              <p:nvPr/>
            </p:nvSpPr>
            <p:spPr bwMode="auto">
              <a:xfrm>
                <a:off x="2004" y="1292"/>
                <a:ext cx="66" cy="3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66" y="0"/>
                  </a:cxn>
                  <a:cxn ang="0">
                    <a:pos x="42" y="30"/>
                  </a:cxn>
                  <a:cxn ang="0">
                    <a:pos x="0" y="12"/>
                  </a:cxn>
                </a:cxnLst>
                <a:rect l="0" t="0" r="r" b="b"/>
                <a:pathLst>
                  <a:path w="66" h="30">
                    <a:moveTo>
                      <a:pt x="0" y="12"/>
                    </a:moveTo>
                    <a:lnTo>
                      <a:pt x="66" y="0"/>
                    </a:lnTo>
                    <a:lnTo>
                      <a:pt x="42" y="3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FF1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36" name="Line 1012"/>
              <p:cNvSpPr>
                <a:spLocks noChangeShapeType="1"/>
              </p:cNvSpPr>
              <p:nvPr/>
            </p:nvSpPr>
            <p:spPr bwMode="auto">
              <a:xfrm flipV="1">
                <a:off x="2004" y="1292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37" name="Line 1013"/>
              <p:cNvSpPr>
                <a:spLocks noChangeShapeType="1"/>
              </p:cNvSpPr>
              <p:nvPr/>
            </p:nvSpPr>
            <p:spPr bwMode="auto">
              <a:xfrm flipH="1">
                <a:off x="2046" y="1292"/>
                <a:ext cx="24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38" name="Freeform 1014"/>
              <p:cNvSpPr>
                <a:spLocks/>
              </p:cNvSpPr>
              <p:nvPr/>
            </p:nvSpPr>
            <p:spPr bwMode="auto">
              <a:xfrm>
                <a:off x="2028" y="1292"/>
                <a:ext cx="66" cy="48"/>
              </a:xfrm>
              <a:custGeom>
                <a:avLst/>
                <a:gdLst/>
                <a:ahLst/>
                <a:cxnLst>
                  <a:cxn ang="0">
                    <a:pos x="0" y="48"/>
                  </a:cxn>
                  <a:cxn ang="0">
                    <a:pos x="66" y="18"/>
                  </a:cxn>
                  <a:cxn ang="0">
                    <a:pos x="42" y="0"/>
                  </a:cxn>
                  <a:cxn ang="0">
                    <a:pos x="0" y="48"/>
                  </a:cxn>
                </a:cxnLst>
                <a:rect l="0" t="0" r="r" b="b"/>
                <a:pathLst>
                  <a:path w="66" h="48">
                    <a:moveTo>
                      <a:pt x="0" y="48"/>
                    </a:moveTo>
                    <a:lnTo>
                      <a:pt x="66" y="18"/>
                    </a:lnTo>
                    <a:lnTo>
                      <a:pt x="42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FF3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39" name="Line 1015"/>
              <p:cNvSpPr>
                <a:spLocks noChangeShapeType="1"/>
              </p:cNvSpPr>
              <p:nvPr/>
            </p:nvSpPr>
            <p:spPr bwMode="auto">
              <a:xfrm flipV="1">
                <a:off x="2028" y="1310"/>
                <a:ext cx="66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40" name="Line 1016"/>
              <p:cNvSpPr>
                <a:spLocks noChangeShapeType="1"/>
              </p:cNvSpPr>
              <p:nvPr/>
            </p:nvSpPr>
            <p:spPr bwMode="auto">
              <a:xfrm flipH="1" flipV="1">
                <a:off x="2070" y="1292"/>
                <a:ext cx="24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41" name="Freeform 1017"/>
              <p:cNvSpPr>
                <a:spLocks/>
              </p:cNvSpPr>
              <p:nvPr/>
            </p:nvSpPr>
            <p:spPr bwMode="auto">
              <a:xfrm>
                <a:off x="2028" y="1310"/>
                <a:ext cx="66" cy="42"/>
              </a:xfrm>
              <a:custGeom>
                <a:avLst/>
                <a:gdLst/>
                <a:ahLst/>
                <a:cxnLst>
                  <a:cxn ang="0">
                    <a:pos x="24" y="42"/>
                  </a:cxn>
                  <a:cxn ang="0">
                    <a:pos x="0" y="30"/>
                  </a:cxn>
                  <a:cxn ang="0">
                    <a:pos x="66" y="0"/>
                  </a:cxn>
                  <a:cxn ang="0">
                    <a:pos x="24" y="42"/>
                  </a:cxn>
                </a:cxnLst>
                <a:rect l="0" t="0" r="r" b="b"/>
                <a:pathLst>
                  <a:path w="66" h="42">
                    <a:moveTo>
                      <a:pt x="24" y="42"/>
                    </a:moveTo>
                    <a:lnTo>
                      <a:pt x="0" y="30"/>
                    </a:lnTo>
                    <a:lnTo>
                      <a:pt x="66" y="0"/>
                    </a:lnTo>
                    <a:lnTo>
                      <a:pt x="24" y="42"/>
                    </a:lnTo>
                    <a:close/>
                  </a:path>
                </a:pathLst>
              </a:custGeom>
              <a:solidFill>
                <a:srgbClr val="FF3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42" name="Line 1018"/>
              <p:cNvSpPr>
                <a:spLocks noChangeShapeType="1"/>
              </p:cNvSpPr>
              <p:nvPr/>
            </p:nvSpPr>
            <p:spPr bwMode="auto">
              <a:xfrm flipH="1" flipV="1">
                <a:off x="2028" y="1340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43" name="Line 1019"/>
              <p:cNvSpPr>
                <a:spLocks noChangeShapeType="1"/>
              </p:cNvSpPr>
              <p:nvPr/>
            </p:nvSpPr>
            <p:spPr bwMode="auto">
              <a:xfrm flipV="1">
                <a:off x="2028" y="1310"/>
                <a:ext cx="66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44" name="Freeform 1020"/>
              <p:cNvSpPr>
                <a:spLocks/>
              </p:cNvSpPr>
              <p:nvPr/>
            </p:nvSpPr>
            <p:spPr bwMode="auto">
              <a:xfrm>
                <a:off x="2022" y="1010"/>
                <a:ext cx="66" cy="60"/>
              </a:xfrm>
              <a:custGeom>
                <a:avLst/>
                <a:gdLst/>
                <a:ahLst/>
                <a:cxnLst>
                  <a:cxn ang="0">
                    <a:pos x="0" y="60"/>
                  </a:cxn>
                  <a:cxn ang="0">
                    <a:pos x="66" y="18"/>
                  </a:cxn>
                  <a:cxn ang="0">
                    <a:pos x="42" y="0"/>
                  </a:cxn>
                  <a:cxn ang="0">
                    <a:pos x="0" y="60"/>
                  </a:cxn>
                </a:cxnLst>
                <a:rect l="0" t="0" r="r" b="b"/>
                <a:pathLst>
                  <a:path w="66" h="60">
                    <a:moveTo>
                      <a:pt x="0" y="60"/>
                    </a:moveTo>
                    <a:lnTo>
                      <a:pt x="66" y="18"/>
                    </a:lnTo>
                    <a:lnTo>
                      <a:pt x="42" y="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45" name="Line 1021"/>
              <p:cNvSpPr>
                <a:spLocks noChangeShapeType="1"/>
              </p:cNvSpPr>
              <p:nvPr/>
            </p:nvSpPr>
            <p:spPr bwMode="auto">
              <a:xfrm flipV="1">
                <a:off x="2022" y="1028"/>
                <a:ext cx="66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46" name="Line 1022"/>
              <p:cNvSpPr>
                <a:spLocks noChangeShapeType="1"/>
              </p:cNvSpPr>
              <p:nvPr/>
            </p:nvSpPr>
            <p:spPr bwMode="auto">
              <a:xfrm flipH="1" flipV="1">
                <a:off x="2064" y="1010"/>
                <a:ext cx="24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47" name="Freeform 1023"/>
              <p:cNvSpPr>
                <a:spLocks/>
              </p:cNvSpPr>
              <p:nvPr/>
            </p:nvSpPr>
            <p:spPr bwMode="auto">
              <a:xfrm>
                <a:off x="2016" y="974"/>
                <a:ext cx="66" cy="18"/>
              </a:xfrm>
              <a:custGeom>
                <a:avLst/>
                <a:gdLst/>
                <a:ahLst/>
                <a:cxnLst>
                  <a:cxn ang="0">
                    <a:pos x="24" y="12"/>
                  </a:cxn>
                  <a:cxn ang="0">
                    <a:pos x="0" y="18"/>
                  </a:cxn>
                  <a:cxn ang="0">
                    <a:pos x="66" y="0"/>
                  </a:cxn>
                  <a:cxn ang="0">
                    <a:pos x="24" y="12"/>
                  </a:cxn>
                </a:cxnLst>
                <a:rect l="0" t="0" r="r" b="b"/>
                <a:pathLst>
                  <a:path w="66" h="18">
                    <a:moveTo>
                      <a:pt x="24" y="12"/>
                    </a:moveTo>
                    <a:lnTo>
                      <a:pt x="0" y="18"/>
                    </a:lnTo>
                    <a:lnTo>
                      <a:pt x="66" y="0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48" name="Line 1024"/>
              <p:cNvSpPr>
                <a:spLocks noChangeShapeType="1"/>
              </p:cNvSpPr>
              <p:nvPr/>
            </p:nvSpPr>
            <p:spPr bwMode="auto">
              <a:xfrm flipH="1">
                <a:off x="2016" y="986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49" name="Line 1025"/>
              <p:cNvSpPr>
                <a:spLocks noChangeShapeType="1"/>
              </p:cNvSpPr>
              <p:nvPr/>
            </p:nvSpPr>
            <p:spPr bwMode="auto">
              <a:xfrm flipV="1">
                <a:off x="2016" y="974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50" name="Freeform 1026"/>
              <p:cNvSpPr>
                <a:spLocks/>
              </p:cNvSpPr>
              <p:nvPr/>
            </p:nvSpPr>
            <p:spPr bwMode="auto">
              <a:xfrm>
                <a:off x="1890" y="1190"/>
                <a:ext cx="66" cy="150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66" y="150"/>
                  </a:cxn>
                  <a:cxn ang="0">
                    <a:pos x="42" y="0"/>
                  </a:cxn>
                  <a:cxn ang="0">
                    <a:pos x="0" y="36"/>
                  </a:cxn>
                </a:cxnLst>
                <a:rect l="0" t="0" r="r" b="b"/>
                <a:pathLst>
                  <a:path w="66" h="150">
                    <a:moveTo>
                      <a:pt x="0" y="36"/>
                    </a:moveTo>
                    <a:lnTo>
                      <a:pt x="66" y="150"/>
                    </a:lnTo>
                    <a:lnTo>
                      <a:pt x="42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FF1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51" name="Line 1027"/>
              <p:cNvSpPr>
                <a:spLocks noChangeShapeType="1"/>
              </p:cNvSpPr>
              <p:nvPr/>
            </p:nvSpPr>
            <p:spPr bwMode="auto">
              <a:xfrm>
                <a:off x="1890" y="1226"/>
                <a:ext cx="66" cy="11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52" name="Line 1028"/>
              <p:cNvSpPr>
                <a:spLocks noChangeShapeType="1"/>
              </p:cNvSpPr>
              <p:nvPr/>
            </p:nvSpPr>
            <p:spPr bwMode="auto">
              <a:xfrm flipH="1" flipV="1">
                <a:off x="1932" y="1190"/>
                <a:ext cx="24" cy="15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53" name="Freeform 1029"/>
              <p:cNvSpPr>
                <a:spLocks/>
              </p:cNvSpPr>
              <p:nvPr/>
            </p:nvSpPr>
            <p:spPr bwMode="auto">
              <a:xfrm>
                <a:off x="1890" y="1226"/>
                <a:ext cx="66" cy="114"/>
              </a:xfrm>
              <a:custGeom>
                <a:avLst/>
                <a:gdLst/>
                <a:ahLst/>
                <a:cxnLst>
                  <a:cxn ang="0">
                    <a:pos x="24" y="24"/>
                  </a:cxn>
                  <a:cxn ang="0">
                    <a:pos x="0" y="0"/>
                  </a:cxn>
                  <a:cxn ang="0">
                    <a:pos x="66" y="114"/>
                  </a:cxn>
                  <a:cxn ang="0">
                    <a:pos x="24" y="24"/>
                  </a:cxn>
                </a:cxnLst>
                <a:rect l="0" t="0" r="r" b="b"/>
                <a:pathLst>
                  <a:path w="66" h="114">
                    <a:moveTo>
                      <a:pt x="24" y="24"/>
                    </a:moveTo>
                    <a:lnTo>
                      <a:pt x="0" y="0"/>
                    </a:lnTo>
                    <a:lnTo>
                      <a:pt x="66" y="114"/>
                    </a:lnTo>
                    <a:lnTo>
                      <a:pt x="24" y="24"/>
                    </a:lnTo>
                    <a:close/>
                  </a:path>
                </a:pathLst>
              </a:custGeom>
              <a:solidFill>
                <a:srgbClr val="FF1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54" name="Line 1030"/>
              <p:cNvSpPr>
                <a:spLocks noChangeShapeType="1"/>
              </p:cNvSpPr>
              <p:nvPr/>
            </p:nvSpPr>
            <p:spPr bwMode="auto">
              <a:xfrm flipH="1" flipV="1">
                <a:off x="1890" y="1226"/>
                <a:ext cx="24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55" name="Line 1031"/>
              <p:cNvSpPr>
                <a:spLocks noChangeShapeType="1"/>
              </p:cNvSpPr>
              <p:nvPr/>
            </p:nvSpPr>
            <p:spPr bwMode="auto">
              <a:xfrm>
                <a:off x="1890" y="1226"/>
                <a:ext cx="66" cy="11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56" name="Freeform 1032"/>
              <p:cNvSpPr>
                <a:spLocks/>
              </p:cNvSpPr>
              <p:nvPr/>
            </p:nvSpPr>
            <p:spPr bwMode="auto">
              <a:xfrm>
                <a:off x="1956" y="1340"/>
                <a:ext cx="72" cy="564"/>
              </a:xfrm>
              <a:custGeom>
                <a:avLst/>
                <a:gdLst/>
                <a:ahLst/>
                <a:cxnLst>
                  <a:cxn ang="0">
                    <a:pos x="30" y="174"/>
                  </a:cxn>
                  <a:cxn ang="0">
                    <a:pos x="0" y="0"/>
                  </a:cxn>
                  <a:cxn ang="0">
                    <a:pos x="72" y="564"/>
                  </a:cxn>
                  <a:cxn ang="0">
                    <a:pos x="30" y="174"/>
                  </a:cxn>
                </a:cxnLst>
                <a:rect l="0" t="0" r="r" b="b"/>
                <a:pathLst>
                  <a:path w="72" h="564">
                    <a:moveTo>
                      <a:pt x="30" y="174"/>
                    </a:moveTo>
                    <a:lnTo>
                      <a:pt x="0" y="0"/>
                    </a:lnTo>
                    <a:lnTo>
                      <a:pt x="72" y="564"/>
                    </a:lnTo>
                    <a:lnTo>
                      <a:pt x="30" y="174"/>
                    </a:lnTo>
                    <a:close/>
                  </a:path>
                </a:pathLst>
              </a:custGeom>
              <a:solidFill>
                <a:srgbClr val="DFFF2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57" name="Line 1033"/>
              <p:cNvSpPr>
                <a:spLocks noChangeShapeType="1"/>
              </p:cNvSpPr>
              <p:nvPr/>
            </p:nvSpPr>
            <p:spPr bwMode="auto">
              <a:xfrm flipH="1" flipV="1">
                <a:off x="1956" y="1340"/>
                <a:ext cx="30" cy="17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58" name="Line 1034"/>
              <p:cNvSpPr>
                <a:spLocks noChangeShapeType="1"/>
              </p:cNvSpPr>
              <p:nvPr/>
            </p:nvSpPr>
            <p:spPr bwMode="auto">
              <a:xfrm>
                <a:off x="1956" y="1340"/>
                <a:ext cx="72" cy="56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59" name="Freeform 1035"/>
              <p:cNvSpPr>
                <a:spLocks/>
              </p:cNvSpPr>
              <p:nvPr/>
            </p:nvSpPr>
            <p:spPr bwMode="auto">
              <a:xfrm>
                <a:off x="1914" y="1250"/>
                <a:ext cx="72" cy="26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2" y="264"/>
                  </a:cxn>
                  <a:cxn ang="0">
                    <a:pos x="42" y="90"/>
                  </a:cxn>
                  <a:cxn ang="0">
                    <a:pos x="0" y="0"/>
                  </a:cxn>
                </a:cxnLst>
                <a:rect l="0" t="0" r="r" b="b"/>
                <a:pathLst>
                  <a:path w="72" h="264">
                    <a:moveTo>
                      <a:pt x="0" y="0"/>
                    </a:moveTo>
                    <a:lnTo>
                      <a:pt x="72" y="264"/>
                    </a:lnTo>
                    <a:lnTo>
                      <a:pt x="42" y="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1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60" name="Line 1036"/>
              <p:cNvSpPr>
                <a:spLocks noChangeShapeType="1"/>
              </p:cNvSpPr>
              <p:nvPr/>
            </p:nvSpPr>
            <p:spPr bwMode="auto">
              <a:xfrm>
                <a:off x="1914" y="1250"/>
                <a:ext cx="72" cy="26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61" name="Line 1037"/>
              <p:cNvSpPr>
                <a:spLocks noChangeShapeType="1"/>
              </p:cNvSpPr>
              <p:nvPr/>
            </p:nvSpPr>
            <p:spPr bwMode="auto">
              <a:xfrm flipH="1" flipV="1">
                <a:off x="1956" y="1340"/>
                <a:ext cx="30" cy="17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62" name="Freeform 1038"/>
              <p:cNvSpPr>
                <a:spLocks/>
              </p:cNvSpPr>
              <p:nvPr/>
            </p:nvSpPr>
            <p:spPr bwMode="auto">
              <a:xfrm>
                <a:off x="1944" y="1220"/>
                <a:ext cx="66" cy="432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0" y="30"/>
                  </a:cxn>
                  <a:cxn ang="0">
                    <a:pos x="66" y="432"/>
                  </a:cxn>
                  <a:cxn ang="0">
                    <a:pos x="24" y="0"/>
                  </a:cxn>
                </a:cxnLst>
                <a:rect l="0" t="0" r="r" b="b"/>
                <a:pathLst>
                  <a:path w="66" h="432">
                    <a:moveTo>
                      <a:pt x="24" y="0"/>
                    </a:moveTo>
                    <a:lnTo>
                      <a:pt x="0" y="30"/>
                    </a:lnTo>
                    <a:lnTo>
                      <a:pt x="66" y="432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E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63" name="Line 1039"/>
              <p:cNvSpPr>
                <a:spLocks noChangeShapeType="1"/>
              </p:cNvSpPr>
              <p:nvPr/>
            </p:nvSpPr>
            <p:spPr bwMode="auto">
              <a:xfrm flipH="1">
                <a:off x="1944" y="1220"/>
                <a:ext cx="24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64" name="Line 1040"/>
              <p:cNvSpPr>
                <a:spLocks noChangeShapeType="1"/>
              </p:cNvSpPr>
              <p:nvPr/>
            </p:nvSpPr>
            <p:spPr bwMode="auto">
              <a:xfrm>
                <a:off x="1944" y="1250"/>
                <a:ext cx="66" cy="4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65" name="Freeform 1041"/>
              <p:cNvSpPr>
                <a:spLocks/>
              </p:cNvSpPr>
              <p:nvPr/>
            </p:nvSpPr>
            <p:spPr bwMode="auto">
              <a:xfrm>
                <a:off x="1962" y="1304"/>
                <a:ext cx="66" cy="54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66" y="36"/>
                  </a:cxn>
                  <a:cxn ang="0">
                    <a:pos x="42" y="0"/>
                  </a:cxn>
                  <a:cxn ang="0">
                    <a:pos x="0" y="54"/>
                  </a:cxn>
                </a:cxnLst>
                <a:rect l="0" t="0" r="r" b="b"/>
                <a:pathLst>
                  <a:path w="66" h="54">
                    <a:moveTo>
                      <a:pt x="0" y="54"/>
                    </a:moveTo>
                    <a:lnTo>
                      <a:pt x="66" y="36"/>
                    </a:lnTo>
                    <a:lnTo>
                      <a:pt x="42" y="0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FF3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66" name="Line 1042"/>
              <p:cNvSpPr>
                <a:spLocks noChangeShapeType="1"/>
              </p:cNvSpPr>
              <p:nvPr/>
            </p:nvSpPr>
            <p:spPr bwMode="auto">
              <a:xfrm flipV="1">
                <a:off x="1962" y="1340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67" name="Line 1043"/>
              <p:cNvSpPr>
                <a:spLocks noChangeShapeType="1"/>
              </p:cNvSpPr>
              <p:nvPr/>
            </p:nvSpPr>
            <p:spPr bwMode="auto">
              <a:xfrm flipH="1" flipV="1">
                <a:off x="2004" y="1304"/>
                <a:ext cx="24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68" name="Freeform 1044"/>
              <p:cNvSpPr>
                <a:spLocks/>
              </p:cNvSpPr>
              <p:nvPr/>
            </p:nvSpPr>
            <p:spPr bwMode="auto">
              <a:xfrm>
                <a:off x="1962" y="1340"/>
                <a:ext cx="66" cy="18"/>
              </a:xfrm>
              <a:custGeom>
                <a:avLst/>
                <a:gdLst/>
                <a:ahLst/>
                <a:cxnLst>
                  <a:cxn ang="0">
                    <a:pos x="24" y="6"/>
                  </a:cxn>
                  <a:cxn ang="0">
                    <a:pos x="0" y="18"/>
                  </a:cxn>
                  <a:cxn ang="0">
                    <a:pos x="66" y="0"/>
                  </a:cxn>
                  <a:cxn ang="0">
                    <a:pos x="24" y="6"/>
                  </a:cxn>
                </a:cxnLst>
                <a:rect l="0" t="0" r="r" b="b"/>
                <a:pathLst>
                  <a:path w="66" h="18">
                    <a:moveTo>
                      <a:pt x="24" y="6"/>
                    </a:moveTo>
                    <a:lnTo>
                      <a:pt x="0" y="18"/>
                    </a:lnTo>
                    <a:lnTo>
                      <a:pt x="66" y="0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FF2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69" name="Line 1045"/>
              <p:cNvSpPr>
                <a:spLocks noChangeShapeType="1"/>
              </p:cNvSpPr>
              <p:nvPr/>
            </p:nvSpPr>
            <p:spPr bwMode="auto">
              <a:xfrm flipH="1">
                <a:off x="1962" y="1346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70" name="Line 1046"/>
              <p:cNvSpPr>
                <a:spLocks noChangeShapeType="1"/>
              </p:cNvSpPr>
              <p:nvPr/>
            </p:nvSpPr>
            <p:spPr bwMode="auto">
              <a:xfrm flipV="1">
                <a:off x="1962" y="1340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71" name="Freeform 1047"/>
              <p:cNvSpPr>
                <a:spLocks/>
              </p:cNvSpPr>
              <p:nvPr/>
            </p:nvSpPr>
            <p:spPr bwMode="auto">
              <a:xfrm>
                <a:off x="1986" y="1340"/>
                <a:ext cx="66" cy="12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42" y="0"/>
                  </a:cxn>
                  <a:cxn ang="0">
                    <a:pos x="0" y="6"/>
                  </a:cxn>
                </a:cxnLst>
                <a:rect l="0" t="0" r="r" b="b"/>
                <a:pathLst>
                  <a:path w="66" h="12">
                    <a:moveTo>
                      <a:pt x="0" y="6"/>
                    </a:moveTo>
                    <a:lnTo>
                      <a:pt x="66" y="12"/>
                    </a:lnTo>
                    <a:lnTo>
                      <a:pt x="42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F2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72" name="Line 1048"/>
              <p:cNvSpPr>
                <a:spLocks noChangeShapeType="1"/>
              </p:cNvSpPr>
              <p:nvPr/>
            </p:nvSpPr>
            <p:spPr bwMode="auto">
              <a:xfrm>
                <a:off x="1986" y="1346"/>
                <a:ext cx="6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73" name="Line 1049"/>
              <p:cNvSpPr>
                <a:spLocks noChangeShapeType="1"/>
              </p:cNvSpPr>
              <p:nvPr/>
            </p:nvSpPr>
            <p:spPr bwMode="auto">
              <a:xfrm flipH="1" flipV="1">
                <a:off x="2028" y="1340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74" name="Freeform 1050"/>
              <p:cNvSpPr>
                <a:spLocks/>
              </p:cNvSpPr>
              <p:nvPr/>
            </p:nvSpPr>
            <p:spPr bwMode="auto">
              <a:xfrm>
                <a:off x="2010" y="1340"/>
                <a:ext cx="66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6" y="6"/>
                  </a:cxn>
                  <a:cxn ang="0">
                    <a:pos x="42" y="12"/>
                  </a:cxn>
                  <a:cxn ang="0">
                    <a:pos x="0" y="0"/>
                  </a:cxn>
                </a:cxnLst>
                <a:rect l="0" t="0" r="r" b="b"/>
                <a:pathLst>
                  <a:path w="66" h="12">
                    <a:moveTo>
                      <a:pt x="0" y="0"/>
                    </a:moveTo>
                    <a:lnTo>
                      <a:pt x="66" y="6"/>
                    </a:lnTo>
                    <a:lnTo>
                      <a:pt x="42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1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75" name="Line 1051"/>
              <p:cNvSpPr>
                <a:spLocks noChangeShapeType="1"/>
              </p:cNvSpPr>
              <p:nvPr/>
            </p:nvSpPr>
            <p:spPr bwMode="auto">
              <a:xfrm>
                <a:off x="2010" y="1340"/>
                <a:ext cx="6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76" name="Line 1052"/>
              <p:cNvSpPr>
                <a:spLocks noChangeShapeType="1"/>
              </p:cNvSpPr>
              <p:nvPr/>
            </p:nvSpPr>
            <p:spPr bwMode="auto">
              <a:xfrm flipH="1">
                <a:off x="2052" y="1346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77" name="Freeform 1053"/>
              <p:cNvSpPr>
                <a:spLocks/>
              </p:cNvSpPr>
              <p:nvPr/>
            </p:nvSpPr>
            <p:spPr bwMode="auto">
              <a:xfrm>
                <a:off x="2010" y="1652"/>
                <a:ext cx="66" cy="39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6" y="366"/>
                  </a:cxn>
                  <a:cxn ang="0">
                    <a:pos x="42" y="390"/>
                  </a:cxn>
                  <a:cxn ang="0">
                    <a:pos x="0" y="0"/>
                  </a:cxn>
                </a:cxnLst>
                <a:rect l="0" t="0" r="r" b="b"/>
                <a:pathLst>
                  <a:path w="66" h="390">
                    <a:moveTo>
                      <a:pt x="0" y="0"/>
                    </a:moveTo>
                    <a:lnTo>
                      <a:pt x="66" y="366"/>
                    </a:lnTo>
                    <a:lnTo>
                      <a:pt x="42" y="3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FF8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78" name="Line 1054"/>
              <p:cNvSpPr>
                <a:spLocks noChangeShapeType="1"/>
              </p:cNvSpPr>
              <p:nvPr/>
            </p:nvSpPr>
            <p:spPr bwMode="auto">
              <a:xfrm>
                <a:off x="2010" y="1652"/>
                <a:ext cx="66" cy="36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79" name="Line 1055"/>
              <p:cNvSpPr>
                <a:spLocks noChangeShapeType="1"/>
              </p:cNvSpPr>
              <p:nvPr/>
            </p:nvSpPr>
            <p:spPr bwMode="auto">
              <a:xfrm flipH="1">
                <a:off x="2052" y="2018"/>
                <a:ext cx="24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80" name="Freeform 1056"/>
              <p:cNvSpPr>
                <a:spLocks/>
              </p:cNvSpPr>
              <p:nvPr/>
            </p:nvSpPr>
            <p:spPr bwMode="auto">
              <a:xfrm>
                <a:off x="2010" y="1652"/>
                <a:ext cx="66" cy="366"/>
              </a:xfrm>
              <a:custGeom>
                <a:avLst/>
                <a:gdLst/>
                <a:ahLst/>
                <a:cxnLst>
                  <a:cxn ang="0">
                    <a:pos x="24" y="48"/>
                  </a:cxn>
                  <a:cxn ang="0">
                    <a:pos x="0" y="0"/>
                  </a:cxn>
                  <a:cxn ang="0">
                    <a:pos x="66" y="366"/>
                  </a:cxn>
                  <a:cxn ang="0">
                    <a:pos x="24" y="48"/>
                  </a:cxn>
                </a:cxnLst>
                <a:rect l="0" t="0" r="r" b="b"/>
                <a:pathLst>
                  <a:path w="66" h="366">
                    <a:moveTo>
                      <a:pt x="24" y="48"/>
                    </a:moveTo>
                    <a:lnTo>
                      <a:pt x="0" y="0"/>
                    </a:lnTo>
                    <a:lnTo>
                      <a:pt x="66" y="366"/>
                    </a:lnTo>
                    <a:lnTo>
                      <a:pt x="24" y="48"/>
                    </a:lnTo>
                    <a:close/>
                  </a:path>
                </a:pathLst>
              </a:custGeom>
              <a:solidFill>
                <a:srgbClr val="50FFA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81" name="Line 1057"/>
              <p:cNvSpPr>
                <a:spLocks noChangeShapeType="1"/>
              </p:cNvSpPr>
              <p:nvPr/>
            </p:nvSpPr>
            <p:spPr bwMode="auto">
              <a:xfrm flipH="1" flipV="1">
                <a:off x="2010" y="1652"/>
                <a:ext cx="24" cy="4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82" name="Line 1058"/>
              <p:cNvSpPr>
                <a:spLocks noChangeShapeType="1"/>
              </p:cNvSpPr>
              <p:nvPr/>
            </p:nvSpPr>
            <p:spPr bwMode="auto">
              <a:xfrm>
                <a:off x="2010" y="1652"/>
                <a:ext cx="66" cy="36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83" name="Freeform 1059"/>
              <p:cNvSpPr>
                <a:spLocks/>
              </p:cNvSpPr>
              <p:nvPr/>
            </p:nvSpPr>
            <p:spPr bwMode="auto">
              <a:xfrm>
                <a:off x="2004" y="914"/>
                <a:ext cx="66" cy="66"/>
              </a:xfrm>
              <a:custGeom>
                <a:avLst/>
                <a:gdLst/>
                <a:ahLst/>
                <a:cxnLst>
                  <a:cxn ang="0">
                    <a:pos x="24" y="66"/>
                  </a:cxn>
                  <a:cxn ang="0">
                    <a:pos x="0" y="24"/>
                  </a:cxn>
                  <a:cxn ang="0">
                    <a:pos x="66" y="0"/>
                  </a:cxn>
                  <a:cxn ang="0">
                    <a:pos x="24" y="66"/>
                  </a:cxn>
                </a:cxnLst>
                <a:rect l="0" t="0" r="r" b="b"/>
                <a:pathLst>
                  <a:path w="66" h="66">
                    <a:moveTo>
                      <a:pt x="24" y="66"/>
                    </a:moveTo>
                    <a:lnTo>
                      <a:pt x="0" y="24"/>
                    </a:lnTo>
                    <a:lnTo>
                      <a:pt x="66" y="0"/>
                    </a:lnTo>
                    <a:lnTo>
                      <a:pt x="24" y="66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84" name="Line 1060"/>
              <p:cNvSpPr>
                <a:spLocks noChangeShapeType="1"/>
              </p:cNvSpPr>
              <p:nvPr/>
            </p:nvSpPr>
            <p:spPr bwMode="auto">
              <a:xfrm flipH="1" flipV="1">
                <a:off x="2004" y="938"/>
                <a:ext cx="24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85" name="Line 1061"/>
              <p:cNvSpPr>
                <a:spLocks noChangeShapeType="1"/>
              </p:cNvSpPr>
              <p:nvPr/>
            </p:nvSpPr>
            <p:spPr bwMode="auto">
              <a:xfrm flipV="1">
                <a:off x="2004" y="914"/>
                <a:ext cx="6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86" name="Freeform 1062"/>
              <p:cNvSpPr>
                <a:spLocks/>
              </p:cNvSpPr>
              <p:nvPr/>
            </p:nvSpPr>
            <p:spPr bwMode="auto">
              <a:xfrm>
                <a:off x="2004" y="914"/>
                <a:ext cx="66" cy="24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66" y="0"/>
                  </a:cxn>
                  <a:cxn ang="0">
                    <a:pos x="42" y="0"/>
                  </a:cxn>
                  <a:cxn ang="0">
                    <a:pos x="0" y="24"/>
                  </a:cxn>
                </a:cxnLst>
                <a:rect l="0" t="0" r="r" b="b"/>
                <a:pathLst>
                  <a:path w="66" h="24">
                    <a:moveTo>
                      <a:pt x="0" y="24"/>
                    </a:moveTo>
                    <a:lnTo>
                      <a:pt x="66" y="0"/>
                    </a:lnTo>
                    <a:lnTo>
                      <a:pt x="42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87" name="Line 1063"/>
              <p:cNvSpPr>
                <a:spLocks noChangeShapeType="1"/>
              </p:cNvSpPr>
              <p:nvPr/>
            </p:nvSpPr>
            <p:spPr bwMode="auto">
              <a:xfrm flipV="1">
                <a:off x="2004" y="914"/>
                <a:ext cx="6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88" name="Line 1064"/>
              <p:cNvSpPr>
                <a:spLocks noChangeShapeType="1"/>
              </p:cNvSpPr>
              <p:nvPr/>
            </p:nvSpPr>
            <p:spPr bwMode="auto">
              <a:xfrm flipH="1">
                <a:off x="2046" y="914"/>
                <a:ext cx="2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89" name="Freeform 1065"/>
              <p:cNvSpPr>
                <a:spLocks/>
              </p:cNvSpPr>
              <p:nvPr/>
            </p:nvSpPr>
            <p:spPr bwMode="auto">
              <a:xfrm>
                <a:off x="2004" y="1292"/>
                <a:ext cx="66" cy="48"/>
              </a:xfrm>
              <a:custGeom>
                <a:avLst/>
                <a:gdLst/>
                <a:ahLst/>
                <a:cxnLst>
                  <a:cxn ang="0">
                    <a:pos x="24" y="48"/>
                  </a:cxn>
                  <a:cxn ang="0">
                    <a:pos x="0" y="12"/>
                  </a:cxn>
                  <a:cxn ang="0">
                    <a:pos x="66" y="0"/>
                  </a:cxn>
                  <a:cxn ang="0">
                    <a:pos x="24" y="48"/>
                  </a:cxn>
                </a:cxnLst>
                <a:rect l="0" t="0" r="r" b="b"/>
                <a:pathLst>
                  <a:path w="66" h="48">
                    <a:moveTo>
                      <a:pt x="24" y="48"/>
                    </a:moveTo>
                    <a:lnTo>
                      <a:pt x="0" y="12"/>
                    </a:lnTo>
                    <a:lnTo>
                      <a:pt x="66" y="0"/>
                    </a:lnTo>
                    <a:lnTo>
                      <a:pt x="24" y="48"/>
                    </a:lnTo>
                    <a:close/>
                  </a:path>
                </a:pathLst>
              </a:custGeom>
              <a:solidFill>
                <a:srgbClr val="FF3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90" name="Line 1066"/>
              <p:cNvSpPr>
                <a:spLocks noChangeShapeType="1"/>
              </p:cNvSpPr>
              <p:nvPr/>
            </p:nvSpPr>
            <p:spPr bwMode="auto">
              <a:xfrm flipH="1" flipV="1">
                <a:off x="2004" y="1304"/>
                <a:ext cx="24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91" name="Line 1067"/>
              <p:cNvSpPr>
                <a:spLocks noChangeShapeType="1"/>
              </p:cNvSpPr>
              <p:nvPr/>
            </p:nvSpPr>
            <p:spPr bwMode="auto">
              <a:xfrm flipV="1">
                <a:off x="2004" y="1292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92" name="Freeform 1068"/>
              <p:cNvSpPr>
                <a:spLocks/>
              </p:cNvSpPr>
              <p:nvPr/>
            </p:nvSpPr>
            <p:spPr bwMode="auto">
              <a:xfrm>
                <a:off x="1998" y="1010"/>
                <a:ext cx="66" cy="60"/>
              </a:xfrm>
              <a:custGeom>
                <a:avLst/>
                <a:gdLst/>
                <a:ahLst/>
                <a:cxnLst>
                  <a:cxn ang="0">
                    <a:pos x="24" y="60"/>
                  </a:cxn>
                  <a:cxn ang="0">
                    <a:pos x="0" y="42"/>
                  </a:cxn>
                  <a:cxn ang="0">
                    <a:pos x="66" y="0"/>
                  </a:cxn>
                  <a:cxn ang="0">
                    <a:pos x="24" y="60"/>
                  </a:cxn>
                </a:cxnLst>
                <a:rect l="0" t="0" r="r" b="b"/>
                <a:pathLst>
                  <a:path w="66" h="60">
                    <a:moveTo>
                      <a:pt x="24" y="60"/>
                    </a:moveTo>
                    <a:lnTo>
                      <a:pt x="0" y="42"/>
                    </a:lnTo>
                    <a:lnTo>
                      <a:pt x="66" y="0"/>
                    </a:lnTo>
                    <a:lnTo>
                      <a:pt x="24" y="6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93" name="Line 1069"/>
              <p:cNvSpPr>
                <a:spLocks noChangeShapeType="1"/>
              </p:cNvSpPr>
              <p:nvPr/>
            </p:nvSpPr>
            <p:spPr bwMode="auto">
              <a:xfrm flipH="1" flipV="1">
                <a:off x="1998" y="1052"/>
                <a:ext cx="24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94" name="Line 1070"/>
              <p:cNvSpPr>
                <a:spLocks noChangeShapeType="1"/>
              </p:cNvSpPr>
              <p:nvPr/>
            </p:nvSpPr>
            <p:spPr bwMode="auto">
              <a:xfrm flipV="1">
                <a:off x="1998" y="1010"/>
                <a:ext cx="66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95" name="Freeform 1071"/>
              <p:cNvSpPr>
                <a:spLocks/>
              </p:cNvSpPr>
              <p:nvPr/>
            </p:nvSpPr>
            <p:spPr bwMode="auto">
              <a:xfrm>
                <a:off x="1998" y="986"/>
                <a:ext cx="66" cy="66"/>
              </a:xfrm>
              <a:custGeom>
                <a:avLst/>
                <a:gdLst/>
                <a:ahLst/>
                <a:cxnLst>
                  <a:cxn ang="0">
                    <a:pos x="0" y="66"/>
                  </a:cxn>
                  <a:cxn ang="0">
                    <a:pos x="66" y="24"/>
                  </a:cxn>
                  <a:cxn ang="0">
                    <a:pos x="42" y="0"/>
                  </a:cxn>
                  <a:cxn ang="0">
                    <a:pos x="0" y="66"/>
                  </a:cxn>
                </a:cxnLst>
                <a:rect l="0" t="0" r="r" b="b"/>
                <a:pathLst>
                  <a:path w="66" h="66">
                    <a:moveTo>
                      <a:pt x="0" y="66"/>
                    </a:moveTo>
                    <a:lnTo>
                      <a:pt x="66" y="24"/>
                    </a:lnTo>
                    <a:lnTo>
                      <a:pt x="42" y="0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E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96" name="Line 1072"/>
              <p:cNvSpPr>
                <a:spLocks noChangeShapeType="1"/>
              </p:cNvSpPr>
              <p:nvPr/>
            </p:nvSpPr>
            <p:spPr bwMode="auto">
              <a:xfrm flipV="1">
                <a:off x="1998" y="1010"/>
                <a:ext cx="66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97" name="Line 1073"/>
              <p:cNvSpPr>
                <a:spLocks noChangeShapeType="1"/>
              </p:cNvSpPr>
              <p:nvPr/>
            </p:nvSpPr>
            <p:spPr bwMode="auto">
              <a:xfrm flipH="1" flipV="1">
                <a:off x="2040" y="986"/>
                <a:ext cx="24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98" name="Freeform 1074"/>
              <p:cNvSpPr>
                <a:spLocks/>
              </p:cNvSpPr>
              <p:nvPr/>
            </p:nvSpPr>
            <p:spPr bwMode="auto">
              <a:xfrm>
                <a:off x="1968" y="860"/>
                <a:ext cx="66" cy="48"/>
              </a:xfrm>
              <a:custGeom>
                <a:avLst/>
                <a:gdLst/>
                <a:ahLst/>
                <a:cxnLst>
                  <a:cxn ang="0">
                    <a:pos x="0" y="48"/>
                  </a:cxn>
                  <a:cxn ang="0">
                    <a:pos x="66" y="18"/>
                  </a:cxn>
                  <a:cxn ang="0">
                    <a:pos x="42" y="0"/>
                  </a:cxn>
                  <a:cxn ang="0">
                    <a:pos x="0" y="48"/>
                  </a:cxn>
                </a:cxnLst>
                <a:rect l="0" t="0" r="r" b="b"/>
                <a:pathLst>
                  <a:path w="66" h="48">
                    <a:moveTo>
                      <a:pt x="0" y="48"/>
                    </a:moveTo>
                    <a:lnTo>
                      <a:pt x="66" y="18"/>
                    </a:lnTo>
                    <a:lnTo>
                      <a:pt x="42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99" name="Line 1075"/>
              <p:cNvSpPr>
                <a:spLocks noChangeShapeType="1"/>
              </p:cNvSpPr>
              <p:nvPr/>
            </p:nvSpPr>
            <p:spPr bwMode="auto">
              <a:xfrm flipV="1">
                <a:off x="1968" y="878"/>
                <a:ext cx="66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00" name="Line 1076"/>
              <p:cNvSpPr>
                <a:spLocks noChangeShapeType="1"/>
              </p:cNvSpPr>
              <p:nvPr/>
            </p:nvSpPr>
            <p:spPr bwMode="auto">
              <a:xfrm flipH="1" flipV="1">
                <a:off x="2010" y="860"/>
                <a:ext cx="24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01" name="Freeform 1077"/>
              <p:cNvSpPr>
                <a:spLocks/>
              </p:cNvSpPr>
              <p:nvPr/>
            </p:nvSpPr>
            <p:spPr bwMode="auto">
              <a:xfrm>
                <a:off x="1968" y="878"/>
                <a:ext cx="66" cy="30"/>
              </a:xfrm>
              <a:custGeom>
                <a:avLst/>
                <a:gdLst/>
                <a:ahLst/>
                <a:cxnLst>
                  <a:cxn ang="0">
                    <a:pos x="24" y="18"/>
                  </a:cxn>
                  <a:cxn ang="0">
                    <a:pos x="0" y="30"/>
                  </a:cxn>
                  <a:cxn ang="0">
                    <a:pos x="66" y="0"/>
                  </a:cxn>
                  <a:cxn ang="0">
                    <a:pos x="24" y="18"/>
                  </a:cxn>
                </a:cxnLst>
                <a:rect l="0" t="0" r="r" b="b"/>
                <a:pathLst>
                  <a:path w="66" h="30">
                    <a:moveTo>
                      <a:pt x="24" y="18"/>
                    </a:moveTo>
                    <a:lnTo>
                      <a:pt x="0" y="30"/>
                    </a:lnTo>
                    <a:lnTo>
                      <a:pt x="66" y="0"/>
                    </a:lnTo>
                    <a:lnTo>
                      <a:pt x="24" y="18"/>
                    </a:lnTo>
                    <a:close/>
                  </a:path>
                </a:pathLst>
              </a:custGeom>
              <a:solidFill>
                <a:srgbClr val="B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02" name="Line 1078"/>
              <p:cNvSpPr>
                <a:spLocks noChangeShapeType="1"/>
              </p:cNvSpPr>
              <p:nvPr/>
            </p:nvSpPr>
            <p:spPr bwMode="auto">
              <a:xfrm flipH="1">
                <a:off x="1968" y="896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03" name="Line 1079"/>
              <p:cNvSpPr>
                <a:spLocks noChangeShapeType="1"/>
              </p:cNvSpPr>
              <p:nvPr/>
            </p:nvSpPr>
            <p:spPr bwMode="auto">
              <a:xfrm flipV="1">
                <a:off x="1968" y="878"/>
                <a:ext cx="66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04" name="Freeform 1080"/>
              <p:cNvSpPr>
                <a:spLocks/>
              </p:cNvSpPr>
              <p:nvPr/>
            </p:nvSpPr>
            <p:spPr bwMode="auto">
              <a:xfrm>
                <a:off x="1992" y="878"/>
                <a:ext cx="72" cy="48"/>
              </a:xfrm>
              <a:custGeom>
                <a:avLst/>
                <a:gdLst/>
                <a:ahLst/>
                <a:cxnLst>
                  <a:cxn ang="0">
                    <a:pos x="30" y="48"/>
                  </a:cxn>
                  <a:cxn ang="0">
                    <a:pos x="0" y="18"/>
                  </a:cxn>
                  <a:cxn ang="0">
                    <a:pos x="72" y="0"/>
                  </a:cxn>
                  <a:cxn ang="0">
                    <a:pos x="30" y="48"/>
                  </a:cxn>
                </a:cxnLst>
                <a:rect l="0" t="0" r="r" b="b"/>
                <a:pathLst>
                  <a:path w="72" h="48">
                    <a:moveTo>
                      <a:pt x="30" y="48"/>
                    </a:moveTo>
                    <a:lnTo>
                      <a:pt x="0" y="18"/>
                    </a:lnTo>
                    <a:lnTo>
                      <a:pt x="72" y="0"/>
                    </a:lnTo>
                    <a:lnTo>
                      <a:pt x="30" y="48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05" name="Line 1081"/>
              <p:cNvSpPr>
                <a:spLocks noChangeShapeType="1"/>
              </p:cNvSpPr>
              <p:nvPr/>
            </p:nvSpPr>
            <p:spPr bwMode="auto">
              <a:xfrm flipH="1" flipV="1">
                <a:off x="1992" y="896"/>
                <a:ext cx="30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06" name="Line 1082"/>
              <p:cNvSpPr>
                <a:spLocks noChangeShapeType="1"/>
              </p:cNvSpPr>
              <p:nvPr/>
            </p:nvSpPr>
            <p:spPr bwMode="auto">
              <a:xfrm flipV="1">
                <a:off x="1992" y="878"/>
                <a:ext cx="72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07" name="Freeform 1083"/>
              <p:cNvSpPr>
                <a:spLocks/>
              </p:cNvSpPr>
              <p:nvPr/>
            </p:nvSpPr>
            <p:spPr bwMode="auto">
              <a:xfrm>
                <a:off x="1992" y="878"/>
                <a:ext cx="72" cy="18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72" y="0"/>
                  </a:cxn>
                  <a:cxn ang="0">
                    <a:pos x="42" y="0"/>
                  </a:cxn>
                  <a:cxn ang="0">
                    <a:pos x="0" y="18"/>
                  </a:cxn>
                </a:cxnLst>
                <a:rect l="0" t="0" r="r" b="b"/>
                <a:pathLst>
                  <a:path w="72" h="18">
                    <a:moveTo>
                      <a:pt x="0" y="18"/>
                    </a:moveTo>
                    <a:lnTo>
                      <a:pt x="72" y="0"/>
                    </a:lnTo>
                    <a:lnTo>
                      <a:pt x="42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B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08" name="Line 1084"/>
              <p:cNvSpPr>
                <a:spLocks noChangeShapeType="1"/>
              </p:cNvSpPr>
              <p:nvPr/>
            </p:nvSpPr>
            <p:spPr bwMode="auto">
              <a:xfrm flipV="1">
                <a:off x="1992" y="878"/>
                <a:ext cx="72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09" name="Line 1085"/>
              <p:cNvSpPr>
                <a:spLocks noChangeShapeType="1"/>
              </p:cNvSpPr>
              <p:nvPr/>
            </p:nvSpPr>
            <p:spPr bwMode="auto">
              <a:xfrm flipH="1">
                <a:off x="2034" y="878"/>
                <a:ext cx="3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10" name="Freeform 1086"/>
              <p:cNvSpPr>
                <a:spLocks/>
              </p:cNvSpPr>
              <p:nvPr/>
            </p:nvSpPr>
            <p:spPr bwMode="auto">
              <a:xfrm>
                <a:off x="1986" y="1340"/>
                <a:ext cx="66" cy="12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0" y="6"/>
                  </a:cxn>
                  <a:cxn ang="0">
                    <a:pos x="66" y="12"/>
                  </a:cxn>
                  <a:cxn ang="0">
                    <a:pos x="24" y="0"/>
                  </a:cxn>
                </a:cxnLst>
                <a:rect l="0" t="0" r="r" b="b"/>
                <a:pathLst>
                  <a:path w="66" h="12">
                    <a:moveTo>
                      <a:pt x="24" y="0"/>
                    </a:moveTo>
                    <a:lnTo>
                      <a:pt x="0" y="6"/>
                    </a:lnTo>
                    <a:lnTo>
                      <a:pt x="66" y="12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FF1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11" name="Line 1087"/>
              <p:cNvSpPr>
                <a:spLocks noChangeShapeType="1"/>
              </p:cNvSpPr>
              <p:nvPr/>
            </p:nvSpPr>
            <p:spPr bwMode="auto">
              <a:xfrm flipH="1">
                <a:off x="1986" y="1340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12" name="Line 1088"/>
              <p:cNvSpPr>
                <a:spLocks noChangeShapeType="1"/>
              </p:cNvSpPr>
              <p:nvPr/>
            </p:nvSpPr>
            <p:spPr bwMode="auto">
              <a:xfrm>
                <a:off x="1986" y="1346"/>
                <a:ext cx="6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13" name="Freeform 1089"/>
              <p:cNvSpPr>
                <a:spLocks/>
              </p:cNvSpPr>
              <p:nvPr/>
            </p:nvSpPr>
            <p:spPr bwMode="auto">
              <a:xfrm>
                <a:off x="1986" y="1514"/>
                <a:ext cx="66" cy="528"/>
              </a:xfrm>
              <a:custGeom>
                <a:avLst/>
                <a:gdLst/>
                <a:ahLst/>
                <a:cxnLst>
                  <a:cxn ang="0">
                    <a:pos x="24" y="138"/>
                  </a:cxn>
                  <a:cxn ang="0">
                    <a:pos x="0" y="0"/>
                  </a:cxn>
                  <a:cxn ang="0">
                    <a:pos x="66" y="528"/>
                  </a:cxn>
                  <a:cxn ang="0">
                    <a:pos x="24" y="138"/>
                  </a:cxn>
                </a:cxnLst>
                <a:rect l="0" t="0" r="r" b="b"/>
                <a:pathLst>
                  <a:path w="66" h="528">
                    <a:moveTo>
                      <a:pt x="24" y="138"/>
                    </a:moveTo>
                    <a:lnTo>
                      <a:pt x="0" y="0"/>
                    </a:lnTo>
                    <a:lnTo>
                      <a:pt x="66" y="528"/>
                    </a:lnTo>
                    <a:lnTo>
                      <a:pt x="24" y="138"/>
                    </a:lnTo>
                    <a:close/>
                  </a:path>
                </a:pathLst>
              </a:custGeom>
              <a:solidFill>
                <a:srgbClr val="70FF8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14" name="Line 1090"/>
              <p:cNvSpPr>
                <a:spLocks noChangeShapeType="1"/>
              </p:cNvSpPr>
              <p:nvPr/>
            </p:nvSpPr>
            <p:spPr bwMode="auto">
              <a:xfrm flipH="1" flipV="1">
                <a:off x="1986" y="1514"/>
                <a:ext cx="24" cy="1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15" name="Line 1091"/>
              <p:cNvSpPr>
                <a:spLocks noChangeShapeType="1"/>
              </p:cNvSpPr>
              <p:nvPr/>
            </p:nvSpPr>
            <p:spPr bwMode="auto">
              <a:xfrm>
                <a:off x="1986" y="1514"/>
                <a:ext cx="66" cy="52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16" name="Freeform 1092"/>
              <p:cNvSpPr>
                <a:spLocks/>
              </p:cNvSpPr>
              <p:nvPr/>
            </p:nvSpPr>
            <p:spPr bwMode="auto">
              <a:xfrm>
                <a:off x="1986" y="1514"/>
                <a:ext cx="66" cy="52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6" y="528"/>
                  </a:cxn>
                  <a:cxn ang="0">
                    <a:pos x="42" y="390"/>
                  </a:cxn>
                  <a:cxn ang="0">
                    <a:pos x="0" y="0"/>
                  </a:cxn>
                </a:cxnLst>
                <a:rect l="0" t="0" r="r" b="b"/>
                <a:pathLst>
                  <a:path w="66" h="528">
                    <a:moveTo>
                      <a:pt x="0" y="0"/>
                    </a:moveTo>
                    <a:lnTo>
                      <a:pt x="66" y="528"/>
                    </a:lnTo>
                    <a:lnTo>
                      <a:pt x="42" y="3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FFF2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17" name="Line 1093"/>
              <p:cNvSpPr>
                <a:spLocks noChangeShapeType="1"/>
              </p:cNvSpPr>
              <p:nvPr/>
            </p:nvSpPr>
            <p:spPr bwMode="auto">
              <a:xfrm>
                <a:off x="1986" y="1514"/>
                <a:ext cx="66" cy="52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18" name="Line 1094"/>
              <p:cNvSpPr>
                <a:spLocks noChangeShapeType="1"/>
              </p:cNvSpPr>
              <p:nvPr/>
            </p:nvSpPr>
            <p:spPr bwMode="auto">
              <a:xfrm flipH="1" flipV="1">
                <a:off x="2028" y="1904"/>
                <a:ext cx="24" cy="1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19" name="Freeform 1095"/>
              <p:cNvSpPr>
                <a:spLocks/>
              </p:cNvSpPr>
              <p:nvPr/>
            </p:nvSpPr>
            <p:spPr bwMode="auto">
              <a:xfrm>
                <a:off x="1980" y="914"/>
                <a:ext cx="66" cy="36"/>
              </a:xfrm>
              <a:custGeom>
                <a:avLst/>
                <a:gdLst/>
                <a:ahLst/>
                <a:cxnLst>
                  <a:cxn ang="0">
                    <a:pos x="24" y="24"/>
                  </a:cxn>
                  <a:cxn ang="0">
                    <a:pos x="0" y="36"/>
                  </a:cxn>
                  <a:cxn ang="0">
                    <a:pos x="66" y="0"/>
                  </a:cxn>
                  <a:cxn ang="0">
                    <a:pos x="24" y="24"/>
                  </a:cxn>
                </a:cxnLst>
                <a:rect l="0" t="0" r="r" b="b"/>
                <a:pathLst>
                  <a:path w="66" h="36">
                    <a:moveTo>
                      <a:pt x="24" y="24"/>
                    </a:moveTo>
                    <a:lnTo>
                      <a:pt x="0" y="36"/>
                    </a:lnTo>
                    <a:lnTo>
                      <a:pt x="66" y="0"/>
                    </a:lnTo>
                    <a:lnTo>
                      <a:pt x="24" y="24"/>
                    </a:lnTo>
                    <a:close/>
                  </a:path>
                </a:pathLst>
              </a:custGeom>
              <a:solidFill>
                <a:srgbClr val="B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20" name="Line 1096"/>
              <p:cNvSpPr>
                <a:spLocks noChangeShapeType="1"/>
              </p:cNvSpPr>
              <p:nvPr/>
            </p:nvSpPr>
            <p:spPr bwMode="auto">
              <a:xfrm flipH="1">
                <a:off x="1980" y="938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21" name="Line 1097"/>
              <p:cNvSpPr>
                <a:spLocks noChangeShapeType="1"/>
              </p:cNvSpPr>
              <p:nvPr/>
            </p:nvSpPr>
            <p:spPr bwMode="auto">
              <a:xfrm flipV="1">
                <a:off x="1980" y="914"/>
                <a:ext cx="66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22" name="Freeform 1098"/>
              <p:cNvSpPr>
                <a:spLocks/>
              </p:cNvSpPr>
              <p:nvPr/>
            </p:nvSpPr>
            <p:spPr bwMode="auto">
              <a:xfrm>
                <a:off x="1980" y="914"/>
                <a:ext cx="66" cy="36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66" y="0"/>
                  </a:cxn>
                  <a:cxn ang="0">
                    <a:pos x="42" y="12"/>
                  </a:cxn>
                  <a:cxn ang="0">
                    <a:pos x="0" y="36"/>
                  </a:cxn>
                </a:cxnLst>
                <a:rect l="0" t="0" r="r" b="b"/>
                <a:pathLst>
                  <a:path w="66" h="36">
                    <a:moveTo>
                      <a:pt x="0" y="36"/>
                    </a:moveTo>
                    <a:lnTo>
                      <a:pt x="66" y="0"/>
                    </a:lnTo>
                    <a:lnTo>
                      <a:pt x="42" y="12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23" name="Line 1099"/>
              <p:cNvSpPr>
                <a:spLocks noChangeShapeType="1"/>
              </p:cNvSpPr>
              <p:nvPr/>
            </p:nvSpPr>
            <p:spPr bwMode="auto">
              <a:xfrm flipV="1">
                <a:off x="1980" y="914"/>
                <a:ext cx="66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24" name="Line 1100"/>
              <p:cNvSpPr>
                <a:spLocks noChangeShapeType="1"/>
              </p:cNvSpPr>
              <p:nvPr/>
            </p:nvSpPr>
            <p:spPr bwMode="auto">
              <a:xfrm flipH="1">
                <a:off x="2022" y="914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25" name="Freeform 1101"/>
              <p:cNvSpPr>
                <a:spLocks/>
              </p:cNvSpPr>
              <p:nvPr/>
            </p:nvSpPr>
            <p:spPr bwMode="auto">
              <a:xfrm>
                <a:off x="1974" y="986"/>
                <a:ext cx="66" cy="66"/>
              </a:xfrm>
              <a:custGeom>
                <a:avLst/>
                <a:gdLst/>
                <a:ahLst/>
                <a:cxnLst>
                  <a:cxn ang="0">
                    <a:pos x="24" y="66"/>
                  </a:cxn>
                  <a:cxn ang="0">
                    <a:pos x="0" y="60"/>
                  </a:cxn>
                  <a:cxn ang="0">
                    <a:pos x="66" y="0"/>
                  </a:cxn>
                  <a:cxn ang="0">
                    <a:pos x="24" y="66"/>
                  </a:cxn>
                </a:cxnLst>
                <a:rect l="0" t="0" r="r" b="b"/>
                <a:pathLst>
                  <a:path w="66" h="66">
                    <a:moveTo>
                      <a:pt x="24" y="66"/>
                    </a:moveTo>
                    <a:lnTo>
                      <a:pt x="0" y="60"/>
                    </a:lnTo>
                    <a:lnTo>
                      <a:pt x="66" y="0"/>
                    </a:lnTo>
                    <a:lnTo>
                      <a:pt x="24" y="66"/>
                    </a:lnTo>
                    <a:close/>
                  </a:path>
                </a:pathLst>
              </a:custGeom>
              <a:solidFill>
                <a:srgbClr val="E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26" name="Line 1102"/>
              <p:cNvSpPr>
                <a:spLocks noChangeShapeType="1"/>
              </p:cNvSpPr>
              <p:nvPr/>
            </p:nvSpPr>
            <p:spPr bwMode="auto">
              <a:xfrm flipH="1" flipV="1">
                <a:off x="1974" y="1046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27" name="Line 1103"/>
              <p:cNvSpPr>
                <a:spLocks noChangeShapeType="1"/>
              </p:cNvSpPr>
              <p:nvPr/>
            </p:nvSpPr>
            <p:spPr bwMode="auto">
              <a:xfrm flipV="1">
                <a:off x="1974" y="986"/>
                <a:ext cx="66" cy="6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28" name="Freeform 1104"/>
              <p:cNvSpPr>
                <a:spLocks/>
              </p:cNvSpPr>
              <p:nvPr/>
            </p:nvSpPr>
            <p:spPr bwMode="auto">
              <a:xfrm>
                <a:off x="1974" y="986"/>
                <a:ext cx="66" cy="60"/>
              </a:xfrm>
              <a:custGeom>
                <a:avLst/>
                <a:gdLst/>
                <a:ahLst/>
                <a:cxnLst>
                  <a:cxn ang="0">
                    <a:pos x="0" y="60"/>
                  </a:cxn>
                  <a:cxn ang="0">
                    <a:pos x="66" y="0"/>
                  </a:cxn>
                  <a:cxn ang="0">
                    <a:pos x="42" y="6"/>
                  </a:cxn>
                  <a:cxn ang="0">
                    <a:pos x="0" y="60"/>
                  </a:cxn>
                </a:cxnLst>
                <a:rect l="0" t="0" r="r" b="b"/>
                <a:pathLst>
                  <a:path w="66" h="60">
                    <a:moveTo>
                      <a:pt x="0" y="60"/>
                    </a:moveTo>
                    <a:lnTo>
                      <a:pt x="66" y="0"/>
                    </a:lnTo>
                    <a:lnTo>
                      <a:pt x="42" y="6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E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29" name="Line 1105"/>
              <p:cNvSpPr>
                <a:spLocks noChangeShapeType="1"/>
              </p:cNvSpPr>
              <p:nvPr/>
            </p:nvSpPr>
            <p:spPr bwMode="auto">
              <a:xfrm flipV="1">
                <a:off x="1974" y="986"/>
                <a:ext cx="66" cy="6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30" name="Line 1106"/>
              <p:cNvSpPr>
                <a:spLocks noChangeShapeType="1"/>
              </p:cNvSpPr>
              <p:nvPr/>
            </p:nvSpPr>
            <p:spPr bwMode="auto">
              <a:xfrm flipH="1">
                <a:off x="2016" y="986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31" name="Freeform 1107"/>
              <p:cNvSpPr>
                <a:spLocks/>
              </p:cNvSpPr>
              <p:nvPr/>
            </p:nvSpPr>
            <p:spPr bwMode="auto">
              <a:xfrm>
                <a:off x="1968" y="1082"/>
                <a:ext cx="66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66" y="12"/>
                  </a:cxn>
                  <a:cxn ang="0">
                    <a:pos x="36" y="0"/>
                  </a:cxn>
                  <a:cxn ang="0">
                    <a:pos x="0" y="30"/>
                  </a:cxn>
                </a:cxnLst>
                <a:rect l="0" t="0" r="r" b="b"/>
                <a:pathLst>
                  <a:path w="66" h="30">
                    <a:moveTo>
                      <a:pt x="0" y="30"/>
                    </a:moveTo>
                    <a:lnTo>
                      <a:pt x="66" y="12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E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32" name="Line 1108"/>
              <p:cNvSpPr>
                <a:spLocks noChangeShapeType="1"/>
              </p:cNvSpPr>
              <p:nvPr/>
            </p:nvSpPr>
            <p:spPr bwMode="auto">
              <a:xfrm flipV="1">
                <a:off x="1968" y="1094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33" name="Line 1109"/>
              <p:cNvSpPr>
                <a:spLocks noChangeShapeType="1"/>
              </p:cNvSpPr>
              <p:nvPr/>
            </p:nvSpPr>
            <p:spPr bwMode="auto">
              <a:xfrm flipH="1" flipV="1">
                <a:off x="2004" y="1082"/>
                <a:ext cx="3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34" name="Freeform 1110"/>
              <p:cNvSpPr>
                <a:spLocks/>
              </p:cNvSpPr>
              <p:nvPr/>
            </p:nvSpPr>
            <p:spPr bwMode="auto">
              <a:xfrm>
                <a:off x="1962" y="938"/>
                <a:ext cx="66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66" y="42"/>
                  </a:cxn>
                  <a:cxn ang="0">
                    <a:pos x="42" y="0"/>
                  </a:cxn>
                  <a:cxn ang="0">
                    <a:pos x="0" y="42"/>
                  </a:cxn>
                </a:cxnLst>
                <a:rect l="0" t="0" r="r" b="b"/>
                <a:pathLst>
                  <a:path w="66" h="42">
                    <a:moveTo>
                      <a:pt x="0" y="42"/>
                    </a:moveTo>
                    <a:lnTo>
                      <a:pt x="66" y="42"/>
                    </a:lnTo>
                    <a:lnTo>
                      <a:pt x="42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35" name="Line 1111"/>
              <p:cNvSpPr>
                <a:spLocks noChangeShapeType="1"/>
              </p:cNvSpPr>
              <p:nvPr/>
            </p:nvSpPr>
            <p:spPr bwMode="auto">
              <a:xfrm>
                <a:off x="1962" y="980"/>
                <a:ext cx="6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36" name="Line 1112"/>
              <p:cNvSpPr>
                <a:spLocks noChangeShapeType="1"/>
              </p:cNvSpPr>
              <p:nvPr/>
            </p:nvSpPr>
            <p:spPr bwMode="auto">
              <a:xfrm flipH="1" flipV="1">
                <a:off x="2004" y="938"/>
                <a:ext cx="24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37" name="Freeform 1113"/>
              <p:cNvSpPr>
                <a:spLocks/>
              </p:cNvSpPr>
              <p:nvPr/>
            </p:nvSpPr>
            <p:spPr bwMode="auto">
              <a:xfrm>
                <a:off x="1962" y="980"/>
                <a:ext cx="66" cy="12"/>
              </a:xfrm>
              <a:custGeom>
                <a:avLst/>
                <a:gdLst/>
                <a:ahLst/>
                <a:cxnLst>
                  <a:cxn ang="0">
                    <a:pos x="24" y="12"/>
                  </a:cxn>
                  <a:cxn ang="0">
                    <a:pos x="0" y="0"/>
                  </a:cxn>
                  <a:cxn ang="0">
                    <a:pos x="66" y="0"/>
                  </a:cxn>
                  <a:cxn ang="0">
                    <a:pos x="24" y="12"/>
                  </a:cxn>
                </a:cxnLst>
                <a:rect l="0" t="0" r="r" b="b"/>
                <a:pathLst>
                  <a:path w="66" h="12">
                    <a:moveTo>
                      <a:pt x="24" y="12"/>
                    </a:moveTo>
                    <a:lnTo>
                      <a:pt x="0" y="0"/>
                    </a:lnTo>
                    <a:lnTo>
                      <a:pt x="66" y="0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38" name="Line 1114"/>
              <p:cNvSpPr>
                <a:spLocks noChangeShapeType="1"/>
              </p:cNvSpPr>
              <p:nvPr/>
            </p:nvSpPr>
            <p:spPr bwMode="auto">
              <a:xfrm flipH="1" flipV="1">
                <a:off x="1962" y="980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39" name="Line 1115"/>
              <p:cNvSpPr>
                <a:spLocks noChangeShapeType="1"/>
              </p:cNvSpPr>
              <p:nvPr/>
            </p:nvSpPr>
            <p:spPr bwMode="auto">
              <a:xfrm>
                <a:off x="1962" y="980"/>
                <a:ext cx="6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40" name="Freeform 1116"/>
              <p:cNvSpPr>
                <a:spLocks/>
              </p:cNvSpPr>
              <p:nvPr/>
            </p:nvSpPr>
            <p:spPr bwMode="auto">
              <a:xfrm>
                <a:off x="1956" y="1052"/>
                <a:ext cx="66" cy="18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66" y="18"/>
                  </a:cxn>
                  <a:cxn ang="0">
                    <a:pos x="42" y="0"/>
                  </a:cxn>
                  <a:cxn ang="0">
                    <a:pos x="0" y="12"/>
                  </a:cxn>
                </a:cxnLst>
                <a:rect l="0" t="0" r="r" b="b"/>
                <a:pathLst>
                  <a:path w="66" h="18">
                    <a:moveTo>
                      <a:pt x="0" y="12"/>
                    </a:moveTo>
                    <a:lnTo>
                      <a:pt x="66" y="18"/>
                    </a:lnTo>
                    <a:lnTo>
                      <a:pt x="42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41" name="Line 1117"/>
              <p:cNvSpPr>
                <a:spLocks noChangeShapeType="1"/>
              </p:cNvSpPr>
              <p:nvPr/>
            </p:nvSpPr>
            <p:spPr bwMode="auto">
              <a:xfrm>
                <a:off x="1956" y="1064"/>
                <a:ext cx="6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42" name="Line 1118"/>
              <p:cNvSpPr>
                <a:spLocks noChangeShapeType="1"/>
              </p:cNvSpPr>
              <p:nvPr/>
            </p:nvSpPr>
            <p:spPr bwMode="auto">
              <a:xfrm flipH="1" flipV="1">
                <a:off x="1998" y="1052"/>
                <a:ext cx="24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43" name="Freeform 1119"/>
              <p:cNvSpPr>
                <a:spLocks/>
              </p:cNvSpPr>
              <p:nvPr/>
            </p:nvSpPr>
            <p:spPr bwMode="auto">
              <a:xfrm>
                <a:off x="1956" y="1064"/>
                <a:ext cx="66" cy="18"/>
              </a:xfrm>
              <a:custGeom>
                <a:avLst/>
                <a:gdLst/>
                <a:ahLst/>
                <a:cxnLst>
                  <a:cxn ang="0">
                    <a:pos x="24" y="18"/>
                  </a:cxn>
                  <a:cxn ang="0">
                    <a:pos x="0" y="0"/>
                  </a:cxn>
                  <a:cxn ang="0">
                    <a:pos x="66" y="6"/>
                  </a:cxn>
                  <a:cxn ang="0">
                    <a:pos x="24" y="18"/>
                  </a:cxn>
                </a:cxnLst>
                <a:rect l="0" t="0" r="r" b="b"/>
                <a:pathLst>
                  <a:path w="66" h="18">
                    <a:moveTo>
                      <a:pt x="24" y="18"/>
                    </a:moveTo>
                    <a:lnTo>
                      <a:pt x="0" y="0"/>
                    </a:lnTo>
                    <a:lnTo>
                      <a:pt x="66" y="6"/>
                    </a:lnTo>
                    <a:lnTo>
                      <a:pt x="24" y="18"/>
                    </a:lnTo>
                    <a:close/>
                  </a:path>
                </a:pathLst>
              </a:custGeom>
              <a:solidFill>
                <a:srgbClr val="E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44" name="Line 1120"/>
              <p:cNvSpPr>
                <a:spLocks noChangeShapeType="1"/>
              </p:cNvSpPr>
              <p:nvPr/>
            </p:nvSpPr>
            <p:spPr bwMode="auto">
              <a:xfrm flipH="1" flipV="1">
                <a:off x="1956" y="1064"/>
                <a:ext cx="24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45" name="Line 1121"/>
              <p:cNvSpPr>
                <a:spLocks noChangeShapeType="1"/>
              </p:cNvSpPr>
              <p:nvPr/>
            </p:nvSpPr>
            <p:spPr bwMode="auto">
              <a:xfrm>
                <a:off x="1956" y="1064"/>
                <a:ext cx="6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46" name="Freeform 1122"/>
              <p:cNvSpPr>
                <a:spLocks/>
              </p:cNvSpPr>
              <p:nvPr/>
            </p:nvSpPr>
            <p:spPr bwMode="auto">
              <a:xfrm>
                <a:off x="1956" y="926"/>
                <a:ext cx="66" cy="30"/>
              </a:xfrm>
              <a:custGeom>
                <a:avLst/>
                <a:gdLst/>
                <a:ahLst/>
                <a:cxnLst>
                  <a:cxn ang="0">
                    <a:pos x="24" y="24"/>
                  </a:cxn>
                  <a:cxn ang="0">
                    <a:pos x="0" y="30"/>
                  </a:cxn>
                  <a:cxn ang="0">
                    <a:pos x="66" y="0"/>
                  </a:cxn>
                  <a:cxn ang="0">
                    <a:pos x="24" y="24"/>
                  </a:cxn>
                </a:cxnLst>
                <a:rect l="0" t="0" r="r" b="b"/>
                <a:pathLst>
                  <a:path w="66" h="30">
                    <a:moveTo>
                      <a:pt x="24" y="24"/>
                    </a:moveTo>
                    <a:lnTo>
                      <a:pt x="0" y="30"/>
                    </a:lnTo>
                    <a:lnTo>
                      <a:pt x="66" y="0"/>
                    </a:lnTo>
                    <a:lnTo>
                      <a:pt x="24" y="24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47" name="Line 1123"/>
              <p:cNvSpPr>
                <a:spLocks noChangeShapeType="1"/>
              </p:cNvSpPr>
              <p:nvPr/>
            </p:nvSpPr>
            <p:spPr bwMode="auto">
              <a:xfrm flipH="1">
                <a:off x="1956" y="950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48" name="Line 1124"/>
              <p:cNvSpPr>
                <a:spLocks noChangeShapeType="1"/>
              </p:cNvSpPr>
              <p:nvPr/>
            </p:nvSpPr>
            <p:spPr bwMode="auto">
              <a:xfrm flipV="1">
                <a:off x="1956" y="926"/>
                <a:ext cx="66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49" name="Freeform 1125"/>
              <p:cNvSpPr>
                <a:spLocks/>
              </p:cNvSpPr>
              <p:nvPr/>
            </p:nvSpPr>
            <p:spPr bwMode="auto">
              <a:xfrm>
                <a:off x="1956" y="896"/>
                <a:ext cx="66" cy="60"/>
              </a:xfrm>
              <a:custGeom>
                <a:avLst/>
                <a:gdLst/>
                <a:ahLst/>
                <a:cxnLst>
                  <a:cxn ang="0">
                    <a:pos x="0" y="60"/>
                  </a:cxn>
                  <a:cxn ang="0">
                    <a:pos x="66" y="30"/>
                  </a:cxn>
                  <a:cxn ang="0">
                    <a:pos x="36" y="0"/>
                  </a:cxn>
                  <a:cxn ang="0">
                    <a:pos x="0" y="60"/>
                  </a:cxn>
                </a:cxnLst>
                <a:rect l="0" t="0" r="r" b="b"/>
                <a:pathLst>
                  <a:path w="66" h="60">
                    <a:moveTo>
                      <a:pt x="0" y="60"/>
                    </a:moveTo>
                    <a:lnTo>
                      <a:pt x="66" y="30"/>
                    </a:lnTo>
                    <a:lnTo>
                      <a:pt x="36" y="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50" name="Line 1126"/>
              <p:cNvSpPr>
                <a:spLocks noChangeShapeType="1"/>
              </p:cNvSpPr>
              <p:nvPr/>
            </p:nvSpPr>
            <p:spPr bwMode="auto">
              <a:xfrm flipV="1">
                <a:off x="1956" y="926"/>
                <a:ext cx="66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51" name="Line 1127"/>
              <p:cNvSpPr>
                <a:spLocks noChangeShapeType="1"/>
              </p:cNvSpPr>
              <p:nvPr/>
            </p:nvSpPr>
            <p:spPr bwMode="auto">
              <a:xfrm flipH="1" flipV="1">
                <a:off x="1992" y="896"/>
                <a:ext cx="30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52" name="Freeform 1128"/>
              <p:cNvSpPr>
                <a:spLocks/>
              </p:cNvSpPr>
              <p:nvPr/>
            </p:nvSpPr>
            <p:spPr bwMode="auto">
              <a:xfrm>
                <a:off x="1950" y="1130"/>
                <a:ext cx="66" cy="156"/>
              </a:xfrm>
              <a:custGeom>
                <a:avLst/>
                <a:gdLst/>
                <a:ahLst/>
                <a:cxnLst>
                  <a:cxn ang="0">
                    <a:pos x="24" y="156"/>
                  </a:cxn>
                  <a:cxn ang="0">
                    <a:pos x="0" y="144"/>
                  </a:cxn>
                  <a:cxn ang="0">
                    <a:pos x="66" y="0"/>
                  </a:cxn>
                  <a:cxn ang="0">
                    <a:pos x="24" y="156"/>
                  </a:cxn>
                </a:cxnLst>
                <a:rect l="0" t="0" r="r" b="b"/>
                <a:pathLst>
                  <a:path w="66" h="156">
                    <a:moveTo>
                      <a:pt x="24" y="156"/>
                    </a:moveTo>
                    <a:lnTo>
                      <a:pt x="0" y="144"/>
                    </a:lnTo>
                    <a:lnTo>
                      <a:pt x="66" y="0"/>
                    </a:lnTo>
                    <a:lnTo>
                      <a:pt x="24" y="156"/>
                    </a:lnTo>
                    <a:close/>
                  </a:path>
                </a:pathLst>
              </a:custGeom>
              <a:solidFill>
                <a:srgbClr val="FF1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53" name="Line 1129"/>
              <p:cNvSpPr>
                <a:spLocks noChangeShapeType="1"/>
              </p:cNvSpPr>
              <p:nvPr/>
            </p:nvSpPr>
            <p:spPr bwMode="auto">
              <a:xfrm flipH="1" flipV="1">
                <a:off x="1950" y="1274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54" name="Line 1130"/>
              <p:cNvSpPr>
                <a:spLocks noChangeShapeType="1"/>
              </p:cNvSpPr>
              <p:nvPr/>
            </p:nvSpPr>
            <p:spPr bwMode="auto">
              <a:xfrm flipV="1">
                <a:off x="1950" y="1130"/>
                <a:ext cx="66" cy="14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55" name="Freeform 1131"/>
              <p:cNvSpPr>
                <a:spLocks/>
              </p:cNvSpPr>
              <p:nvPr/>
            </p:nvSpPr>
            <p:spPr bwMode="auto">
              <a:xfrm>
                <a:off x="1950" y="1130"/>
                <a:ext cx="66" cy="144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66" y="0"/>
                  </a:cxn>
                  <a:cxn ang="0">
                    <a:pos x="42" y="12"/>
                  </a:cxn>
                  <a:cxn ang="0">
                    <a:pos x="0" y="144"/>
                  </a:cxn>
                </a:cxnLst>
                <a:rect l="0" t="0" r="r" b="b"/>
                <a:pathLst>
                  <a:path w="66" h="144">
                    <a:moveTo>
                      <a:pt x="0" y="144"/>
                    </a:moveTo>
                    <a:lnTo>
                      <a:pt x="66" y="0"/>
                    </a:lnTo>
                    <a:lnTo>
                      <a:pt x="42" y="12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56" name="Line 1132"/>
              <p:cNvSpPr>
                <a:spLocks noChangeShapeType="1"/>
              </p:cNvSpPr>
              <p:nvPr/>
            </p:nvSpPr>
            <p:spPr bwMode="auto">
              <a:xfrm flipV="1">
                <a:off x="1950" y="1130"/>
                <a:ext cx="66" cy="14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57" name="Line 1133"/>
              <p:cNvSpPr>
                <a:spLocks noChangeShapeType="1"/>
              </p:cNvSpPr>
              <p:nvPr/>
            </p:nvSpPr>
            <p:spPr bwMode="auto">
              <a:xfrm flipH="1">
                <a:off x="1992" y="1130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58" name="Freeform 1134"/>
              <p:cNvSpPr>
                <a:spLocks/>
              </p:cNvSpPr>
              <p:nvPr/>
            </p:nvSpPr>
            <p:spPr bwMode="auto">
              <a:xfrm>
                <a:off x="1944" y="992"/>
                <a:ext cx="72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72" y="0"/>
                  </a:cxn>
                  <a:cxn ang="0">
                    <a:pos x="42" y="0"/>
                  </a:cxn>
                  <a:cxn ang="0">
                    <a:pos x="0" y="42"/>
                  </a:cxn>
                </a:cxnLst>
                <a:rect l="0" t="0" r="r" b="b"/>
                <a:pathLst>
                  <a:path w="72" h="42">
                    <a:moveTo>
                      <a:pt x="0" y="42"/>
                    </a:moveTo>
                    <a:lnTo>
                      <a:pt x="72" y="0"/>
                    </a:lnTo>
                    <a:lnTo>
                      <a:pt x="42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E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59" name="Line 1135"/>
              <p:cNvSpPr>
                <a:spLocks noChangeShapeType="1"/>
              </p:cNvSpPr>
              <p:nvPr/>
            </p:nvSpPr>
            <p:spPr bwMode="auto">
              <a:xfrm flipV="1">
                <a:off x="1944" y="992"/>
                <a:ext cx="72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60" name="Line 1136"/>
              <p:cNvSpPr>
                <a:spLocks noChangeShapeType="1"/>
              </p:cNvSpPr>
              <p:nvPr/>
            </p:nvSpPr>
            <p:spPr bwMode="auto">
              <a:xfrm flipH="1">
                <a:off x="1986" y="992"/>
                <a:ext cx="3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61" name="Freeform 1137"/>
              <p:cNvSpPr>
                <a:spLocks/>
              </p:cNvSpPr>
              <p:nvPr/>
            </p:nvSpPr>
            <p:spPr bwMode="auto">
              <a:xfrm>
                <a:off x="1944" y="992"/>
                <a:ext cx="72" cy="54"/>
              </a:xfrm>
              <a:custGeom>
                <a:avLst/>
                <a:gdLst/>
                <a:ahLst/>
                <a:cxnLst>
                  <a:cxn ang="0">
                    <a:pos x="30" y="54"/>
                  </a:cxn>
                  <a:cxn ang="0">
                    <a:pos x="0" y="42"/>
                  </a:cxn>
                  <a:cxn ang="0">
                    <a:pos x="72" y="0"/>
                  </a:cxn>
                  <a:cxn ang="0">
                    <a:pos x="30" y="54"/>
                  </a:cxn>
                </a:cxnLst>
                <a:rect l="0" t="0" r="r" b="b"/>
                <a:pathLst>
                  <a:path w="72" h="54">
                    <a:moveTo>
                      <a:pt x="30" y="54"/>
                    </a:moveTo>
                    <a:lnTo>
                      <a:pt x="0" y="42"/>
                    </a:lnTo>
                    <a:lnTo>
                      <a:pt x="72" y="0"/>
                    </a:lnTo>
                    <a:lnTo>
                      <a:pt x="30" y="54"/>
                    </a:lnTo>
                    <a:close/>
                  </a:path>
                </a:pathLst>
              </a:custGeom>
              <a:solidFill>
                <a:srgbClr val="E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62" name="Line 1138"/>
              <p:cNvSpPr>
                <a:spLocks noChangeShapeType="1"/>
              </p:cNvSpPr>
              <p:nvPr/>
            </p:nvSpPr>
            <p:spPr bwMode="auto">
              <a:xfrm flipH="1" flipV="1">
                <a:off x="1944" y="1034"/>
                <a:ext cx="3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63" name="Line 1139"/>
              <p:cNvSpPr>
                <a:spLocks noChangeShapeType="1"/>
              </p:cNvSpPr>
              <p:nvPr/>
            </p:nvSpPr>
            <p:spPr bwMode="auto">
              <a:xfrm flipV="1">
                <a:off x="1944" y="992"/>
                <a:ext cx="72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64" name="Freeform 1140"/>
              <p:cNvSpPr>
                <a:spLocks/>
              </p:cNvSpPr>
              <p:nvPr/>
            </p:nvSpPr>
            <p:spPr bwMode="auto">
              <a:xfrm>
                <a:off x="1866" y="1346"/>
                <a:ext cx="72" cy="30"/>
              </a:xfrm>
              <a:custGeom>
                <a:avLst/>
                <a:gdLst/>
                <a:ahLst/>
                <a:cxnLst>
                  <a:cxn ang="0">
                    <a:pos x="30" y="24"/>
                  </a:cxn>
                  <a:cxn ang="0">
                    <a:pos x="0" y="30"/>
                  </a:cxn>
                  <a:cxn ang="0">
                    <a:pos x="72" y="0"/>
                  </a:cxn>
                  <a:cxn ang="0">
                    <a:pos x="30" y="24"/>
                  </a:cxn>
                </a:cxnLst>
                <a:rect l="0" t="0" r="r" b="b"/>
                <a:pathLst>
                  <a:path w="72" h="30">
                    <a:moveTo>
                      <a:pt x="30" y="24"/>
                    </a:moveTo>
                    <a:lnTo>
                      <a:pt x="0" y="30"/>
                    </a:lnTo>
                    <a:lnTo>
                      <a:pt x="72" y="0"/>
                    </a:lnTo>
                    <a:lnTo>
                      <a:pt x="30" y="24"/>
                    </a:lnTo>
                    <a:close/>
                  </a:path>
                </a:pathLst>
              </a:custGeom>
              <a:solidFill>
                <a:srgbClr val="FF3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65" name="Line 1141"/>
              <p:cNvSpPr>
                <a:spLocks noChangeShapeType="1"/>
              </p:cNvSpPr>
              <p:nvPr/>
            </p:nvSpPr>
            <p:spPr bwMode="auto">
              <a:xfrm flipH="1">
                <a:off x="1866" y="1370"/>
                <a:ext cx="3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66" name="Line 1142"/>
              <p:cNvSpPr>
                <a:spLocks noChangeShapeType="1"/>
              </p:cNvSpPr>
              <p:nvPr/>
            </p:nvSpPr>
            <p:spPr bwMode="auto">
              <a:xfrm flipV="1">
                <a:off x="1866" y="1346"/>
                <a:ext cx="72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67" name="Freeform 1143"/>
              <p:cNvSpPr>
                <a:spLocks/>
              </p:cNvSpPr>
              <p:nvPr/>
            </p:nvSpPr>
            <p:spPr bwMode="auto">
              <a:xfrm>
                <a:off x="1914" y="1250"/>
                <a:ext cx="72" cy="264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0" y="0"/>
                  </a:cxn>
                  <a:cxn ang="0">
                    <a:pos x="72" y="264"/>
                  </a:cxn>
                  <a:cxn ang="0">
                    <a:pos x="30" y="0"/>
                  </a:cxn>
                </a:cxnLst>
                <a:rect l="0" t="0" r="r" b="b"/>
                <a:pathLst>
                  <a:path w="72" h="264">
                    <a:moveTo>
                      <a:pt x="30" y="0"/>
                    </a:moveTo>
                    <a:lnTo>
                      <a:pt x="0" y="0"/>
                    </a:lnTo>
                    <a:lnTo>
                      <a:pt x="72" y="264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FF1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68" name="Line 1144"/>
              <p:cNvSpPr>
                <a:spLocks noChangeShapeType="1"/>
              </p:cNvSpPr>
              <p:nvPr/>
            </p:nvSpPr>
            <p:spPr bwMode="auto">
              <a:xfrm flipH="1">
                <a:off x="1914" y="1250"/>
                <a:ext cx="3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69" name="Line 1145"/>
              <p:cNvSpPr>
                <a:spLocks noChangeShapeType="1"/>
              </p:cNvSpPr>
              <p:nvPr/>
            </p:nvSpPr>
            <p:spPr bwMode="auto">
              <a:xfrm>
                <a:off x="1914" y="1250"/>
                <a:ext cx="72" cy="26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70" name="Freeform 1146"/>
              <p:cNvSpPr>
                <a:spLocks/>
              </p:cNvSpPr>
              <p:nvPr/>
            </p:nvSpPr>
            <p:spPr bwMode="auto">
              <a:xfrm>
                <a:off x="1944" y="1250"/>
                <a:ext cx="66" cy="40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6" y="402"/>
                  </a:cxn>
                  <a:cxn ang="0">
                    <a:pos x="42" y="264"/>
                  </a:cxn>
                  <a:cxn ang="0">
                    <a:pos x="0" y="0"/>
                  </a:cxn>
                </a:cxnLst>
                <a:rect l="0" t="0" r="r" b="b"/>
                <a:pathLst>
                  <a:path w="66" h="402">
                    <a:moveTo>
                      <a:pt x="0" y="0"/>
                    </a:moveTo>
                    <a:lnTo>
                      <a:pt x="66" y="402"/>
                    </a:lnTo>
                    <a:lnTo>
                      <a:pt x="42" y="2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1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71" name="Line 1147"/>
              <p:cNvSpPr>
                <a:spLocks noChangeShapeType="1"/>
              </p:cNvSpPr>
              <p:nvPr/>
            </p:nvSpPr>
            <p:spPr bwMode="auto">
              <a:xfrm>
                <a:off x="1944" y="1250"/>
                <a:ext cx="66" cy="4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72" name="Line 1148"/>
              <p:cNvSpPr>
                <a:spLocks noChangeShapeType="1"/>
              </p:cNvSpPr>
              <p:nvPr/>
            </p:nvSpPr>
            <p:spPr bwMode="auto">
              <a:xfrm flipH="1" flipV="1">
                <a:off x="1986" y="1514"/>
                <a:ext cx="24" cy="1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73" name="Freeform 1149"/>
              <p:cNvSpPr>
                <a:spLocks/>
              </p:cNvSpPr>
              <p:nvPr/>
            </p:nvSpPr>
            <p:spPr bwMode="auto">
              <a:xfrm>
                <a:off x="1896" y="1346"/>
                <a:ext cx="66" cy="24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66" y="12"/>
                  </a:cxn>
                  <a:cxn ang="0">
                    <a:pos x="42" y="0"/>
                  </a:cxn>
                  <a:cxn ang="0">
                    <a:pos x="0" y="24"/>
                  </a:cxn>
                </a:cxnLst>
                <a:rect l="0" t="0" r="r" b="b"/>
                <a:pathLst>
                  <a:path w="66" h="24">
                    <a:moveTo>
                      <a:pt x="0" y="24"/>
                    </a:moveTo>
                    <a:lnTo>
                      <a:pt x="66" y="12"/>
                    </a:lnTo>
                    <a:lnTo>
                      <a:pt x="42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FF3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74" name="Line 1150"/>
              <p:cNvSpPr>
                <a:spLocks noChangeShapeType="1"/>
              </p:cNvSpPr>
              <p:nvPr/>
            </p:nvSpPr>
            <p:spPr bwMode="auto">
              <a:xfrm flipV="1">
                <a:off x="1896" y="1358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75" name="Line 1151"/>
              <p:cNvSpPr>
                <a:spLocks noChangeShapeType="1"/>
              </p:cNvSpPr>
              <p:nvPr/>
            </p:nvSpPr>
            <p:spPr bwMode="auto">
              <a:xfrm flipH="1" flipV="1">
                <a:off x="1938" y="1346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76" name="Freeform 1152"/>
              <p:cNvSpPr>
                <a:spLocks/>
              </p:cNvSpPr>
              <p:nvPr/>
            </p:nvSpPr>
            <p:spPr bwMode="auto">
              <a:xfrm>
                <a:off x="1896" y="1352"/>
                <a:ext cx="66" cy="1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0" y="18"/>
                  </a:cxn>
                  <a:cxn ang="0">
                    <a:pos x="66" y="6"/>
                  </a:cxn>
                  <a:cxn ang="0">
                    <a:pos x="24" y="0"/>
                  </a:cxn>
                </a:cxnLst>
                <a:rect l="0" t="0" r="r" b="b"/>
                <a:pathLst>
                  <a:path w="66" h="18">
                    <a:moveTo>
                      <a:pt x="24" y="0"/>
                    </a:moveTo>
                    <a:lnTo>
                      <a:pt x="0" y="18"/>
                    </a:lnTo>
                    <a:lnTo>
                      <a:pt x="66" y="6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FF1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77" name="Line 1153"/>
              <p:cNvSpPr>
                <a:spLocks noChangeShapeType="1"/>
              </p:cNvSpPr>
              <p:nvPr/>
            </p:nvSpPr>
            <p:spPr bwMode="auto">
              <a:xfrm flipH="1">
                <a:off x="1896" y="1352"/>
                <a:ext cx="24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78" name="Line 1154"/>
              <p:cNvSpPr>
                <a:spLocks noChangeShapeType="1"/>
              </p:cNvSpPr>
              <p:nvPr/>
            </p:nvSpPr>
            <p:spPr bwMode="auto">
              <a:xfrm flipV="1">
                <a:off x="1896" y="1358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79" name="Freeform 1155"/>
              <p:cNvSpPr>
                <a:spLocks/>
              </p:cNvSpPr>
              <p:nvPr/>
            </p:nvSpPr>
            <p:spPr bwMode="auto">
              <a:xfrm>
                <a:off x="1938" y="1304"/>
                <a:ext cx="66" cy="54"/>
              </a:xfrm>
              <a:custGeom>
                <a:avLst/>
                <a:gdLst/>
                <a:ahLst/>
                <a:cxnLst>
                  <a:cxn ang="0">
                    <a:pos x="24" y="54"/>
                  </a:cxn>
                  <a:cxn ang="0">
                    <a:pos x="0" y="42"/>
                  </a:cxn>
                  <a:cxn ang="0">
                    <a:pos x="66" y="0"/>
                  </a:cxn>
                  <a:cxn ang="0">
                    <a:pos x="24" y="54"/>
                  </a:cxn>
                </a:cxnLst>
                <a:rect l="0" t="0" r="r" b="b"/>
                <a:pathLst>
                  <a:path w="66" h="54">
                    <a:moveTo>
                      <a:pt x="24" y="54"/>
                    </a:moveTo>
                    <a:lnTo>
                      <a:pt x="0" y="42"/>
                    </a:lnTo>
                    <a:lnTo>
                      <a:pt x="66" y="0"/>
                    </a:lnTo>
                    <a:lnTo>
                      <a:pt x="24" y="54"/>
                    </a:lnTo>
                    <a:close/>
                  </a:path>
                </a:pathLst>
              </a:custGeom>
              <a:solidFill>
                <a:srgbClr val="FF3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80" name="Line 1156"/>
              <p:cNvSpPr>
                <a:spLocks noChangeShapeType="1"/>
              </p:cNvSpPr>
              <p:nvPr/>
            </p:nvSpPr>
            <p:spPr bwMode="auto">
              <a:xfrm flipH="1" flipV="1">
                <a:off x="1938" y="1346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81" name="Line 1157"/>
              <p:cNvSpPr>
                <a:spLocks noChangeShapeType="1"/>
              </p:cNvSpPr>
              <p:nvPr/>
            </p:nvSpPr>
            <p:spPr bwMode="auto">
              <a:xfrm flipV="1">
                <a:off x="1938" y="1304"/>
                <a:ext cx="66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82" name="Freeform 1158"/>
              <p:cNvSpPr>
                <a:spLocks/>
              </p:cNvSpPr>
              <p:nvPr/>
            </p:nvSpPr>
            <p:spPr bwMode="auto">
              <a:xfrm>
                <a:off x="1920" y="1346"/>
                <a:ext cx="66" cy="12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0"/>
                  </a:cxn>
                  <a:cxn ang="0">
                    <a:pos x="42" y="12"/>
                  </a:cxn>
                  <a:cxn ang="0">
                    <a:pos x="0" y="6"/>
                  </a:cxn>
                </a:cxnLst>
                <a:rect l="0" t="0" r="r" b="b"/>
                <a:pathLst>
                  <a:path w="66" h="12">
                    <a:moveTo>
                      <a:pt x="0" y="6"/>
                    </a:moveTo>
                    <a:lnTo>
                      <a:pt x="66" y="0"/>
                    </a:lnTo>
                    <a:lnTo>
                      <a:pt x="42" y="12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F1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83" name="Line 1159"/>
              <p:cNvSpPr>
                <a:spLocks noChangeShapeType="1"/>
              </p:cNvSpPr>
              <p:nvPr/>
            </p:nvSpPr>
            <p:spPr bwMode="auto">
              <a:xfrm flipV="1">
                <a:off x="1920" y="1346"/>
                <a:ext cx="6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84" name="Line 1160"/>
              <p:cNvSpPr>
                <a:spLocks noChangeShapeType="1"/>
              </p:cNvSpPr>
              <p:nvPr/>
            </p:nvSpPr>
            <p:spPr bwMode="auto">
              <a:xfrm flipH="1">
                <a:off x="1962" y="1346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85" name="Freeform 1161"/>
              <p:cNvSpPr>
                <a:spLocks/>
              </p:cNvSpPr>
              <p:nvPr/>
            </p:nvSpPr>
            <p:spPr bwMode="auto">
              <a:xfrm>
                <a:off x="1944" y="1340"/>
                <a:ext cx="66" cy="24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66" y="0"/>
                  </a:cxn>
                  <a:cxn ang="0">
                    <a:pos x="42" y="6"/>
                  </a:cxn>
                  <a:cxn ang="0">
                    <a:pos x="0" y="24"/>
                  </a:cxn>
                </a:cxnLst>
                <a:rect l="0" t="0" r="r" b="b"/>
                <a:pathLst>
                  <a:path w="66" h="24">
                    <a:moveTo>
                      <a:pt x="0" y="24"/>
                    </a:moveTo>
                    <a:lnTo>
                      <a:pt x="66" y="0"/>
                    </a:lnTo>
                    <a:lnTo>
                      <a:pt x="42" y="6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FF1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86" name="Line 1162"/>
              <p:cNvSpPr>
                <a:spLocks noChangeShapeType="1"/>
              </p:cNvSpPr>
              <p:nvPr/>
            </p:nvSpPr>
            <p:spPr bwMode="auto">
              <a:xfrm flipV="1">
                <a:off x="1944" y="1340"/>
                <a:ext cx="6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87" name="Line 1163"/>
              <p:cNvSpPr>
                <a:spLocks noChangeShapeType="1"/>
              </p:cNvSpPr>
              <p:nvPr/>
            </p:nvSpPr>
            <p:spPr bwMode="auto">
              <a:xfrm flipH="1">
                <a:off x="1986" y="1340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88" name="Freeform 1164"/>
              <p:cNvSpPr>
                <a:spLocks/>
              </p:cNvSpPr>
              <p:nvPr/>
            </p:nvSpPr>
            <p:spPr bwMode="auto">
              <a:xfrm>
                <a:off x="1944" y="848"/>
                <a:ext cx="66" cy="36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66" y="12"/>
                  </a:cxn>
                  <a:cxn ang="0">
                    <a:pos x="42" y="0"/>
                  </a:cxn>
                  <a:cxn ang="0">
                    <a:pos x="0" y="36"/>
                  </a:cxn>
                </a:cxnLst>
                <a:rect l="0" t="0" r="r" b="b"/>
                <a:pathLst>
                  <a:path w="66" h="36">
                    <a:moveTo>
                      <a:pt x="0" y="36"/>
                    </a:moveTo>
                    <a:lnTo>
                      <a:pt x="66" y="12"/>
                    </a:lnTo>
                    <a:lnTo>
                      <a:pt x="42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B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89" name="Line 1165"/>
              <p:cNvSpPr>
                <a:spLocks noChangeShapeType="1"/>
              </p:cNvSpPr>
              <p:nvPr/>
            </p:nvSpPr>
            <p:spPr bwMode="auto">
              <a:xfrm flipV="1">
                <a:off x="1944" y="860"/>
                <a:ext cx="6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90" name="Line 1166"/>
              <p:cNvSpPr>
                <a:spLocks noChangeShapeType="1"/>
              </p:cNvSpPr>
              <p:nvPr/>
            </p:nvSpPr>
            <p:spPr bwMode="auto">
              <a:xfrm flipH="1" flipV="1">
                <a:off x="1986" y="848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91" name="Freeform 1167"/>
              <p:cNvSpPr>
                <a:spLocks/>
              </p:cNvSpPr>
              <p:nvPr/>
            </p:nvSpPr>
            <p:spPr bwMode="auto">
              <a:xfrm>
                <a:off x="1944" y="860"/>
                <a:ext cx="66" cy="48"/>
              </a:xfrm>
              <a:custGeom>
                <a:avLst/>
                <a:gdLst/>
                <a:ahLst/>
                <a:cxnLst>
                  <a:cxn ang="0">
                    <a:pos x="24" y="48"/>
                  </a:cxn>
                  <a:cxn ang="0">
                    <a:pos x="0" y="24"/>
                  </a:cxn>
                  <a:cxn ang="0">
                    <a:pos x="66" y="0"/>
                  </a:cxn>
                  <a:cxn ang="0">
                    <a:pos x="24" y="48"/>
                  </a:cxn>
                </a:cxnLst>
                <a:rect l="0" t="0" r="r" b="b"/>
                <a:pathLst>
                  <a:path w="66" h="48">
                    <a:moveTo>
                      <a:pt x="24" y="48"/>
                    </a:moveTo>
                    <a:lnTo>
                      <a:pt x="0" y="24"/>
                    </a:lnTo>
                    <a:lnTo>
                      <a:pt x="66" y="0"/>
                    </a:lnTo>
                    <a:lnTo>
                      <a:pt x="24" y="48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92" name="Line 1168"/>
              <p:cNvSpPr>
                <a:spLocks noChangeShapeType="1"/>
              </p:cNvSpPr>
              <p:nvPr/>
            </p:nvSpPr>
            <p:spPr bwMode="auto">
              <a:xfrm flipH="1" flipV="1">
                <a:off x="1944" y="884"/>
                <a:ext cx="24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93" name="Line 1169"/>
              <p:cNvSpPr>
                <a:spLocks noChangeShapeType="1"/>
              </p:cNvSpPr>
              <p:nvPr/>
            </p:nvSpPr>
            <p:spPr bwMode="auto">
              <a:xfrm flipV="1">
                <a:off x="1944" y="860"/>
                <a:ext cx="6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94" name="Freeform 1170"/>
              <p:cNvSpPr>
                <a:spLocks/>
              </p:cNvSpPr>
              <p:nvPr/>
            </p:nvSpPr>
            <p:spPr bwMode="auto">
              <a:xfrm>
                <a:off x="1938" y="1082"/>
                <a:ext cx="66" cy="30"/>
              </a:xfrm>
              <a:custGeom>
                <a:avLst/>
                <a:gdLst/>
                <a:ahLst/>
                <a:cxnLst>
                  <a:cxn ang="0">
                    <a:pos x="30" y="30"/>
                  </a:cxn>
                  <a:cxn ang="0">
                    <a:pos x="0" y="12"/>
                  </a:cxn>
                  <a:cxn ang="0">
                    <a:pos x="66" y="0"/>
                  </a:cxn>
                  <a:cxn ang="0">
                    <a:pos x="30" y="30"/>
                  </a:cxn>
                </a:cxnLst>
                <a:rect l="0" t="0" r="r" b="b"/>
                <a:pathLst>
                  <a:path w="66" h="30">
                    <a:moveTo>
                      <a:pt x="30" y="30"/>
                    </a:moveTo>
                    <a:lnTo>
                      <a:pt x="0" y="12"/>
                    </a:lnTo>
                    <a:lnTo>
                      <a:pt x="66" y="0"/>
                    </a:lnTo>
                    <a:lnTo>
                      <a:pt x="30" y="30"/>
                    </a:lnTo>
                    <a:close/>
                  </a:path>
                </a:pathLst>
              </a:custGeom>
              <a:solidFill>
                <a:srgbClr val="E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95" name="Line 1171"/>
              <p:cNvSpPr>
                <a:spLocks noChangeShapeType="1"/>
              </p:cNvSpPr>
              <p:nvPr/>
            </p:nvSpPr>
            <p:spPr bwMode="auto">
              <a:xfrm flipH="1" flipV="1">
                <a:off x="1938" y="1094"/>
                <a:ext cx="3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96" name="Line 1172"/>
              <p:cNvSpPr>
                <a:spLocks noChangeShapeType="1"/>
              </p:cNvSpPr>
              <p:nvPr/>
            </p:nvSpPr>
            <p:spPr bwMode="auto">
              <a:xfrm flipV="1">
                <a:off x="1938" y="1082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97" name="Freeform 1173"/>
              <p:cNvSpPr>
                <a:spLocks/>
              </p:cNvSpPr>
              <p:nvPr/>
            </p:nvSpPr>
            <p:spPr bwMode="auto">
              <a:xfrm>
                <a:off x="1938" y="1082"/>
                <a:ext cx="66" cy="12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66" y="0"/>
                  </a:cxn>
                  <a:cxn ang="0">
                    <a:pos x="42" y="0"/>
                  </a:cxn>
                  <a:cxn ang="0">
                    <a:pos x="0" y="12"/>
                  </a:cxn>
                </a:cxnLst>
                <a:rect l="0" t="0" r="r" b="b"/>
                <a:pathLst>
                  <a:path w="66" h="12">
                    <a:moveTo>
                      <a:pt x="0" y="12"/>
                    </a:moveTo>
                    <a:lnTo>
                      <a:pt x="66" y="0"/>
                    </a:lnTo>
                    <a:lnTo>
                      <a:pt x="42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98" name="Line 1174"/>
              <p:cNvSpPr>
                <a:spLocks noChangeShapeType="1"/>
              </p:cNvSpPr>
              <p:nvPr/>
            </p:nvSpPr>
            <p:spPr bwMode="auto">
              <a:xfrm flipV="1">
                <a:off x="1938" y="1082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99" name="Line 1175"/>
              <p:cNvSpPr>
                <a:spLocks noChangeShapeType="1"/>
              </p:cNvSpPr>
              <p:nvPr/>
            </p:nvSpPr>
            <p:spPr bwMode="auto">
              <a:xfrm flipH="1">
                <a:off x="1980" y="1082"/>
                <a:ext cx="2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00" name="Freeform 1176"/>
              <p:cNvSpPr>
                <a:spLocks/>
              </p:cNvSpPr>
              <p:nvPr/>
            </p:nvSpPr>
            <p:spPr bwMode="auto">
              <a:xfrm>
                <a:off x="1884" y="920"/>
                <a:ext cx="72" cy="36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72" y="36"/>
                  </a:cxn>
                  <a:cxn ang="0">
                    <a:pos x="42" y="0"/>
                  </a:cxn>
                  <a:cxn ang="0">
                    <a:pos x="0" y="18"/>
                  </a:cxn>
                </a:cxnLst>
                <a:rect l="0" t="0" r="r" b="b"/>
                <a:pathLst>
                  <a:path w="72" h="36">
                    <a:moveTo>
                      <a:pt x="0" y="18"/>
                    </a:moveTo>
                    <a:lnTo>
                      <a:pt x="72" y="36"/>
                    </a:lnTo>
                    <a:lnTo>
                      <a:pt x="42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B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01" name="Line 1177"/>
              <p:cNvSpPr>
                <a:spLocks noChangeShapeType="1"/>
              </p:cNvSpPr>
              <p:nvPr/>
            </p:nvSpPr>
            <p:spPr bwMode="auto">
              <a:xfrm>
                <a:off x="1884" y="938"/>
                <a:ext cx="72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02" name="Line 1178"/>
              <p:cNvSpPr>
                <a:spLocks noChangeShapeType="1"/>
              </p:cNvSpPr>
              <p:nvPr/>
            </p:nvSpPr>
            <p:spPr bwMode="auto">
              <a:xfrm flipH="1" flipV="1">
                <a:off x="1926" y="920"/>
                <a:ext cx="30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03" name="Freeform 1179"/>
              <p:cNvSpPr>
                <a:spLocks/>
              </p:cNvSpPr>
              <p:nvPr/>
            </p:nvSpPr>
            <p:spPr bwMode="auto">
              <a:xfrm>
                <a:off x="1884" y="938"/>
                <a:ext cx="72" cy="18"/>
              </a:xfrm>
              <a:custGeom>
                <a:avLst/>
                <a:gdLst/>
                <a:ahLst/>
                <a:cxnLst>
                  <a:cxn ang="0">
                    <a:pos x="30" y="12"/>
                  </a:cxn>
                  <a:cxn ang="0">
                    <a:pos x="0" y="0"/>
                  </a:cxn>
                  <a:cxn ang="0">
                    <a:pos x="72" y="18"/>
                  </a:cxn>
                  <a:cxn ang="0">
                    <a:pos x="30" y="12"/>
                  </a:cxn>
                </a:cxnLst>
                <a:rect l="0" t="0" r="r" b="b"/>
                <a:pathLst>
                  <a:path w="72" h="18">
                    <a:moveTo>
                      <a:pt x="30" y="12"/>
                    </a:moveTo>
                    <a:lnTo>
                      <a:pt x="0" y="0"/>
                    </a:lnTo>
                    <a:lnTo>
                      <a:pt x="72" y="18"/>
                    </a:lnTo>
                    <a:lnTo>
                      <a:pt x="30" y="12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04" name="Line 1180"/>
              <p:cNvSpPr>
                <a:spLocks noChangeShapeType="1"/>
              </p:cNvSpPr>
              <p:nvPr/>
            </p:nvSpPr>
            <p:spPr bwMode="auto">
              <a:xfrm flipH="1" flipV="1">
                <a:off x="1884" y="938"/>
                <a:ext cx="3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05" name="Line 1181"/>
              <p:cNvSpPr>
                <a:spLocks noChangeShapeType="1"/>
              </p:cNvSpPr>
              <p:nvPr/>
            </p:nvSpPr>
            <p:spPr bwMode="auto">
              <a:xfrm>
                <a:off x="1884" y="938"/>
                <a:ext cx="72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06" name="Freeform 1182"/>
              <p:cNvSpPr>
                <a:spLocks/>
              </p:cNvSpPr>
              <p:nvPr/>
            </p:nvSpPr>
            <p:spPr bwMode="auto">
              <a:xfrm>
                <a:off x="1902" y="884"/>
                <a:ext cx="66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66" y="24"/>
                  </a:cxn>
                  <a:cxn ang="0">
                    <a:pos x="42" y="0"/>
                  </a:cxn>
                  <a:cxn ang="0">
                    <a:pos x="0" y="42"/>
                  </a:cxn>
                </a:cxnLst>
                <a:rect l="0" t="0" r="r" b="b"/>
                <a:pathLst>
                  <a:path w="66" h="42">
                    <a:moveTo>
                      <a:pt x="0" y="42"/>
                    </a:moveTo>
                    <a:lnTo>
                      <a:pt x="66" y="24"/>
                    </a:lnTo>
                    <a:lnTo>
                      <a:pt x="42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07" name="Line 1183"/>
              <p:cNvSpPr>
                <a:spLocks noChangeShapeType="1"/>
              </p:cNvSpPr>
              <p:nvPr/>
            </p:nvSpPr>
            <p:spPr bwMode="auto">
              <a:xfrm flipV="1">
                <a:off x="1902" y="908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08" name="Line 1184"/>
              <p:cNvSpPr>
                <a:spLocks noChangeShapeType="1"/>
              </p:cNvSpPr>
              <p:nvPr/>
            </p:nvSpPr>
            <p:spPr bwMode="auto">
              <a:xfrm flipH="1" flipV="1">
                <a:off x="1944" y="884"/>
                <a:ext cx="24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09" name="Freeform 1185"/>
              <p:cNvSpPr>
                <a:spLocks/>
              </p:cNvSpPr>
              <p:nvPr/>
            </p:nvSpPr>
            <p:spPr bwMode="auto">
              <a:xfrm>
                <a:off x="1902" y="908"/>
                <a:ext cx="66" cy="18"/>
              </a:xfrm>
              <a:custGeom>
                <a:avLst/>
                <a:gdLst/>
                <a:ahLst/>
                <a:cxnLst>
                  <a:cxn ang="0">
                    <a:pos x="24" y="12"/>
                  </a:cxn>
                  <a:cxn ang="0">
                    <a:pos x="0" y="18"/>
                  </a:cxn>
                  <a:cxn ang="0">
                    <a:pos x="66" y="0"/>
                  </a:cxn>
                  <a:cxn ang="0">
                    <a:pos x="24" y="12"/>
                  </a:cxn>
                </a:cxnLst>
                <a:rect l="0" t="0" r="r" b="b"/>
                <a:pathLst>
                  <a:path w="66" h="18">
                    <a:moveTo>
                      <a:pt x="24" y="12"/>
                    </a:moveTo>
                    <a:lnTo>
                      <a:pt x="0" y="18"/>
                    </a:lnTo>
                    <a:lnTo>
                      <a:pt x="66" y="0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10" name="Line 1186"/>
              <p:cNvSpPr>
                <a:spLocks noChangeShapeType="1"/>
              </p:cNvSpPr>
              <p:nvPr/>
            </p:nvSpPr>
            <p:spPr bwMode="auto">
              <a:xfrm flipH="1">
                <a:off x="1902" y="920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11" name="Line 1187"/>
              <p:cNvSpPr>
                <a:spLocks noChangeShapeType="1"/>
              </p:cNvSpPr>
              <p:nvPr/>
            </p:nvSpPr>
            <p:spPr bwMode="auto">
              <a:xfrm flipV="1">
                <a:off x="1902" y="908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12" name="Freeform 1188"/>
              <p:cNvSpPr>
                <a:spLocks/>
              </p:cNvSpPr>
              <p:nvPr/>
            </p:nvSpPr>
            <p:spPr bwMode="auto">
              <a:xfrm>
                <a:off x="1926" y="896"/>
                <a:ext cx="66" cy="24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66" y="0"/>
                  </a:cxn>
                  <a:cxn ang="0">
                    <a:pos x="42" y="12"/>
                  </a:cxn>
                  <a:cxn ang="0">
                    <a:pos x="0" y="24"/>
                  </a:cxn>
                </a:cxnLst>
                <a:rect l="0" t="0" r="r" b="b"/>
                <a:pathLst>
                  <a:path w="66" h="24">
                    <a:moveTo>
                      <a:pt x="0" y="24"/>
                    </a:moveTo>
                    <a:lnTo>
                      <a:pt x="66" y="0"/>
                    </a:lnTo>
                    <a:lnTo>
                      <a:pt x="42" y="12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13" name="Line 1189"/>
              <p:cNvSpPr>
                <a:spLocks noChangeShapeType="1"/>
              </p:cNvSpPr>
              <p:nvPr/>
            </p:nvSpPr>
            <p:spPr bwMode="auto">
              <a:xfrm flipV="1">
                <a:off x="1926" y="896"/>
                <a:ext cx="6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14" name="Line 1190"/>
              <p:cNvSpPr>
                <a:spLocks noChangeShapeType="1"/>
              </p:cNvSpPr>
              <p:nvPr/>
            </p:nvSpPr>
            <p:spPr bwMode="auto">
              <a:xfrm flipH="1">
                <a:off x="1968" y="896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15" name="Freeform 1191"/>
              <p:cNvSpPr>
                <a:spLocks/>
              </p:cNvSpPr>
              <p:nvPr/>
            </p:nvSpPr>
            <p:spPr bwMode="auto">
              <a:xfrm>
                <a:off x="1926" y="896"/>
                <a:ext cx="66" cy="60"/>
              </a:xfrm>
              <a:custGeom>
                <a:avLst/>
                <a:gdLst/>
                <a:ahLst/>
                <a:cxnLst>
                  <a:cxn ang="0">
                    <a:pos x="30" y="60"/>
                  </a:cxn>
                  <a:cxn ang="0">
                    <a:pos x="0" y="24"/>
                  </a:cxn>
                  <a:cxn ang="0">
                    <a:pos x="66" y="0"/>
                  </a:cxn>
                  <a:cxn ang="0">
                    <a:pos x="30" y="60"/>
                  </a:cxn>
                </a:cxnLst>
                <a:rect l="0" t="0" r="r" b="b"/>
                <a:pathLst>
                  <a:path w="66" h="60">
                    <a:moveTo>
                      <a:pt x="30" y="60"/>
                    </a:moveTo>
                    <a:lnTo>
                      <a:pt x="0" y="24"/>
                    </a:lnTo>
                    <a:lnTo>
                      <a:pt x="66" y="0"/>
                    </a:lnTo>
                    <a:lnTo>
                      <a:pt x="30" y="60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16" name="Line 1192"/>
              <p:cNvSpPr>
                <a:spLocks noChangeShapeType="1"/>
              </p:cNvSpPr>
              <p:nvPr/>
            </p:nvSpPr>
            <p:spPr bwMode="auto">
              <a:xfrm flipH="1" flipV="1">
                <a:off x="1926" y="920"/>
                <a:ext cx="30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17" name="Line 1193"/>
              <p:cNvSpPr>
                <a:spLocks noChangeShapeType="1"/>
              </p:cNvSpPr>
              <p:nvPr/>
            </p:nvSpPr>
            <p:spPr bwMode="auto">
              <a:xfrm flipV="1">
                <a:off x="1926" y="896"/>
                <a:ext cx="6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18" name="Freeform 1194"/>
              <p:cNvSpPr>
                <a:spLocks/>
              </p:cNvSpPr>
              <p:nvPr/>
            </p:nvSpPr>
            <p:spPr bwMode="auto">
              <a:xfrm>
                <a:off x="1914" y="950"/>
                <a:ext cx="66" cy="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6" y="0"/>
                  </a:cxn>
                  <a:cxn ang="0">
                    <a:pos x="42" y="6"/>
                  </a:cxn>
                  <a:cxn ang="0">
                    <a:pos x="0" y="0"/>
                  </a:cxn>
                </a:cxnLst>
                <a:rect l="0" t="0" r="r" b="b"/>
                <a:pathLst>
                  <a:path w="66" h="6">
                    <a:moveTo>
                      <a:pt x="0" y="0"/>
                    </a:moveTo>
                    <a:lnTo>
                      <a:pt x="66" y="0"/>
                    </a:lnTo>
                    <a:lnTo>
                      <a:pt x="42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19" name="Line 1195"/>
              <p:cNvSpPr>
                <a:spLocks noChangeShapeType="1"/>
              </p:cNvSpPr>
              <p:nvPr/>
            </p:nvSpPr>
            <p:spPr bwMode="auto">
              <a:xfrm>
                <a:off x="1914" y="950"/>
                <a:ext cx="6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20" name="Line 1196"/>
              <p:cNvSpPr>
                <a:spLocks noChangeShapeType="1"/>
              </p:cNvSpPr>
              <p:nvPr/>
            </p:nvSpPr>
            <p:spPr bwMode="auto">
              <a:xfrm flipH="1">
                <a:off x="1956" y="950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21" name="Freeform 1197"/>
              <p:cNvSpPr>
                <a:spLocks/>
              </p:cNvSpPr>
              <p:nvPr/>
            </p:nvSpPr>
            <p:spPr bwMode="auto">
              <a:xfrm>
                <a:off x="1914" y="950"/>
                <a:ext cx="66" cy="6"/>
              </a:xfrm>
              <a:custGeom>
                <a:avLst/>
                <a:gdLst/>
                <a:ahLst/>
                <a:cxnLst>
                  <a:cxn ang="0">
                    <a:pos x="24" y="6"/>
                  </a:cxn>
                  <a:cxn ang="0">
                    <a:pos x="0" y="0"/>
                  </a:cxn>
                  <a:cxn ang="0">
                    <a:pos x="66" y="0"/>
                  </a:cxn>
                  <a:cxn ang="0">
                    <a:pos x="24" y="6"/>
                  </a:cxn>
                </a:cxnLst>
                <a:rect l="0" t="0" r="r" b="b"/>
                <a:pathLst>
                  <a:path w="66" h="6">
                    <a:moveTo>
                      <a:pt x="24" y="6"/>
                    </a:moveTo>
                    <a:lnTo>
                      <a:pt x="0" y="0"/>
                    </a:lnTo>
                    <a:lnTo>
                      <a:pt x="66" y="0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22" name="Line 1198"/>
              <p:cNvSpPr>
                <a:spLocks noChangeShapeType="1"/>
              </p:cNvSpPr>
              <p:nvPr/>
            </p:nvSpPr>
            <p:spPr bwMode="auto">
              <a:xfrm flipH="1" flipV="1">
                <a:off x="1914" y="950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23" name="Line 1199"/>
              <p:cNvSpPr>
                <a:spLocks noChangeShapeType="1"/>
              </p:cNvSpPr>
              <p:nvPr/>
            </p:nvSpPr>
            <p:spPr bwMode="auto">
              <a:xfrm>
                <a:off x="1914" y="950"/>
                <a:ext cx="6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24" name="Freeform 1200"/>
              <p:cNvSpPr>
                <a:spLocks/>
              </p:cNvSpPr>
              <p:nvPr/>
            </p:nvSpPr>
            <p:spPr bwMode="auto">
              <a:xfrm>
                <a:off x="1938" y="938"/>
                <a:ext cx="66" cy="18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66" y="0"/>
                  </a:cxn>
                  <a:cxn ang="0">
                    <a:pos x="42" y="12"/>
                  </a:cxn>
                  <a:cxn ang="0">
                    <a:pos x="0" y="18"/>
                  </a:cxn>
                </a:cxnLst>
                <a:rect l="0" t="0" r="r" b="b"/>
                <a:pathLst>
                  <a:path w="66" h="18">
                    <a:moveTo>
                      <a:pt x="0" y="18"/>
                    </a:moveTo>
                    <a:lnTo>
                      <a:pt x="66" y="0"/>
                    </a:lnTo>
                    <a:lnTo>
                      <a:pt x="42" y="12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25" name="Line 1201"/>
              <p:cNvSpPr>
                <a:spLocks noChangeShapeType="1"/>
              </p:cNvSpPr>
              <p:nvPr/>
            </p:nvSpPr>
            <p:spPr bwMode="auto">
              <a:xfrm flipV="1">
                <a:off x="1938" y="938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26" name="Line 1202"/>
              <p:cNvSpPr>
                <a:spLocks noChangeShapeType="1"/>
              </p:cNvSpPr>
              <p:nvPr/>
            </p:nvSpPr>
            <p:spPr bwMode="auto">
              <a:xfrm flipH="1">
                <a:off x="1980" y="938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27" name="Freeform 1203"/>
              <p:cNvSpPr>
                <a:spLocks/>
              </p:cNvSpPr>
              <p:nvPr/>
            </p:nvSpPr>
            <p:spPr bwMode="auto">
              <a:xfrm>
                <a:off x="1938" y="938"/>
                <a:ext cx="66" cy="42"/>
              </a:xfrm>
              <a:custGeom>
                <a:avLst/>
                <a:gdLst/>
                <a:ahLst/>
                <a:cxnLst>
                  <a:cxn ang="0">
                    <a:pos x="24" y="42"/>
                  </a:cxn>
                  <a:cxn ang="0">
                    <a:pos x="0" y="18"/>
                  </a:cxn>
                  <a:cxn ang="0">
                    <a:pos x="66" y="0"/>
                  </a:cxn>
                  <a:cxn ang="0">
                    <a:pos x="24" y="42"/>
                  </a:cxn>
                </a:cxnLst>
                <a:rect l="0" t="0" r="r" b="b"/>
                <a:pathLst>
                  <a:path w="66" h="42">
                    <a:moveTo>
                      <a:pt x="24" y="42"/>
                    </a:moveTo>
                    <a:lnTo>
                      <a:pt x="0" y="18"/>
                    </a:lnTo>
                    <a:lnTo>
                      <a:pt x="66" y="0"/>
                    </a:lnTo>
                    <a:lnTo>
                      <a:pt x="24" y="42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28" name="Line 1204"/>
              <p:cNvSpPr>
                <a:spLocks noChangeShapeType="1"/>
              </p:cNvSpPr>
              <p:nvPr/>
            </p:nvSpPr>
            <p:spPr bwMode="auto">
              <a:xfrm flipH="1" flipV="1">
                <a:off x="1938" y="956"/>
                <a:ext cx="24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29" name="Line 1205"/>
              <p:cNvSpPr>
                <a:spLocks noChangeShapeType="1"/>
              </p:cNvSpPr>
              <p:nvPr/>
            </p:nvSpPr>
            <p:spPr bwMode="auto">
              <a:xfrm flipV="1">
                <a:off x="1938" y="938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30" name="Freeform 1206"/>
              <p:cNvSpPr>
                <a:spLocks/>
              </p:cNvSpPr>
              <p:nvPr/>
            </p:nvSpPr>
            <p:spPr bwMode="auto">
              <a:xfrm>
                <a:off x="1938" y="1286"/>
                <a:ext cx="66" cy="60"/>
              </a:xfrm>
              <a:custGeom>
                <a:avLst/>
                <a:gdLst/>
                <a:ahLst/>
                <a:cxnLst>
                  <a:cxn ang="0">
                    <a:pos x="0" y="60"/>
                  </a:cxn>
                  <a:cxn ang="0">
                    <a:pos x="66" y="18"/>
                  </a:cxn>
                  <a:cxn ang="0">
                    <a:pos x="36" y="0"/>
                  </a:cxn>
                  <a:cxn ang="0">
                    <a:pos x="0" y="60"/>
                  </a:cxn>
                </a:cxnLst>
                <a:rect l="0" t="0" r="r" b="b"/>
                <a:pathLst>
                  <a:path w="66" h="60">
                    <a:moveTo>
                      <a:pt x="0" y="60"/>
                    </a:moveTo>
                    <a:lnTo>
                      <a:pt x="66" y="18"/>
                    </a:lnTo>
                    <a:lnTo>
                      <a:pt x="36" y="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FF2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31" name="Line 1207"/>
              <p:cNvSpPr>
                <a:spLocks noChangeShapeType="1"/>
              </p:cNvSpPr>
              <p:nvPr/>
            </p:nvSpPr>
            <p:spPr bwMode="auto">
              <a:xfrm flipV="1">
                <a:off x="1938" y="1304"/>
                <a:ext cx="66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32" name="Line 1208"/>
              <p:cNvSpPr>
                <a:spLocks noChangeShapeType="1"/>
              </p:cNvSpPr>
              <p:nvPr/>
            </p:nvSpPr>
            <p:spPr bwMode="auto">
              <a:xfrm flipH="1" flipV="1">
                <a:off x="1974" y="1286"/>
                <a:ext cx="3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33" name="Freeform 1209"/>
              <p:cNvSpPr>
                <a:spLocks/>
              </p:cNvSpPr>
              <p:nvPr/>
            </p:nvSpPr>
            <p:spPr bwMode="auto">
              <a:xfrm>
                <a:off x="1908" y="1034"/>
                <a:ext cx="66" cy="12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36" y="0"/>
                  </a:cxn>
                  <a:cxn ang="0">
                    <a:pos x="0" y="6"/>
                  </a:cxn>
                </a:cxnLst>
                <a:rect l="0" t="0" r="r" b="b"/>
                <a:pathLst>
                  <a:path w="66" h="12">
                    <a:moveTo>
                      <a:pt x="0" y="6"/>
                    </a:moveTo>
                    <a:lnTo>
                      <a:pt x="66" y="12"/>
                    </a:lnTo>
                    <a:lnTo>
                      <a:pt x="36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34" name="Line 1210"/>
              <p:cNvSpPr>
                <a:spLocks noChangeShapeType="1"/>
              </p:cNvSpPr>
              <p:nvPr/>
            </p:nvSpPr>
            <p:spPr bwMode="auto">
              <a:xfrm>
                <a:off x="1908" y="1040"/>
                <a:ext cx="6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2436" name="Group 1412"/>
            <p:cNvGrpSpPr>
              <a:grpSpLocks/>
            </p:cNvGrpSpPr>
            <p:nvPr/>
          </p:nvGrpSpPr>
          <p:grpSpPr bwMode="auto">
            <a:xfrm>
              <a:off x="2857500" y="1298575"/>
              <a:ext cx="314325" cy="933450"/>
              <a:chOff x="1800" y="818"/>
              <a:chExt cx="198" cy="588"/>
            </a:xfrm>
          </p:grpSpPr>
          <p:sp>
            <p:nvSpPr>
              <p:cNvPr id="2236" name="Line 1212"/>
              <p:cNvSpPr>
                <a:spLocks noChangeShapeType="1"/>
              </p:cNvSpPr>
              <p:nvPr/>
            </p:nvSpPr>
            <p:spPr bwMode="auto">
              <a:xfrm flipH="1" flipV="1">
                <a:off x="1944" y="1034"/>
                <a:ext cx="3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37" name="Freeform 1213"/>
              <p:cNvSpPr>
                <a:spLocks/>
              </p:cNvSpPr>
              <p:nvPr/>
            </p:nvSpPr>
            <p:spPr bwMode="auto">
              <a:xfrm>
                <a:off x="1908" y="1040"/>
                <a:ext cx="66" cy="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0" y="0"/>
                  </a:cxn>
                  <a:cxn ang="0">
                    <a:pos x="66" y="6"/>
                  </a:cxn>
                  <a:cxn ang="0">
                    <a:pos x="24" y="0"/>
                  </a:cxn>
                </a:cxnLst>
                <a:rect l="0" t="0" r="r" b="b"/>
                <a:pathLst>
                  <a:path w="66" h="6">
                    <a:moveTo>
                      <a:pt x="24" y="0"/>
                    </a:moveTo>
                    <a:lnTo>
                      <a:pt x="0" y="0"/>
                    </a:lnTo>
                    <a:lnTo>
                      <a:pt x="66" y="6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38" name="Line 1214"/>
              <p:cNvSpPr>
                <a:spLocks noChangeShapeType="1"/>
              </p:cNvSpPr>
              <p:nvPr/>
            </p:nvSpPr>
            <p:spPr bwMode="auto">
              <a:xfrm flipH="1">
                <a:off x="1908" y="1040"/>
                <a:ext cx="2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39" name="Line 1215"/>
              <p:cNvSpPr>
                <a:spLocks noChangeShapeType="1"/>
              </p:cNvSpPr>
              <p:nvPr/>
            </p:nvSpPr>
            <p:spPr bwMode="auto">
              <a:xfrm>
                <a:off x="1908" y="1040"/>
                <a:ext cx="6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40" name="Freeform 1216"/>
              <p:cNvSpPr>
                <a:spLocks/>
              </p:cNvSpPr>
              <p:nvPr/>
            </p:nvSpPr>
            <p:spPr bwMode="auto">
              <a:xfrm>
                <a:off x="1932" y="1040"/>
                <a:ext cx="66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6" y="12"/>
                  </a:cxn>
                  <a:cxn ang="0">
                    <a:pos x="42" y="6"/>
                  </a:cxn>
                  <a:cxn ang="0">
                    <a:pos x="0" y="0"/>
                  </a:cxn>
                </a:cxnLst>
                <a:rect l="0" t="0" r="r" b="b"/>
                <a:pathLst>
                  <a:path w="66" h="12">
                    <a:moveTo>
                      <a:pt x="0" y="0"/>
                    </a:moveTo>
                    <a:lnTo>
                      <a:pt x="66" y="12"/>
                    </a:lnTo>
                    <a:lnTo>
                      <a:pt x="42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41" name="Line 1217"/>
              <p:cNvSpPr>
                <a:spLocks noChangeShapeType="1"/>
              </p:cNvSpPr>
              <p:nvPr/>
            </p:nvSpPr>
            <p:spPr bwMode="auto">
              <a:xfrm>
                <a:off x="1932" y="1040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42" name="Line 1218"/>
              <p:cNvSpPr>
                <a:spLocks noChangeShapeType="1"/>
              </p:cNvSpPr>
              <p:nvPr/>
            </p:nvSpPr>
            <p:spPr bwMode="auto">
              <a:xfrm flipH="1" flipV="1">
                <a:off x="1974" y="1046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43" name="Freeform 1219"/>
              <p:cNvSpPr>
                <a:spLocks/>
              </p:cNvSpPr>
              <p:nvPr/>
            </p:nvSpPr>
            <p:spPr bwMode="auto">
              <a:xfrm>
                <a:off x="1932" y="1040"/>
                <a:ext cx="66" cy="24"/>
              </a:xfrm>
              <a:custGeom>
                <a:avLst/>
                <a:gdLst/>
                <a:ahLst/>
                <a:cxnLst>
                  <a:cxn ang="0">
                    <a:pos x="24" y="24"/>
                  </a:cxn>
                  <a:cxn ang="0">
                    <a:pos x="0" y="0"/>
                  </a:cxn>
                  <a:cxn ang="0">
                    <a:pos x="66" y="12"/>
                  </a:cxn>
                  <a:cxn ang="0">
                    <a:pos x="24" y="24"/>
                  </a:cxn>
                </a:cxnLst>
                <a:rect l="0" t="0" r="r" b="b"/>
                <a:pathLst>
                  <a:path w="66" h="24">
                    <a:moveTo>
                      <a:pt x="24" y="24"/>
                    </a:moveTo>
                    <a:lnTo>
                      <a:pt x="0" y="0"/>
                    </a:lnTo>
                    <a:lnTo>
                      <a:pt x="66" y="12"/>
                    </a:lnTo>
                    <a:lnTo>
                      <a:pt x="24" y="24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44" name="Line 1220"/>
              <p:cNvSpPr>
                <a:spLocks noChangeShapeType="1"/>
              </p:cNvSpPr>
              <p:nvPr/>
            </p:nvSpPr>
            <p:spPr bwMode="auto">
              <a:xfrm flipH="1" flipV="1">
                <a:off x="1932" y="1040"/>
                <a:ext cx="24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45" name="Line 1221"/>
              <p:cNvSpPr>
                <a:spLocks noChangeShapeType="1"/>
              </p:cNvSpPr>
              <p:nvPr/>
            </p:nvSpPr>
            <p:spPr bwMode="auto">
              <a:xfrm>
                <a:off x="1932" y="1040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46" name="Freeform 1222"/>
              <p:cNvSpPr>
                <a:spLocks/>
              </p:cNvSpPr>
              <p:nvPr/>
            </p:nvSpPr>
            <p:spPr bwMode="auto">
              <a:xfrm>
                <a:off x="1848" y="1232"/>
                <a:ext cx="66" cy="18"/>
              </a:xfrm>
              <a:custGeom>
                <a:avLst/>
                <a:gdLst/>
                <a:ahLst/>
                <a:cxnLst>
                  <a:cxn ang="0">
                    <a:pos x="30" y="6"/>
                  </a:cxn>
                  <a:cxn ang="0">
                    <a:pos x="0" y="0"/>
                  </a:cxn>
                  <a:cxn ang="0">
                    <a:pos x="66" y="18"/>
                  </a:cxn>
                  <a:cxn ang="0">
                    <a:pos x="30" y="6"/>
                  </a:cxn>
                </a:cxnLst>
                <a:rect l="0" t="0" r="r" b="b"/>
                <a:pathLst>
                  <a:path w="66" h="18">
                    <a:moveTo>
                      <a:pt x="30" y="6"/>
                    </a:moveTo>
                    <a:lnTo>
                      <a:pt x="0" y="0"/>
                    </a:lnTo>
                    <a:lnTo>
                      <a:pt x="66" y="18"/>
                    </a:lnTo>
                    <a:lnTo>
                      <a:pt x="30" y="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47" name="Line 1223"/>
              <p:cNvSpPr>
                <a:spLocks noChangeShapeType="1"/>
              </p:cNvSpPr>
              <p:nvPr/>
            </p:nvSpPr>
            <p:spPr bwMode="auto">
              <a:xfrm flipH="1" flipV="1">
                <a:off x="1848" y="1232"/>
                <a:ext cx="3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48" name="Line 1224"/>
              <p:cNvSpPr>
                <a:spLocks noChangeShapeType="1"/>
              </p:cNvSpPr>
              <p:nvPr/>
            </p:nvSpPr>
            <p:spPr bwMode="auto">
              <a:xfrm>
                <a:off x="1848" y="1232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49" name="Freeform 1225"/>
              <p:cNvSpPr>
                <a:spLocks/>
              </p:cNvSpPr>
              <p:nvPr/>
            </p:nvSpPr>
            <p:spPr bwMode="auto">
              <a:xfrm>
                <a:off x="1848" y="1226"/>
                <a:ext cx="66" cy="24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24"/>
                  </a:cxn>
                  <a:cxn ang="0">
                    <a:pos x="42" y="0"/>
                  </a:cxn>
                  <a:cxn ang="0">
                    <a:pos x="0" y="6"/>
                  </a:cxn>
                </a:cxnLst>
                <a:rect l="0" t="0" r="r" b="b"/>
                <a:pathLst>
                  <a:path w="66" h="24">
                    <a:moveTo>
                      <a:pt x="0" y="6"/>
                    </a:moveTo>
                    <a:lnTo>
                      <a:pt x="66" y="24"/>
                    </a:lnTo>
                    <a:lnTo>
                      <a:pt x="42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50" name="Line 1226"/>
              <p:cNvSpPr>
                <a:spLocks noChangeShapeType="1"/>
              </p:cNvSpPr>
              <p:nvPr/>
            </p:nvSpPr>
            <p:spPr bwMode="auto">
              <a:xfrm>
                <a:off x="1848" y="1232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51" name="Line 1227"/>
              <p:cNvSpPr>
                <a:spLocks noChangeShapeType="1"/>
              </p:cNvSpPr>
              <p:nvPr/>
            </p:nvSpPr>
            <p:spPr bwMode="auto">
              <a:xfrm flipH="1" flipV="1">
                <a:off x="1890" y="1226"/>
                <a:ext cx="24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52" name="Freeform 1228"/>
              <p:cNvSpPr>
                <a:spLocks/>
              </p:cNvSpPr>
              <p:nvPr/>
            </p:nvSpPr>
            <p:spPr bwMode="auto">
              <a:xfrm>
                <a:off x="1878" y="1238"/>
                <a:ext cx="66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6" y="12"/>
                  </a:cxn>
                  <a:cxn ang="0">
                    <a:pos x="36" y="12"/>
                  </a:cxn>
                  <a:cxn ang="0">
                    <a:pos x="0" y="0"/>
                  </a:cxn>
                </a:cxnLst>
                <a:rect l="0" t="0" r="r" b="b"/>
                <a:pathLst>
                  <a:path w="66" h="12">
                    <a:moveTo>
                      <a:pt x="0" y="0"/>
                    </a:moveTo>
                    <a:lnTo>
                      <a:pt x="66" y="12"/>
                    </a:lnTo>
                    <a:lnTo>
                      <a:pt x="36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53" name="Line 1229"/>
              <p:cNvSpPr>
                <a:spLocks noChangeShapeType="1"/>
              </p:cNvSpPr>
              <p:nvPr/>
            </p:nvSpPr>
            <p:spPr bwMode="auto">
              <a:xfrm>
                <a:off x="1878" y="1238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54" name="Line 1230"/>
              <p:cNvSpPr>
                <a:spLocks noChangeShapeType="1"/>
              </p:cNvSpPr>
              <p:nvPr/>
            </p:nvSpPr>
            <p:spPr bwMode="auto">
              <a:xfrm flipH="1">
                <a:off x="1914" y="1250"/>
                <a:ext cx="3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55" name="Freeform 1231"/>
              <p:cNvSpPr>
                <a:spLocks/>
              </p:cNvSpPr>
              <p:nvPr/>
            </p:nvSpPr>
            <p:spPr bwMode="auto">
              <a:xfrm>
                <a:off x="1878" y="1238"/>
                <a:ext cx="66" cy="18"/>
              </a:xfrm>
              <a:custGeom>
                <a:avLst/>
                <a:gdLst/>
                <a:ahLst/>
                <a:cxnLst>
                  <a:cxn ang="0">
                    <a:pos x="24" y="18"/>
                  </a:cxn>
                  <a:cxn ang="0">
                    <a:pos x="0" y="0"/>
                  </a:cxn>
                  <a:cxn ang="0">
                    <a:pos x="66" y="12"/>
                  </a:cxn>
                  <a:cxn ang="0">
                    <a:pos x="24" y="18"/>
                  </a:cxn>
                </a:cxnLst>
                <a:rect l="0" t="0" r="r" b="b"/>
                <a:pathLst>
                  <a:path w="66" h="18">
                    <a:moveTo>
                      <a:pt x="24" y="18"/>
                    </a:moveTo>
                    <a:lnTo>
                      <a:pt x="0" y="0"/>
                    </a:lnTo>
                    <a:lnTo>
                      <a:pt x="66" y="12"/>
                    </a:lnTo>
                    <a:lnTo>
                      <a:pt x="24" y="1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56" name="Line 1232"/>
              <p:cNvSpPr>
                <a:spLocks noChangeShapeType="1"/>
              </p:cNvSpPr>
              <p:nvPr/>
            </p:nvSpPr>
            <p:spPr bwMode="auto">
              <a:xfrm flipH="1" flipV="1">
                <a:off x="1878" y="1238"/>
                <a:ext cx="24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57" name="Line 1233"/>
              <p:cNvSpPr>
                <a:spLocks noChangeShapeType="1"/>
              </p:cNvSpPr>
              <p:nvPr/>
            </p:nvSpPr>
            <p:spPr bwMode="auto">
              <a:xfrm>
                <a:off x="1878" y="1238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58" name="Freeform 1234"/>
              <p:cNvSpPr>
                <a:spLocks/>
              </p:cNvSpPr>
              <p:nvPr/>
            </p:nvSpPr>
            <p:spPr bwMode="auto">
              <a:xfrm>
                <a:off x="1902" y="1220"/>
                <a:ext cx="66" cy="36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66" y="0"/>
                  </a:cxn>
                  <a:cxn ang="0">
                    <a:pos x="42" y="30"/>
                  </a:cxn>
                  <a:cxn ang="0">
                    <a:pos x="0" y="36"/>
                  </a:cxn>
                </a:cxnLst>
                <a:rect l="0" t="0" r="r" b="b"/>
                <a:pathLst>
                  <a:path w="66" h="36">
                    <a:moveTo>
                      <a:pt x="0" y="36"/>
                    </a:moveTo>
                    <a:lnTo>
                      <a:pt x="66" y="0"/>
                    </a:lnTo>
                    <a:lnTo>
                      <a:pt x="42" y="3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59" name="Line 1235"/>
              <p:cNvSpPr>
                <a:spLocks noChangeShapeType="1"/>
              </p:cNvSpPr>
              <p:nvPr/>
            </p:nvSpPr>
            <p:spPr bwMode="auto">
              <a:xfrm flipV="1">
                <a:off x="1902" y="1220"/>
                <a:ext cx="66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60" name="Line 1236"/>
              <p:cNvSpPr>
                <a:spLocks noChangeShapeType="1"/>
              </p:cNvSpPr>
              <p:nvPr/>
            </p:nvSpPr>
            <p:spPr bwMode="auto">
              <a:xfrm flipH="1">
                <a:off x="1944" y="1220"/>
                <a:ext cx="24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61" name="Freeform 1237"/>
              <p:cNvSpPr>
                <a:spLocks/>
              </p:cNvSpPr>
              <p:nvPr/>
            </p:nvSpPr>
            <p:spPr bwMode="auto">
              <a:xfrm>
                <a:off x="1902" y="1220"/>
                <a:ext cx="66" cy="36"/>
              </a:xfrm>
              <a:custGeom>
                <a:avLst/>
                <a:gdLst/>
                <a:ahLst/>
                <a:cxnLst>
                  <a:cxn ang="0">
                    <a:pos x="24" y="36"/>
                  </a:cxn>
                  <a:cxn ang="0">
                    <a:pos x="0" y="36"/>
                  </a:cxn>
                  <a:cxn ang="0">
                    <a:pos x="66" y="0"/>
                  </a:cxn>
                  <a:cxn ang="0">
                    <a:pos x="24" y="36"/>
                  </a:cxn>
                </a:cxnLst>
                <a:rect l="0" t="0" r="r" b="b"/>
                <a:pathLst>
                  <a:path w="66" h="36">
                    <a:moveTo>
                      <a:pt x="24" y="36"/>
                    </a:moveTo>
                    <a:lnTo>
                      <a:pt x="0" y="36"/>
                    </a:lnTo>
                    <a:lnTo>
                      <a:pt x="66" y="0"/>
                    </a:lnTo>
                    <a:lnTo>
                      <a:pt x="24" y="3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62" name="Line 1238"/>
              <p:cNvSpPr>
                <a:spLocks noChangeShapeType="1"/>
              </p:cNvSpPr>
              <p:nvPr/>
            </p:nvSpPr>
            <p:spPr bwMode="auto">
              <a:xfrm flipH="1">
                <a:off x="1902" y="1256"/>
                <a:ext cx="2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63" name="Line 1239"/>
              <p:cNvSpPr>
                <a:spLocks noChangeShapeType="1"/>
              </p:cNvSpPr>
              <p:nvPr/>
            </p:nvSpPr>
            <p:spPr bwMode="auto">
              <a:xfrm flipV="1">
                <a:off x="1902" y="1220"/>
                <a:ext cx="66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64" name="Freeform 1240"/>
              <p:cNvSpPr>
                <a:spLocks/>
              </p:cNvSpPr>
              <p:nvPr/>
            </p:nvSpPr>
            <p:spPr bwMode="auto">
              <a:xfrm>
                <a:off x="1926" y="1142"/>
                <a:ext cx="66" cy="114"/>
              </a:xfrm>
              <a:custGeom>
                <a:avLst/>
                <a:gdLst/>
                <a:ahLst/>
                <a:cxnLst>
                  <a:cxn ang="0">
                    <a:pos x="0" y="114"/>
                  </a:cxn>
                  <a:cxn ang="0">
                    <a:pos x="66" y="0"/>
                  </a:cxn>
                  <a:cxn ang="0">
                    <a:pos x="42" y="78"/>
                  </a:cxn>
                  <a:cxn ang="0">
                    <a:pos x="0" y="114"/>
                  </a:cxn>
                </a:cxnLst>
                <a:rect l="0" t="0" r="r" b="b"/>
                <a:pathLst>
                  <a:path w="66" h="114">
                    <a:moveTo>
                      <a:pt x="0" y="114"/>
                    </a:moveTo>
                    <a:lnTo>
                      <a:pt x="66" y="0"/>
                    </a:lnTo>
                    <a:lnTo>
                      <a:pt x="42" y="78"/>
                    </a:ln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65" name="Line 1241"/>
              <p:cNvSpPr>
                <a:spLocks noChangeShapeType="1"/>
              </p:cNvSpPr>
              <p:nvPr/>
            </p:nvSpPr>
            <p:spPr bwMode="auto">
              <a:xfrm flipV="1">
                <a:off x="1926" y="1142"/>
                <a:ext cx="66" cy="11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66" name="Line 1242"/>
              <p:cNvSpPr>
                <a:spLocks noChangeShapeType="1"/>
              </p:cNvSpPr>
              <p:nvPr/>
            </p:nvSpPr>
            <p:spPr bwMode="auto">
              <a:xfrm flipH="1">
                <a:off x="1968" y="1142"/>
                <a:ext cx="24" cy="7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67" name="Freeform 1243"/>
              <p:cNvSpPr>
                <a:spLocks/>
              </p:cNvSpPr>
              <p:nvPr/>
            </p:nvSpPr>
            <p:spPr bwMode="auto">
              <a:xfrm>
                <a:off x="1926" y="1142"/>
                <a:ext cx="66" cy="132"/>
              </a:xfrm>
              <a:custGeom>
                <a:avLst/>
                <a:gdLst/>
                <a:ahLst/>
                <a:cxnLst>
                  <a:cxn ang="0">
                    <a:pos x="24" y="132"/>
                  </a:cxn>
                  <a:cxn ang="0">
                    <a:pos x="0" y="114"/>
                  </a:cxn>
                  <a:cxn ang="0">
                    <a:pos x="66" y="0"/>
                  </a:cxn>
                  <a:cxn ang="0">
                    <a:pos x="24" y="132"/>
                  </a:cxn>
                </a:cxnLst>
                <a:rect l="0" t="0" r="r" b="b"/>
                <a:pathLst>
                  <a:path w="66" h="132">
                    <a:moveTo>
                      <a:pt x="24" y="132"/>
                    </a:moveTo>
                    <a:lnTo>
                      <a:pt x="0" y="114"/>
                    </a:lnTo>
                    <a:lnTo>
                      <a:pt x="66" y="0"/>
                    </a:lnTo>
                    <a:lnTo>
                      <a:pt x="24" y="13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68" name="Line 1244"/>
              <p:cNvSpPr>
                <a:spLocks noChangeShapeType="1"/>
              </p:cNvSpPr>
              <p:nvPr/>
            </p:nvSpPr>
            <p:spPr bwMode="auto">
              <a:xfrm flipH="1" flipV="1">
                <a:off x="1926" y="1256"/>
                <a:ext cx="24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69" name="Line 1245"/>
              <p:cNvSpPr>
                <a:spLocks noChangeShapeType="1"/>
              </p:cNvSpPr>
              <p:nvPr/>
            </p:nvSpPr>
            <p:spPr bwMode="auto">
              <a:xfrm flipV="1">
                <a:off x="1926" y="1142"/>
                <a:ext cx="66" cy="11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70" name="Freeform 1246"/>
              <p:cNvSpPr>
                <a:spLocks/>
              </p:cNvSpPr>
              <p:nvPr/>
            </p:nvSpPr>
            <p:spPr bwMode="auto">
              <a:xfrm>
                <a:off x="1920" y="992"/>
                <a:ext cx="66" cy="42"/>
              </a:xfrm>
              <a:custGeom>
                <a:avLst/>
                <a:gdLst/>
                <a:ahLst/>
                <a:cxnLst>
                  <a:cxn ang="0">
                    <a:pos x="24" y="42"/>
                  </a:cxn>
                  <a:cxn ang="0">
                    <a:pos x="0" y="0"/>
                  </a:cxn>
                  <a:cxn ang="0">
                    <a:pos x="66" y="0"/>
                  </a:cxn>
                  <a:cxn ang="0">
                    <a:pos x="24" y="42"/>
                  </a:cxn>
                </a:cxnLst>
                <a:rect l="0" t="0" r="r" b="b"/>
                <a:pathLst>
                  <a:path w="66" h="42">
                    <a:moveTo>
                      <a:pt x="24" y="42"/>
                    </a:moveTo>
                    <a:lnTo>
                      <a:pt x="0" y="0"/>
                    </a:lnTo>
                    <a:lnTo>
                      <a:pt x="66" y="0"/>
                    </a:lnTo>
                    <a:lnTo>
                      <a:pt x="24" y="42"/>
                    </a:lnTo>
                    <a:close/>
                  </a:path>
                </a:pathLst>
              </a:custGeom>
              <a:solidFill>
                <a:srgbClr val="E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71" name="Line 1247"/>
              <p:cNvSpPr>
                <a:spLocks noChangeShapeType="1"/>
              </p:cNvSpPr>
              <p:nvPr/>
            </p:nvSpPr>
            <p:spPr bwMode="auto">
              <a:xfrm flipH="1" flipV="1">
                <a:off x="1920" y="992"/>
                <a:ext cx="24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72" name="Line 1248"/>
              <p:cNvSpPr>
                <a:spLocks noChangeShapeType="1"/>
              </p:cNvSpPr>
              <p:nvPr/>
            </p:nvSpPr>
            <p:spPr bwMode="auto">
              <a:xfrm>
                <a:off x="1920" y="992"/>
                <a:ext cx="6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73" name="Freeform 1249"/>
              <p:cNvSpPr>
                <a:spLocks/>
              </p:cNvSpPr>
              <p:nvPr/>
            </p:nvSpPr>
            <p:spPr bwMode="auto">
              <a:xfrm>
                <a:off x="1920" y="980"/>
                <a:ext cx="66" cy="12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66" y="12"/>
                  </a:cxn>
                  <a:cxn ang="0">
                    <a:pos x="42" y="0"/>
                  </a:cxn>
                  <a:cxn ang="0">
                    <a:pos x="0" y="12"/>
                  </a:cxn>
                </a:cxnLst>
                <a:rect l="0" t="0" r="r" b="b"/>
                <a:pathLst>
                  <a:path w="66" h="12">
                    <a:moveTo>
                      <a:pt x="0" y="12"/>
                    </a:moveTo>
                    <a:lnTo>
                      <a:pt x="66" y="12"/>
                    </a:lnTo>
                    <a:lnTo>
                      <a:pt x="42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74" name="Line 1250"/>
              <p:cNvSpPr>
                <a:spLocks noChangeShapeType="1"/>
              </p:cNvSpPr>
              <p:nvPr/>
            </p:nvSpPr>
            <p:spPr bwMode="auto">
              <a:xfrm>
                <a:off x="1920" y="992"/>
                <a:ext cx="6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75" name="Line 1251"/>
              <p:cNvSpPr>
                <a:spLocks noChangeShapeType="1"/>
              </p:cNvSpPr>
              <p:nvPr/>
            </p:nvSpPr>
            <p:spPr bwMode="auto">
              <a:xfrm flipH="1" flipV="1">
                <a:off x="1962" y="980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76" name="Freeform 1252"/>
              <p:cNvSpPr>
                <a:spLocks/>
              </p:cNvSpPr>
              <p:nvPr/>
            </p:nvSpPr>
            <p:spPr bwMode="auto">
              <a:xfrm>
                <a:off x="1920" y="1346"/>
                <a:ext cx="66" cy="18"/>
              </a:xfrm>
              <a:custGeom>
                <a:avLst/>
                <a:gdLst/>
                <a:ahLst/>
                <a:cxnLst>
                  <a:cxn ang="0">
                    <a:pos x="24" y="18"/>
                  </a:cxn>
                  <a:cxn ang="0">
                    <a:pos x="0" y="6"/>
                  </a:cxn>
                  <a:cxn ang="0">
                    <a:pos x="66" y="0"/>
                  </a:cxn>
                  <a:cxn ang="0">
                    <a:pos x="24" y="18"/>
                  </a:cxn>
                </a:cxnLst>
                <a:rect l="0" t="0" r="r" b="b"/>
                <a:pathLst>
                  <a:path w="66" h="18">
                    <a:moveTo>
                      <a:pt x="24" y="18"/>
                    </a:moveTo>
                    <a:lnTo>
                      <a:pt x="0" y="6"/>
                    </a:lnTo>
                    <a:lnTo>
                      <a:pt x="66" y="0"/>
                    </a:lnTo>
                    <a:lnTo>
                      <a:pt x="24" y="18"/>
                    </a:lnTo>
                    <a:close/>
                  </a:path>
                </a:pathLst>
              </a:custGeom>
              <a:solidFill>
                <a:srgbClr val="FF1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77" name="Line 1253"/>
              <p:cNvSpPr>
                <a:spLocks noChangeShapeType="1"/>
              </p:cNvSpPr>
              <p:nvPr/>
            </p:nvSpPr>
            <p:spPr bwMode="auto">
              <a:xfrm flipH="1" flipV="1">
                <a:off x="1920" y="1352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78" name="Line 1254"/>
              <p:cNvSpPr>
                <a:spLocks noChangeShapeType="1"/>
              </p:cNvSpPr>
              <p:nvPr/>
            </p:nvSpPr>
            <p:spPr bwMode="auto">
              <a:xfrm flipV="1">
                <a:off x="1920" y="1346"/>
                <a:ext cx="6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79" name="Freeform 1255"/>
              <p:cNvSpPr>
                <a:spLocks/>
              </p:cNvSpPr>
              <p:nvPr/>
            </p:nvSpPr>
            <p:spPr bwMode="auto">
              <a:xfrm>
                <a:off x="1920" y="848"/>
                <a:ext cx="66" cy="36"/>
              </a:xfrm>
              <a:custGeom>
                <a:avLst/>
                <a:gdLst/>
                <a:ahLst/>
                <a:cxnLst>
                  <a:cxn ang="0">
                    <a:pos x="24" y="36"/>
                  </a:cxn>
                  <a:cxn ang="0">
                    <a:pos x="0" y="24"/>
                  </a:cxn>
                  <a:cxn ang="0">
                    <a:pos x="66" y="0"/>
                  </a:cxn>
                  <a:cxn ang="0">
                    <a:pos x="24" y="36"/>
                  </a:cxn>
                </a:cxnLst>
                <a:rect l="0" t="0" r="r" b="b"/>
                <a:pathLst>
                  <a:path w="66" h="36">
                    <a:moveTo>
                      <a:pt x="24" y="36"/>
                    </a:moveTo>
                    <a:lnTo>
                      <a:pt x="0" y="24"/>
                    </a:lnTo>
                    <a:lnTo>
                      <a:pt x="66" y="0"/>
                    </a:lnTo>
                    <a:lnTo>
                      <a:pt x="24" y="36"/>
                    </a:lnTo>
                    <a:close/>
                  </a:path>
                </a:pathLst>
              </a:custGeom>
              <a:solidFill>
                <a:srgbClr val="B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80" name="Line 1256"/>
              <p:cNvSpPr>
                <a:spLocks noChangeShapeType="1"/>
              </p:cNvSpPr>
              <p:nvPr/>
            </p:nvSpPr>
            <p:spPr bwMode="auto">
              <a:xfrm flipH="1" flipV="1">
                <a:off x="1920" y="872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81" name="Line 1257"/>
              <p:cNvSpPr>
                <a:spLocks noChangeShapeType="1"/>
              </p:cNvSpPr>
              <p:nvPr/>
            </p:nvSpPr>
            <p:spPr bwMode="auto">
              <a:xfrm flipV="1">
                <a:off x="1920" y="848"/>
                <a:ext cx="6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82" name="Freeform 1258"/>
              <p:cNvSpPr>
                <a:spLocks/>
              </p:cNvSpPr>
              <p:nvPr/>
            </p:nvSpPr>
            <p:spPr bwMode="auto">
              <a:xfrm>
                <a:off x="1920" y="836"/>
                <a:ext cx="66" cy="36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66" y="12"/>
                  </a:cxn>
                  <a:cxn ang="0">
                    <a:pos x="42" y="0"/>
                  </a:cxn>
                  <a:cxn ang="0">
                    <a:pos x="0" y="36"/>
                  </a:cxn>
                </a:cxnLst>
                <a:rect l="0" t="0" r="r" b="b"/>
                <a:pathLst>
                  <a:path w="66" h="36">
                    <a:moveTo>
                      <a:pt x="0" y="36"/>
                    </a:moveTo>
                    <a:lnTo>
                      <a:pt x="66" y="12"/>
                    </a:lnTo>
                    <a:lnTo>
                      <a:pt x="42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B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83" name="Line 1259"/>
              <p:cNvSpPr>
                <a:spLocks noChangeShapeType="1"/>
              </p:cNvSpPr>
              <p:nvPr/>
            </p:nvSpPr>
            <p:spPr bwMode="auto">
              <a:xfrm flipV="1">
                <a:off x="1920" y="848"/>
                <a:ext cx="6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84" name="Line 1260"/>
              <p:cNvSpPr>
                <a:spLocks noChangeShapeType="1"/>
              </p:cNvSpPr>
              <p:nvPr/>
            </p:nvSpPr>
            <p:spPr bwMode="auto">
              <a:xfrm flipH="1" flipV="1">
                <a:off x="1962" y="836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85" name="Freeform 1261"/>
              <p:cNvSpPr>
                <a:spLocks/>
              </p:cNvSpPr>
              <p:nvPr/>
            </p:nvSpPr>
            <p:spPr bwMode="auto">
              <a:xfrm>
                <a:off x="1914" y="1082"/>
                <a:ext cx="66" cy="12"/>
              </a:xfrm>
              <a:custGeom>
                <a:avLst/>
                <a:gdLst/>
                <a:ahLst/>
                <a:cxnLst>
                  <a:cxn ang="0">
                    <a:pos x="24" y="12"/>
                  </a:cxn>
                  <a:cxn ang="0">
                    <a:pos x="0" y="12"/>
                  </a:cxn>
                  <a:cxn ang="0">
                    <a:pos x="66" y="0"/>
                  </a:cxn>
                  <a:cxn ang="0">
                    <a:pos x="24" y="12"/>
                  </a:cxn>
                </a:cxnLst>
                <a:rect l="0" t="0" r="r" b="b"/>
                <a:pathLst>
                  <a:path w="66" h="12">
                    <a:moveTo>
                      <a:pt x="24" y="12"/>
                    </a:moveTo>
                    <a:lnTo>
                      <a:pt x="0" y="12"/>
                    </a:lnTo>
                    <a:lnTo>
                      <a:pt x="66" y="0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86" name="Line 1262"/>
              <p:cNvSpPr>
                <a:spLocks noChangeShapeType="1"/>
              </p:cNvSpPr>
              <p:nvPr/>
            </p:nvSpPr>
            <p:spPr bwMode="auto">
              <a:xfrm flipH="1">
                <a:off x="1914" y="1094"/>
                <a:ext cx="2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87" name="Line 1263"/>
              <p:cNvSpPr>
                <a:spLocks noChangeShapeType="1"/>
              </p:cNvSpPr>
              <p:nvPr/>
            </p:nvSpPr>
            <p:spPr bwMode="auto">
              <a:xfrm flipV="1">
                <a:off x="1914" y="1082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88" name="Freeform 1264"/>
              <p:cNvSpPr>
                <a:spLocks/>
              </p:cNvSpPr>
              <p:nvPr/>
            </p:nvSpPr>
            <p:spPr bwMode="auto">
              <a:xfrm>
                <a:off x="1914" y="1064"/>
                <a:ext cx="66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66" y="18"/>
                  </a:cxn>
                  <a:cxn ang="0">
                    <a:pos x="42" y="0"/>
                  </a:cxn>
                  <a:cxn ang="0">
                    <a:pos x="0" y="30"/>
                  </a:cxn>
                </a:cxnLst>
                <a:rect l="0" t="0" r="r" b="b"/>
                <a:pathLst>
                  <a:path w="66" h="30">
                    <a:moveTo>
                      <a:pt x="0" y="30"/>
                    </a:moveTo>
                    <a:lnTo>
                      <a:pt x="66" y="18"/>
                    </a:lnTo>
                    <a:lnTo>
                      <a:pt x="42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E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89" name="Line 1265"/>
              <p:cNvSpPr>
                <a:spLocks noChangeShapeType="1"/>
              </p:cNvSpPr>
              <p:nvPr/>
            </p:nvSpPr>
            <p:spPr bwMode="auto">
              <a:xfrm flipV="1">
                <a:off x="1914" y="1082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90" name="Line 1266"/>
              <p:cNvSpPr>
                <a:spLocks noChangeShapeType="1"/>
              </p:cNvSpPr>
              <p:nvPr/>
            </p:nvSpPr>
            <p:spPr bwMode="auto">
              <a:xfrm flipH="1" flipV="1">
                <a:off x="1956" y="1064"/>
                <a:ext cx="24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91" name="Freeform 1267"/>
              <p:cNvSpPr>
                <a:spLocks/>
              </p:cNvSpPr>
              <p:nvPr/>
            </p:nvSpPr>
            <p:spPr bwMode="auto">
              <a:xfrm>
                <a:off x="1908" y="1274"/>
                <a:ext cx="66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66" y="12"/>
                  </a:cxn>
                  <a:cxn ang="0">
                    <a:pos x="42" y="0"/>
                  </a:cxn>
                  <a:cxn ang="0">
                    <a:pos x="0" y="42"/>
                  </a:cxn>
                </a:cxnLst>
                <a:rect l="0" t="0" r="r" b="b"/>
                <a:pathLst>
                  <a:path w="66" h="42">
                    <a:moveTo>
                      <a:pt x="0" y="42"/>
                    </a:moveTo>
                    <a:lnTo>
                      <a:pt x="66" y="12"/>
                    </a:lnTo>
                    <a:lnTo>
                      <a:pt x="42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FF1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92" name="Line 1268"/>
              <p:cNvSpPr>
                <a:spLocks noChangeShapeType="1"/>
              </p:cNvSpPr>
              <p:nvPr/>
            </p:nvSpPr>
            <p:spPr bwMode="auto">
              <a:xfrm flipV="1">
                <a:off x="1908" y="1286"/>
                <a:ext cx="66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93" name="Line 1269"/>
              <p:cNvSpPr>
                <a:spLocks noChangeShapeType="1"/>
              </p:cNvSpPr>
              <p:nvPr/>
            </p:nvSpPr>
            <p:spPr bwMode="auto">
              <a:xfrm flipH="1" flipV="1">
                <a:off x="1950" y="1274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94" name="Freeform 1270"/>
              <p:cNvSpPr>
                <a:spLocks/>
              </p:cNvSpPr>
              <p:nvPr/>
            </p:nvSpPr>
            <p:spPr bwMode="auto">
              <a:xfrm>
                <a:off x="1908" y="1286"/>
                <a:ext cx="66" cy="60"/>
              </a:xfrm>
              <a:custGeom>
                <a:avLst/>
                <a:gdLst/>
                <a:ahLst/>
                <a:cxnLst>
                  <a:cxn ang="0">
                    <a:pos x="30" y="60"/>
                  </a:cxn>
                  <a:cxn ang="0">
                    <a:pos x="0" y="30"/>
                  </a:cxn>
                  <a:cxn ang="0">
                    <a:pos x="66" y="0"/>
                  </a:cxn>
                  <a:cxn ang="0">
                    <a:pos x="30" y="60"/>
                  </a:cxn>
                </a:cxnLst>
                <a:rect l="0" t="0" r="r" b="b"/>
                <a:pathLst>
                  <a:path w="66" h="60">
                    <a:moveTo>
                      <a:pt x="30" y="60"/>
                    </a:moveTo>
                    <a:lnTo>
                      <a:pt x="0" y="30"/>
                    </a:lnTo>
                    <a:lnTo>
                      <a:pt x="66" y="0"/>
                    </a:lnTo>
                    <a:lnTo>
                      <a:pt x="30" y="60"/>
                    </a:lnTo>
                    <a:close/>
                  </a:path>
                </a:pathLst>
              </a:custGeom>
              <a:solidFill>
                <a:srgbClr val="FF2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95" name="Line 1271"/>
              <p:cNvSpPr>
                <a:spLocks noChangeShapeType="1"/>
              </p:cNvSpPr>
              <p:nvPr/>
            </p:nvSpPr>
            <p:spPr bwMode="auto">
              <a:xfrm flipH="1" flipV="1">
                <a:off x="1908" y="1316"/>
                <a:ext cx="30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96" name="Line 1272"/>
              <p:cNvSpPr>
                <a:spLocks noChangeShapeType="1"/>
              </p:cNvSpPr>
              <p:nvPr/>
            </p:nvSpPr>
            <p:spPr bwMode="auto">
              <a:xfrm flipV="1">
                <a:off x="1908" y="1286"/>
                <a:ext cx="66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97" name="Freeform 1273"/>
              <p:cNvSpPr>
                <a:spLocks/>
              </p:cNvSpPr>
              <p:nvPr/>
            </p:nvSpPr>
            <p:spPr bwMode="auto">
              <a:xfrm>
                <a:off x="1884" y="1142"/>
                <a:ext cx="66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66" y="0"/>
                  </a:cxn>
                  <a:cxn ang="0">
                    <a:pos x="42" y="0"/>
                  </a:cxn>
                  <a:cxn ang="0">
                    <a:pos x="0" y="42"/>
                  </a:cxn>
                </a:cxnLst>
                <a:rect l="0" t="0" r="r" b="b"/>
                <a:pathLst>
                  <a:path w="66" h="42">
                    <a:moveTo>
                      <a:pt x="0" y="42"/>
                    </a:moveTo>
                    <a:lnTo>
                      <a:pt x="66" y="0"/>
                    </a:lnTo>
                    <a:lnTo>
                      <a:pt x="42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98" name="Line 1274"/>
              <p:cNvSpPr>
                <a:spLocks noChangeShapeType="1"/>
              </p:cNvSpPr>
              <p:nvPr/>
            </p:nvSpPr>
            <p:spPr bwMode="auto">
              <a:xfrm flipV="1">
                <a:off x="1884" y="1142"/>
                <a:ext cx="66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99" name="Line 1275"/>
              <p:cNvSpPr>
                <a:spLocks noChangeShapeType="1"/>
              </p:cNvSpPr>
              <p:nvPr/>
            </p:nvSpPr>
            <p:spPr bwMode="auto">
              <a:xfrm flipH="1">
                <a:off x="1926" y="1142"/>
                <a:ext cx="2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00" name="Freeform 1276"/>
              <p:cNvSpPr>
                <a:spLocks/>
              </p:cNvSpPr>
              <p:nvPr/>
            </p:nvSpPr>
            <p:spPr bwMode="auto">
              <a:xfrm>
                <a:off x="1884" y="1142"/>
                <a:ext cx="66" cy="42"/>
              </a:xfrm>
              <a:custGeom>
                <a:avLst/>
                <a:gdLst/>
                <a:ahLst/>
                <a:cxnLst>
                  <a:cxn ang="0">
                    <a:pos x="24" y="30"/>
                  </a:cxn>
                  <a:cxn ang="0">
                    <a:pos x="0" y="42"/>
                  </a:cxn>
                  <a:cxn ang="0">
                    <a:pos x="66" y="0"/>
                  </a:cxn>
                  <a:cxn ang="0">
                    <a:pos x="24" y="30"/>
                  </a:cxn>
                </a:cxnLst>
                <a:rect l="0" t="0" r="r" b="b"/>
                <a:pathLst>
                  <a:path w="66" h="42">
                    <a:moveTo>
                      <a:pt x="24" y="30"/>
                    </a:moveTo>
                    <a:lnTo>
                      <a:pt x="0" y="42"/>
                    </a:lnTo>
                    <a:lnTo>
                      <a:pt x="66" y="0"/>
                    </a:lnTo>
                    <a:lnTo>
                      <a:pt x="24" y="30"/>
                    </a:lnTo>
                    <a:close/>
                  </a:path>
                </a:pathLst>
              </a:custGeom>
              <a:solidFill>
                <a:srgbClr val="E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01" name="Line 1277"/>
              <p:cNvSpPr>
                <a:spLocks noChangeShapeType="1"/>
              </p:cNvSpPr>
              <p:nvPr/>
            </p:nvSpPr>
            <p:spPr bwMode="auto">
              <a:xfrm flipH="1">
                <a:off x="1884" y="1172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02" name="Line 1278"/>
              <p:cNvSpPr>
                <a:spLocks noChangeShapeType="1"/>
              </p:cNvSpPr>
              <p:nvPr/>
            </p:nvSpPr>
            <p:spPr bwMode="auto">
              <a:xfrm flipV="1">
                <a:off x="1884" y="1142"/>
                <a:ext cx="66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03" name="Freeform 1279"/>
              <p:cNvSpPr>
                <a:spLocks/>
              </p:cNvSpPr>
              <p:nvPr/>
            </p:nvSpPr>
            <p:spPr bwMode="auto">
              <a:xfrm>
                <a:off x="1908" y="1112"/>
                <a:ext cx="66" cy="60"/>
              </a:xfrm>
              <a:custGeom>
                <a:avLst/>
                <a:gdLst/>
                <a:ahLst/>
                <a:cxnLst>
                  <a:cxn ang="0">
                    <a:pos x="0" y="60"/>
                  </a:cxn>
                  <a:cxn ang="0">
                    <a:pos x="66" y="0"/>
                  </a:cxn>
                  <a:cxn ang="0">
                    <a:pos x="42" y="30"/>
                  </a:cxn>
                  <a:cxn ang="0">
                    <a:pos x="0" y="60"/>
                  </a:cxn>
                </a:cxnLst>
                <a:rect l="0" t="0" r="r" b="b"/>
                <a:pathLst>
                  <a:path w="66" h="60">
                    <a:moveTo>
                      <a:pt x="0" y="60"/>
                    </a:moveTo>
                    <a:lnTo>
                      <a:pt x="66" y="0"/>
                    </a:lnTo>
                    <a:lnTo>
                      <a:pt x="42" y="3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E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04" name="Line 1280"/>
              <p:cNvSpPr>
                <a:spLocks noChangeShapeType="1"/>
              </p:cNvSpPr>
              <p:nvPr/>
            </p:nvSpPr>
            <p:spPr bwMode="auto">
              <a:xfrm flipV="1">
                <a:off x="1908" y="1112"/>
                <a:ext cx="66" cy="6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05" name="Line 1281"/>
              <p:cNvSpPr>
                <a:spLocks noChangeShapeType="1"/>
              </p:cNvSpPr>
              <p:nvPr/>
            </p:nvSpPr>
            <p:spPr bwMode="auto">
              <a:xfrm flipH="1">
                <a:off x="1950" y="1112"/>
                <a:ext cx="24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06" name="Freeform 1282"/>
              <p:cNvSpPr>
                <a:spLocks/>
              </p:cNvSpPr>
              <p:nvPr/>
            </p:nvSpPr>
            <p:spPr bwMode="auto">
              <a:xfrm>
                <a:off x="1908" y="1112"/>
                <a:ext cx="66" cy="78"/>
              </a:xfrm>
              <a:custGeom>
                <a:avLst/>
                <a:gdLst/>
                <a:ahLst/>
                <a:cxnLst>
                  <a:cxn ang="0">
                    <a:pos x="24" y="78"/>
                  </a:cxn>
                  <a:cxn ang="0">
                    <a:pos x="0" y="60"/>
                  </a:cxn>
                  <a:cxn ang="0">
                    <a:pos x="66" y="0"/>
                  </a:cxn>
                  <a:cxn ang="0">
                    <a:pos x="24" y="78"/>
                  </a:cxn>
                </a:cxnLst>
                <a:rect l="0" t="0" r="r" b="b"/>
                <a:pathLst>
                  <a:path w="66" h="78">
                    <a:moveTo>
                      <a:pt x="24" y="78"/>
                    </a:moveTo>
                    <a:lnTo>
                      <a:pt x="0" y="60"/>
                    </a:lnTo>
                    <a:lnTo>
                      <a:pt x="66" y="0"/>
                    </a:lnTo>
                    <a:lnTo>
                      <a:pt x="24" y="7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07" name="Line 1283"/>
              <p:cNvSpPr>
                <a:spLocks noChangeShapeType="1"/>
              </p:cNvSpPr>
              <p:nvPr/>
            </p:nvSpPr>
            <p:spPr bwMode="auto">
              <a:xfrm flipH="1" flipV="1">
                <a:off x="1908" y="1172"/>
                <a:ext cx="24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08" name="Line 1284"/>
              <p:cNvSpPr>
                <a:spLocks noChangeShapeType="1"/>
              </p:cNvSpPr>
              <p:nvPr/>
            </p:nvSpPr>
            <p:spPr bwMode="auto">
              <a:xfrm flipV="1">
                <a:off x="1908" y="1112"/>
                <a:ext cx="66" cy="6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09" name="Freeform 1285"/>
              <p:cNvSpPr>
                <a:spLocks/>
              </p:cNvSpPr>
              <p:nvPr/>
            </p:nvSpPr>
            <p:spPr bwMode="auto">
              <a:xfrm>
                <a:off x="1896" y="1094"/>
                <a:ext cx="72" cy="48"/>
              </a:xfrm>
              <a:custGeom>
                <a:avLst/>
                <a:gdLst/>
                <a:ahLst/>
                <a:cxnLst>
                  <a:cxn ang="0">
                    <a:pos x="0" y="48"/>
                  </a:cxn>
                  <a:cxn ang="0">
                    <a:pos x="72" y="18"/>
                  </a:cxn>
                  <a:cxn ang="0">
                    <a:pos x="42" y="0"/>
                  </a:cxn>
                  <a:cxn ang="0">
                    <a:pos x="0" y="48"/>
                  </a:cxn>
                </a:cxnLst>
                <a:rect l="0" t="0" r="r" b="b"/>
                <a:pathLst>
                  <a:path w="72" h="48">
                    <a:moveTo>
                      <a:pt x="0" y="48"/>
                    </a:moveTo>
                    <a:lnTo>
                      <a:pt x="72" y="18"/>
                    </a:lnTo>
                    <a:lnTo>
                      <a:pt x="42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10" name="Line 1286"/>
              <p:cNvSpPr>
                <a:spLocks noChangeShapeType="1"/>
              </p:cNvSpPr>
              <p:nvPr/>
            </p:nvSpPr>
            <p:spPr bwMode="auto">
              <a:xfrm flipV="1">
                <a:off x="1896" y="1112"/>
                <a:ext cx="72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11" name="Line 1287"/>
              <p:cNvSpPr>
                <a:spLocks noChangeShapeType="1"/>
              </p:cNvSpPr>
              <p:nvPr/>
            </p:nvSpPr>
            <p:spPr bwMode="auto">
              <a:xfrm flipH="1" flipV="1">
                <a:off x="1938" y="1094"/>
                <a:ext cx="3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12" name="Freeform 1288"/>
              <p:cNvSpPr>
                <a:spLocks/>
              </p:cNvSpPr>
              <p:nvPr/>
            </p:nvSpPr>
            <p:spPr bwMode="auto">
              <a:xfrm>
                <a:off x="1896" y="1112"/>
                <a:ext cx="72" cy="30"/>
              </a:xfrm>
              <a:custGeom>
                <a:avLst/>
                <a:gdLst/>
                <a:ahLst/>
                <a:cxnLst>
                  <a:cxn ang="0">
                    <a:pos x="30" y="30"/>
                  </a:cxn>
                  <a:cxn ang="0">
                    <a:pos x="0" y="30"/>
                  </a:cxn>
                  <a:cxn ang="0">
                    <a:pos x="72" y="0"/>
                  </a:cxn>
                  <a:cxn ang="0">
                    <a:pos x="30" y="30"/>
                  </a:cxn>
                </a:cxnLst>
                <a:rect l="0" t="0" r="r" b="b"/>
                <a:pathLst>
                  <a:path w="72" h="30">
                    <a:moveTo>
                      <a:pt x="30" y="30"/>
                    </a:moveTo>
                    <a:lnTo>
                      <a:pt x="0" y="30"/>
                    </a:lnTo>
                    <a:lnTo>
                      <a:pt x="72" y="0"/>
                    </a:lnTo>
                    <a:lnTo>
                      <a:pt x="30" y="30"/>
                    </a:lnTo>
                    <a:close/>
                  </a:path>
                </a:pathLst>
              </a:custGeom>
              <a:solidFill>
                <a:srgbClr val="E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13" name="Line 1289"/>
              <p:cNvSpPr>
                <a:spLocks noChangeShapeType="1"/>
              </p:cNvSpPr>
              <p:nvPr/>
            </p:nvSpPr>
            <p:spPr bwMode="auto">
              <a:xfrm flipH="1">
                <a:off x="1896" y="1142"/>
                <a:ext cx="3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14" name="Line 1290"/>
              <p:cNvSpPr>
                <a:spLocks noChangeShapeType="1"/>
              </p:cNvSpPr>
              <p:nvPr/>
            </p:nvSpPr>
            <p:spPr bwMode="auto">
              <a:xfrm flipV="1">
                <a:off x="1896" y="1112"/>
                <a:ext cx="72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15" name="Freeform 1291"/>
              <p:cNvSpPr>
                <a:spLocks/>
              </p:cNvSpPr>
              <p:nvPr/>
            </p:nvSpPr>
            <p:spPr bwMode="auto">
              <a:xfrm>
                <a:off x="1896" y="956"/>
                <a:ext cx="66" cy="36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66" y="24"/>
                  </a:cxn>
                  <a:cxn ang="0">
                    <a:pos x="42" y="0"/>
                  </a:cxn>
                  <a:cxn ang="0">
                    <a:pos x="0" y="36"/>
                  </a:cxn>
                </a:cxnLst>
                <a:rect l="0" t="0" r="r" b="b"/>
                <a:pathLst>
                  <a:path w="66" h="36">
                    <a:moveTo>
                      <a:pt x="0" y="36"/>
                    </a:moveTo>
                    <a:lnTo>
                      <a:pt x="66" y="24"/>
                    </a:lnTo>
                    <a:lnTo>
                      <a:pt x="42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16" name="Line 1292"/>
              <p:cNvSpPr>
                <a:spLocks noChangeShapeType="1"/>
              </p:cNvSpPr>
              <p:nvPr/>
            </p:nvSpPr>
            <p:spPr bwMode="auto">
              <a:xfrm flipV="1">
                <a:off x="1896" y="980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17" name="Line 1293"/>
              <p:cNvSpPr>
                <a:spLocks noChangeShapeType="1"/>
              </p:cNvSpPr>
              <p:nvPr/>
            </p:nvSpPr>
            <p:spPr bwMode="auto">
              <a:xfrm flipH="1" flipV="1">
                <a:off x="1938" y="956"/>
                <a:ext cx="24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18" name="Freeform 1294"/>
              <p:cNvSpPr>
                <a:spLocks/>
              </p:cNvSpPr>
              <p:nvPr/>
            </p:nvSpPr>
            <p:spPr bwMode="auto">
              <a:xfrm>
                <a:off x="1896" y="980"/>
                <a:ext cx="66" cy="12"/>
              </a:xfrm>
              <a:custGeom>
                <a:avLst/>
                <a:gdLst/>
                <a:ahLst/>
                <a:cxnLst>
                  <a:cxn ang="0">
                    <a:pos x="24" y="12"/>
                  </a:cxn>
                  <a:cxn ang="0">
                    <a:pos x="0" y="12"/>
                  </a:cxn>
                  <a:cxn ang="0">
                    <a:pos x="66" y="0"/>
                  </a:cxn>
                  <a:cxn ang="0">
                    <a:pos x="24" y="12"/>
                  </a:cxn>
                </a:cxnLst>
                <a:rect l="0" t="0" r="r" b="b"/>
                <a:pathLst>
                  <a:path w="66" h="12">
                    <a:moveTo>
                      <a:pt x="24" y="12"/>
                    </a:moveTo>
                    <a:lnTo>
                      <a:pt x="0" y="12"/>
                    </a:lnTo>
                    <a:lnTo>
                      <a:pt x="66" y="0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19" name="Line 1295"/>
              <p:cNvSpPr>
                <a:spLocks noChangeShapeType="1"/>
              </p:cNvSpPr>
              <p:nvPr/>
            </p:nvSpPr>
            <p:spPr bwMode="auto">
              <a:xfrm flipH="1">
                <a:off x="1896" y="992"/>
                <a:ext cx="2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20" name="Line 1296"/>
              <p:cNvSpPr>
                <a:spLocks noChangeShapeType="1"/>
              </p:cNvSpPr>
              <p:nvPr/>
            </p:nvSpPr>
            <p:spPr bwMode="auto">
              <a:xfrm flipV="1">
                <a:off x="1896" y="980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21" name="Freeform 1297"/>
              <p:cNvSpPr>
                <a:spLocks/>
              </p:cNvSpPr>
              <p:nvPr/>
            </p:nvSpPr>
            <p:spPr bwMode="auto">
              <a:xfrm>
                <a:off x="1896" y="830"/>
                <a:ext cx="66" cy="24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66" y="6"/>
                  </a:cxn>
                  <a:cxn ang="0">
                    <a:pos x="36" y="0"/>
                  </a:cxn>
                  <a:cxn ang="0">
                    <a:pos x="0" y="24"/>
                  </a:cxn>
                </a:cxnLst>
                <a:rect l="0" t="0" r="r" b="b"/>
                <a:pathLst>
                  <a:path w="66" h="24">
                    <a:moveTo>
                      <a:pt x="0" y="24"/>
                    </a:moveTo>
                    <a:lnTo>
                      <a:pt x="66" y="6"/>
                    </a:lnTo>
                    <a:lnTo>
                      <a:pt x="36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22" name="Line 1298"/>
              <p:cNvSpPr>
                <a:spLocks noChangeShapeType="1"/>
              </p:cNvSpPr>
              <p:nvPr/>
            </p:nvSpPr>
            <p:spPr bwMode="auto">
              <a:xfrm flipV="1">
                <a:off x="1896" y="836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23" name="Line 1299"/>
              <p:cNvSpPr>
                <a:spLocks noChangeShapeType="1"/>
              </p:cNvSpPr>
              <p:nvPr/>
            </p:nvSpPr>
            <p:spPr bwMode="auto">
              <a:xfrm flipH="1" flipV="1">
                <a:off x="1932" y="830"/>
                <a:ext cx="3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24" name="Freeform 1300"/>
              <p:cNvSpPr>
                <a:spLocks/>
              </p:cNvSpPr>
              <p:nvPr/>
            </p:nvSpPr>
            <p:spPr bwMode="auto">
              <a:xfrm>
                <a:off x="1896" y="836"/>
                <a:ext cx="66" cy="36"/>
              </a:xfrm>
              <a:custGeom>
                <a:avLst/>
                <a:gdLst/>
                <a:ahLst/>
                <a:cxnLst>
                  <a:cxn ang="0">
                    <a:pos x="24" y="36"/>
                  </a:cxn>
                  <a:cxn ang="0">
                    <a:pos x="0" y="18"/>
                  </a:cxn>
                  <a:cxn ang="0">
                    <a:pos x="66" y="0"/>
                  </a:cxn>
                  <a:cxn ang="0">
                    <a:pos x="24" y="36"/>
                  </a:cxn>
                </a:cxnLst>
                <a:rect l="0" t="0" r="r" b="b"/>
                <a:pathLst>
                  <a:path w="66" h="36">
                    <a:moveTo>
                      <a:pt x="24" y="36"/>
                    </a:moveTo>
                    <a:lnTo>
                      <a:pt x="0" y="18"/>
                    </a:lnTo>
                    <a:lnTo>
                      <a:pt x="66" y="0"/>
                    </a:lnTo>
                    <a:lnTo>
                      <a:pt x="24" y="36"/>
                    </a:lnTo>
                    <a:close/>
                  </a:path>
                </a:pathLst>
              </a:custGeom>
              <a:solidFill>
                <a:srgbClr val="B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25" name="Line 1301"/>
              <p:cNvSpPr>
                <a:spLocks noChangeShapeType="1"/>
              </p:cNvSpPr>
              <p:nvPr/>
            </p:nvSpPr>
            <p:spPr bwMode="auto">
              <a:xfrm flipH="1" flipV="1">
                <a:off x="1896" y="854"/>
                <a:ext cx="24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26" name="Line 1302"/>
              <p:cNvSpPr>
                <a:spLocks noChangeShapeType="1"/>
              </p:cNvSpPr>
              <p:nvPr/>
            </p:nvSpPr>
            <p:spPr bwMode="auto">
              <a:xfrm flipV="1">
                <a:off x="1896" y="836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27" name="Freeform 1303"/>
              <p:cNvSpPr>
                <a:spLocks/>
              </p:cNvSpPr>
              <p:nvPr/>
            </p:nvSpPr>
            <p:spPr bwMode="auto">
              <a:xfrm>
                <a:off x="1890" y="1040"/>
                <a:ext cx="66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66" y="24"/>
                  </a:cxn>
                  <a:cxn ang="0">
                    <a:pos x="42" y="0"/>
                  </a:cxn>
                  <a:cxn ang="0">
                    <a:pos x="0" y="42"/>
                  </a:cxn>
                </a:cxnLst>
                <a:rect l="0" t="0" r="r" b="b"/>
                <a:pathLst>
                  <a:path w="66" h="42">
                    <a:moveTo>
                      <a:pt x="0" y="42"/>
                    </a:moveTo>
                    <a:lnTo>
                      <a:pt x="66" y="24"/>
                    </a:lnTo>
                    <a:lnTo>
                      <a:pt x="42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28" name="Line 1304"/>
              <p:cNvSpPr>
                <a:spLocks noChangeShapeType="1"/>
              </p:cNvSpPr>
              <p:nvPr/>
            </p:nvSpPr>
            <p:spPr bwMode="auto">
              <a:xfrm flipV="1">
                <a:off x="1890" y="1064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29" name="Line 1305"/>
              <p:cNvSpPr>
                <a:spLocks noChangeShapeType="1"/>
              </p:cNvSpPr>
              <p:nvPr/>
            </p:nvSpPr>
            <p:spPr bwMode="auto">
              <a:xfrm flipH="1" flipV="1">
                <a:off x="1932" y="1040"/>
                <a:ext cx="24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30" name="Freeform 1306"/>
              <p:cNvSpPr>
                <a:spLocks/>
              </p:cNvSpPr>
              <p:nvPr/>
            </p:nvSpPr>
            <p:spPr bwMode="auto">
              <a:xfrm>
                <a:off x="1890" y="1064"/>
                <a:ext cx="66" cy="30"/>
              </a:xfrm>
              <a:custGeom>
                <a:avLst/>
                <a:gdLst/>
                <a:ahLst/>
                <a:cxnLst>
                  <a:cxn ang="0">
                    <a:pos x="24" y="30"/>
                  </a:cxn>
                  <a:cxn ang="0">
                    <a:pos x="0" y="18"/>
                  </a:cxn>
                  <a:cxn ang="0">
                    <a:pos x="66" y="0"/>
                  </a:cxn>
                  <a:cxn ang="0">
                    <a:pos x="24" y="30"/>
                  </a:cxn>
                </a:cxnLst>
                <a:rect l="0" t="0" r="r" b="b"/>
                <a:pathLst>
                  <a:path w="66" h="30">
                    <a:moveTo>
                      <a:pt x="24" y="30"/>
                    </a:moveTo>
                    <a:lnTo>
                      <a:pt x="0" y="18"/>
                    </a:lnTo>
                    <a:lnTo>
                      <a:pt x="66" y="0"/>
                    </a:lnTo>
                    <a:lnTo>
                      <a:pt x="24" y="30"/>
                    </a:lnTo>
                    <a:close/>
                  </a:path>
                </a:pathLst>
              </a:custGeom>
              <a:solidFill>
                <a:srgbClr val="E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31" name="Line 1307"/>
              <p:cNvSpPr>
                <a:spLocks noChangeShapeType="1"/>
              </p:cNvSpPr>
              <p:nvPr/>
            </p:nvSpPr>
            <p:spPr bwMode="auto">
              <a:xfrm flipH="1" flipV="1">
                <a:off x="1890" y="1082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32" name="Line 1308"/>
              <p:cNvSpPr>
                <a:spLocks noChangeShapeType="1"/>
              </p:cNvSpPr>
              <p:nvPr/>
            </p:nvSpPr>
            <p:spPr bwMode="auto">
              <a:xfrm flipV="1">
                <a:off x="1890" y="1064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33" name="Freeform 1309"/>
              <p:cNvSpPr>
                <a:spLocks/>
              </p:cNvSpPr>
              <p:nvPr/>
            </p:nvSpPr>
            <p:spPr bwMode="auto">
              <a:xfrm>
                <a:off x="1884" y="1274"/>
                <a:ext cx="66" cy="48"/>
              </a:xfrm>
              <a:custGeom>
                <a:avLst/>
                <a:gdLst/>
                <a:ahLst/>
                <a:cxnLst>
                  <a:cxn ang="0">
                    <a:pos x="24" y="42"/>
                  </a:cxn>
                  <a:cxn ang="0">
                    <a:pos x="0" y="48"/>
                  </a:cxn>
                  <a:cxn ang="0">
                    <a:pos x="66" y="0"/>
                  </a:cxn>
                  <a:cxn ang="0">
                    <a:pos x="24" y="42"/>
                  </a:cxn>
                </a:cxnLst>
                <a:rect l="0" t="0" r="r" b="b"/>
                <a:pathLst>
                  <a:path w="66" h="48">
                    <a:moveTo>
                      <a:pt x="24" y="42"/>
                    </a:moveTo>
                    <a:lnTo>
                      <a:pt x="0" y="48"/>
                    </a:lnTo>
                    <a:lnTo>
                      <a:pt x="66" y="0"/>
                    </a:lnTo>
                    <a:lnTo>
                      <a:pt x="24" y="42"/>
                    </a:lnTo>
                    <a:close/>
                  </a:path>
                </a:pathLst>
              </a:custGeom>
              <a:solidFill>
                <a:srgbClr val="FF1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34" name="Line 1310"/>
              <p:cNvSpPr>
                <a:spLocks noChangeShapeType="1"/>
              </p:cNvSpPr>
              <p:nvPr/>
            </p:nvSpPr>
            <p:spPr bwMode="auto">
              <a:xfrm flipH="1">
                <a:off x="1884" y="1316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35" name="Line 1311"/>
              <p:cNvSpPr>
                <a:spLocks noChangeShapeType="1"/>
              </p:cNvSpPr>
              <p:nvPr/>
            </p:nvSpPr>
            <p:spPr bwMode="auto">
              <a:xfrm flipV="1">
                <a:off x="1884" y="1274"/>
                <a:ext cx="66" cy="4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36" name="Freeform 1312"/>
              <p:cNvSpPr>
                <a:spLocks/>
              </p:cNvSpPr>
              <p:nvPr/>
            </p:nvSpPr>
            <p:spPr bwMode="auto">
              <a:xfrm>
                <a:off x="1884" y="1256"/>
                <a:ext cx="66" cy="66"/>
              </a:xfrm>
              <a:custGeom>
                <a:avLst/>
                <a:gdLst/>
                <a:ahLst/>
                <a:cxnLst>
                  <a:cxn ang="0">
                    <a:pos x="0" y="66"/>
                  </a:cxn>
                  <a:cxn ang="0">
                    <a:pos x="66" y="18"/>
                  </a:cxn>
                  <a:cxn ang="0">
                    <a:pos x="42" y="0"/>
                  </a:cxn>
                  <a:cxn ang="0">
                    <a:pos x="0" y="66"/>
                  </a:cxn>
                </a:cxnLst>
                <a:rect l="0" t="0" r="r" b="b"/>
                <a:pathLst>
                  <a:path w="66" h="66">
                    <a:moveTo>
                      <a:pt x="0" y="66"/>
                    </a:moveTo>
                    <a:lnTo>
                      <a:pt x="66" y="18"/>
                    </a:lnTo>
                    <a:lnTo>
                      <a:pt x="42" y="0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FF2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37" name="Line 1313"/>
              <p:cNvSpPr>
                <a:spLocks noChangeShapeType="1"/>
              </p:cNvSpPr>
              <p:nvPr/>
            </p:nvSpPr>
            <p:spPr bwMode="auto">
              <a:xfrm flipV="1">
                <a:off x="1884" y="1274"/>
                <a:ext cx="66" cy="4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38" name="Line 1314"/>
              <p:cNvSpPr>
                <a:spLocks noChangeShapeType="1"/>
              </p:cNvSpPr>
              <p:nvPr/>
            </p:nvSpPr>
            <p:spPr bwMode="auto">
              <a:xfrm flipH="1" flipV="1">
                <a:off x="1926" y="1256"/>
                <a:ext cx="24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39" name="Freeform 1315"/>
              <p:cNvSpPr>
                <a:spLocks/>
              </p:cNvSpPr>
              <p:nvPr/>
            </p:nvSpPr>
            <p:spPr bwMode="auto">
              <a:xfrm>
                <a:off x="1878" y="1022"/>
                <a:ext cx="66" cy="18"/>
              </a:xfrm>
              <a:custGeom>
                <a:avLst/>
                <a:gdLst/>
                <a:ahLst/>
                <a:cxnLst>
                  <a:cxn ang="0">
                    <a:pos x="30" y="18"/>
                  </a:cxn>
                  <a:cxn ang="0">
                    <a:pos x="0" y="0"/>
                  </a:cxn>
                  <a:cxn ang="0">
                    <a:pos x="66" y="12"/>
                  </a:cxn>
                  <a:cxn ang="0">
                    <a:pos x="30" y="18"/>
                  </a:cxn>
                </a:cxnLst>
                <a:rect l="0" t="0" r="r" b="b"/>
                <a:pathLst>
                  <a:path w="66" h="18">
                    <a:moveTo>
                      <a:pt x="30" y="18"/>
                    </a:moveTo>
                    <a:lnTo>
                      <a:pt x="0" y="0"/>
                    </a:lnTo>
                    <a:lnTo>
                      <a:pt x="66" y="12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40" name="Line 1316"/>
              <p:cNvSpPr>
                <a:spLocks noChangeShapeType="1"/>
              </p:cNvSpPr>
              <p:nvPr/>
            </p:nvSpPr>
            <p:spPr bwMode="auto">
              <a:xfrm flipH="1" flipV="1">
                <a:off x="1878" y="1022"/>
                <a:ext cx="3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41" name="Line 1317"/>
              <p:cNvSpPr>
                <a:spLocks noChangeShapeType="1"/>
              </p:cNvSpPr>
              <p:nvPr/>
            </p:nvSpPr>
            <p:spPr bwMode="auto">
              <a:xfrm>
                <a:off x="1878" y="1022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42" name="Freeform 1318"/>
              <p:cNvSpPr>
                <a:spLocks/>
              </p:cNvSpPr>
              <p:nvPr/>
            </p:nvSpPr>
            <p:spPr bwMode="auto">
              <a:xfrm>
                <a:off x="1878" y="992"/>
                <a:ext cx="66" cy="42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66" y="42"/>
                  </a:cxn>
                  <a:cxn ang="0">
                    <a:pos x="42" y="0"/>
                  </a:cxn>
                  <a:cxn ang="0">
                    <a:pos x="0" y="30"/>
                  </a:cxn>
                </a:cxnLst>
                <a:rect l="0" t="0" r="r" b="b"/>
                <a:pathLst>
                  <a:path w="66" h="42">
                    <a:moveTo>
                      <a:pt x="0" y="30"/>
                    </a:moveTo>
                    <a:lnTo>
                      <a:pt x="66" y="42"/>
                    </a:lnTo>
                    <a:lnTo>
                      <a:pt x="42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43" name="Line 1319"/>
              <p:cNvSpPr>
                <a:spLocks noChangeShapeType="1"/>
              </p:cNvSpPr>
              <p:nvPr/>
            </p:nvSpPr>
            <p:spPr bwMode="auto">
              <a:xfrm>
                <a:off x="1878" y="1022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44" name="Line 1320"/>
              <p:cNvSpPr>
                <a:spLocks noChangeShapeType="1"/>
              </p:cNvSpPr>
              <p:nvPr/>
            </p:nvSpPr>
            <p:spPr bwMode="auto">
              <a:xfrm flipH="1" flipV="1">
                <a:off x="1920" y="992"/>
                <a:ext cx="24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45" name="Freeform 1321"/>
              <p:cNvSpPr>
                <a:spLocks/>
              </p:cNvSpPr>
              <p:nvPr/>
            </p:nvSpPr>
            <p:spPr bwMode="auto">
              <a:xfrm>
                <a:off x="1878" y="1352"/>
                <a:ext cx="66" cy="54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66" y="12"/>
                  </a:cxn>
                  <a:cxn ang="0">
                    <a:pos x="42" y="0"/>
                  </a:cxn>
                  <a:cxn ang="0">
                    <a:pos x="0" y="54"/>
                  </a:cxn>
                </a:cxnLst>
                <a:rect l="0" t="0" r="r" b="b"/>
                <a:pathLst>
                  <a:path w="66" h="54">
                    <a:moveTo>
                      <a:pt x="0" y="54"/>
                    </a:moveTo>
                    <a:lnTo>
                      <a:pt x="66" y="12"/>
                    </a:lnTo>
                    <a:lnTo>
                      <a:pt x="42" y="0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FF3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46" name="Line 1322"/>
              <p:cNvSpPr>
                <a:spLocks noChangeShapeType="1"/>
              </p:cNvSpPr>
              <p:nvPr/>
            </p:nvSpPr>
            <p:spPr bwMode="auto">
              <a:xfrm flipV="1">
                <a:off x="1878" y="1364"/>
                <a:ext cx="66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47" name="Line 1323"/>
              <p:cNvSpPr>
                <a:spLocks noChangeShapeType="1"/>
              </p:cNvSpPr>
              <p:nvPr/>
            </p:nvSpPr>
            <p:spPr bwMode="auto">
              <a:xfrm flipH="1" flipV="1">
                <a:off x="1920" y="1352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48" name="Freeform 1324"/>
              <p:cNvSpPr>
                <a:spLocks/>
              </p:cNvSpPr>
              <p:nvPr/>
            </p:nvSpPr>
            <p:spPr bwMode="auto">
              <a:xfrm>
                <a:off x="1878" y="872"/>
                <a:ext cx="66" cy="36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66" y="12"/>
                  </a:cxn>
                  <a:cxn ang="0">
                    <a:pos x="42" y="0"/>
                  </a:cxn>
                  <a:cxn ang="0">
                    <a:pos x="0" y="36"/>
                  </a:cxn>
                </a:cxnLst>
                <a:rect l="0" t="0" r="r" b="b"/>
                <a:pathLst>
                  <a:path w="66" h="36">
                    <a:moveTo>
                      <a:pt x="0" y="36"/>
                    </a:moveTo>
                    <a:lnTo>
                      <a:pt x="66" y="12"/>
                    </a:lnTo>
                    <a:lnTo>
                      <a:pt x="42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49" name="Line 1325"/>
              <p:cNvSpPr>
                <a:spLocks noChangeShapeType="1"/>
              </p:cNvSpPr>
              <p:nvPr/>
            </p:nvSpPr>
            <p:spPr bwMode="auto">
              <a:xfrm flipV="1">
                <a:off x="1878" y="884"/>
                <a:ext cx="6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50" name="Line 1326"/>
              <p:cNvSpPr>
                <a:spLocks noChangeShapeType="1"/>
              </p:cNvSpPr>
              <p:nvPr/>
            </p:nvSpPr>
            <p:spPr bwMode="auto">
              <a:xfrm flipH="1" flipV="1">
                <a:off x="1920" y="872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51" name="Freeform 1327"/>
              <p:cNvSpPr>
                <a:spLocks/>
              </p:cNvSpPr>
              <p:nvPr/>
            </p:nvSpPr>
            <p:spPr bwMode="auto">
              <a:xfrm>
                <a:off x="1878" y="884"/>
                <a:ext cx="66" cy="42"/>
              </a:xfrm>
              <a:custGeom>
                <a:avLst/>
                <a:gdLst/>
                <a:ahLst/>
                <a:cxnLst>
                  <a:cxn ang="0">
                    <a:pos x="24" y="42"/>
                  </a:cxn>
                  <a:cxn ang="0">
                    <a:pos x="0" y="24"/>
                  </a:cxn>
                  <a:cxn ang="0">
                    <a:pos x="66" y="0"/>
                  </a:cxn>
                  <a:cxn ang="0">
                    <a:pos x="24" y="42"/>
                  </a:cxn>
                </a:cxnLst>
                <a:rect l="0" t="0" r="r" b="b"/>
                <a:pathLst>
                  <a:path w="66" h="42">
                    <a:moveTo>
                      <a:pt x="24" y="42"/>
                    </a:moveTo>
                    <a:lnTo>
                      <a:pt x="0" y="24"/>
                    </a:lnTo>
                    <a:lnTo>
                      <a:pt x="66" y="0"/>
                    </a:lnTo>
                    <a:lnTo>
                      <a:pt x="24" y="42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52" name="Line 1328"/>
              <p:cNvSpPr>
                <a:spLocks noChangeShapeType="1"/>
              </p:cNvSpPr>
              <p:nvPr/>
            </p:nvSpPr>
            <p:spPr bwMode="auto">
              <a:xfrm flipH="1" flipV="1">
                <a:off x="1878" y="908"/>
                <a:ext cx="24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53" name="Line 1329"/>
              <p:cNvSpPr>
                <a:spLocks noChangeShapeType="1"/>
              </p:cNvSpPr>
              <p:nvPr/>
            </p:nvSpPr>
            <p:spPr bwMode="auto">
              <a:xfrm flipV="1">
                <a:off x="1878" y="884"/>
                <a:ext cx="6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54" name="Freeform 1330"/>
              <p:cNvSpPr>
                <a:spLocks/>
              </p:cNvSpPr>
              <p:nvPr/>
            </p:nvSpPr>
            <p:spPr bwMode="auto">
              <a:xfrm>
                <a:off x="1872" y="1094"/>
                <a:ext cx="66" cy="36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66" y="0"/>
                  </a:cxn>
                  <a:cxn ang="0">
                    <a:pos x="42" y="0"/>
                  </a:cxn>
                  <a:cxn ang="0">
                    <a:pos x="0" y="36"/>
                  </a:cxn>
                </a:cxnLst>
                <a:rect l="0" t="0" r="r" b="b"/>
                <a:pathLst>
                  <a:path w="66" h="36">
                    <a:moveTo>
                      <a:pt x="0" y="36"/>
                    </a:moveTo>
                    <a:lnTo>
                      <a:pt x="66" y="0"/>
                    </a:lnTo>
                    <a:lnTo>
                      <a:pt x="42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55" name="Line 1331"/>
              <p:cNvSpPr>
                <a:spLocks noChangeShapeType="1"/>
              </p:cNvSpPr>
              <p:nvPr/>
            </p:nvSpPr>
            <p:spPr bwMode="auto">
              <a:xfrm flipV="1">
                <a:off x="1872" y="1094"/>
                <a:ext cx="66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56" name="Line 1332"/>
              <p:cNvSpPr>
                <a:spLocks noChangeShapeType="1"/>
              </p:cNvSpPr>
              <p:nvPr/>
            </p:nvSpPr>
            <p:spPr bwMode="auto">
              <a:xfrm flipH="1">
                <a:off x="1914" y="1094"/>
                <a:ext cx="2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57" name="Freeform 1333"/>
              <p:cNvSpPr>
                <a:spLocks/>
              </p:cNvSpPr>
              <p:nvPr/>
            </p:nvSpPr>
            <p:spPr bwMode="auto">
              <a:xfrm>
                <a:off x="1872" y="1094"/>
                <a:ext cx="66" cy="48"/>
              </a:xfrm>
              <a:custGeom>
                <a:avLst/>
                <a:gdLst/>
                <a:ahLst/>
                <a:cxnLst>
                  <a:cxn ang="0">
                    <a:pos x="24" y="48"/>
                  </a:cxn>
                  <a:cxn ang="0">
                    <a:pos x="0" y="36"/>
                  </a:cxn>
                  <a:cxn ang="0">
                    <a:pos x="66" y="0"/>
                  </a:cxn>
                  <a:cxn ang="0">
                    <a:pos x="24" y="48"/>
                  </a:cxn>
                </a:cxnLst>
                <a:rect l="0" t="0" r="r" b="b"/>
                <a:pathLst>
                  <a:path w="66" h="48">
                    <a:moveTo>
                      <a:pt x="24" y="48"/>
                    </a:moveTo>
                    <a:lnTo>
                      <a:pt x="0" y="36"/>
                    </a:lnTo>
                    <a:lnTo>
                      <a:pt x="66" y="0"/>
                    </a:lnTo>
                    <a:lnTo>
                      <a:pt x="24" y="4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58" name="Line 1334"/>
              <p:cNvSpPr>
                <a:spLocks noChangeShapeType="1"/>
              </p:cNvSpPr>
              <p:nvPr/>
            </p:nvSpPr>
            <p:spPr bwMode="auto">
              <a:xfrm flipH="1" flipV="1">
                <a:off x="1872" y="1130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59" name="Line 1335"/>
              <p:cNvSpPr>
                <a:spLocks noChangeShapeType="1"/>
              </p:cNvSpPr>
              <p:nvPr/>
            </p:nvSpPr>
            <p:spPr bwMode="auto">
              <a:xfrm flipV="1">
                <a:off x="1872" y="1094"/>
                <a:ext cx="66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60" name="Freeform 1336"/>
              <p:cNvSpPr>
                <a:spLocks/>
              </p:cNvSpPr>
              <p:nvPr/>
            </p:nvSpPr>
            <p:spPr bwMode="auto">
              <a:xfrm>
                <a:off x="1872" y="950"/>
                <a:ext cx="66" cy="54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66" y="6"/>
                  </a:cxn>
                  <a:cxn ang="0">
                    <a:pos x="42" y="0"/>
                  </a:cxn>
                  <a:cxn ang="0">
                    <a:pos x="0" y="54"/>
                  </a:cxn>
                </a:cxnLst>
                <a:rect l="0" t="0" r="r" b="b"/>
                <a:pathLst>
                  <a:path w="66" h="54">
                    <a:moveTo>
                      <a:pt x="0" y="54"/>
                    </a:moveTo>
                    <a:lnTo>
                      <a:pt x="66" y="6"/>
                    </a:lnTo>
                    <a:lnTo>
                      <a:pt x="42" y="0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61" name="Line 1337"/>
              <p:cNvSpPr>
                <a:spLocks noChangeShapeType="1"/>
              </p:cNvSpPr>
              <p:nvPr/>
            </p:nvSpPr>
            <p:spPr bwMode="auto">
              <a:xfrm flipV="1">
                <a:off x="1872" y="956"/>
                <a:ext cx="66" cy="4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62" name="Line 1338"/>
              <p:cNvSpPr>
                <a:spLocks noChangeShapeType="1"/>
              </p:cNvSpPr>
              <p:nvPr/>
            </p:nvSpPr>
            <p:spPr bwMode="auto">
              <a:xfrm flipH="1" flipV="1">
                <a:off x="1914" y="950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63" name="Freeform 1339"/>
              <p:cNvSpPr>
                <a:spLocks/>
              </p:cNvSpPr>
              <p:nvPr/>
            </p:nvSpPr>
            <p:spPr bwMode="auto">
              <a:xfrm>
                <a:off x="1872" y="956"/>
                <a:ext cx="66" cy="48"/>
              </a:xfrm>
              <a:custGeom>
                <a:avLst/>
                <a:gdLst/>
                <a:ahLst/>
                <a:cxnLst>
                  <a:cxn ang="0">
                    <a:pos x="24" y="36"/>
                  </a:cxn>
                  <a:cxn ang="0">
                    <a:pos x="0" y="48"/>
                  </a:cxn>
                  <a:cxn ang="0">
                    <a:pos x="66" y="0"/>
                  </a:cxn>
                  <a:cxn ang="0">
                    <a:pos x="24" y="36"/>
                  </a:cxn>
                </a:cxnLst>
                <a:rect l="0" t="0" r="r" b="b"/>
                <a:pathLst>
                  <a:path w="66" h="48">
                    <a:moveTo>
                      <a:pt x="24" y="36"/>
                    </a:moveTo>
                    <a:lnTo>
                      <a:pt x="0" y="48"/>
                    </a:lnTo>
                    <a:lnTo>
                      <a:pt x="66" y="0"/>
                    </a:lnTo>
                    <a:lnTo>
                      <a:pt x="24" y="36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64" name="Line 1340"/>
              <p:cNvSpPr>
                <a:spLocks noChangeShapeType="1"/>
              </p:cNvSpPr>
              <p:nvPr/>
            </p:nvSpPr>
            <p:spPr bwMode="auto">
              <a:xfrm flipH="1">
                <a:off x="1872" y="992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65" name="Line 1341"/>
              <p:cNvSpPr>
                <a:spLocks noChangeShapeType="1"/>
              </p:cNvSpPr>
              <p:nvPr/>
            </p:nvSpPr>
            <p:spPr bwMode="auto">
              <a:xfrm flipV="1">
                <a:off x="1872" y="956"/>
                <a:ext cx="66" cy="4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66" name="Freeform 1342"/>
              <p:cNvSpPr>
                <a:spLocks/>
              </p:cNvSpPr>
              <p:nvPr/>
            </p:nvSpPr>
            <p:spPr bwMode="auto">
              <a:xfrm>
                <a:off x="1866" y="1316"/>
                <a:ext cx="72" cy="60"/>
              </a:xfrm>
              <a:custGeom>
                <a:avLst/>
                <a:gdLst/>
                <a:ahLst/>
                <a:cxnLst>
                  <a:cxn ang="0">
                    <a:pos x="0" y="60"/>
                  </a:cxn>
                  <a:cxn ang="0">
                    <a:pos x="72" y="30"/>
                  </a:cxn>
                  <a:cxn ang="0">
                    <a:pos x="42" y="0"/>
                  </a:cxn>
                  <a:cxn ang="0">
                    <a:pos x="0" y="60"/>
                  </a:cxn>
                </a:cxnLst>
                <a:rect l="0" t="0" r="r" b="b"/>
                <a:pathLst>
                  <a:path w="72" h="60">
                    <a:moveTo>
                      <a:pt x="0" y="60"/>
                    </a:moveTo>
                    <a:lnTo>
                      <a:pt x="72" y="30"/>
                    </a:lnTo>
                    <a:lnTo>
                      <a:pt x="42" y="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FF3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67" name="Line 1343"/>
              <p:cNvSpPr>
                <a:spLocks noChangeShapeType="1"/>
              </p:cNvSpPr>
              <p:nvPr/>
            </p:nvSpPr>
            <p:spPr bwMode="auto">
              <a:xfrm flipV="1">
                <a:off x="1866" y="1346"/>
                <a:ext cx="72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68" name="Line 1344"/>
              <p:cNvSpPr>
                <a:spLocks noChangeShapeType="1"/>
              </p:cNvSpPr>
              <p:nvPr/>
            </p:nvSpPr>
            <p:spPr bwMode="auto">
              <a:xfrm flipH="1" flipV="1">
                <a:off x="1908" y="1316"/>
                <a:ext cx="30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69" name="Freeform 1345"/>
              <p:cNvSpPr>
                <a:spLocks/>
              </p:cNvSpPr>
              <p:nvPr/>
            </p:nvSpPr>
            <p:spPr bwMode="auto">
              <a:xfrm>
                <a:off x="1866" y="830"/>
                <a:ext cx="66" cy="24"/>
              </a:xfrm>
              <a:custGeom>
                <a:avLst/>
                <a:gdLst/>
                <a:ahLst/>
                <a:cxnLst>
                  <a:cxn ang="0">
                    <a:pos x="30" y="24"/>
                  </a:cxn>
                  <a:cxn ang="0">
                    <a:pos x="0" y="12"/>
                  </a:cxn>
                  <a:cxn ang="0">
                    <a:pos x="66" y="0"/>
                  </a:cxn>
                  <a:cxn ang="0">
                    <a:pos x="30" y="24"/>
                  </a:cxn>
                </a:cxnLst>
                <a:rect l="0" t="0" r="r" b="b"/>
                <a:pathLst>
                  <a:path w="66" h="24">
                    <a:moveTo>
                      <a:pt x="30" y="24"/>
                    </a:moveTo>
                    <a:lnTo>
                      <a:pt x="0" y="12"/>
                    </a:lnTo>
                    <a:lnTo>
                      <a:pt x="66" y="0"/>
                    </a:lnTo>
                    <a:lnTo>
                      <a:pt x="30" y="24"/>
                    </a:lnTo>
                    <a:close/>
                  </a:path>
                </a:pathLst>
              </a:custGeom>
              <a:solidFill>
                <a:srgbClr val="B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70" name="Line 1346"/>
              <p:cNvSpPr>
                <a:spLocks noChangeShapeType="1"/>
              </p:cNvSpPr>
              <p:nvPr/>
            </p:nvSpPr>
            <p:spPr bwMode="auto">
              <a:xfrm flipH="1" flipV="1">
                <a:off x="1866" y="842"/>
                <a:ext cx="3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71" name="Line 1347"/>
              <p:cNvSpPr>
                <a:spLocks noChangeShapeType="1"/>
              </p:cNvSpPr>
              <p:nvPr/>
            </p:nvSpPr>
            <p:spPr bwMode="auto">
              <a:xfrm flipV="1">
                <a:off x="1866" y="830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72" name="Freeform 1348"/>
              <p:cNvSpPr>
                <a:spLocks/>
              </p:cNvSpPr>
              <p:nvPr/>
            </p:nvSpPr>
            <p:spPr bwMode="auto">
              <a:xfrm>
                <a:off x="1866" y="818"/>
                <a:ext cx="66" cy="24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66" y="12"/>
                  </a:cxn>
                  <a:cxn ang="0">
                    <a:pos x="42" y="0"/>
                  </a:cxn>
                  <a:cxn ang="0">
                    <a:pos x="0" y="24"/>
                  </a:cxn>
                </a:cxnLst>
                <a:rect l="0" t="0" r="r" b="b"/>
                <a:pathLst>
                  <a:path w="66" h="24">
                    <a:moveTo>
                      <a:pt x="0" y="24"/>
                    </a:moveTo>
                    <a:lnTo>
                      <a:pt x="66" y="12"/>
                    </a:lnTo>
                    <a:lnTo>
                      <a:pt x="42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73" name="Line 1349"/>
              <p:cNvSpPr>
                <a:spLocks noChangeShapeType="1"/>
              </p:cNvSpPr>
              <p:nvPr/>
            </p:nvSpPr>
            <p:spPr bwMode="auto">
              <a:xfrm flipV="1">
                <a:off x="1866" y="830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74" name="Line 1350"/>
              <p:cNvSpPr>
                <a:spLocks noChangeShapeType="1"/>
              </p:cNvSpPr>
              <p:nvPr/>
            </p:nvSpPr>
            <p:spPr bwMode="auto">
              <a:xfrm flipH="1" flipV="1">
                <a:off x="1908" y="818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75" name="Freeform 1351"/>
              <p:cNvSpPr>
                <a:spLocks/>
              </p:cNvSpPr>
              <p:nvPr/>
            </p:nvSpPr>
            <p:spPr bwMode="auto">
              <a:xfrm>
                <a:off x="1818" y="1184"/>
                <a:ext cx="66" cy="36"/>
              </a:xfrm>
              <a:custGeom>
                <a:avLst/>
                <a:gdLst/>
                <a:ahLst/>
                <a:cxnLst>
                  <a:cxn ang="0">
                    <a:pos x="24" y="36"/>
                  </a:cxn>
                  <a:cxn ang="0">
                    <a:pos x="0" y="0"/>
                  </a:cxn>
                  <a:cxn ang="0">
                    <a:pos x="66" y="0"/>
                  </a:cxn>
                  <a:cxn ang="0">
                    <a:pos x="24" y="36"/>
                  </a:cxn>
                </a:cxnLst>
                <a:rect l="0" t="0" r="r" b="b"/>
                <a:pathLst>
                  <a:path w="66" h="36">
                    <a:moveTo>
                      <a:pt x="24" y="36"/>
                    </a:moveTo>
                    <a:lnTo>
                      <a:pt x="0" y="0"/>
                    </a:lnTo>
                    <a:lnTo>
                      <a:pt x="66" y="0"/>
                    </a:lnTo>
                    <a:lnTo>
                      <a:pt x="24" y="36"/>
                    </a:lnTo>
                    <a:close/>
                  </a:path>
                </a:pathLst>
              </a:custGeom>
              <a:solidFill>
                <a:srgbClr val="FF1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76" name="Line 1352"/>
              <p:cNvSpPr>
                <a:spLocks noChangeShapeType="1"/>
              </p:cNvSpPr>
              <p:nvPr/>
            </p:nvSpPr>
            <p:spPr bwMode="auto">
              <a:xfrm flipH="1" flipV="1">
                <a:off x="1818" y="1184"/>
                <a:ext cx="24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77" name="Line 1353"/>
              <p:cNvSpPr>
                <a:spLocks noChangeShapeType="1"/>
              </p:cNvSpPr>
              <p:nvPr/>
            </p:nvSpPr>
            <p:spPr bwMode="auto">
              <a:xfrm>
                <a:off x="1818" y="1184"/>
                <a:ext cx="6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78" name="Freeform 1354"/>
              <p:cNvSpPr>
                <a:spLocks/>
              </p:cNvSpPr>
              <p:nvPr/>
            </p:nvSpPr>
            <p:spPr bwMode="auto">
              <a:xfrm>
                <a:off x="1842" y="1172"/>
                <a:ext cx="66" cy="48"/>
              </a:xfrm>
              <a:custGeom>
                <a:avLst/>
                <a:gdLst/>
                <a:ahLst/>
                <a:cxnLst>
                  <a:cxn ang="0">
                    <a:pos x="0" y="48"/>
                  </a:cxn>
                  <a:cxn ang="0">
                    <a:pos x="66" y="0"/>
                  </a:cxn>
                  <a:cxn ang="0">
                    <a:pos x="42" y="12"/>
                  </a:cxn>
                  <a:cxn ang="0">
                    <a:pos x="0" y="48"/>
                  </a:cxn>
                </a:cxnLst>
                <a:rect l="0" t="0" r="r" b="b"/>
                <a:pathLst>
                  <a:path w="66" h="48">
                    <a:moveTo>
                      <a:pt x="0" y="48"/>
                    </a:moveTo>
                    <a:lnTo>
                      <a:pt x="66" y="0"/>
                    </a:lnTo>
                    <a:lnTo>
                      <a:pt x="42" y="12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FF1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79" name="Line 1355"/>
              <p:cNvSpPr>
                <a:spLocks noChangeShapeType="1"/>
              </p:cNvSpPr>
              <p:nvPr/>
            </p:nvSpPr>
            <p:spPr bwMode="auto">
              <a:xfrm flipV="1">
                <a:off x="1842" y="1172"/>
                <a:ext cx="66" cy="4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80" name="Line 1356"/>
              <p:cNvSpPr>
                <a:spLocks noChangeShapeType="1"/>
              </p:cNvSpPr>
              <p:nvPr/>
            </p:nvSpPr>
            <p:spPr bwMode="auto">
              <a:xfrm flipH="1">
                <a:off x="1884" y="1172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81" name="Freeform 1357"/>
              <p:cNvSpPr>
                <a:spLocks/>
              </p:cNvSpPr>
              <p:nvPr/>
            </p:nvSpPr>
            <p:spPr bwMode="auto">
              <a:xfrm>
                <a:off x="1842" y="1172"/>
                <a:ext cx="66" cy="48"/>
              </a:xfrm>
              <a:custGeom>
                <a:avLst/>
                <a:gdLst/>
                <a:ahLst/>
                <a:cxnLst>
                  <a:cxn ang="0">
                    <a:pos x="24" y="24"/>
                  </a:cxn>
                  <a:cxn ang="0">
                    <a:pos x="0" y="48"/>
                  </a:cxn>
                  <a:cxn ang="0">
                    <a:pos x="66" y="0"/>
                  </a:cxn>
                  <a:cxn ang="0">
                    <a:pos x="24" y="24"/>
                  </a:cxn>
                </a:cxnLst>
                <a:rect l="0" t="0" r="r" b="b"/>
                <a:pathLst>
                  <a:path w="66" h="48">
                    <a:moveTo>
                      <a:pt x="24" y="24"/>
                    </a:moveTo>
                    <a:lnTo>
                      <a:pt x="0" y="48"/>
                    </a:lnTo>
                    <a:lnTo>
                      <a:pt x="66" y="0"/>
                    </a:lnTo>
                    <a:lnTo>
                      <a:pt x="24" y="24"/>
                    </a:lnTo>
                    <a:close/>
                  </a:path>
                </a:pathLst>
              </a:custGeom>
              <a:solidFill>
                <a:srgbClr val="E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82" name="Line 1358"/>
              <p:cNvSpPr>
                <a:spLocks noChangeShapeType="1"/>
              </p:cNvSpPr>
              <p:nvPr/>
            </p:nvSpPr>
            <p:spPr bwMode="auto">
              <a:xfrm flipH="1">
                <a:off x="1842" y="1196"/>
                <a:ext cx="24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83" name="Line 1359"/>
              <p:cNvSpPr>
                <a:spLocks noChangeShapeType="1"/>
              </p:cNvSpPr>
              <p:nvPr/>
            </p:nvSpPr>
            <p:spPr bwMode="auto">
              <a:xfrm flipV="1">
                <a:off x="1842" y="1172"/>
                <a:ext cx="66" cy="4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84" name="Freeform 1360"/>
              <p:cNvSpPr>
                <a:spLocks/>
              </p:cNvSpPr>
              <p:nvPr/>
            </p:nvSpPr>
            <p:spPr bwMode="auto">
              <a:xfrm>
                <a:off x="1866" y="1172"/>
                <a:ext cx="66" cy="24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66" y="18"/>
                  </a:cxn>
                  <a:cxn ang="0">
                    <a:pos x="42" y="0"/>
                  </a:cxn>
                  <a:cxn ang="0">
                    <a:pos x="0" y="24"/>
                  </a:cxn>
                </a:cxnLst>
                <a:rect l="0" t="0" r="r" b="b"/>
                <a:pathLst>
                  <a:path w="66" h="24">
                    <a:moveTo>
                      <a:pt x="0" y="24"/>
                    </a:moveTo>
                    <a:lnTo>
                      <a:pt x="66" y="18"/>
                    </a:lnTo>
                    <a:lnTo>
                      <a:pt x="42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E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85" name="Line 1361"/>
              <p:cNvSpPr>
                <a:spLocks noChangeShapeType="1"/>
              </p:cNvSpPr>
              <p:nvPr/>
            </p:nvSpPr>
            <p:spPr bwMode="auto">
              <a:xfrm flipV="1">
                <a:off x="1866" y="1190"/>
                <a:ext cx="6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86" name="Line 1362"/>
              <p:cNvSpPr>
                <a:spLocks noChangeShapeType="1"/>
              </p:cNvSpPr>
              <p:nvPr/>
            </p:nvSpPr>
            <p:spPr bwMode="auto">
              <a:xfrm flipH="1" flipV="1">
                <a:off x="1908" y="1172"/>
                <a:ext cx="24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87" name="Freeform 1363"/>
              <p:cNvSpPr>
                <a:spLocks/>
              </p:cNvSpPr>
              <p:nvPr/>
            </p:nvSpPr>
            <p:spPr bwMode="auto">
              <a:xfrm>
                <a:off x="1866" y="1190"/>
                <a:ext cx="66" cy="36"/>
              </a:xfrm>
              <a:custGeom>
                <a:avLst/>
                <a:gdLst/>
                <a:ahLst/>
                <a:cxnLst>
                  <a:cxn ang="0">
                    <a:pos x="24" y="36"/>
                  </a:cxn>
                  <a:cxn ang="0">
                    <a:pos x="0" y="6"/>
                  </a:cxn>
                  <a:cxn ang="0">
                    <a:pos x="66" y="0"/>
                  </a:cxn>
                  <a:cxn ang="0">
                    <a:pos x="24" y="36"/>
                  </a:cxn>
                </a:cxnLst>
                <a:rect l="0" t="0" r="r" b="b"/>
                <a:pathLst>
                  <a:path w="66" h="36">
                    <a:moveTo>
                      <a:pt x="24" y="36"/>
                    </a:moveTo>
                    <a:lnTo>
                      <a:pt x="0" y="6"/>
                    </a:lnTo>
                    <a:lnTo>
                      <a:pt x="66" y="0"/>
                    </a:lnTo>
                    <a:lnTo>
                      <a:pt x="24" y="36"/>
                    </a:lnTo>
                    <a:close/>
                  </a:path>
                </a:pathLst>
              </a:custGeom>
              <a:solidFill>
                <a:srgbClr val="FF1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88" name="Line 1364"/>
              <p:cNvSpPr>
                <a:spLocks noChangeShapeType="1"/>
              </p:cNvSpPr>
              <p:nvPr/>
            </p:nvSpPr>
            <p:spPr bwMode="auto">
              <a:xfrm flipH="1" flipV="1">
                <a:off x="1866" y="1196"/>
                <a:ext cx="24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89" name="Line 1365"/>
              <p:cNvSpPr>
                <a:spLocks noChangeShapeType="1"/>
              </p:cNvSpPr>
              <p:nvPr/>
            </p:nvSpPr>
            <p:spPr bwMode="auto">
              <a:xfrm flipV="1">
                <a:off x="1866" y="1190"/>
                <a:ext cx="6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90" name="Freeform 1366"/>
              <p:cNvSpPr>
                <a:spLocks/>
              </p:cNvSpPr>
              <p:nvPr/>
            </p:nvSpPr>
            <p:spPr bwMode="auto">
              <a:xfrm>
                <a:off x="1866" y="1040"/>
                <a:ext cx="66" cy="42"/>
              </a:xfrm>
              <a:custGeom>
                <a:avLst/>
                <a:gdLst/>
                <a:ahLst/>
                <a:cxnLst>
                  <a:cxn ang="0">
                    <a:pos x="24" y="42"/>
                  </a:cxn>
                  <a:cxn ang="0">
                    <a:pos x="0" y="24"/>
                  </a:cxn>
                  <a:cxn ang="0">
                    <a:pos x="66" y="0"/>
                  </a:cxn>
                  <a:cxn ang="0">
                    <a:pos x="24" y="42"/>
                  </a:cxn>
                </a:cxnLst>
                <a:rect l="0" t="0" r="r" b="b"/>
                <a:pathLst>
                  <a:path w="66" h="42">
                    <a:moveTo>
                      <a:pt x="24" y="42"/>
                    </a:moveTo>
                    <a:lnTo>
                      <a:pt x="0" y="24"/>
                    </a:lnTo>
                    <a:lnTo>
                      <a:pt x="66" y="0"/>
                    </a:lnTo>
                    <a:lnTo>
                      <a:pt x="24" y="42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91" name="Line 1367"/>
              <p:cNvSpPr>
                <a:spLocks noChangeShapeType="1"/>
              </p:cNvSpPr>
              <p:nvPr/>
            </p:nvSpPr>
            <p:spPr bwMode="auto">
              <a:xfrm flipH="1" flipV="1">
                <a:off x="1866" y="1064"/>
                <a:ext cx="24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92" name="Line 1368"/>
              <p:cNvSpPr>
                <a:spLocks noChangeShapeType="1"/>
              </p:cNvSpPr>
              <p:nvPr/>
            </p:nvSpPr>
            <p:spPr bwMode="auto">
              <a:xfrm flipV="1">
                <a:off x="1866" y="1040"/>
                <a:ext cx="6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93" name="Freeform 1369"/>
              <p:cNvSpPr>
                <a:spLocks/>
              </p:cNvSpPr>
              <p:nvPr/>
            </p:nvSpPr>
            <p:spPr bwMode="auto">
              <a:xfrm>
                <a:off x="1866" y="1040"/>
                <a:ext cx="66" cy="24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66" y="0"/>
                  </a:cxn>
                  <a:cxn ang="0">
                    <a:pos x="42" y="0"/>
                  </a:cxn>
                  <a:cxn ang="0">
                    <a:pos x="0" y="24"/>
                  </a:cxn>
                </a:cxnLst>
                <a:rect l="0" t="0" r="r" b="b"/>
                <a:pathLst>
                  <a:path w="66" h="24">
                    <a:moveTo>
                      <a:pt x="0" y="24"/>
                    </a:moveTo>
                    <a:lnTo>
                      <a:pt x="66" y="0"/>
                    </a:lnTo>
                    <a:lnTo>
                      <a:pt x="42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94" name="Line 1370"/>
              <p:cNvSpPr>
                <a:spLocks noChangeShapeType="1"/>
              </p:cNvSpPr>
              <p:nvPr/>
            </p:nvSpPr>
            <p:spPr bwMode="auto">
              <a:xfrm flipV="1">
                <a:off x="1866" y="1040"/>
                <a:ext cx="6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95" name="Line 1371"/>
              <p:cNvSpPr>
                <a:spLocks noChangeShapeType="1"/>
              </p:cNvSpPr>
              <p:nvPr/>
            </p:nvSpPr>
            <p:spPr bwMode="auto">
              <a:xfrm flipH="1">
                <a:off x="1908" y="1040"/>
                <a:ext cx="2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96" name="Freeform 1372"/>
              <p:cNvSpPr>
                <a:spLocks/>
              </p:cNvSpPr>
              <p:nvPr/>
            </p:nvSpPr>
            <p:spPr bwMode="auto">
              <a:xfrm>
                <a:off x="1812" y="890"/>
                <a:ext cx="66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66" y="18"/>
                  </a:cxn>
                  <a:cxn ang="0">
                    <a:pos x="42" y="0"/>
                  </a:cxn>
                  <a:cxn ang="0">
                    <a:pos x="0" y="30"/>
                  </a:cxn>
                </a:cxnLst>
                <a:rect l="0" t="0" r="r" b="b"/>
                <a:pathLst>
                  <a:path w="66" h="30">
                    <a:moveTo>
                      <a:pt x="0" y="30"/>
                    </a:moveTo>
                    <a:lnTo>
                      <a:pt x="66" y="18"/>
                    </a:lnTo>
                    <a:lnTo>
                      <a:pt x="42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97" name="Line 1373"/>
              <p:cNvSpPr>
                <a:spLocks noChangeShapeType="1"/>
              </p:cNvSpPr>
              <p:nvPr/>
            </p:nvSpPr>
            <p:spPr bwMode="auto">
              <a:xfrm flipV="1">
                <a:off x="1812" y="908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98" name="Line 1374"/>
              <p:cNvSpPr>
                <a:spLocks noChangeShapeType="1"/>
              </p:cNvSpPr>
              <p:nvPr/>
            </p:nvSpPr>
            <p:spPr bwMode="auto">
              <a:xfrm flipH="1" flipV="1">
                <a:off x="1854" y="890"/>
                <a:ext cx="24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99" name="Freeform 1375"/>
              <p:cNvSpPr>
                <a:spLocks/>
              </p:cNvSpPr>
              <p:nvPr/>
            </p:nvSpPr>
            <p:spPr bwMode="auto">
              <a:xfrm>
                <a:off x="1812" y="908"/>
                <a:ext cx="66" cy="12"/>
              </a:xfrm>
              <a:custGeom>
                <a:avLst/>
                <a:gdLst/>
                <a:ahLst/>
                <a:cxnLst>
                  <a:cxn ang="0">
                    <a:pos x="24" y="6"/>
                  </a:cxn>
                  <a:cxn ang="0">
                    <a:pos x="0" y="12"/>
                  </a:cxn>
                  <a:cxn ang="0">
                    <a:pos x="66" y="0"/>
                  </a:cxn>
                  <a:cxn ang="0">
                    <a:pos x="24" y="6"/>
                  </a:cxn>
                </a:cxnLst>
                <a:rect l="0" t="0" r="r" b="b"/>
                <a:pathLst>
                  <a:path w="66" h="12">
                    <a:moveTo>
                      <a:pt x="24" y="6"/>
                    </a:moveTo>
                    <a:lnTo>
                      <a:pt x="0" y="12"/>
                    </a:lnTo>
                    <a:lnTo>
                      <a:pt x="66" y="0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B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00" name="Line 1376"/>
              <p:cNvSpPr>
                <a:spLocks noChangeShapeType="1"/>
              </p:cNvSpPr>
              <p:nvPr/>
            </p:nvSpPr>
            <p:spPr bwMode="auto">
              <a:xfrm flipH="1">
                <a:off x="1812" y="914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01" name="Line 1377"/>
              <p:cNvSpPr>
                <a:spLocks noChangeShapeType="1"/>
              </p:cNvSpPr>
              <p:nvPr/>
            </p:nvSpPr>
            <p:spPr bwMode="auto">
              <a:xfrm flipV="1">
                <a:off x="1812" y="908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02" name="Freeform 1378"/>
              <p:cNvSpPr>
                <a:spLocks/>
              </p:cNvSpPr>
              <p:nvPr/>
            </p:nvSpPr>
            <p:spPr bwMode="auto">
              <a:xfrm>
                <a:off x="1836" y="914"/>
                <a:ext cx="66" cy="12"/>
              </a:xfrm>
              <a:custGeom>
                <a:avLst/>
                <a:gdLst/>
                <a:ahLst/>
                <a:cxnLst>
                  <a:cxn ang="0">
                    <a:pos x="24" y="6"/>
                  </a:cxn>
                  <a:cxn ang="0">
                    <a:pos x="0" y="0"/>
                  </a:cxn>
                  <a:cxn ang="0">
                    <a:pos x="66" y="12"/>
                  </a:cxn>
                  <a:cxn ang="0">
                    <a:pos x="24" y="6"/>
                  </a:cxn>
                </a:cxnLst>
                <a:rect l="0" t="0" r="r" b="b"/>
                <a:pathLst>
                  <a:path w="66" h="12">
                    <a:moveTo>
                      <a:pt x="24" y="6"/>
                    </a:moveTo>
                    <a:lnTo>
                      <a:pt x="0" y="0"/>
                    </a:lnTo>
                    <a:lnTo>
                      <a:pt x="66" y="12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B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03" name="Line 1379"/>
              <p:cNvSpPr>
                <a:spLocks noChangeShapeType="1"/>
              </p:cNvSpPr>
              <p:nvPr/>
            </p:nvSpPr>
            <p:spPr bwMode="auto">
              <a:xfrm flipH="1" flipV="1">
                <a:off x="1836" y="914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04" name="Line 1380"/>
              <p:cNvSpPr>
                <a:spLocks noChangeShapeType="1"/>
              </p:cNvSpPr>
              <p:nvPr/>
            </p:nvSpPr>
            <p:spPr bwMode="auto">
              <a:xfrm>
                <a:off x="1836" y="914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05" name="Freeform 1381"/>
              <p:cNvSpPr>
                <a:spLocks/>
              </p:cNvSpPr>
              <p:nvPr/>
            </p:nvSpPr>
            <p:spPr bwMode="auto">
              <a:xfrm>
                <a:off x="1836" y="908"/>
                <a:ext cx="66" cy="18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8"/>
                  </a:cxn>
                  <a:cxn ang="0">
                    <a:pos x="42" y="0"/>
                  </a:cxn>
                  <a:cxn ang="0">
                    <a:pos x="0" y="6"/>
                  </a:cxn>
                </a:cxnLst>
                <a:rect l="0" t="0" r="r" b="b"/>
                <a:pathLst>
                  <a:path w="66" h="18">
                    <a:moveTo>
                      <a:pt x="0" y="6"/>
                    </a:moveTo>
                    <a:lnTo>
                      <a:pt x="66" y="18"/>
                    </a:lnTo>
                    <a:lnTo>
                      <a:pt x="42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B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06" name="Line 1382"/>
              <p:cNvSpPr>
                <a:spLocks noChangeShapeType="1"/>
              </p:cNvSpPr>
              <p:nvPr/>
            </p:nvSpPr>
            <p:spPr bwMode="auto">
              <a:xfrm>
                <a:off x="1836" y="914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07" name="Line 1383"/>
              <p:cNvSpPr>
                <a:spLocks noChangeShapeType="1"/>
              </p:cNvSpPr>
              <p:nvPr/>
            </p:nvSpPr>
            <p:spPr bwMode="auto">
              <a:xfrm flipH="1" flipV="1">
                <a:off x="1878" y="908"/>
                <a:ext cx="24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08" name="Freeform 1384"/>
              <p:cNvSpPr>
                <a:spLocks/>
              </p:cNvSpPr>
              <p:nvPr/>
            </p:nvSpPr>
            <p:spPr bwMode="auto">
              <a:xfrm>
                <a:off x="1860" y="920"/>
                <a:ext cx="66" cy="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6" y="0"/>
                  </a:cxn>
                  <a:cxn ang="0">
                    <a:pos x="42" y="6"/>
                  </a:cxn>
                  <a:cxn ang="0">
                    <a:pos x="0" y="0"/>
                  </a:cxn>
                </a:cxnLst>
                <a:rect l="0" t="0" r="r" b="b"/>
                <a:pathLst>
                  <a:path w="66" h="6">
                    <a:moveTo>
                      <a:pt x="0" y="0"/>
                    </a:moveTo>
                    <a:lnTo>
                      <a:pt x="66" y="0"/>
                    </a:lnTo>
                    <a:lnTo>
                      <a:pt x="42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09" name="Line 1385"/>
              <p:cNvSpPr>
                <a:spLocks noChangeShapeType="1"/>
              </p:cNvSpPr>
              <p:nvPr/>
            </p:nvSpPr>
            <p:spPr bwMode="auto">
              <a:xfrm>
                <a:off x="1860" y="920"/>
                <a:ext cx="6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10" name="Line 1386"/>
              <p:cNvSpPr>
                <a:spLocks noChangeShapeType="1"/>
              </p:cNvSpPr>
              <p:nvPr/>
            </p:nvSpPr>
            <p:spPr bwMode="auto">
              <a:xfrm flipH="1">
                <a:off x="1902" y="920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11" name="Freeform 1387"/>
              <p:cNvSpPr>
                <a:spLocks/>
              </p:cNvSpPr>
              <p:nvPr/>
            </p:nvSpPr>
            <p:spPr bwMode="auto">
              <a:xfrm>
                <a:off x="1860" y="920"/>
                <a:ext cx="66" cy="18"/>
              </a:xfrm>
              <a:custGeom>
                <a:avLst/>
                <a:gdLst/>
                <a:ahLst/>
                <a:cxnLst>
                  <a:cxn ang="0">
                    <a:pos x="24" y="18"/>
                  </a:cxn>
                  <a:cxn ang="0">
                    <a:pos x="0" y="0"/>
                  </a:cxn>
                  <a:cxn ang="0">
                    <a:pos x="66" y="0"/>
                  </a:cxn>
                  <a:cxn ang="0">
                    <a:pos x="24" y="18"/>
                  </a:cxn>
                </a:cxnLst>
                <a:rect l="0" t="0" r="r" b="b"/>
                <a:pathLst>
                  <a:path w="66" h="18">
                    <a:moveTo>
                      <a:pt x="24" y="18"/>
                    </a:moveTo>
                    <a:lnTo>
                      <a:pt x="0" y="0"/>
                    </a:lnTo>
                    <a:lnTo>
                      <a:pt x="66" y="0"/>
                    </a:lnTo>
                    <a:lnTo>
                      <a:pt x="24" y="18"/>
                    </a:lnTo>
                    <a:close/>
                  </a:path>
                </a:pathLst>
              </a:custGeom>
              <a:solidFill>
                <a:srgbClr val="B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12" name="Line 1388"/>
              <p:cNvSpPr>
                <a:spLocks noChangeShapeType="1"/>
              </p:cNvSpPr>
              <p:nvPr/>
            </p:nvSpPr>
            <p:spPr bwMode="auto">
              <a:xfrm flipH="1" flipV="1">
                <a:off x="1860" y="920"/>
                <a:ext cx="24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13" name="Line 1389"/>
              <p:cNvSpPr>
                <a:spLocks noChangeShapeType="1"/>
              </p:cNvSpPr>
              <p:nvPr/>
            </p:nvSpPr>
            <p:spPr bwMode="auto">
              <a:xfrm>
                <a:off x="1860" y="920"/>
                <a:ext cx="6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14" name="Freeform 1390"/>
              <p:cNvSpPr>
                <a:spLocks/>
              </p:cNvSpPr>
              <p:nvPr/>
            </p:nvSpPr>
            <p:spPr bwMode="auto">
              <a:xfrm>
                <a:off x="1860" y="1256"/>
                <a:ext cx="66" cy="60"/>
              </a:xfrm>
              <a:custGeom>
                <a:avLst/>
                <a:gdLst/>
                <a:ahLst/>
                <a:cxnLst>
                  <a:cxn ang="0">
                    <a:pos x="0" y="60"/>
                  </a:cxn>
                  <a:cxn ang="0">
                    <a:pos x="66" y="0"/>
                  </a:cxn>
                  <a:cxn ang="0">
                    <a:pos x="42" y="0"/>
                  </a:cxn>
                  <a:cxn ang="0">
                    <a:pos x="0" y="60"/>
                  </a:cxn>
                </a:cxnLst>
                <a:rect l="0" t="0" r="r" b="b"/>
                <a:pathLst>
                  <a:path w="66" h="60">
                    <a:moveTo>
                      <a:pt x="0" y="60"/>
                    </a:moveTo>
                    <a:lnTo>
                      <a:pt x="66" y="0"/>
                    </a:lnTo>
                    <a:lnTo>
                      <a:pt x="42" y="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FF2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15" name="Line 1391"/>
              <p:cNvSpPr>
                <a:spLocks noChangeShapeType="1"/>
              </p:cNvSpPr>
              <p:nvPr/>
            </p:nvSpPr>
            <p:spPr bwMode="auto">
              <a:xfrm flipV="1">
                <a:off x="1860" y="1256"/>
                <a:ext cx="66" cy="6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16" name="Line 1392"/>
              <p:cNvSpPr>
                <a:spLocks noChangeShapeType="1"/>
              </p:cNvSpPr>
              <p:nvPr/>
            </p:nvSpPr>
            <p:spPr bwMode="auto">
              <a:xfrm flipH="1">
                <a:off x="1902" y="1256"/>
                <a:ext cx="2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17" name="Freeform 1393"/>
              <p:cNvSpPr>
                <a:spLocks/>
              </p:cNvSpPr>
              <p:nvPr/>
            </p:nvSpPr>
            <p:spPr bwMode="auto">
              <a:xfrm>
                <a:off x="1860" y="1256"/>
                <a:ext cx="66" cy="66"/>
              </a:xfrm>
              <a:custGeom>
                <a:avLst/>
                <a:gdLst/>
                <a:ahLst/>
                <a:cxnLst>
                  <a:cxn ang="0">
                    <a:pos x="24" y="66"/>
                  </a:cxn>
                  <a:cxn ang="0">
                    <a:pos x="0" y="60"/>
                  </a:cxn>
                  <a:cxn ang="0">
                    <a:pos x="66" y="0"/>
                  </a:cxn>
                  <a:cxn ang="0">
                    <a:pos x="24" y="66"/>
                  </a:cxn>
                </a:cxnLst>
                <a:rect l="0" t="0" r="r" b="b"/>
                <a:pathLst>
                  <a:path w="66" h="66">
                    <a:moveTo>
                      <a:pt x="24" y="66"/>
                    </a:moveTo>
                    <a:lnTo>
                      <a:pt x="0" y="60"/>
                    </a:lnTo>
                    <a:lnTo>
                      <a:pt x="66" y="0"/>
                    </a:lnTo>
                    <a:lnTo>
                      <a:pt x="24" y="66"/>
                    </a:lnTo>
                    <a:close/>
                  </a:path>
                </a:pathLst>
              </a:custGeom>
              <a:solidFill>
                <a:srgbClr val="FF2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18" name="Line 1394"/>
              <p:cNvSpPr>
                <a:spLocks noChangeShapeType="1"/>
              </p:cNvSpPr>
              <p:nvPr/>
            </p:nvSpPr>
            <p:spPr bwMode="auto">
              <a:xfrm flipH="1" flipV="1">
                <a:off x="1860" y="1316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19" name="Line 1395"/>
              <p:cNvSpPr>
                <a:spLocks noChangeShapeType="1"/>
              </p:cNvSpPr>
              <p:nvPr/>
            </p:nvSpPr>
            <p:spPr bwMode="auto">
              <a:xfrm flipV="1">
                <a:off x="1860" y="1256"/>
                <a:ext cx="66" cy="6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20" name="Freeform 1396"/>
              <p:cNvSpPr>
                <a:spLocks/>
              </p:cNvSpPr>
              <p:nvPr/>
            </p:nvSpPr>
            <p:spPr bwMode="auto">
              <a:xfrm>
                <a:off x="1854" y="1142"/>
                <a:ext cx="72" cy="42"/>
              </a:xfrm>
              <a:custGeom>
                <a:avLst/>
                <a:gdLst/>
                <a:ahLst/>
                <a:cxnLst>
                  <a:cxn ang="0">
                    <a:pos x="30" y="42"/>
                  </a:cxn>
                  <a:cxn ang="0">
                    <a:pos x="0" y="12"/>
                  </a:cxn>
                  <a:cxn ang="0">
                    <a:pos x="72" y="0"/>
                  </a:cxn>
                  <a:cxn ang="0">
                    <a:pos x="30" y="42"/>
                  </a:cxn>
                </a:cxnLst>
                <a:rect l="0" t="0" r="r" b="b"/>
                <a:pathLst>
                  <a:path w="72" h="42">
                    <a:moveTo>
                      <a:pt x="30" y="42"/>
                    </a:moveTo>
                    <a:lnTo>
                      <a:pt x="0" y="12"/>
                    </a:lnTo>
                    <a:lnTo>
                      <a:pt x="72" y="0"/>
                    </a:lnTo>
                    <a:lnTo>
                      <a:pt x="30" y="4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21" name="Line 1397"/>
              <p:cNvSpPr>
                <a:spLocks noChangeShapeType="1"/>
              </p:cNvSpPr>
              <p:nvPr/>
            </p:nvSpPr>
            <p:spPr bwMode="auto">
              <a:xfrm flipH="1" flipV="1">
                <a:off x="1854" y="1154"/>
                <a:ext cx="30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22" name="Line 1398"/>
              <p:cNvSpPr>
                <a:spLocks noChangeShapeType="1"/>
              </p:cNvSpPr>
              <p:nvPr/>
            </p:nvSpPr>
            <p:spPr bwMode="auto">
              <a:xfrm flipV="1">
                <a:off x="1854" y="1142"/>
                <a:ext cx="72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23" name="Freeform 1399"/>
              <p:cNvSpPr>
                <a:spLocks/>
              </p:cNvSpPr>
              <p:nvPr/>
            </p:nvSpPr>
            <p:spPr bwMode="auto">
              <a:xfrm>
                <a:off x="1854" y="1142"/>
                <a:ext cx="72" cy="12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72" y="0"/>
                  </a:cxn>
                  <a:cxn ang="0">
                    <a:pos x="42" y="0"/>
                  </a:cxn>
                  <a:cxn ang="0">
                    <a:pos x="0" y="12"/>
                  </a:cxn>
                </a:cxnLst>
                <a:rect l="0" t="0" r="r" b="b"/>
                <a:pathLst>
                  <a:path w="72" h="12">
                    <a:moveTo>
                      <a:pt x="0" y="12"/>
                    </a:moveTo>
                    <a:lnTo>
                      <a:pt x="72" y="0"/>
                    </a:lnTo>
                    <a:lnTo>
                      <a:pt x="42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E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24" name="Line 1400"/>
              <p:cNvSpPr>
                <a:spLocks noChangeShapeType="1"/>
              </p:cNvSpPr>
              <p:nvPr/>
            </p:nvSpPr>
            <p:spPr bwMode="auto">
              <a:xfrm flipV="1">
                <a:off x="1854" y="1142"/>
                <a:ext cx="72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25" name="Line 1401"/>
              <p:cNvSpPr>
                <a:spLocks noChangeShapeType="1"/>
              </p:cNvSpPr>
              <p:nvPr/>
            </p:nvSpPr>
            <p:spPr bwMode="auto">
              <a:xfrm flipH="1">
                <a:off x="1896" y="1142"/>
                <a:ext cx="3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26" name="Freeform 1402"/>
              <p:cNvSpPr>
                <a:spLocks/>
              </p:cNvSpPr>
              <p:nvPr/>
            </p:nvSpPr>
            <p:spPr bwMode="auto">
              <a:xfrm>
                <a:off x="1854" y="992"/>
                <a:ext cx="66" cy="18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66" y="0"/>
                  </a:cxn>
                  <a:cxn ang="0">
                    <a:pos x="42" y="0"/>
                  </a:cxn>
                  <a:cxn ang="0">
                    <a:pos x="0" y="18"/>
                  </a:cxn>
                </a:cxnLst>
                <a:rect l="0" t="0" r="r" b="b"/>
                <a:pathLst>
                  <a:path w="66" h="18">
                    <a:moveTo>
                      <a:pt x="0" y="18"/>
                    </a:moveTo>
                    <a:lnTo>
                      <a:pt x="66" y="0"/>
                    </a:lnTo>
                    <a:lnTo>
                      <a:pt x="42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27" name="Line 1403"/>
              <p:cNvSpPr>
                <a:spLocks noChangeShapeType="1"/>
              </p:cNvSpPr>
              <p:nvPr/>
            </p:nvSpPr>
            <p:spPr bwMode="auto">
              <a:xfrm flipV="1">
                <a:off x="1854" y="992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28" name="Line 1404"/>
              <p:cNvSpPr>
                <a:spLocks noChangeShapeType="1"/>
              </p:cNvSpPr>
              <p:nvPr/>
            </p:nvSpPr>
            <p:spPr bwMode="auto">
              <a:xfrm flipH="1">
                <a:off x="1896" y="992"/>
                <a:ext cx="2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29" name="Freeform 1405"/>
              <p:cNvSpPr>
                <a:spLocks/>
              </p:cNvSpPr>
              <p:nvPr/>
            </p:nvSpPr>
            <p:spPr bwMode="auto">
              <a:xfrm>
                <a:off x="1854" y="992"/>
                <a:ext cx="66" cy="30"/>
              </a:xfrm>
              <a:custGeom>
                <a:avLst/>
                <a:gdLst/>
                <a:ahLst/>
                <a:cxnLst>
                  <a:cxn ang="0">
                    <a:pos x="24" y="30"/>
                  </a:cxn>
                  <a:cxn ang="0">
                    <a:pos x="0" y="18"/>
                  </a:cxn>
                  <a:cxn ang="0">
                    <a:pos x="66" y="0"/>
                  </a:cxn>
                  <a:cxn ang="0">
                    <a:pos x="24" y="30"/>
                  </a:cxn>
                </a:cxnLst>
                <a:rect l="0" t="0" r="r" b="b"/>
                <a:pathLst>
                  <a:path w="66" h="30">
                    <a:moveTo>
                      <a:pt x="24" y="30"/>
                    </a:moveTo>
                    <a:lnTo>
                      <a:pt x="0" y="18"/>
                    </a:lnTo>
                    <a:lnTo>
                      <a:pt x="66" y="0"/>
                    </a:lnTo>
                    <a:lnTo>
                      <a:pt x="24" y="30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30" name="Line 1406"/>
              <p:cNvSpPr>
                <a:spLocks noChangeShapeType="1"/>
              </p:cNvSpPr>
              <p:nvPr/>
            </p:nvSpPr>
            <p:spPr bwMode="auto">
              <a:xfrm flipH="1" flipV="1">
                <a:off x="1854" y="1010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31" name="Line 1407"/>
              <p:cNvSpPr>
                <a:spLocks noChangeShapeType="1"/>
              </p:cNvSpPr>
              <p:nvPr/>
            </p:nvSpPr>
            <p:spPr bwMode="auto">
              <a:xfrm flipV="1">
                <a:off x="1854" y="992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32" name="Freeform 1408"/>
              <p:cNvSpPr>
                <a:spLocks/>
              </p:cNvSpPr>
              <p:nvPr/>
            </p:nvSpPr>
            <p:spPr bwMode="auto">
              <a:xfrm>
                <a:off x="1800" y="1346"/>
                <a:ext cx="66" cy="36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66" y="30"/>
                  </a:cxn>
                  <a:cxn ang="0">
                    <a:pos x="42" y="0"/>
                  </a:cxn>
                  <a:cxn ang="0">
                    <a:pos x="0" y="36"/>
                  </a:cxn>
                </a:cxnLst>
                <a:rect l="0" t="0" r="r" b="b"/>
                <a:pathLst>
                  <a:path w="66" h="36">
                    <a:moveTo>
                      <a:pt x="0" y="36"/>
                    </a:moveTo>
                    <a:lnTo>
                      <a:pt x="66" y="30"/>
                    </a:lnTo>
                    <a:lnTo>
                      <a:pt x="42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FF3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33" name="Line 1409"/>
              <p:cNvSpPr>
                <a:spLocks noChangeShapeType="1"/>
              </p:cNvSpPr>
              <p:nvPr/>
            </p:nvSpPr>
            <p:spPr bwMode="auto">
              <a:xfrm flipV="1">
                <a:off x="1800" y="1376"/>
                <a:ext cx="6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34" name="Line 1410"/>
              <p:cNvSpPr>
                <a:spLocks noChangeShapeType="1"/>
              </p:cNvSpPr>
              <p:nvPr/>
            </p:nvSpPr>
            <p:spPr bwMode="auto">
              <a:xfrm flipH="1" flipV="1">
                <a:off x="1842" y="1346"/>
                <a:ext cx="24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35" name="Freeform 1411"/>
              <p:cNvSpPr>
                <a:spLocks/>
              </p:cNvSpPr>
              <p:nvPr/>
            </p:nvSpPr>
            <p:spPr bwMode="auto">
              <a:xfrm>
                <a:off x="1842" y="1316"/>
                <a:ext cx="66" cy="60"/>
              </a:xfrm>
              <a:custGeom>
                <a:avLst/>
                <a:gdLst/>
                <a:ahLst/>
                <a:cxnLst>
                  <a:cxn ang="0">
                    <a:pos x="24" y="60"/>
                  </a:cxn>
                  <a:cxn ang="0">
                    <a:pos x="0" y="30"/>
                  </a:cxn>
                  <a:cxn ang="0">
                    <a:pos x="66" y="0"/>
                  </a:cxn>
                  <a:cxn ang="0">
                    <a:pos x="24" y="60"/>
                  </a:cxn>
                </a:cxnLst>
                <a:rect l="0" t="0" r="r" b="b"/>
                <a:pathLst>
                  <a:path w="66" h="60">
                    <a:moveTo>
                      <a:pt x="24" y="60"/>
                    </a:moveTo>
                    <a:lnTo>
                      <a:pt x="0" y="30"/>
                    </a:lnTo>
                    <a:lnTo>
                      <a:pt x="66" y="0"/>
                    </a:lnTo>
                    <a:lnTo>
                      <a:pt x="24" y="60"/>
                    </a:lnTo>
                    <a:close/>
                  </a:path>
                </a:pathLst>
              </a:custGeom>
              <a:solidFill>
                <a:srgbClr val="FF3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2637" name="Group 1613"/>
            <p:cNvGrpSpPr>
              <a:grpSpLocks/>
            </p:cNvGrpSpPr>
            <p:nvPr/>
          </p:nvGrpSpPr>
          <p:grpSpPr bwMode="auto">
            <a:xfrm>
              <a:off x="2676525" y="1270000"/>
              <a:ext cx="371475" cy="990600"/>
              <a:chOff x="1686" y="800"/>
              <a:chExt cx="234" cy="624"/>
            </a:xfrm>
          </p:grpSpPr>
          <p:sp>
            <p:nvSpPr>
              <p:cNvPr id="2437" name="Line 1413"/>
              <p:cNvSpPr>
                <a:spLocks noChangeShapeType="1"/>
              </p:cNvSpPr>
              <p:nvPr/>
            </p:nvSpPr>
            <p:spPr bwMode="auto">
              <a:xfrm flipH="1" flipV="1">
                <a:off x="1842" y="1346"/>
                <a:ext cx="24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38" name="Line 1414"/>
              <p:cNvSpPr>
                <a:spLocks noChangeShapeType="1"/>
              </p:cNvSpPr>
              <p:nvPr/>
            </p:nvSpPr>
            <p:spPr bwMode="auto">
              <a:xfrm flipV="1">
                <a:off x="1842" y="1316"/>
                <a:ext cx="66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39" name="Freeform 1415"/>
              <p:cNvSpPr>
                <a:spLocks/>
              </p:cNvSpPr>
              <p:nvPr/>
            </p:nvSpPr>
            <p:spPr bwMode="auto">
              <a:xfrm>
                <a:off x="1854" y="1352"/>
                <a:ext cx="66" cy="24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66" y="0"/>
                  </a:cxn>
                  <a:cxn ang="0">
                    <a:pos x="42" y="18"/>
                  </a:cxn>
                  <a:cxn ang="0">
                    <a:pos x="0" y="24"/>
                  </a:cxn>
                </a:cxnLst>
                <a:rect l="0" t="0" r="r" b="b"/>
                <a:pathLst>
                  <a:path w="66" h="24">
                    <a:moveTo>
                      <a:pt x="0" y="24"/>
                    </a:moveTo>
                    <a:lnTo>
                      <a:pt x="66" y="0"/>
                    </a:lnTo>
                    <a:lnTo>
                      <a:pt x="42" y="18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FF1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40" name="Line 1416"/>
              <p:cNvSpPr>
                <a:spLocks noChangeShapeType="1"/>
              </p:cNvSpPr>
              <p:nvPr/>
            </p:nvSpPr>
            <p:spPr bwMode="auto">
              <a:xfrm flipV="1">
                <a:off x="1854" y="1352"/>
                <a:ext cx="6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41" name="Line 1417"/>
              <p:cNvSpPr>
                <a:spLocks noChangeShapeType="1"/>
              </p:cNvSpPr>
              <p:nvPr/>
            </p:nvSpPr>
            <p:spPr bwMode="auto">
              <a:xfrm flipH="1">
                <a:off x="1896" y="1352"/>
                <a:ext cx="24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42" name="Freeform 1418"/>
              <p:cNvSpPr>
                <a:spLocks/>
              </p:cNvSpPr>
              <p:nvPr/>
            </p:nvSpPr>
            <p:spPr bwMode="auto">
              <a:xfrm>
                <a:off x="1800" y="1376"/>
                <a:ext cx="66" cy="6"/>
              </a:xfrm>
              <a:custGeom>
                <a:avLst/>
                <a:gdLst/>
                <a:ahLst/>
                <a:cxnLst>
                  <a:cxn ang="0">
                    <a:pos x="30" y="6"/>
                  </a:cxn>
                  <a:cxn ang="0">
                    <a:pos x="0" y="6"/>
                  </a:cxn>
                  <a:cxn ang="0">
                    <a:pos x="66" y="0"/>
                  </a:cxn>
                  <a:cxn ang="0">
                    <a:pos x="30" y="6"/>
                  </a:cxn>
                </a:cxnLst>
                <a:rect l="0" t="0" r="r" b="b"/>
                <a:pathLst>
                  <a:path w="66" h="6">
                    <a:moveTo>
                      <a:pt x="30" y="6"/>
                    </a:moveTo>
                    <a:lnTo>
                      <a:pt x="0" y="6"/>
                    </a:lnTo>
                    <a:lnTo>
                      <a:pt x="66" y="0"/>
                    </a:lnTo>
                    <a:lnTo>
                      <a:pt x="30" y="6"/>
                    </a:lnTo>
                    <a:close/>
                  </a:path>
                </a:pathLst>
              </a:custGeom>
              <a:solidFill>
                <a:srgbClr val="FF2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43" name="Line 1419"/>
              <p:cNvSpPr>
                <a:spLocks noChangeShapeType="1"/>
              </p:cNvSpPr>
              <p:nvPr/>
            </p:nvSpPr>
            <p:spPr bwMode="auto">
              <a:xfrm flipH="1">
                <a:off x="1800" y="1382"/>
                <a:ext cx="3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44" name="Line 1420"/>
              <p:cNvSpPr>
                <a:spLocks noChangeShapeType="1"/>
              </p:cNvSpPr>
              <p:nvPr/>
            </p:nvSpPr>
            <p:spPr bwMode="auto">
              <a:xfrm flipV="1">
                <a:off x="1800" y="1376"/>
                <a:ext cx="6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45" name="Freeform 1421"/>
              <p:cNvSpPr>
                <a:spLocks/>
              </p:cNvSpPr>
              <p:nvPr/>
            </p:nvSpPr>
            <p:spPr bwMode="auto">
              <a:xfrm>
                <a:off x="1830" y="1370"/>
                <a:ext cx="66" cy="12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66" y="0"/>
                  </a:cxn>
                  <a:cxn ang="0">
                    <a:pos x="36" y="6"/>
                  </a:cxn>
                  <a:cxn ang="0">
                    <a:pos x="0" y="12"/>
                  </a:cxn>
                </a:cxnLst>
                <a:rect l="0" t="0" r="r" b="b"/>
                <a:pathLst>
                  <a:path w="66" h="12">
                    <a:moveTo>
                      <a:pt x="0" y="12"/>
                    </a:moveTo>
                    <a:lnTo>
                      <a:pt x="66" y="0"/>
                    </a:lnTo>
                    <a:lnTo>
                      <a:pt x="36" y="6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FF2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46" name="Line 1422"/>
              <p:cNvSpPr>
                <a:spLocks noChangeShapeType="1"/>
              </p:cNvSpPr>
              <p:nvPr/>
            </p:nvSpPr>
            <p:spPr bwMode="auto">
              <a:xfrm flipV="1">
                <a:off x="1830" y="1370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47" name="Line 1423"/>
              <p:cNvSpPr>
                <a:spLocks noChangeShapeType="1"/>
              </p:cNvSpPr>
              <p:nvPr/>
            </p:nvSpPr>
            <p:spPr bwMode="auto">
              <a:xfrm flipH="1">
                <a:off x="1866" y="1370"/>
                <a:ext cx="3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48" name="Freeform 1424"/>
              <p:cNvSpPr>
                <a:spLocks/>
              </p:cNvSpPr>
              <p:nvPr/>
            </p:nvSpPr>
            <p:spPr bwMode="auto">
              <a:xfrm>
                <a:off x="1830" y="1370"/>
                <a:ext cx="66" cy="12"/>
              </a:xfrm>
              <a:custGeom>
                <a:avLst/>
                <a:gdLst/>
                <a:ahLst/>
                <a:cxnLst>
                  <a:cxn ang="0">
                    <a:pos x="24" y="6"/>
                  </a:cxn>
                  <a:cxn ang="0">
                    <a:pos x="0" y="12"/>
                  </a:cxn>
                  <a:cxn ang="0">
                    <a:pos x="66" y="0"/>
                  </a:cxn>
                  <a:cxn ang="0">
                    <a:pos x="24" y="6"/>
                  </a:cxn>
                </a:cxnLst>
                <a:rect l="0" t="0" r="r" b="b"/>
                <a:pathLst>
                  <a:path w="66" h="12">
                    <a:moveTo>
                      <a:pt x="24" y="6"/>
                    </a:moveTo>
                    <a:lnTo>
                      <a:pt x="0" y="12"/>
                    </a:lnTo>
                    <a:lnTo>
                      <a:pt x="66" y="0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FF1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49" name="Line 1425"/>
              <p:cNvSpPr>
                <a:spLocks noChangeShapeType="1"/>
              </p:cNvSpPr>
              <p:nvPr/>
            </p:nvSpPr>
            <p:spPr bwMode="auto">
              <a:xfrm flipH="1">
                <a:off x="1830" y="1376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50" name="Line 1426"/>
              <p:cNvSpPr>
                <a:spLocks noChangeShapeType="1"/>
              </p:cNvSpPr>
              <p:nvPr/>
            </p:nvSpPr>
            <p:spPr bwMode="auto">
              <a:xfrm flipV="1">
                <a:off x="1830" y="1370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51" name="Freeform 1427"/>
              <p:cNvSpPr>
                <a:spLocks/>
              </p:cNvSpPr>
              <p:nvPr/>
            </p:nvSpPr>
            <p:spPr bwMode="auto">
              <a:xfrm>
                <a:off x="1854" y="1352"/>
                <a:ext cx="66" cy="54"/>
              </a:xfrm>
              <a:custGeom>
                <a:avLst/>
                <a:gdLst/>
                <a:ahLst/>
                <a:cxnLst>
                  <a:cxn ang="0">
                    <a:pos x="24" y="54"/>
                  </a:cxn>
                  <a:cxn ang="0">
                    <a:pos x="0" y="24"/>
                  </a:cxn>
                  <a:cxn ang="0">
                    <a:pos x="66" y="0"/>
                  </a:cxn>
                  <a:cxn ang="0">
                    <a:pos x="24" y="54"/>
                  </a:cxn>
                </a:cxnLst>
                <a:rect l="0" t="0" r="r" b="b"/>
                <a:pathLst>
                  <a:path w="66" h="54">
                    <a:moveTo>
                      <a:pt x="24" y="54"/>
                    </a:moveTo>
                    <a:lnTo>
                      <a:pt x="0" y="24"/>
                    </a:lnTo>
                    <a:lnTo>
                      <a:pt x="66" y="0"/>
                    </a:lnTo>
                    <a:lnTo>
                      <a:pt x="24" y="54"/>
                    </a:lnTo>
                    <a:close/>
                  </a:path>
                </a:pathLst>
              </a:custGeom>
              <a:solidFill>
                <a:srgbClr val="FF3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52" name="Line 1428"/>
              <p:cNvSpPr>
                <a:spLocks noChangeShapeType="1"/>
              </p:cNvSpPr>
              <p:nvPr/>
            </p:nvSpPr>
            <p:spPr bwMode="auto">
              <a:xfrm flipH="1" flipV="1">
                <a:off x="1854" y="1376"/>
                <a:ext cx="24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53" name="Line 1429"/>
              <p:cNvSpPr>
                <a:spLocks noChangeShapeType="1"/>
              </p:cNvSpPr>
              <p:nvPr/>
            </p:nvSpPr>
            <p:spPr bwMode="auto">
              <a:xfrm flipV="1">
                <a:off x="1854" y="1352"/>
                <a:ext cx="6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54" name="Freeform 1430"/>
              <p:cNvSpPr>
                <a:spLocks/>
              </p:cNvSpPr>
              <p:nvPr/>
            </p:nvSpPr>
            <p:spPr bwMode="auto">
              <a:xfrm>
                <a:off x="1854" y="854"/>
                <a:ext cx="66" cy="36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66" y="18"/>
                  </a:cxn>
                  <a:cxn ang="0">
                    <a:pos x="42" y="0"/>
                  </a:cxn>
                  <a:cxn ang="0">
                    <a:pos x="0" y="36"/>
                  </a:cxn>
                </a:cxnLst>
                <a:rect l="0" t="0" r="r" b="b"/>
                <a:pathLst>
                  <a:path w="66" h="36">
                    <a:moveTo>
                      <a:pt x="0" y="36"/>
                    </a:moveTo>
                    <a:lnTo>
                      <a:pt x="66" y="18"/>
                    </a:lnTo>
                    <a:lnTo>
                      <a:pt x="42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B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55" name="Line 1431"/>
              <p:cNvSpPr>
                <a:spLocks noChangeShapeType="1"/>
              </p:cNvSpPr>
              <p:nvPr/>
            </p:nvSpPr>
            <p:spPr bwMode="auto">
              <a:xfrm flipV="1">
                <a:off x="1854" y="872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56" name="Line 1432"/>
              <p:cNvSpPr>
                <a:spLocks noChangeShapeType="1"/>
              </p:cNvSpPr>
              <p:nvPr/>
            </p:nvSpPr>
            <p:spPr bwMode="auto">
              <a:xfrm flipH="1" flipV="1">
                <a:off x="1896" y="854"/>
                <a:ext cx="24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57" name="Freeform 1433"/>
              <p:cNvSpPr>
                <a:spLocks/>
              </p:cNvSpPr>
              <p:nvPr/>
            </p:nvSpPr>
            <p:spPr bwMode="auto">
              <a:xfrm>
                <a:off x="1854" y="872"/>
                <a:ext cx="66" cy="36"/>
              </a:xfrm>
              <a:custGeom>
                <a:avLst/>
                <a:gdLst/>
                <a:ahLst/>
                <a:cxnLst>
                  <a:cxn ang="0">
                    <a:pos x="24" y="36"/>
                  </a:cxn>
                  <a:cxn ang="0">
                    <a:pos x="0" y="18"/>
                  </a:cxn>
                  <a:cxn ang="0">
                    <a:pos x="66" y="0"/>
                  </a:cxn>
                  <a:cxn ang="0">
                    <a:pos x="24" y="36"/>
                  </a:cxn>
                </a:cxnLst>
                <a:rect l="0" t="0" r="r" b="b"/>
                <a:pathLst>
                  <a:path w="66" h="36">
                    <a:moveTo>
                      <a:pt x="24" y="36"/>
                    </a:moveTo>
                    <a:lnTo>
                      <a:pt x="0" y="18"/>
                    </a:lnTo>
                    <a:lnTo>
                      <a:pt x="66" y="0"/>
                    </a:lnTo>
                    <a:lnTo>
                      <a:pt x="24" y="36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58" name="Line 1434"/>
              <p:cNvSpPr>
                <a:spLocks noChangeShapeType="1"/>
              </p:cNvSpPr>
              <p:nvPr/>
            </p:nvSpPr>
            <p:spPr bwMode="auto">
              <a:xfrm flipH="1" flipV="1">
                <a:off x="1854" y="890"/>
                <a:ext cx="24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59" name="Line 1435"/>
              <p:cNvSpPr>
                <a:spLocks noChangeShapeType="1"/>
              </p:cNvSpPr>
              <p:nvPr/>
            </p:nvSpPr>
            <p:spPr bwMode="auto">
              <a:xfrm flipV="1">
                <a:off x="1854" y="872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60" name="Freeform 1436"/>
              <p:cNvSpPr>
                <a:spLocks/>
              </p:cNvSpPr>
              <p:nvPr/>
            </p:nvSpPr>
            <p:spPr bwMode="auto">
              <a:xfrm>
                <a:off x="1848" y="1082"/>
                <a:ext cx="66" cy="36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66" y="12"/>
                  </a:cxn>
                  <a:cxn ang="0">
                    <a:pos x="42" y="0"/>
                  </a:cxn>
                  <a:cxn ang="0">
                    <a:pos x="0" y="36"/>
                  </a:cxn>
                </a:cxnLst>
                <a:rect l="0" t="0" r="r" b="b"/>
                <a:pathLst>
                  <a:path w="66" h="36">
                    <a:moveTo>
                      <a:pt x="0" y="36"/>
                    </a:moveTo>
                    <a:lnTo>
                      <a:pt x="66" y="12"/>
                    </a:lnTo>
                    <a:lnTo>
                      <a:pt x="42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E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61" name="Line 1437"/>
              <p:cNvSpPr>
                <a:spLocks noChangeShapeType="1"/>
              </p:cNvSpPr>
              <p:nvPr/>
            </p:nvSpPr>
            <p:spPr bwMode="auto">
              <a:xfrm flipV="1">
                <a:off x="1848" y="1094"/>
                <a:ext cx="6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62" name="Line 1438"/>
              <p:cNvSpPr>
                <a:spLocks noChangeShapeType="1"/>
              </p:cNvSpPr>
              <p:nvPr/>
            </p:nvSpPr>
            <p:spPr bwMode="auto">
              <a:xfrm flipH="1" flipV="1">
                <a:off x="1890" y="1082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63" name="Freeform 1439"/>
              <p:cNvSpPr>
                <a:spLocks/>
              </p:cNvSpPr>
              <p:nvPr/>
            </p:nvSpPr>
            <p:spPr bwMode="auto">
              <a:xfrm>
                <a:off x="1848" y="1094"/>
                <a:ext cx="66" cy="36"/>
              </a:xfrm>
              <a:custGeom>
                <a:avLst/>
                <a:gdLst/>
                <a:ahLst/>
                <a:cxnLst>
                  <a:cxn ang="0">
                    <a:pos x="24" y="36"/>
                  </a:cxn>
                  <a:cxn ang="0">
                    <a:pos x="0" y="24"/>
                  </a:cxn>
                  <a:cxn ang="0">
                    <a:pos x="66" y="0"/>
                  </a:cxn>
                  <a:cxn ang="0">
                    <a:pos x="24" y="36"/>
                  </a:cxn>
                </a:cxnLst>
                <a:rect l="0" t="0" r="r" b="b"/>
                <a:pathLst>
                  <a:path w="66" h="36">
                    <a:moveTo>
                      <a:pt x="24" y="36"/>
                    </a:moveTo>
                    <a:lnTo>
                      <a:pt x="0" y="24"/>
                    </a:lnTo>
                    <a:lnTo>
                      <a:pt x="66" y="0"/>
                    </a:lnTo>
                    <a:lnTo>
                      <a:pt x="24" y="3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64" name="Line 1440"/>
              <p:cNvSpPr>
                <a:spLocks noChangeShapeType="1"/>
              </p:cNvSpPr>
              <p:nvPr/>
            </p:nvSpPr>
            <p:spPr bwMode="auto">
              <a:xfrm flipH="1" flipV="1">
                <a:off x="1848" y="1118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65" name="Line 1441"/>
              <p:cNvSpPr>
                <a:spLocks noChangeShapeType="1"/>
              </p:cNvSpPr>
              <p:nvPr/>
            </p:nvSpPr>
            <p:spPr bwMode="auto">
              <a:xfrm flipV="1">
                <a:off x="1848" y="1094"/>
                <a:ext cx="6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66" name="Freeform 1442"/>
              <p:cNvSpPr>
                <a:spLocks/>
              </p:cNvSpPr>
              <p:nvPr/>
            </p:nvSpPr>
            <p:spPr bwMode="auto">
              <a:xfrm>
                <a:off x="1848" y="950"/>
                <a:ext cx="66" cy="54"/>
              </a:xfrm>
              <a:custGeom>
                <a:avLst/>
                <a:gdLst/>
                <a:ahLst/>
                <a:cxnLst>
                  <a:cxn ang="0">
                    <a:pos x="24" y="54"/>
                  </a:cxn>
                  <a:cxn ang="0">
                    <a:pos x="0" y="24"/>
                  </a:cxn>
                  <a:cxn ang="0">
                    <a:pos x="66" y="0"/>
                  </a:cxn>
                  <a:cxn ang="0">
                    <a:pos x="24" y="54"/>
                  </a:cxn>
                </a:cxnLst>
                <a:rect l="0" t="0" r="r" b="b"/>
                <a:pathLst>
                  <a:path w="66" h="54">
                    <a:moveTo>
                      <a:pt x="24" y="54"/>
                    </a:moveTo>
                    <a:lnTo>
                      <a:pt x="0" y="24"/>
                    </a:lnTo>
                    <a:lnTo>
                      <a:pt x="66" y="0"/>
                    </a:lnTo>
                    <a:lnTo>
                      <a:pt x="24" y="54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67" name="Line 1443"/>
              <p:cNvSpPr>
                <a:spLocks noChangeShapeType="1"/>
              </p:cNvSpPr>
              <p:nvPr/>
            </p:nvSpPr>
            <p:spPr bwMode="auto">
              <a:xfrm flipH="1" flipV="1">
                <a:off x="1848" y="974"/>
                <a:ext cx="24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68" name="Line 1444"/>
              <p:cNvSpPr>
                <a:spLocks noChangeShapeType="1"/>
              </p:cNvSpPr>
              <p:nvPr/>
            </p:nvSpPr>
            <p:spPr bwMode="auto">
              <a:xfrm flipV="1">
                <a:off x="1848" y="950"/>
                <a:ext cx="6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69" name="Freeform 1445"/>
              <p:cNvSpPr>
                <a:spLocks/>
              </p:cNvSpPr>
              <p:nvPr/>
            </p:nvSpPr>
            <p:spPr bwMode="auto">
              <a:xfrm>
                <a:off x="1848" y="938"/>
                <a:ext cx="66" cy="36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66" y="12"/>
                  </a:cxn>
                  <a:cxn ang="0">
                    <a:pos x="36" y="0"/>
                  </a:cxn>
                  <a:cxn ang="0">
                    <a:pos x="0" y="36"/>
                  </a:cxn>
                </a:cxnLst>
                <a:rect l="0" t="0" r="r" b="b"/>
                <a:pathLst>
                  <a:path w="66" h="36">
                    <a:moveTo>
                      <a:pt x="0" y="36"/>
                    </a:moveTo>
                    <a:lnTo>
                      <a:pt x="66" y="12"/>
                    </a:lnTo>
                    <a:lnTo>
                      <a:pt x="36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70" name="Line 1446"/>
              <p:cNvSpPr>
                <a:spLocks noChangeShapeType="1"/>
              </p:cNvSpPr>
              <p:nvPr/>
            </p:nvSpPr>
            <p:spPr bwMode="auto">
              <a:xfrm flipV="1">
                <a:off x="1848" y="950"/>
                <a:ext cx="6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71" name="Line 1447"/>
              <p:cNvSpPr>
                <a:spLocks noChangeShapeType="1"/>
              </p:cNvSpPr>
              <p:nvPr/>
            </p:nvSpPr>
            <p:spPr bwMode="auto">
              <a:xfrm flipH="1" flipV="1">
                <a:off x="1884" y="938"/>
                <a:ext cx="3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72" name="Freeform 1448"/>
              <p:cNvSpPr>
                <a:spLocks/>
              </p:cNvSpPr>
              <p:nvPr/>
            </p:nvSpPr>
            <p:spPr bwMode="auto">
              <a:xfrm>
                <a:off x="1842" y="1316"/>
                <a:ext cx="66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66" y="0"/>
                  </a:cxn>
                  <a:cxn ang="0">
                    <a:pos x="42" y="6"/>
                  </a:cxn>
                  <a:cxn ang="0">
                    <a:pos x="0" y="30"/>
                  </a:cxn>
                </a:cxnLst>
                <a:rect l="0" t="0" r="r" b="b"/>
                <a:pathLst>
                  <a:path w="66" h="30">
                    <a:moveTo>
                      <a:pt x="0" y="30"/>
                    </a:moveTo>
                    <a:lnTo>
                      <a:pt x="66" y="0"/>
                    </a:lnTo>
                    <a:lnTo>
                      <a:pt x="42" y="6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F2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73" name="Line 1449"/>
              <p:cNvSpPr>
                <a:spLocks noChangeShapeType="1"/>
              </p:cNvSpPr>
              <p:nvPr/>
            </p:nvSpPr>
            <p:spPr bwMode="auto">
              <a:xfrm flipV="1">
                <a:off x="1842" y="1316"/>
                <a:ext cx="66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74" name="Line 1450"/>
              <p:cNvSpPr>
                <a:spLocks noChangeShapeType="1"/>
              </p:cNvSpPr>
              <p:nvPr/>
            </p:nvSpPr>
            <p:spPr bwMode="auto">
              <a:xfrm flipH="1">
                <a:off x="1884" y="1316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75" name="Freeform 1451"/>
              <p:cNvSpPr>
                <a:spLocks/>
              </p:cNvSpPr>
              <p:nvPr/>
            </p:nvSpPr>
            <p:spPr bwMode="auto">
              <a:xfrm>
                <a:off x="1842" y="818"/>
                <a:ext cx="66" cy="24"/>
              </a:xfrm>
              <a:custGeom>
                <a:avLst/>
                <a:gdLst/>
                <a:ahLst/>
                <a:cxnLst>
                  <a:cxn ang="0">
                    <a:pos x="24" y="24"/>
                  </a:cxn>
                  <a:cxn ang="0">
                    <a:pos x="0" y="24"/>
                  </a:cxn>
                  <a:cxn ang="0">
                    <a:pos x="66" y="0"/>
                  </a:cxn>
                  <a:cxn ang="0">
                    <a:pos x="24" y="24"/>
                  </a:cxn>
                </a:cxnLst>
                <a:rect l="0" t="0" r="r" b="b"/>
                <a:pathLst>
                  <a:path w="66" h="24">
                    <a:moveTo>
                      <a:pt x="24" y="24"/>
                    </a:moveTo>
                    <a:lnTo>
                      <a:pt x="0" y="24"/>
                    </a:lnTo>
                    <a:lnTo>
                      <a:pt x="66" y="0"/>
                    </a:lnTo>
                    <a:lnTo>
                      <a:pt x="24" y="24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76" name="Line 1452"/>
              <p:cNvSpPr>
                <a:spLocks noChangeShapeType="1"/>
              </p:cNvSpPr>
              <p:nvPr/>
            </p:nvSpPr>
            <p:spPr bwMode="auto">
              <a:xfrm flipH="1">
                <a:off x="1842" y="842"/>
                <a:ext cx="2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77" name="Line 1453"/>
              <p:cNvSpPr>
                <a:spLocks noChangeShapeType="1"/>
              </p:cNvSpPr>
              <p:nvPr/>
            </p:nvSpPr>
            <p:spPr bwMode="auto">
              <a:xfrm flipV="1">
                <a:off x="1842" y="818"/>
                <a:ext cx="6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78" name="Freeform 1454"/>
              <p:cNvSpPr>
                <a:spLocks/>
              </p:cNvSpPr>
              <p:nvPr/>
            </p:nvSpPr>
            <p:spPr bwMode="auto">
              <a:xfrm>
                <a:off x="1842" y="812"/>
                <a:ext cx="66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66" y="6"/>
                  </a:cxn>
                  <a:cxn ang="0">
                    <a:pos x="42" y="0"/>
                  </a:cxn>
                  <a:cxn ang="0">
                    <a:pos x="0" y="30"/>
                  </a:cxn>
                </a:cxnLst>
                <a:rect l="0" t="0" r="r" b="b"/>
                <a:pathLst>
                  <a:path w="66" h="30">
                    <a:moveTo>
                      <a:pt x="0" y="30"/>
                    </a:moveTo>
                    <a:lnTo>
                      <a:pt x="66" y="6"/>
                    </a:lnTo>
                    <a:lnTo>
                      <a:pt x="42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79" name="Line 1455"/>
              <p:cNvSpPr>
                <a:spLocks noChangeShapeType="1"/>
              </p:cNvSpPr>
              <p:nvPr/>
            </p:nvSpPr>
            <p:spPr bwMode="auto">
              <a:xfrm flipV="1">
                <a:off x="1842" y="818"/>
                <a:ext cx="6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80" name="Line 1456"/>
              <p:cNvSpPr>
                <a:spLocks noChangeShapeType="1"/>
              </p:cNvSpPr>
              <p:nvPr/>
            </p:nvSpPr>
            <p:spPr bwMode="auto">
              <a:xfrm flipH="1" flipV="1">
                <a:off x="1884" y="812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81" name="Freeform 1457"/>
              <p:cNvSpPr>
                <a:spLocks/>
              </p:cNvSpPr>
              <p:nvPr/>
            </p:nvSpPr>
            <p:spPr bwMode="auto">
              <a:xfrm>
                <a:off x="1836" y="1022"/>
                <a:ext cx="72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18"/>
                  </a:cxn>
                  <a:cxn ang="0">
                    <a:pos x="42" y="0"/>
                  </a:cxn>
                  <a:cxn ang="0">
                    <a:pos x="0" y="30"/>
                  </a:cxn>
                </a:cxnLst>
                <a:rect l="0" t="0" r="r" b="b"/>
                <a:pathLst>
                  <a:path w="72" h="30">
                    <a:moveTo>
                      <a:pt x="0" y="30"/>
                    </a:moveTo>
                    <a:lnTo>
                      <a:pt x="72" y="18"/>
                    </a:lnTo>
                    <a:lnTo>
                      <a:pt x="42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82" name="Line 1458"/>
              <p:cNvSpPr>
                <a:spLocks noChangeShapeType="1"/>
              </p:cNvSpPr>
              <p:nvPr/>
            </p:nvSpPr>
            <p:spPr bwMode="auto">
              <a:xfrm flipV="1">
                <a:off x="1836" y="1040"/>
                <a:ext cx="72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83" name="Line 1459"/>
              <p:cNvSpPr>
                <a:spLocks noChangeShapeType="1"/>
              </p:cNvSpPr>
              <p:nvPr/>
            </p:nvSpPr>
            <p:spPr bwMode="auto">
              <a:xfrm flipH="1" flipV="1">
                <a:off x="1878" y="1022"/>
                <a:ext cx="3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84" name="Freeform 1460"/>
              <p:cNvSpPr>
                <a:spLocks/>
              </p:cNvSpPr>
              <p:nvPr/>
            </p:nvSpPr>
            <p:spPr bwMode="auto">
              <a:xfrm>
                <a:off x="1836" y="1040"/>
                <a:ext cx="72" cy="24"/>
              </a:xfrm>
              <a:custGeom>
                <a:avLst/>
                <a:gdLst/>
                <a:ahLst/>
                <a:cxnLst>
                  <a:cxn ang="0">
                    <a:pos x="30" y="24"/>
                  </a:cxn>
                  <a:cxn ang="0">
                    <a:pos x="0" y="12"/>
                  </a:cxn>
                  <a:cxn ang="0">
                    <a:pos x="72" y="0"/>
                  </a:cxn>
                  <a:cxn ang="0">
                    <a:pos x="30" y="24"/>
                  </a:cxn>
                </a:cxnLst>
                <a:rect l="0" t="0" r="r" b="b"/>
                <a:pathLst>
                  <a:path w="72" h="24">
                    <a:moveTo>
                      <a:pt x="30" y="24"/>
                    </a:moveTo>
                    <a:lnTo>
                      <a:pt x="0" y="12"/>
                    </a:lnTo>
                    <a:lnTo>
                      <a:pt x="72" y="0"/>
                    </a:lnTo>
                    <a:lnTo>
                      <a:pt x="30" y="24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85" name="Line 1461"/>
              <p:cNvSpPr>
                <a:spLocks noChangeShapeType="1"/>
              </p:cNvSpPr>
              <p:nvPr/>
            </p:nvSpPr>
            <p:spPr bwMode="auto">
              <a:xfrm flipH="1" flipV="1">
                <a:off x="1836" y="1052"/>
                <a:ext cx="3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86" name="Line 1462"/>
              <p:cNvSpPr>
                <a:spLocks noChangeShapeType="1"/>
              </p:cNvSpPr>
              <p:nvPr/>
            </p:nvSpPr>
            <p:spPr bwMode="auto">
              <a:xfrm flipV="1">
                <a:off x="1836" y="1040"/>
                <a:ext cx="72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87" name="Freeform 1463"/>
              <p:cNvSpPr>
                <a:spLocks/>
              </p:cNvSpPr>
              <p:nvPr/>
            </p:nvSpPr>
            <p:spPr bwMode="auto">
              <a:xfrm>
                <a:off x="1836" y="1238"/>
                <a:ext cx="66" cy="60"/>
              </a:xfrm>
              <a:custGeom>
                <a:avLst/>
                <a:gdLst/>
                <a:ahLst/>
                <a:cxnLst>
                  <a:cxn ang="0">
                    <a:pos x="0" y="60"/>
                  </a:cxn>
                  <a:cxn ang="0">
                    <a:pos x="66" y="18"/>
                  </a:cxn>
                  <a:cxn ang="0">
                    <a:pos x="42" y="0"/>
                  </a:cxn>
                  <a:cxn ang="0">
                    <a:pos x="0" y="60"/>
                  </a:cxn>
                </a:cxnLst>
                <a:rect l="0" t="0" r="r" b="b"/>
                <a:pathLst>
                  <a:path w="66" h="60">
                    <a:moveTo>
                      <a:pt x="0" y="60"/>
                    </a:moveTo>
                    <a:lnTo>
                      <a:pt x="66" y="18"/>
                    </a:lnTo>
                    <a:lnTo>
                      <a:pt x="42" y="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FF2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88" name="Line 1464"/>
              <p:cNvSpPr>
                <a:spLocks noChangeShapeType="1"/>
              </p:cNvSpPr>
              <p:nvPr/>
            </p:nvSpPr>
            <p:spPr bwMode="auto">
              <a:xfrm flipV="1">
                <a:off x="1836" y="1256"/>
                <a:ext cx="66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89" name="Line 1465"/>
              <p:cNvSpPr>
                <a:spLocks noChangeShapeType="1"/>
              </p:cNvSpPr>
              <p:nvPr/>
            </p:nvSpPr>
            <p:spPr bwMode="auto">
              <a:xfrm flipH="1" flipV="1">
                <a:off x="1878" y="1238"/>
                <a:ext cx="24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90" name="Freeform 1466"/>
              <p:cNvSpPr>
                <a:spLocks/>
              </p:cNvSpPr>
              <p:nvPr/>
            </p:nvSpPr>
            <p:spPr bwMode="auto">
              <a:xfrm>
                <a:off x="1836" y="1256"/>
                <a:ext cx="66" cy="60"/>
              </a:xfrm>
              <a:custGeom>
                <a:avLst/>
                <a:gdLst/>
                <a:ahLst/>
                <a:cxnLst>
                  <a:cxn ang="0">
                    <a:pos x="24" y="60"/>
                  </a:cxn>
                  <a:cxn ang="0">
                    <a:pos x="0" y="42"/>
                  </a:cxn>
                  <a:cxn ang="0">
                    <a:pos x="66" y="0"/>
                  </a:cxn>
                  <a:cxn ang="0">
                    <a:pos x="24" y="60"/>
                  </a:cxn>
                </a:cxnLst>
                <a:rect l="0" t="0" r="r" b="b"/>
                <a:pathLst>
                  <a:path w="66" h="60">
                    <a:moveTo>
                      <a:pt x="24" y="60"/>
                    </a:moveTo>
                    <a:lnTo>
                      <a:pt x="0" y="42"/>
                    </a:lnTo>
                    <a:lnTo>
                      <a:pt x="66" y="0"/>
                    </a:lnTo>
                    <a:lnTo>
                      <a:pt x="24" y="60"/>
                    </a:lnTo>
                    <a:close/>
                  </a:path>
                </a:pathLst>
              </a:custGeom>
              <a:solidFill>
                <a:srgbClr val="FF2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91" name="Line 1467"/>
              <p:cNvSpPr>
                <a:spLocks noChangeShapeType="1"/>
              </p:cNvSpPr>
              <p:nvPr/>
            </p:nvSpPr>
            <p:spPr bwMode="auto">
              <a:xfrm flipH="1" flipV="1">
                <a:off x="1836" y="1298"/>
                <a:ext cx="24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92" name="Line 1468"/>
              <p:cNvSpPr>
                <a:spLocks noChangeShapeType="1"/>
              </p:cNvSpPr>
              <p:nvPr/>
            </p:nvSpPr>
            <p:spPr bwMode="auto">
              <a:xfrm flipV="1">
                <a:off x="1836" y="1256"/>
                <a:ext cx="66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93" name="Freeform 1469"/>
              <p:cNvSpPr>
                <a:spLocks/>
              </p:cNvSpPr>
              <p:nvPr/>
            </p:nvSpPr>
            <p:spPr bwMode="auto">
              <a:xfrm>
                <a:off x="1830" y="1130"/>
                <a:ext cx="66" cy="12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66" y="12"/>
                  </a:cxn>
                  <a:cxn ang="0">
                    <a:pos x="42" y="0"/>
                  </a:cxn>
                  <a:cxn ang="0">
                    <a:pos x="0" y="12"/>
                  </a:cxn>
                </a:cxnLst>
                <a:rect l="0" t="0" r="r" b="b"/>
                <a:pathLst>
                  <a:path w="66" h="12">
                    <a:moveTo>
                      <a:pt x="0" y="12"/>
                    </a:moveTo>
                    <a:lnTo>
                      <a:pt x="66" y="12"/>
                    </a:lnTo>
                    <a:lnTo>
                      <a:pt x="42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E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94" name="Line 1470"/>
              <p:cNvSpPr>
                <a:spLocks noChangeShapeType="1"/>
              </p:cNvSpPr>
              <p:nvPr/>
            </p:nvSpPr>
            <p:spPr bwMode="auto">
              <a:xfrm>
                <a:off x="1830" y="1142"/>
                <a:ext cx="6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95" name="Line 1471"/>
              <p:cNvSpPr>
                <a:spLocks noChangeShapeType="1"/>
              </p:cNvSpPr>
              <p:nvPr/>
            </p:nvSpPr>
            <p:spPr bwMode="auto">
              <a:xfrm flipH="1" flipV="1">
                <a:off x="1872" y="1130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96" name="Freeform 1472"/>
              <p:cNvSpPr>
                <a:spLocks/>
              </p:cNvSpPr>
              <p:nvPr/>
            </p:nvSpPr>
            <p:spPr bwMode="auto">
              <a:xfrm>
                <a:off x="1830" y="1142"/>
                <a:ext cx="66" cy="12"/>
              </a:xfrm>
              <a:custGeom>
                <a:avLst/>
                <a:gdLst/>
                <a:ahLst/>
                <a:cxnLst>
                  <a:cxn ang="0">
                    <a:pos x="24" y="12"/>
                  </a:cxn>
                  <a:cxn ang="0">
                    <a:pos x="0" y="0"/>
                  </a:cxn>
                  <a:cxn ang="0">
                    <a:pos x="66" y="0"/>
                  </a:cxn>
                  <a:cxn ang="0">
                    <a:pos x="24" y="12"/>
                  </a:cxn>
                </a:cxnLst>
                <a:rect l="0" t="0" r="r" b="b"/>
                <a:pathLst>
                  <a:path w="66" h="12">
                    <a:moveTo>
                      <a:pt x="24" y="12"/>
                    </a:moveTo>
                    <a:lnTo>
                      <a:pt x="0" y="0"/>
                    </a:lnTo>
                    <a:lnTo>
                      <a:pt x="66" y="0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E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97" name="Line 1473"/>
              <p:cNvSpPr>
                <a:spLocks noChangeShapeType="1"/>
              </p:cNvSpPr>
              <p:nvPr/>
            </p:nvSpPr>
            <p:spPr bwMode="auto">
              <a:xfrm flipH="1" flipV="1">
                <a:off x="1830" y="1142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98" name="Line 1474"/>
              <p:cNvSpPr>
                <a:spLocks noChangeShapeType="1"/>
              </p:cNvSpPr>
              <p:nvPr/>
            </p:nvSpPr>
            <p:spPr bwMode="auto">
              <a:xfrm>
                <a:off x="1830" y="1142"/>
                <a:ext cx="6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99" name="Freeform 1475"/>
              <p:cNvSpPr>
                <a:spLocks/>
              </p:cNvSpPr>
              <p:nvPr/>
            </p:nvSpPr>
            <p:spPr bwMode="auto">
              <a:xfrm>
                <a:off x="1806" y="974"/>
                <a:ext cx="66" cy="48"/>
              </a:xfrm>
              <a:custGeom>
                <a:avLst/>
                <a:gdLst/>
                <a:ahLst/>
                <a:cxnLst>
                  <a:cxn ang="0">
                    <a:pos x="0" y="48"/>
                  </a:cxn>
                  <a:cxn ang="0">
                    <a:pos x="66" y="30"/>
                  </a:cxn>
                  <a:cxn ang="0">
                    <a:pos x="42" y="0"/>
                  </a:cxn>
                  <a:cxn ang="0">
                    <a:pos x="0" y="48"/>
                  </a:cxn>
                </a:cxnLst>
                <a:rect l="0" t="0" r="r" b="b"/>
                <a:pathLst>
                  <a:path w="66" h="48">
                    <a:moveTo>
                      <a:pt x="0" y="48"/>
                    </a:moveTo>
                    <a:lnTo>
                      <a:pt x="66" y="30"/>
                    </a:lnTo>
                    <a:lnTo>
                      <a:pt x="42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00" name="Line 1476"/>
              <p:cNvSpPr>
                <a:spLocks noChangeShapeType="1"/>
              </p:cNvSpPr>
              <p:nvPr/>
            </p:nvSpPr>
            <p:spPr bwMode="auto">
              <a:xfrm flipV="1">
                <a:off x="1806" y="1004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01" name="Line 1477"/>
              <p:cNvSpPr>
                <a:spLocks noChangeShapeType="1"/>
              </p:cNvSpPr>
              <p:nvPr/>
            </p:nvSpPr>
            <p:spPr bwMode="auto">
              <a:xfrm flipH="1" flipV="1">
                <a:off x="1848" y="974"/>
                <a:ext cx="24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02" name="Freeform 1478"/>
              <p:cNvSpPr>
                <a:spLocks/>
              </p:cNvSpPr>
              <p:nvPr/>
            </p:nvSpPr>
            <p:spPr bwMode="auto">
              <a:xfrm>
                <a:off x="1830" y="992"/>
                <a:ext cx="66" cy="12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66" y="0"/>
                  </a:cxn>
                  <a:cxn ang="0">
                    <a:pos x="42" y="12"/>
                  </a:cxn>
                  <a:cxn ang="0">
                    <a:pos x="0" y="12"/>
                  </a:cxn>
                </a:cxnLst>
                <a:rect l="0" t="0" r="r" b="b"/>
                <a:pathLst>
                  <a:path w="66" h="12">
                    <a:moveTo>
                      <a:pt x="0" y="12"/>
                    </a:moveTo>
                    <a:lnTo>
                      <a:pt x="66" y="0"/>
                    </a:lnTo>
                    <a:lnTo>
                      <a:pt x="42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03" name="Line 1479"/>
              <p:cNvSpPr>
                <a:spLocks noChangeShapeType="1"/>
              </p:cNvSpPr>
              <p:nvPr/>
            </p:nvSpPr>
            <p:spPr bwMode="auto">
              <a:xfrm flipV="1">
                <a:off x="1830" y="992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04" name="Line 1480"/>
              <p:cNvSpPr>
                <a:spLocks noChangeShapeType="1"/>
              </p:cNvSpPr>
              <p:nvPr/>
            </p:nvSpPr>
            <p:spPr bwMode="auto">
              <a:xfrm flipH="1">
                <a:off x="1872" y="992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05" name="Freeform 1481"/>
              <p:cNvSpPr>
                <a:spLocks/>
              </p:cNvSpPr>
              <p:nvPr/>
            </p:nvSpPr>
            <p:spPr bwMode="auto">
              <a:xfrm>
                <a:off x="1806" y="1004"/>
                <a:ext cx="66" cy="1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0" y="18"/>
                  </a:cxn>
                  <a:cxn ang="0">
                    <a:pos x="66" y="0"/>
                  </a:cxn>
                  <a:cxn ang="0">
                    <a:pos x="24" y="0"/>
                  </a:cxn>
                </a:cxnLst>
                <a:rect l="0" t="0" r="r" b="b"/>
                <a:pathLst>
                  <a:path w="66" h="18">
                    <a:moveTo>
                      <a:pt x="24" y="0"/>
                    </a:moveTo>
                    <a:lnTo>
                      <a:pt x="0" y="18"/>
                    </a:lnTo>
                    <a:lnTo>
                      <a:pt x="66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06" name="Line 1482"/>
              <p:cNvSpPr>
                <a:spLocks noChangeShapeType="1"/>
              </p:cNvSpPr>
              <p:nvPr/>
            </p:nvSpPr>
            <p:spPr bwMode="auto">
              <a:xfrm flipH="1">
                <a:off x="1806" y="1004"/>
                <a:ext cx="24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07" name="Line 1483"/>
              <p:cNvSpPr>
                <a:spLocks noChangeShapeType="1"/>
              </p:cNvSpPr>
              <p:nvPr/>
            </p:nvSpPr>
            <p:spPr bwMode="auto">
              <a:xfrm flipV="1">
                <a:off x="1806" y="1004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08" name="Freeform 1484"/>
              <p:cNvSpPr>
                <a:spLocks/>
              </p:cNvSpPr>
              <p:nvPr/>
            </p:nvSpPr>
            <p:spPr bwMode="auto">
              <a:xfrm>
                <a:off x="1830" y="992"/>
                <a:ext cx="66" cy="18"/>
              </a:xfrm>
              <a:custGeom>
                <a:avLst/>
                <a:gdLst/>
                <a:ahLst/>
                <a:cxnLst>
                  <a:cxn ang="0">
                    <a:pos x="24" y="18"/>
                  </a:cxn>
                  <a:cxn ang="0">
                    <a:pos x="0" y="12"/>
                  </a:cxn>
                  <a:cxn ang="0">
                    <a:pos x="66" y="0"/>
                  </a:cxn>
                  <a:cxn ang="0">
                    <a:pos x="24" y="18"/>
                  </a:cxn>
                </a:cxnLst>
                <a:rect l="0" t="0" r="r" b="b"/>
                <a:pathLst>
                  <a:path w="66" h="18">
                    <a:moveTo>
                      <a:pt x="24" y="18"/>
                    </a:moveTo>
                    <a:lnTo>
                      <a:pt x="0" y="12"/>
                    </a:lnTo>
                    <a:lnTo>
                      <a:pt x="66" y="0"/>
                    </a:lnTo>
                    <a:lnTo>
                      <a:pt x="24" y="18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09" name="Line 1485"/>
              <p:cNvSpPr>
                <a:spLocks noChangeShapeType="1"/>
              </p:cNvSpPr>
              <p:nvPr/>
            </p:nvSpPr>
            <p:spPr bwMode="auto">
              <a:xfrm flipH="1" flipV="1">
                <a:off x="1830" y="1004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10" name="Line 1486"/>
              <p:cNvSpPr>
                <a:spLocks noChangeShapeType="1"/>
              </p:cNvSpPr>
              <p:nvPr/>
            </p:nvSpPr>
            <p:spPr bwMode="auto">
              <a:xfrm flipV="1">
                <a:off x="1830" y="992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11" name="Freeform 1487"/>
              <p:cNvSpPr>
                <a:spLocks/>
              </p:cNvSpPr>
              <p:nvPr/>
            </p:nvSpPr>
            <p:spPr bwMode="auto">
              <a:xfrm>
                <a:off x="1824" y="842"/>
                <a:ext cx="72" cy="36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72" y="12"/>
                  </a:cxn>
                  <a:cxn ang="0">
                    <a:pos x="42" y="0"/>
                  </a:cxn>
                  <a:cxn ang="0">
                    <a:pos x="0" y="36"/>
                  </a:cxn>
                </a:cxnLst>
                <a:rect l="0" t="0" r="r" b="b"/>
                <a:pathLst>
                  <a:path w="72" h="36">
                    <a:moveTo>
                      <a:pt x="0" y="36"/>
                    </a:moveTo>
                    <a:lnTo>
                      <a:pt x="72" y="12"/>
                    </a:lnTo>
                    <a:lnTo>
                      <a:pt x="42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B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12" name="Line 1488"/>
              <p:cNvSpPr>
                <a:spLocks noChangeShapeType="1"/>
              </p:cNvSpPr>
              <p:nvPr/>
            </p:nvSpPr>
            <p:spPr bwMode="auto">
              <a:xfrm flipV="1">
                <a:off x="1824" y="854"/>
                <a:ext cx="72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13" name="Line 1489"/>
              <p:cNvSpPr>
                <a:spLocks noChangeShapeType="1"/>
              </p:cNvSpPr>
              <p:nvPr/>
            </p:nvSpPr>
            <p:spPr bwMode="auto">
              <a:xfrm flipH="1" flipV="1">
                <a:off x="1866" y="842"/>
                <a:ext cx="3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14" name="Freeform 1490"/>
              <p:cNvSpPr>
                <a:spLocks/>
              </p:cNvSpPr>
              <p:nvPr/>
            </p:nvSpPr>
            <p:spPr bwMode="auto">
              <a:xfrm>
                <a:off x="1824" y="854"/>
                <a:ext cx="72" cy="36"/>
              </a:xfrm>
              <a:custGeom>
                <a:avLst/>
                <a:gdLst/>
                <a:ahLst/>
                <a:cxnLst>
                  <a:cxn ang="0">
                    <a:pos x="30" y="36"/>
                  </a:cxn>
                  <a:cxn ang="0">
                    <a:pos x="0" y="24"/>
                  </a:cxn>
                  <a:cxn ang="0">
                    <a:pos x="72" y="0"/>
                  </a:cxn>
                  <a:cxn ang="0">
                    <a:pos x="30" y="36"/>
                  </a:cxn>
                </a:cxnLst>
                <a:rect l="0" t="0" r="r" b="b"/>
                <a:pathLst>
                  <a:path w="72" h="36">
                    <a:moveTo>
                      <a:pt x="30" y="36"/>
                    </a:moveTo>
                    <a:lnTo>
                      <a:pt x="0" y="24"/>
                    </a:lnTo>
                    <a:lnTo>
                      <a:pt x="72" y="0"/>
                    </a:lnTo>
                    <a:lnTo>
                      <a:pt x="30" y="36"/>
                    </a:lnTo>
                    <a:close/>
                  </a:path>
                </a:pathLst>
              </a:custGeom>
              <a:solidFill>
                <a:srgbClr val="B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15" name="Line 1491"/>
              <p:cNvSpPr>
                <a:spLocks noChangeShapeType="1"/>
              </p:cNvSpPr>
              <p:nvPr/>
            </p:nvSpPr>
            <p:spPr bwMode="auto">
              <a:xfrm flipH="1" flipV="1">
                <a:off x="1824" y="878"/>
                <a:ext cx="3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16" name="Line 1492"/>
              <p:cNvSpPr>
                <a:spLocks noChangeShapeType="1"/>
              </p:cNvSpPr>
              <p:nvPr/>
            </p:nvSpPr>
            <p:spPr bwMode="auto">
              <a:xfrm flipV="1">
                <a:off x="1824" y="854"/>
                <a:ext cx="72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17" name="Freeform 1493"/>
              <p:cNvSpPr>
                <a:spLocks/>
              </p:cNvSpPr>
              <p:nvPr/>
            </p:nvSpPr>
            <p:spPr bwMode="auto">
              <a:xfrm>
                <a:off x="1824" y="1196"/>
                <a:ext cx="66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66" y="30"/>
                  </a:cxn>
                  <a:cxn ang="0">
                    <a:pos x="42" y="0"/>
                  </a:cxn>
                  <a:cxn ang="0">
                    <a:pos x="0" y="42"/>
                  </a:cxn>
                </a:cxnLst>
                <a:rect l="0" t="0" r="r" b="b"/>
                <a:pathLst>
                  <a:path w="66" h="42">
                    <a:moveTo>
                      <a:pt x="0" y="42"/>
                    </a:moveTo>
                    <a:lnTo>
                      <a:pt x="66" y="30"/>
                    </a:lnTo>
                    <a:lnTo>
                      <a:pt x="42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18" name="Line 1494"/>
              <p:cNvSpPr>
                <a:spLocks noChangeShapeType="1"/>
              </p:cNvSpPr>
              <p:nvPr/>
            </p:nvSpPr>
            <p:spPr bwMode="auto">
              <a:xfrm flipV="1">
                <a:off x="1824" y="1226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19" name="Line 1495"/>
              <p:cNvSpPr>
                <a:spLocks noChangeShapeType="1"/>
              </p:cNvSpPr>
              <p:nvPr/>
            </p:nvSpPr>
            <p:spPr bwMode="auto">
              <a:xfrm flipH="1" flipV="1">
                <a:off x="1866" y="1196"/>
                <a:ext cx="24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20" name="Freeform 1496"/>
              <p:cNvSpPr>
                <a:spLocks/>
              </p:cNvSpPr>
              <p:nvPr/>
            </p:nvSpPr>
            <p:spPr bwMode="auto">
              <a:xfrm>
                <a:off x="1824" y="1226"/>
                <a:ext cx="66" cy="12"/>
              </a:xfrm>
              <a:custGeom>
                <a:avLst/>
                <a:gdLst/>
                <a:ahLst/>
                <a:cxnLst>
                  <a:cxn ang="0">
                    <a:pos x="24" y="6"/>
                  </a:cxn>
                  <a:cxn ang="0">
                    <a:pos x="0" y="12"/>
                  </a:cxn>
                  <a:cxn ang="0">
                    <a:pos x="66" y="0"/>
                  </a:cxn>
                  <a:cxn ang="0">
                    <a:pos x="24" y="6"/>
                  </a:cxn>
                </a:cxnLst>
                <a:rect l="0" t="0" r="r" b="b"/>
                <a:pathLst>
                  <a:path w="66" h="12">
                    <a:moveTo>
                      <a:pt x="24" y="6"/>
                    </a:moveTo>
                    <a:lnTo>
                      <a:pt x="0" y="12"/>
                    </a:lnTo>
                    <a:lnTo>
                      <a:pt x="66" y="0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21" name="Line 1497"/>
              <p:cNvSpPr>
                <a:spLocks noChangeShapeType="1"/>
              </p:cNvSpPr>
              <p:nvPr/>
            </p:nvSpPr>
            <p:spPr bwMode="auto">
              <a:xfrm flipH="1">
                <a:off x="1824" y="1232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22" name="Line 1498"/>
              <p:cNvSpPr>
                <a:spLocks noChangeShapeType="1"/>
              </p:cNvSpPr>
              <p:nvPr/>
            </p:nvSpPr>
            <p:spPr bwMode="auto">
              <a:xfrm flipV="1">
                <a:off x="1824" y="1226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23" name="Freeform 1499"/>
              <p:cNvSpPr>
                <a:spLocks/>
              </p:cNvSpPr>
              <p:nvPr/>
            </p:nvSpPr>
            <p:spPr bwMode="auto">
              <a:xfrm>
                <a:off x="1824" y="1064"/>
                <a:ext cx="66" cy="36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66" y="18"/>
                  </a:cxn>
                  <a:cxn ang="0">
                    <a:pos x="42" y="0"/>
                  </a:cxn>
                  <a:cxn ang="0">
                    <a:pos x="0" y="36"/>
                  </a:cxn>
                </a:cxnLst>
                <a:rect l="0" t="0" r="r" b="b"/>
                <a:pathLst>
                  <a:path w="66" h="36">
                    <a:moveTo>
                      <a:pt x="0" y="36"/>
                    </a:moveTo>
                    <a:lnTo>
                      <a:pt x="66" y="18"/>
                    </a:lnTo>
                    <a:lnTo>
                      <a:pt x="42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24" name="Line 1500"/>
              <p:cNvSpPr>
                <a:spLocks noChangeShapeType="1"/>
              </p:cNvSpPr>
              <p:nvPr/>
            </p:nvSpPr>
            <p:spPr bwMode="auto">
              <a:xfrm flipV="1">
                <a:off x="1824" y="1082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25" name="Line 1501"/>
              <p:cNvSpPr>
                <a:spLocks noChangeShapeType="1"/>
              </p:cNvSpPr>
              <p:nvPr/>
            </p:nvSpPr>
            <p:spPr bwMode="auto">
              <a:xfrm flipH="1" flipV="1">
                <a:off x="1866" y="1064"/>
                <a:ext cx="24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26" name="Freeform 1502"/>
              <p:cNvSpPr>
                <a:spLocks/>
              </p:cNvSpPr>
              <p:nvPr/>
            </p:nvSpPr>
            <p:spPr bwMode="auto">
              <a:xfrm>
                <a:off x="1824" y="1082"/>
                <a:ext cx="66" cy="36"/>
              </a:xfrm>
              <a:custGeom>
                <a:avLst/>
                <a:gdLst/>
                <a:ahLst/>
                <a:cxnLst>
                  <a:cxn ang="0">
                    <a:pos x="24" y="36"/>
                  </a:cxn>
                  <a:cxn ang="0">
                    <a:pos x="0" y="18"/>
                  </a:cxn>
                  <a:cxn ang="0">
                    <a:pos x="66" y="0"/>
                  </a:cxn>
                  <a:cxn ang="0">
                    <a:pos x="24" y="36"/>
                  </a:cxn>
                </a:cxnLst>
                <a:rect l="0" t="0" r="r" b="b"/>
                <a:pathLst>
                  <a:path w="66" h="36">
                    <a:moveTo>
                      <a:pt x="24" y="36"/>
                    </a:moveTo>
                    <a:lnTo>
                      <a:pt x="0" y="18"/>
                    </a:lnTo>
                    <a:lnTo>
                      <a:pt x="66" y="0"/>
                    </a:lnTo>
                    <a:lnTo>
                      <a:pt x="24" y="36"/>
                    </a:lnTo>
                    <a:close/>
                  </a:path>
                </a:pathLst>
              </a:custGeom>
              <a:solidFill>
                <a:srgbClr val="E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27" name="Line 1503"/>
              <p:cNvSpPr>
                <a:spLocks noChangeShapeType="1"/>
              </p:cNvSpPr>
              <p:nvPr/>
            </p:nvSpPr>
            <p:spPr bwMode="auto">
              <a:xfrm flipH="1" flipV="1">
                <a:off x="1824" y="1100"/>
                <a:ext cx="24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28" name="Line 1504"/>
              <p:cNvSpPr>
                <a:spLocks noChangeShapeType="1"/>
              </p:cNvSpPr>
              <p:nvPr/>
            </p:nvSpPr>
            <p:spPr bwMode="auto">
              <a:xfrm flipV="1">
                <a:off x="1824" y="1082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29" name="Freeform 1505"/>
              <p:cNvSpPr>
                <a:spLocks/>
              </p:cNvSpPr>
              <p:nvPr/>
            </p:nvSpPr>
            <p:spPr bwMode="auto">
              <a:xfrm>
                <a:off x="1818" y="920"/>
                <a:ext cx="66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66" y="18"/>
                  </a:cxn>
                  <a:cxn ang="0">
                    <a:pos x="42" y="0"/>
                  </a:cxn>
                  <a:cxn ang="0">
                    <a:pos x="0" y="42"/>
                  </a:cxn>
                </a:cxnLst>
                <a:rect l="0" t="0" r="r" b="b"/>
                <a:pathLst>
                  <a:path w="66" h="42">
                    <a:moveTo>
                      <a:pt x="0" y="42"/>
                    </a:moveTo>
                    <a:lnTo>
                      <a:pt x="66" y="18"/>
                    </a:lnTo>
                    <a:lnTo>
                      <a:pt x="42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30" name="Line 1506"/>
              <p:cNvSpPr>
                <a:spLocks noChangeShapeType="1"/>
              </p:cNvSpPr>
              <p:nvPr/>
            </p:nvSpPr>
            <p:spPr bwMode="auto">
              <a:xfrm flipV="1">
                <a:off x="1818" y="938"/>
                <a:ext cx="6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31" name="Line 1507"/>
              <p:cNvSpPr>
                <a:spLocks noChangeShapeType="1"/>
              </p:cNvSpPr>
              <p:nvPr/>
            </p:nvSpPr>
            <p:spPr bwMode="auto">
              <a:xfrm flipH="1" flipV="1">
                <a:off x="1860" y="920"/>
                <a:ext cx="24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32" name="Freeform 1508"/>
              <p:cNvSpPr>
                <a:spLocks/>
              </p:cNvSpPr>
              <p:nvPr/>
            </p:nvSpPr>
            <p:spPr bwMode="auto">
              <a:xfrm>
                <a:off x="1818" y="938"/>
                <a:ext cx="66" cy="36"/>
              </a:xfrm>
              <a:custGeom>
                <a:avLst/>
                <a:gdLst/>
                <a:ahLst/>
                <a:cxnLst>
                  <a:cxn ang="0">
                    <a:pos x="30" y="36"/>
                  </a:cxn>
                  <a:cxn ang="0">
                    <a:pos x="0" y="24"/>
                  </a:cxn>
                  <a:cxn ang="0">
                    <a:pos x="66" y="0"/>
                  </a:cxn>
                  <a:cxn ang="0">
                    <a:pos x="30" y="36"/>
                  </a:cxn>
                </a:cxnLst>
                <a:rect l="0" t="0" r="r" b="b"/>
                <a:pathLst>
                  <a:path w="66" h="36">
                    <a:moveTo>
                      <a:pt x="30" y="36"/>
                    </a:moveTo>
                    <a:lnTo>
                      <a:pt x="0" y="24"/>
                    </a:lnTo>
                    <a:lnTo>
                      <a:pt x="66" y="0"/>
                    </a:lnTo>
                    <a:lnTo>
                      <a:pt x="30" y="36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33" name="Line 1509"/>
              <p:cNvSpPr>
                <a:spLocks noChangeShapeType="1"/>
              </p:cNvSpPr>
              <p:nvPr/>
            </p:nvSpPr>
            <p:spPr bwMode="auto">
              <a:xfrm flipH="1" flipV="1">
                <a:off x="1818" y="962"/>
                <a:ext cx="3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34" name="Line 1510"/>
              <p:cNvSpPr>
                <a:spLocks noChangeShapeType="1"/>
              </p:cNvSpPr>
              <p:nvPr/>
            </p:nvSpPr>
            <p:spPr bwMode="auto">
              <a:xfrm flipV="1">
                <a:off x="1818" y="938"/>
                <a:ext cx="6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35" name="Freeform 1511"/>
              <p:cNvSpPr>
                <a:spLocks/>
              </p:cNvSpPr>
              <p:nvPr/>
            </p:nvSpPr>
            <p:spPr bwMode="auto">
              <a:xfrm>
                <a:off x="1770" y="1298"/>
                <a:ext cx="66" cy="30"/>
              </a:xfrm>
              <a:custGeom>
                <a:avLst/>
                <a:gdLst/>
                <a:ahLst/>
                <a:cxnLst>
                  <a:cxn ang="0">
                    <a:pos x="24" y="30"/>
                  </a:cxn>
                  <a:cxn ang="0">
                    <a:pos x="0" y="18"/>
                  </a:cxn>
                  <a:cxn ang="0">
                    <a:pos x="66" y="0"/>
                  </a:cxn>
                  <a:cxn ang="0">
                    <a:pos x="24" y="30"/>
                  </a:cxn>
                </a:cxnLst>
                <a:rect l="0" t="0" r="r" b="b"/>
                <a:pathLst>
                  <a:path w="66" h="30">
                    <a:moveTo>
                      <a:pt x="24" y="30"/>
                    </a:moveTo>
                    <a:lnTo>
                      <a:pt x="0" y="18"/>
                    </a:lnTo>
                    <a:lnTo>
                      <a:pt x="66" y="0"/>
                    </a:lnTo>
                    <a:lnTo>
                      <a:pt x="24" y="30"/>
                    </a:lnTo>
                    <a:close/>
                  </a:path>
                </a:pathLst>
              </a:custGeom>
              <a:solidFill>
                <a:srgbClr val="FF2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36" name="Line 1512"/>
              <p:cNvSpPr>
                <a:spLocks noChangeShapeType="1"/>
              </p:cNvSpPr>
              <p:nvPr/>
            </p:nvSpPr>
            <p:spPr bwMode="auto">
              <a:xfrm flipH="1" flipV="1">
                <a:off x="1770" y="1316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37" name="Line 1513"/>
              <p:cNvSpPr>
                <a:spLocks noChangeShapeType="1"/>
              </p:cNvSpPr>
              <p:nvPr/>
            </p:nvSpPr>
            <p:spPr bwMode="auto">
              <a:xfrm flipV="1">
                <a:off x="1770" y="1298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38" name="Freeform 1514"/>
              <p:cNvSpPr>
                <a:spLocks/>
              </p:cNvSpPr>
              <p:nvPr/>
            </p:nvSpPr>
            <p:spPr bwMode="auto">
              <a:xfrm>
                <a:off x="1794" y="1298"/>
                <a:ext cx="66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66" y="18"/>
                  </a:cxn>
                  <a:cxn ang="0">
                    <a:pos x="42" y="0"/>
                  </a:cxn>
                  <a:cxn ang="0">
                    <a:pos x="0" y="30"/>
                  </a:cxn>
                </a:cxnLst>
                <a:rect l="0" t="0" r="r" b="b"/>
                <a:pathLst>
                  <a:path w="66" h="30">
                    <a:moveTo>
                      <a:pt x="0" y="30"/>
                    </a:moveTo>
                    <a:lnTo>
                      <a:pt x="66" y="18"/>
                    </a:lnTo>
                    <a:lnTo>
                      <a:pt x="42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F2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39" name="Line 1515"/>
              <p:cNvSpPr>
                <a:spLocks noChangeShapeType="1"/>
              </p:cNvSpPr>
              <p:nvPr/>
            </p:nvSpPr>
            <p:spPr bwMode="auto">
              <a:xfrm flipV="1">
                <a:off x="1794" y="1316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40" name="Line 1516"/>
              <p:cNvSpPr>
                <a:spLocks noChangeShapeType="1"/>
              </p:cNvSpPr>
              <p:nvPr/>
            </p:nvSpPr>
            <p:spPr bwMode="auto">
              <a:xfrm flipH="1" flipV="1">
                <a:off x="1836" y="1298"/>
                <a:ext cx="24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41" name="Freeform 1517"/>
              <p:cNvSpPr>
                <a:spLocks/>
              </p:cNvSpPr>
              <p:nvPr/>
            </p:nvSpPr>
            <p:spPr bwMode="auto">
              <a:xfrm>
                <a:off x="1794" y="1310"/>
                <a:ext cx="66" cy="1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0" y="18"/>
                  </a:cxn>
                  <a:cxn ang="0">
                    <a:pos x="66" y="6"/>
                  </a:cxn>
                  <a:cxn ang="0">
                    <a:pos x="24" y="0"/>
                  </a:cxn>
                </a:cxnLst>
                <a:rect l="0" t="0" r="r" b="b"/>
                <a:pathLst>
                  <a:path w="66" h="18">
                    <a:moveTo>
                      <a:pt x="24" y="0"/>
                    </a:moveTo>
                    <a:lnTo>
                      <a:pt x="0" y="18"/>
                    </a:lnTo>
                    <a:lnTo>
                      <a:pt x="66" y="6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42" name="Line 1518"/>
              <p:cNvSpPr>
                <a:spLocks noChangeShapeType="1"/>
              </p:cNvSpPr>
              <p:nvPr/>
            </p:nvSpPr>
            <p:spPr bwMode="auto">
              <a:xfrm flipH="1">
                <a:off x="1794" y="1310"/>
                <a:ext cx="24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43" name="Line 1519"/>
              <p:cNvSpPr>
                <a:spLocks noChangeShapeType="1"/>
              </p:cNvSpPr>
              <p:nvPr/>
            </p:nvSpPr>
            <p:spPr bwMode="auto">
              <a:xfrm flipV="1">
                <a:off x="1794" y="1316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44" name="Freeform 1520"/>
              <p:cNvSpPr>
                <a:spLocks/>
              </p:cNvSpPr>
              <p:nvPr/>
            </p:nvSpPr>
            <p:spPr bwMode="auto">
              <a:xfrm>
                <a:off x="1818" y="1310"/>
                <a:ext cx="66" cy="36"/>
              </a:xfrm>
              <a:custGeom>
                <a:avLst/>
                <a:gdLst/>
                <a:ahLst/>
                <a:cxnLst>
                  <a:cxn ang="0">
                    <a:pos x="24" y="36"/>
                  </a:cxn>
                  <a:cxn ang="0">
                    <a:pos x="0" y="0"/>
                  </a:cxn>
                  <a:cxn ang="0">
                    <a:pos x="66" y="12"/>
                  </a:cxn>
                  <a:cxn ang="0">
                    <a:pos x="24" y="36"/>
                  </a:cxn>
                </a:cxnLst>
                <a:rect l="0" t="0" r="r" b="b"/>
                <a:pathLst>
                  <a:path w="66" h="36">
                    <a:moveTo>
                      <a:pt x="24" y="36"/>
                    </a:moveTo>
                    <a:lnTo>
                      <a:pt x="0" y="0"/>
                    </a:lnTo>
                    <a:lnTo>
                      <a:pt x="66" y="12"/>
                    </a:lnTo>
                    <a:lnTo>
                      <a:pt x="24" y="36"/>
                    </a:lnTo>
                    <a:close/>
                  </a:path>
                </a:pathLst>
              </a:custGeom>
              <a:solidFill>
                <a:srgbClr val="FF2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45" name="Line 1521"/>
              <p:cNvSpPr>
                <a:spLocks noChangeShapeType="1"/>
              </p:cNvSpPr>
              <p:nvPr/>
            </p:nvSpPr>
            <p:spPr bwMode="auto">
              <a:xfrm flipH="1" flipV="1">
                <a:off x="1818" y="1310"/>
                <a:ext cx="24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46" name="Line 1522"/>
              <p:cNvSpPr>
                <a:spLocks noChangeShapeType="1"/>
              </p:cNvSpPr>
              <p:nvPr/>
            </p:nvSpPr>
            <p:spPr bwMode="auto">
              <a:xfrm>
                <a:off x="1818" y="1310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47" name="Freeform 1523"/>
              <p:cNvSpPr>
                <a:spLocks/>
              </p:cNvSpPr>
              <p:nvPr/>
            </p:nvSpPr>
            <p:spPr bwMode="auto">
              <a:xfrm>
                <a:off x="1818" y="1310"/>
                <a:ext cx="66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6" y="12"/>
                  </a:cxn>
                  <a:cxn ang="0">
                    <a:pos x="42" y="6"/>
                  </a:cxn>
                  <a:cxn ang="0">
                    <a:pos x="0" y="0"/>
                  </a:cxn>
                </a:cxnLst>
                <a:rect l="0" t="0" r="r" b="b"/>
                <a:pathLst>
                  <a:path w="66" h="12">
                    <a:moveTo>
                      <a:pt x="0" y="0"/>
                    </a:moveTo>
                    <a:lnTo>
                      <a:pt x="66" y="12"/>
                    </a:lnTo>
                    <a:lnTo>
                      <a:pt x="42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48" name="Line 1524"/>
              <p:cNvSpPr>
                <a:spLocks noChangeShapeType="1"/>
              </p:cNvSpPr>
              <p:nvPr/>
            </p:nvSpPr>
            <p:spPr bwMode="auto">
              <a:xfrm>
                <a:off x="1818" y="1310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49" name="Line 1525"/>
              <p:cNvSpPr>
                <a:spLocks noChangeShapeType="1"/>
              </p:cNvSpPr>
              <p:nvPr/>
            </p:nvSpPr>
            <p:spPr bwMode="auto">
              <a:xfrm flipH="1" flipV="1">
                <a:off x="1860" y="1316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50" name="Freeform 1526"/>
              <p:cNvSpPr>
                <a:spLocks/>
              </p:cNvSpPr>
              <p:nvPr/>
            </p:nvSpPr>
            <p:spPr bwMode="auto">
              <a:xfrm>
                <a:off x="1818" y="800"/>
                <a:ext cx="66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66" y="12"/>
                  </a:cxn>
                  <a:cxn ang="0">
                    <a:pos x="42" y="0"/>
                  </a:cxn>
                  <a:cxn ang="0">
                    <a:pos x="0" y="30"/>
                  </a:cxn>
                </a:cxnLst>
                <a:rect l="0" t="0" r="r" b="b"/>
                <a:pathLst>
                  <a:path w="66" h="30">
                    <a:moveTo>
                      <a:pt x="0" y="30"/>
                    </a:moveTo>
                    <a:lnTo>
                      <a:pt x="66" y="12"/>
                    </a:lnTo>
                    <a:lnTo>
                      <a:pt x="42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51" name="Line 1527"/>
              <p:cNvSpPr>
                <a:spLocks noChangeShapeType="1"/>
              </p:cNvSpPr>
              <p:nvPr/>
            </p:nvSpPr>
            <p:spPr bwMode="auto">
              <a:xfrm flipV="1">
                <a:off x="1818" y="812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52" name="Line 1528"/>
              <p:cNvSpPr>
                <a:spLocks noChangeShapeType="1"/>
              </p:cNvSpPr>
              <p:nvPr/>
            </p:nvSpPr>
            <p:spPr bwMode="auto">
              <a:xfrm flipH="1" flipV="1">
                <a:off x="1860" y="800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53" name="Freeform 1529"/>
              <p:cNvSpPr>
                <a:spLocks/>
              </p:cNvSpPr>
              <p:nvPr/>
            </p:nvSpPr>
            <p:spPr bwMode="auto">
              <a:xfrm>
                <a:off x="1818" y="812"/>
                <a:ext cx="66" cy="30"/>
              </a:xfrm>
              <a:custGeom>
                <a:avLst/>
                <a:gdLst/>
                <a:ahLst/>
                <a:cxnLst>
                  <a:cxn ang="0">
                    <a:pos x="24" y="30"/>
                  </a:cxn>
                  <a:cxn ang="0">
                    <a:pos x="0" y="18"/>
                  </a:cxn>
                  <a:cxn ang="0">
                    <a:pos x="66" y="0"/>
                  </a:cxn>
                  <a:cxn ang="0">
                    <a:pos x="24" y="30"/>
                  </a:cxn>
                </a:cxnLst>
                <a:rect l="0" t="0" r="r" b="b"/>
                <a:pathLst>
                  <a:path w="66" h="30">
                    <a:moveTo>
                      <a:pt x="24" y="30"/>
                    </a:moveTo>
                    <a:lnTo>
                      <a:pt x="0" y="18"/>
                    </a:lnTo>
                    <a:lnTo>
                      <a:pt x="66" y="0"/>
                    </a:lnTo>
                    <a:lnTo>
                      <a:pt x="24" y="30"/>
                    </a:lnTo>
                    <a:close/>
                  </a:path>
                </a:pathLst>
              </a:custGeom>
              <a:solidFill>
                <a:srgbClr val="B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54" name="Line 1530"/>
              <p:cNvSpPr>
                <a:spLocks noChangeShapeType="1"/>
              </p:cNvSpPr>
              <p:nvPr/>
            </p:nvSpPr>
            <p:spPr bwMode="auto">
              <a:xfrm flipH="1" flipV="1">
                <a:off x="1818" y="830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55" name="Line 1531"/>
              <p:cNvSpPr>
                <a:spLocks noChangeShapeType="1"/>
              </p:cNvSpPr>
              <p:nvPr/>
            </p:nvSpPr>
            <p:spPr bwMode="auto">
              <a:xfrm flipV="1">
                <a:off x="1818" y="812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56" name="Freeform 1532"/>
              <p:cNvSpPr>
                <a:spLocks/>
              </p:cNvSpPr>
              <p:nvPr/>
            </p:nvSpPr>
            <p:spPr bwMode="auto">
              <a:xfrm>
                <a:off x="1818" y="1154"/>
                <a:ext cx="66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66" y="30"/>
                  </a:cxn>
                  <a:cxn ang="0">
                    <a:pos x="36" y="0"/>
                  </a:cxn>
                  <a:cxn ang="0">
                    <a:pos x="0" y="30"/>
                  </a:cxn>
                </a:cxnLst>
                <a:rect l="0" t="0" r="r" b="b"/>
                <a:pathLst>
                  <a:path w="66" h="30">
                    <a:moveTo>
                      <a:pt x="0" y="30"/>
                    </a:moveTo>
                    <a:lnTo>
                      <a:pt x="66" y="30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E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57" name="Line 1533"/>
              <p:cNvSpPr>
                <a:spLocks noChangeShapeType="1"/>
              </p:cNvSpPr>
              <p:nvPr/>
            </p:nvSpPr>
            <p:spPr bwMode="auto">
              <a:xfrm>
                <a:off x="1818" y="1184"/>
                <a:ext cx="6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58" name="Line 1534"/>
              <p:cNvSpPr>
                <a:spLocks noChangeShapeType="1"/>
              </p:cNvSpPr>
              <p:nvPr/>
            </p:nvSpPr>
            <p:spPr bwMode="auto">
              <a:xfrm flipH="1" flipV="1">
                <a:off x="1854" y="1154"/>
                <a:ext cx="30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59" name="Freeform 1535"/>
              <p:cNvSpPr>
                <a:spLocks/>
              </p:cNvSpPr>
              <p:nvPr/>
            </p:nvSpPr>
            <p:spPr bwMode="auto">
              <a:xfrm>
                <a:off x="1728" y="962"/>
                <a:ext cx="66" cy="12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42" y="0"/>
                  </a:cxn>
                  <a:cxn ang="0">
                    <a:pos x="0" y="6"/>
                  </a:cxn>
                </a:cxnLst>
                <a:rect l="0" t="0" r="r" b="b"/>
                <a:pathLst>
                  <a:path w="66" h="12">
                    <a:moveTo>
                      <a:pt x="0" y="6"/>
                    </a:moveTo>
                    <a:lnTo>
                      <a:pt x="66" y="12"/>
                    </a:lnTo>
                    <a:lnTo>
                      <a:pt x="42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60" name="Line 1536"/>
              <p:cNvSpPr>
                <a:spLocks noChangeShapeType="1"/>
              </p:cNvSpPr>
              <p:nvPr/>
            </p:nvSpPr>
            <p:spPr bwMode="auto">
              <a:xfrm>
                <a:off x="1728" y="968"/>
                <a:ext cx="6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61" name="Line 1537"/>
              <p:cNvSpPr>
                <a:spLocks noChangeShapeType="1"/>
              </p:cNvSpPr>
              <p:nvPr/>
            </p:nvSpPr>
            <p:spPr bwMode="auto">
              <a:xfrm flipH="1" flipV="1">
                <a:off x="1770" y="962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62" name="Freeform 1538"/>
              <p:cNvSpPr>
                <a:spLocks/>
              </p:cNvSpPr>
              <p:nvPr/>
            </p:nvSpPr>
            <p:spPr bwMode="auto">
              <a:xfrm>
                <a:off x="1728" y="968"/>
                <a:ext cx="66" cy="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0" y="0"/>
                  </a:cxn>
                  <a:cxn ang="0">
                    <a:pos x="66" y="6"/>
                  </a:cxn>
                  <a:cxn ang="0">
                    <a:pos x="24" y="0"/>
                  </a:cxn>
                </a:cxnLst>
                <a:rect l="0" t="0" r="r" b="b"/>
                <a:pathLst>
                  <a:path w="66" h="6">
                    <a:moveTo>
                      <a:pt x="24" y="0"/>
                    </a:moveTo>
                    <a:lnTo>
                      <a:pt x="0" y="0"/>
                    </a:lnTo>
                    <a:lnTo>
                      <a:pt x="66" y="6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B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63" name="Line 1539"/>
              <p:cNvSpPr>
                <a:spLocks noChangeShapeType="1"/>
              </p:cNvSpPr>
              <p:nvPr/>
            </p:nvSpPr>
            <p:spPr bwMode="auto">
              <a:xfrm flipH="1">
                <a:off x="1728" y="968"/>
                <a:ext cx="2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64" name="Line 1540"/>
              <p:cNvSpPr>
                <a:spLocks noChangeShapeType="1"/>
              </p:cNvSpPr>
              <p:nvPr/>
            </p:nvSpPr>
            <p:spPr bwMode="auto">
              <a:xfrm>
                <a:off x="1728" y="968"/>
                <a:ext cx="6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65" name="Freeform 1541"/>
              <p:cNvSpPr>
                <a:spLocks/>
              </p:cNvSpPr>
              <p:nvPr/>
            </p:nvSpPr>
            <p:spPr bwMode="auto">
              <a:xfrm>
                <a:off x="1686" y="968"/>
                <a:ext cx="66" cy="36"/>
              </a:xfrm>
              <a:custGeom>
                <a:avLst/>
                <a:gdLst/>
                <a:ahLst/>
                <a:cxnLst>
                  <a:cxn ang="0">
                    <a:pos x="24" y="36"/>
                  </a:cxn>
                  <a:cxn ang="0">
                    <a:pos x="0" y="24"/>
                  </a:cxn>
                  <a:cxn ang="0">
                    <a:pos x="66" y="0"/>
                  </a:cxn>
                  <a:cxn ang="0">
                    <a:pos x="24" y="36"/>
                  </a:cxn>
                </a:cxnLst>
                <a:rect l="0" t="0" r="r" b="b"/>
                <a:pathLst>
                  <a:path w="66" h="36">
                    <a:moveTo>
                      <a:pt x="24" y="36"/>
                    </a:moveTo>
                    <a:lnTo>
                      <a:pt x="0" y="24"/>
                    </a:lnTo>
                    <a:lnTo>
                      <a:pt x="66" y="0"/>
                    </a:lnTo>
                    <a:lnTo>
                      <a:pt x="24" y="36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66" name="Line 1542"/>
              <p:cNvSpPr>
                <a:spLocks noChangeShapeType="1"/>
              </p:cNvSpPr>
              <p:nvPr/>
            </p:nvSpPr>
            <p:spPr bwMode="auto">
              <a:xfrm flipH="1" flipV="1">
                <a:off x="1686" y="992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67" name="Line 1543"/>
              <p:cNvSpPr>
                <a:spLocks noChangeShapeType="1"/>
              </p:cNvSpPr>
              <p:nvPr/>
            </p:nvSpPr>
            <p:spPr bwMode="auto">
              <a:xfrm flipV="1">
                <a:off x="1686" y="968"/>
                <a:ext cx="6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68" name="Freeform 1544"/>
              <p:cNvSpPr>
                <a:spLocks/>
              </p:cNvSpPr>
              <p:nvPr/>
            </p:nvSpPr>
            <p:spPr bwMode="auto">
              <a:xfrm>
                <a:off x="1710" y="968"/>
                <a:ext cx="66" cy="36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66" y="30"/>
                  </a:cxn>
                  <a:cxn ang="0">
                    <a:pos x="42" y="0"/>
                  </a:cxn>
                  <a:cxn ang="0">
                    <a:pos x="0" y="36"/>
                  </a:cxn>
                </a:cxnLst>
                <a:rect l="0" t="0" r="r" b="b"/>
                <a:pathLst>
                  <a:path w="66" h="36">
                    <a:moveTo>
                      <a:pt x="0" y="36"/>
                    </a:moveTo>
                    <a:lnTo>
                      <a:pt x="66" y="30"/>
                    </a:lnTo>
                    <a:lnTo>
                      <a:pt x="42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69" name="Line 1545"/>
              <p:cNvSpPr>
                <a:spLocks noChangeShapeType="1"/>
              </p:cNvSpPr>
              <p:nvPr/>
            </p:nvSpPr>
            <p:spPr bwMode="auto">
              <a:xfrm flipV="1">
                <a:off x="1710" y="998"/>
                <a:ext cx="6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70" name="Line 1546"/>
              <p:cNvSpPr>
                <a:spLocks noChangeShapeType="1"/>
              </p:cNvSpPr>
              <p:nvPr/>
            </p:nvSpPr>
            <p:spPr bwMode="auto">
              <a:xfrm flipH="1" flipV="1">
                <a:off x="1752" y="968"/>
                <a:ext cx="24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71" name="Freeform 1547"/>
              <p:cNvSpPr>
                <a:spLocks/>
              </p:cNvSpPr>
              <p:nvPr/>
            </p:nvSpPr>
            <p:spPr bwMode="auto">
              <a:xfrm>
                <a:off x="1710" y="980"/>
                <a:ext cx="66" cy="24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0" y="24"/>
                  </a:cxn>
                  <a:cxn ang="0">
                    <a:pos x="66" y="18"/>
                  </a:cxn>
                  <a:cxn ang="0">
                    <a:pos x="30" y="0"/>
                  </a:cxn>
                </a:cxnLst>
                <a:rect l="0" t="0" r="r" b="b"/>
                <a:pathLst>
                  <a:path w="66" h="24">
                    <a:moveTo>
                      <a:pt x="30" y="0"/>
                    </a:moveTo>
                    <a:lnTo>
                      <a:pt x="0" y="24"/>
                    </a:lnTo>
                    <a:lnTo>
                      <a:pt x="66" y="18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72" name="Line 1548"/>
              <p:cNvSpPr>
                <a:spLocks noChangeShapeType="1"/>
              </p:cNvSpPr>
              <p:nvPr/>
            </p:nvSpPr>
            <p:spPr bwMode="auto">
              <a:xfrm flipH="1">
                <a:off x="1710" y="980"/>
                <a:ext cx="30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73" name="Line 1549"/>
              <p:cNvSpPr>
                <a:spLocks noChangeShapeType="1"/>
              </p:cNvSpPr>
              <p:nvPr/>
            </p:nvSpPr>
            <p:spPr bwMode="auto">
              <a:xfrm flipV="1">
                <a:off x="1710" y="998"/>
                <a:ext cx="6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74" name="Freeform 1550"/>
              <p:cNvSpPr>
                <a:spLocks/>
              </p:cNvSpPr>
              <p:nvPr/>
            </p:nvSpPr>
            <p:spPr bwMode="auto">
              <a:xfrm>
                <a:off x="1740" y="980"/>
                <a:ext cx="66" cy="4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6" y="42"/>
                  </a:cxn>
                  <a:cxn ang="0">
                    <a:pos x="36" y="18"/>
                  </a:cxn>
                  <a:cxn ang="0">
                    <a:pos x="0" y="0"/>
                  </a:cxn>
                </a:cxnLst>
                <a:rect l="0" t="0" r="r" b="b"/>
                <a:pathLst>
                  <a:path w="66" h="42">
                    <a:moveTo>
                      <a:pt x="0" y="0"/>
                    </a:moveTo>
                    <a:lnTo>
                      <a:pt x="66" y="42"/>
                    </a:lnTo>
                    <a:lnTo>
                      <a:pt x="36" y="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75" name="Line 1551"/>
              <p:cNvSpPr>
                <a:spLocks noChangeShapeType="1"/>
              </p:cNvSpPr>
              <p:nvPr/>
            </p:nvSpPr>
            <p:spPr bwMode="auto">
              <a:xfrm>
                <a:off x="1740" y="980"/>
                <a:ext cx="66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76" name="Line 1552"/>
              <p:cNvSpPr>
                <a:spLocks noChangeShapeType="1"/>
              </p:cNvSpPr>
              <p:nvPr/>
            </p:nvSpPr>
            <p:spPr bwMode="auto">
              <a:xfrm flipH="1" flipV="1">
                <a:off x="1776" y="998"/>
                <a:ext cx="30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77" name="Freeform 1553"/>
              <p:cNvSpPr>
                <a:spLocks/>
              </p:cNvSpPr>
              <p:nvPr/>
            </p:nvSpPr>
            <p:spPr bwMode="auto">
              <a:xfrm>
                <a:off x="1740" y="980"/>
                <a:ext cx="66" cy="42"/>
              </a:xfrm>
              <a:custGeom>
                <a:avLst/>
                <a:gdLst/>
                <a:ahLst/>
                <a:cxnLst>
                  <a:cxn ang="0">
                    <a:pos x="24" y="30"/>
                  </a:cxn>
                  <a:cxn ang="0">
                    <a:pos x="0" y="0"/>
                  </a:cxn>
                  <a:cxn ang="0">
                    <a:pos x="66" y="42"/>
                  </a:cxn>
                  <a:cxn ang="0">
                    <a:pos x="24" y="30"/>
                  </a:cxn>
                </a:cxnLst>
                <a:rect l="0" t="0" r="r" b="b"/>
                <a:pathLst>
                  <a:path w="66" h="42">
                    <a:moveTo>
                      <a:pt x="24" y="30"/>
                    </a:moveTo>
                    <a:lnTo>
                      <a:pt x="0" y="0"/>
                    </a:lnTo>
                    <a:lnTo>
                      <a:pt x="66" y="42"/>
                    </a:lnTo>
                    <a:lnTo>
                      <a:pt x="24" y="30"/>
                    </a:lnTo>
                    <a:close/>
                  </a:path>
                </a:pathLst>
              </a:custGeom>
              <a:solidFill>
                <a:srgbClr val="B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78" name="Line 1554"/>
              <p:cNvSpPr>
                <a:spLocks noChangeShapeType="1"/>
              </p:cNvSpPr>
              <p:nvPr/>
            </p:nvSpPr>
            <p:spPr bwMode="auto">
              <a:xfrm flipH="1" flipV="1">
                <a:off x="1740" y="980"/>
                <a:ext cx="24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79" name="Line 1555"/>
              <p:cNvSpPr>
                <a:spLocks noChangeShapeType="1"/>
              </p:cNvSpPr>
              <p:nvPr/>
            </p:nvSpPr>
            <p:spPr bwMode="auto">
              <a:xfrm>
                <a:off x="1740" y="980"/>
                <a:ext cx="66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80" name="Freeform 1556"/>
              <p:cNvSpPr>
                <a:spLocks/>
              </p:cNvSpPr>
              <p:nvPr/>
            </p:nvSpPr>
            <p:spPr bwMode="auto">
              <a:xfrm>
                <a:off x="1776" y="974"/>
                <a:ext cx="72" cy="48"/>
              </a:xfrm>
              <a:custGeom>
                <a:avLst/>
                <a:gdLst/>
                <a:ahLst/>
                <a:cxnLst>
                  <a:cxn ang="0">
                    <a:pos x="30" y="48"/>
                  </a:cxn>
                  <a:cxn ang="0">
                    <a:pos x="0" y="24"/>
                  </a:cxn>
                  <a:cxn ang="0">
                    <a:pos x="72" y="0"/>
                  </a:cxn>
                  <a:cxn ang="0">
                    <a:pos x="30" y="48"/>
                  </a:cxn>
                </a:cxnLst>
                <a:rect l="0" t="0" r="r" b="b"/>
                <a:pathLst>
                  <a:path w="72" h="48">
                    <a:moveTo>
                      <a:pt x="30" y="48"/>
                    </a:moveTo>
                    <a:lnTo>
                      <a:pt x="0" y="24"/>
                    </a:lnTo>
                    <a:lnTo>
                      <a:pt x="72" y="0"/>
                    </a:lnTo>
                    <a:lnTo>
                      <a:pt x="30" y="48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81" name="Line 1557"/>
              <p:cNvSpPr>
                <a:spLocks noChangeShapeType="1"/>
              </p:cNvSpPr>
              <p:nvPr/>
            </p:nvSpPr>
            <p:spPr bwMode="auto">
              <a:xfrm flipH="1" flipV="1">
                <a:off x="1776" y="998"/>
                <a:ext cx="30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82" name="Line 1558"/>
              <p:cNvSpPr>
                <a:spLocks noChangeShapeType="1"/>
              </p:cNvSpPr>
              <p:nvPr/>
            </p:nvSpPr>
            <p:spPr bwMode="auto">
              <a:xfrm flipV="1">
                <a:off x="1776" y="974"/>
                <a:ext cx="72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83" name="Freeform 1559"/>
              <p:cNvSpPr>
                <a:spLocks/>
              </p:cNvSpPr>
              <p:nvPr/>
            </p:nvSpPr>
            <p:spPr bwMode="auto">
              <a:xfrm>
                <a:off x="1764" y="1004"/>
                <a:ext cx="66" cy="18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0"/>
                  </a:cxn>
                  <a:cxn ang="0">
                    <a:pos x="42" y="18"/>
                  </a:cxn>
                  <a:cxn ang="0">
                    <a:pos x="0" y="6"/>
                  </a:cxn>
                </a:cxnLst>
                <a:rect l="0" t="0" r="r" b="b"/>
                <a:pathLst>
                  <a:path w="66" h="18">
                    <a:moveTo>
                      <a:pt x="0" y="6"/>
                    </a:moveTo>
                    <a:lnTo>
                      <a:pt x="66" y="0"/>
                    </a:lnTo>
                    <a:lnTo>
                      <a:pt x="42" y="18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B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84" name="Line 1560"/>
              <p:cNvSpPr>
                <a:spLocks noChangeShapeType="1"/>
              </p:cNvSpPr>
              <p:nvPr/>
            </p:nvSpPr>
            <p:spPr bwMode="auto">
              <a:xfrm flipV="1">
                <a:off x="1764" y="1004"/>
                <a:ext cx="6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85" name="Line 1561"/>
              <p:cNvSpPr>
                <a:spLocks noChangeShapeType="1"/>
              </p:cNvSpPr>
              <p:nvPr/>
            </p:nvSpPr>
            <p:spPr bwMode="auto">
              <a:xfrm flipH="1">
                <a:off x="1806" y="1004"/>
                <a:ext cx="24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86" name="Freeform 1562"/>
              <p:cNvSpPr>
                <a:spLocks/>
              </p:cNvSpPr>
              <p:nvPr/>
            </p:nvSpPr>
            <p:spPr bwMode="auto">
              <a:xfrm>
                <a:off x="1764" y="1004"/>
                <a:ext cx="66" cy="66"/>
              </a:xfrm>
              <a:custGeom>
                <a:avLst/>
                <a:gdLst/>
                <a:ahLst/>
                <a:cxnLst>
                  <a:cxn ang="0">
                    <a:pos x="24" y="66"/>
                  </a:cxn>
                  <a:cxn ang="0">
                    <a:pos x="0" y="6"/>
                  </a:cxn>
                  <a:cxn ang="0">
                    <a:pos x="66" y="0"/>
                  </a:cxn>
                  <a:cxn ang="0">
                    <a:pos x="24" y="66"/>
                  </a:cxn>
                </a:cxnLst>
                <a:rect l="0" t="0" r="r" b="b"/>
                <a:pathLst>
                  <a:path w="66" h="66">
                    <a:moveTo>
                      <a:pt x="24" y="66"/>
                    </a:moveTo>
                    <a:lnTo>
                      <a:pt x="0" y="6"/>
                    </a:lnTo>
                    <a:lnTo>
                      <a:pt x="66" y="0"/>
                    </a:lnTo>
                    <a:lnTo>
                      <a:pt x="24" y="66"/>
                    </a:lnTo>
                    <a:close/>
                  </a:path>
                </a:pathLst>
              </a:custGeom>
              <a:solidFill>
                <a:srgbClr val="E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87" name="Line 1563"/>
              <p:cNvSpPr>
                <a:spLocks noChangeShapeType="1"/>
              </p:cNvSpPr>
              <p:nvPr/>
            </p:nvSpPr>
            <p:spPr bwMode="auto">
              <a:xfrm flipH="1" flipV="1">
                <a:off x="1764" y="1010"/>
                <a:ext cx="24" cy="6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88" name="Line 1564"/>
              <p:cNvSpPr>
                <a:spLocks noChangeShapeType="1"/>
              </p:cNvSpPr>
              <p:nvPr/>
            </p:nvSpPr>
            <p:spPr bwMode="auto">
              <a:xfrm flipV="1">
                <a:off x="1764" y="1004"/>
                <a:ext cx="6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89" name="Freeform 1565"/>
              <p:cNvSpPr>
                <a:spLocks/>
              </p:cNvSpPr>
              <p:nvPr/>
            </p:nvSpPr>
            <p:spPr bwMode="auto">
              <a:xfrm>
                <a:off x="1788" y="1004"/>
                <a:ext cx="66" cy="66"/>
              </a:xfrm>
              <a:custGeom>
                <a:avLst/>
                <a:gdLst/>
                <a:ahLst/>
                <a:cxnLst>
                  <a:cxn ang="0">
                    <a:pos x="0" y="66"/>
                  </a:cxn>
                  <a:cxn ang="0">
                    <a:pos x="66" y="6"/>
                  </a:cxn>
                  <a:cxn ang="0">
                    <a:pos x="42" y="0"/>
                  </a:cxn>
                  <a:cxn ang="0">
                    <a:pos x="0" y="66"/>
                  </a:cxn>
                </a:cxnLst>
                <a:rect l="0" t="0" r="r" b="b"/>
                <a:pathLst>
                  <a:path w="66" h="66">
                    <a:moveTo>
                      <a:pt x="0" y="66"/>
                    </a:moveTo>
                    <a:lnTo>
                      <a:pt x="66" y="6"/>
                    </a:lnTo>
                    <a:lnTo>
                      <a:pt x="42" y="0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E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90" name="Line 1566"/>
              <p:cNvSpPr>
                <a:spLocks noChangeShapeType="1"/>
              </p:cNvSpPr>
              <p:nvPr/>
            </p:nvSpPr>
            <p:spPr bwMode="auto">
              <a:xfrm flipV="1">
                <a:off x="1788" y="1010"/>
                <a:ext cx="66" cy="6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91" name="Line 1567"/>
              <p:cNvSpPr>
                <a:spLocks noChangeShapeType="1"/>
              </p:cNvSpPr>
              <p:nvPr/>
            </p:nvSpPr>
            <p:spPr bwMode="auto">
              <a:xfrm flipH="1" flipV="1">
                <a:off x="1830" y="1004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92" name="Freeform 1568"/>
              <p:cNvSpPr>
                <a:spLocks/>
              </p:cNvSpPr>
              <p:nvPr/>
            </p:nvSpPr>
            <p:spPr bwMode="auto">
              <a:xfrm>
                <a:off x="1788" y="1010"/>
                <a:ext cx="66" cy="60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0" y="60"/>
                  </a:cxn>
                  <a:cxn ang="0">
                    <a:pos x="66" y="0"/>
                  </a:cxn>
                  <a:cxn ang="0">
                    <a:pos x="24" y="0"/>
                  </a:cxn>
                </a:cxnLst>
                <a:rect l="0" t="0" r="r" b="b"/>
                <a:pathLst>
                  <a:path w="66" h="60">
                    <a:moveTo>
                      <a:pt x="24" y="0"/>
                    </a:moveTo>
                    <a:lnTo>
                      <a:pt x="0" y="60"/>
                    </a:lnTo>
                    <a:lnTo>
                      <a:pt x="66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B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93" name="Line 1569"/>
              <p:cNvSpPr>
                <a:spLocks noChangeShapeType="1"/>
              </p:cNvSpPr>
              <p:nvPr/>
            </p:nvSpPr>
            <p:spPr bwMode="auto">
              <a:xfrm flipH="1">
                <a:off x="1788" y="1010"/>
                <a:ext cx="24" cy="6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94" name="Line 1570"/>
              <p:cNvSpPr>
                <a:spLocks noChangeShapeType="1"/>
              </p:cNvSpPr>
              <p:nvPr/>
            </p:nvSpPr>
            <p:spPr bwMode="auto">
              <a:xfrm flipV="1">
                <a:off x="1788" y="1010"/>
                <a:ext cx="66" cy="6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95" name="Freeform 1571"/>
              <p:cNvSpPr>
                <a:spLocks/>
              </p:cNvSpPr>
              <p:nvPr/>
            </p:nvSpPr>
            <p:spPr bwMode="auto">
              <a:xfrm>
                <a:off x="1812" y="1010"/>
                <a:ext cx="66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6" y="12"/>
                  </a:cxn>
                  <a:cxn ang="0">
                    <a:pos x="42" y="0"/>
                  </a:cxn>
                  <a:cxn ang="0">
                    <a:pos x="0" y="0"/>
                  </a:cxn>
                </a:cxnLst>
                <a:rect l="0" t="0" r="r" b="b"/>
                <a:pathLst>
                  <a:path w="66" h="12">
                    <a:moveTo>
                      <a:pt x="0" y="0"/>
                    </a:moveTo>
                    <a:lnTo>
                      <a:pt x="66" y="12"/>
                    </a:lnTo>
                    <a:lnTo>
                      <a:pt x="4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96" name="Line 1572"/>
              <p:cNvSpPr>
                <a:spLocks noChangeShapeType="1"/>
              </p:cNvSpPr>
              <p:nvPr/>
            </p:nvSpPr>
            <p:spPr bwMode="auto">
              <a:xfrm>
                <a:off x="1812" y="1010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97" name="Line 1573"/>
              <p:cNvSpPr>
                <a:spLocks noChangeShapeType="1"/>
              </p:cNvSpPr>
              <p:nvPr/>
            </p:nvSpPr>
            <p:spPr bwMode="auto">
              <a:xfrm flipH="1" flipV="1">
                <a:off x="1854" y="1010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98" name="Freeform 1574"/>
              <p:cNvSpPr>
                <a:spLocks/>
              </p:cNvSpPr>
              <p:nvPr/>
            </p:nvSpPr>
            <p:spPr bwMode="auto">
              <a:xfrm>
                <a:off x="1812" y="1010"/>
                <a:ext cx="66" cy="42"/>
              </a:xfrm>
              <a:custGeom>
                <a:avLst/>
                <a:gdLst/>
                <a:ahLst/>
                <a:cxnLst>
                  <a:cxn ang="0">
                    <a:pos x="24" y="42"/>
                  </a:cxn>
                  <a:cxn ang="0">
                    <a:pos x="0" y="0"/>
                  </a:cxn>
                  <a:cxn ang="0">
                    <a:pos x="66" y="12"/>
                  </a:cxn>
                  <a:cxn ang="0">
                    <a:pos x="24" y="42"/>
                  </a:cxn>
                </a:cxnLst>
                <a:rect l="0" t="0" r="r" b="b"/>
                <a:pathLst>
                  <a:path w="66" h="42">
                    <a:moveTo>
                      <a:pt x="24" y="42"/>
                    </a:moveTo>
                    <a:lnTo>
                      <a:pt x="0" y="0"/>
                    </a:lnTo>
                    <a:lnTo>
                      <a:pt x="66" y="12"/>
                    </a:lnTo>
                    <a:lnTo>
                      <a:pt x="24" y="42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99" name="Line 1575"/>
              <p:cNvSpPr>
                <a:spLocks noChangeShapeType="1"/>
              </p:cNvSpPr>
              <p:nvPr/>
            </p:nvSpPr>
            <p:spPr bwMode="auto">
              <a:xfrm flipH="1" flipV="1">
                <a:off x="1812" y="1010"/>
                <a:ext cx="24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00" name="Line 1576"/>
              <p:cNvSpPr>
                <a:spLocks noChangeShapeType="1"/>
              </p:cNvSpPr>
              <p:nvPr/>
            </p:nvSpPr>
            <p:spPr bwMode="auto">
              <a:xfrm>
                <a:off x="1812" y="1010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01" name="Freeform 1577"/>
              <p:cNvSpPr>
                <a:spLocks/>
              </p:cNvSpPr>
              <p:nvPr/>
            </p:nvSpPr>
            <p:spPr bwMode="auto">
              <a:xfrm>
                <a:off x="1812" y="1376"/>
                <a:ext cx="66" cy="48"/>
              </a:xfrm>
              <a:custGeom>
                <a:avLst/>
                <a:gdLst/>
                <a:ahLst/>
                <a:cxnLst>
                  <a:cxn ang="0">
                    <a:pos x="0" y="48"/>
                  </a:cxn>
                  <a:cxn ang="0">
                    <a:pos x="66" y="30"/>
                  </a:cxn>
                  <a:cxn ang="0">
                    <a:pos x="42" y="0"/>
                  </a:cxn>
                  <a:cxn ang="0">
                    <a:pos x="0" y="48"/>
                  </a:cxn>
                </a:cxnLst>
                <a:rect l="0" t="0" r="r" b="b"/>
                <a:pathLst>
                  <a:path w="66" h="48">
                    <a:moveTo>
                      <a:pt x="0" y="48"/>
                    </a:moveTo>
                    <a:lnTo>
                      <a:pt x="66" y="30"/>
                    </a:lnTo>
                    <a:lnTo>
                      <a:pt x="42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FF3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02" name="Line 1578"/>
              <p:cNvSpPr>
                <a:spLocks noChangeShapeType="1"/>
              </p:cNvSpPr>
              <p:nvPr/>
            </p:nvSpPr>
            <p:spPr bwMode="auto">
              <a:xfrm flipV="1">
                <a:off x="1812" y="1406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03" name="Line 1579"/>
              <p:cNvSpPr>
                <a:spLocks noChangeShapeType="1"/>
              </p:cNvSpPr>
              <p:nvPr/>
            </p:nvSpPr>
            <p:spPr bwMode="auto">
              <a:xfrm flipH="1" flipV="1">
                <a:off x="1854" y="1376"/>
                <a:ext cx="24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04" name="Freeform 1580"/>
              <p:cNvSpPr>
                <a:spLocks/>
              </p:cNvSpPr>
              <p:nvPr/>
            </p:nvSpPr>
            <p:spPr bwMode="auto">
              <a:xfrm>
                <a:off x="1806" y="1232"/>
                <a:ext cx="72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72" y="6"/>
                  </a:cxn>
                  <a:cxn ang="0">
                    <a:pos x="42" y="0"/>
                  </a:cxn>
                  <a:cxn ang="0">
                    <a:pos x="0" y="42"/>
                  </a:cxn>
                </a:cxnLst>
                <a:rect l="0" t="0" r="r" b="b"/>
                <a:pathLst>
                  <a:path w="72" h="42">
                    <a:moveTo>
                      <a:pt x="0" y="42"/>
                    </a:moveTo>
                    <a:lnTo>
                      <a:pt x="72" y="6"/>
                    </a:lnTo>
                    <a:lnTo>
                      <a:pt x="42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FF1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05" name="Line 1581"/>
              <p:cNvSpPr>
                <a:spLocks noChangeShapeType="1"/>
              </p:cNvSpPr>
              <p:nvPr/>
            </p:nvSpPr>
            <p:spPr bwMode="auto">
              <a:xfrm flipV="1">
                <a:off x="1806" y="1238"/>
                <a:ext cx="72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06" name="Line 1582"/>
              <p:cNvSpPr>
                <a:spLocks noChangeShapeType="1"/>
              </p:cNvSpPr>
              <p:nvPr/>
            </p:nvSpPr>
            <p:spPr bwMode="auto">
              <a:xfrm flipH="1" flipV="1">
                <a:off x="1848" y="1232"/>
                <a:ext cx="3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07" name="Freeform 1583"/>
              <p:cNvSpPr>
                <a:spLocks/>
              </p:cNvSpPr>
              <p:nvPr/>
            </p:nvSpPr>
            <p:spPr bwMode="auto">
              <a:xfrm>
                <a:off x="1806" y="1238"/>
                <a:ext cx="72" cy="60"/>
              </a:xfrm>
              <a:custGeom>
                <a:avLst/>
                <a:gdLst/>
                <a:ahLst/>
                <a:cxnLst>
                  <a:cxn ang="0">
                    <a:pos x="30" y="60"/>
                  </a:cxn>
                  <a:cxn ang="0">
                    <a:pos x="0" y="36"/>
                  </a:cxn>
                  <a:cxn ang="0">
                    <a:pos x="72" y="0"/>
                  </a:cxn>
                  <a:cxn ang="0">
                    <a:pos x="30" y="60"/>
                  </a:cxn>
                </a:cxnLst>
                <a:rect l="0" t="0" r="r" b="b"/>
                <a:pathLst>
                  <a:path w="72" h="60">
                    <a:moveTo>
                      <a:pt x="30" y="60"/>
                    </a:moveTo>
                    <a:lnTo>
                      <a:pt x="0" y="36"/>
                    </a:lnTo>
                    <a:lnTo>
                      <a:pt x="72" y="0"/>
                    </a:lnTo>
                    <a:lnTo>
                      <a:pt x="30" y="60"/>
                    </a:lnTo>
                    <a:close/>
                  </a:path>
                </a:pathLst>
              </a:custGeom>
              <a:solidFill>
                <a:srgbClr val="FF2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08" name="Line 1584"/>
              <p:cNvSpPr>
                <a:spLocks noChangeShapeType="1"/>
              </p:cNvSpPr>
              <p:nvPr/>
            </p:nvSpPr>
            <p:spPr bwMode="auto">
              <a:xfrm flipH="1" flipV="1">
                <a:off x="1806" y="1274"/>
                <a:ext cx="30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09" name="Line 1585"/>
              <p:cNvSpPr>
                <a:spLocks noChangeShapeType="1"/>
              </p:cNvSpPr>
              <p:nvPr/>
            </p:nvSpPr>
            <p:spPr bwMode="auto">
              <a:xfrm flipV="1">
                <a:off x="1806" y="1238"/>
                <a:ext cx="72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10" name="Freeform 1586"/>
              <p:cNvSpPr>
                <a:spLocks/>
              </p:cNvSpPr>
              <p:nvPr/>
            </p:nvSpPr>
            <p:spPr bwMode="auto">
              <a:xfrm>
                <a:off x="1782" y="1100"/>
                <a:ext cx="66" cy="66"/>
              </a:xfrm>
              <a:custGeom>
                <a:avLst/>
                <a:gdLst/>
                <a:ahLst/>
                <a:cxnLst>
                  <a:cxn ang="0">
                    <a:pos x="0" y="66"/>
                  </a:cxn>
                  <a:cxn ang="0">
                    <a:pos x="66" y="18"/>
                  </a:cxn>
                  <a:cxn ang="0">
                    <a:pos x="42" y="0"/>
                  </a:cxn>
                  <a:cxn ang="0">
                    <a:pos x="0" y="66"/>
                  </a:cxn>
                </a:cxnLst>
                <a:rect l="0" t="0" r="r" b="b"/>
                <a:pathLst>
                  <a:path w="66" h="66">
                    <a:moveTo>
                      <a:pt x="0" y="66"/>
                    </a:moveTo>
                    <a:lnTo>
                      <a:pt x="66" y="18"/>
                    </a:lnTo>
                    <a:lnTo>
                      <a:pt x="42" y="0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FF1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11" name="Line 1587"/>
              <p:cNvSpPr>
                <a:spLocks noChangeShapeType="1"/>
              </p:cNvSpPr>
              <p:nvPr/>
            </p:nvSpPr>
            <p:spPr bwMode="auto">
              <a:xfrm flipV="1">
                <a:off x="1782" y="1118"/>
                <a:ext cx="66" cy="4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12" name="Line 1588"/>
              <p:cNvSpPr>
                <a:spLocks noChangeShapeType="1"/>
              </p:cNvSpPr>
              <p:nvPr/>
            </p:nvSpPr>
            <p:spPr bwMode="auto">
              <a:xfrm flipH="1" flipV="1">
                <a:off x="1824" y="1100"/>
                <a:ext cx="24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13" name="Freeform 1589"/>
              <p:cNvSpPr>
                <a:spLocks/>
              </p:cNvSpPr>
              <p:nvPr/>
            </p:nvSpPr>
            <p:spPr bwMode="auto">
              <a:xfrm>
                <a:off x="1782" y="1118"/>
                <a:ext cx="66" cy="48"/>
              </a:xfrm>
              <a:custGeom>
                <a:avLst/>
                <a:gdLst/>
                <a:ahLst/>
                <a:cxnLst>
                  <a:cxn ang="0">
                    <a:pos x="24" y="12"/>
                  </a:cxn>
                  <a:cxn ang="0">
                    <a:pos x="0" y="48"/>
                  </a:cxn>
                  <a:cxn ang="0">
                    <a:pos x="66" y="0"/>
                  </a:cxn>
                  <a:cxn ang="0">
                    <a:pos x="24" y="12"/>
                  </a:cxn>
                </a:cxnLst>
                <a:rect l="0" t="0" r="r" b="b"/>
                <a:pathLst>
                  <a:path w="66" h="48">
                    <a:moveTo>
                      <a:pt x="24" y="12"/>
                    </a:moveTo>
                    <a:lnTo>
                      <a:pt x="0" y="48"/>
                    </a:lnTo>
                    <a:lnTo>
                      <a:pt x="66" y="0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14" name="Line 1590"/>
              <p:cNvSpPr>
                <a:spLocks noChangeShapeType="1"/>
              </p:cNvSpPr>
              <p:nvPr/>
            </p:nvSpPr>
            <p:spPr bwMode="auto">
              <a:xfrm flipH="1">
                <a:off x="1782" y="1130"/>
                <a:ext cx="24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15" name="Line 1591"/>
              <p:cNvSpPr>
                <a:spLocks noChangeShapeType="1"/>
              </p:cNvSpPr>
              <p:nvPr/>
            </p:nvSpPr>
            <p:spPr bwMode="auto">
              <a:xfrm flipV="1">
                <a:off x="1782" y="1118"/>
                <a:ext cx="66" cy="4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16" name="Freeform 1592"/>
              <p:cNvSpPr>
                <a:spLocks/>
              </p:cNvSpPr>
              <p:nvPr/>
            </p:nvSpPr>
            <p:spPr bwMode="auto">
              <a:xfrm>
                <a:off x="1806" y="1130"/>
                <a:ext cx="66" cy="12"/>
              </a:xfrm>
              <a:custGeom>
                <a:avLst/>
                <a:gdLst/>
                <a:ahLst/>
                <a:cxnLst>
                  <a:cxn ang="0">
                    <a:pos x="24" y="12"/>
                  </a:cxn>
                  <a:cxn ang="0">
                    <a:pos x="0" y="0"/>
                  </a:cxn>
                  <a:cxn ang="0">
                    <a:pos x="66" y="0"/>
                  </a:cxn>
                  <a:cxn ang="0">
                    <a:pos x="24" y="12"/>
                  </a:cxn>
                </a:cxnLst>
                <a:rect l="0" t="0" r="r" b="b"/>
                <a:pathLst>
                  <a:path w="66" h="12">
                    <a:moveTo>
                      <a:pt x="24" y="12"/>
                    </a:moveTo>
                    <a:lnTo>
                      <a:pt x="0" y="0"/>
                    </a:lnTo>
                    <a:lnTo>
                      <a:pt x="66" y="0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E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17" name="Line 1593"/>
              <p:cNvSpPr>
                <a:spLocks noChangeShapeType="1"/>
              </p:cNvSpPr>
              <p:nvPr/>
            </p:nvSpPr>
            <p:spPr bwMode="auto">
              <a:xfrm flipH="1" flipV="1">
                <a:off x="1806" y="1130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18" name="Line 1594"/>
              <p:cNvSpPr>
                <a:spLocks noChangeShapeType="1"/>
              </p:cNvSpPr>
              <p:nvPr/>
            </p:nvSpPr>
            <p:spPr bwMode="auto">
              <a:xfrm>
                <a:off x="1806" y="1130"/>
                <a:ext cx="6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19" name="Freeform 1595"/>
              <p:cNvSpPr>
                <a:spLocks/>
              </p:cNvSpPr>
              <p:nvPr/>
            </p:nvSpPr>
            <p:spPr bwMode="auto">
              <a:xfrm>
                <a:off x="1806" y="1118"/>
                <a:ext cx="66" cy="12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66" y="12"/>
                  </a:cxn>
                  <a:cxn ang="0">
                    <a:pos x="42" y="0"/>
                  </a:cxn>
                  <a:cxn ang="0">
                    <a:pos x="0" y="12"/>
                  </a:cxn>
                </a:cxnLst>
                <a:rect l="0" t="0" r="r" b="b"/>
                <a:pathLst>
                  <a:path w="66" h="12">
                    <a:moveTo>
                      <a:pt x="0" y="12"/>
                    </a:moveTo>
                    <a:lnTo>
                      <a:pt x="66" y="12"/>
                    </a:lnTo>
                    <a:lnTo>
                      <a:pt x="42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20" name="Line 1596"/>
              <p:cNvSpPr>
                <a:spLocks noChangeShapeType="1"/>
              </p:cNvSpPr>
              <p:nvPr/>
            </p:nvSpPr>
            <p:spPr bwMode="auto">
              <a:xfrm>
                <a:off x="1806" y="1130"/>
                <a:ext cx="6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21" name="Line 1597"/>
              <p:cNvSpPr>
                <a:spLocks noChangeShapeType="1"/>
              </p:cNvSpPr>
              <p:nvPr/>
            </p:nvSpPr>
            <p:spPr bwMode="auto">
              <a:xfrm flipH="1" flipV="1">
                <a:off x="1848" y="1118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22" name="Freeform 1598"/>
              <p:cNvSpPr>
                <a:spLocks/>
              </p:cNvSpPr>
              <p:nvPr/>
            </p:nvSpPr>
            <p:spPr bwMode="auto">
              <a:xfrm>
                <a:off x="1800" y="842"/>
                <a:ext cx="66" cy="36"/>
              </a:xfrm>
              <a:custGeom>
                <a:avLst/>
                <a:gdLst/>
                <a:ahLst/>
                <a:cxnLst>
                  <a:cxn ang="0">
                    <a:pos x="24" y="36"/>
                  </a:cxn>
                  <a:cxn ang="0">
                    <a:pos x="0" y="24"/>
                  </a:cxn>
                  <a:cxn ang="0">
                    <a:pos x="66" y="0"/>
                  </a:cxn>
                  <a:cxn ang="0">
                    <a:pos x="24" y="36"/>
                  </a:cxn>
                </a:cxnLst>
                <a:rect l="0" t="0" r="r" b="b"/>
                <a:pathLst>
                  <a:path w="66" h="36">
                    <a:moveTo>
                      <a:pt x="24" y="36"/>
                    </a:moveTo>
                    <a:lnTo>
                      <a:pt x="0" y="24"/>
                    </a:lnTo>
                    <a:lnTo>
                      <a:pt x="66" y="0"/>
                    </a:lnTo>
                    <a:lnTo>
                      <a:pt x="24" y="36"/>
                    </a:lnTo>
                    <a:close/>
                  </a:path>
                </a:pathLst>
              </a:custGeom>
              <a:solidFill>
                <a:srgbClr val="B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23" name="Line 1599"/>
              <p:cNvSpPr>
                <a:spLocks noChangeShapeType="1"/>
              </p:cNvSpPr>
              <p:nvPr/>
            </p:nvSpPr>
            <p:spPr bwMode="auto">
              <a:xfrm flipH="1" flipV="1">
                <a:off x="1800" y="866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24" name="Line 1600"/>
              <p:cNvSpPr>
                <a:spLocks noChangeShapeType="1"/>
              </p:cNvSpPr>
              <p:nvPr/>
            </p:nvSpPr>
            <p:spPr bwMode="auto">
              <a:xfrm flipV="1">
                <a:off x="1800" y="842"/>
                <a:ext cx="6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25" name="Freeform 1601"/>
              <p:cNvSpPr>
                <a:spLocks/>
              </p:cNvSpPr>
              <p:nvPr/>
            </p:nvSpPr>
            <p:spPr bwMode="auto">
              <a:xfrm>
                <a:off x="1800" y="842"/>
                <a:ext cx="66" cy="24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66" y="0"/>
                  </a:cxn>
                  <a:cxn ang="0">
                    <a:pos x="42" y="0"/>
                  </a:cxn>
                  <a:cxn ang="0">
                    <a:pos x="0" y="24"/>
                  </a:cxn>
                </a:cxnLst>
                <a:rect l="0" t="0" r="r" b="b"/>
                <a:pathLst>
                  <a:path w="66" h="24">
                    <a:moveTo>
                      <a:pt x="0" y="24"/>
                    </a:moveTo>
                    <a:lnTo>
                      <a:pt x="66" y="0"/>
                    </a:lnTo>
                    <a:lnTo>
                      <a:pt x="42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26" name="Line 1602"/>
              <p:cNvSpPr>
                <a:spLocks noChangeShapeType="1"/>
              </p:cNvSpPr>
              <p:nvPr/>
            </p:nvSpPr>
            <p:spPr bwMode="auto">
              <a:xfrm flipV="1">
                <a:off x="1800" y="842"/>
                <a:ext cx="6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27" name="Line 1603"/>
              <p:cNvSpPr>
                <a:spLocks noChangeShapeType="1"/>
              </p:cNvSpPr>
              <p:nvPr/>
            </p:nvSpPr>
            <p:spPr bwMode="auto">
              <a:xfrm flipH="1">
                <a:off x="1842" y="842"/>
                <a:ext cx="2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28" name="Freeform 1604"/>
              <p:cNvSpPr>
                <a:spLocks/>
              </p:cNvSpPr>
              <p:nvPr/>
            </p:nvSpPr>
            <p:spPr bwMode="auto">
              <a:xfrm>
                <a:off x="1776" y="1184"/>
                <a:ext cx="66" cy="36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66" y="36"/>
                  </a:cxn>
                  <a:cxn ang="0">
                    <a:pos x="42" y="0"/>
                  </a:cxn>
                  <a:cxn ang="0">
                    <a:pos x="0" y="30"/>
                  </a:cxn>
                </a:cxnLst>
                <a:rect l="0" t="0" r="r" b="b"/>
                <a:pathLst>
                  <a:path w="66" h="36">
                    <a:moveTo>
                      <a:pt x="0" y="30"/>
                    </a:moveTo>
                    <a:lnTo>
                      <a:pt x="66" y="36"/>
                    </a:lnTo>
                    <a:lnTo>
                      <a:pt x="42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29" name="Line 1605"/>
              <p:cNvSpPr>
                <a:spLocks noChangeShapeType="1"/>
              </p:cNvSpPr>
              <p:nvPr/>
            </p:nvSpPr>
            <p:spPr bwMode="auto">
              <a:xfrm>
                <a:off x="1776" y="1214"/>
                <a:ext cx="6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30" name="Line 1606"/>
              <p:cNvSpPr>
                <a:spLocks noChangeShapeType="1"/>
              </p:cNvSpPr>
              <p:nvPr/>
            </p:nvSpPr>
            <p:spPr bwMode="auto">
              <a:xfrm flipH="1" flipV="1">
                <a:off x="1818" y="1184"/>
                <a:ext cx="24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31" name="Freeform 1607"/>
              <p:cNvSpPr>
                <a:spLocks/>
              </p:cNvSpPr>
              <p:nvPr/>
            </p:nvSpPr>
            <p:spPr bwMode="auto">
              <a:xfrm>
                <a:off x="1800" y="1196"/>
                <a:ext cx="66" cy="2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66" y="0"/>
                  </a:cxn>
                  <a:cxn ang="0">
                    <a:pos x="42" y="24"/>
                  </a:cxn>
                  <a:cxn ang="0">
                    <a:pos x="0" y="18"/>
                  </a:cxn>
                </a:cxnLst>
                <a:rect l="0" t="0" r="r" b="b"/>
                <a:pathLst>
                  <a:path w="66" h="24">
                    <a:moveTo>
                      <a:pt x="0" y="18"/>
                    </a:moveTo>
                    <a:lnTo>
                      <a:pt x="66" y="0"/>
                    </a:lnTo>
                    <a:lnTo>
                      <a:pt x="42" y="24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E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32" name="Line 1608"/>
              <p:cNvSpPr>
                <a:spLocks noChangeShapeType="1"/>
              </p:cNvSpPr>
              <p:nvPr/>
            </p:nvSpPr>
            <p:spPr bwMode="auto">
              <a:xfrm flipV="1">
                <a:off x="1800" y="1196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33" name="Line 1609"/>
              <p:cNvSpPr>
                <a:spLocks noChangeShapeType="1"/>
              </p:cNvSpPr>
              <p:nvPr/>
            </p:nvSpPr>
            <p:spPr bwMode="auto">
              <a:xfrm flipH="1">
                <a:off x="1842" y="1196"/>
                <a:ext cx="24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34" name="Freeform 1610"/>
              <p:cNvSpPr>
                <a:spLocks/>
              </p:cNvSpPr>
              <p:nvPr/>
            </p:nvSpPr>
            <p:spPr bwMode="auto">
              <a:xfrm>
                <a:off x="1776" y="1214"/>
                <a:ext cx="66" cy="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0" y="0"/>
                  </a:cxn>
                  <a:cxn ang="0">
                    <a:pos x="66" y="6"/>
                  </a:cxn>
                  <a:cxn ang="0">
                    <a:pos x="24" y="0"/>
                  </a:cxn>
                </a:cxnLst>
                <a:rect l="0" t="0" r="r" b="b"/>
                <a:pathLst>
                  <a:path w="66" h="6">
                    <a:moveTo>
                      <a:pt x="24" y="0"/>
                    </a:moveTo>
                    <a:lnTo>
                      <a:pt x="0" y="0"/>
                    </a:lnTo>
                    <a:lnTo>
                      <a:pt x="66" y="6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E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35" name="Line 1611"/>
              <p:cNvSpPr>
                <a:spLocks noChangeShapeType="1"/>
              </p:cNvSpPr>
              <p:nvPr/>
            </p:nvSpPr>
            <p:spPr bwMode="auto">
              <a:xfrm flipH="1">
                <a:off x="1776" y="1214"/>
                <a:ext cx="2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36" name="Line 1612"/>
              <p:cNvSpPr>
                <a:spLocks noChangeShapeType="1"/>
              </p:cNvSpPr>
              <p:nvPr/>
            </p:nvSpPr>
            <p:spPr bwMode="auto">
              <a:xfrm>
                <a:off x="1776" y="1214"/>
                <a:ext cx="6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2838" name="Group 1814"/>
            <p:cNvGrpSpPr>
              <a:grpSpLocks/>
            </p:cNvGrpSpPr>
            <p:nvPr/>
          </p:nvGrpSpPr>
          <p:grpSpPr bwMode="auto">
            <a:xfrm>
              <a:off x="2543175" y="1231900"/>
              <a:ext cx="419100" cy="1685925"/>
              <a:chOff x="1602" y="776"/>
              <a:chExt cx="264" cy="1062"/>
            </a:xfrm>
          </p:grpSpPr>
          <p:sp>
            <p:nvSpPr>
              <p:cNvPr id="2638" name="Freeform 1614"/>
              <p:cNvSpPr>
                <a:spLocks/>
              </p:cNvSpPr>
              <p:nvPr/>
            </p:nvSpPr>
            <p:spPr bwMode="auto">
              <a:xfrm>
                <a:off x="1800" y="1196"/>
                <a:ext cx="66" cy="42"/>
              </a:xfrm>
              <a:custGeom>
                <a:avLst/>
                <a:gdLst/>
                <a:ahLst/>
                <a:cxnLst>
                  <a:cxn ang="0">
                    <a:pos x="24" y="42"/>
                  </a:cxn>
                  <a:cxn ang="0">
                    <a:pos x="0" y="18"/>
                  </a:cxn>
                  <a:cxn ang="0">
                    <a:pos x="66" y="0"/>
                  </a:cxn>
                  <a:cxn ang="0">
                    <a:pos x="24" y="42"/>
                  </a:cxn>
                </a:cxnLst>
                <a:rect l="0" t="0" r="r" b="b"/>
                <a:pathLst>
                  <a:path w="66" h="42">
                    <a:moveTo>
                      <a:pt x="24" y="42"/>
                    </a:moveTo>
                    <a:lnTo>
                      <a:pt x="0" y="18"/>
                    </a:lnTo>
                    <a:lnTo>
                      <a:pt x="66" y="0"/>
                    </a:lnTo>
                    <a:lnTo>
                      <a:pt x="24" y="4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39" name="Line 1615"/>
              <p:cNvSpPr>
                <a:spLocks noChangeShapeType="1"/>
              </p:cNvSpPr>
              <p:nvPr/>
            </p:nvSpPr>
            <p:spPr bwMode="auto">
              <a:xfrm flipH="1" flipV="1">
                <a:off x="1800" y="1214"/>
                <a:ext cx="24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40" name="Line 1616"/>
              <p:cNvSpPr>
                <a:spLocks noChangeShapeType="1"/>
              </p:cNvSpPr>
              <p:nvPr/>
            </p:nvSpPr>
            <p:spPr bwMode="auto">
              <a:xfrm flipV="1">
                <a:off x="1800" y="1196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41" name="Freeform 1617"/>
              <p:cNvSpPr>
                <a:spLocks/>
              </p:cNvSpPr>
              <p:nvPr/>
            </p:nvSpPr>
            <p:spPr bwMode="auto">
              <a:xfrm>
                <a:off x="1794" y="1064"/>
                <a:ext cx="72" cy="36"/>
              </a:xfrm>
              <a:custGeom>
                <a:avLst/>
                <a:gdLst/>
                <a:ahLst/>
                <a:cxnLst>
                  <a:cxn ang="0">
                    <a:pos x="30" y="36"/>
                  </a:cxn>
                  <a:cxn ang="0">
                    <a:pos x="0" y="18"/>
                  </a:cxn>
                  <a:cxn ang="0">
                    <a:pos x="72" y="0"/>
                  </a:cxn>
                  <a:cxn ang="0">
                    <a:pos x="30" y="36"/>
                  </a:cxn>
                </a:cxnLst>
                <a:rect l="0" t="0" r="r" b="b"/>
                <a:pathLst>
                  <a:path w="72" h="36">
                    <a:moveTo>
                      <a:pt x="30" y="36"/>
                    </a:moveTo>
                    <a:lnTo>
                      <a:pt x="0" y="18"/>
                    </a:lnTo>
                    <a:lnTo>
                      <a:pt x="72" y="0"/>
                    </a:lnTo>
                    <a:lnTo>
                      <a:pt x="30" y="36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42" name="Line 1618"/>
              <p:cNvSpPr>
                <a:spLocks noChangeShapeType="1"/>
              </p:cNvSpPr>
              <p:nvPr/>
            </p:nvSpPr>
            <p:spPr bwMode="auto">
              <a:xfrm flipH="1" flipV="1">
                <a:off x="1794" y="1082"/>
                <a:ext cx="3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43" name="Line 1619"/>
              <p:cNvSpPr>
                <a:spLocks noChangeShapeType="1"/>
              </p:cNvSpPr>
              <p:nvPr/>
            </p:nvSpPr>
            <p:spPr bwMode="auto">
              <a:xfrm flipV="1">
                <a:off x="1794" y="1064"/>
                <a:ext cx="72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44" name="Freeform 1620"/>
              <p:cNvSpPr>
                <a:spLocks/>
              </p:cNvSpPr>
              <p:nvPr/>
            </p:nvSpPr>
            <p:spPr bwMode="auto">
              <a:xfrm>
                <a:off x="1794" y="1052"/>
                <a:ext cx="72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12"/>
                  </a:cxn>
                  <a:cxn ang="0">
                    <a:pos x="42" y="0"/>
                  </a:cxn>
                  <a:cxn ang="0">
                    <a:pos x="0" y="30"/>
                  </a:cxn>
                </a:cxnLst>
                <a:rect l="0" t="0" r="r" b="b"/>
                <a:pathLst>
                  <a:path w="72" h="30">
                    <a:moveTo>
                      <a:pt x="0" y="30"/>
                    </a:moveTo>
                    <a:lnTo>
                      <a:pt x="72" y="12"/>
                    </a:lnTo>
                    <a:lnTo>
                      <a:pt x="42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45" name="Line 1621"/>
              <p:cNvSpPr>
                <a:spLocks noChangeShapeType="1"/>
              </p:cNvSpPr>
              <p:nvPr/>
            </p:nvSpPr>
            <p:spPr bwMode="auto">
              <a:xfrm flipV="1">
                <a:off x="1794" y="1064"/>
                <a:ext cx="72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46" name="Line 1622"/>
              <p:cNvSpPr>
                <a:spLocks noChangeShapeType="1"/>
              </p:cNvSpPr>
              <p:nvPr/>
            </p:nvSpPr>
            <p:spPr bwMode="auto">
              <a:xfrm flipH="1" flipV="1">
                <a:off x="1836" y="1052"/>
                <a:ext cx="3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47" name="Freeform 1623"/>
              <p:cNvSpPr>
                <a:spLocks/>
              </p:cNvSpPr>
              <p:nvPr/>
            </p:nvSpPr>
            <p:spPr bwMode="auto">
              <a:xfrm>
                <a:off x="1794" y="920"/>
                <a:ext cx="66" cy="54"/>
              </a:xfrm>
              <a:custGeom>
                <a:avLst/>
                <a:gdLst/>
                <a:ahLst/>
                <a:cxnLst>
                  <a:cxn ang="0">
                    <a:pos x="24" y="42"/>
                  </a:cxn>
                  <a:cxn ang="0">
                    <a:pos x="0" y="54"/>
                  </a:cxn>
                  <a:cxn ang="0">
                    <a:pos x="66" y="0"/>
                  </a:cxn>
                  <a:cxn ang="0">
                    <a:pos x="24" y="42"/>
                  </a:cxn>
                </a:cxnLst>
                <a:rect l="0" t="0" r="r" b="b"/>
                <a:pathLst>
                  <a:path w="66" h="54">
                    <a:moveTo>
                      <a:pt x="24" y="42"/>
                    </a:moveTo>
                    <a:lnTo>
                      <a:pt x="0" y="54"/>
                    </a:lnTo>
                    <a:lnTo>
                      <a:pt x="66" y="0"/>
                    </a:lnTo>
                    <a:lnTo>
                      <a:pt x="24" y="42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48" name="Line 1624"/>
              <p:cNvSpPr>
                <a:spLocks noChangeShapeType="1"/>
              </p:cNvSpPr>
              <p:nvPr/>
            </p:nvSpPr>
            <p:spPr bwMode="auto">
              <a:xfrm flipH="1">
                <a:off x="1794" y="962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49" name="Line 1625"/>
              <p:cNvSpPr>
                <a:spLocks noChangeShapeType="1"/>
              </p:cNvSpPr>
              <p:nvPr/>
            </p:nvSpPr>
            <p:spPr bwMode="auto">
              <a:xfrm flipV="1">
                <a:off x="1794" y="920"/>
                <a:ext cx="66" cy="5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50" name="Freeform 1626"/>
              <p:cNvSpPr>
                <a:spLocks/>
              </p:cNvSpPr>
              <p:nvPr/>
            </p:nvSpPr>
            <p:spPr bwMode="auto">
              <a:xfrm>
                <a:off x="1794" y="914"/>
                <a:ext cx="66" cy="60"/>
              </a:xfrm>
              <a:custGeom>
                <a:avLst/>
                <a:gdLst/>
                <a:ahLst/>
                <a:cxnLst>
                  <a:cxn ang="0">
                    <a:pos x="0" y="60"/>
                  </a:cxn>
                  <a:cxn ang="0">
                    <a:pos x="66" y="6"/>
                  </a:cxn>
                  <a:cxn ang="0">
                    <a:pos x="42" y="0"/>
                  </a:cxn>
                  <a:cxn ang="0">
                    <a:pos x="0" y="60"/>
                  </a:cxn>
                </a:cxnLst>
                <a:rect l="0" t="0" r="r" b="b"/>
                <a:pathLst>
                  <a:path w="66" h="60">
                    <a:moveTo>
                      <a:pt x="0" y="60"/>
                    </a:moveTo>
                    <a:lnTo>
                      <a:pt x="66" y="6"/>
                    </a:lnTo>
                    <a:lnTo>
                      <a:pt x="42" y="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51" name="Line 1627"/>
              <p:cNvSpPr>
                <a:spLocks noChangeShapeType="1"/>
              </p:cNvSpPr>
              <p:nvPr/>
            </p:nvSpPr>
            <p:spPr bwMode="auto">
              <a:xfrm flipV="1">
                <a:off x="1794" y="920"/>
                <a:ext cx="66" cy="5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52" name="Line 1628"/>
              <p:cNvSpPr>
                <a:spLocks noChangeShapeType="1"/>
              </p:cNvSpPr>
              <p:nvPr/>
            </p:nvSpPr>
            <p:spPr bwMode="auto">
              <a:xfrm flipH="1" flipV="1">
                <a:off x="1836" y="914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53" name="Freeform 1629"/>
              <p:cNvSpPr>
                <a:spLocks/>
              </p:cNvSpPr>
              <p:nvPr/>
            </p:nvSpPr>
            <p:spPr bwMode="auto">
              <a:xfrm>
                <a:off x="1794" y="782"/>
                <a:ext cx="66" cy="36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66" y="18"/>
                  </a:cxn>
                  <a:cxn ang="0">
                    <a:pos x="42" y="0"/>
                  </a:cxn>
                  <a:cxn ang="0">
                    <a:pos x="0" y="36"/>
                  </a:cxn>
                </a:cxnLst>
                <a:rect l="0" t="0" r="r" b="b"/>
                <a:pathLst>
                  <a:path w="66" h="36">
                    <a:moveTo>
                      <a:pt x="0" y="36"/>
                    </a:moveTo>
                    <a:lnTo>
                      <a:pt x="66" y="18"/>
                    </a:lnTo>
                    <a:lnTo>
                      <a:pt x="42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54" name="Line 1630"/>
              <p:cNvSpPr>
                <a:spLocks noChangeShapeType="1"/>
              </p:cNvSpPr>
              <p:nvPr/>
            </p:nvSpPr>
            <p:spPr bwMode="auto">
              <a:xfrm flipV="1">
                <a:off x="1794" y="800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55" name="Line 1631"/>
              <p:cNvSpPr>
                <a:spLocks noChangeShapeType="1"/>
              </p:cNvSpPr>
              <p:nvPr/>
            </p:nvSpPr>
            <p:spPr bwMode="auto">
              <a:xfrm flipH="1" flipV="1">
                <a:off x="1836" y="782"/>
                <a:ext cx="24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56" name="Freeform 1632"/>
              <p:cNvSpPr>
                <a:spLocks/>
              </p:cNvSpPr>
              <p:nvPr/>
            </p:nvSpPr>
            <p:spPr bwMode="auto">
              <a:xfrm>
                <a:off x="1794" y="800"/>
                <a:ext cx="66" cy="30"/>
              </a:xfrm>
              <a:custGeom>
                <a:avLst/>
                <a:gdLst/>
                <a:ahLst/>
                <a:cxnLst>
                  <a:cxn ang="0">
                    <a:pos x="24" y="30"/>
                  </a:cxn>
                  <a:cxn ang="0">
                    <a:pos x="0" y="18"/>
                  </a:cxn>
                  <a:cxn ang="0">
                    <a:pos x="66" y="0"/>
                  </a:cxn>
                  <a:cxn ang="0">
                    <a:pos x="24" y="30"/>
                  </a:cxn>
                </a:cxnLst>
                <a:rect l="0" t="0" r="r" b="b"/>
                <a:pathLst>
                  <a:path w="66" h="30">
                    <a:moveTo>
                      <a:pt x="24" y="30"/>
                    </a:moveTo>
                    <a:lnTo>
                      <a:pt x="0" y="18"/>
                    </a:lnTo>
                    <a:lnTo>
                      <a:pt x="66" y="0"/>
                    </a:lnTo>
                    <a:lnTo>
                      <a:pt x="24" y="30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57" name="Line 1633"/>
              <p:cNvSpPr>
                <a:spLocks noChangeShapeType="1"/>
              </p:cNvSpPr>
              <p:nvPr/>
            </p:nvSpPr>
            <p:spPr bwMode="auto">
              <a:xfrm flipH="1" flipV="1">
                <a:off x="1794" y="818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58" name="Line 1634"/>
              <p:cNvSpPr>
                <a:spLocks noChangeShapeType="1"/>
              </p:cNvSpPr>
              <p:nvPr/>
            </p:nvSpPr>
            <p:spPr bwMode="auto">
              <a:xfrm flipV="1">
                <a:off x="1794" y="800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59" name="Freeform 1635"/>
              <p:cNvSpPr>
                <a:spLocks/>
              </p:cNvSpPr>
              <p:nvPr/>
            </p:nvSpPr>
            <p:spPr bwMode="auto">
              <a:xfrm>
                <a:off x="1788" y="1142"/>
                <a:ext cx="66" cy="36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66" y="12"/>
                  </a:cxn>
                  <a:cxn ang="0">
                    <a:pos x="42" y="0"/>
                  </a:cxn>
                  <a:cxn ang="0">
                    <a:pos x="0" y="36"/>
                  </a:cxn>
                </a:cxnLst>
                <a:rect l="0" t="0" r="r" b="b"/>
                <a:pathLst>
                  <a:path w="66" h="36">
                    <a:moveTo>
                      <a:pt x="0" y="36"/>
                    </a:moveTo>
                    <a:lnTo>
                      <a:pt x="66" y="12"/>
                    </a:lnTo>
                    <a:lnTo>
                      <a:pt x="42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E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60" name="Line 1636"/>
              <p:cNvSpPr>
                <a:spLocks noChangeShapeType="1"/>
              </p:cNvSpPr>
              <p:nvPr/>
            </p:nvSpPr>
            <p:spPr bwMode="auto">
              <a:xfrm flipV="1">
                <a:off x="1788" y="1154"/>
                <a:ext cx="6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61" name="Line 1637"/>
              <p:cNvSpPr>
                <a:spLocks noChangeShapeType="1"/>
              </p:cNvSpPr>
              <p:nvPr/>
            </p:nvSpPr>
            <p:spPr bwMode="auto">
              <a:xfrm flipH="1" flipV="1">
                <a:off x="1830" y="1142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62" name="Freeform 1638"/>
              <p:cNvSpPr>
                <a:spLocks/>
              </p:cNvSpPr>
              <p:nvPr/>
            </p:nvSpPr>
            <p:spPr bwMode="auto">
              <a:xfrm>
                <a:off x="1788" y="1154"/>
                <a:ext cx="66" cy="30"/>
              </a:xfrm>
              <a:custGeom>
                <a:avLst/>
                <a:gdLst/>
                <a:ahLst/>
                <a:cxnLst>
                  <a:cxn ang="0">
                    <a:pos x="30" y="30"/>
                  </a:cxn>
                  <a:cxn ang="0">
                    <a:pos x="0" y="24"/>
                  </a:cxn>
                  <a:cxn ang="0">
                    <a:pos x="66" y="0"/>
                  </a:cxn>
                  <a:cxn ang="0">
                    <a:pos x="30" y="30"/>
                  </a:cxn>
                </a:cxnLst>
                <a:rect l="0" t="0" r="r" b="b"/>
                <a:pathLst>
                  <a:path w="66" h="30">
                    <a:moveTo>
                      <a:pt x="30" y="30"/>
                    </a:moveTo>
                    <a:lnTo>
                      <a:pt x="0" y="24"/>
                    </a:lnTo>
                    <a:lnTo>
                      <a:pt x="66" y="0"/>
                    </a:lnTo>
                    <a:lnTo>
                      <a:pt x="30" y="30"/>
                    </a:lnTo>
                    <a:close/>
                  </a:path>
                </a:pathLst>
              </a:custGeom>
              <a:solidFill>
                <a:srgbClr val="E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63" name="Line 1639"/>
              <p:cNvSpPr>
                <a:spLocks noChangeShapeType="1"/>
              </p:cNvSpPr>
              <p:nvPr/>
            </p:nvSpPr>
            <p:spPr bwMode="auto">
              <a:xfrm flipH="1" flipV="1">
                <a:off x="1788" y="1178"/>
                <a:ext cx="3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64" name="Line 1640"/>
              <p:cNvSpPr>
                <a:spLocks noChangeShapeType="1"/>
              </p:cNvSpPr>
              <p:nvPr/>
            </p:nvSpPr>
            <p:spPr bwMode="auto">
              <a:xfrm flipV="1">
                <a:off x="1788" y="1154"/>
                <a:ext cx="6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65" name="Freeform 1641"/>
              <p:cNvSpPr>
                <a:spLocks/>
              </p:cNvSpPr>
              <p:nvPr/>
            </p:nvSpPr>
            <p:spPr bwMode="auto">
              <a:xfrm>
                <a:off x="1788" y="1376"/>
                <a:ext cx="66" cy="48"/>
              </a:xfrm>
              <a:custGeom>
                <a:avLst/>
                <a:gdLst/>
                <a:ahLst/>
                <a:cxnLst>
                  <a:cxn ang="0">
                    <a:pos x="24" y="48"/>
                  </a:cxn>
                  <a:cxn ang="0">
                    <a:pos x="0" y="18"/>
                  </a:cxn>
                  <a:cxn ang="0">
                    <a:pos x="66" y="0"/>
                  </a:cxn>
                  <a:cxn ang="0">
                    <a:pos x="24" y="48"/>
                  </a:cxn>
                </a:cxnLst>
                <a:rect l="0" t="0" r="r" b="b"/>
                <a:pathLst>
                  <a:path w="66" h="48">
                    <a:moveTo>
                      <a:pt x="24" y="48"/>
                    </a:moveTo>
                    <a:lnTo>
                      <a:pt x="0" y="18"/>
                    </a:lnTo>
                    <a:lnTo>
                      <a:pt x="66" y="0"/>
                    </a:lnTo>
                    <a:lnTo>
                      <a:pt x="24" y="48"/>
                    </a:lnTo>
                    <a:close/>
                  </a:path>
                </a:pathLst>
              </a:custGeom>
              <a:solidFill>
                <a:srgbClr val="FF3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66" name="Line 1642"/>
              <p:cNvSpPr>
                <a:spLocks noChangeShapeType="1"/>
              </p:cNvSpPr>
              <p:nvPr/>
            </p:nvSpPr>
            <p:spPr bwMode="auto">
              <a:xfrm flipH="1" flipV="1">
                <a:off x="1788" y="1394"/>
                <a:ext cx="24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67" name="Line 1643"/>
              <p:cNvSpPr>
                <a:spLocks noChangeShapeType="1"/>
              </p:cNvSpPr>
              <p:nvPr/>
            </p:nvSpPr>
            <p:spPr bwMode="auto">
              <a:xfrm flipV="1">
                <a:off x="1788" y="1376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68" name="Freeform 1644"/>
              <p:cNvSpPr>
                <a:spLocks/>
              </p:cNvSpPr>
              <p:nvPr/>
            </p:nvSpPr>
            <p:spPr bwMode="auto">
              <a:xfrm>
                <a:off x="1788" y="1376"/>
                <a:ext cx="66" cy="18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66" y="0"/>
                  </a:cxn>
                  <a:cxn ang="0">
                    <a:pos x="42" y="6"/>
                  </a:cxn>
                  <a:cxn ang="0">
                    <a:pos x="0" y="18"/>
                  </a:cxn>
                </a:cxnLst>
                <a:rect l="0" t="0" r="r" b="b"/>
                <a:pathLst>
                  <a:path w="66" h="18">
                    <a:moveTo>
                      <a:pt x="0" y="18"/>
                    </a:moveTo>
                    <a:lnTo>
                      <a:pt x="66" y="0"/>
                    </a:lnTo>
                    <a:lnTo>
                      <a:pt x="42" y="6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FF2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69" name="Line 1645"/>
              <p:cNvSpPr>
                <a:spLocks noChangeShapeType="1"/>
              </p:cNvSpPr>
              <p:nvPr/>
            </p:nvSpPr>
            <p:spPr bwMode="auto">
              <a:xfrm flipV="1">
                <a:off x="1788" y="1376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70" name="Line 1646"/>
              <p:cNvSpPr>
                <a:spLocks noChangeShapeType="1"/>
              </p:cNvSpPr>
              <p:nvPr/>
            </p:nvSpPr>
            <p:spPr bwMode="auto">
              <a:xfrm flipH="1">
                <a:off x="1830" y="1376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71" name="Freeform 1647"/>
              <p:cNvSpPr>
                <a:spLocks/>
              </p:cNvSpPr>
              <p:nvPr/>
            </p:nvSpPr>
            <p:spPr bwMode="auto">
              <a:xfrm>
                <a:off x="1788" y="890"/>
                <a:ext cx="66" cy="30"/>
              </a:xfrm>
              <a:custGeom>
                <a:avLst/>
                <a:gdLst/>
                <a:ahLst/>
                <a:cxnLst>
                  <a:cxn ang="0">
                    <a:pos x="24" y="30"/>
                  </a:cxn>
                  <a:cxn ang="0">
                    <a:pos x="0" y="18"/>
                  </a:cxn>
                  <a:cxn ang="0">
                    <a:pos x="66" y="0"/>
                  </a:cxn>
                  <a:cxn ang="0">
                    <a:pos x="24" y="30"/>
                  </a:cxn>
                </a:cxnLst>
                <a:rect l="0" t="0" r="r" b="b"/>
                <a:pathLst>
                  <a:path w="66" h="30">
                    <a:moveTo>
                      <a:pt x="24" y="30"/>
                    </a:moveTo>
                    <a:lnTo>
                      <a:pt x="0" y="18"/>
                    </a:lnTo>
                    <a:lnTo>
                      <a:pt x="66" y="0"/>
                    </a:lnTo>
                    <a:lnTo>
                      <a:pt x="24" y="30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72" name="Line 1648"/>
              <p:cNvSpPr>
                <a:spLocks noChangeShapeType="1"/>
              </p:cNvSpPr>
              <p:nvPr/>
            </p:nvSpPr>
            <p:spPr bwMode="auto">
              <a:xfrm flipH="1" flipV="1">
                <a:off x="1788" y="908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73" name="Line 1649"/>
              <p:cNvSpPr>
                <a:spLocks noChangeShapeType="1"/>
              </p:cNvSpPr>
              <p:nvPr/>
            </p:nvSpPr>
            <p:spPr bwMode="auto">
              <a:xfrm flipV="1">
                <a:off x="1788" y="890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74" name="Freeform 1650"/>
              <p:cNvSpPr>
                <a:spLocks/>
              </p:cNvSpPr>
              <p:nvPr/>
            </p:nvSpPr>
            <p:spPr bwMode="auto">
              <a:xfrm>
                <a:off x="1788" y="878"/>
                <a:ext cx="66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66" y="12"/>
                  </a:cxn>
                  <a:cxn ang="0">
                    <a:pos x="36" y="0"/>
                  </a:cxn>
                  <a:cxn ang="0">
                    <a:pos x="0" y="30"/>
                  </a:cxn>
                </a:cxnLst>
                <a:rect l="0" t="0" r="r" b="b"/>
                <a:pathLst>
                  <a:path w="66" h="30">
                    <a:moveTo>
                      <a:pt x="0" y="30"/>
                    </a:moveTo>
                    <a:lnTo>
                      <a:pt x="66" y="12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75" name="Line 1651"/>
              <p:cNvSpPr>
                <a:spLocks noChangeShapeType="1"/>
              </p:cNvSpPr>
              <p:nvPr/>
            </p:nvSpPr>
            <p:spPr bwMode="auto">
              <a:xfrm flipV="1">
                <a:off x="1788" y="890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76" name="Line 1652"/>
              <p:cNvSpPr>
                <a:spLocks noChangeShapeType="1"/>
              </p:cNvSpPr>
              <p:nvPr/>
            </p:nvSpPr>
            <p:spPr bwMode="auto">
              <a:xfrm flipH="1" flipV="1">
                <a:off x="1824" y="878"/>
                <a:ext cx="3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77" name="Freeform 1653"/>
              <p:cNvSpPr>
                <a:spLocks/>
              </p:cNvSpPr>
              <p:nvPr/>
            </p:nvSpPr>
            <p:spPr bwMode="auto">
              <a:xfrm>
                <a:off x="1782" y="1232"/>
                <a:ext cx="66" cy="36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66" y="0"/>
                  </a:cxn>
                  <a:cxn ang="0">
                    <a:pos x="42" y="6"/>
                  </a:cxn>
                  <a:cxn ang="0">
                    <a:pos x="0" y="36"/>
                  </a:cxn>
                </a:cxnLst>
                <a:rect l="0" t="0" r="r" b="b"/>
                <a:pathLst>
                  <a:path w="66" h="36">
                    <a:moveTo>
                      <a:pt x="0" y="36"/>
                    </a:moveTo>
                    <a:lnTo>
                      <a:pt x="66" y="0"/>
                    </a:lnTo>
                    <a:lnTo>
                      <a:pt x="42" y="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FF1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78" name="Line 1654"/>
              <p:cNvSpPr>
                <a:spLocks noChangeShapeType="1"/>
              </p:cNvSpPr>
              <p:nvPr/>
            </p:nvSpPr>
            <p:spPr bwMode="auto">
              <a:xfrm flipV="1">
                <a:off x="1782" y="1232"/>
                <a:ext cx="66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79" name="Line 1655"/>
              <p:cNvSpPr>
                <a:spLocks noChangeShapeType="1"/>
              </p:cNvSpPr>
              <p:nvPr/>
            </p:nvSpPr>
            <p:spPr bwMode="auto">
              <a:xfrm flipH="1">
                <a:off x="1824" y="1232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80" name="Freeform 1656"/>
              <p:cNvSpPr>
                <a:spLocks/>
              </p:cNvSpPr>
              <p:nvPr/>
            </p:nvSpPr>
            <p:spPr bwMode="auto">
              <a:xfrm>
                <a:off x="1782" y="1232"/>
                <a:ext cx="66" cy="42"/>
              </a:xfrm>
              <a:custGeom>
                <a:avLst/>
                <a:gdLst/>
                <a:ahLst/>
                <a:cxnLst>
                  <a:cxn ang="0">
                    <a:pos x="24" y="42"/>
                  </a:cxn>
                  <a:cxn ang="0">
                    <a:pos x="0" y="36"/>
                  </a:cxn>
                  <a:cxn ang="0">
                    <a:pos x="66" y="0"/>
                  </a:cxn>
                  <a:cxn ang="0">
                    <a:pos x="24" y="42"/>
                  </a:cxn>
                </a:cxnLst>
                <a:rect l="0" t="0" r="r" b="b"/>
                <a:pathLst>
                  <a:path w="66" h="42">
                    <a:moveTo>
                      <a:pt x="24" y="42"/>
                    </a:moveTo>
                    <a:lnTo>
                      <a:pt x="0" y="36"/>
                    </a:lnTo>
                    <a:lnTo>
                      <a:pt x="66" y="0"/>
                    </a:lnTo>
                    <a:lnTo>
                      <a:pt x="24" y="42"/>
                    </a:lnTo>
                    <a:close/>
                  </a:path>
                </a:pathLst>
              </a:custGeom>
              <a:solidFill>
                <a:srgbClr val="FF1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81" name="Line 1657"/>
              <p:cNvSpPr>
                <a:spLocks noChangeShapeType="1"/>
              </p:cNvSpPr>
              <p:nvPr/>
            </p:nvSpPr>
            <p:spPr bwMode="auto">
              <a:xfrm flipH="1" flipV="1">
                <a:off x="1782" y="1268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82" name="Line 1658"/>
              <p:cNvSpPr>
                <a:spLocks noChangeShapeType="1"/>
              </p:cNvSpPr>
              <p:nvPr/>
            </p:nvSpPr>
            <p:spPr bwMode="auto">
              <a:xfrm flipV="1">
                <a:off x="1782" y="1232"/>
                <a:ext cx="66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83" name="Freeform 1659"/>
              <p:cNvSpPr>
                <a:spLocks/>
              </p:cNvSpPr>
              <p:nvPr/>
            </p:nvSpPr>
            <p:spPr bwMode="auto">
              <a:xfrm>
                <a:off x="1776" y="962"/>
                <a:ext cx="72" cy="36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72" y="12"/>
                  </a:cxn>
                  <a:cxn ang="0">
                    <a:pos x="42" y="0"/>
                  </a:cxn>
                  <a:cxn ang="0">
                    <a:pos x="0" y="36"/>
                  </a:cxn>
                </a:cxnLst>
                <a:rect l="0" t="0" r="r" b="b"/>
                <a:pathLst>
                  <a:path w="72" h="36">
                    <a:moveTo>
                      <a:pt x="0" y="36"/>
                    </a:moveTo>
                    <a:lnTo>
                      <a:pt x="72" y="12"/>
                    </a:lnTo>
                    <a:lnTo>
                      <a:pt x="42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84" name="Line 1660"/>
              <p:cNvSpPr>
                <a:spLocks noChangeShapeType="1"/>
              </p:cNvSpPr>
              <p:nvPr/>
            </p:nvSpPr>
            <p:spPr bwMode="auto">
              <a:xfrm flipV="1">
                <a:off x="1776" y="974"/>
                <a:ext cx="72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85" name="Line 1661"/>
              <p:cNvSpPr>
                <a:spLocks noChangeShapeType="1"/>
              </p:cNvSpPr>
              <p:nvPr/>
            </p:nvSpPr>
            <p:spPr bwMode="auto">
              <a:xfrm flipH="1" flipV="1">
                <a:off x="1818" y="962"/>
                <a:ext cx="3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86" name="Freeform 1662"/>
              <p:cNvSpPr>
                <a:spLocks/>
              </p:cNvSpPr>
              <p:nvPr/>
            </p:nvSpPr>
            <p:spPr bwMode="auto">
              <a:xfrm>
                <a:off x="1776" y="1346"/>
                <a:ext cx="66" cy="36"/>
              </a:xfrm>
              <a:custGeom>
                <a:avLst/>
                <a:gdLst/>
                <a:ahLst/>
                <a:cxnLst>
                  <a:cxn ang="0">
                    <a:pos x="24" y="36"/>
                  </a:cxn>
                  <a:cxn ang="0">
                    <a:pos x="0" y="6"/>
                  </a:cxn>
                  <a:cxn ang="0">
                    <a:pos x="66" y="0"/>
                  </a:cxn>
                  <a:cxn ang="0">
                    <a:pos x="24" y="36"/>
                  </a:cxn>
                </a:cxnLst>
                <a:rect l="0" t="0" r="r" b="b"/>
                <a:pathLst>
                  <a:path w="66" h="36">
                    <a:moveTo>
                      <a:pt x="24" y="36"/>
                    </a:moveTo>
                    <a:lnTo>
                      <a:pt x="0" y="6"/>
                    </a:lnTo>
                    <a:lnTo>
                      <a:pt x="66" y="0"/>
                    </a:lnTo>
                    <a:lnTo>
                      <a:pt x="24" y="36"/>
                    </a:lnTo>
                    <a:close/>
                  </a:path>
                </a:pathLst>
              </a:custGeom>
              <a:solidFill>
                <a:srgbClr val="FF3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87" name="Line 1663"/>
              <p:cNvSpPr>
                <a:spLocks noChangeShapeType="1"/>
              </p:cNvSpPr>
              <p:nvPr/>
            </p:nvSpPr>
            <p:spPr bwMode="auto">
              <a:xfrm flipH="1" flipV="1">
                <a:off x="1776" y="1352"/>
                <a:ext cx="24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88" name="Line 1664"/>
              <p:cNvSpPr>
                <a:spLocks noChangeShapeType="1"/>
              </p:cNvSpPr>
              <p:nvPr/>
            </p:nvSpPr>
            <p:spPr bwMode="auto">
              <a:xfrm flipV="1">
                <a:off x="1776" y="1346"/>
                <a:ext cx="6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89" name="Freeform 1665"/>
              <p:cNvSpPr>
                <a:spLocks/>
              </p:cNvSpPr>
              <p:nvPr/>
            </p:nvSpPr>
            <p:spPr bwMode="auto">
              <a:xfrm>
                <a:off x="1776" y="1310"/>
                <a:ext cx="66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66" y="36"/>
                  </a:cxn>
                  <a:cxn ang="0">
                    <a:pos x="42" y="0"/>
                  </a:cxn>
                  <a:cxn ang="0">
                    <a:pos x="0" y="42"/>
                  </a:cxn>
                </a:cxnLst>
                <a:rect l="0" t="0" r="r" b="b"/>
                <a:pathLst>
                  <a:path w="66" h="42">
                    <a:moveTo>
                      <a:pt x="0" y="42"/>
                    </a:moveTo>
                    <a:lnTo>
                      <a:pt x="66" y="36"/>
                    </a:lnTo>
                    <a:lnTo>
                      <a:pt x="42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FF1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90" name="Line 1666"/>
              <p:cNvSpPr>
                <a:spLocks noChangeShapeType="1"/>
              </p:cNvSpPr>
              <p:nvPr/>
            </p:nvSpPr>
            <p:spPr bwMode="auto">
              <a:xfrm flipV="1">
                <a:off x="1776" y="1346"/>
                <a:ext cx="6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91" name="Line 1667"/>
              <p:cNvSpPr>
                <a:spLocks noChangeShapeType="1"/>
              </p:cNvSpPr>
              <p:nvPr/>
            </p:nvSpPr>
            <p:spPr bwMode="auto">
              <a:xfrm flipH="1" flipV="1">
                <a:off x="1818" y="1310"/>
                <a:ext cx="24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92" name="Freeform 1668"/>
              <p:cNvSpPr>
                <a:spLocks/>
              </p:cNvSpPr>
              <p:nvPr/>
            </p:nvSpPr>
            <p:spPr bwMode="auto">
              <a:xfrm>
                <a:off x="1776" y="842"/>
                <a:ext cx="66" cy="24"/>
              </a:xfrm>
              <a:custGeom>
                <a:avLst/>
                <a:gdLst/>
                <a:ahLst/>
                <a:cxnLst>
                  <a:cxn ang="0">
                    <a:pos x="24" y="24"/>
                  </a:cxn>
                  <a:cxn ang="0">
                    <a:pos x="0" y="18"/>
                  </a:cxn>
                  <a:cxn ang="0">
                    <a:pos x="66" y="0"/>
                  </a:cxn>
                  <a:cxn ang="0">
                    <a:pos x="24" y="24"/>
                  </a:cxn>
                </a:cxnLst>
                <a:rect l="0" t="0" r="r" b="b"/>
                <a:pathLst>
                  <a:path w="66" h="24">
                    <a:moveTo>
                      <a:pt x="24" y="24"/>
                    </a:moveTo>
                    <a:lnTo>
                      <a:pt x="0" y="18"/>
                    </a:lnTo>
                    <a:lnTo>
                      <a:pt x="66" y="0"/>
                    </a:lnTo>
                    <a:lnTo>
                      <a:pt x="24" y="24"/>
                    </a:lnTo>
                    <a:close/>
                  </a:path>
                </a:pathLst>
              </a:custGeom>
              <a:solidFill>
                <a:srgbClr val="B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93" name="Line 1669"/>
              <p:cNvSpPr>
                <a:spLocks noChangeShapeType="1"/>
              </p:cNvSpPr>
              <p:nvPr/>
            </p:nvSpPr>
            <p:spPr bwMode="auto">
              <a:xfrm flipH="1" flipV="1">
                <a:off x="1776" y="860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94" name="Line 1670"/>
              <p:cNvSpPr>
                <a:spLocks noChangeShapeType="1"/>
              </p:cNvSpPr>
              <p:nvPr/>
            </p:nvSpPr>
            <p:spPr bwMode="auto">
              <a:xfrm flipV="1">
                <a:off x="1776" y="842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95" name="Freeform 1671"/>
              <p:cNvSpPr>
                <a:spLocks/>
              </p:cNvSpPr>
              <p:nvPr/>
            </p:nvSpPr>
            <p:spPr bwMode="auto">
              <a:xfrm>
                <a:off x="1776" y="830"/>
                <a:ext cx="66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66" y="12"/>
                  </a:cxn>
                  <a:cxn ang="0">
                    <a:pos x="42" y="0"/>
                  </a:cxn>
                  <a:cxn ang="0">
                    <a:pos x="0" y="30"/>
                  </a:cxn>
                </a:cxnLst>
                <a:rect l="0" t="0" r="r" b="b"/>
                <a:pathLst>
                  <a:path w="66" h="30">
                    <a:moveTo>
                      <a:pt x="0" y="30"/>
                    </a:moveTo>
                    <a:lnTo>
                      <a:pt x="66" y="12"/>
                    </a:lnTo>
                    <a:lnTo>
                      <a:pt x="42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96" name="Line 1672"/>
              <p:cNvSpPr>
                <a:spLocks noChangeShapeType="1"/>
              </p:cNvSpPr>
              <p:nvPr/>
            </p:nvSpPr>
            <p:spPr bwMode="auto">
              <a:xfrm flipV="1">
                <a:off x="1776" y="842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97" name="Line 1673"/>
              <p:cNvSpPr>
                <a:spLocks noChangeShapeType="1"/>
              </p:cNvSpPr>
              <p:nvPr/>
            </p:nvSpPr>
            <p:spPr bwMode="auto">
              <a:xfrm flipH="1" flipV="1">
                <a:off x="1818" y="830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98" name="Freeform 1674"/>
              <p:cNvSpPr>
                <a:spLocks/>
              </p:cNvSpPr>
              <p:nvPr/>
            </p:nvSpPr>
            <p:spPr bwMode="auto">
              <a:xfrm>
                <a:off x="1722" y="1070"/>
                <a:ext cx="66" cy="306"/>
              </a:xfrm>
              <a:custGeom>
                <a:avLst/>
                <a:gdLst/>
                <a:ahLst/>
                <a:cxnLst>
                  <a:cxn ang="0">
                    <a:pos x="24" y="240"/>
                  </a:cxn>
                  <a:cxn ang="0">
                    <a:pos x="0" y="306"/>
                  </a:cxn>
                  <a:cxn ang="0">
                    <a:pos x="66" y="0"/>
                  </a:cxn>
                  <a:cxn ang="0">
                    <a:pos x="24" y="240"/>
                  </a:cxn>
                </a:cxnLst>
                <a:rect l="0" t="0" r="r" b="b"/>
                <a:pathLst>
                  <a:path w="66" h="306">
                    <a:moveTo>
                      <a:pt x="24" y="240"/>
                    </a:moveTo>
                    <a:lnTo>
                      <a:pt x="0" y="306"/>
                    </a:lnTo>
                    <a:lnTo>
                      <a:pt x="66" y="0"/>
                    </a:lnTo>
                    <a:lnTo>
                      <a:pt x="24" y="240"/>
                    </a:lnTo>
                    <a:close/>
                  </a:path>
                </a:pathLst>
              </a:custGeom>
              <a:solidFill>
                <a:srgbClr val="FFBF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99" name="Line 1675"/>
              <p:cNvSpPr>
                <a:spLocks noChangeShapeType="1"/>
              </p:cNvSpPr>
              <p:nvPr/>
            </p:nvSpPr>
            <p:spPr bwMode="auto">
              <a:xfrm flipH="1">
                <a:off x="1722" y="1310"/>
                <a:ext cx="24" cy="6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00" name="Line 1676"/>
              <p:cNvSpPr>
                <a:spLocks noChangeShapeType="1"/>
              </p:cNvSpPr>
              <p:nvPr/>
            </p:nvSpPr>
            <p:spPr bwMode="auto">
              <a:xfrm flipV="1">
                <a:off x="1722" y="1070"/>
                <a:ext cx="66" cy="30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01" name="Freeform 1677"/>
              <p:cNvSpPr>
                <a:spLocks/>
              </p:cNvSpPr>
              <p:nvPr/>
            </p:nvSpPr>
            <p:spPr bwMode="auto">
              <a:xfrm>
                <a:off x="1722" y="1010"/>
                <a:ext cx="66" cy="366"/>
              </a:xfrm>
              <a:custGeom>
                <a:avLst/>
                <a:gdLst/>
                <a:ahLst/>
                <a:cxnLst>
                  <a:cxn ang="0">
                    <a:pos x="0" y="366"/>
                  </a:cxn>
                  <a:cxn ang="0">
                    <a:pos x="66" y="60"/>
                  </a:cxn>
                  <a:cxn ang="0">
                    <a:pos x="42" y="0"/>
                  </a:cxn>
                  <a:cxn ang="0">
                    <a:pos x="0" y="366"/>
                  </a:cxn>
                </a:cxnLst>
                <a:rect l="0" t="0" r="r" b="b"/>
                <a:pathLst>
                  <a:path w="66" h="366">
                    <a:moveTo>
                      <a:pt x="0" y="366"/>
                    </a:moveTo>
                    <a:lnTo>
                      <a:pt x="66" y="60"/>
                    </a:lnTo>
                    <a:lnTo>
                      <a:pt x="42" y="0"/>
                    </a:lnTo>
                    <a:lnTo>
                      <a:pt x="0" y="366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02" name="Line 1678"/>
              <p:cNvSpPr>
                <a:spLocks noChangeShapeType="1"/>
              </p:cNvSpPr>
              <p:nvPr/>
            </p:nvSpPr>
            <p:spPr bwMode="auto">
              <a:xfrm flipV="1">
                <a:off x="1722" y="1070"/>
                <a:ext cx="66" cy="30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03" name="Line 1679"/>
              <p:cNvSpPr>
                <a:spLocks noChangeShapeType="1"/>
              </p:cNvSpPr>
              <p:nvPr/>
            </p:nvSpPr>
            <p:spPr bwMode="auto">
              <a:xfrm flipH="1" flipV="1">
                <a:off x="1764" y="1010"/>
                <a:ext cx="24" cy="6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04" name="Freeform 1680"/>
              <p:cNvSpPr>
                <a:spLocks/>
              </p:cNvSpPr>
              <p:nvPr/>
            </p:nvSpPr>
            <p:spPr bwMode="auto">
              <a:xfrm>
                <a:off x="1746" y="1010"/>
                <a:ext cx="66" cy="300"/>
              </a:xfrm>
              <a:custGeom>
                <a:avLst/>
                <a:gdLst/>
                <a:ahLst/>
                <a:cxnLst>
                  <a:cxn ang="0">
                    <a:pos x="0" y="300"/>
                  </a:cxn>
                  <a:cxn ang="0">
                    <a:pos x="66" y="0"/>
                  </a:cxn>
                  <a:cxn ang="0">
                    <a:pos x="42" y="60"/>
                  </a:cxn>
                  <a:cxn ang="0">
                    <a:pos x="0" y="300"/>
                  </a:cxn>
                </a:cxnLst>
                <a:rect l="0" t="0" r="r" b="b"/>
                <a:pathLst>
                  <a:path w="66" h="300">
                    <a:moveTo>
                      <a:pt x="0" y="300"/>
                    </a:moveTo>
                    <a:lnTo>
                      <a:pt x="66" y="0"/>
                    </a:lnTo>
                    <a:lnTo>
                      <a:pt x="42" y="60"/>
                    </a:lnTo>
                    <a:lnTo>
                      <a:pt x="0" y="300"/>
                    </a:lnTo>
                    <a:close/>
                  </a:path>
                </a:pathLst>
              </a:custGeom>
              <a:solidFill>
                <a:srgbClr val="FFBF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05" name="Line 1681"/>
              <p:cNvSpPr>
                <a:spLocks noChangeShapeType="1"/>
              </p:cNvSpPr>
              <p:nvPr/>
            </p:nvSpPr>
            <p:spPr bwMode="auto">
              <a:xfrm flipV="1">
                <a:off x="1746" y="1010"/>
                <a:ext cx="66" cy="3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06" name="Line 1682"/>
              <p:cNvSpPr>
                <a:spLocks noChangeShapeType="1"/>
              </p:cNvSpPr>
              <p:nvPr/>
            </p:nvSpPr>
            <p:spPr bwMode="auto">
              <a:xfrm flipH="1">
                <a:off x="1788" y="1010"/>
                <a:ext cx="24" cy="6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07" name="Freeform 1683"/>
              <p:cNvSpPr>
                <a:spLocks/>
              </p:cNvSpPr>
              <p:nvPr/>
            </p:nvSpPr>
            <p:spPr bwMode="auto">
              <a:xfrm>
                <a:off x="1746" y="1010"/>
                <a:ext cx="66" cy="300"/>
              </a:xfrm>
              <a:custGeom>
                <a:avLst/>
                <a:gdLst/>
                <a:ahLst/>
                <a:cxnLst>
                  <a:cxn ang="0">
                    <a:pos x="24" y="60"/>
                  </a:cxn>
                  <a:cxn ang="0">
                    <a:pos x="0" y="300"/>
                  </a:cxn>
                  <a:cxn ang="0">
                    <a:pos x="66" y="0"/>
                  </a:cxn>
                  <a:cxn ang="0">
                    <a:pos x="24" y="60"/>
                  </a:cxn>
                </a:cxnLst>
                <a:rect l="0" t="0" r="r" b="b"/>
                <a:pathLst>
                  <a:path w="66" h="300">
                    <a:moveTo>
                      <a:pt x="24" y="60"/>
                    </a:moveTo>
                    <a:lnTo>
                      <a:pt x="0" y="300"/>
                    </a:lnTo>
                    <a:lnTo>
                      <a:pt x="66" y="0"/>
                    </a:lnTo>
                    <a:lnTo>
                      <a:pt x="24" y="60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08" name="Line 1684"/>
              <p:cNvSpPr>
                <a:spLocks noChangeShapeType="1"/>
              </p:cNvSpPr>
              <p:nvPr/>
            </p:nvSpPr>
            <p:spPr bwMode="auto">
              <a:xfrm flipH="1">
                <a:off x="1746" y="1070"/>
                <a:ext cx="24" cy="24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09" name="Line 1685"/>
              <p:cNvSpPr>
                <a:spLocks noChangeShapeType="1"/>
              </p:cNvSpPr>
              <p:nvPr/>
            </p:nvSpPr>
            <p:spPr bwMode="auto">
              <a:xfrm flipV="1">
                <a:off x="1746" y="1010"/>
                <a:ext cx="66" cy="30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10" name="Freeform 1686"/>
              <p:cNvSpPr>
                <a:spLocks/>
              </p:cNvSpPr>
              <p:nvPr/>
            </p:nvSpPr>
            <p:spPr bwMode="auto">
              <a:xfrm>
                <a:off x="1770" y="1052"/>
                <a:ext cx="66" cy="30"/>
              </a:xfrm>
              <a:custGeom>
                <a:avLst/>
                <a:gdLst/>
                <a:ahLst/>
                <a:cxnLst>
                  <a:cxn ang="0">
                    <a:pos x="24" y="30"/>
                  </a:cxn>
                  <a:cxn ang="0">
                    <a:pos x="0" y="18"/>
                  </a:cxn>
                  <a:cxn ang="0">
                    <a:pos x="66" y="0"/>
                  </a:cxn>
                  <a:cxn ang="0">
                    <a:pos x="24" y="30"/>
                  </a:cxn>
                </a:cxnLst>
                <a:rect l="0" t="0" r="r" b="b"/>
                <a:pathLst>
                  <a:path w="66" h="30">
                    <a:moveTo>
                      <a:pt x="24" y="30"/>
                    </a:moveTo>
                    <a:lnTo>
                      <a:pt x="0" y="18"/>
                    </a:lnTo>
                    <a:lnTo>
                      <a:pt x="66" y="0"/>
                    </a:lnTo>
                    <a:lnTo>
                      <a:pt x="24" y="30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11" name="Line 1687"/>
              <p:cNvSpPr>
                <a:spLocks noChangeShapeType="1"/>
              </p:cNvSpPr>
              <p:nvPr/>
            </p:nvSpPr>
            <p:spPr bwMode="auto">
              <a:xfrm flipH="1" flipV="1">
                <a:off x="1770" y="1070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12" name="Line 1688"/>
              <p:cNvSpPr>
                <a:spLocks noChangeShapeType="1"/>
              </p:cNvSpPr>
              <p:nvPr/>
            </p:nvSpPr>
            <p:spPr bwMode="auto">
              <a:xfrm flipV="1">
                <a:off x="1770" y="1052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13" name="Freeform 1689"/>
              <p:cNvSpPr>
                <a:spLocks/>
              </p:cNvSpPr>
              <p:nvPr/>
            </p:nvSpPr>
            <p:spPr bwMode="auto">
              <a:xfrm>
                <a:off x="1770" y="1010"/>
                <a:ext cx="66" cy="60"/>
              </a:xfrm>
              <a:custGeom>
                <a:avLst/>
                <a:gdLst/>
                <a:ahLst/>
                <a:cxnLst>
                  <a:cxn ang="0">
                    <a:pos x="0" y="60"/>
                  </a:cxn>
                  <a:cxn ang="0">
                    <a:pos x="66" y="42"/>
                  </a:cxn>
                  <a:cxn ang="0">
                    <a:pos x="42" y="0"/>
                  </a:cxn>
                  <a:cxn ang="0">
                    <a:pos x="0" y="60"/>
                  </a:cxn>
                </a:cxnLst>
                <a:rect l="0" t="0" r="r" b="b"/>
                <a:pathLst>
                  <a:path w="66" h="60">
                    <a:moveTo>
                      <a:pt x="0" y="60"/>
                    </a:moveTo>
                    <a:lnTo>
                      <a:pt x="66" y="42"/>
                    </a:lnTo>
                    <a:lnTo>
                      <a:pt x="42" y="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14" name="Line 1690"/>
              <p:cNvSpPr>
                <a:spLocks noChangeShapeType="1"/>
              </p:cNvSpPr>
              <p:nvPr/>
            </p:nvSpPr>
            <p:spPr bwMode="auto">
              <a:xfrm flipV="1">
                <a:off x="1770" y="1052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15" name="Line 1691"/>
              <p:cNvSpPr>
                <a:spLocks noChangeShapeType="1"/>
              </p:cNvSpPr>
              <p:nvPr/>
            </p:nvSpPr>
            <p:spPr bwMode="auto">
              <a:xfrm flipH="1" flipV="1">
                <a:off x="1812" y="1010"/>
                <a:ext cx="24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16" name="Freeform 1692"/>
              <p:cNvSpPr>
                <a:spLocks/>
              </p:cNvSpPr>
              <p:nvPr/>
            </p:nvSpPr>
            <p:spPr bwMode="auto">
              <a:xfrm>
                <a:off x="1770" y="914"/>
                <a:ext cx="66" cy="60"/>
              </a:xfrm>
              <a:custGeom>
                <a:avLst/>
                <a:gdLst/>
                <a:ahLst/>
                <a:cxnLst>
                  <a:cxn ang="0">
                    <a:pos x="24" y="60"/>
                  </a:cxn>
                  <a:cxn ang="0">
                    <a:pos x="0" y="48"/>
                  </a:cxn>
                  <a:cxn ang="0">
                    <a:pos x="66" y="0"/>
                  </a:cxn>
                  <a:cxn ang="0">
                    <a:pos x="24" y="60"/>
                  </a:cxn>
                </a:cxnLst>
                <a:rect l="0" t="0" r="r" b="b"/>
                <a:pathLst>
                  <a:path w="66" h="60">
                    <a:moveTo>
                      <a:pt x="24" y="60"/>
                    </a:moveTo>
                    <a:lnTo>
                      <a:pt x="0" y="48"/>
                    </a:lnTo>
                    <a:lnTo>
                      <a:pt x="66" y="0"/>
                    </a:lnTo>
                    <a:lnTo>
                      <a:pt x="24" y="60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17" name="Line 1693"/>
              <p:cNvSpPr>
                <a:spLocks noChangeShapeType="1"/>
              </p:cNvSpPr>
              <p:nvPr/>
            </p:nvSpPr>
            <p:spPr bwMode="auto">
              <a:xfrm flipH="1" flipV="1">
                <a:off x="1770" y="962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18" name="Line 1694"/>
              <p:cNvSpPr>
                <a:spLocks noChangeShapeType="1"/>
              </p:cNvSpPr>
              <p:nvPr/>
            </p:nvSpPr>
            <p:spPr bwMode="auto">
              <a:xfrm flipV="1">
                <a:off x="1770" y="914"/>
                <a:ext cx="66" cy="4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19" name="Freeform 1695"/>
              <p:cNvSpPr>
                <a:spLocks/>
              </p:cNvSpPr>
              <p:nvPr/>
            </p:nvSpPr>
            <p:spPr bwMode="auto">
              <a:xfrm>
                <a:off x="1770" y="914"/>
                <a:ext cx="66" cy="48"/>
              </a:xfrm>
              <a:custGeom>
                <a:avLst/>
                <a:gdLst/>
                <a:ahLst/>
                <a:cxnLst>
                  <a:cxn ang="0">
                    <a:pos x="0" y="48"/>
                  </a:cxn>
                  <a:cxn ang="0">
                    <a:pos x="66" y="0"/>
                  </a:cxn>
                  <a:cxn ang="0">
                    <a:pos x="42" y="6"/>
                  </a:cxn>
                  <a:cxn ang="0">
                    <a:pos x="0" y="48"/>
                  </a:cxn>
                </a:cxnLst>
                <a:rect l="0" t="0" r="r" b="b"/>
                <a:pathLst>
                  <a:path w="66" h="48">
                    <a:moveTo>
                      <a:pt x="0" y="48"/>
                    </a:moveTo>
                    <a:lnTo>
                      <a:pt x="66" y="0"/>
                    </a:lnTo>
                    <a:lnTo>
                      <a:pt x="42" y="6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20" name="Line 1696"/>
              <p:cNvSpPr>
                <a:spLocks noChangeShapeType="1"/>
              </p:cNvSpPr>
              <p:nvPr/>
            </p:nvSpPr>
            <p:spPr bwMode="auto">
              <a:xfrm flipV="1">
                <a:off x="1770" y="914"/>
                <a:ext cx="66" cy="4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21" name="Line 1697"/>
              <p:cNvSpPr>
                <a:spLocks noChangeShapeType="1"/>
              </p:cNvSpPr>
              <p:nvPr/>
            </p:nvSpPr>
            <p:spPr bwMode="auto">
              <a:xfrm flipH="1">
                <a:off x="1812" y="914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22" name="Freeform 1698"/>
              <p:cNvSpPr>
                <a:spLocks/>
              </p:cNvSpPr>
              <p:nvPr/>
            </p:nvSpPr>
            <p:spPr bwMode="auto">
              <a:xfrm>
                <a:off x="1770" y="1274"/>
                <a:ext cx="66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66" y="24"/>
                  </a:cxn>
                  <a:cxn ang="0">
                    <a:pos x="36" y="0"/>
                  </a:cxn>
                  <a:cxn ang="0">
                    <a:pos x="0" y="42"/>
                  </a:cxn>
                </a:cxnLst>
                <a:rect l="0" t="0" r="r" b="b"/>
                <a:pathLst>
                  <a:path w="66" h="42">
                    <a:moveTo>
                      <a:pt x="0" y="42"/>
                    </a:moveTo>
                    <a:lnTo>
                      <a:pt x="66" y="24"/>
                    </a:lnTo>
                    <a:lnTo>
                      <a:pt x="36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FF2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23" name="Line 1699"/>
              <p:cNvSpPr>
                <a:spLocks noChangeShapeType="1"/>
              </p:cNvSpPr>
              <p:nvPr/>
            </p:nvSpPr>
            <p:spPr bwMode="auto">
              <a:xfrm flipV="1">
                <a:off x="1770" y="1298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24" name="Line 1700"/>
              <p:cNvSpPr>
                <a:spLocks noChangeShapeType="1"/>
              </p:cNvSpPr>
              <p:nvPr/>
            </p:nvSpPr>
            <p:spPr bwMode="auto">
              <a:xfrm flipH="1" flipV="1">
                <a:off x="1806" y="1274"/>
                <a:ext cx="30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25" name="Freeform 1701"/>
              <p:cNvSpPr>
                <a:spLocks/>
              </p:cNvSpPr>
              <p:nvPr/>
            </p:nvSpPr>
            <p:spPr bwMode="auto">
              <a:xfrm>
                <a:off x="1764" y="782"/>
                <a:ext cx="72" cy="36"/>
              </a:xfrm>
              <a:custGeom>
                <a:avLst/>
                <a:gdLst/>
                <a:ahLst/>
                <a:cxnLst>
                  <a:cxn ang="0">
                    <a:pos x="30" y="36"/>
                  </a:cxn>
                  <a:cxn ang="0">
                    <a:pos x="0" y="18"/>
                  </a:cxn>
                  <a:cxn ang="0">
                    <a:pos x="72" y="0"/>
                  </a:cxn>
                  <a:cxn ang="0">
                    <a:pos x="30" y="36"/>
                  </a:cxn>
                </a:cxnLst>
                <a:rect l="0" t="0" r="r" b="b"/>
                <a:pathLst>
                  <a:path w="72" h="36">
                    <a:moveTo>
                      <a:pt x="30" y="36"/>
                    </a:moveTo>
                    <a:lnTo>
                      <a:pt x="0" y="18"/>
                    </a:lnTo>
                    <a:lnTo>
                      <a:pt x="72" y="0"/>
                    </a:lnTo>
                    <a:lnTo>
                      <a:pt x="30" y="36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26" name="Line 1702"/>
              <p:cNvSpPr>
                <a:spLocks noChangeShapeType="1"/>
              </p:cNvSpPr>
              <p:nvPr/>
            </p:nvSpPr>
            <p:spPr bwMode="auto">
              <a:xfrm flipH="1" flipV="1">
                <a:off x="1764" y="800"/>
                <a:ext cx="3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27" name="Line 1703"/>
              <p:cNvSpPr>
                <a:spLocks noChangeShapeType="1"/>
              </p:cNvSpPr>
              <p:nvPr/>
            </p:nvSpPr>
            <p:spPr bwMode="auto">
              <a:xfrm flipV="1">
                <a:off x="1764" y="782"/>
                <a:ext cx="72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28" name="Freeform 1704"/>
              <p:cNvSpPr>
                <a:spLocks/>
              </p:cNvSpPr>
              <p:nvPr/>
            </p:nvSpPr>
            <p:spPr bwMode="auto">
              <a:xfrm>
                <a:off x="1764" y="776"/>
                <a:ext cx="72" cy="24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72" y="6"/>
                  </a:cxn>
                  <a:cxn ang="0">
                    <a:pos x="42" y="0"/>
                  </a:cxn>
                  <a:cxn ang="0">
                    <a:pos x="0" y="24"/>
                  </a:cxn>
                </a:cxnLst>
                <a:rect l="0" t="0" r="r" b="b"/>
                <a:pathLst>
                  <a:path w="72" h="24">
                    <a:moveTo>
                      <a:pt x="0" y="24"/>
                    </a:moveTo>
                    <a:lnTo>
                      <a:pt x="72" y="6"/>
                    </a:lnTo>
                    <a:lnTo>
                      <a:pt x="42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29" name="Line 1705"/>
              <p:cNvSpPr>
                <a:spLocks noChangeShapeType="1"/>
              </p:cNvSpPr>
              <p:nvPr/>
            </p:nvSpPr>
            <p:spPr bwMode="auto">
              <a:xfrm flipV="1">
                <a:off x="1764" y="782"/>
                <a:ext cx="72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30" name="Line 1706"/>
              <p:cNvSpPr>
                <a:spLocks noChangeShapeType="1"/>
              </p:cNvSpPr>
              <p:nvPr/>
            </p:nvSpPr>
            <p:spPr bwMode="auto">
              <a:xfrm flipH="1" flipV="1">
                <a:off x="1806" y="776"/>
                <a:ext cx="3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31" name="Freeform 1707"/>
              <p:cNvSpPr>
                <a:spLocks/>
              </p:cNvSpPr>
              <p:nvPr/>
            </p:nvSpPr>
            <p:spPr bwMode="auto">
              <a:xfrm>
                <a:off x="1602" y="1022"/>
                <a:ext cx="66" cy="720"/>
              </a:xfrm>
              <a:custGeom>
                <a:avLst/>
                <a:gdLst/>
                <a:ahLst/>
                <a:cxnLst>
                  <a:cxn ang="0">
                    <a:pos x="24" y="720"/>
                  </a:cxn>
                  <a:cxn ang="0">
                    <a:pos x="0" y="288"/>
                  </a:cxn>
                  <a:cxn ang="0">
                    <a:pos x="66" y="0"/>
                  </a:cxn>
                  <a:cxn ang="0">
                    <a:pos x="24" y="720"/>
                  </a:cxn>
                </a:cxnLst>
                <a:rect l="0" t="0" r="r" b="b"/>
                <a:pathLst>
                  <a:path w="66" h="720">
                    <a:moveTo>
                      <a:pt x="24" y="720"/>
                    </a:moveTo>
                    <a:lnTo>
                      <a:pt x="0" y="288"/>
                    </a:lnTo>
                    <a:lnTo>
                      <a:pt x="66" y="0"/>
                    </a:lnTo>
                    <a:lnTo>
                      <a:pt x="24" y="720"/>
                    </a:lnTo>
                    <a:close/>
                  </a:path>
                </a:pathLst>
              </a:custGeom>
              <a:solidFill>
                <a:srgbClr val="00B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32" name="Line 1708"/>
              <p:cNvSpPr>
                <a:spLocks noChangeShapeType="1"/>
              </p:cNvSpPr>
              <p:nvPr/>
            </p:nvSpPr>
            <p:spPr bwMode="auto">
              <a:xfrm flipH="1" flipV="1">
                <a:off x="1602" y="1310"/>
                <a:ext cx="24" cy="43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33" name="Line 1709"/>
              <p:cNvSpPr>
                <a:spLocks noChangeShapeType="1"/>
              </p:cNvSpPr>
              <p:nvPr/>
            </p:nvSpPr>
            <p:spPr bwMode="auto">
              <a:xfrm flipV="1">
                <a:off x="1602" y="1022"/>
                <a:ext cx="66" cy="2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34" name="Freeform 1710"/>
              <p:cNvSpPr>
                <a:spLocks/>
              </p:cNvSpPr>
              <p:nvPr/>
            </p:nvSpPr>
            <p:spPr bwMode="auto">
              <a:xfrm>
                <a:off x="1626" y="1190"/>
                <a:ext cx="72" cy="648"/>
              </a:xfrm>
              <a:custGeom>
                <a:avLst/>
                <a:gdLst/>
                <a:ahLst/>
                <a:cxnLst>
                  <a:cxn ang="0">
                    <a:pos x="30" y="648"/>
                  </a:cxn>
                  <a:cxn ang="0">
                    <a:pos x="0" y="552"/>
                  </a:cxn>
                  <a:cxn ang="0">
                    <a:pos x="72" y="0"/>
                  </a:cxn>
                  <a:cxn ang="0">
                    <a:pos x="30" y="648"/>
                  </a:cxn>
                </a:cxnLst>
                <a:rect l="0" t="0" r="r" b="b"/>
                <a:pathLst>
                  <a:path w="72" h="648">
                    <a:moveTo>
                      <a:pt x="30" y="648"/>
                    </a:moveTo>
                    <a:lnTo>
                      <a:pt x="0" y="552"/>
                    </a:lnTo>
                    <a:lnTo>
                      <a:pt x="72" y="0"/>
                    </a:lnTo>
                    <a:lnTo>
                      <a:pt x="30" y="648"/>
                    </a:lnTo>
                    <a:close/>
                  </a:path>
                </a:pathLst>
              </a:custGeom>
              <a:solidFill>
                <a:srgbClr val="0060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35" name="Line 1711"/>
              <p:cNvSpPr>
                <a:spLocks noChangeShapeType="1"/>
              </p:cNvSpPr>
              <p:nvPr/>
            </p:nvSpPr>
            <p:spPr bwMode="auto">
              <a:xfrm flipH="1" flipV="1">
                <a:off x="1626" y="1742"/>
                <a:ext cx="30" cy="9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36" name="Line 1712"/>
              <p:cNvSpPr>
                <a:spLocks noChangeShapeType="1"/>
              </p:cNvSpPr>
              <p:nvPr/>
            </p:nvSpPr>
            <p:spPr bwMode="auto">
              <a:xfrm flipV="1">
                <a:off x="1626" y="1190"/>
                <a:ext cx="72" cy="55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37" name="Freeform 1713"/>
              <p:cNvSpPr>
                <a:spLocks/>
              </p:cNvSpPr>
              <p:nvPr/>
            </p:nvSpPr>
            <p:spPr bwMode="auto">
              <a:xfrm>
                <a:off x="1626" y="1022"/>
                <a:ext cx="72" cy="720"/>
              </a:xfrm>
              <a:custGeom>
                <a:avLst/>
                <a:gdLst/>
                <a:ahLst/>
                <a:cxnLst>
                  <a:cxn ang="0">
                    <a:pos x="0" y="720"/>
                  </a:cxn>
                  <a:cxn ang="0">
                    <a:pos x="72" y="168"/>
                  </a:cxn>
                  <a:cxn ang="0">
                    <a:pos x="42" y="0"/>
                  </a:cxn>
                  <a:cxn ang="0">
                    <a:pos x="0" y="720"/>
                  </a:cxn>
                </a:cxnLst>
                <a:rect l="0" t="0" r="r" b="b"/>
                <a:pathLst>
                  <a:path w="72" h="720">
                    <a:moveTo>
                      <a:pt x="0" y="720"/>
                    </a:moveTo>
                    <a:lnTo>
                      <a:pt x="72" y="168"/>
                    </a:lnTo>
                    <a:lnTo>
                      <a:pt x="42" y="0"/>
                    </a:lnTo>
                    <a:lnTo>
                      <a:pt x="0" y="720"/>
                    </a:lnTo>
                    <a:close/>
                  </a:path>
                </a:pathLst>
              </a:custGeom>
              <a:solidFill>
                <a:srgbClr val="00B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38" name="Line 1714"/>
              <p:cNvSpPr>
                <a:spLocks noChangeShapeType="1"/>
              </p:cNvSpPr>
              <p:nvPr/>
            </p:nvSpPr>
            <p:spPr bwMode="auto">
              <a:xfrm flipV="1">
                <a:off x="1626" y="1190"/>
                <a:ext cx="72" cy="55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39" name="Line 1715"/>
              <p:cNvSpPr>
                <a:spLocks noChangeShapeType="1"/>
              </p:cNvSpPr>
              <p:nvPr/>
            </p:nvSpPr>
            <p:spPr bwMode="auto">
              <a:xfrm flipH="1" flipV="1">
                <a:off x="1668" y="1022"/>
                <a:ext cx="30" cy="16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40" name="Freeform 1716"/>
              <p:cNvSpPr>
                <a:spLocks/>
              </p:cNvSpPr>
              <p:nvPr/>
            </p:nvSpPr>
            <p:spPr bwMode="auto">
              <a:xfrm>
                <a:off x="1656" y="1190"/>
                <a:ext cx="66" cy="648"/>
              </a:xfrm>
              <a:custGeom>
                <a:avLst/>
                <a:gdLst/>
                <a:ahLst/>
                <a:cxnLst>
                  <a:cxn ang="0">
                    <a:pos x="0" y="648"/>
                  </a:cxn>
                  <a:cxn ang="0">
                    <a:pos x="66" y="186"/>
                  </a:cxn>
                  <a:cxn ang="0">
                    <a:pos x="42" y="0"/>
                  </a:cxn>
                  <a:cxn ang="0">
                    <a:pos x="0" y="648"/>
                  </a:cxn>
                </a:cxnLst>
                <a:rect l="0" t="0" r="r" b="b"/>
                <a:pathLst>
                  <a:path w="66" h="648">
                    <a:moveTo>
                      <a:pt x="0" y="648"/>
                    </a:moveTo>
                    <a:lnTo>
                      <a:pt x="66" y="186"/>
                    </a:lnTo>
                    <a:lnTo>
                      <a:pt x="42" y="0"/>
                    </a:lnTo>
                    <a:lnTo>
                      <a:pt x="0" y="648"/>
                    </a:lnTo>
                    <a:close/>
                  </a:path>
                </a:pathLst>
              </a:custGeom>
              <a:solidFill>
                <a:srgbClr val="0060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41" name="Line 1717"/>
              <p:cNvSpPr>
                <a:spLocks noChangeShapeType="1"/>
              </p:cNvSpPr>
              <p:nvPr/>
            </p:nvSpPr>
            <p:spPr bwMode="auto">
              <a:xfrm flipV="1">
                <a:off x="1656" y="1376"/>
                <a:ext cx="66" cy="46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42" name="Line 1718"/>
              <p:cNvSpPr>
                <a:spLocks noChangeShapeType="1"/>
              </p:cNvSpPr>
              <p:nvPr/>
            </p:nvSpPr>
            <p:spPr bwMode="auto">
              <a:xfrm flipH="1" flipV="1">
                <a:off x="1698" y="1190"/>
                <a:ext cx="24" cy="18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43" name="Freeform 1719"/>
              <p:cNvSpPr>
                <a:spLocks/>
              </p:cNvSpPr>
              <p:nvPr/>
            </p:nvSpPr>
            <p:spPr bwMode="auto">
              <a:xfrm>
                <a:off x="1644" y="992"/>
                <a:ext cx="66" cy="36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66" y="12"/>
                  </a:cxn>
                  <a:cxn ang="0">
                    <a:pos x="42" y="0"/>
                  </a:cxn>
                  <a:cxn ang="0">
                    <a:pos x="0" y="36"/>
                  </a:cxn>
                </a:cxnLst>
                <a:rect l="0" t="0" r="r" b="b"/>
                <a:pathLst>
                  <a:path w="66" h="36">
                    <a:moveTo>
                      <a:pt x="0" y="36"/>
                    </a:moveTo>
                    <a:lnTo>
                      <a:pt x="66" y="12"/>
                    </a:lnTo>
                    <a:lnTo>
                      <a:pt x="42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44" name="Line 1720"/>
              <p:cNvSpPr>
                <a:spLocks noChangeShapeType="1"/>
              </p:cNvSpPr>
              <p:nvPr/>
            </p:nvSpPr>
            <p:spPr bwMode="auto">
              <a:xfrm flipV="1">
                <a:off x="1644" y="1004"/>
                <a:ext cx="6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45" name="Line 1721"/>
              <p:cNvSpPr>
                <a:spLocks noChangeShapeType="1"/>
              </p:cNvSpPr>
              <p:nvPr/>
            </p:nvSpPr>
            <p:spPr bwMode="auto">
              <a:xfrm flipH="1" flipV="1">
                <a:off x="1686" y="992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46" name="Freeform 1722"/>
              <p:cNvSpPr>
                <a:spLocks/>
              </p:cNvSpPr>
              <p:nvPr/>
            </p:nvSpPr>
            <p:spPr bwMode="auto">
              <a:xfrm>
                <a:off x="1644" y="1004"/>
                <a:ext cx="66" cy="24"/>
              </a:xfrm>
              <a:custGeom>
                <a:avLst/>
                <a:gdLst/>
                <a:ahLst/>
                <a:cxnLst>
                  <a:cxn ang="0">
                    <a:pos x="24" y="18"/>
                  </a:cxn>
                  <a:cxn ang="0">
                    <a:pos x="0" y="24"/>
                  </a:cxn>
                  <a:cxn ang="0">
                    <a:pos x="66" y="0"/>
                  </a:cxn>
                  <a:cxn ang="0">
                    <a:pos x="24" y="18"/>
                  </a:cxn>
                </a:cxnLst>
                <a:rect l="0" t="0" r="r" b="b"/>
                <a:pathLst>
                  <a:path w="66" h="24">
                    <a:moveTo>
                      <a:pt x="24" y="18"/>
                    </a:moveTo>
                    <a:lnTo>
                      <a:pt x="0" y="24"/>
                    </a:lnTo>
                    <a:lnTo>
                      <a:pt x="66" y="0"/>
                    </a:lnTo>
                    <a:lnTo>
                      <a:pt x="24" y="18"/>
                    </a:lnTo>
                    <a:close/>
                  </a:path>
                </a:pathLst>
              </a:custGeom>
              <a:solidFill>
                <a:srgbClr val="B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47" name="Line 1723"/>
              <p:cNvSpPr>
                <a:spLocks noChangeShapeType="1"/>
              </p:cNvSpPr>
              <p:nvPr/>
            </p:nvSpPr>
            <p:spPr bwMode="auto">
              <a:xfrm flipH="1">
                <a:off x="1644" y="1022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48" name="Line 1724"/>
              <p:cNvSpPr>
                <a:spLocks noChangeShapeType="1"/>
              </p:cNvSpPr>
              <p:nvPr/>
            </p:nvSpPr>
            <p:spPr bwMode="auto">
              <a:xfrm flipV="1">
                <a:off x="1644" y="1004"/>
                <a:ext cx="6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49" name="Freeform 1725"/>
              <p:cNvSpPr>
                <a:spLocks/>
              </p:cNvSpPr>
              <p:nvPr/>
            </p:nvSpPr>
            <p:spPr bwMode="auto">
              <a:xfrm>
                <a:off x="1668" y="980"/>
                <a:ext cx="72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72" y="0"/>
                  </a:cxn>
                  <a:cxn ang="0">
                    <a:pos x="42" y="24"/>
                  </a:cxn>
                  <a:cxn ang="0">
                    <a:pos x="0" y="42"/>
                  </a:cxn>
                </a:cxnLst>
                <a:rect l="0" t="0" r="r" b="b"/>
                <a:pathLst>
                  <a:path w="72" h="42">
                    <a:moveTo>
                      <a:pt x="0" y="42"/>
                    </a:moveTo>
                    <a:lnTo>
                      <a:pt x="72" y="0"/>
                    </a:lnTo>
                    <a:lnTo>
                      <a:pt x="42" y="24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B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50" name="Line 1726"/>
              <p:cNvSpPr>
                <a:spLocks noChangeShapeType="1"/>
              </p:cNvSpPr>
              <p:nvPr/>
            </p:nvSpPr>
            <p:spPr bwMode="auto">
              <a:xfrm flipV="1">
                <a:off x="1668" y="980"/>
                <a:ext cx="72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51" name="Line 1727"/>
              <p:cNvSpPr>
                <a:spLocks noChangeShapeType="1"/>
              </p:cNvSpPr>
              <p:nvPr/>
            </p:nvSpPr>
            <p:spPr bwMode="auto">
              <a:xfrm flipH="1">
                <a:off x="1710" y="980"/>
                <a:ext cx="30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52" name="Freeform 1728"/>
              <p:cNvSpPr>
                <a:spLocks/>
              </p:cNvSpPr>
              <p:nvPr/>
            </p:nvSpPr>
            <p:spPr bwMode="auto">
              <a:xfrm>
                <a:off x="1668" y="980"/>
                <a:ext cx="72" cy="210"/>
              </a:xfrm>
              <a:custGeom>
                <a:avLst/>
                <a:gdLst/>
                <a:ahLst/>
                <a:cxnLst>
                  <a:cxn ang="0">
                    <a:pos x="30" y="210"/>
                  </a:cxn>
                  <a:cxn ang="0">
                    <a:pos x="0" y="42"/>
                  </a:cxn>
                  <a:cxn ang="0">
                    <a:pos x="72" y="0"/>
                  </a:cxn>
                  <a:cxn ang="0">
                    <a:pos x="30" y="210"/>
                  </a:cxn>
                </a:cxnLst>
                <a:rect l="0" t="0" r="r" b="b"/>
                <a:pathLst>
                  <a:path w="72" h="210">
                    <a:moveTo>
                      <a:pt x="30" y="210"/>
                    </a:moveTo>
                    <a:lnTo>
                      <a:pt x="0" y="42"/>
                    </a:lnTo>
                    <a:lnTo>
                      <a:pt x="72" y="0"/>
                    </a:lnTo>
                    <a:lnTo>
                      <a:pt x="30" y="210"/>
                    </a:lnTo>
                    <a:close/>
                  </a:path>
                </a:pathLst>
              </a:custGeom>
              <a:solidFill>
                <a:srgbClr val="FF6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53" name="Line 1729"/>
              <p:cNvSpPr>
                <a:spLocks noChangeShapeType="1"/>
              </p:cNvSpPr>
              <p:nvPr/>
            </p:nvSpPr>
            <p:spPr bwMode="auto">
              <a:xfrm flipH="1" flipV="1">
                <a:off x="1668" y="1022"/>
                <a:ext cx="30" cy="16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54" name="Line 1730"/>
              <p:cNvSpPr>
                <a:spLocks noChangeShapeType="1"/>
              </p:cNvSpPr>
              <p:nvPr/>
            </p:nvSpPr>
            <p:spPr bwMode="auto">
              <a:xfrm flipV="1">
                <a:off x="1668" y="980"/>
                <a:ext cx="72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55" name="Freeform 1731"/>
              <p:cNvSpPr>
                <a:spLocks/>
              </p:cNvSpPr>
              <p:nvPr/>
            </p:nvSpPr>
            <p:spPr bwMode="auto">
              <a:xfrm>
                <a:off x="1698" y="1010"/>
                <a:ext cx="66" cy="366"/>
              </a:xfrm>
              <a:custGeom>
                <a:avLst/>
                <a:gdLst/>
                <a:ahLst/>
                <a:cxnLst>
                  <a:cxn ang="0">
                    <a:pos x="24" y="366"/>
                  </a:cxn>
                  <a:cxn ang="0">
                    <a:pos x="0" y="180"/>
                  </a:cxn>
                  <a:cxn ang="0">
                    <a:pos x="66" y="0"/>
                  </a:cxn>
                  <a:cxn ang="0">
                    <a:pos x="24" y="366"/>
                  </a:cxn>
                </a:cxnLst>
                <a:rect l="0" t="0" r="r" b="b"/>
                <a:pathLst>
                  <a:path w="66" h="366">
                    <a:moveTo>
                      <a:pt x="24" y="366"/>
                    </a:moveTo>
                    <a:lnTo>
                      <a:pt x="0" y="180"/>
                    </a:lnTo>
                    <a:lnTo>
                      <a:pt x="66" y="0"/>
                    </a:lnTo>
                    <a:lnTo>
                      <a:pt x="24" y="366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56" name="Line 1732"/>
              <p:cNvSpPr>
                <a:spLocks noChangeShapeType="1"/>
              </p:cNvSpPr>
              <p:nvPr/>
            </p:nvSpPr>
            <p:spPr bwMode="auto">
              <a:xfrm flipH="1" flipV="1">
                <a:off x="1698" y="1190"/>
                <a:ext cx="24" cy="18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57" name="Line 1733"/>
              <p:cNvSpPr>
                <a:spLocks noChangeShapeType="1"/>
              </p:cNvSpPr>
              <p:nvPr/>
            </p:nvSpPr>
            <p:spPr bwMode="auto">
              <a:xfrm flipV="1">
                <a:off x="1698" y="1010"/>
                <a:ext cx="66" cy="18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58" name="Freeform 1734"/>
              <p:cNvSpPr>
                <a:spLocks/>
              </p:cNvSpPr>
              <p:nvPr/>
            </p:nvSpPr>
            <p:spPr bwMode="auto">
              <a:xfrm>
                <a:off x="1698" y="980"/>
                <a:ext cx="66" cy="210"/>
              </a:xfrm>
              <a:custGeom>
                <a:avLst/>
                <a:gdLst/>
                <a:ahLst/>
                <a:cxnLst>
                  <a:cxn ang="0">
                    <a:pos x="0" y="210"/>
                  </a:cxn>
                  <a:cxn ang="0">
                    <a:pos x="66" y="30"/>
                  </a:cxn>
                  <a:cxn ang="0">
                    <a:pos x="42" y="0"/>
                  </a:cxn>
                  <a:cxn ang="0">
                    <a:pos x="0" y="210"/>
                  </a:cxn>
                </a:cxnLst>
                <a:rect l="0" t="0" r="r" b="b"/>
                <a:pathLst>
                  <a:path w="66" h="210">
                    <a:moveTo>
                      <a:pt x="0" y="210"/>
                    </a:moveTo>
                    <a:lnTo>
                      <a:pt x="66" y="30"/>
                    </a:lnTo>
                    <a:lnTo>
                      <a:pt x="42" y="0"/>
                    </a:lnTo>
                    <a:lnTo>
                      <a:pt x="0" y="210"/>
                    </a:lnTo>
                    <a:close/>
                  </a:path>
                </a:pathLst>
              </a:custGeom>
              <a:solidFill>
                <a:srgbClr val="FF6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59" name="Line 1735"/>
              <p:cNvSpPr>
                <a:spLocks noChangeShapeType="1"/>
              </p:cNvSpPr>
              <p:nvPr/>
            </p:nvSpPr>
            <p:spPr bwMode="auto">
              <a:xfrm flipV="1">
                <a:off x="1698" y="1010"/>
                <a:ext cx="66" cy="18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60" name="Line 1736"/>
              <p:cNvSpPr>
                <a:spLocks noChangeShapeType="1"/>
              </p:cNvSpPr>
              <p:nvPr/>
            </p:nvSpPr>
            <p:spPr bwMode="auto">
              <a:xfrm flipH="1" flipV="1">
                <a:off x="1740" y="980"/>
                <a:ext cx="24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61" name="Freeform 1737"/>
              <p:cNvSpPr>
                <a:spLocks/>
              </p:cNvSpPr>
              <p:nvPr/>
            </p:nvSpPr>
            <p:spPr bwMode="auto">
              <a:xfrm>
                <a:off x="1662" y="1058"/>
                <a:ext cx="66" cy="198"/>
              </a:xfrm>
              <a:custGeom>
                <a:avLst/>
                <a:gdLst/>
                <a:ahLst/>
                <a:cxnLst>
                  <a:cxn ang="0">
                    <a:pos x="0" y="78"/>
                  </a:cxn>
                  <a:cxn ang="0">
                    <a:pos x="66" y="0"/>
                  </a:cxn>
                  <a:cxn ang="0">
                    <a:pos x="42" y="198"/>
                  </a:cxn>
                  <a:cxn ang="0">
                    <a:pos x="0" y="78"/>
                  </a:cxn>
                </a:cxnLst>
                <a:rect l="0" t="0" r="r" b="b"/>
                <a:pathLst>
                  <a:path w="66" h="198">
                    <a:moveTo>
                      <a:pt x="0" y="78"/>
                    </a:moveTo>
                    <a:lnTo>
                      <a:pt x="66" y="0"/>
                    </a:lnTo>
                    <a:lnTo>
                      <a:pt x="42" y="198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E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62" name="Line 1738"/>
              <p:cNvSpPr>
                <a:spLocks noChangeShapeType="1"/>
              </p:cNvSpPr>
              <p:nvPr/>
            </p:nvSpPr>
            <p:spPr bwMode="auto">
              <a:xfrm flipV="1">
                <a:off x="1662" y="1058"/>
                <a:ext cx="66" cy="7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63" name="Line 1739"/>
              <p:cNvSpPr>
                <a:spLocks noChangeShapeType="1"/>
              </p:cNvSpPr>
              <p:nvPr/>
            </p:nvSpPr>
            <p:spPr bwMode="auto">
              <a:xfrm flipH="1">
                <a:off x="1704" y="1058"/>
                <a:ext cx="24" cy="19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64" name="Freeform 1740"/>
              <p:cNvSpPr>
                <a:spLocks/>
              </p:cNvSpPr>
              <p:nvPr/>
            </p:nvSpPr>
            <p:spPr bwMode="auto">
              <a:xfrm>
                <a:off x="1704" y="1070"/>
                <a:ext cx="66" cy="240"/>
              </a:xfrm>
              <a:custGeom>
                <a:avLst/>
                <a:gdLst/>
                <a:ahLst/>
                <a:cxnLst>
                  <a:cxn ang="0">
                    <a:pos x="0" y="186"/>
                  </a:cxn>
                  <a:cxn ang="0">
                    <a:pos x="66" y="0"/>
                  </a:cxn>
                  <a:cxn ang="0">
                    <a:pos x="42" y="240"/>
                  </a:cxn>
                  <a:cxn ang="0">
                    <a:pos x="0" y="186"/>
                  </a:cxn>
                </a:cxnLst>
                <a:rect l="0" t="0" r="r" b="b"/>
                <a:pathLst>
                  <a:path w="66" h="240">
                    <a:moveTo>
                      <a:pt x="0" y="186"/>
                    </a:moveTo>
                    <a:lnTo>
                      <a:pt x="66" y="0"/>
                    </a:lnTo>
                    <a:lnTo>
                      <a:pt x="42" y="240"/>
                    </a:lnTo>
                    <a:lnTo>
                      <a:pt x="0" y="186"/>
                    </a:lnTo>
                    <a:close/>
                  </a:path>
                </a:pathLst>
              </a:custGeom>
              <a:solidFill>
                <a:srgbClr val="FF7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65" name="Line 1741"/>
              <p:cNvSpPr>
                <a:spLocks noChangeShapeType="1"/>
              </p:cNvSpPr>
              <p:nvPr/>
            </p:nvSpPr>
            <p:spPr bwMode="auto">
              <a:xfrm flipV="1">
                <a:off x="1704" y="1070"/>
                <a:ext cx="66" cy="18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66" name="Line 1742"/>
              <p:cNvSpPr>
                <a:spLocks noChangeShapeType="1"/>
              </p:cNvSpPr>
              <p:nvPr/>
            </p:nvSpPr>
            <p:spPr bwMode="auto">
              <a:xfrm flipH="1">
                <a:off x="1746" y="1070"/>
                <a:ext cx="24" cy="24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67" name="Freeform 1743"/>
              <p:cNvSpPr>
                <a:spLocks/>
              </p:cNvSpPr>
              <p:nvPr/>
            </p:nvSpPr>
            <p:spPr bwMode="auto">
              <a:xfrm>
                <a:off x="1704" y="1058"/>
                <a:ext cx="66" cy="19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0" y="198"/>
                  </a:cxn>
                  <a:cxn ang="0">
                    <a:pos x="66" y="12"/>
                  </a:cxn>
                  <a:cxn ang="0">
                    <a:pos x="24" y="0"/>
                  </a:cxn>
                </a:cxnLst>
                <a:rect l="0" t="0" r="r" b="b"/>
                <a:pathLst>
                  <a:path w="66" h="198">
                    <a:moveTo>
                      <a:pt x="24" y="0"/>
                    </a:moveTo>
                    <a:lnTo>
                      <a:pt x="0" y="198"/>
                    </a:lnTo>
                    <a:lnTo>
                      <a:pt x="66" y="12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B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68" name="Line 1744"/>
              <p:cNvSpPr>
                <a:spLocks noChangeShapeType="1"/>
              </p:cNvSpPr>
              <p:nvPr/>
            </p:nvSpPr>
            <p:spPr bwMode="auto">
              <a:xfrm flipH="1">
                <a:off x="1704" y="1058"/>
                <a:ext cx="24" cy="19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69" name="Line 1745"/>
              <p:cNvSpPr>
                <a:spLocks noChangeShapeType="1"/>
              </p:cNvSpPr>
              <p:nvPr/>
            </p:nvSpPr>
            <p:spPr bwMode="auto">
              <a:xfrm flipV="1">
                <a:off x="1704" y="1070"/>
                <a:ext cx="66" cy="18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70" name="Freeform 1746"/>
              <p:cNvSpPr>
                <a:spLocks/>
              </p:cNvSpPr>
              <p:nvPr/>
            </p:nvSpPr>
            <p:spPr bwMode="auto">
              <a:xfrm>
                <a:off x="1716" y="1100"/>
                <a:ext cx="66" cy="66"/>
              </a:xfrm>
              <a:custGeom>
                <a:avLst/>
                <a:gdLst/>
                <a:ahLst/>
                <a:cxnLst>
                  <a:cxn ang="0">
                    <a:pos x="0" y="48"/>
                  </a:cxn>
                  <a:cxn ang="0">
                    <a:pos x="66" y="66"/>
                  </a:cxn>
                  <a:cxn ang="0">
                    <a:pos x="42" y="0"/>
                  </a:cxn>
                  <a:cxn ang="0">
                    <a:pos x="0" y="48"/>
                  </a:cxn>
                </a:cxnLst>
                <a:rect l="0" t="0" r="r" b="b"/>
                <a:pathLst>
                  <a:path w="66" h="66">
                    <a:moveTo>
                      <a:pt x="0" y="48"/>
                    </a:moveTo>
                    <a:lnTo>
                      <a:pt x="66" y="66"/>
                    </a:lnTo>
                    <a:lnTo>
                      <a:pt x="42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E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71" name="Line 1747"/>
              <p:cNvSpPr>
                <a:spLocks noChangeShapeType="1"/>
              </p:cNvSpPr>
              <p:nvPr/>
            </p:nvSpPr>
            <p:spPr bwMode="auto">
              <a:xfrm>
                <a:off x="1716" y="1148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72" name="Line 1748"/>
              <p:cNvSpPr>
                <a:spLocks noChangeShapeType="1"/>
              </p:cNvSpPr>
              <p:nvPr/>
            </p:nvSpPr>
            <p:spPr bwMode="auto">
              <a:xfrm flipH="1" flipV="1">
                <a:off x="1758" y="1100"/>
                <a:ext cx="24" cy="6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73" name="Freeform 1749"/>
              <p:cNvSpPr>
                <a:spLocks/>
              </p:cNvSpPr>
              <p:nvPr/>
            </p:nvSpPr>
            <p:spPr bwMode="auto">
              <a:xfrm>
                <a:off x="1716" y="1130"/>
                <a:ext cx="66" cy="3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0" y="18"/>
                  </a:cxn>
                  <a:cxn ang="0">
                    <a:pos x="66" y="36"/>
                  </a:cxn>
                  <a:cxn ang="0">
                    <a:pos x="24" y="0"/>
                  </a:cxn>
                </a:cxnLst>
                <a:rect l="0" t="0" r="r" b="b"/>
                <a:pathLst>
                  <a:path w="66" h="36">
                    <a:moveTo>
                      <a:pt x="24" y="0"/>
                    </a:moveTo>
                    <a:lnTo>
                      <a:pt x="0" y="18"/>
                    </a:lnTo>
                    <a:lnTo>
                      <a:pt x="66" y="36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74" name="Line 1750"/>
              <p:cNvSpPr>
                <a:spLocks noChangeShapeType="1"/>
              </p:cNvSpPr>
              <p:nvPr/>
            </p:nvSpPr>
            <p:spPr bwMode="auto">
              <a:xfrm flipH="1">
                <a:off x="1716" y="1130"/>
                <a:ext cx="24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75" name="Line 1751"/>
              <p:cNvSpPr>
                <a:spLocks noChangeShapeType="1"/>
              </p:cNvSpPr>
              <p:nvPr/>
            </p:nvSpPr>
            <p:spPr bwMode="auto">
              <a:xfrm>
                <a:off x="1716" y="1148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76" name="Freeform 1752"/>
              <p:cNvSpPr>
                <a:spLocks/>
              </p:cNvSpPr>
              <p:nvPr/>
            </p:nvSpPr>
            <p:spPr bwMode="auto">
              <a:xfrm>
                <a:off x="1758" y="1100"/>
                <a:ext cx="66" cy="66"/>
              </a:xfrm>
              <a:custGeom>
                <a:avLst/>
                <a:gdLst/>
                <a:ahLst/>
                <a:cxnLst>
                  <a:cxn ang="0">
                    <a:pos x="24" y="66"/>
                  </a:cxn>
                  <a:cxn ang="0">
                    <a:pos x="0" y="0"/>
                  </a:cxn>
                  <a:cxn ang="0">
                    <a:pos x="66" y="0"/>
                  </a:cxn>
                  <a:cxn ang="0">
                    <a:pos x="24" y="66"/>
                  </a:cxn>
                </a:cxnLst>
                <a:rect l="0" t="0" r="r" b="b"/>
                <a:pathLst>
                  <a:path w="66" h="66">
                    <a:moveTo>
                      <a:pt x="24" y="66"/>
                    </a:moveTo>
                    <a:lnTo>
                      <a:pt x="0" y="0"/>
                    </a:lnTo>
                    <a:lnTo>
                      <a:pt x="66" y="0"/>
                    </a:lnTo>
                    <a:lnTo>
                      <a:pt x="24" y="66"/>
                    </a:lnTo>
                    <a:close/>
                  </a:path>
                </a:pathLst>
              </a:custGeom>
              <a:solidFill>
                <a:srgbClr val="FF1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77" name="Line 1753"/>
              <p:cNvSpPr>
                <a:spLocks noChangeShapeType="1"/>
              </p:cNvSpPr>
              <p:nvPr/>
            </p:nvSpPr>
            <p:spPr bwMode="auto">
              <a:xfrm flipH="1" flipV="1">
                <a:off x="1758" y="1100"/>
                <a:ext cx="24" cy="6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78" name="Line 1754"/>
              <p:cNvSpPr>
                <a:spLocks noChangeShapeType="1"/>
              </p:cNvSpPr>
              <p:nvPr/>
            </p:nvSpPr>
            <p:spPr bwMode="auto">
              <a:xfrm>
                <a:off x="1758" y="1100"/>
                <a:ext cx="6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79" name="Freeform 1755"/>
              <p:cNvSpPr>
                <a:spLocks/>
              </p:cNvSpPr>
              <p:nvPr/>
            </p:nvSpPr>
            <p:spPr bwMode="auto">
              <a:xfrm>
                <a:off x="1740" y="1130"/>
                <a:ext cx="66" cy="3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6" y="0"/>
                  </a:cxn>
                  <a:cxn ang="0">
                    <a:pos x="42" y="36"/>
                  </a:cxn>
                  <a:cxn ang="0">
                    <a:pos x="0" y="0"/>
                  </a:cxn>
                </a:cxnLst>
                <a:rect l="0" t="0" r="r" b="b"/>
                <a:pathLst>
                  <a:path w="66" h="36">
                    <a:moveTo>
                      <a:pt x="0" y="0"/>
                    </a:moveTo>
                    <a:lnTo>
                      <a:pt x="66" y="0"/>
                    </a:lnTo>
                    <a:lnTo>
                      <a:pt x="42" y="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80" name="Line 1756"/>
              <p:cNvSpPr>
                <a:spLocks noChangeShapeType="1"/>
              </p:cNvSpPr>
              <p:nvPr/>
            </p:nvSpPr>
            <p:spPr bwMode="auto">
              <a:xfrm>
                <a:off x="1740" y="1130"/>
                <a:ext cx="6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81" name="Line 1757"/>
              <p:cNvSpPr>
                <a:spLocks noChangeShapeType="1"/>
              </p:cNvSpPr>
              <p:nvPr/>
            </p:nvSpPr>
            <p:spPr bwMode="auto">
              <a:xfrm flipH="1">
                <a:off x="1782" y="1130"/>
                <a:ext cx="24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82" name="Freeform 1758"/>
              <p:cNvSpPr>
                <a:spLocks/>
              </p:cNvSpPr>
              <p:nvPr/>
            </p:nvSpPr>
            <p:spPr bwMode="auto">
              <a:xfrm>
                <a:off x="1764" y="1130"/>
                <a:ext cx="66" cy="36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66" y="12"/>
                  </a:cxn>
                  <a:cxn ang="0">
                    <a:pos x="42" y="0"/>
                  </a:cxn>
                  <a:cxn ang="0">
                    <a:pos x="0" y="36"/>
                  </a:cxn>
                </a:cxnLst>
                <a:rect l="0" t="0" r="r" b="b"/>
                <a:pathLst>
                  <a:path w="66" h="36">
                    <a:moveTo>
                      <a:pt x="0" y="36"/>
                    </a:moveTo>
                    <a:lnTo>
                      <a:pt x="66" y="12"/>
                    </a:lnTo>
                    <a:lnTo>
                      <a:pt x="42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E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83" name="Line 1759"/>
              <p:cNvSpPr>
                <a:spLocks noChangeShapeType="1"/>
              </p:cNvSpPr>
              <p:nvPr/>
            </p:nvSpPr>
            <p:spPr bwMode="auto">
              <a:xfrm flipV="1">
                <a:off x="1764" y="1142"/>
                <a:ext cx="6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84" name="Line 1760"/>
              <p:cNvSpPr>
                <a:spLocks noChangeShapeType="1"/>
              </p:cNvSpPr>
              <p:nvPr/>
            </p:nvSpPr>
            <p:spPr bwMode="auto">
              <a:xfrm flipH="1" flipV="1">
                <a:off x="1806" y="1130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85" name="Freeform 1761"/>
              <p:cNvSpPr>
                <a:spLocks/>
              </p:cNvSpPr>
              <p:nvPr/>
            </p:nvSpPr>
            <p:spPr bwMode="auto">
              <a:xfrm>
                <a:off x="1764" y="1142"/>
                <a:ext cx="66" cy="36"/>
              </a:xfrm>
              <a:custGeom>
                <a:avLst/>
                <a:gdLst/>
                <a:ahLst/>
                <a:cxnLst>
                  <a:cxn ang="0">
                    <a:pos x="24" y="36"/>
                  </a:cxn>
                  <a:cxn ang="0">
                    <a:pos x="0" y="24"/>
                  </a:cxn>
                  <a:cxn ang="0">
                    <a:pos x="66" y="0"/>
                  </a:cxn>
                  <a:cxn ang="0">
                    <a:pos x="24" y="36"/>
                  </a:cxn>
                </a:cxnLst>
                <a:rect l="0" t="0" r="r" b="b"/>
                <a:pathLst>
                  <a:path w="66" h="36">
                    <a:moveTo>
                      <a:pt x="24" y="36"/>
                    </a:moveTo>
                    <a:lnTo>
                      <a:pt x="0" y="24"/>
                    </a:lnTo>
                    <a:lnTo>
                      <a:pt x="66" y="0"/>
                    </a:lnTo>
                    <a:lnTo>
                      <a:pt x="24" y="36"/>
                    </a:lnTo>
                    <a:close/>
                  </a:path>
                </a:pathLst>
              </a:custGeom>
              <a:solidFill>
                <a:srgbClr val="E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86" name="Line 1762"/>
              <p:cNvSpPr>
                <a:spLocks noChangeShapeType="1"/>
              </p:cNvSpPr>
              <p:nvPr/>
            </p:nvSpPr>
            <p:spPr bwMode="auto">
              <a:xfrm flipH="1" flipV="1">
                <a:off x="1764" y="1166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87" name="Line 1763"/>
              <p:cNvSpPr>
                <a:spLocks noChangeShapeType="1"/>
              </p:cNvSpPr>
              <p:nvPr/>
            </p:nvSpPr>
            <p:spPr bwMode="auto">
              <a:xfrm flipV="1">
                <a:off x="1764" y="1142"/>
                <a:ext cx="6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88" name="Freeform 1764"/>
              <p:cNvSpPr>
                <a:spLocks/>
              </p:cNvSpPr>
              <p:nvPr/>
            </p:nvSpPr>
            <p:spPr bwMode="auto">
              <a:xfrm>
                <a:off x="1758" y="1382"/>
                <a:ext cx="72" cy="12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72" y="0"/>
                  </a:cxn>
                  <a:cxn ang="0">
                    <a:pos x="42" y="0"/>
                  </a:cxn>
                  <a:cxn ang="0">
                    <a:pos x="0" y="12"/>
                  </a:cxn>
                </a:cxnLst>
                <a:rect l="0" t="0" r="r" b="b"/>
                <a:pathLst>
                  <a:path w="72" h="12">
                    <a:moveTo>
                      <a:pt x="0" y="12"/>
                    </a:moveTo>
                    <a:lnTo>
                      <a:pt x="72" y="0"/>
                    </a:lnTo>
                    <a:lnTo>
                      <a:pt x="42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FF2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89" name="Line 1765"/>
              <p:cNvSpPr>
                <a:spLocks noChangeShapeType="1"/>
              </p:cNvSpPr>
              <p:nvPr/>
            </p:nvSpPr>
            <p:spPr bwMode="auto">
              <a:xfrm flipV="1">
                <a:off x="1758" y="1382"/>
                <a:ext cx="72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90" name="Line 1766"/>
              <p:cNvSpPr>
                <a:spLocks noChangeShapeType="1"/>
              </p:cNvSpPr>
              <p:nvPr/>
            </p:nvSpPr>
            <p:spPr bwMode="auto">
              <a:xfrm flipH="1">
                <a:off x="1800" y="1382"/>
                <a:ext cx="3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91" name="Freeform 1767"/>
              <p:cNvSpPr>
                <a:spLocks/>
              </p:cNvSpPr>
              <p:nvPr/>
            </p:nvSpPr>
            <p:spPr bwMode="auto">
              <a:xfrm>
                <a:off x="1758" y="1382"/>
                <a:ext cx="72" cy="12"/>
              </a:xfrm>
              <a:custGeom>
                <a:avLst/>
                <a:gdLst/>
                <a:ahLst/>
                <a:cxnLst>
                  <a:cxn ang="0">
                    <a:pos x="30" y="12"/>
                  </a:cxn>
                  <a:cxn ang="0">
                    <a:pos x="0" y="12"/>
                  </a:cxn>
                  <a:cxn ang="0">
                    <a:pos x="72" y="0"/>
                  </a:cxn>
                  <a:cxn ang="0">
                    <a:pos x="30" y="12"/>
                  </a:cxn>
                </a:cxnLst>
                <a:rect l="0" t="0" r="r" b="b"/>
                <a:pathLst>
                  <a:path w="72" h="12">
                    <a:moveTo>
                      <a:pt x="30" y="12"/>
                    </a:moveTo>
                    <a:lnTo>
                      <a:pt x="0" y="12"/>
                    </a:lnTo>
                    <a:lnTo>
                      <a:pt x="72" y="0"/>
                    </a:lnTo>
                    <a:lnTo>
                      <a:pt x="30" y="12"/>
                    </a:lnTo>
                    <a:close/>
                  </a:path>
                </a:pathLst>
              </a:custGeom>
              <a:solidFill>
                <a:srgbClr val="FF2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92" name="Line 1768"/>
              <p:cNvSpPr>
                <a:spLocks noChangeShapeType="1"/>
              </p:cNvSpPr>
              <p:nvPr/>
            </p:nvSpPr>
            <p:spPr bwMode="auto">
              <a:xfrm flipH="1">
                <a:off x="1758" y="1394"/>
                <a:ext cx="3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93" name="Line 1769"/>
              <p:cNvSpPr>
                <a:spLocks noChangeShapeType="1"/>
              </p:cNvSpPr>
              <p:nvPr/>
            </p:nvSpPr>
            <p:spPr bwMode="auto">
              <a:xfrm flipV="1">
                <a:off x="1758" y="1382"/>
                <a:ext cx="72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94" name="Freeform 1770"/>
              <p:cNvSpPr>
                <a:spLocks/>
              </p:cNvSpPr>
              <p:nvPr/>
            </p:nvSpPr>
            <p:spPr bwMode="auto">
              <a:xfrm>
                <a:off x="1758" y="878"/>
                <a:ext cx="66" cy="30"/>
              </a:xfrm>
              <a:custGeom>
                <a:avLst/>
                <a:gdLst/>
                <a:ahLst/>
                <a:cxnLst>
                  <a:cxn ang="0">
                    <a:pos x="30" y="30"/>
                  </a:cxn>
                  <a:cxn ang="0">
                    <a:pos x="0" y="18"/>
                  </a:cxn>
                  <a:cxn ang="0">
                    <a:pos x="66" y="0"/>
                  </a:cxn>
                  <a:cxn ang="0">
                    <a:pos x="30" y="30"/>
                  </a:cxn>
                </a:cxnLst>
                <a:rect l="0" t="0" r="r" b="b"/>
                <a:pathLst>
                  <a:path w="66" h="30">
                    <a:moveTo>
                      <a:pt x="30" y="30"/>
                    </a:moveTo>
                    <a:lnTo>
                      <a:pt x="0" y="18"/>
                    </a:lnTo>
                    <a:lnTo>
                      <a:pt x="66" y="0"/>
                    </a:lnTo>
                    <a:lnTo>
                      <a:pt x="30" y="30"/>
                    </a:lnTo>
                    <a:close/>
                  </a:path>
                </a:pathLst>
              </a:custGeom>
              <a:solidFill>
                <a:srgbClr val="B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95" name="Line 1771"/>
              <p:cNvSpPr>
                <a:spLocks noChangeShapeType="1"/>
              </p:cNvSpPr>
              <p:nvPr/>
            </p:nvSpPr>
            <p:spPr bwMode="auto">
              <a:xfrm flipH="1" flipV="1">
                <a:off x="1758" y="896"/>
                <a:ext cx="3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96" name="Line 1772"/>
              <p:cNvSpPr>
                <a:spLocks noChangeShapeType="1"/>
              </p:cNvSpPr>
              <p:nvPr/>
            </p:nvSpPr>
            <p:spPr bwMode="auto">
              <a:xfrm flipV="1">
                <a:off x="1758" y="878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97" name="Freeform 1773"/>
              <p:cNvSpPr>
                <a:spLocks/>
              </p:cNvSpPr>
              <p:nvPr/>
            </p:nvSpPr>
            <p:spPr bwMode="auto">
              <a:xfrm>
                <a:off x="1758" y="866"/>
                <a:ext cx="66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66" y="12"/>
                  </a:cxn>
                  <a:cxn ang="0">
                    <a:pos x="42" y="0"/>
                  </a:cxn>
                  <a:cxn ang="0">
                    <a:pos x="0" y="30"/>
                  </a:cxn>
                </a:cxnLst>
                <a:rect l="0" t="0" r="r" b="b"/>
                <a:pathLst>
                  <a:path w="66" h="30">
                    <a:moveTo>
                      <a:pt x="0" y="30"/>
                    </a:moveTo>
                    <a:lnTo>
                      <a:pt x="66" y="12"/>
                    </a:lnTo>
                    <a:lnTo>
                      <a:pt x="42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98" name="Line 1774"/>
              <p:cNvSpPr>
                <a:spLocks noChangeShapeType="1"/>
              </p:cNvSpPr>
              <p:nvPr/>
            </p:nvSpPr>
            <p:spPr bwMode="auto">
              <a:xfrm flipV="1">
                <a:off x="1758" y="878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99" name="Line 1775"/>
              <p:cNvSpPr>
                <a:spLocks noChangeShapeType="1"/>
              </p:cNvSpPr>
              <p:nvPr/>
            </p:nvSpPr>
            <p:spPr bwMode="auto">
              <a:xfrm flipH="1" flipV="1">
                <a:off x="1800" y="866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00" name="Freeform 1776"/>
              <p:cNvSpPr>
                <a:spLocks/>
              </p:cNvSpPr>
              <p:nvPr/>
            </p:nvSpPr>
            <p:spPr bwMode="auto">
              <a:xfrm>
                <a:off x="1758" y="1238"/>
                <a:ext cx="66" cy="36"/>
              </a:xfrm>
              <a:custGeom>
                <a:avLst/>
                <a:gdLst/>
                <a:ahLst/>
                <a:cxnLst>
                  <a:cxn ang="0">
                    <a:pos x="24" y="30"/>
                  </a:cxn>
                  <a:cxn ang="0">
                    <a:pos x="0" y="36"/>
                  </a:cxn>
                  <a:cxn ang="0">
                    <a:pos x="66" y="0"/>
                  </a:cxn>
                  <a:cxn ang="0">
                    <a:pos x="24" y="30"/>
                  </a:cxn>
                </a:cxnLst>
                <a:rect l="0" t="0" r="r" b="b"/>
                <a:pathLst>
                  <a:path w="66" h="36">
                    <a:moveTo>
                      <a:pt x="24" y="30"/>
                    </a:moveTo>
                    <a:lnTo>
                      <a:pt x="0" y="36"/>
                    </a:lnTo>
                    <a:lnTo>
                      <a:pt x="66" y="0"/>
                    </a:lnTo>
                    <a:lnTo>
                      <a:pt x="24" y="30"/>
                    </a:lnTo>
                    <a:close/>
                  </a:path>
                </a:pathLst>
              </a:custGeom>
              <a:solidFill>
                <a:srgbClr val="FF1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01" name="Line 1777"/>
              <p:cNvSpPr>
                <a:spLocks noChangeShapeType="1"/>
              </p:cNvSpPr>
              <p:nvPr/>
            </p:nvSpPr>
            <p:spPr bwMode="auto">
              <a:xfrm flipH="1">
                <a:off x="1758" y="1268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02" name="Line 1778"/>
              <p:cNvSpPr>
                <a:spLocks noChangeShapeType="1"/>
              </p:cNvSpPr>
              <p:nvPr/>
            </p:nvSpPr>
            <p:spPr bwMode="auto">
              <a:xfrm flipV="1">
                <a:off x="1758" y="1238"/>
                <a:ext cx="66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03" name="Freeform 1779"/>
              <p:cNvSpPr>
                <a:spLocks/>
              </p:cNvSpPr>
              <p:nvPr/>
            </p:nvSpPr>
            <p:spPr bwMode="auto">
              <a:xfrm>
                <a:off x="1758" y="1214"/>
                <a:ext cx="66" cy="60"/>
              </a:xfrm>
              <a:custGeom>
                <a:avLst/>
                <a:gdLst/>
                <a:ahLst/>
                <a:cxnLst>
                  <a:cxn ang="0">
                    <a:pos x="0" y="60"/>
                  </a:cxn>
                  <a:cxn ang="0">
                    <a:pos x="66" y="24"/>
                  </a:cxn>
                  <a:cxn ang="0">
                    <a:pos x="42" y="0"/>
                  </a:cxn>
                  <a:cxn ang="0">
                    <a:pos x="0" y="60"/>
                  </a:cxn>
                </a:cxnLst>
                <a:rect l="0" t="0" r="r" b="b"/>
                <a:pathLst>
                  <a:path w="66" h="60">
                    <a:moveTo>
                      <a:pt x="0" y="60"/>
                    </a:moveTo>
                    <a:lnTo>
                      <a:pt x="66" y="24"/>
                    </a:lnTo>
                    <a:lnTo>
                      <a:pt x="42" y="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FF1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04" name="Line 1780"/>
              <p:cNvSpPr>
                <a:spLocks noChangeShapeType="1"/>
              </p:cNvSpPr>
              <p:nvPr/>
            </p:nvSpPr>
            <p:spPr bwMode="auto">
              <a:xfrm flipV="1">
                <a:off x="1758" y="1238"/>
                <a:ext cx="66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05" name="Line 1781"/>
              <p:cNvSpPr>
                <a:spLocks noChangeShapeType="1"/>
              </p:cNvSpPr>
              <p:nvPr/>
            </p:nvSpPr>
            <p:spPr bwMode="auto">
              <a:xfrm flipH="1" flipV="1">
                <a:off x="1800" y="1214"/>
                <a:ext cx="24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06" name="Freeform 1782"/>
              <p:cNvSpPr>
                <a:spLocks/>
              </p:cNvSpPr>
              <p:nvPr/>
            </p:nvSpPr>
            <p:spPr bwMode="auto">
              <a:xfrm>
                <a:off x="1758" y="1082"/>
                <a:ext cx="66" cy="18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66" y="18"/>
                  </a:cxn>
                  <a:cxn ang="0">
                    <a:pos x="36" y="0"/>
                  </a:cxn>
                  <a:cxn ang="0">
                    <a:pos x="0" y="18"/>
                  </a:cxn>
                </a:cxnLst>
                <a:rect l="0" t="0" r="r" b="b"/>
                <a:pathLst>
                  <a:path w="66" h="18">
                    <a:moveTo>
                      <a:pt x="0" y="18"/>
                    </a:moveTo>
                    <a:lnTo>
                      <a:pt x="66" y="18"/>
                    </a:lnTo>
                    <a:lnTo>
                      <a:pt x="36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07" name="Line 1783"/>
              <p:cNvSpPr>
                <a:spLocks noChangeShapeType="1"/>
              </p:cNvSpPr>
              <p:nvPr/>
            </p:nvSpPr>
            <p:spPr bwMode="auto">
              <a:xfrm>
                <a:off x="1758" y="1100"/>
                <a:ext cx="6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08" name="Line 1784"/>
              <p:cNvSpPr>
                <a:spLocks noChangeShapeType="1"/>
              </p:cNvSpPr>
              <p:nvPr/>
            </p:nvSpPr>
            <p:spPr bwMode="auto">
              <a:xfrm flipH="1" flipV="1">
                <a:off x="1794" y="1082"/>
                <a:ext cx="3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09" name="Freeform 1785"/>
              <p:cNvSpPr>
                <a:spLocks/>
              </p:cNvSpPr>
              <p:nvPr/>
            </p:nvSpPr>
            <p:spPr bwMode="auto">
              <a:xfrm>
                <a:off x="1752" y="962"/>
                <a:ext cx="66" cy="12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0"/>
                  </a:cxn>
                  <a:cxn ang="0">
                    <a:pos x="42" y="12"/>
                  </a:cxn>
                  <a:cxn ang="0">
                    <a:pos x="0" y="6"/>
                  </a:cxn>
                </a:cxnLst>
                <a:rect l="0" t="0" r="r" b="b"/>
                <a:pathLst>
                  <a:path w="66" h="12">
                    <a:moveTo>
                      <a:pt x="0" y="6"/>
                    </a:moveTo>
                    <a:lnTo>
                      <a:pt x="66" y="0"/>
                    </a:lnTo>
                    <a:lnTo>
                      <a:pt x="42" y="12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B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10" name="Line 1786"/>
              <p:cNvSpPr>
                <a:spLocks noChangeShapeType="1"/>
              </p:cNvSpPr>
              <p:nvPr/>
            </p:nvSpPr>
            <p:spPr bwMode="auto">
              <a:xfrm flipV="1">
                <a:off x="1752" y="962"/>
                <a:ext cx="6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11" name="Line 1787"/>
              <p:cNvSpPr>
                <a:spLocks noChangeShapeType="1"/>
              </p:cNvSpPr>
              <p:nvPr/>
            </p:nvSpPr>
            <p:spPr bwMode="auto">
              <a:xfrm flipH="1">
                <a:off x="1794" y="962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12" name="Freeform 1788"/>
              <p:cNvSpPr>
                <a:spLocks/>
              </p:cNvSpPr>
              <p:nvPr/>
            </p:nvSpPr>
            <p:spPr bwMode="auto">
              <a:xfrm>
                <a:off x="1752" y="962"/>
                <a:ext cx="66" cy="36"/>
              </a:xfrm>
              <a:custGeom>
                <a:avLst/>
                <a:gdLst/>
                <a:ahLst/>
                <a:cxnLst>
                  <a:cxn ang="0">
                    <a:pos x="24" y="36"/>
                  </a:cxn>
                  <a:cxn ang="0">
                    <a:pos x="0" y="6"/>
                  </a:cxn>
                  <a:cxn ang="0">
                    <a:pos x="66" y="0"/>
                  </a:cxn>
                  <a:cxn ang="0">
                    <a:pos x="24" y="36"/>
                  </a:cxn>
                </a:cxnLst>
                <a:rect l="0" t="0" r="r" b="b"/>
                <a:pathLst>
                  <a:path w="66" h="36">
                    <a:moveTo>
                      <a:pt x="24" y="36"/>
                    </a:moveTo>
                    <a:lnTo>
                      <a:pt x="0" y="6"/>
                    </a:lnTo>
                    <a:lnTo>
                      <a:pt x="66" y="0"/>
                    </a:lnTo>
                    <a:lnTo>
                      <a:pt x="24" y="36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13" name="Line 1789"/>
              <p:cNvSpPr>
                <a:spLocks noChangeShapeType="1"/>
              </p:cNvSpPr>
              <p:nvPr/>
            </p:nvSpPr>
            <p:spPr bwMode="auto">
              <a:xfrm flipH="1" flipV="1">
                <a:off x="1752" y="968"/>
                <a:ext cx="24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14" name="Line 1790"/>
              <p:cNvSpPr>
                <a:spLocks noChangeShapeType="1"/>
              </p:cNvSpPr>
              <p:nvPr/>
            </p:nvSpPr>
            <p:spPr bwMode="auto">
              <a:xfrm flipV="1">
                <a:off x="1752" y="962"/>
                <a:ext cx="6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15" name="Freeform 1791"/>
              <p:cNvSpPr>
                <a:spLocks/>
              </p:cNvSpPr>
              <p:nvPr/>
            </p:nvSpPr>
            <p:spPr bwMode="auto">
              <a:xfrm>
                <a:off x="1680" y="1310"/>
                <a:ext cx="66" cy="456"/>
              </a:xfrm>
              <a:custGeom>
                <a:avLst/>
                <a:gdLst/>
                <a:ahLst/>
                <a:cxnLst>
                  <a:cxn ang="0">
                    <a:pos x="0" y="456"/>
                  </a:cxn>
                  <a:cxn ang="0">
                    <a:pos x="66" y="0"/>
                  </a:cxn>
                  <a:cxn ang="0">
                    <a:pos x="42" y="66"/>
                  </a:cxn>
                  <a:cxn ang="0">
                    <a:pos x="0" y="456"/>
                  </a:cxn>
                </a:cxnLst>
                <a:rect l="0" t="0" r="r" b="b"/>
                <a:pathLst>
                  <a:path w="66" h="456">
                    <a:moveTo>
                      <a:pt x="0" y="456"/>
                    </a:moveTo>
                    <a:lnTo>
                      <a:pt x="66" y="0"/>
                    </a:lnTo>
                    <a:lnTo>
                      <a:pt x="42" y="66"/>
                    </a:lnTo>
                    <a:lnTo>
                      <a:pt x="0" y="456"/>
                    </a:lnTo>
                    <a:close/>
                  </a:path>
                </a:pathLst>
              </a:custGeom>
              <a:solidFill>
                <a:srgbClr val="00A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16" name="Line 1792"/>
              <p:cNvSpPr>
                <a:spLocks noChangeShapeType="1"/>
              </p:cNvSpPr>
              <p:nvPr/>
            </p:nvSpPr>
            <p:spPr bwMode="auto">
              <a:xfrm flipV="1">
                <a:off x="1680" y="1310"/>
                <a:ext cx="66" cy="45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17" name="Line 1793"/>
              <p:cNvSpPr>
                <a:spLocks noChangeShapeType="1"/>
              </p:cNvSpPr>
              <p:nvPr/>
            </p:nvSpPr>
            <p:spPr bwMode="auto">
              <a:xfrm flipH="1">
                <a:off x="1722" y="1310"/>
                <a:ext cx="24" cy="6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18" name="Freeform 1794"/>
              <p:cNvSpPr>
                <a:spLocks/>
              </p:cNvSpPr>
              <p:nvPr/>
            </p:nvSpPr>
            <p:spPr bwMode="auto">
              <a:xfrm>
                <a:off x="1656" y="1376"/>
                <a:ext cx="66" cy="462"/>
              </a:xfrm>
              <a:custGeom>
                <a:avLst/>
                <a:gdLst/>
                <a:ahLst/>
                <a:cxnLst>
                  <a:cxn ang="0">
                    <a:pos x="24" y="390"/>
                  </a:cxn>
                  <a:cxn ang="0">
                    <a:pos x="0" y="462"/>
                  </a:cxn>
                  <a:cxn ang="0">
                    <a:pos x="66" y="0"/>
                  </a:cxn>
                  <a:cxn ang="0">
                    <a:pos x="24" y="390"/>
                  </a:cxn>
                </a:cxnLst>
                <a:rect l="0" t="0" r="r" b="b"/>
                <a:pathLst>
                  <a:path w="66" h="462">
                    <a:moveTo>
                      <a:pt x="24" y="390"/>
                    </a:moveTo>
                    <a:lnTo>
                      <a:pt x="0" y="462"/>
                    </a:lnTo>
                    <a:lnTo>
                      <a:pt x="66" y="0"/>
                    </a:lnTo>
                    <a:lnTo>
                      <a:pt x="24" y="390"/>
                    </a:lnTo>
                    <a:close/>
                  </a:path>
                </a:pathLst>
              </a:custGeom>
              <a:solidFill>
                <a:srgbClr val="00A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19" name="Line 1795"/>
              <p:cNvSpPr>
                <a:spLocks noChangeShapeType="1"/>
              </p:cNvSpPr>
              <p:nvPr/>
            </p:nvSpPr>
            <p:spPr bwMode="auto">
              <a:xfrm flipH="1">
                <a:off x="1656" y="1766"/>
                <a:ext cx="24" cy="7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20" name="Line 1796"/>
              <p:cNvSpPr>
                <a:spLocks noChangeShapeType="1"/>
              </p:cNvSpPr>
              <p:nvPr/>
            </p:nvSpPr>
            <p:spPr bwMode="auto">
              <a:xfrm flipV="1">
                <a:off x="1656" y="1376"/>
                <a:ext cx="66" cy="46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21" name="Freeform 1797"/>
              <p:cNvSpPr>
                <a:spLocks/>
              </p:cNvSpPr>
              <p:nvPr/>
            </p:nvSpPr>
            <p:spPr bwMode="auto">
              <a:xfrm>
                <a:off x="1680" y="1256"/>
                <a:ext cx="66" cy="510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0" y="510"/>
                  </a:cxn>
                  <a:cxn ang="0">
                    <a:pos x="66" y="54"/>
                  </a:cxn>
                  <a:cxn ang="0">
                    <a:pos x="24" y="0"/>
                  </a:cxn>
                </a:cxnLst>
                <a:rect l="0" t="0" r="r" b="b"/>
                <a:pathLst>
                  <a:path w="66" h="510">
                    <a:moveTo>
                      <a:pt x="24" y="0"/>
                    </a:moveTo>
                    <a:lnTo>
                      <a:pt x="0" y="510"/>
                    </a:lnTo>
                    <a:lnTo>
                      <a:pt x="66" y="5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FF7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22" name="Line 1798"/>
              <p:cNvSpPr>
                <a:spLocks noChangeShapeType="1"/>
              </p:cNvSpPr>
              <p:nvPr/>
            </p:nvSpPr>
            <p:spPr bwMode="auto">
              <a:xfrm flipH="1">
                <a:off x="1680" y="1256"/>
                <a:ext cx="24" cy="5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23" name="Line 1799"/>
              <p:cNvSpPr>
                <a:spLocks noChangeShapeType="1"/>
              </p:cNvSpPr>
              <p:nvPr/>
            </p:nvSpPr>
            <p:spPr bwMode="auto">
              <a:xfrm flipV="1">
                <a:off x="1680" y="1310"/>
                <a:ext cx="66" cy="45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24" name="Freeform 1800"/>
              <p:cNvSpPr>
                <a:spLocks/>
              </p:cNvSpPr>
              <p:nvPr/>
            </p:nvSpPr>
            <p:spPr bwMode="auto">
              <a:xfrm>
                <a:off x="1728" y="1316"/>
                <a:ext cx="66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66" y="12"/>
                  </a:cxn>
                  <a:cxn ang="0">
                    <a:pos x="42" y="0"/>
                  </a:cxn>
                  <a:cxn ang="0">
                    <a:pos x="0" y="42"/>
                  </a:cxn>
                </a:cxnLst>
                <a:rect l="0" t="0" r="r" b="b"/>
                <a:pathLst>
                  <a:path w="66" h="42">
                    <a:moveTo>
                      <a:pt x="0" y="42"/>
                    </a:moveTo>
                    <a:lnTo>
                      <a:pt x="66" y="12"/>
                    </a:lnTo>
                    <a:lnTo>
                      <a:pt x="42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FF2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25" name="Line 1801"/>
              <p:cNvSpPr>
                <a:spLocks noChangeShapeType="1"/>
              </p:cNvSpPr>
              <p:nvPr/>
            </p:nvSpPr>
            <p:spPr bwMode="auto">
              <a:xfrm flipV="1">
                <a:off x="1728" y="1328"/>
                <a:ext cx="66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26" name="Line 1802"/>
              <p:cNvSpPr>
                <a:spLocks noChangeShapeType="1"/>
              </p:cNvSpPr>
              <p:nvPr/>
            </p:nvSpPr>
            <p:spPr bwMode="auto">
              <a:xfrm flipH="1" flipV="1">
                <a:off x="1770" y="1316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27" name="Freeform 1803"/>
              <p:cNvSpPr>
                <a:spLocks/>
              </p:cNvSpPr>
              <p:nvPr/>
            </p:nvSpPr>
            <p:spPr bwMode="auto">
              <a:xfrm>
                <a:off x="1728" y="1328"/>
                <a:ext cx="66" cy="30"/>
              </a:xfrm>
              <a:custGeom>
                <a:avLst/>
                <a:gdLst/>
                <a:ahLst/>
                <a:cxnLst>
                  <a:cxn ang="0">
                    <a:pos x="24" y="6"/>
                  </a:cxn>
                  <a:cxn ang="0">
                    <a:pos x="0" y="30"/>
                  </a:cxn>
                  <a:cxn ang="0">
                    <a:pos x="66" y="0"/>
                  </a:cxn>
                  <a:cxn ang="0">
                    <a:pos x="24" y="6"/>
                  </a:cxn>
                </a:cxnLst>
                <a:rect l="0" t="0" r="r" b="b"/>
                <a:pathLst>
                  <a:path w="66" h="30">
                    <a:moveTo>
                      <a:pt x="24" y="6"/>
                    </a:moveTo>
                    <a:lnTo>
                      <a:pt x="0" y="30"/>
                    </a:lnTo>
                    <a:lnTo>
                      <a:pt x="66" y="0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FF1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28" name="Line 1804"/>
              <p:cNvSpPr>
                <a:spLocks noChangeShapeType="1"/>
              </p:cNvSpPr>
              <p:nvPr/>
            </p:nvSpPr>
            <p:spPr bwMode="auto">
              <a:xfrm flipH="1">
                <a:off x="1728" y="1334"/>
                <a:ext cx="24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29" name="Line 1805"/>
              <p:cNvSpPr>
                <a:spLocks noChangeShapeType="1"/>
              </p:cNvSpPr>
              <p:nvPr/>
            </p:nvSpPr>
            <p:spPr bwMode="auto">
              <a:xfrm flipV="1">
                <a:off x="1728" y="1328"/>
                <a:ext cx="66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30" name="Freeform 1806"/>
              <p:cNvSpPr>
                <a:spLocks/>
              </p:cNvSpPr>
              <p:nvPr/>
            </p:nvSpPr>
            <p:spPr bwMode="auto">
              <a:xfrm>
                <a:off x="1752" y="1310"/>
                <a:ext cx="66" cy="24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66" y="0"/>
                  </a:cxn>
                  <a:cxn ang="0">
                    <a:pos x="42" y="18"/>
                  </a:cxn>
                  <a:cxn ang="0">
                    <a:pos x="0" y="24"/>
                  </a:cxn>
                </a:cxnLst>
                <a:rect l="0" t="0" r="r" b="b"/>
                <a:pathLst>
                  <a:path w="66" h="24">
                    <a:moveTo>
                      <a:pt x="0" y="24"/>
                    </a:moveTo>
                    <a:lnTo>
                      <a:pt x="66" y="0"/>
                    </a:lnTo>
                    <a:lnTo>
                      <a:pt x="42" y="18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FF1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31" name="Line 1807"/>
              <p:cNvSpPr>
                <a:spLocks noChangeShapeType="1"/>
              </p:cNvSpPr>
              <p:nvPr/>
            </p:nvSpPr>
            <p:spPr bwMode="auto">
              <a:xfrm flipV="1">
                <a:off x="1752" y="1310"/>
                <a:ext cx="6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32" name="Line 1808"/>
              <p:cNvSpPr>
                <a:spLocks noChangeShapeType="1"/>
              </p:cNvSpPr>
              <p:nvPr/>
            </p:nvSpPr>
            <p:spPr bwMode="auto">
              <a:xfrm flipH="1">
                <a:off x="1794" y="1310"/>
                <a:ext cx="24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33" name="Freeform 1809"/>
              <p:cNvSpPr>
                <a:spLocks/>
              </p:cNvSpPr>
              <p:nvPr/>
            </p:nvSpPr>
            <p:spPr bwMode="auto">
              <a:xfrm>
                <a:off x="1752" y="1310"/>
                <a:ext cx="66" cy="42"/>
              </a:xfrm>
              <a:custGeom>
                <a:avLst/>
                <a:gdLst/>
                <a:ahLst/>
                <a:cxnLst>
                  <a:cxn ang="0">
                    <a:pos x="24" y="42"/>
                  </a:cxn>
                  <a:cxn ang="0">
                    <a:pos x="0" y="24"/>
                  </a:cxn>
                  <a:cxn ang="0">
                    <a:pos x="66" y="0"/>
                  </a:cxn>
                  <a:cxn ang="0">
                    <a:pos x="24" y="42"/>
                  </a:cxn>
                </a:cxnLst>
                <a:rect l="0" t="0" r="r" b="b"/>
                <a:pathLst>
                  <a:path w="66" h="42">
                    <a:moveTo>
                      <a:pt x="24" y="42"/>
                    </a:moveTo>
                    <a:lnTo>
                      <a:pt x="0" y="24"/>
                    </a:lnTo>
                    <a:lnTo>
                      <a:pt x="66" y="0"/>
                    </a:lnTo>
                    <a:lnTo>
                      <a:pt x="24" y="42"/>
                    </a:lnTo>
                    <a:close/>
                  </a:path>
                </a:pathLst>
              </a:custGeom>
              <a:solidFill>
                <a:srgbClr val="FF1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34" name="Line 1810"/>
              <p:cNvSpPr>
                <a:spLocks noChangeShapeType="1"/>
              </p:cNvSpPr>
              <p:nvPr/>
            </p:nvSpPr>
            <p:spPr bwMode="auto">
              <a:xfrm flipH="1" flipV="1">
                <a:off x="1752" y="1334"/>
                <a:ext cx="24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35" name="Line 1811"/>
              <p:cNvSpPr>
                <a:spLocks noChangeShapeType="1"/>
              </p:cNvSpPr>
              <p:nvPr/>
            </p:nvSpPr>
            <p:spPr bwMode="auto">
              <a:xfrm flipV="1">
                <a:off x="1752" y="1310"/>
                <a:ext cx="6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36" name="Freeform 1812"/>
              <p:cNvSpPr>
                <a:spLocks/>
              </p:cNvSpPr>
              <p:nvPr/>
            </p:nvSpPr>
            <p:spPr bwMode="auto">
              <a:xfrm>
                <a:off x="1752" y="818"/>
                <a:ext cx="66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66" y="12"/>
                  </a:cxn>
                  <a:cxn ang="0">
                    <a:pos x="42" y="0"/>
                  </a:cxn>
                  <a:cxn ang="0">
                    <a:pos x="0" y="30"/>
                  </a:cxn>
                </a:cxnLst>
                <a:rect l="0" t="0" r="r" b="b"/>
                <a:pathLst>
                  <a:path w="66" h="30">
                    <a:moveTo>
                      <a:pt x="0" y="30"/>
                    </a:moveTo>
                    <a:lnTo>
                      <a:pt x="66" y="12"/>
                    </a:lnTo>
                    <a:lnTo>
                      <a:pt x="42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37" name="Line 1813"/>
              <p:cNvSpPr>
                <a:spLocks noChangeShapeType="1"/>
              </p:cNvSpPr>
              <p:nvPr/>
            </p:nvSpPr>
            <p:spPr bwMode="auto">
              <a:xfrm flipV="1">
                <a:off x="1752" y="830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3039" name="Group 2015"/>
            <p:cNvGrpSpPr>
              <a:grpSpLocks/>
            </p:cNvGrpSpPr>
            <p:nvPr/>
          </p:nvGrpSpPr>
          <p:grpSpPr bwMode="auto">
            <a:xfrm>
              <a:off x="2600325" y="1174750"/>
              <a:ext cx="285750" cy="1628775"/>
              <a:chOff x="1638" y="740"/>
              <a:chExt cx="180" cy="1026"/>
            </a:xfrm>
          </p:grpSpPr>
          <p:sp>
            <p:nvSpPr>
              <p:cNvPr id="2839" name="Line 1815"/>
              <p:cNvSpPr>
                <a:spLocks noChangeShapeType="1"/>
              </p:cNvSpPr>
              <p:nvPr/>
            </p:nvSpPr>
            <p:spPr bwMode="auto">
              <a:xfrm flipH="1" flipV="1">
                <a:off x="1794" y="818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40" name="Freeform 1816"/>
              <p:cNvSpPr>
                <a:spLocks/>
              </p:cNvSpPr>
              <p:nvPr/>
            </p:nvSpPr>
            <p:spPr bwMode="auto">
              <a:xfrm>
                <a:off x="1752" y="830"/>
                <a:ext cx="66" cy="30"/>
              </a:xfrm>
              <a:custGeom>
                <a:avLst/>
                <a:gdLst/>
                <a:ahLst/>
                <a:cxnLst>
                  <a:cxn ang="0">
                    <a:pos x="24" y="30"/>
                  </a:cxn>
                  <a:cxn ang="0">
                    <a:pos x="0" y="18"/>
                  </a:cxn>
                  <a:cxn ang="0">
                    <a:pos x="66" y="0"/>
                  </a:cxn>
                  <a:cxn ang="0">
                    <a:pos x="24" y="30"/>
                  </a:cxn>
                </a:cxnLst>
                <a:rect l="0" t="0" r="r" b="b"/>
                <a:pathLst>
                  <a:path w="66" h="30">
                    <a:moveTo>
                      <a:pt x="24" y="30"/>
                    </a:moveTo>
                    <a:lnTo>
                      <a:pt x="0" y="18"/>
                    </a:lnTo>
                    <a:lnTo>
                      <a:pt x="66" y="0"/>
                    </a:lnTo>
                    <a:lnTo>
                      <a:pt x="24" y="30"/>
                    </a:lnTo>
                    <a:close/>
                  </a:path>
                </a:pathLst>
              </a:custGeom>
              <a:solidFill>
                <a:srgbClr val="B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41" name="Line 1817"/>
              <p:cNvSpPr>
                <a:spLocks noChangeShapeType="1"/>
              </p:cNvSpPr>
              <p:nvPr/>
            </p:nvSpPr>
            <p:spPr bwMode="auto">
              <a:xfrm flipH="1" flipV="1">
                <a:off x="1752" y="848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42" name="Line 1818"/>
              <p:cNvSpPr>
                <a:spLocks noChangeShapeType="1"/>
              </p:cNvSpPr>
              <p:nvPr/>
            </p:nvSpPr>
            <p:spPr bwMode="auto">
              <a:xfrm flipV="1">
                <a:off x="1752" y="830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43" name="Freeform 1819"/>
              <p:cNvSpPr>
                <a:spLocks/>
              </p:cNvSpPr>
              <p:nvPr/>
            </p:nvSpPr>
            <p:spPr bwMode="auto">
              <a:xfrm>
                <a:off x="1746" y="1184"/>
                <a:ext cx="72" cy="30"/>
              </a:xfrm>
              <a:custGeom>
                <a:avLst/>
                <a:gdLst/>
                <a:ahLst/>
                <a:cxnLst>
                  <a:cxn ang="0">
                    <a:pos x="30" y="30"/>
                  </a:cxn>
                  <a:cxn ang="0">
                    <a:pos x="0" y="12"/>
                  </a:cxn>
                  <a:cxn ang="0">
                    <a:pos x="72" y="0"/>
                  </a:cxn>
                  <a:cxn ang="0">
                    <a:pos x="30" y="30"/>
                  </a:cxn>
                </a:cxnLst>
                <a:rect l="0" t="0" r="r" b="b"/>
                <a:pathLst>
                  <a:path w="72" h="30">
                    <a:moveTo>
                      <a:pt x="30" y="30"/>
                    </a:moveTo>
                    <a:lnTo>
                      <a:pt x="0" y="12"/>
                    </a:lnTo>
                    <a:lnTo>
                      <a:pt x="72" y="0"/>
                    </a:lnTo>
                    <a:lnTo>
                      <a:pt x="30" y="3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44" name="Line 1820"/>
              <p:cNvSpPr>
                <a:spLocks noChangeShapeType="1"/>
              </p:cNvSpPr>
              <p:nvPr/>
            </p:nvSpPr>
            <p:spPr bwMode="auto">
              <a:xfrm flipH="1" flipV="1">
                <a:off x="1746" y="1196"/>
                <a:ext cx="3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45" name="Line 1821"/>
              <p:cNvSpPr>
                <a:spLocks noChangeShapeType="1"/>
              </p:cNvSpPr>
              <p:nvPr/>
            </p:nvSpPr>
            <p:spPr bwMode="auto">
              <a:xfrm flipV="1">
                <a:off x="1746" y="1184"/>
                <a:ext cx="72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46" name="Freeform 1822"/>
              <p:cNvSpPr>
                <a:spLocks/>
              </p:cNvSpPr>
              <p:nvPr/>
            </p:nvSpPr>
            <p:spPr bwMode="auto">
              <a:xfrm>
                <a:off x="1746" y="1178"/>
                <a:ext cx="72" cy="18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72" y="6"/>
                  </a:cxn>
                  <a:cxn ang="0">
                    <a:pos x="42" y="0"/>
                  </a:cxn>
                  <a:cxn ang="0">
                    <a:pos x="0" y="18"/>
                  </a:cxn>
                </a:cxnLst>
                <a:rect l="0" t="0" r="r" b="b"/>
                <a:pathLst>
                  <a:path w="72" h="18">
                    <a:moveTo>
                      <a:pt x="0" y="18"/>
                    </a:moveTo>
                    <a:lnTo>
                      <a:pt x="72" y="6"/>
                    </a:lnTo>
                    <a:lnTo>
                      <a:pt x="42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E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47" name="Line 1823"/>
              <p:cNvSpPr>
                <a:spLocks noChangeShapeType="1"/>
              </p:cNvSpPr>
              <p:nvPr/>
            </p:nvSpPr>
            <p:spPr bwMode="auto">
              <a:xfrm flipV="1">
                <a:off x="1746" y="1184"/>
                <a:ext cx="72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48" name="Line 1824"/>
              <p:cNvSpPr>
                <a:spLocks noChangeShapeType="1"/>
              </p:cNvSpPr>
              <p:nvPr/>
            </p:nvSpPr>
            <p:spPr bwMode="auto">
              <a:xfrm flipH="1" flipV="1">
                <a:off x="1788" y="1178"/>
                <a:ext cx="3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49" name="Freeform 1825"/>
              <p:cNvSpPr>
                <a:spLocks/>
              </p:cNvSpPr>
              <p:nvPr/>
            </p:nvSpPr>
            <p:spPr bwMode="auto">
              <a:xfrm>
                <a:off x="1746" y="1394"/>
                <a:ext cx="66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66" y="30"/>
                  </a:cxn>
                  <a:cxn ang="0">
                    <a:pos x="42" y="0"/>
                  </a:cxn>
                  <a:cxn ang="0">
                    <a:pos x="0" y="30"/>
                  </a:cxn>
                </a:cxnLst>
                <a:rect l="0" t="0" r="r" b="b"/>
                <a:pathLst>
                  <a:path w="66" h="30">
                    <a:moveTo>
                      <a:pt x="0" y="30"/>
                    </a:moveTo>
                    <a:lnTo>
                      <a:pt x="66" y="30"/>
                    </a:lnTo>
                    <a:lnTo>
                      <a:pt x="42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F2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50" name="Line 1826"/>
              <p:cNvSpPr>
                <a:spLocks noChangeShapeType="1"/>
              </p:cNvSpPr>
              <p:nvPr/>
            </p:nvSpPr>
            <p:spPr bwMode="auto">
              <a:xfrm>
                <a:off x="1746" y="1424"/>
                <a:ext cx="6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51" name="Line 1827"/>
              <p:cNvSpPr>
                <a:spLocks noChangeShapeType="1"/>
              </p:cNvSpPr>
              <p:nvPr/>
            </p:nvSpPr>
            <p:spPr bwMode="auto">
              <a:xfrm flipH="1" flipV="1">
                <a:off x="1788" y="1394"/>
                <a:ext cx="24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52" name="Freeform 1828"/>
              <p:cNvSpPr>
                <a:spLocks/>
              </p:cNvSpPr>
              <p:nvPr/>
            </p:nvSpPr>
            <p:spPr bwMode="auto">
              <a:xfrm>
                <a:off x="1746" y="920"/>
                <a:ext cx="66" cy="42"/>
              </a:xfrm>
              <a:custGeom>
                <a:avLst/>
                <a:gdLst/>
                <a:ahLst/>
                <a:cxnLst>
                  <a:cxn ang="0">
                    <a:pos x="24" y="42"/>
                  </a:cxn>
                  <a:cxn ang="0">
                    <a:pos x="0" y="18"/>
                  </a:cxn>
                  <a:cxn ang="0">
                    <a:pos x="66" y="0"/>
                  </a:cxn>
                  <a:cxn ang="0">
                    <a:pos x="24" y="42"/>
                  </a:cxn>
                </a:cxnLst>
                <a:rect l="0" t="0" r="r" b="b"/>
                <a:pathLst>
                  <a:path w="66" h="42">
                    <a:moveTo>
                      <a:pt x="24" y="42"/>
                    </a:moveTo>
                    <a:lnTo>
                      <a:pt x="0" y="18"/>
                    </a:lnTo>
                    <a:lnTo>
                      <a:pt x="66" y="0"/>
                    </a:lnTo>
                    <a:lnTo>
                      <a:pt x="24" y="42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53" name="Line 1829"/>
              <p:cNvSpPr>
                <a:spLocks noChangeShapeType="1"/>
              </p:cNvSpPr>
              <p:nvPr/>
            </p:nvSpPr>
            <p:spPr bwMode="auto">
              <a:xfrm flipH="1" flipV="1">
                <a:off x="1746" y="938"/>
                <a:ext cx="24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54" name="Line 1830"/>
              <p:cNvSpPr>
                <a:spLocks noChangeShapeType="1"/>
              </p:cNvSpPr>
              <p:nvPr/>
            </p:nvSpPr>
            <p:spPr bwMode="auto">
              <a:xfrm flipV="1">
                <a:off x="1746" y="920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55" name="Freeform 1831"/>
              <p:cNvSpPr>
                <a:spLocks/>
              </p:cNvSpPr>
              <p:nvPr/>
            </p:nvSpPr>
            <p:spPr bwMode="auto">
              <a:xfrm>
                <a:off x="1746" y="908"/>
                <a:ext cx="66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66" y="12"/>
                  </a:cxn>
                  <a:cxn ang="0">
                    <a:pos x="42" y="0"/>
                  </a:cxn>
                  <a:cxn ang="0">
                    <a:pos x="0" y="30"/>
                  </a:cxn>
                </a:cxnLst>
                <a:rect l="0" t="0" r="r" b="b"/>
                <a:pathLst>
                  <a:path w="66" h="30">
                    <a:moveTo>
                      <a:pt x="0" y="30"/>
                    </a:moveTo>
                    <a:lnTo>
                      <a:pt x="66" y="12"/>
                    </a:lnTo>
                    <a:lnTo>
                      <a:pt x="42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56" name="Line 1832"/>
              <p:cNvSpPr>
                <a:spLocks noChangeShapeType="1"/>
              </p:cNvSpPr>
              <p:nvPr/>
            </p:nvSpPr>
            <p:spPr bwMode="auto">
              <a:xfrm flipV="1">
                <a:off x="1746" y="920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57" name="Line 1833"/>
              <p:cNvSpPr>
                <a:spLocks noChangeShapeType="1"/>
              </p:cNvSpPr>
              <p:nvPr/>
            </p:nvSpPr>
            <p:spPr bwMode="auto">
              <a:xfrm flipH="1" flipV="1">
                <a:off x="1788" y="908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58" name="Freeform 1834"/>
              <p:cNvSpPr>
                <a:spLocks/>
              </p:cNvSpPr>
              <p:nvPr/>
            </p:nvSpPr>
            <p:spPr bwMode="auto">
              <a:xfrm>
                <a:off x="1740" y="1274"/>
                <a:ext cx="66" cy="42"/>
              </a:xfrm>
              <a:custGeom>
                <a:avLst/>
                <a:gdLst/>
                <a:ahLst/>
                <a:cxnLst>
                  <a:cxn ang="0">
                    <a:pos x="30" y="42"/>
                  </a:cxn>
                  <a:cxn ang="0">
                    <a:pos x="0" y="24"/>
                  </a:cxn>
                  <a:cxn ang="0">
                    <a:pos x="66" y="0"/>
                  </a:cxn>
                  <a:cxn ang="0">
                    <a:pos x="30" y="42"/>
                  </a:cxn>
                </a:cxnLst>
                <a:rect l="0" t="0" r="r" b="b"/>
                <a:pathLst>
                  <a:path w="66" h="42">
                    <a:moveTo>
                      <a:pt x="30" y="42"/>
                    </a:moveTo>
                    <a:lnTo>
                      <a:pt x="0" y="24"/>
                    </a:lnTo>
                    <a:lnTo>
                      <a:pt x="66" y="0"/>
                    </a:lnTo>
                    <a:lnTo>
                      <a:pt x="30" y="42"/>
                    </a:lnTo>
                    <a:close/>
                  </a:path>
                </a:pathLst>
              </a:custGeom>
              <a:solidFill>
                <a:srgbClr val="FF2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59" name="Line 1835"/>
              <p:cNvSpPr>
                <a:spLocks noChangeShapeType="1"/>
              </p:cNvSpPr>
              <p:nvPr/>
            </p:nvSpPr>
            <p:spPr bwMode="auto">
              <a:xfrm flipH="1" flipV="1">
                <a:off x="1740" y="1298"/>
                <a:ext cx="3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60" name="Line 1836"/>
              <p:cNvSpPr>
                <a:spLocks noChangeShapeType="1"/>
              </p:cNvSpPr>
              <p:nvPr/>
            </p:nvSpPr>
            <p:spPr bwMode="auto">
              <a:xfrm flipV="1">
                <a:off x="1740" y="1274"/>
                <a:ext cx="6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61" name="Freeform 1837"/>
              <p:cNvSpPr>
                <a:spLocks/>
              </p:cNvSpPr>
              <p:nvPr/>
            </p:nvSpPr>
            <p:spPr bwMode="auto">
              <a:xfrm>
                <a:off x="1740" y="1268"/>
                <a:ext cx="66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66" y="6"/>
                  </a:cxn>
                  <a:cxn ang="0">
                    <a:pos x="42" y="0"/>
                  </a:cxn>
                  <a:cxn ang="0">
                    <a:pos x="0" y="30"/>
                  </a:cxn>
                </a:cxnLst>
                <a:rect l="0" t="0" r="r" b="b"/>
                <a:pathLst>
                  <a:path w="66" h="30">
                    <a:moveTo>
                      <a:pt x="0" y="30"/>
                    </a:moveTo>
                    <a:lnTo>
                      <a:pt x="66" y="6"/>
                    </a:lnTo>
                    <a:lnTo>
                      <a:pt x="42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F1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62" name="Line 1838"/>
              <p:cNvSpPr>
                <a:spLocks noChangeShapeType="1"/>
              </p:cNvSpPr>
              <p:nvPr/>
            </p:nvSpPr>
            <p:spPr bwMode="auto">
              <a:xfrm flipV="1">
                <a:off x="1740" y="1274"/>
                <a:ext cx="6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63" name="Line 1839"/>
              <p:cNvSpPr>
                <a:spLocks noChangeShapeType="1"/>
              </p:cNvSpPr>
              <p:nvPr/>
            </p:nvSpPr>
            <p:spPr bwMode="auto">
              <a:xfrm flipH="1" flipV="1">
                <a:off x="1782" y="1268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64" name="Freeform 1840"/>
              <p:cNvSpPr>
                <a:spLocks/>
              </p:cNvSpPr>
              <p:nvPr/>
            </p:nvSpPr>
            <p:spPr bwMode="auto">
              <a:xfrm>
                <a:off x="1740" y="764"/>
                <a:ext cx="66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66" y="12"/>
                  </a:cxn>
                  <a:cxn ang="0">
                    <a:pos x="42" y="0"/>
                  </a:cxn>
                  <a:cxn ang="0">
                    <a:pos x="0" y="30"/>
                  </a:cxn>
                </a:cxnLst>
                <a:rect l="0" t="0" r="r" b="b"/>
                <a:pathLst>
                  <a:path w="66" h="30">
                    <a:moveTo>
                      <a:pt x="0" y="30"/>
                    </a:moveTo>
                    <a:lnTo>
                      <a:pt x="66" y="12"/>
                    </a:lnTo>
                    <a:lnTo>
                      <a:pt x="42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65" name="Line 1841"/>
              <p:cNvSpPr>
                <a:spLocks noChangeShapeType="1"/>
              </p:cNvSpPr>
              <p:nvPr/>
            </p:nvSpPr>
            <p:spPr bwMode="auto">
              <a:xfrm flipV="1">
                <a:off x="1740" y="776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66" name="Line 1842"/>
              <p:cNvSpPr>
                <a:spLocks noChangeShapeType="1"/>
              </p:cNvSpPr>
              <p:nvPr/>
            </p:nvSpPr>
            <p:spPr bwMode="auto">
              <a:xfrm flipH="1" flipV="1">
                <a:off x="1782" y="764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67" name="Freeform 1843"/>
              <p:cNvSpPr>
                <a:spLocks/>
              </p:cNvSpPr>
              <p:nvPr/>
            </p:nvSpPr>
            <p:spPr bwMode="auto">
              <a:xfrm>
                <a:off x="1740" y="776"/>
                <a:ext cx="66" cy="24"/>
              </a:xfrm>
              <a:custGeom>
                <a:avLst/>
                <a:gdLst/>
                <a:ahLst/>
                <a:cxnLst>
                  <a:cxn ang="0">
                    <a:pos x="24" y="24"/>
                  </a:cxn>
                  <a:cxn ang="0">
                    <a:pos x="0" y="18"/>
                  </a:cxn>
                  <a:cxn ang="0">
                    <a:pos x="66" y="0"/>
                  </a:cxn>
                  <a:cxn ang="0">
                    <a:pos x="24" y="24"/>
                  </a:cxn>
                </a:cxnLst>
                <a:rect l="0" t="0" r="r" b="b"/>
                <a:pathLst>
                  <a:path w="66" h="24">
                    <a:moveTo>
                      <a:pt x="24" y="24"/>
                    </a:moveTo>
                    <a:lnTo>
                      <a:pt x="0" y="18"/>
                    </a:lnTo>
                    <a:lnTo>
                      <a:pt x="66" y="0"/>
                    </a:lnTo>
                    <a:lnTo>
                      <a:pt x="24" y="24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68" name="Line 1844"/>
              <p:cNvSpPr>
                <a:spLocks noChangeShapeType="1"/>
              </p:cNvSpPr>
              <p:nvPr/>
            </p:nvSpPr>
            <p:spPr bwMode="auto">
              <a:xfrm flipH="1" flipV="1">
                <a:off x="1740" y="794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69" name="Line 1845"/>
              <p:cNvSpPr>
                <a:spLocks noChangeShapeType="1"/>
              </p:cNvSpPr>
              <p:nvPr/>
            </p:nvSpPr>
            <p:spPr bwMode="auto">
              <a:xfrm flipV="1">
                <a:off x="1740" y="776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70" name="Freeform 1846"/>
              <p:cNvSpPr>
                <a:spLocks/>
              </p:cNvSpPr>
              <p:nvPr/>
            </p:nvSpPr>
            <p:spPr bwMode="auto">
              <a:xfrm>
                <a:off x="1740" y="1130"/>
                <a:ext cx="66" cy="36"/>
              </a:xfrm>
              <a:custGeom>
                <a:avLst/>
                <a:gdLst/>
                <a:ahLst/>
                <a:cxnLst>
                  <a:cxn ang="0">
                    <a:pos x="24" y="36"/>
                  </a:cxn>
                  <a:cxn ang="0">
                    <a:pos x="0" y="0"/>
                  </a:cxn>
                  <a:cxn ang="0">
                    <a:pos x="66" y="0"/>
                  </a:cxn>
                  <a:cxn ang="0">
                    <a:pos x="24" y="36"/>
                  </a:cxn>
                </a:cxnLst>
                <a:rect l="0" t="0" r="r" b="b"/>
                <a:pathLst>
                  <a:path w="66" h="36">
                    <a:moveTo>
                      <a:pt x="24" y="36"/>
                    </a:moveTo>
                    <a:lnTo>
                      <a:pt x="0" y="0"/>
                    </a:lnTo>
                    <a:lnTo>
                      <a:pt x="66" y="0"/>
                    </a:lnTo>
                    <a:lnTo>
                      <a:pt x="24" y="36"/>
                    </a:lnTo>
                    <a:close/>
                  </a:path>
                </a:pathLst>
              </a:custGeom>
              <a:solidFill>
                <a:srgbClr val="E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71" name="Line 1847"/>
              <p:cNvSpPr>
                <a:spLocks noChangeShapeType="1"/>
              </p:cNvSpPr>
              <p:nvPr/>
            </p:nvSpPr>
            <p:spPr bwMode="auto">
              <a:xfrm flipH="1" flipV="1">
                <a:off x="1740" y="1130"/>
                <a:ext cx="24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72" name="Line 1848"/>
              <p:cNvSpPr>
                <a:spLocks noChangeShapeType="1"/>
              </p:cNvSpPr>
              <p:nvPr/>
            </p:nvSpPr>
            <p:spPr bwMode="auto">
              <a:xfrm>
                <a:off x="1740" y="1130"/>
                <a:ext cx="6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73" name="Freeform 1849"/>
              <p:cNvSpPr>
                <a:spLocks/>
              </p:cNvSpPr>
              <p:nvPr/>
            </p:nvSpPr>
            <p:spPr bwMode="auto">
              <a:xfrm>
                <a:off x="1734" y="1382"/>
                <a:ext cx="66" cy="12"/>
              </a:xfrm>
              <a:custGeom>
                <a:avLst/>
                <a:gdLst/>
                <a:ahLst/>
                <a:cxnLst>
                  <a:cxn ang="0">
                    <a:pos x="24" y="12"/>
                  </a:cxn>
                  <a:cxn ang="0">
                    <a:pos x="0" y="6"/>
                  </a:cxn>
                  <a:cxn ang="0">
                    <a:pos x="66" y="0"/>
                  </a:cxn>
                  <a:cxn ang="0">
                    <a:pos x="24" y="12"/>
                  </a:cxn>
                </a:cxnLst>
                <a:rect l="0" t="0" r="r" b="b"/>
                <a:pathLst>
                  <a:path w="66" h="12">
                    <a:moveTo>
                      <a:pt x="24" y="12"/>
                    </a:moveTo>
                    <a:lnTo>
                      <a:pt x="0" y="6"/>
                    </a:lnTo>
                    <a:lnTo>
                      <a:pt x="66" y="0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FF2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74" name="Line 1850"/>
              <p:cNvSpPr>
                <a:spLocks noChangeShapeType="1"/>
              </p:cNvSpPr>
              <p:nvPr/>
            </p:nvSpPr>
            <p:spPr bwMode="auto">
              <a:xfrm flipH="1" flipV="1">
                <a:off x="1734" y="1388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75" name="Line 1851"/>
              <p:cNvSpPr>
                <a:spLocks noChangeShapeType="1"/>
              </p:cNvSpPr>
              <p:nvPr/>
            </p:nvSpPr>
            <p:spPr bwMode="auto">
              <a:xfrm flipV="1">
                <a:off x="1734" y="1382"/>
                <a:ext cx="6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76" name="Freeform 1852"/>
              <p:cNvSpPr>
                <a:spLocks/>
              </p:cNvSpPr>
              <p:nvPr/>
            </p:nvSpPr>
            <p:spPr bwMode="auto">
              <a:xfrm>
                <a:off x="1734" y="1352"/>
                <a:ext cx="66" cy="36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66" y="30"/>
                  </a:cxn>
                  <a:cxn ang="0">
                    <a:pos x="42" y="0"/>
                  </a:cxn>
                  <a:cxn ang="0">
                    <a:pos x="0" y="36"/>
                  </a:cxn>
                </a:cxnLst>
                <a:rect l="0" t="0" r="r" b="b"/>
                <a:pathLst>
                  <a:path w="66" h="36">
                    <a:moveTo>
                      <a:pt x="0" y="36"/>
                    </a:moveTo>
                    <a:lnTo>
                      <a:pt x="66" y="30"/>
                    </a:lnTo>
                    <a:lnTo>
                      <a:pt x="42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FF2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77" name="Line 1853"/>
              <p:cNvSpPr>
                <a:spLocks noChangeShapeType="1"/>
              </p:cNvSpPr>
              <p:nvPr/>
            </p:nvSpPr>
            <p:spPr bwMode="auto">
              <a:xfrm flipV="1">
                <a:off x="1734" y="1382"/>
                <a:ext cx="6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78" name="Line 1854"/>
              <p:cNvSpPr>
                <a:spLocks noChangeShapeType="1"/>
              </p:cNvSpPr>
              <p:nvPr/>
            </p:nvSpPr>
            <p:spPr bwMode="auto">
              <a:xfrm flipH="1" flipV="1">
                <a:off x="1776" y="1352"/>
                <a:ext cx="24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79" name="Freeform 1855"/>
              <p:cNvSpPr>
                <a:spLocks/>
              </p:cNvSpPr>
              <p:nvPr/>
            </p:nvSpPr>
            <p:spPr bwMode="auto">
              <a:xfrm>
                <a:off x="1734" y="860"/>
                <a:ext cx="66" cy="24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66" y="6"/>
                  </a:cxn>
                  <a:cxn ang="0">
                    <a:pos x="42" y="0"/>
                  </a:cxn>
                  <a:cxn ang="0">
                    <a:pos x="0" y="24"/>
                  </a:cxn>
                </a:cxnLst>
                <a:rect l="0" t="0" r="r" b="b"/>
                <a:pathLst>
                  <a:path w="66" h="24">
                    <a:moveTo>
                      <a:pt x="0" y="24"/>
                    </a:moveTo>
                    <a:lnTo>
                      <a:pt x="66" y="6"/>
                    </a:lnTo>
                    <a:lnTo>
                      <a:pt x="42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80" name="Line 1856"/>
              <p:cNvSpPr>
                <a:spLocks noChangeShapeType="1"/>
              </p:cNvSpPr>
              <p:nvPr/>
            </p:nvSpPr>
            <p:spPr bwMode="auto">
              <a:xfrm flipV="1">
                <a:off x="1734" y="866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81" name="Line 1857"/>
              <p:cNvSpPr>
                <a:spLocks noChangeShapeType="1"/>
              </p:cNvSpPr>
              <p:nvPr/>
            </p:nvSpPr>
            <p:spPr bwMode="auto">
              <a:xfrm flipH="1" flipV="1">
                <a:off x="1776" y="860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82" name="Freeform 1858"/>
              <p:cNvSpPr>
                <a:spLocks/>
              </p:cNvSpPr>
              <p:nvPr/>
            </p:nvSpPr>
            <p:spPr bwMode="auto">
              <a:xfrm>
                <a:off x="1734" y="866"/>
                <a:ext cx="66" cy="30"/>
              </a:xfrm>
              <a:custGeom>
                <a:avLst/>
                <a:gdLst/>
                <a:ahLst/>
                <a:cxnLst>
                  <a:cxn ang="0">
                    <a:pos x="24" y="30"/>
                  </a:cxn>
                  <a:cxn ang="0">
                    <a:pos x="0" y="18"/>
                  </a:cxn>
                  <a:cxn ang="0">
                    <a:pos x="66" y="0"/>
                  </a:cxn>
                  <a:cxn ang="0">
                    <a:pos x="24" y="30"/>
                  </a:cxn>
                </a:cxnLst>
                <a:rect l="0" t="0" r="r" b="b"/>
                <a:pathLst>
                  <a:path w="66" h="30">
                    <a:moveTo>
                      <a:pt x="24" y="30"/>
                    </a:moveTo>
                    <a:lnTo>
                      <a:pt x="0" y="18"/>
                    </a:lnTo>
                    <a:lnTo>
                      <a:pt x="66" y="0"/>
                    </a:lnTo>
                    <a:lnTo>
                      <a:pt x="24" y="30"/>
                    </a:lnTo>
                    <a:close/>
                  </a:path>
                </a:pathLst>
              </a:custGeom>
              <a:solidFill>
                <a:srgbClr val="B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83" name="Line 1859"/>
              <p:cNvSpPr>
                <a:spLocks noChangeShapeType="1"/>
              </p:cNvSpPr>
              <p:nvPr/>
            </p:nvSpPr>
            <p:spPr bwMode="auto">
              <a:xfrm flipH="1" flipV="1">
                <a:off x="1734" y="884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84" name="Line 1860"/>
              <p:cNvSpPr>
                <a:spLocks noChangeShapeType="1"/>
              </p:cNvSpPr>
              <p:nvPr/>
            </p:nvSpPr>
            <p:spPr bwMode="auto">
              <a:xfrm flipV="1">
                <a:off x="1734" y="866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85" name="Freeform 1861"/>
              <p:cNvSpPr>
                <a:spLocks/>
              </p:cNvSpPr>
              <p:nvPr/>
            </p:nvSpPr>
            <p:spPr bwMode="auto">
              <a:xfrm>
                <a:off x="1734" y="1214"/>
                <a:ext cx="66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66" y="0"/>
                  </a:cxn>
                  <a:cxn ang="0">
                    <a:pos x="42" y="0"/>
                  </a:cxn>
                  <a:cxn ang="0">
                    <a:pos x="0" y="42"/>
                  </a:cxn>
                </a:cxnLst>
                <a:rect l="0" t="0" r="r" b="b"/>
                <a:pathLst>
                  <a:path w="66" h="42">
                    <a:moveTo>
                      <a:pt x="0" y="42"/>
                    </a:moveTo>
                    <a:lnTo>
                      <a:pt x="66" y="0"/>
                    </a:lnTo>
                    <a:lnTo>
                      <a:pt x="42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FF1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86" name="Line 1862"/>
              <p:cNvSpPr>
                <a:spLocks noChangeShapeType="1"/>
              </p:cNvSpPr>
              <p:nvPr/>
            </p:nvSpPr>
            <p:spPr bwMode="auto">
              <a:xfrm flipV="1">
                <a:off x="1734" y="1214"/>
                <a:ext cx="66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87" name="Line 1863"/>
              <p:cNvSpPr>
                <a:spLocks noChangeShapeType="1"/>
              </p:cNvSpPr>
              <p:nvPr/>
            </p:nvSpPr>
            <p:spPr bwMode="auto">
              <a:xfrm flipH="1">
                <a:off x="1776" y="1214"/>
                <a:ext cx="2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88" name="Freeform 1864"/>
              <p:cNvSpPr>
                <a:spLocks/>
              </p:cNvSpPr>
              <p:nvPr/>
            </p:nvSpPr>
            <p:spPr bwMode="auto">
              <a:xfrm>
                <a:off x="1734" y="1214"/>
                <a:ext cx="66" cy="60"/>
              </a:xfrm>
              <a:custGeom>
                <a:avLst/>
                <a:gdLst/>
                <a:ahLst/>
                <a:cxnLst>
                  <a:cxn ang="0">
                    <a:pos x="24" y="60"/>
                  </a:cxn>
                  <a:cxn ang="0">
                    <a:pos x="0" y="42"/>
                  </a:cxn>
                  <a:cxn ang="0">
                    <a:pos x="66" y="0"/>
                  </a:cxn>
                  <a:cxn ang="0">
                    <a:pos x="24" y="60"/>
                  </a:cxn>
                </a:cxnLst>
                <a:rect l="0" t="0" r="r" b="b"/>
                <a:pathLst>
                  <a:path w="66" h="60">
                    <a:moveTo>
                      <a:pt x="24" y="60"/>
                    </a:moveTo>
                    <a:lnTo>
                      <a:pt x="0" y="42"/>
                    </a:lnTo>
                    <a:lnTo>
                      <a:pt x="66" y="0"/>
                    </a:lnTo>
                    <a:lnTo>
                      <a:pt x="24" y="60"/>
                    </a:lnTo>
                    <a:close/>
                  </a:path>
                </a:pathLst>
              </a:custGeom>
              <a:solidFill>
                <a:srgbClr val="FF1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89" name="Line 1865"/>
              <p:cNvSpPr>
                <a:spLocks noChangeShapeType="1"/>
              </p:cNvSpPr>
              <p:nvPr/>
            </p:nvSpPr>
            <p:spPr bwMode="auto">
              <a:xfrm flipH="1" flipV="1">
                <a:off x="1734" y="1256"/>
                <a:ext cx="24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90" name="Line 1866"/>
              <p:cNvSpPr>
                <a:spLocks noChangeShapeType="1"/>
              </p:cNvSpPr>
              <p:nvPr/>
            </p:nvSpPr>
            <p:spPr bwMode="auto">
              <a:xfrm flipV="1">
                <a:off x="1734" y="1214"/>
                <a:ext cx="66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91" name="Freeform 1867"/>
              <p:cNvSpPr>
                <a:spLocks/>
              </p:cNvSpPr>
              <p:nvPr/>
            </p:nvSpPr>
            <p:spPr bwMode="auto">
              <a:xfrm>
                <a:off x="1728" y="1058"/>
                <a:ext cx="66" cy="42"/>
              </a:xfrm>
              <a:custGeom>
                <a:avLst/>
                <a:gdLst/>
                <a:ahLst/>
                <a:cxnLst>
                  <a:cxn ang="0">
                    <a:pos x="30" y="42"/>
                  </a:cxn>
                  <a:cxn ang="0">
                    <a:pos x="0" y="0"/>
                  </a:cxn>
                  <a:cxn ang="0">
                    <a:pos x="66" y="24"/>
                  </a:cxn>
                  <a:cxn ang="0">
                    <a:pos x="30" y="42"/>
                  </a:cxn>
                </a:cxnLst>
                <a:rect l="0" t="0" r="r" b="b"/>
                <a:pathLst>
                  <a:path w="66" h="42">
                    <a:moveTo>
                      <a:pt x="30" y="42"/>
                    </a:moveTo>
                    <a:lnTo>
                      <a:pt x="0" y="0"/>
                    </a:lnTo>
                    <a:lnTo>
                      <a:pt x="66" y="24"/>
                    </a:lnTo>
                    <a:lnTo>
                      <a:pt x="30" y="42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92" name="Line 1868"/>
              <p:cNvSpPr>
                <a:spLocks noChangeShapeType="1"/>
              </p:cNvSpPr>
              <p:nvPr/>
            </p:nvSpPr>
            <p:spPr bwMode="auto">
              <a:xfrm flipH="1" flipV="1">
                <a:off x="1728" y="1058"/>
                <a:ext cx="30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93" name="Line 1869"/>
              <p:cNvSpPr>
                <a:spLocks noChangeShapeType="1"/>
              </p:cNvSpPr>
              <p:nvPr/>
            </p:nvSpPr>
            <p:spPr bwMode="auto">
              <a:xfrm>
                <a:off x="1728" y="1058"/>
                <a:ext cx="6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94" name="Freeform 1870"/>
              <p:cNvSpPr>
                <a:spLocks/>
              </p:cNvSpPr>
              <p:nvPr/>
            </p:nvSpPr>
            <p:spPr bwMode="auto">
              <a:xfrm>
                <a:off x="1728" y="1058"/>
                <a:ext cx="66" cy="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6" y="24"/>
                  </a:cxn>
                  <a:cxn ang="0">
                    <a:pos x="42" y="12"/>
                  </a:cxn>
                  <a:cxn ang="0">
                    <a:pos x="0" y="0"/>
                  </a:cxn>
                </a:cxnLst>
                <a:rect l="0" t="0" r="r" b="b"/>
                <a:pathLst>
                  <a:path w="66" h="24">
                    <a:moveTo>
                      <a:pt x="0" y="0"/>
                    </a:moveTo>
                    <a:lnTo>
                      <a:pt x="66" y="24"/>
                    </a:lnTo>
                    <a:lnTo>
                      <a:pt x="42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95" name="Line 1871"/>
              <p:cNvSpPr>
                <a:spLocks noChangeShapeType="1"/>
              </p:cNvSpPr>
              <p:nvPr/>
            </p:nvSpPr>
            <p:spPr bwMode="auto">
              <a:xfrm>
                <a:off x="1728" y="1058"/>
                <a:ext cx="6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96" name="Line 1872"/>
              <p:cNvSpPr>
                <a:spLocks noChangeShapeType="1"/>
              </p:cNvSpPr>
              <p:nvPr/>
            </p:nvSpPr>
            <p:spPr bwMode="auto">
              <a:xfrm flipH="1" flipV="1">
                <a:off x="1770" y="1070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97" name="Freeform 1873"/>
              <p:cNvSpPr>
                <a:spLocks/>
              </p:cNvSpPr>
              <p:nvPr/>
            </p:nvSpPr>
            <p:spPr bwMode="auto">
              <a:xfrm>
                <a:off x="1728" y="800"/>
                <a:ext cx="66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66" y="18"/>
                  </a:cxn>
                  <a:cxn ang="0">
                    <a:pos x="36" y="0"/>
                  </a:cxn>
                  <a:cxn ang="0">
                    <a:pos x="0" y="30"/>
                  </a:cxn>
                </a:cxnLst>
                <a:rect l="0" t="0" r="r" b="b"/>
                <a:pathLst>
                  <a:path w="66" h="30">
                    <a:moveTo>
                      <a:pt x="0" y="30"/>
                    </a:moveTo>
                    <a:lnTo>
                      <a:pt x="66" y="18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98" name="Line 1874"/>
              <p:cNvSpPr>
                <a:spLocks noChangeShapeType="1"/>
              </p:cNvSpPr>
              <p:nvPr/>
            </p:nvSpPr>
            <p:spPr bwMode="auto">
              <a:xfrm flipV="1">
                <a:off x="1728" y="818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99" name="Line 1875"/>
              <p:cNvSpPr>
                <a:spLocks noChangeShapeType="1"/>
              </p:cNvSpPr>
              <p:nvPr/>
            </p:nvSpPr>
            <p:spPr bwMode="auto">
              <a:xfrm flipH="1" flipV="1">
                <a:off x="1764" y="800"/>
                <a:ext cx="3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00" name="Freeform 1876"/>
              <p:cNvSpPr>
                <a:spLocks/>
              </p:cNvSpPr>
              <p:nvPr/>
            </p:nvSpPr>
            <p:spPr bwMode="auto">
              <a:xfrm>
                <a:off x="1728" y="818"/>
                <a:ext cx="66" cy="30"/>
              </a:xfrm>
              <a:custGeom>
                <a:avLst/>
                <a:gdLst/>
                <a:ahLst/>
                <a:cxnLst>
                  <a:cxn ang="0">
                    <a:pos x="24" y="30"/>
                  </a:cxn>
                  <a:cxn ang="0">
                    <a:pos x="0" y="12"/>
                  </a:cxn>
                  <a:cxn ang="0">
                    <a:pos x="66" y="0"/>
                  </a:cxn>
                  <a:cxn ang="0">
                    <a:pos x="24" y="30"/>
                  </a:cxn>
                </a:cxnLst>
                <a:rect l="0" t="0" r="r" b="b"/>
                <a:pathLst>
                  <a:path w="66" h="30">
                    <a:moveTo>
                      <a:pt x="24" y="30"/>
                    </a:moveTo>
                    <a:lnTo>
                      <a:pt x="0" y="12"/>
                    </a:lnTo>
                    <a:lnTo>
                      <a:pt x="66" y="0"/>
                    </a:lnTo>
                    <a:lnTo>
                      <a:pt x="24" y="30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01" name="Line 1877"/>
              <p:cNvSpPr>
                <a:spLocks noChangeShapeType="1"/>
              </p:cNvSpPr>
              <p:nvPr/>
            </p:nvSpPr>
            <p:spPr bwMode="auto">
              <a:xfrm flipH="1" flipV="1">
                <a:off x="1728" y="830"/>
                <a:ext cx="24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02" name="Line 1878"/>
              <p:cNvSpPr>
                <a:spLocks noChangeShapeType="1"/>
              </p:cNvSpPr>
              <p:nvPr/>
            </p:nvSpPr>
            <p:spPr bwMode="auto">
              <a:xfrm flipV="1">
                <a:off x="1728" y="818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03" name="Freeform 1879"/>
              <p:cNvSpPr>
                <a:spLocks/>
              </p:cNvSpPr>
              <p:nvPr/>
            </p:nvSpPr>
            <p:spPr bwMode="auto">
              <a:xfrm>
                <a:off x="1722" y="1178"/>
                <a:ext cx="66" cy="30"/>
              </a:xfrm>
              <a:custGeom>
                <a:avLst/>
                <a:gdLst/>
                <a:ahLst/>
                <a:cxnLst>
                  <a:cxn ang="0">
                    <a:pos x="24" y="18"/>
                  </a:cxn>
                  <a:cxn ang="0">
                    <a:pos x="0" y="30"/>
                  </a:cxn>
                  <a:cxn ang="0">
                    <a:pos x="66" y="0"/>
                  </a:cxn>
                  <a:cxn ang="0">
                    <a:pos x="24" y="18"/>
                  </a:cxn>
                </a:cxnLst>
                <a:rect l="0" t="0" r="r" b="b"/>
                <a:pathLst>
                  <a:path w="66" h="30">
                    <a:moveTo>
                      <a:pt x="24" y="18"/>
                    </a:moveTo>
                    <a:lnTo>
                      <a:pt x="0" y="30"/>
                    </a:lnTo>
                    <a:lnTo>
                      <a:pt x="66" y="0"/>
                    </a:lnTo>
                    <a:lnTo>
                      <a:pt x="24" y="18"/>
                    </a:lnTo>
                    <a:close/>
                  </a:path>
                </a:pathLst>
              </a:custGeom>
              <a:solidFill>
                <a:srgbClr val="E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04" name="Line 1880"/>
              <p:cNvSpPr>
                <a:spLocks noChangeShapeType="1"/>
              </p:cNvSpPr>
              <p:nvPr/>
            </p:nvSpPr>
            <p:spPr bwMode="auto">
              <a:xfrm flipH="1">
                <a:off x="1722" y="1196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05" name="Line 1881"/>
              <p:cNvSpPr>
                <a:spLocks noChangeShapeType="1"/>
              </p:cNvSpPr>
              <p:nvPr/>
            </p:nvSpPr>
            <p:spPr bwMode="auto">
              <a:xfrm flipV="1">
                <a:off x="1722" y="1178"/>
                <a:ext cx="66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06" name="Freeform 1882"/>
              <p:cNvSpPr>
                <a:spLocks/>
              </p:cNvSpPr>
              <p:nvPr/>
            </p:nvSpPr>
            <p:spPr bwMode="auto">
              <a:xfrm>
                <a:off x="1722" y="1166"/>
                <a:ext cx="66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66" y="12"/>
                  </a:cxn>
                  <a:cxn ang="0">
                    <a:pos x="42" y="0"/>
                  </a:cxn>
                  <a:cxn ang="0">
                    <a:pos x="0" y="42"/>
                  </a:cxn>
                </a:cxnLst>
                <a:rect l="0" t="0" r="r" b="b"/>
                <a:pathLst>
                  <a:path w="66" h="42">
                    <a:moveTo>
                      <a:pt x="0" y="42"/>
                    </a:moveTo>
                    <a:lnTo>
                      <a:pt x="66" y="12"/>
                    </a:lnTo>
                    <a:lnTo>
                      <a:pt x="42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07" name="Line 1883"/>
              <p:cNvSpPr>
                <a:spLocks noChangeShapeType="1"/>
              </p:cNvSpPr>
              <p:nvPr/>
            </p:nvSpPr>
            <p:spPr bwMode="auto">
              <a:xfrm flipV="1">
                <a:off x="1722" y="1178"/>
                <a:ext cx="66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08" name="Line 1884"/>
              <p:cNvSpPr>
                <a:spLocks noChangeShapeType="1"/>
              </p:cNvSpPr>
              <p:nvPr/>
            </p:nvSpPr>
            <p:spPr bwMode="auto">
              <a:xfrm flipH="1" flipV="1">
                <a:off x="1764" y="1166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09" name="Freeform 1885"/>
              <p:cNvSpPr>
                <a:spLocks/>
              </p:cNvSpPr>
              <p:nvPr/>
            </p:nvSpPr>
            <p:spPr bwMode="auto">
              <a:xfrm>
                <a:off x="1716" y="1394"/>
                <a:ext cx="72" cy="30"/>
              </a:xfrm>
              <a:custGeom>
                <a:avLst/>
                <a:gdLst/>
                <a:ahLst/>
                <a:cxnLst>
                  <a:cxn ang="0">
                    <a:pos x="30" y="30"/>
                  </a:cxn>
                  <a:cxn ang="0">
                    <a:pos x="0" y="12"/>
                  </a:cxn>
                  <a:cxn ang="0">
                    <a:pos x="72" y="0"/>
                  </a:cxn>
                  <a:cxn ang="0">
                    <a:pos x="30" y="30"/>
                  </a:cxn>
                </a:cxnLst>
                <a:rect l="0" t="0" r="r" b="b"/>
                <a:pathLst>
                  <a:path w="72" h="30">
                    <a:moveTo>
                      <a:pt x="30" y="30"/>
                    </a:moveTo>
                    <a:lnTo>
                      <a:pt x="0" y="12"/>
                    </a:lnTo>
                    <a:lnTo>
                      <a:pt x="72" y="0"/>
                    </a:lnTo>
                    <a:lnTo>
                      <a:pt x="30" y="30"/>
                    </a:lnTo>
                    <a:close/>
                  </a:path>
                </a:pathLst>
              </a:custGeom>
              <a:solidFill>
                <a:srgbClr val="FF2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10" name="Line 1886"/>
              <p:cNvSpPr>
                <a:spLocks noChangeShapeType="1"/>
              </p:cNvSpPr>
              <p:nvPr/>
            </p:nvSpPr>
            <p:spPr bwMode="auto">
              <a:xfrm flipH="1" flipV="1">
                <a:off x="1716" y="1406"/>
                <a:ext cx="3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11" name="Line 1887"/>
              <p:cNvSpPr>
                <a:spLocks noChangeShapeType="1"/>
              </p:cNvSpPr>
              <p:nvPr/>
            </p:nvSpPr>
            <p:spPr bwMode="auto">
              <a:xfrm flipV="1">
                <a:off x="1716" y="1394"/>
                <a:ext cx="72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12" name="Freeform 1888"/>
              <p:cNvSpPr>
                <a:spLocks/>
              </p:cNvSpPr>
              <p:nvPr/>
            </p:nvSpPr>
            <p:spPr bwMode="auto">
              <a:xfrm>
                <a:off x="1716" y="1394"/>
                <a:ext cx="72" cy="12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72" y="0"/>
                  </a:cxn>
                  <a:cxn ang="0">
                    <a:pos x="42" y="0"/>
                  </a:cxn>
                  <a:cxn ang="0">
                    <a:pos x="0" y="12"/>
                  </a:cxn>
                </a:cxnLst>
                <a:rect l="0" t="0" r="r" b="b"/>
                <a:pathLst>
                  <a:path w="72" h="12">
                    <a:moveTo>
                      <a:pt x="0" y="12"/>
                    </a:moveTo>
                    <a:lnTo>
                      <a:pt x="72" y="0"/>
                    </a:lnTo>
                    <a:lnTo>
                      <a:pt x="42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FF1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13" name="Line 1889"/>
              <p:cNvSpPr>
                <a:spLocks noChangeShapeType="1"/>
              </p:cNvSpPr>
              <p:nvPr/>
            </p:nvSpPr>
            <p:spPr bwMode="auto">
              <a:xfrm flipV="1">
                <a:off x="1716" y="1394"/>
                <a:ext cx="72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14" name="Line 1890"/>
              <p:cNvSpPr>
                <a:spLocks noChangeShapeType="1"/>
              </p:cNvSpPr>
              <p:nvPr/>
            </p:nvSpPr>
            <p:spPr bwMode="auto">
              <a:xfrm flipH="1">
                <a:off x="1758" y="1394"/>
                <a:ext cx="3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15" name="Freeform 1891"/>
              <p:cNvSpPr>
                <a:spLocks/>
              </p:cNvSpPr>
              <p:nvPr/>
            </p:nvSpPr>
            <p:spPr bwMode="auto">
              <a:xfrm>
                <a:off x="1716" y="908"/>
                <a:ext cx="72" cy="30"/>
              </a:xfrm>
              <a:custGeom>
                <a:avLst/>
                <a:gdLst/>
                <a:ahLst/>
                <a:cxnLst>
                  <a:cxn ang="0">
                    <a:pos x="30" y="30"/>
                  </a:cxn>
                  <a:cxn ang="0">
                    <a:pos x="0" y="12"/>
                  </a:cxn>
                  <a:cxn ang="0">
                    <a:pos x="72" y="0"/>
                  </a:cxn>
                  <a:cxn ang="0">
                    <a:pos x="30" y="30"/>
                  </a:cxn>
                </a:cxnLst>
                <a:rect l="0" t="0" r="r" b="b"/>
                <a:pathLst>
                  <a:path w="72" h="30">
                    <a:moveTo>
                      <a:pt x="30" y="30"/>
                    </a:moveTo>
                    <a:lnTo>
                      <a:pt x="0" y="12"/>
                    </a:lnTo>
                    <a:lnTo>
                      <a:pt x="72" y="0"/>
                    </a:lnTo>
                    <a:lnTo>
                      <a:pt x="30" y="30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16" name="Line 1892"/>
              <p:cNvSpPr>
                <a:spLocks noChangeShapeType="1"/>
              </p:cNvSpPr>
              <p:nvPr/>
            </p:nvSpPr>
            <p:spPr bwMode="auto">
              <a:xfrm flipH="1" flipV="1">
                <a:off x="1716" y="920"/>
                <a:ext cx="3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17" name="Line 1893"/>
              <p:cNvSpPr>
                <a:spLocks noChangeShapeType="1"/>
              </p:cNvSpPr>
              <p:nvPr/>
            </p:nvSpPr>
            <p:spPr bwMode="auto">
              <a:xfrm flipV="1">
                <a:off x="1716" y="908"/>
                <a:ext cx="72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18" name="Freeform 1894"/>
              <p:cNvSpPr>
                <a:spLocks/>
              </p:cNvSpPr>
              <p:nvPr/>
            </p:nvSpPr>
            <p:spPr bwMode="auto">
              <a:xfrm>
                <a:off x="1716" y="896"/>
                <a:ext cx="72" cy="24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72" y="12"/>
                  </a:cxn>
                  <a:cxn ang="0">
                    <a:pos x="42" y="0"/>
                  </a:cxn>
                  <a:cxn ang="0">
                    <a:pos x="0" y="24"/>
                  </a:cxn>
                </a:cxnLst>
                <a:rect l="0" t="0" r="r" b="b"/>
                <a:pathLst>
                  <a:path w="72" h="24">
                    <a:moveTo>
                      <a:pt x="0" y="24"/>
                    </a:moveTo>
                    <a:lnTo>
                      <a:pt x="72" y="12"/>
                    </a:lnTo>
                    <a:lnTo>
                      <a:pt x="42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19" name="Line 1895"/>
              <p:cNvSpPr>
                <a:spLocks noChangeShapeType="1"/>
              </p:cNvSpPr>
              <p:nvPr/>
            </p:nvSpPr>
            <p:spPr bwMode="auto">
              <a:xfrm flipV="1">
                <a:off x="1716" y="908"/>
                <a:ext cx="72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20" name="Line 1896"/>
              <p:cNvSpPr>
                <a:spLocks noChangeShapeType="1"/>
              </p:cNvSpPr>
              <p:nvPr/>
            </p:nvSpPr>
            <p:spPr bwMode="auto">
              <a:xfrm flipH="1" flipV="1">
                <a:off x="1758" y="896"/>
                <a:ext cx="3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21" name="Freeform 1897"/>
              <p:cNvSpPr>
                <a:spLocks/>
              </p:cNvSpPr>
              <p:nvPr/>
            </p:nvSpPr>
            <p:spPr bwMode="auto">
              <a:xfrm>
                <a:off x="1638" y="1256"/>
                <a:ext cx="66" cy="510"/>
              </a:xfrm>
              <a:custGeom>
                <a:avLst/>
                <a:gdLst/>
                <a:ahLst/>
                <a:cxnLst>
                  <a:cxn ang="0">
                    <a:pos x="0" y="114"/>
                  </a:cxn>
                  <a:cxn ang="0">
                    <a:pos x="66" y="0"/>
                  </a:cxn>
                  <a:cxn ang="0">
                    <a:pos x="42" y="510"/>
                  </a:cxn>
                  <a:cxn ang="0">
                    <a:pos x="0" y="114"/>
                  </a:cxn>
                </a:cxnLst>
                <a:rect l="0" t="0" r="r" b="b"/>
                <a:pathLst>
                  <a:path w="66" h="510">
                    <a:moveTo>
                      <a:pt x="0" y="114"/>
                    </a:moveTo>
                    <a:lnTo>
                      <a:pt x="66" y="0"/>
                    </a:lnTo>
                    <a:lnTo>
                      <a:pt x="42" y="510"/>
                    </a:ln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FFCF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22" name="Line 1898"/>
              <p:cNvSpPr>
                <a:spLocks noChangeShapeType="1"/>
              </p:cNvSpPr>
              <p:nvPr/>
            </p:nvSpPr>
            <p:spPr bwMode="auto">
              <a:xfrm flipV="1">
                <a:off x="1638" y="1256"/>
                <a:ext cx="66" cy="11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23" name="Line 1899"/>
              <p:cNvSpPr>
                <a:spLocks noChangeShapeType="1"/>
              </p:cNvSpPr>
              <p:nvPr/>
            </p:nvSpPr>
            <p:spPr bwMode="auto">
              <a:xfrm flipH="1">
                <a:off x="1680" y="1256"/>
                <a:ext cx="24" cy="5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24" name="Freeform 1900"/>
              <p:cNvSpPr>
                <a:spLocks/>
              </p:cNvSpPr>
              <p:nvPr/>
            </p:nvSpPr>
            <p:spPr bwMode="auto">
              <a:xfrm>
                <a:off x="1638" y="1136"/>
                <a:ext cx="66" cy="234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0" y="234"/>
                  </a:cxn>
                  <a:cxn ang="0">
                    <a:pos x="66" y="120"/>
                  </a:cxn>
                  <a:cxn ang="0">
                    <a:pos x="24" y="0"/>
                  </a:cxn>
                </a:cxnLst>
                <a:rect l="0" t="0" r="r" b="b"/>
                <a:pathLst>
                  <a:path w="66" h="234">
                    <a:moveTo>
                      <a:pt x="24" y="0"/>
                    </a:moveTo>
                    <a:lnTo>
                      <a:pt x="0" y="234"/>
                    </a:lnTo>
                    <a:lnTo>
                      <a:pt x="66" y="12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E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25" name="Line 1901"/>
              <p:cNvSpPr>
                <a:spLocks noChangeShapeType="1"/>
              </p:cNvSpPr>
              <p:nvPr/>
            </p:nvSpPr>
            <p:spPr bwMode="auto">
              <a:xfrm flipH="1">
                <a:off x="1638" y="1136"/>
                <a:ext cx="24" cy="23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26" name="Line 1902"/>
              <p:cNvSpPr>
                <a:spLocks noChangeShapeType="1"/>
              </p:cNvSpPr>
              <p:nvPr/>
            </p:nvSpPr>
            <p:spPr bwMode="auto">
              <a:xfrm flipV="1">
                <a:off x="1638" y="1256"/>
                <a:ext cx="66" cy="11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27" name="Freeform 1903"/>
              <p:cNvSpPr>
                <a:spLocks/>
              </p:cNvSpPr>
              <p:nvPr/>
            </p:nvSpPr>
            <p:spPr bwMode="auto">
              <a:xfrm>
                <a:off x="1692" y="1256"/>
                <a:ext cx="66" cy="24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66" y="18"/>
                  </a:cxn>
                  <a:cxn ang="0">
                    <a:pos x="42" y="0"/>
                  </a:cxn>
                  <a:cxn ang="0">
                    <a:pos x="0" y="24"/>
                  </a:cxn>
                </a:cxnLst>
                <a:rect l="0" t="0" r="r" b="b"/>
                <a:pathLst>
                  <a:path w="66" h="24">
                    <a:moveTo>
                      <a:pt x="0" y="24"/>
                    </a:moveTo>
                    <a:lnTo>
                      <a:pt x="66" y="18"/>
                    </a:lnTo>
                    <a:lnTo>
                      <a:pt x="42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FF1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28" name="Line 1904"/>
              <p:cNvSpPr>
                <a:spLocks noChangeShapeType="1"/>
              </p:cNvSpPr>
              <p:nvPr/>
            </p:nvSpPr>
            <p:spPr bwMode="auto">
              <a:xfrm flipV="1">
                <a:off x="1692" y="1274"/>
                <a:ext cx="6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29" name="Line 1905"/>
              <p:cNvSpPr>
                <a:spLocks noChangeShapeType="1"/>
              </p:cNvSpPr>
              <p:nvPr/>
            </p:nvSpPr>
            <p:spPr bwMode="auto">
              <a:xfrm flipH="1" flipV="1">
                <a:off x="1734" y="1256"/>
                <a:ext cx="24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30" name="Freeform 1906"/>
              <p:cNvSpPr>
                <a:spLocks/>
              </p:cNvSpPr>
              <p:nvPr/>
            </p:nvSpPr>
            <p:spPr bwMode="auto">
              <a:xfrm>
                <a:off x="1692" y="1274"/>
                <a:ext cx="66" cy="6"/>
              </a:xfrm>
              <a:custGeom>
                <a:avLst/>
                <a:gdLst/>
                <a:ahLst/>
                <a:cxnLst>
                  <a:cxn ang="0">
                    <a:pos x="24" y="6"/>
                  </a:cxn>
                  <a:cxn ang="0">
                    <a:pos x="0" y="6"/>
                  </a:cxn>
                  <a:cxn ang="0">
                    <a:pos x="66" y="0"/>
                  </a:cxn>
                  <a:cxn ang="0">
                    <a:pos x="24" y="6"/>
                  </a:cxn>
                </a:cxnLst>
                <a:rect l="0" t="0" r="r" b="b"/>
                <a:pathLst>
                  <a:path w="66" h="6">
                    <a:moveTo>
                      <a:pt x="24" y="6"/>
                    </a:moveTo>
                    <a:lnTo>
                      <a:pt x="0" y="6"/>
                    </a:lnTo>
                    <a:lnTo>
                      <a:pt x="66" y="0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31" name="Line 1907"/>
              <p:cNvSpPr>
                <a:spLocks noChangeShapeType="1"/>
              </p:cNvSpPr>
              <p:nvPr/>
            </p:nvSpPr>
            <p:spPr bwMode="auto">
              <a:xfrm flipH="1">
                <a:off x="1692" y="1280"/>
                <a:ext cx="2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32" name="Line 1908"/>
              <p:cNvSpPr>
                <a:spLocks noChangeShapeType="1"/>
              </p:cNvSpPr>
              <p:nvPr/>
            </p:nvSpPr>
            <p:spPr bwMode="auto">
              <a:xfrm flipV="1">
                <a:off x="1692" y="1274"/>
                <a:ext cx="6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33" name="Freeform 1909"/>
              <p:cNvSpPr>
                <a:spLocks/>
              </p:cNvSpPr>
              <p:nvPr/>
            </p:nvSpPr>
            <p:spPr bwMode="auto">
              <a:xfrm>
                <a:off x="1716" y="1268"/>
                <a:ext cx="66" cy="12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66" y="0"/>
                  </a:cxn>
                  <a:cxn ang="0">
                    <a:pos x="42" y="6"/>
                  </a:cxn>
                  <a:cxn ang="0">
                    <a:pos x="0" y="12"/>
                  </a:cxn>
                </a:cxnLst>
                <a:rect l="0" t="0" r="r" b="b"/>
                <a:pathLst>
                  <a:path w="66" h="12">
                    <a:moveTo>
                      <a:pt x="0" y="12"/>
                    </a:moveTo>
                    <a:lnTo>
                      <a:pt x="66" y="0"/>
                    </a:lnTo>
                    <a:lnTo>
                      <a:pt x="42" y="6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34" name="Line 1910"/>
              <p:cNvSpPr>
                <a:spLocks noChangeShapeType="1"/>
              </p:cNvSpPr>
              <p:nvPr/>
            </p:nvSpPr>
            <p:spPr bwMode="auto">
              <a:xfrm flipV="1">
                <a:off x="1716" y="1268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35" name="Line 1911"/>
              <p:cNvSpPr>
                <a:spLocks noChangeShapeType="1"/>
              </p:cNvSpPr>
              <p:nvPr/>
            </p:nvSpPr>
            <p:spPr bwMode="auto">
              <a:xfrm flipH="1">
                <a:off x="1758" y="1268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36" name="Freeform 1912"/>
              <p:cNvSpPr>
                <a:spLocks/>
              </p:cNvSpPr>
              <p:nvPr/>
            </p:nvSpPr>
            <p:spPr bwMode="auto">
              <a:xfrm>
                <a:off x="1716" y="1268"/>
                <a:ext cx="66" cy="30"/>
              </a:xfrm>
              <a:custGeom>
                <a:avLst/>
                <a:gdLst/>
                <a:ahLst/>
                <a:cxnLst>
                  <a:cxn ang="0">
                    <a:pos x="24" y="30"/>
                  </a:cxn>
                  <a:cxn ang="0">
                    <a:pos x="0" y="12"/>
                  </a:cxn>
                  <a:cxn ang="0">
                    <a:pos x="66" y="0"/>
                  </a:cxn>
                  <a:cxn ang="0">
                    <a:pos x="24" y="30"/>
                  </a:cxn>
                </a:cxnLst>
                <a:rect l="0" t="0" r="r" b="b"/>
                <a:pathLst>
                  <a:path w="66" h="30">
                    <a:moveTo>
                      <a:pt x="24" y="30"/>
                    </a:moveTo>
                    <a:lnTo>
                      <a:pt x="0" y="12"/>
                    </a:lnTo>
                    <a:lnTo>
                      <a:pt x="66" y="0"/>
                    </a:lnTo>
                    <a:lnTo>
                      <a:pt x="24" y="30"/>
                    </a:lnTo>
                    <a:close/>
                  </a:path>
                </a:pathLst>
              </a:custGeom>
              <a:solidFill>
                <a:srgbClr val="FF1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37" name="Line 1913"/>
              <p:cNvSpPr>
                <a:spLocks noChangeShapeType="1"/>
              </p:cNvSpPr>
              <p:nvPr/>
            </p:nvSpPr>
            <p:spPr bwMode="auto">
              <a:xfrm flipH="1" flipV="1">
                <a:off x="1716" y="1280"/>
                <a:ext cx="24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38" name="Line 1914"/>
              <p:cNvSpPr>
                <a:spLocks noChangeShapeType="1"/>
              </p:cNvSpPr>
              <p:nvPr/>
            </p:nvSpPr>
            <p:spPr bwMode="auto">
              <a:xfrm flipV="1">
                <a:off x="1716" y="1268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39" name="Freeform 1915"/>
              <p:cNvSpPr>
                <a:spLocks/>
              </p:cNvSpPr>
              <p:nvPr/>
            </p:nvSpPr>
            <p:spPr bwMode="auto">
              <a:xfrm>
                <a:off x="1716" y="764"/>
                <a:ext cx="66" cy="30"/>
              </a:xfrm>
              <a:custGeom>
                <a:avLst/>
                <a:gdLst/>
                <a:ahLst/>
                <a:cxnLst>
                  <a:cxn ang="0">
                    <a:pos x="24" y="30"/>
                  </a:cxn>
                  <a:cxn ang="0">
                    <a:pos x="0" y="18"/>
                  </a:cxn>
                  <a:cxn ang="0">
                    <a:pos x="66" y="0"/>
                  </a:cxn>
                  <a:cxn ang="0">
                    <a:pos x="24" y="30"/>
                  </a:cxn>
                </a:cxnLst>
                <a:rect l="0" t="0" r="r" b="b"/>
                <a:pathLst>
                  <a:path w="66" h="30">
                    <a:moveTo>
                      <a:pt x="24" y="30"/>
                    </a:moveTo>
                    <a:lnTo>
                      <a:pt x="0" y="18"/>
                    </a:lnTo>
                    <a:lnTo>
                      <a:pt x="66" y="0"/>
                    </a:lnTo>
                    <a:lnTo>
                      <a:pt x="24" y="30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40" name="Line 1916"/>
              <p:cNvSpPr>
                <a:spLocks noChangeShapeType="1"/>
              </p:cNvSpPr>
              <p:nvPr/>
            </p:nvSpPr>
            <p:spPr bwMode="auto">
              <a:xfrm flipH="1" flipV="1">
                <a:off x="1716" y="782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41" name="Line 1917"/>
              <p:cNvSpPr>
                <a:spLocks noChangeShapeType="1"/>
              </p:cNvSpPr>
              <p:nvPr/>
            </p:nvSpPr>
            <p:spPr bwMode="auto">
              <a:xfrm flipV="1">
                <a:off x="1716" y="764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42" name="Freeform 1918"/>
              <p:cNvSpPr>
                <a:spLocks/>
              </p:cNvSpPr>
              <p:nvPr/>
            </p:nvSpPr>
            <p:spPr bwMode="auto">
              <a:xfrm>
                <a:off x="1716" y="752"/>
                <a:ext cx="66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66" y="12"/>
                  </a:cxn>
                  <a:cxn ang="0">
                    <a:pos x="42" y="0"/>
                  </a:cxn>
                  <a:cxn ang="0">
                    <a:pos x="0" y="30"/>
                  </a:cxn>
                </a:cxnLst>
                <a:rect l="0" t="0" r="r" b="b"/>
                <a:pathLst>
                  <a:path w="66" h="30">
                    <a:moveTo>
                      <a:pt x="0" y="30"/>
                    </a:moveTo>
                    <a:lnTo>
                      <a:pt x="66" y="12"/>
                    </a:lnTo>
                    <a:lnTo>
                      <a:pt x="42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9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43" name="Line 1919"/>
              <p:cNvSpPr>
                <a:spLocks noChangeShapeType="1"/>
              </p:cNvSpPr>
              <p:nvPr/>
            </p:nvSpPr>
            <p:spPr bwMode="auto">
              <a:xfrm flipV="1">
                <a:off x="1716" y="764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44" name="Line 1920"/>
              <p:cNvSpPr>
                <a:spLocks noChangeShapeType="1"/>
              </p:cNvSpPr>
              <p:nvPr/>
            </p:nvSpPr>
            <p:spPr bwMode="auto">
              <a:xfrm flipH="1" flipV="1">
                <a:off x="1758" y="752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45" name="Freeform 1921"/>
              <p:cNvSpPr>
                <a:spLocks/>
              </p:cNvSpPr>
              <p:nvPr/>
            </p:nvSpPr>
            <p:spPr bwMode="auto">
              <a:xfrm>
                <a:off x="1662" y="1334"/>
                <a:ext cx="66" cy="2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66" y="24"/>
                  </a:cxn>
                  <a:cxn ang="0">
                    <a:pos x="36" y="0"/>
                  </a:cxn>
                  <a:cxn ang="0">
                    <a:pos x="0" y="18"/>
                  </a:cxn>
                </a:cxnLst>
                <a:rect l="0" t="0" r="r" b="b"/>
                <a:pathLst>
                  <a:path w="66" h="24">
                    <a:moveTo>
                      <a:pt x="0" y="18"/>
                    </a:moveTo>
                    <a:lnTo>
                      <a:pt x="66" y="24"/>
                    </a:lnTo>
                    <a:lnTo>
                      <a:pt x="36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FF1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46" name="Line 1922"/>
              <p:cNvSpPr>
                <a:spLocks noChangeShapeType="1"/>
              </p:cNvSpPr>
              <p:nvPr/>
            </p:nvSpPr>
            <p:spPr bwMode="auto">
              <a:xfrm>
                <a:off x="1662" y="1352"/>
                <a:ext cx="6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47" name="Line 1923"/>
              <p:cNvSpPr>
                <a:spLocks noChangeShapeType="1"/>
              </p:cNvSpPr>
              <p:nvPr/>
            </p:nvSpPr>
            <p:spPr bwMode="auto">
              <a:xfrm flipH="1" flipV="1">
                <a:off x="1698" y="1334"/>
                <a:ext cx="30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48" name="Freeform 1924"/>
              <p:cNvSpPr>
                <a:spLocks/>
              </p:cNvSpPr>
              <p:nvPr/>
            </p:nvSpPr>
            <p:spPr bwMode="auto">
              <a:xfrm>
                <a:off x="1662" y="1346"/>
                <a:ext cx="66" cy="12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0" y="6"/>
                  </a:cxn>
                  <a:cxn ang="0">
                    <a:pos x="66" y="12"/>
                  </a:cxn>
                  <a:cxn ang="0">
                    <a:pos x="24" y="0"/>
                  </a:cxn>
                </a:cxnLst>
                <a:rect l="0" t="0" r="r" b="b"/>
                <a:pathLst>
                  <a:path w="66" h="12">
                    <a:moveTo>
                      <a:pt x="24" y="0"/>
                    </a:moveTo>
                    <a:lnTo>
                      <a:pt x="0" y="6"/>
                    </a:lnTo>
                    <a:lnTo>
                      <a:pt x="66" y="12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49" name="Line 1925"/>
              <p:cNvSpPr>
                <a:spLocks noChangeShapeType="1"/>
              </p:cNvSpPr>
              <p:nvPr/>
            </p:nvSpPr>
            <p:spPr bwMode="auto">
              <a:xfrm flipH="1">
                <a:off x="1662" y="1346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50" name="Line 1926"/>
              <p:cNvSpPr>
                <a:spLocks noChangeShapeType="1"/>
              </p:cNvSpPr>
              <p:nvPr/>
            </p:nvSpPr>
            <p:spPr bwMode="auto">
              <a:xfrm>
                <a:off x="1662" y="1352"/>
                <a:ext cx="6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51" name="Freeform 1927"/>
              <p:cNvSpPr>
                <a:spLocks/>
              </p:cNvSpPr>
              <p:nvPr/>
            </p:nvSpPr>
            <p:spPr bwMode="auto">
              <a:xfrm>
                <a:off x="1698" y="1316"/>
                <a:ext cx="72" cy="42"/>
              </a:xfrm>
              <a:custGeom>
                <a:avLst/>
                <a:gdLst/>
                <a:ahLst/>
                <a:cxnLst>
                  <a:cxn ang="0">
                    <a:pos x="30" y="42"/>
                  </a:cxn>
                  <a:cxn ang="0">
                    <a:pos x="0" y="18"/>
                  </a:cxn>
                  <a:cxn ang="0">
                    <a:pos x="72" y="0"/>
                  </a:cxn>
                  <a:cxn ang="0">
                    <a:pos x="30" y="42"/>
                  </a:cxn>
                </a:cxnLst>
                <a:rect l="0" t="0" r="r" b="b"/>
                <a:pathLst>
                  <a:path w="72" h="42">
                    <a:moveTo>
                      <a:pt x="30" y="42"/>
                    </a:moveTo>
                    <a:lnTo>
                      <a:pt x="0" y="18"/>
                    </a:lnTo>
                    <a:lnTo>
                      <a:pt x="72" y="0"/>
                    </a:lnTo>
                    <a:lnTo>
                      <a:pt x="30" y="42"/>
                    </a:lnTo>
                    <a:close/>
                  </a:path>
                </a:pathLst>
              </a:custGeom>
              <a:solidFill>
                <a:srgbClr val="FF2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52" name="Line 1928"/>
              <p:cNvSpPr>
                <a:spLocks noChangeShapeType="1"/>
              </p:cNvSpPr>
              <p:nvPr/>
            </p:nvSpPr>
            <p:spPr bwMode="auto">
              <a:xfrm flipH="1" flipV="1">
                <a:off x="1698" y="1334"/>
                <a:ext cx="30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53" name="Line 1929"/>
              <p:cNvSpPr>
                <a:spLocks noChangeShapeType="1"/>
              </p:cNvSpPr>
              <p:nvPr/>
            </p:nvSpPr>
            <p:spPr bwMode="auto">
              <a:xfrm flipV="1">
                <a:off x="1698" y="1316"/>
                <a:ext cx="72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54" name="Freeform 1930"/>
              <p:cNvSpPr>
                <a:spLocks/>
              </p:cNvSpPr>
              <p:nvPr/>
            </p:nvSpPr>
            <p:spPr bwMode="auto">
              <a:xfrm>
                <a:off x="1686" y="1334"/>
                <a:ext cx="66" cy="24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66" y="0"/>
                  </a:cxn>
                  <a:cxn ang="0">
                    <a:pos x="42" y="24"/>
                  </a:cxn>
                  <a:cxn ang="0">
                    <a:pos x="0" y="12"/>
                  </a:cxn>
                </a:cxnLst>
                <a:rect l="0" t="0" r="r" b="b"/>
                <a:pathLst>
                  <a:path w="66" h="24">
                    <a:moveTo>
                      <a:pt x="0" y="12"/>
                    </a:moveTo>
                    <a:lnTo>
                      <a:pt x="66" y="0"/>
                    </a:lnTo>
                    <a:lnTo>
                      <a:pt x="42" y="24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55" name="Line 1931"/>
              <p:cNvSpPr>
                <a:spLocks noChangeShapeType="1"/>
              </p:cNvSpPr>
              <p:nvPr/>
            </p:nvSpPr>
            <p:spPr bwMode="auto">
              <a:xfrm flipV="1">
                <a:off x="1686" y="1334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56" name="Line 1932"/>
              <p:cNvSpPr>
                <a:spLocks noChangeShapeType="1"/>
              </p:cNvSpPr>
              <p:nvPr/>
            </p:nvSpPr>
            <p:spPr bwMode="auto">
              <a:xfrm flipH="1">
                <a:off x="1728" y="1334"/>
                <a:ext cx="24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57" name="Freeform 1933"/>
              <p:cNvSpPr>
                <a:spLocks/>
              </p:cNvSpPr>
              <p:nvPr/>
            </p:nvSpPr>
            <p:spPr bwMode="auto">
              <a:xfrm>
                <a:off x="1710" y="1334"/>
                <a:ext cx="66" cy="24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66" y="18"/>
                  </a:cxn>
                  <a:cxn ang="0">
                    <a:pos x="42" y="0"/>
                  </a:cxn>
                  <a:cxn ang="0">
                    <a:pos x="0" y="24"/>
                  </a:cxn>
                </a:cxnLst>
                <a:rect l="0" t="0" r="r" b="b"/>
                <a:pathLst>
                  <a:path w="66" h="24">
                    <a:moveTo>
                      <a:pt x="0" y="24"/>
                    </a:moveTo>
                    <a:lnTo>
                      <a:pt x="66" y="18"/>
                    </a:lnTo>
                    <a:lnTo>
                      <a:pt x="42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FF1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58" name="Line 1934"/>
              <p:cNvSpPr>
                <a:spLocks noChangeShapeType="1"/>
              </p:cNvSpPr>
              <p:nvPr/>
            </p:nvSpPr>
            <p:spPr bwMode="auto">
              <a:xfrm flipV="1">
                <a:off x="1710" y="1352"/>
                <a:ext cx="6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59" name="Line 1935"/>
              <p:cNvSpPr>
                <a:spLocks noChangeShapeType="1"/>
              </p:cNvSpPr>
              <p:nvPr/>
            </p:nvSpPr>
            <p:spPr bwMode="auto">
              <a:xfrm flipH="1" flipV="1">
                <a:off x="1752" y="1334"/>
                <a:ext cx="24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60" name="Freeform 1936"/>
              <p:cNvSpPr>
                <a:spLocks/>
              </p:cNvSpPr>
              <p:nvPr/>
            </p:nvSpPr>
            <p:spPr bwMode="auto">
              <a:xfrm>
                <a:off x="1710" y="1352"/>
                <a:ext cx="66" cy="36"/>
              </a:xfrm>
              <a:custGeom>
                <a:avLst/>
                <a:gdLst/>
                <a:ahLst/>
                <a:cxnLst>
                  <a:cxn ang="0">
                    <a:pos x="24" y="36"/>
                  </a:cxn>
                  <a:cxn ang="0">
                    <a:pos x="0" y="6"/>
                  </a:cxn>
                  <a:cxn ang="0">
                    <a:pos x="66" y="0"/>
                  </a:cxn>
                  <a:cxn ang="0">
                    <a:pos x="24" y="36"/>
                  </a:cxn>
                </a:cxnLst>
                <a:rect l="0" t="0" r="r" b="b"/>
                <a:pathLst>
                  <a:path w="66" h="36">
                    <a:moveTo>
                      <a:pt x="24" y="36"/>
                    </a:moveTo>
                    <a:lnTo>
                      <a:pt x="0" y="6"/>
                    </a:lnTo>
                    <a:lnTo>
                      <a:pt x="66" y="0"/>
                    </a:lnTo>
                    <a:lnTo>
                      <a:pt x="24" y="36"/>
                    </a:lnTo>
                    <a:close/>
                  </a:path>
                </a:pathLst>
              </a:custGeom>
              <a:solidFill>
                <a:srgbClr val="FF2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61" name="Line 1937"/>
              <p:cNvSpPr>
                <a:spLocks noChangeShapeType="1"/>
              </p:cNvSpPr>
              <p:nvPr/>
            </p:nvSpPr>
            <p:spPr bwMode="auto">
              <a:xfrm flipH="1" flipV="1">
                <a:off x="1710" y="1358"/>
                <a:ext cx="24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62" name="Line 1938"/>
              <p:cNvSpPr>
                <a:spLocks noChangeShapeType="1"/>
              </p:cNvSpPr>
              <p:nvPr/>
            </p:nvSpPr>
            <p:spPr bwMode="auto">
              <a:xfrm flipV="1">
                <a:off x="1710" y="1352"/>
                <a:ext cx="6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63" name="Freeform 1939"/>
              <p:cNvSpPr>
                <a:spLocks/>
              </p:cNvSpPr>
              <p:nvPr/>
            </p:nvSpPr>
            <p:spPr bwMode="auto">
              <a:xfrm>
                <a:off x="1710" y="848"/>
                <a:ext cx="66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66" y="12"/>
                  </a:cxn>
                  <a:cxn ang="0">
                    <a:pos x="42" y="0"/>
                  </a:cxn>
                  <a:cxn ang="0">
                    <a:pos x="0" y="30"/>
                  </a:cxn>
                </a:cxnLst>
                <a:rect l="0" t="0" r="r" b="b"/>
                <a:pathLst>
                  <a:path w="66" h="30">
                    <a:moveTo>
                      <a:pt x="0" y="30"/>
                    </a:moveTo>
                    <a:lnTo>
                      <a:pt x="66" y="12"/>
                    </a:lnTo>
                    <a:lnTo>
                      <a:pt x="42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64" name="Line 1940"/>
              <p:cNvSpPr>
                <a:spLocks noChangeShapeType="1"/>
              </p:cNvSpPr>
              <p:nvPr/>
            </p:nvSpPr>
            <p:spPr bwMode="auto">
              <a:xfrm flipV="1">
                <a:off x="1710" y="860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65" name="Line 1941"/>
              <p:cNvSpPr>
                <a:spLocks noChangeShapeType="1"/>
              </p:cNvSpPr>
              <p:nvPr/>
            </p:nvSpPr>
            <p:spPr bwMode="auto">
              <a:xfrm flipH="1" flipV="1">
                <a:off x="1752" y="848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66" name="Freeform 1942"/>
              <p:cNvSpPr>
                <a:spLocks/>
              </p:cNvSpPr>
              <p:nvPr/>
            </p:nvSpPr>
            <p:spPr bwMode="auto">
              <a:xfrm>
                <a:off x="1710" y="860"/>
                <a:ext cx="66" cy="24"/>
              </a:xfrm>
              <a:custGeom>
                <a:avLst/>
                <a:gdLst/>
                <a:ahLst/>
                <a:cxnLst>
                  <a:cxn ang="0">
                    <a:pos x="24" y="24"/>
                  </a:cxn>
                  <a:cxn ang="0">
                    <a:pos x="0" y="18"/>
                  </a:cxn>
                  <a:cxn ang="0">
                    <a:pos x="66" y="0"/>
                  </a:cxn>
                  <a:cxn ang="0">
                    <a:pos x="24" y="24"/>
                  </a:cxn>
                </a:cxnLst>
                <a:rect l="0" t="0" r="r" b="b"/>
                <a:pathLst>
                  <a:path w="66" h="24">
                    <a:moveTo>
                      <a:pt x="24" y="24"/>
                    </a:moveTo>
                    <a:lnTo>
                      <a:pt x="0" y="18"/>
                    </a:lnTo>
                    <a:lnTo>
                      <a:pt x="66" y="0"/>
                    </a:lnTo>
                    <a:lnTo>
                      <a:pt x="24" y="24"/>
                    </a:lnTo>
                    <a:close/>
                  </a:path>
                </a:pathLst>
              </a:custGeom>
              <a:solidFill>
                <a:srgbClr val="B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67" name="Line 1943"/>
              <p:cNvSpPr>
                <a:spLocks noChangeShapeType="1"/>
              </p:cNvSpPr>
              <p:nvPr/>
            </p:nvSpPr>
            <p:spPr bwMode="auto">
              <a:xfrm flipH="1" flipV="1">
                <a:off x="1710" y="878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68" name="Line 1944"/>
              <p:cNvSpPr>
                <a:spLocks noChangeShapeType="1"/>
              </p:cNvSpPr>
              <p:nvPr/>
            </p:nvSpPr>
            <p:spPr bwMode="auto">
              <a:xfrm flipV="1">
                <a:off x="1710" y="860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69" name="Freeform 1945"/>
              <p:cNvSpPr>
                <a:spLocks/>
              </p:cNvSpPr>
              <p:nvPr/>
            </p:nvSpPr>
            <p:spPr bwMode="auto">
              <a:xfrm>
                <a:off x="1710" y="1196"/>
                <a:ext cx="66" cy="36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66" y="18"/>
                  </a:cxn>
                  <a:cxn ang="0">
                    <a:pos x="36" y="0"/>
                  </a:cxn>
                  <a:cxn ang="0">
                    <a:pos x="0" y="36"/>
                  </a:cxn>
                </a:cxnLst>
                <a:rect l="0" t="0" r="r" b="b"/>
                <a:pathLst>
                  <a:path w="66" h="36">
                    <a:moveTo>
                      <a:pt x="0" y="36"/>
                    </a:moveTo>
                    <a:lnTo>
                      <a:pt x="66" y="18"/>
                    </a:lnTo>
                    <a:lnTo>
                      <a:pt x="36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70" name="Line 1946"/>
              <p:cNvSpPr>
                <a:spLocks noChangeShapeType="1"/>
              </p:cNvSpPr>
              <p:nvPr/>
            </p:nvSpPr>
            <p:spPr bwMode="auto">
              <a:xfrm flipV="1">
                <a:off x="1710" y="1214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71" name="Line 1947"/>
              <p:cNvSpPr>
                <a:spLocks noChangeShapeType="1"/>
              </p:cNvSpPr>
              <p:nvPr/>
            </p:nvSpPr>
            <p:spPr bwMode="auto">
              <a:xfrm flipH="1" flipV="1">
                <a:off x="1746" y="1196"/>
                <a:ext cx="3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72" name="Freeform 1948"/>
              <p:cNvSpPr>
                <a:spLocks/>
              </p:cNvSpPr>
              <p:nvPr/>
            </p:nvSpPr>
            <p:spPr bwMode="auto">
              <a:xfrm>
                <a:off x="1710" y="1214"/>
                <a:ext cx="66" cy="42"/>
              </a:xfrm>
              <a:custGeom>
                <a:avLst/>
                <a:gdLst/>
                <a:ahLst/>
                <a:cxnLst>
                  <a:cxn ang="0">
                    <a:pos x="24" y="42"/>
                  </a:cxn>
                  <a:cxn ang="0">
                    <a:pos x="0" y="18"/>
                  </a:cxn>
                  <a:cxn ang="0">
                    <a:pos x="66" y="0"/>
                  </a:cxn>
                  <a:cxn ang="0">
                    <a:pos x="24" y="42"/>
                  </a:cxn>
                </a:cxnLst>
                <a:rect l="0" t="0" r="r" b="b"/>
                <a:pathLst>
                  <a:path w="66" h="42">
                    <a:moveTo>
                      <a:pt x="24" y="42"/>
                    </a:moveTo>
                    <a:lnTo>
                      <a:pt x="0" y="18"/>
                    </a:lnTo>
                    <a:lnTo>
                      <a:pt x="66" y="0"/>
                    </a:lnTo>
                    <a:lnTo>
                      <a:pt x="24" y="42"/>
                    </a:lnTo>
                    <a:close/>
                  </a:path>
                </a:pathLst>
              </a:custGeom>
              <a:solidFill>
                <a:srgbClr val="FF1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73" name="Line 1949"/>
              <p:cNvSpPr>
                <a:spLocks noChangeShapeType="1"/>
              </p:cNvSpPr>
              <p:nvPr/>
            </p:nvSpPr>
            <p:spPr bwMode="auto">
              <a:xfrm flipH="1" flipV="1">
                <a:off x="1710" y="1232"/>
                <a:ext cx="24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74" name="Line 1950"/>
              <p:cNvSpPr>
                <a:spLocks noChangeShapeType="1"/>
              </p:cNvSpPr>
              <p:nvPr/>
            </p:nvSpPr>
            <p:spPr bwMode="auto">
              <a:xfrm flipV="1">
                <a:off x="1710" y="1214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75" name="Freeform 1951"/>
              <p:cNvSpPr>
                <a:spLocks/>
              </p:cNvSpPr>
              <p:nvPr/>
            </p:nvSpPr>
            <p:spPr bwMode="auto">
              <a:xfrm>
                <a:off x="1680" y="920"/>
                <a:ext cx="66" cy="24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66" y="18"/>
                  </a:cxn>
                  <a:cxn ang="0">
                    <a:pos x="36" y="0"/>
                  </a:cxn>
                  <a:cxn ang="0">
                    <a:pos x="0" y="24"/>
                  </a:cxn>
                </a:cxnLst>
                <a:rect l="0" t="0" r="r" b="b"/>
                <a:pathLst>
                  <a:path w="66" h="24">
                    <a:moveTo>
                      <a:pt x="0" y="24"/>
                    </a:moveTo>
                    <a:lnTo>
                      <a:pt x="66" y="18"/>
                    </a:lnTo>
                    <a:lnTo>
                      <a:pt x="36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76" name="Line 1952"/>
              <p:cNvSpPr>
                <a:spLocks noChangeShapeType="1"/>
              </p:cNvSpPr>
              <p:nvPr/>
            </p:nvSpPr>
            <p:spPr bwMode="auto">
              <a:xfrm flipV="1">
                <a:off x="1680" y="938"/>
                <a:ext cx="6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77" name="Line 1953"/>
              <p:cNvSpPr>
                <a:spLocks noChangeShapeType="1"/>
              </p:cNvSpPr>
              <p:nvPr/>
            </p:nvSpPr>
            <p:spPr bwMode="auto">
              <a:xfrm flipH="1" flipV="1">
                <a:off x="1716" y="920"/>
                <a:ext cx="3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78" name="Freeform 1954"/>
              <p:cNvSpPr>
                <a:spLocks/>
              </p:cNvSpPr>
              <p:nvPr/>
            </p:nvSpPr>
            <p:spPr bwMode="auto">
              <a:xfrm>
                <a:off x="1680" y="938"/>
                <a:ext cx="66" cy="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0" y="6"/>
                  </a:cxn>
                  <a:cxn ang="0">
                    <a:pos x="66" y="0"/>
                  </a:cxn>
                  <a:cxn ang="0">
                    <a:pos x="24" y="0"/>
                  </a:cxn>
                </a:cxnLst>
                <a:rect l="0" t="0" r="r" b="b"/>
                <a:pathLst>
                  <a:path w="66" h="6">
                    <a:moveTo>
                      <a:pt x="24" y="0"/>
                    </a:moveTo>
                    <a:lnTo>
                      <a:pt x="0" y="6"/>
                    </a:lnTo>
                    <a:lnTo>
                      <a:pt x="66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79" name="Line 1955"/>
              <p:cNvSpPr>
                <a:spLocks noChangeShapeType="1"/>
              </p:cNvSpPr>
              <p:nvPr/>
            </p:nvSpPr>
            <p:spPr bwMode="auto">
              <a:xfrm flipH="1">
                <a:off x="1680" y="938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80" name="Line 1956"/>
              <p:cNvSpPr>
                <a:spLocks noChangeShapeType="1"/>
              </p:cNvSpPr>
              <p:nvPr/>
            </p:nvSpPr>
            <p:spPr bwMode="auto">
              <a:xfrm flipV="1">
                <a:off x="1680" y="938"/>
                <a:ext cx="6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81" name="Freeform 1957"/>
              <p:cNvSpPr>
                <a:spLocks/>
              </p:cNvSpPr>
              <p:nvPr/>
            </p:nvSpPr>
            <p:spPr bwMode="auto">
              <a:xfrm>
                <a:off x="1704" y="938"/>
                <a:ext cx="66" cy="30"/>
              </a:xfrm>
              <a:custGeom>
                <a:avLst/>
                <a:gdLst/>
                <a:ahLst/>
                <a:cxnLst>
                  <a:cxn ang="0">
                    <a:pos x="24" y="30"/>
                  </a:cxn>
                  <a:cxn ang="0">
                    <a:pos x="0" y="0"/>
                  </a:cxn>
                  <a:cxn ang="0">
                    <a:pos x="66" y="24"/>
                  </a:cxn>
                  <a:cxn ang="0">
                    <a:pos x="24" y="30"/>
                  </a:cxn>
                </a:cxnLst>
                <a:rect l="0" t="0" r="r" b="b"/>
                <a:pathLst>
                  <a:path w="66" h="30">
                    <a:moveTo>
                      <a:pt x="24" y="30"/>
                    </a:moveTo>
                    <a:lnTo>
                      <a:pt x="0" y="0"/>
                    </a:lnTo>
                    <a:lnTo>
                      <a:pt x="66" y="24"/>
                    </a:lnTo>
                    <a:lnTo>
                      <a:pt x="24" y="30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82" name="Line 1958"/>
              <p:cNvSpPr>
                <a:spLocks noChangeShapeType="1"/>
              </p:cNvSpPr>
              <p:nvPr/>
            </p:nvSpPr>
            <p:spPr bwMode="auto">
              <a:xfrm flipH="1" flipV="1">
                <a:off x="1704" y="938"/>
                <a:ext cx="24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83" name="Line 1959"/>
              <p:cNvSpPr>
                <a:spLocks noChangeShapeType="1"/>
              </p:cNvSpPr>
              <p:nvPr/>
            </p:nvSpPr>
            <p:spPr bwMode="auto">
              <a:xfrm>
                <a:off x="1704" y="938"/>
                <a:ext cx="6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84" name="Freeform 1960"/>
              <p:cNvSpPr>
                <a:spLocks/>
              </p:cNvSpPr>
              <p:nvPr/>
            </p:nvSpPr>
            <p:spPr bwMode="auto">
              <a:xfrm>
                <a:off x="1704" y="938"/>
                <a:ext cx="66" cy="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6" y="24"/>
                  </a:cxn>
                  <a:cxn ang="0">
                    <a:pos x="42" y="0"/>
                  </a:cxn>
                  <a:cxn ang="0">
                    <a:pos x="0" y="0"/>
                  </a:cxn>
                </a:cxnLst>
                <a:rect l="0" t="0" r="r" b="b"/>
                <a:pathLst>
                  <a:path w="66" h="24">
                    <a:moveTo>
                      <a:pt x="0" y="0"/>
                    </a:moveTo>
                    <a:lnTo>
                      <a:pt x="66" y="24"/>
                    </a:lnTo>
                    <a:lnTo>
                      <a:pt x="4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85" name="Line 1961"/>
              <p:cNvSpPr>
                <a:spLocks noChangeShapeType="1"/>
              </p:cNvSpPr>
              <p:nvPr/>
            </p:nvSpPr>
            <p:spPr bwMode="auto">
              <a:xfrm>
                <a:off x="1704" y="938"/>
                <a:ext cx="6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86" name="Line 1962"/>
              <p:cNvSpPr>
                <a:spLocks noChangeShapeType="1"/>
              </p:cNvSpPr>
              <p:nvPr/>
            </p:nvSpPr>
            <p:spPr bwMode="auto">
              <a:xfrm flipH="1" flipV="1">
                <a:off x="1746" y="938"/>
                <a:ext cx="24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87" name="Freeform 1963"/>
              <p:cNvSpPr>
                <a:spLocks/>
              </p:cNvSpPr>
              <p:nvPr/>
            </p:nvSpPr>
            <p:spPr bwMode="auto">
              <a:xfrm>
                <a:off x="1698" y="1298"/>
                <a:ext cx="72" cy="36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72" y="18"/>
                  </a:cxn>
                  <a:cxn ang="0">
                    <a:pos x="42" y="0"/>
                  </a:cxn>
                  <a:cxn ang="0">
                    <a:pos x="0" y="36"/>
                  </a:cxn>
                </a:cxnLst>
                <a:rect l="0" t="0" r="r" b="b"/>
                <a:pathLst>
                  <a:path w="72" h="36">
                    <a:moveTo>
                      <a:pt x="0" y="36"/>
                    </a:moveTo>
                    <a:lnTo>
                      <a:pt x="72" y="18"/>
                    </a:lnTo>
                    <a:lnTo>
                      <a:pt x="42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FF2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88" name="Line 1964"/>
              <p:cNvSpPr>
                <a:spLocks noChangeShapeType="1"/>
              </p:cNvSpPr>
              <p:nvPr/>
            </p:nvSpPr>
            <p:spPr bwMode="auto">
              <a:xfrm flipV="1">
                <a:off x="1698" y="1316"/>
                <a:ext cx="72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89" name="Line 1965"/>
              <p:cNvSpPr>
                <a:spLocks noChangeShapeType="1"/>
              </p:cNvSpPr>
              <p:nvPr/>
            </p:nvSpPr>
            <p:spPr bwMode="auto">
              <a:xfrm flipH="1" flipV="1">
                <a:off x="1740" y="1298"/>
                <a:ext cx="3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90" name="Freeform 1966"/>
              <p:cNvSpPr>
                <a:spLocks/>
              </p:cNvSpPr>
              <p:nvPr/>
            </p:nvSpPr>
            <p:spPr bwMode="auto">
              <a:xfrm>
                <a:off x="1698" y="800"/>
                <a:ext cx="66" cy="30"/>
              </a:xfrm>
              <a:custGeom>
                <a:avLst/>
                <a:gdLst/>
                <a:ahLst/>
                <a:cxnLst>
                  <a:cxn ang="0">
                    <a:pos x="30" y="30"/>
                  </a:cxn>
                  <a:cxn ang="0">
                    <a:pos x="0" y="18"/>
                  </a:cxn>
                  <a:cxn ang="0">
                    <a:pos x="66" y="0"/>
                  </a:cxn>
                  <a:cxn ang="0">
                    <a:pos x="30" y="30"/>
                  </a:cxn>
                </a:cxnLst>
                <a:rect l="0" t="0" r="r" b="b"/>
                <a:pathLst>
                  <a:path w="66" h="30">
                    <a:moveTo>
                      <a:pt x="30" y="30"/>
                    </a:moveTo>
                    <a:lnTo>
                      <a:pt x="0" y="18"/>
                    </a:lnTo>
                    <a:lnTo>
                      <a:pt x="66" y="0"/>
                    </a:lnTo>
                    <a:lnTo>
                      <a:pt x="30" y="30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91" name="Line 1967"/>
              <p:cNvSpPr>
                <a:spLocks noChangeShapeType="1"/>
              </p:cNvSpPr>
              <p:nvPr/>
            </p:nvSpPr>
            <p:spPr bwMode="auto">
              <a:xfrm flipH="1" flipV="1">
                <a:off x="1698" y="818"/>
                <a:ext cx="3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92" name="Line 1968"/>
              <p:cNvSpPr>
                <a:spLocks noChangeShapeType="1"/>
              </p:cNvSpPr>
              <p:nvPr/>
            </p:nvSpPr>
            <p:spPr bwMode="auto">
              <a:xfrm flipV="1">
                <a:off x="1698" y="800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93" name="Freeform 1969"/>
              <p:cNvSpPr>
                <a:spLocks/>
              </p:cNvSpPr>
              <p:nvPr/>
            </p:nvSpPr>
            <p:spPr bwMode="auto">
              <a:xfrm>
                <a:off x="1698" y="794"/>
                <a:ext cx="66" cy="24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66" y="6"/>
                  </a:cxn>
                  <a:cxn ang="0">
                    <a:pos x="42" y="0"/>
                  </a:cxn>
                  <a:cxn ang="0">
                    <a:pos x="0" y="24"/>
                  </a:cxn>
                </a:cxnLst>
                <a:rect l="0" t="0" r="r" b="b"/>
                <a:pathLst>
                  <a:path w="66" h="24">
                    <a:moveTo>
                      <a:pt x="0" y="24"/>
                    </a:moveTo>
                    <a:lnTo>
                      <a:pt x="66" y="6"/>
                    </a:lnTo>
                    <a:lnTo>
                      <a:pt x="42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94" name="Line 1970"/>
              <p:cNvSpPr>
                <a:spLocks noChangeShapeType="1"/>
              </p:cNvSpPr>
              <p:nvPr/>
            </p:nvSpPr>
            <p:spPr bwMode="auto">
              <a:xfrm flipV="1">
                <a:off x="1698" y="800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95" name="Line 1971"/>
              <p:cNvSpPr>
                <a:spLocks noChangeShapeType="1"/>
              </p:cNvSpPr>
              <p:nvPr/>
            </p:nvSpPr>
            <p:spPr bwMode="auto">
              <a:xfrm flipH="1" flipV="1">
                <a:off x="1740" y="794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96" name="Freeform 1972"/>
              <p:cNvSpPr>
                <a:spLocks/>
              </p:cNvSpPr>
              <p:nvPr/>
            </p:nvSpPr>
            <p:spPr bwMode="auto">
              <a:xfrm>
                <a:off x="1698" y="1130"/>
                <a:ext cx="66" cy="72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66" y="36"/>
                  </a:cxn>
                  <a:cxn ang="0">
                    <a:pos x="42" y="0"/>
                  </a:cxn>
                  <a:cxn ang="0">
                    <a:pos x="0" y="72"/>
                  </a:cxn>
                </a:cxnLst>
                <a:rect l="0" t="0" r="r" b="b"/>
                <a:pathLst>
                  <a:path w="66" h="72">
                    <a:moveTo>
                      <a:pt x="0" y="72"/>
                    </a:moveTo>
                    <a:lnTo>
                      <a:pt x="66" y="36"/>
                    </a:lnTo>
                    <a:lnTo>
                      <a:pt x="42" y="0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97" name="Line 1973"/>
              <p:cNvSpPr>
                <a:spLocks noChangeShapeType="1"/>
              </p:cNvSpPr>
              <p:nvPr/>
            </p:nvSpPr>
            <p:spPr bwMode="auto">
              <a:xfrm flipV="1">
                <a:off x="1698" y="1166"/>
                <a:ext cx="66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98" name="Line 1974"/>
              <p:cNvSpPr>
                <a:spLocks noChangeShapeType="1"/>
              </p:cNvSpPr>
              <p:nvPr/>
            </p:nvSpPr>
            <p:spPr bwMode="auto">
              <a:xfrm flipH="1" flipV="1">
                <a:off x="1740" y="1130"/>
                <a:ext cx="24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99" name="Freeform 1975"/>
              <p:cNvSpPr>
                <a:spLocks/>
              </p:cNvSpPr>
              <p:nvPr/>
            </p:nvSpPr>
            <p:spPr bwMode="auto">
              <a:xfrm>
                <a:off x="1698" y="1166"/>
                <a:ext cx="66" cy="42"/>
              </a:xfrm>
              <a:custGeom>
                <a:avLst/>
                <a:gdLst/>
                <a:ahLst/>
                <a:cxnLst>
                  <a:cxn ang="0">
                    <a:pos x="24" y="42"/>
                  </a:cxn>
                  <a:cxn ang="0">
                    <a:pos x="0" y="36"/>
                  </a:cxn>
                  <a:cxn ang="0">
                    <a:pos x="66" y="0"/>
                  </a:cxn>
                  <a:cxn ang="0">
                    <a:pos x="24" y="42"/>
                  </a:cxn>
                </a:cxnLst>
                <a:rect l="0" t="0" r="r" b="b"/>
                <a:pathLst>
                  <a:path w="66" h="42">
                    <a:moveTo>
                      <a:pt x="24" y="42"/>
                    </a:moveTo>
                    <a:lnTo>
                      <a:pt x="0" y="36"/>
                    </a:lnTo>
                    <a:lnTo>
                      <a:pt x="66" y="0"/>
                    </a:lnTo>
                    <a:lnTo>
                      <a:pt x="24" y="4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00" name="Line 1976"/>
              <p:cNvSpPr>
                <a:spLocks noChangeShapeType="1"/>
              </p:cNvSpPr>
              <p:nvPr/>
            </p:nvSpPr>
            <p:spPr bwMode="auto">
              <a:xfrm flipH="1" flipV="1">
                <a:off x="1698" y="1202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01" name="Line 1977"/>
              <p:cNvSpPr>
                <a:spLocks noChangeShapeType="1"/>
              </p:cNvSpPr>
              <p:nvPr/>
            </p:nvSpPr>
            <p:spPr bwMode="auto">
              <a:xfrm flipV="1">
                <a:off x="1698" y="1166"/>
                <a:ext cx="66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02" name="Freeform 1978"/>
              <p:cNvSpPr>
                <a:spLocks/>
              </p:cNvSpPr>
              <p:nvPr/>
            </p:nvSpPr>
            <p:spPr bwMode="auto">
              <a:xfrm>
                <a:off x="1692" y="1388"/>
                <a:ext cx="66" cy="24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66" y="6"/>
                  </a:cxn>
                  <a:cxn ang="0">
                    <a:pos x="42" y="0"/>
                  </a:cxn>
                  <a:cxn ang="0">
                    <a:pos x="0" y="24"/>
                  </a:cxn>
                </a:cxnLst>
                <a:rect l="0" t="0" r="r" b="b"/>
                <a:pathLst>
                  <a:path w="66" h="24">
                    <a:moveTo>
                      <a:pt x="0" y="24"/>
                    </a:moveTo>
                    <a:lnTo>
                      <a:pt x="66" y="6"/>
                    </a:lnTo>
                    <a:lnTo>
                      <a:pt x="42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FF2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03" name="Line 1979"/>
              <p:cNvSpPr>
                <a:spLocks noChangeShapeType="1"/>
              </p:cNvSpPr>
              <p:nvPr/>
            </p:nvSpPr>
            <p:spPr bwMode="auto">
              <a:xfrm flipV="1">
                <a:off x="1692" y="1394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04" name="Line 1980"/>
              <p:cNvSpPr>
                <a:spLocks noChangeShapeType="1"/>
              </p:cNvSpPr>
              <p:nvPr/>
            </p:nvSpPr>
            <p:spPr bwMode="auto">
              <a:xfrm flipH="1" flipV="1">
                <a:off x="1734" y="1388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05" name="Freeform 1981"/>
              <p:cNvSpPr>
                <a:spLocks/>
              </p:cNvSpPr>
              <p:nvPr/>
            </p:nvSpPr>
            <p:spPr bwMode="auto">
              <a:xfrm>
                <a:off x="1692" y="1394"/>
                <a:ext cx="66" cy="18"/>
              </a:xfrm>
              <a:custGeom>
                <a:avLst/>
                <a:gdLst/>
                <a:ahLst/>
                <a:cxnLst>
                  <a:cxn ang="0">
                    <a:pos x="24" y="12"/>
                  </a:cxn>
                  <a:cxn ang="0">
                    <a:pos x="0" y="18"/>
                  </a:cxn>
                  <a:cxn ang="0">
                    <a:pos x="66" y="0"/>
                  </a:cxn>
                  <a:cxn ang="0">
                    <a:pos x="24" y="12"/>
                  </a:cxn>
                </a:cxnLst>
                <a:rect l="0" t="0" r="r" b="b"/>
                <a:pathLst>
                  <a:path w="66" h="18">
                    <a:moveTo>
                      <a:pt x="24" y="12"/>
                    </a:moveTo>
                    <a:lnTo>
                      <a:pt x="0" y="18"/>
                    </a:lnTo>
                    <a:lnTo>
                      <a:pt x="66" y="0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FF1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06" name="Line 1982"/>
              <p:cNvSpPr>
                <a:spLocks noChangeShapeType="1"/>
              </p:cNvSpPr>
              <p:nvPr/>
            </p:nvSpPr>
            <p:spPr bwMode="auto">
              <a:xfrm flipH="1">
                <a:off x="1692" y="1406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07" name="Line 1983"/>
              <p:cNvSpPr>
                <a:spLocks noChangeShapeType="1"/>
              </p:cNvSpPr>
              <p:nvPr/>
            </p:nvSpPr>
            <p:spPr bwMode="auto">
              <a:xfrm flipV="1">
                <a:off x="1692" y="1394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08" name="Freeform 1984"/>
              <p:cNvSpPr>
                <a:spLocks/>
              </p:cNvSpPr>
              <p:nvPr/>
            </p:nvSpPr>
            <p:spPr bwMode="auto">
              <a:xfrm>
                <a:off x="1692" y="884"/>
                <a:ext cx="66" cy="24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66" y="12"/>
                  </a:cxn>
                  <a:cxn ang="0">
                    <a:pos x="42" y="0"/>
                  </a:cxn>
                  <a:cxn ang="0">
                    <a:pos x="0" y="24"/>
                  </a:cxn>
                </a:cxnLst>
                <a:rect l="0" t="0" r="r" b="b"/>
                <a:pathLst>
                  <a:path w="66" h="24">
                    <a:moveTo>
                      <a:pt x="0" y="24"/>
                    </a:moveTo>
                    <a:lnTo>
                      <a:pt x="66" y="12"/>
                    </a:lnTo>
                    <a:lnTo>
                      <a:pt x="42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09" name="Line 1985"/>
              <p:cNvSpPr>
                <a:spLocks noChangeShapeType="1"/>
              </p:cNvSpPr>
              <p:nvPr/>
            </p:nvSpPr>
            <p:spPr bwMode="auto">
              <a:xfrm flipV="1">
                <a:off x="1692" y="896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10" name="Line 1986"/>
              <p:cNvSpPr>
                <a:spLocks noChangeShapeType="1"/>
              </p:cNvSpPr>
              <p:nvPr/>
            </p:nvSpPr>
            <p:spPr bwMode="auto">
              <a:xfrm flipH="1" flipV="1">
                <a:off x="1734" y="884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11" name="Freeform 1987"/>
              <p:cNvSpPr>
                <a:spLocks/>
              </p:cNvSpPr>
              <p:nvPr/>
            </p:nvSpPr>
            <p:spPr bwMode="auto">
              <a:xfrm>
                <a:off x="1692" y="896"/>
                <a:ext cx="66" cy="24"/>
              </a:xfrm>
              <a:custGeom>
                <a:avLst/>
                <a:gdLst/>
                <a:ahLst/>
                <a:cxnLst>
                  <a:cxn ang="0">
                    <a:pos x="24" y="24"/>
                  </a:cxn>
                  <a:cxn ang="0">
                    <a:pos x="0" y="12"/>
                  </a:cxn>
                  <a:cxn ang="0">
                    <a:pos x="66" y="0"/>
                  </a:cxn>
                  <a:cxn ang="0">
                    <a:pos x="24" y="24"/>
                  </a:cxn>
                </a:cxnLst>
                <a:rect l="0" t="0" r="r" b="b"/>
                <a:pathLst>
                  <a:path w="66" h="24">
                    <a:moveTo>
                      <a:pt x="24" y="24"/>
                    </a:moveTo>
                    <a:lnTo>
                      <a:pt x="0" y="12"/>
                    </a:lnTo>
                    <a:lnTo>
                      <a:pt x="66" y="0"/>
                    </a:lnTo>
                    <a:lnTo>
                      <a:pt x="24" y="24"/>
                    </a:lnTo>
                    <a:close/>
                  </a:path>
                </a:pathLst>
              </a:custGeom>
              <a:solidFill>
                <a:srgbClr val="B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12" name="Line 1988"/>
              <p:cNvSpPr>
                <a:spLocks noChangeShapeType="1"/>
              </p:cNvSpPr>
              <p:nvPr/>
            </p:nvSpPr>
            <p:spPr bwMode="auto">
              <a:xfrm flipH="1" flipV="1">
                <a:off x="1692" y="908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13" name="Line 1989"/>
              <p:cNvSpPr>
                <a:spLocks noChangeShapeType="1"/>
              </p:cNvSpPr>
              <p:nvPr/>
            </p:nvSpPr>
            <p:spPr bwMode="auto">
              <a:xfrm flipV="1">
                <a:off x="1692" y="896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14" name="Freeform 1990"/>
              <p:cNvSpPr>
                <a:spLocks/>
              </p:cNvSpPr>
              <p:nvPr/>
            </p:nvSpPr>
            <p:spPr bwMode="auto">
              <a:xfrm>
                <a:off x="1692" y="740"/>
                <a:ext cx="66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66" y="12"/>
                  </a:cxn>
                  <a:cxn ang="0">
                    <a:pos x="42" y="0"/>
                  </a:cxn>
                  <a:cxn ang="0">
                    <a:pos x="0" y="30"/>
                  </a:cxn>
                </a:cxnLst>
                <a:rect l="0" t="0" r="r" b="b"/>
                <a:pathLst>
                  <a:path w="66" h="30">
                    <a:moveTo>
                      <a:pt x="0" y="30"/>
                    </a:moveTo>
                    <a:lnTo>
                      <a:pt x="66" y="12"/>
                    </a:lnTo>
                    <a:lnTo>
                      <a:pt x="42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9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15" name="Line 1991"/>
              <p:cNvSpPr>
                <a:spLocks noChangeShapeType="1"/>
              </p:cNvSpPr>
              <p:nvPr/>
            </p:nvSpPr>
            <p:spPr bwMode="auto">
              <a:xfrm flipV="1">
                <a:off x="1692" y="752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16" name="Line 1992"/>
              <p:cNvSpPr>
                <a:spLocks noChangeShapeType="1"/>
              </p:cNvSpPr>
              <p:nvPr/>
            </p:nvSpPr>
            <p:spPr bwMode="auto">
              <a:xfrm flipH="1" flipV="1">
                <a:off x="1734" y="740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17" name="Freeform 1993"/>
              <p:cNvSpPr>
                <a:spLocks/>
              </p:cNvSpPr>
              <p:nvPr/>
            </p:nvSpPr>
            <p:spPr bwMode="auto">
              <a:xfrm>
                <a:off x="1692" y="752"/>
                <a:ext cx="66" cy="30"/>
              </a:xfrm>
              <a:custGeom>
                <a:avLst/>
                <a:gdLst/>
                <a:ahLst/>
                <a:cxnLst>
                  <a:cxn ang="0">
                    <a:pos x="24" y="30"/>
                  </a:cxn>
                  <a:cxn ang="0">
                    <a:pos x="0" y="18"/>
                  </a:cxn>
                  <a:cxn ang="0">
                    <a:pos x="66" y="0"/>
                  </a:cxn>
                  <a:cxn ang="0">
                    <a:pos x="24" y="30"/>
                  </a:cxn>
                </a:cxnLst>
                <a:rect l="0" t="0" r="r" b="b"/>
                <a:pathLst>
                  <a:path w="66" h="30">
                    <a:moveTo>
                      <a:pt x="24" y="30"/>
                    </a:moveTo>
                    <a:lnTo>
                      <a:pt x="0" y="18"/>
                    </a:lnTo>
                    <a:lnTo>
                      <a:pt x="66" y="0"/>
                    </a:lnTo>
                    <a:lnTo>
                      <a:pt x="24" y="30"/>
                    </a:lnTo>
                    <a:close/>
                  </a:path>
                </a:pathLst>
              </a:custGeom>
              <a:solidFill>
                <a:srgbClr val="9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18" name="Line 1994"/>
              <p:cNvSpPr>
                <a:spLocks noChangeShapeType="1"/>
              </p:cNvSpPr>
              <p:nvPr/>
            </p:nvSpPr>
            <p:spPr bwMode="auto">
              <a:xfrm flipH="1" flipV="1">
                <a:off x="1692" y="770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19" name="Line 1995"/>
              <p:cNvSpPr>
                <a:spLocks noChangeShapeType="1"/>
              </p:cNvSpPr>
              <p:nvPr/>
            </p:nvSpPr>
            <p:spPr bwMode="auto">
              <a:xfrm flipV="1">
                <a:off x="1692" y="752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20" name="Freeform 1996"/>
              <p:cNvSpPr>
                <a:spLocks/>
              </p:cNvSpPr>
              <p:nvPr/>
            </p:nvSpPr>
            <p:spPr bwMode="auto">
              <a:xfrm>
                <a:off x="1686" y="1058"/>
                <a:ext cx="72" cy="60"/>
              </a:xfrm>
              <a:custGeom>
                <a:avLst/>
                <a:gdLst/>
                <a:ahLst/>
                <a:cxnLst>
                  <a:cxn ang="0">
                    <a:pos x="0" y="60"/>
                  </a:cxn>
                  <a:cxn ang="0">
                    <a:pos x="72" y="42"/>
                  </a:cxn>
                  <a:cxn ang="0">
                    <a:pos x="42" y="0"/>
                  </a:cxn>
                  <a:cxn ang="0">
                    <a:pos x="0" y="60"/>
                  </a:cxn>
                </a:cxnLst>
                <a:rect l="0" t="0" r="r" b="b"/>
                <a:pathLst>
                  <a:path w="72" h="60">
                    <a:moveTo>
                      <a:pt x="0" y="60"/>
                    </a:moveTo>
                    <a:lnTo>
                      <a:pt x="72" y="42"/>
                    </a:lnTo>
                    <a:lnTo>
                      <a:pt x="42" y="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21" name="Line 1997"/>
              <p:cNvSpPr>
                <a:spLocks noChangeShapeType="1"/>
              </p:cNvSpPr>
              <p:nvPr/>
            </p:nvSpPr>
            <p:spPr bwMode="auto">
              <a:xfrm flipV="1">
                <a:off x="1686" y="1100"/>
                <a:ext cx="72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22" name="Line 1998"/>
              <p:cNvSpPr>
                <a:spLocks noChangeShapeType="1"/>
              </p:cNvSpPr>
              <p:nvPr/>
            </p:nvSpPr>
            <p:spPr bwMode="auto">
              <a:xfrm flipH="1" flipV="1">
                <a:off x="1728" y="1058"/>
                <a:ext cx="30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23" name="Freeform 1999"/>
              <p:cNvSpPr>
                <a:spLocks/>
              </p:cNvSpPr>
              <p:nvPr/>
            </p:nvSpPr>
            <p:spPr bwMode="auto">
              <a:xfrm>
                <a:off x="1686" y="1100"/>
                <a:ext cx="72" cy="48"/>
              </a:xfrm>
              <a:custGeom>
                <a:avLst/>
                <a:gdLst/>
                <a:ahLst/>
                <a:cxnLst>
                  <a:cxn ang="0">
                    <a:pos x="30" y="48"/>
                  </a:cxn>
                  <a:cxn ang="0">
                    <a:pos x="0" y="18"/>
                  </a:cxn>
                  <a:cxn ang="0">
                    <a:pos x="72" y="0"/>
                  </a:cxn>
                  <a:cxn ang="0">
                    <a:pos x="30" y="48"/>
                  </a:cxn>
                </a:cxnLst>
                <a:rect l="0" t="0" r="r" b="b"/>
                <a:pathLst>
                  <a:path w="72" h="48">
                    <a:moveTo>
                      <a:pt x="30" y="48"/>
                    </a:moveTo>
                    <a:lnTo>
                      <a:pt x="0" y="18"/>
                    </a:lnTo>
                    <a:lnTo>
                      <a:pt x="72" y="0"/>
                    </a:lnTo>
                    <a:lnTo>
                      <a:pt x="30" y="48"/>
                    </a:lnTo>
                    <a:close/>
                  </a:path>
                </a:pathLst>
              </a:custGeom>
              <a:solidFill>
                <a:srgbClr val="E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24" name="Line 2000"/>
              <p:cNvSpPr>
                <a:spLocks noChangeShapeType="1"/>
              </p:cNvSpPr>
              <p:nvPr/>
            </p:nvSpPr>
            <p:spPr bwMode="auto">
              <a:xfrm flipH="1" flipV="1">
                <a:off x="1686" y="1118"/>
                <a:ext cx="30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25" name="Line 2001"/>
              <p:cNvSpPr>
                <a:spLocks noChangeShapeType="1"/>
              </p:cNvSpPr>
              <p:nvPr/>
            </p:nvSpPr>
            <p:spPr bwMode="auto">
              <a:xfrm flipV="1">
                <a:off x="1686" y="1100"/>
                <a:ext cx="72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26" name="Freeform 2002"/>
              <p:cNvSpPr>
                <a:spLocks/>
              </p:cNvSpPr>
              <p:nvPr/>
            </p:nvSpPr>
            <p:spPr bwMode="auto">
              <a:xfrm>
                <a:off x="1686" y="968"/>
                <a:ext cx="66" cy="24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66" y="0"/>
                  </a:cxn>
                  <a:cxn ang="0">
                    <a:pos x="42" y="0"/>
                  </a:cxn>
                  <a:cxn ang="0">
                    <a:pos x="0" y="24"/>
                  </a:cxn>
                </a:cxnLst>
                <a:rect l="0" t="0" r="r" b="b"/>
                <a:pathLst>
                  <a:path w="66" h="24">
                    <a:moveTo>
                      <a:pt x="0" y="24"/>
                    </a:moveTo>
                    <a:lnTo>
                      <a:pt x="66" y="0"/>
                    </a:lnTo>
                    <a:lnTo>
                      <a:pt x="42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27" name="Line 2003"/>
              <p:cNvSpPr>
                <a:spLocks noChangeShapeType="1"/>
              </p:cNvSpPr>
              <p:nvPr/>
            </p:nvSpPr>
            <p:spPr bwMode="auto">
              <a:xfrm flipV="1">
                <a:off x="1686" y="968"/>
                <a:ext cx="6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28" name="Line 2004"/>
              <p:cNvSpPr>
                <a:spLocks noChangeShapeType="1"/>
              </p:cNvSpPr>
              <p:nvPr/>
            </p:nvSpPr>
            <p:spPr bwMode="auto">
              <a:xfrm flipH="1">
                <a:off x="1728" y="968"/>
                <a:ext cx="2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29" name="Freeform 2005"/>
              <p:cNvSpPr>
                <a:spLocks/>
              </p:cNvSpPr>
              <p:nvPr/>
            </p:nvSpPr>
            <p:spPr bwMode="auto">
              <a:xfrm>
                <a:off x="1686" y="1334"/>
                <a:ext cx="66" cy="24"/>
              </a:xfrm>
              <a:custGeom>
                <a:avLst/>
                <a:gdLst/>
                <a:ahLst/>
                <a:cxnLst>
                  <a:cxn ang="0">
                    <a:pos x="24" y="24"/>
                  </a:cxn>
                  <a:cxn ang="0">
                    <a:pos x="0" y="12"/>
                  </a:cxn>
                  <a:cxn ang="0">
                    <a:pos x="66" y="0"/>
                  </a:cxn>
                  <a:cxn ang="0">
                    <a:pos x="24" y="24"/>
                  </a:cxn>
                </a:cxnLst>
                <a:rect l="0" t="0" r="r" b="b"/>
                <a:pathLst>
                  <a:path w="66" h="24">
                    <a:moveTo>
                      <a:pt x="24" y="24"/>
                    </a:moveTo>
                    <a:lnTo>
                      <a:pt x="0" y="12"/>
                    </a:lnTo>
                    <a:lnTo>
                      <a:pt x="66" y="0"/>
                    </a:lnTo>
                    <a:lnTo>
                      <a:pt x="24" y="24"/>
                    </a:lnTo>
                    <a:close/>
                  </a:path>
                </a:pathLst>
              </a:custGeom>
              <a:solidFill>
                <a:srgbClr val="FF1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30" name="Line 2006"/>
              <p:cNvSpPr>
                <a:spLocks noChangeShapeType="1"/>
              </p:cNvSpPr>
              <p:nvPr/>
            </p:nvSpPr>
            <p:spPr bwMode="auto">
              <a:xfrm flipH="1" flipV="1">
                <a:off x="1686" y="1346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31" name="Line 2007"/>
              <p:cNvSpPr>
                <a:spLocks noChangeShapeType="1"/>
              </p:cNvSpPr>
              <p:nvPr/>
            </p:nvSpPr>
            <p:spPr bwMode="auto">
              <a:xfrm flipV="1">
                <a:off x="1686" y="1334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32" name="Freeform 2008"/>
              <p:cNvSpPr>
                <a:spLocks/>
              </p:cNvSpPr>
              <p:nvPr/>
            </p:nvSpPr>
            <p:spPr bwMode="auto">
              <a:xfrm>
                <a:off x="1686" y="848"/>
                <a:ext cx="66" cy="30"/>
              </a:xfrm>
              <a:custGeom>
                <a:avLst/>
                <a:gdLst/>
                <a:ahLst/>
                <a:cxnLst>
                  <a:cxn ang="0">
                    <a:pos x="24" y="30"/>
                  </a:cxn>
                  <a:cxn ang="0">
                    <a:pos x="0" y="18"/>
                  </a:cxn>
                  <a:cxn ang="0">
                    <a:pos x="66" y="0"/>
                  </a:cxn>
                  <a:cxn ang="0">
                    <a:pos x="24" y="30"/>
                  </a:cxn>
                </a:cxnLst>
                <a:rect l="0" t="0" r="r" b="b"/>
                <a:pathLst>
                  <a:path w="66" h="30">
                    <a:moveTo>
                      <a:pt x="24" y="30"/>
                    </a:moveTo>
                    <a:lnTo>
                      <a:pt x="0" y="18"/>
                    </a:lnTo>
                    <a:lnTo>
                      <a:pt x="66" y="0"/>
                    </a:lnTo>
                    <a:lnTo>
                      <a:pt x="24" y="30"/>
                    </a:lnTo>
                    <a:close/>
                  </a:path>
                </a:pathLst>
              </a:custGeom>
              <a:solidFill>
                <a:srgbClr val="B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33" name="Line 2009"/>
              <p:cNvSpPr>
                <a:spLocks noChangeShapeType="1"/>
              </p:cNvSpPr>
              <p:nvPr/>
            </p:nvSpPr>
            <p:spPr bwMode="auto">
              <a:xfrm flipH="1" flipV="1">
                <a:off x="1686" y="866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34" name="Line 2010"/>
              <p:cNvSpPr>
                <a:spLocks noChangeShapeType="1"/>
              </p:cNvSpPr>
              <p:nvPr/>
            </p:nvSpPr>
            <p:spPr bwMode="auto">
              <a:xfrm flipV="1">
                <a:off x="1686" y="848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35" name="Freeform 2011"/>
              <p:cNvSpPr>
                <a:spLocks/>
              </p:cNvSpPr>
              <p:nvPr/>
            </p:nvSpPr>
            <p:spPr bwMode="auto">
              <a:xfrm>
                <a:off x="1686" y="830"/>
                <a:ext cx="66" cy="36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66" y="18"/>
                  </a:cxn>
                  <a:cxn ang="0">
                    <a:pos x="42" y="0"/>
                  </a:cxn>
                  <a:cxn ang="0">
                    <a:pos x="0" y="36"/>
                  </a:cxn>
                </a:cxnLst>
                <a:rect l="0" t="0" r="r" b="b"/>
                <a:pathLst>
                  <a:path w="66" h="36">
                    <a:moveTo>
                      <a:pt x="0" y="36"/>
                    </a:moveTo>
                    <a:lnTo>
                      <a:pt x="66" y="18"/>
                    </a:lnTo>
                    <a:lnTo>
                      <a:pt x="42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36" name="Line 2012"/>
              <p:cNvSpPr>
                <a:spLocks noChangeShapeType="1"/>
              </p:cNvSpPr>
              <p:nvPr/>
            </p:nvSpPr>
            <p:spPr bwMode="auto">
              <a:xfrm flipV="1">
                <a:off x="1686" y="848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37" name="Line 2013"/>
              <p:cNvSpPr>
                <a:spLocks noChangeShapeType="1"/>
              </p:cNvSpPr>
              <p:nvPr/>
            </p:nvSpPr>
            <p:spPr bwMode="auto">
              <a:xfrm flipH="1" flipV="1">
                <a:off x="1728" y="830"/>
                <a:ext cx="24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38" name="Freeform 2014"/>
              <p:cNvSpPr>
                <a:spLocks/>
              </p:cNvSpPr>
              <p:nvPr/>
            </p:nvSpPr>
            <p:spPr bwMode="auto">
              <a:xfrm>
                <a:off x="1680" y="1196"/>
                <a:ext cx="66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66" y="0"/>
                  </a:cxn>
                  <a:cxn ang="0">
                    <a:pos x="42" y="12"/>
                  </a:cxn>
                  <a:cxn ang="0">
                    <a:pos x="0" y="30"/>
                  </a:cxn>
                </a:cxnLst>
                <a:rect l="0" t="0" r="r" b="b"/>
                <a:pathLst>
                  <a:path w="66" h="30">
                    <a:moveTo>
                      <a:pt x="0" y="30"/>
                    </a:moveTo>
                    <a:lnTo>
                      <a:pt x="66" y="0"/>
                    </a:lnTo>
                    <a:lnTo>
                      <a:pt x="42" y="12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3240" name="Group 2216"/>
            <p:cNvGrpSpPr>
              <a:grpSpLocks/>
            </p:cNvGrpSpPr>
            <p:nvPr/>
          </p:nvGrpSpPr>
          <p:grpSpPr bwMode="auto">
            <a:xfrm>
              <a:off x="2438400" y="1174750"/>
              <a:ext cx="333375" cy="1733550"/>
              <a:chOff x="1536" y="740"/>
              <a:chExt cx="210" cy="1092"/>
            </a:xfrm>
          </p:grpSpPr>
          <p:sp>
            <p:nvSpPr>
              <p:cNvPr id="3040" name="Line 2016"/>
              <p:cNvSpPr>
                <a:spLocks noChangeShapeType="1"/>
              </p:cNvSpPr>
              <p:nvPr/>
            </p:nvSpPr>
            <p:spPr bwMode="auto">
              <a:xfrm flipV="1">
                <a:off x="1680" y="1196"/>
                <a:ext cx="66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41" name="Line 2017"/>
              <p:cNvSpPr>
                <a:spLocks noChangeShapeType="1"/>
              </p:cNvSpPr>
              <p:nvPr/>
            </p:nvSpPr>
            <p:spPr bwMode="auto">
              <a:xfrm flipH="1">
                <a:off x="1722" y="1196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42" name="Freeform 2018"/>
              <p:cNvSpPr>
                <a:spLocks/>
              </p:cNvSpPr>
              <p:nvPr/>
            </p:nvSpPr>
            <p:spPr bwMode="auto">
              <a:xfrm>
                <a:off x="1680" y="1196"/>
                <a:ext cx="66" cy="36"/>
              </a:xfrm>
              <a:custGeom>
                <a:avLst/>
                <a:gdLst/>
                <a:ahLst/>
                <a:cxnLst>
                  <a:cxn ang="0">
                    <a:pos x="30" y="36"/>
                  </a:cxn>
                  <a:cxn ang="0">
                    <a:pos x="0" y="30"/>
                  </a:cxn>
                  <a:cxn ang="0">
                    <a:pos x="66" y="0"/>
                  </a:cxn>
                  <a:cxn ang="0">
                    <a:pos x="30" y="36"/>
                  </a:cxn>
                </a:cxnLst>
                <a:rect l="0" t="0" r="r" b="b"/>
                <a:pathLst>
                  <a:path w="66" h="36">
                    <a:moveTo>
                      <a:pt x="30" y="36"/>
                    </a:moveTo>
                    <a:lnTo>
                      <a:pt x="0" y="30"/>
                    </a:lnTo>
                    <a:lnTo>
                      <a:pt x="66" y="0"/>
                    </a:lnTo>
                    <a:lnTo>
                      <a:pt x="30" y="3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43" name="Line 2019"/>
              <p:cNvSpPr>
                <a:spLocks noChangeShapeType="1"/>
              </p:cNvSpPr>
              <p:nvPr/>
            </p:nvSpPr>
            <p:spPr bwMode="auto">
              <a:xfrm flipH="1" flipV="1">
                <a:off x="1680" y="1226"/>
                <a:ext cx="3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44" name="Line 2020"/>
              <p:cNvSpPr>
                <a:spLocks noChangeShapeType="1"/>
              </p:cNvSpPr>
              <p:nvPr/>
            </p:nvSpPr>
            <p:spPr bwMode="auto">
              <a:xfrm flipV="1">
                <a:off x="1680" y="1196"/>
                <a:ext cx="66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45" name="Freeform 2021"/>
              <p:cNvSpPr>
                <a:spLocks/>
              </p:cNvSpPr>
              <p:nvPr/>
            </p:nvSpPr>
            <p:spPr bwMode="auto">
              <a:xfrm>
                <a:off x="1674" y="1280"/>
                <a:ext cx="66" cy="36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66" y="18"/>
                  </a:cxn>
                  <a:cxn ang="0">
                    <a:pos x="42" y="0"/>
                  </a:cxn>
                  <a:cxn ang="0">
                    <a:pos x="0" y="36"/>
                  </a:cxn>
                </a:cxnLst>
                <a:rect l="0" t="0" r="r" b="b"/>
                <a:pathLst>
                  <a:path w="66" h="36">
                    <a:moveTo>
                      <a:pt x="0" y="36"/>
                    </a:moveTo>
                    <a:lnTo>
                      <a:pt x="66" y="18"/>
                    </a:lnTo>
                    <a:lnTo>
                      <a:pt x="42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FF1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46" name="Line 2022"/>
              <p:cNvSpPr>
                <a:spLocks noChangeShapeType="1"/>
              </p:cNvSpPr>
              <p:nvPr/>
            </p:nvSpPr>
            <p:spPr bwMode="auto">
              <a:xfrm flipV="1">
                <a:off x="1674" y="1298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47" name="Line 2023"/>
              <p:cNvSpPr>
                <a:spLocks noChangeShapeType="1"/>
              </p:cNvSpPr>
              <p:nvPr/>
            </p:nvSpPr>
            <p:spPr bwMode="auto">
              <a:xfrm flipH="1" flipV="1">
                <a:off x="1716" y="1280"/>
                <a:ext cx="24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48" name="Freeform 2024"/>
              <p:cNvSpPr>
                <a:spLocks/>
              </p:cNvSpPr>
              <p:nvPr/>
            </p:nvSpPr>
            <p:spPr bwMode="auto">
              <a:xfrm>
                <a:off x="1674" y="1298"/>
                <a:ext cx="66" cy="36"/>
              </a:xfrm>
              <a:custGeom>
                <a:avLst/>
                <a:gdLst/>
                <a:ahLst/>
                <a:cxnLst>
                  <a:cxn ang="0">
                    <a:pos x="24" y="36"/>
                  </a:cxn>
                  <a:cxn ang="0">
                    <a:pos x="0" y="18"/>
                  </a:cxn>
                  <a:cxn ang="0">
                    <a:pos x="66" y="0"/>
                  </a:cxn>
                  <a:cxn ang="0">
                    <a:pos x="24" y="36"/>
                  </a:cxn>
                </a:cxnLst>
                <a:rect l="0" t="0" r="r" b="b"/>
                <a:pathLst>
                  <a:path w="66" h="36">
                    <a:moveTo>
                      <a:pt x="24" y="36"/>
                    </a:moveTo>
                    <a:lnTo>
                      <a:pt x="0" y="18"/>
                    </a:lnTo>
                    <a:lnTo>
                      <a:pt x="66" y="0"/>
                    </a:lnTo>
                    <a:lnTo>
                      <a:pt x="24" y="36"/>
                    </a:lnTo>
                    <a:close/>
                  </a:path>
                </a:pathLst>
              </a:custGeom>
              <a:solidFill>
                <a:srgbClr val="FF2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49" name="Line 2025"/>
              <p:cNvSpPr>
                <a:spLocks noChangeShapeType="1"/>
              </p:cNvSpPr>
              <p:nvPr/>
            </p:nvSpPr>
            <p:spPr bwMode="auto">
              <a:xfrm flipH="1" flipV="1">
                <a:off x="1674" y="1316"/>
                <a:ext cx="24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50" name="Line 2026"/>
              <p:cNvSpPr>
                <a:spLocks noChangeShapeType="1"/>
              </p:cNvSpPr>
              <p:nvPr/>
            </p:nvSpPr>
            <p:spPr bwMode="auto">
              <a:xfrm flipV="1">
                <a:off x="1674" y="1298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51" name="Freeform 2027"/>
              <p:cNvSpPr>
                <a:spLocks/>
              </p:cNvSpPr>
              <p:nvPr/>
            </p:nvSpPr>
            <p:spPr bwMode="auto">
              <a:xfrm>
                <a:off x="1674" y="782"/>
                <a:ext cx="66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66" y="12"/>
                  </a:cxn>
                  <a:cxn ang="0">
                    <a:pos x="42" y="0"/>
                  </a:cxn>
                  <a:cxn ang="0">
                    <a:pos x="0" y="30"/>
                  </a:cxn>
                </a:cxnLst>
                <a:rect l="0" t="0" r="r" b="b"/>
                <a:pathLst>
                  <a:path w="66" h="30">
                    <a:moveTo>
                      <a:pt x="0" y="30"/>
                    </a:moveTo>
                    <a:lnTo>
                      <a:pt x="66" y="12"/>
                    </a:lnTo>
                    <a:lnTo>
                      <a:pt x="42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52" name="Line 2028"/>
              <p:cNvSpPr>
                <a:spLocks noChangeShapeType="1"/>
              </p:cNvSpPr>
              <p:nvPr/>
            </p:nvSpPr>
            <p:spPr bwMode="auto">
              <a:xfrm flipV="1">
                <a:off x="1674" y="794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53" name="Line 2029"/>
              <p:cNvSpPr>
                <a:spLocks noChangeShapeType="1"/>
              </p:cNvSpPr>
              <p:nvPr/>
            </p:nvSpPr>
            <p:spPr bwMode="auto">
              <a:xfrm flipH="1" flipV="1">
                <a:off x="1716" y="782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54" name="Freeform 2030"/>
              <p:cNvSpPr>
                <a:spLocks/>
              </p:cNvSpPr>
              <p:nvPr/>
            </p:nvSpPr>
            <p:spPr bwMode="auto">
              <a:xfrm>
                <a:off x="1674" y="794"/>
                <a:ext cx="66" cy="24"/>
              </a:xfrm>
              <a:custGeom>
                <a:avLst/>
                <a:gdLst/>
                <a:ahLst/>
                <a:cxnLst>
                  <a:cxn ang="0">
                    <a:pos x="24" y="24"/>
                  </a:cxn>
                  <a:cxn ang="0">
                    <a:pos x="0" y="18"/>
                  </a:cxn>
                  <a:cxn ang="0">
                    <a:pos x="66" y="0"/>
                  </a:cxn>
                  <a:cxn ang="0">
                    <a:pos x="24" y="24"/>
                  </a:cxn>
                </a:cxnLst>
                <a:rect l="0" t="0" r="r" b="b"/>
                <a:pathLst>
                  <a:path w="66" h="24">
                    <a:moveTo>
                      <a:pt x="24" y="24"/>
                    </a:moveTo>
                    <a:lnTo>
                      <a:pt x="0" y="18"/>
                    </a:lnTo>
                    <a:lnTo>
                      <a:pt x="66" y="0"/>
                    </a:lnTo>
                    <a:lnTo>
                      <a:pt x="24" y="24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55" name="Line 2031"/>
              <p:cNvSpPr>
                <a:spLocks noChangeShapeType="1"/>
              </p:cNvSpPr>
              <p:nvPr/>
            </p:nvSpPr>
            <p:spPr bwMode="auto">
              <a:xfrm flipH="1" flipV="1">
                <a:off x="1674" y="812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56" name="Line 2032"/>
              <p:cNvSpPr>
                <a:spLocks noChangeShapeType="1"/>
              </p:cNvSpPr>
              <p:nvPr/>
            </p:nvSpPr>
            <p:spPr bwMode="auto">
              <a:xfrm flipV="1">
                <a:off x="1674" y="794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57" name="Freeform 2033"/>
              <p:cNvSpPr>
                <a:spLocks/>
              </p:cNvSpPr>
              <p:nvPr/>
            </p:nvSpPr>
            <p:spPr bwMode="auto">
              <a:xfrm>
                <a:off x="1566" y="956"/>
                <a:ext cx="72" cy="36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72" y="24"/>
                  </a:cxn>
                  <a:cxn ang="0">
                    <a:pos x="42" y="0"/>
                  </a:cxn>
                  <a:cxn ang="0">
                    <a:pos x="0" y="36"/>
                  </a:cxn>
                </a:cxnLst>
                <a:rect l="0" t="0" r="r" b="b"/>
                <a:pathLst>
                  <a:path w="72" h="36">
                    <a:moveTo>
                      <a:pt x="0" y="36"/>
                    </a:moveTo>
                    <a:lnTo>
                      <a:pt x="72" y="24"/>
                    </a:lnTo>
                    <a:lnTo>
                      <a:pt x="42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B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58" name="Line 2034"/>
              <p:cNvSpPr>
                <a:spLocks noChangeShapeType="1"/>
              </p:cNvSpPr>
              <p:nvPr/>
            </p:nvSpPr>
            <p:spPr bwMode="auto">
              <a:xfrm flipV="1">
                <a:off x="1566" y="980"/>
                <a:ext cx="72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59" name="Line 2035"/>
              <p:cNvSpPr>
                <a:spLocks noChangeShapeType="1"/>
              </p:cNvSpPr>
              <p:nvPr/>
            </p:nvSpPr>
            <p:spPr bwMode="auto">
              <a:xfrm flipH="1" flipV="1">
                <a:off x="1608" y="956"/>
                <a:ext cx="30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60" name="Freeform 2036"/>
              <p:cNvSpPr>
                <a:spLocks/>
              </p:cNvSpPr>
              <p:nvPr/>
            </p:nvSpPr>
            <p:spPr bwMode="auto">
              <a:xfrm>
                <a:off x="1566" y="980"/>
                <a:ext cx="72" cy="12"/>
              </a:xfrm>
              <a:custGeom>
                <a:avLst/>
                <a:gdLst/>
                <a:ahLst/>
                <a:cxnLst>
                  <a:cxn ang="0">
                    <a:pos x="30" y="6"/>
                  </a:cxn>
                  <a:cxn ang="0">
                    <a:pos x="0" y="12"/>
                  </a:cxn>
                  <a:cxn ang="0">
                    <a:pos x="72" y="0"/>
                  </a:cxn>
                  <a:cxn ang="0">
                    <a:pos x="30" y="6"/>
                  </a:cxn>
                </a:cxnLst>
                <a:rect l="0" t="0" r="r" b="b"/>
                <a:pathLst>
                  <a:path w="72" h="12">
                    <a:moveTo>
                      <a:pt x="30" y="6"/>
                    </a:moveTo>
                    <a:lnTo>
                      <a:pt x="0" y="12"/>
                    </a:lnTo>
                    <a:lnTo>
                      <a:pt x="72" y="0"/>
                    </a:lnTo>
                    <a:lnTo>
                      <a:pt x="30" y="6"/>
                    </a:lnTo>
                    <a:close/>
                  </a:path>
                </a:pathLst>
              </a:custGeom>
              <a:solidFill>
                <a:srgbClr val="B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61" name="Line 2037"/>
              <p:cNvSpPr>
                <a:spLocks noChangeShapeType="1"/>
              </p:cNvSpPr>
              <p:nvPr/>
            </p:nvSpPr>
            <p:spPr bwMode="auto">
              <a:xfrm flipH="1">
                <a:off x="1566" y="986"/>
                <a:ext cx="3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62" name="Line 2038"/>
              <p:cNvSpPr>
                <a:spLocks noChangeShapeType="1"/>
              </p:cNvSpPr>
              <p:nvPr/>
            </p:nvSpPr>
            <p:spPr bwMode="auto">
              <a:xfrm flipV="1">
                <a:off x="1566" y="980"/>
                <a:ext cx="72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63" name="Freeform 2039"/>
              <p:cNvSpPr>
                <a:spLocks/>
              </p:cNvSpPr>
              <p:nvPr/>
            </p:nvSpPr>
            <p:spPr bwMode="auto">
              <a:xfrm>
                <a:off x="1554" y="986"/>
                <a:ext cx="66" cy="54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66" y="18"/>
                  </a:cxn>
                  <a:cxn ang="0">
                    <a:pos x="42" y="0"/>
                  </a:cxn>
                  <a:cxn ang="0">
                    <a:pos x="0" y="54"/>
                  </a:cxn>
                </a:cxnLst>
                <a:rect l="0" t="0" r="r" b="b"/>
                <a:pathLst>
                  <a:path w="66" h="54">
                    <a:moveTo>
                      <a:pt x="0" y="54"/>
                    </a:moveTo>
                    <a:lnTo>
                      <a:pt x="66" y="18"/>
                    </a:lnTo>
                    <a:lnTo>
                      <a:pt x="42" y="0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64" name="Line 2040"/>
              <p:cNvSpPr>
                <a:spLocks noChangeShapeType="1"/>
              </p:cNvSpPr>
              <p:nvPr/>
            </p:nvSpPr>
            <p:spPr bwMode="auto">
              <a:xfrm flipV="1">
                <a:off x="1554" y="1004"/>
                <a:ext cx="66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65" name="Line 2041"/>
              <p:cNvSpPr>
                <a:spLocks noChangeShapeType="1"/>
              </p:cNvSpPr>
              <p:nvPr/>
            </p:nvSpPr>
            <p:spPr bwMode="auto">
              <a:xfrm flipH="1" flipV="1">
                <a:off x="1596" y="986"/>
                <a:ext cx="24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66" name="Freeform 2042"/>
              <p:cNvSpPr>
                <a:spLocks/>
              </p:cNvSpPr>
              <p:nvPr/>
            </p:nvSpPr>
            <p:spPr bwMode="auto">
              <a:xfrm>
                <a:off x="1554" y="1004"/>
                <a:ext cx="66" cy="36"/>
              </a:xfrm>
              <a:custGeom>
                <a:avLst/>
                <a:gdLst/>
                <a:ahLst/>
                <a:cxnLst>
                  <a:cxn ang="0">
                    <a:pos x="24" y="18"/>
                  </a:cxn>
                  <a:cxn ang="0">
                    <a:pos x="0" y="36"/>
                  </a:cxn>
                  <a:cxn ang="0">
                    <a:pos x="66" y="0"/>
                  </a:cxn>
                  <a:cxn ang="0">
                    <a:pos x="24" y="18"/>
                  </a:cxn>
                </a:cxnLst>
                <a:rect l="0" t="0" r="r" b="b"/>
                <a:pathLst>
                  <a:path w="66" h="36">
                    <a:moveTo>
                      <a:pt x="24" y="18"/>
                    </a:moveTo>
                    <a:lnTo>
                      <a:pt x="0" y="36"/>
                    </a:lnTo>
                    <a:lnTo>
                      <a:pt x="66" y="0"/>
                    </a:lnTo>
                    <a:lnTo>
                      <a:pt x="24" y="18"/>
                    </a:lnTo>
                    <a:close/>
                  </a:path>
                </a:pathLst>
              </a:custGeom>
              <a:solidFill>
                <a:srgbClr val="B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67" name="Line 2043"/>
              <p:cNvSpPr>
                <a:spLocks noChangeShapeType="1"/>
              </p:cNvSpPr>
              <p:nvPr/>
            </p:nvSpPr>
            <p:spPr bwMode="auto">
              <a:xfrm flipH="1">
                <a:off x="1554" y="1022"/>
                <a:ext cx="24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68" name="Line 2044"/>
              <p:cNvSpPr>
                <a:spLocks noChangeShapeType="1"/>
              </p:cNvSpPr>
              <p:nvPr/>
            </p:nvSpPr>
            <p:spPr bwMode="auto">
              <a:xfrm flipV="1">
                <a:off x="1554" y="1004"/>
                <a:ext cx="66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69" name="Freeform 2045"/>
              <p:cNvSpPr>
                <a:spLocks/>
              </p:cNvSpPr>
              <p:nvPr/>
            </p:nvSpPr>
            <p:spPr bwMode="auto">
              <a:xfrm>
                <a:off x="1578" y="1022"/>
                <a:ext cx="66" cy="288"/>
              </a:xfrm>
              <a:custGeom>
                <a:avLst/>
                <a:gdLst/>
                <a:ahLst/>
                <a:cxnLst>
                  <a:cxn ang="0">
                    <a:pos x="24" y="288"/>
                  </a:cxn>
                  <a:cxn ang="0">
                    <a:pos x="0" y="0"/>
                  </a:cxn>
                  <a:cxn ang="0">
                    <a:pos x="66" y="6"/>
                  </a:cxn>
                  <a:cxn ang="0">
                    <a:pos x="24" y="288"/>
                  </a:cxn>
                </a:cxnLst>
                <a:rect l="0" t="0" r="r" b="b"/>
                <a:pathLst>
                  <a:path w="66" h="288">
                    <a:moveTo>
                      <a:pt x="24" y="288"/>
                    </a:moveTo>
                    <a:lnTo>
                      <a:pt x="0" y="0"/>
                    </a:lnTo>
                    <a:lnTo>
                      <a:pt x="66" y="6"/>
                    </a:lnTo>
                    <a:lnTo>
                      <a:pt x="24" y="288"/>
                    </a:lnTo>
                    <a:close/>
                  </a:path>
                </a:pathLst>
              </a:custGeom>
              <a:solidFill>
                <a:srgbClr val="FFBF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70" name="Line 2046"/>
              <p:cNvSpPr>
                <a:spLocks noChangeShapeType="1"/>
              </p:cNvSpPr>
              <p:nvPr/>
            </p:nvSpPr>
            <p:spPr bwMode="auto">
              <a:xfrm flipH="1" flipV="1">
                <a:off x="1578" y="1022"/>
                <a:ext cx="24" cy="2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71" name="Line 2047"/>
              <p:cNvSpPr>
                <a:spLocks noChangeShapeType="1"/>
              </p:cNvSpPr>
              <p:nvPr/>
            </p:nvSpPr>
            <p:spPr bwMode="auto">
              <a:xfrm>
                <a:off x="1578" y="1022"/>
                <a:ext cx="6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72" name="Freeform 2048"/>
              <p:cNvSpPr>
                <a:spLocks/>
              </p:cNvSpPr>
              <p:nvPr/>
            </p:nvSpPr>
            <p:spPr bwMode="auto">
              <a:xfrm>
                <a:off x="1602" y="1022"/>
                <a:ext cx="66" cy="288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66" y="0"/>
                  </a:cxn>
                  <a:cxn ang="0">
                    <a:pos x="42" y="6"/>
                  </a:cxn>
                  <a:cxn ang="0">
                    <a:pos x="0" y="288"/>
                  </a:cxn>
                </a:cxnLst>
                <a:rect l="0" t="0" r="r" b="b"/>
                <a:pathLst>
                  <a:path w="66" h="288">
                    <a:moveTo>
                      <a:pt x="0" y="288"/>
                    </a:moveTo>
                    <a:lnTo>
                      <a:pt x="66" y="0"/>
                    </a:lnTo>
                    <a:lnTo>
                      <a:pt x="42" y="6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FFBF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73" name="Line 2049"/>
              <p:cNvSpPr>
                <a:spLocks noChangeShapeType="1"/>
              </p:cNvSpPr>
              <p:nvPr/>
            </p:nvSpPr>
            <p:spPr bwMode="auto">
              <a:xfrm flipV="1">
                <a:off x="1602" y="1022"/>
                <a:ext cx="66" cy="2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74" name="Line 2050"/>
              <p:cNvSpPr>
                <a:spLocks noChangeShapeType="1"/>
              </p:cNvSpPr>
              <p:nvPr/>
            </p:nvSpPr>
            <p:spPr bwMode="auto">
              <a:xfrm flipH="1">
                <a:off x="1644" y="1022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75" name="Freeform 2051"/>
              <p:cNvSpPr>
                <a:spLocks/>
              </p:cNvSpPr>
              <p:nvPr/>
            </p:nvSpPr>
            <p:spPr bwMode="auto">
              <a:xfrm>
                <a:off x="1596" y="1136"/>
                <a:ext cx="66" cy="234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0"/>
                  </a:cxn>
                  <a:cxn ang="0">
                    <a:pos x="42" y="234"/>
                  </a:cxn>
                  <a:cxn ang="0">
                    <a:pos x="0" y="6"/>
                  </a:cxn>
                </a:cxnLst>
                <a:rect l="0" t="0" r="r" b="b"/>
                <a:pathLst>
                  <a:path w="66" h="234">
                    <a:moveTo>
                      <a:pt x="0" y="6"/>
                    </a:moveTo>
                    <a:lnTo>
                      <a:pt x="66" y="0"/>
                    </a:lnTo>
                    <a:lnTo>
                      <a:pt x="42" y="23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76" name="Line 2052"/>
              <p:cNvSpPr>
                <a:spLocks noChangeShapeType="1"/>
              </p:cNvSpPr>
              <p:nvPr/>
            </p:nvSpPr>
            <p:spPr bwMode="auto">
              <a:xfrm flipV="1">
                <a:off x="1596" y="1136"/>
                <a:ext cx="6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77" name="Line 2053"/>
              <p:cNvSpPr>
                <a:spLocks noChangeShapeType="1"/>
              </p:cNvSpPr>
              <p:nvPr/>
            </p:nvSpPr>
            <p:spPr bwMode="auto">
              <a:xfrm flipH="1">
                <a:off x="1638" y="1136"/>
                <a:ext cx="24" cy="23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78" name="Freeform 2054"/>
              <p:cNvSpPr>
                <a:spLocks/>
              </p:cNvSpPr>
              <p:nvPr/>
            </p:nvSpPr>
            <p:spPr bwMode="auto">
              <a:xfrm>
                <a:off x="1650" y="1148"/>
                <a:ext cx="66" cy="12"/>
              </a:xfrm>
              <a:custGeom>
                <a:avLst/>
                <a:gdLst/>
                <a:ahLst/>
                <a:cxnLst>
                  <a:cxn ang="0">
                    <a:pos x="24" y="12"/>
                  </a:cxn>
                  <a:cxn ang="0">
                    <a:pos x="0" y="12"/>
                  </a:cxn>
                  <a:cxn ang="0">
                    <a:pos x="66" y="0"/>
                  </a:cxn>
                  <a:cxn ang="0">
                    <a:pos x="24" y="12"/>
                  </a:cxn>
                </a:cxnLst>
                <a:rect l="0" t="0" r="r" b="b"/>
                <a:pathLst>
                  <a:path w="66" h="12">
                    <a:moveTo>
                      <a:pt x="24" y="12"/>
                    </a:moveTo>
                    <a:lnTo>
                      <a:pt x="0" y="12"/>
                    </a:lnTo>
                    <a:lnTo>
                      <a:pt x="66" y="0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79" name="Line 2055"/>
              <p:cNvSpPr>
                <a:spLocks noChangeShapeType="1"/>
              </p:cNvSpPr>
              <p:nvPr/>
            </p:nvSpPr>
            <p:spPr bwMode="auto">
              <a:xfrm flipH="1">
                <a:off x="1650" y="1160"/>
                <a:ext cx="2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80" name="Line 2056"/>
              <p:cNvSpPr>
                <a:spLocks noChangeShapeType="1"/>
              </p:cNvSpPr>
              <p:nvPr/>
            </p:nvSpPr>
            <p:spPr bwMode="auto">
              <a:xfrm flipV="1">
                <a:off x="1650" y="1148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81" name="Freeform 2057"/>
              <p:cNvSpPr>
                <a:spLocks/>
              </p:cNvSpPr>
              <p:nvPr/>
            </p:nvSpPr>
            <p:spPr bwMode="auto">
              <a:xfrm>
                <a:off x="1650" y="1118"/>
                <a:ext cx="66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66" y="30"/>
                  </a:cxn>
                  <a:cxn ang="0">
                    <a:pos x="36" y="0"/>
                  </a:cxn>
                  <a:cxn ang="0">
                    <a:pos x="0" y="42"/>
                  </a:cxn>
                </a:cxnLst>
                <a:rect l="0" t="0" r="r" b="b"/>
                <a:pathLst>
                  <a:path w="66" h="42">
                    <a:moveTo>
                      <a:pt x="0" y="42"/>
                    </a:moveTo>
                    <a:lnTo>
                      <a:pt x="66" y="30"/>
                    </a:lnTo>
                    <a:lnTo>
                      <a:pt x="36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E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82" name="Line 2058"/>
              <p:cNvSpPr>
                <a:spLocks noChangeShapeType="1"/>
              </p:cNvSpPr>
              <p:nvPr/>
            </p:nvSpPr>
            <p:spPr bwMode="auto">
              <a:xfrm flipV="1">
                <a:off x="1650" y="1148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83" name="Line 2059"/>
              <p:cNvSpPr>
                <a:spLocks noChangeShapeType="1"/>
              </p:cNvSpPr>
              <p:nvPr/>
            </p:nvSpPr>
            <p:spPr bwMode="auto">
              <a:xfrm flipH="1" flipV="1">
                <a:off x="1686" y="1118"/>
                <a:ext cx="30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84" name="Freeform 2060"/>
              <p:cNvSpPr>
                <a:spLocks/>
              </p:cNvSpPr>
              <p:nvPr/>
            </p:nvSpPr>
            <p:spPr bwMode="auto">
              <a:xfrm>
                <a:off x="1674" y="1130"/>
                <a:ext cx="66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66" y="0"/>
                  </a:cxn>
                  <a:cxn ang="0">
                    <a:pos x="42" y="18"/>
                  </a:cxn>
                  <a:cxn ang="0">
                    <a:pos x="0" y="30"/>
                  </a:cxn>
                </a:cxnLst>
                <a:rect l="0" t="0" r="r" b="b"/>
                <a:pathLst>
                  <a:path w="66" h="30">
                    <a:moveTo>
                      <a:pt x="0" y="30"/>
                    </a:moveTo>
                    <a:lnTo>
                      <a:pt x="66" y="0"/>
                    </a:lnTo>
                    <a:lnTo>
                      <a:pt x="42" y="1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85" name="Line 2061"/>
              <p:cNvSpPr>
                <a:spLocks noChangeShapeType="1"/>
              </p:cNvSpPr>
              <p:nvPr/>
            </p:nvSpPr>
            <p:spPr bwMode="auto">
              <a:xfrm flipV="1">
                <a:off x="1674" y="1130"/>
                <a:ext cx="66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86" name="Line 2062"/>
              <p:cNvSpPr>
                <a:spLocks noChangeShapeType="1"/>
              </p:cNvSpPr>
              <p:nvPr/>
            </p:nvSpPr>
            <p:spPr bwMode="auto">
              <a:xfrm flipH="1">
                <a:off x="1716" y="1130"/>
                <a:ext cx="24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87" name="Freeform 2063"/>
              <p:cNvSpPr>
                <a:spLocks/>
              </p:cNvSpPr>
              <p:nvPr/>
            </p:nvSpPr>
            <p:spPr bwMode="auto">
              <a:xfrm>
                <a:off x="1674" y="1130"/>
                <a:ext cx="66" cy="72"/>
              </a:xfrm>
              <a:custGeom>
                <a:avLst/>
                <a:gdLst/>
                <a:ahLst/>
                <a:cxnLst>
                  <a:cxn ang="0">
                    <a:pos x="24" y="72"/>
                  </a:cxn>
                  <a:cxn ang="0">
                    <a:pos x="0" y="30"/>
                  </a:cxn>
                  <a:cxn ang="0">
                    <a:pos x="66" y="0"/>
                  </a:cxn>
                  <a:cxn ang="0">
                    <a:pos x="24" y="72"/>
                  </a:cxn>
                </a:cxnLst>
                <a:rect l="0" t="0" r="r" b="b"/>
                <a:pathLst>
                  <a:path w="66" h="72">
                    <a:moveTo>
                      <a:pt x="24" y="72"/>
                    </a:moveTo>
                    <a:lnTo>
                      <a:pt x="0" y="30"/>
                    </a:lnTo>
                    <a:lnTo>
                      <a:pt x="66" y="0"/>
                    </a:lnTo>
                    <a:lnTo>
                      <a:pt x="24" y="7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88" name="Line 2064"/>
              <p:cNvSpPr>
                <a:spLocks noChangeShapeType="1"/>
              </p:cNvSpPr>
              <p:nvPr/>
            </p:nvSpPr>
            <p:spPr bwMode="auto">
              <a:xfrm flipH="1" flipV="1">
                <a:off x="1674" y="1160"/>
                <a:ext cx="24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89" name="Line 2065"/>
              <p:cNvSpPr>
                <a:spLocks noChangeShapeType="1"/>
              </p:cNvSpPr>
              <p:nvPr/>
            </p:nvSpPr>
            <p:spPr bwMode="auto">
              <a:xfrm flipV="1">
                <a:off x="1674" y="1130"/>
                <a:ext cx="66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90" name="Freeform 2066"/>
              <p:cNvSpPr>
                <a:spLocks/>
              </p:cNvSpPr>
              <p:nvPr/>
            </p:nvSpPr>
            <p:spPr bwMode="auto">
              <a:xfrm>
                <a:off x="1668" y="1388"/>
                <a:ext cx="66" cy="30"/>
              </a:xfrm>
              <a:custGeom>
                <a:avLst/>
                <a:gdLst/>
                <a:ahLst/>
                <a:cxnLst>
                  <a:cxn ang="0">
                    <a:pos x="24" y="24"/>
                  </a:cxn>
                  <a:cxn ang="0">
                    <a:pos x="0" y="30"/>
                  </a:cxn>
                  <a:cxn ang="0">
                    <a:pos x="66" y="0"/>
                  </a:cxn>
                  <a:cxn ang="0">
                    <a:pos x="24" y="24"/>
                  </a:cxn>
                </a:cxnLst>
                <a:rect l="0" t="0" r="r" b="b"/>
                <a:pathLst>
                  <a:path w="66" h="30">
                    <a:moveTo>
                      <a:pt x="24" y="24"/>
                    </a:moveTo>
                    <a:lnTo>
                      <a:pt x="0" y="30"/>
                    </a:lnTo>
                    <a:lnTo>
                      <a:pt x="66" y="0"/>
                    </a:lnTo>
                    <a:lnTo>
                      <a:pt x="24" y="24"/>
                    </a:lnTo>
                    <a:close/>
                  </a:path>
                </a:pathLst>
              </a:custGeom>
              <a:solidFill>
                <a:srgbClr val="FF2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91" name="Line 2067"/>
              <p:cNvSpPr>
                <a:spLocks noChangeShapeType="1"/>
              </p:cNvSpPr>
              <p:nvPr/>
            </p:nvSpPr>
            <p:spPr bwMode="auto">
              <a:xfrm flipH="1">
                <a:off x="1668" y="1412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92" name="Line 2068"/>
              <p:cNvSpPr>
                <a:spLocks noChangeShapeType="1"/>
              </p:cNvSpPr>
              <p:nvPr/>
            </p:nvSpPr>
            <p:spPr bwMode="auto">
              <a:xfrm flipV="1">
                <a:off x="1668" y="1388"/>
                <a:ext cx="66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93" name="Freeform 2069"/>
              <p:cNvSpPr>
                <a:spLocks/>
              </p:cNvSpPr>
              <p:nvPr/>
            </p:nvSpPr>
            <p:spPr bwMode="auto">
              <a:xfrm>
                <a:off x="1668" y="1358"/>
                <a:ext cx="66" cy="60"/>
              </a:xfrm>
              <a:custGeom>
                <a:avLst/>
                <a:gdLst/>
                <a:ahLst/>
                <a:cxnLst>
                  <a:cxn ang="0">
                    <a:pos x="0" y="60"/>
                  </a:cxn>
                  <a:cxn ang="0">
                    <a:pos x="66" y="30"/>
                  </a:cxn>
                  <a:cxn ang="0">
                    <a:pos x="42" y="0"/>
                  </a:cxn>
                  <a:cxn ang="0">
                    <a:pos x="0" y="60"/>
                  </a:cxn>
                </a:cxnLst>
                <a:rect l="0" t="0" r="r" b="b"/>
                <a:pathLst>
                  <a:path w="66" h="60">
                    <a:moveTo>
                      <a:pt x="0" y="60"/>
                    </a:moveTo>
                    <a:lnTo>
                      <a:pt x="66" y="30"/>
                    </a:lnTo>
                    <a:lnTo>
                      <a:pt x="42" y="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FF3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94" name="Line 2070"/>
              <p:cNvSpPr>
                <a:spLocks noChangeShapeType="1"/>
              </p:cNvSpPr>
              <p:nvPr/>
            </p:nvSpPr>
            <p:spPr bwMode="auto">
              <a:xfrm flipV="1">
                <a:off x="1668" y="1388"/>
                <a:ext cx="66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95" name="Line 2071"/>
              <p:cNvSpPr>
                <a:spLocks noChangeShapeType="1"/>
              </p:cNvSpPr>
              <p:nvPr/>
            </p:nvSpPr>
            <p:spPr bwMode="auto">
              <a:xfrm flipH="1" flipV="1">
                <a:off x="1710" y="1358"/>
                <a:ext cx="24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96" name="Freeform 2072"/>
              <p:cNvSpPr>
                <a:spLocks/>
              </p:cNvSpPr>
              <p:nvPr/>
            </p:nvSpPr>
            <p:spPr bwMode="auto">
              <a:xfrm>
                <a:off x="1668" y="878"/>
                <a:ext cx="66" cy="24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66" y="6"/>
                  </a:cxn>
                  <a:cxn ang="0">
                    <a:pos x="42" y="0"/>
                  </a:cxn>
                  <a:cxn ang="0">
                    <a:pos x="0" y="24"/>
                  </a:cxn>
                </a:cxnLst>
                <a:rect l="0" t="0" r="r" b="b"/>
                <a:pathLst>
                  <a:path w="66" h="24">
                    <a:moveTo>
                      <a:pt x="0" y="24"/>
                    </a:moveTo>
                    <a:lnTo>
                      <a:pt x="66" y="6"/>
                    </a:lnTo>
                    <a:lnTo>
                      <a:pt x="42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97" name="Line 2073"/>
              <p:cNvSpPr>
                <a:spLocks noChangeShapeType="1"/>
              </p:cNvSpPr>
              <p:nvPr/>
            </p:nvSpPr>
            <p:spPr bwMode="auto">
              <a:xfrm flipV="1">
                <a:off x="1668" y="884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98" name="Line 2074"/>
              <p:cNvSpPr>
                <a:spLocks noChangeShapeType="1"/>
              </p:cNvSpPr>
              <p:nvPr/>
            </p:nvSpPr>
            <p:spPr bwMode="auto">
              <a:xfrm flipH="1" flipV="1">
                <a:off x="1710" y="878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99" name="Freeform 2075"/>
              <p:cNvSpPr>
                <a:spLocks/>
              </p:cNvSpPr>
              <p:nvPr/>
            </p:nvSpPr>
            <p:spPr bwMode="auto">
              <a:xfrm>
                <a:off x="1668" y="884"/>
                <a:ext cx="66" cy="24"/>
              </a:xfrm>
              <a:custGeom>
                <a:avLst/>
                <a:gdLst/>
                <a:ahLst/>
                <a:cxnLst>
                  <a:cxn ang="0">
                    <a:pos x="24" y="24"/>
                  </a:cxn>
                  <a:cxn ang="0">
                    <a:pos x="0" y="18"/>
                  </a:cxn>
                  <a:cxn ang="0">
                    <a:pos x="66" y="0"/>
                  </a:cxn>
                  <a:cxn ang="0">
                    <a:pos x="24" y="24"/>
                  </a:cxn>
                </a:cxnLst>
                <a:rect l="0" t="0" r="r" b="b"/>
                <a:pathLst>
                  <a:path w="66" h="24">
                    <a:moveTo>
                      <a:pt x="24" y="24"/>
                    </a:moveTo>
                    <a:lnTo>
                      <a:pt x="0" y="18"/>
                    </a:lnTo>
                    <a:lnTo>
                      <a:pt x="66" y="0"/>
                    </a:lnTo>
                    <a:lnTo>
                      <a:pt x="24" y="24"/>
                    </a:lnTo>
                    <a:close/>
                  </a:path>
                </a:pathLst>
              </a:custGeom>
              <a:solidFill>
                <a:srgbClr val="B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00" name="Line 2076"/>
              <p:cNvSpPr>
                <a:spLocks noChangeShapeType="1"/>
              </p:cNvSpPr>
              <p:nvPr/>
            </p:nvSpPr>
            <p:spPr bwMode="auto">
              <a:xfrm flipH="1" flipV="1">
                <a:off x="1668" y="902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01" name="Line 2077"/>
              <p:cNvSpPr>
                <a:spLocks noChangeShapeType="1"/>
              </p:cNvSpPr>
              <p:nvPr/>
            </p:nvSpPr>
            <p:spPr bwMode="auto">
              <a:xfrm flipV="1">
                <a:off x="1668" y="884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02" name="Freeform 2078"/>
              <p:cNvSpPr>
                <a:spLocks/>
              </p:cNvSpPr>
              <p:nvPr/>
            </p:nvSpPr>
            <p:spPr bwMode="auto">
              <a:xfrm>
                <a:off x="1668" y="1232"/>
                <a:ext cx="66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66" y="24"/>
                  </a:cxn>
                  <a:cxn ang="0">
                    <a:pos x="42" y="0"/>
                  </a:cxn>
                  <a:cxn ang="0">
                    <a:pos x="0" y="42"/>
                  </a:cxn>
                </a:cxnLst>
                <a:rect l="0" t="0" r="r" b="b"/>
                <a:pathLst>
                  <a:path w="66" h="42">
                    <a:moveTo>
                      <a:pt x="0" y="42"/>
                    </a:moveTo>
                    <a:lnTo>
                      <a:pt x="66" y="24"/>
                    </a:lnTo>
                    <a:lnTo>
                      <a:pt x="42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FF1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03" name="Line 2079"/>
              <p:cNvSpPr>
                <a:spLocks noChangeShapeType="1"/>
              </p:cNvSpPr>
              <p:nvPr/>
            </p:nvSpPr>
            <p:spPr bwMode="auto">
              <a:xfrm flipV="1">
                <a:off x="1668" y="1256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04" name="Line 2080"/>
              <p:cNvSpPr>
                <a:spLocks noChangeShapeType="1"/>
              </p:cNvSpPr>
              <p:nvPr/>
            </p:nvSpPr>
            <p:spPr bwMode="auto">
              <a:xfrm flipH="1" flipV="1">
                <a:off x="1710" y="1232"/>
                <a:ext cx="24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05" name="Freeform 2081"/>
              <p:cNvSpPr>
                <a:spLocks/>
              </p:cNvSpPr>
              <p:nvPr/>
            </p:nvSpPr>
            <p:spPr bwMode="auto">
              <a:xfrm>
                <a:off x="1668" y="1256"/>
                <a:ext cx="66" cy="24"/>
              </a:xfrm>
              <a:custGeom>
                <a:avLst/>
                <a:gdLst/>
                <a:ahLst/>
                <a:cxnLst>
                  <a:cxn ang="0">
                    <a:pos x="24" y="24"/>
                  </a:cxn>
                  <a:cxn ang="0">
                    <a:pos x="0" y="18"/>
                  </a:cxn>
                  <a:cxn ang="0">
                    <a:pos x="66" y="0"/>
                  </a:cxn>
                  <a:cxn ang="0">
                    <a:pos x="24" y="24"/>
                  </a:cxn>
                </a:cxnLst>
                <a:rect l="0" t="0" r="r" b="b"/>
                <a:pathLst>
                  <a:path w="66" h="24">
                    <a:moveTo>
                      <a:pt x="24" y="24"/>
                    </a:moveTo>
                    <a:lnTo>
                      <a:pt x="0" y="18"/>
                    </a:lnTo>
                    <a:lnTo>
                      <a:pt x="66" y="0"/>
                    </a:lnTo>
                    <a:lnTo>
                      <a:pt x="24" y="24"/>
                    </a:lnTo>
                    <a:close/>
                  </a:path>
                </a:pathLst>
              </a:custGeom>
              <a:solidFill>
                <a:srgbClr val="FF1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06" name="Line 2082"/>
              <p:cNvSpPr>
                <a:spLocks noChangeShapeType="1"/>
              </p:cNvSpPr>
              <p:nvPr/>
            </p:nvSpPr>
            <p:spPr bwMode="auto">
              <a:xfrm flipH="1" flipV="1">
                <a:off x="1668" y="1274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07" name="Line 2083"/>
              <p:cNvSpPr>
                <a:spLocks noChangeShapeType="1"/>
              </p:cNvSpPr>
              <p:nvPr/>
            </p:nvSpPr>
            <p:spPr bwMode="auto">
              <a:xfrm flipV="1">
                <a:off x="1668" y="1256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08" name="Freeform 2084"/>
              <p:cNvSpPr>
                <a:spLocks/>
              </p:cNvSpPr>
              <p:nvPr/>
            </p:nvSpPr>
            <p:spPr bwMode="auto">
              <a:xfrm>
                <a:off x="1668" y="740"/>
                <a:ext cx="66" cy="30"/>
              </a:xfrm>
              <a:custGeom>
                <a:avLst/>
                <a:gdLst/>
                <a:ahLst/>
                <a:cxnLst>
                  <a:cxn ang="0">
                    <a:pos x="24" y="30"/>
                  </a:cxn>
                  <a:cxn ang="0">
                    <a:pos x="0" y="18"/>
                  </a:cxn>
                  <a:cxn ang="0">
                    <a:pos x="66" y="0"/>
                  </a:cxn>
                  <a:cxn ang="0">
                    <a:pos x="24" y="30"/>
                  </a:cxn>
                </a:cxnLst>
                <a:rect l="0" t="0" r="r" b="b"/>
                <a:pathLst>
                  <a:path w="66" h="30">
                    <a:moveTo>
                      <a:pt x="24" y="30"/>
                    </a:moveTo>
                    <a:lnTo>
                      <a:pt x="0" y="18"/>
                    </a:lnTo>
                    <a:lnTo>
                      <a:pt x="66" y="0"/>
                    </a:lnTo>
                    <a:lnTo>
                      <a:pt x="24" y="30"/>
                    </a:lnTo>
                    <a:close/>
                  </a:path>
                </a:pathLst>
              </a:custGeom>
              <a:solidFill>
                <a:srgbClr val="9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09" name="Line 2085"/>
              <p:cNvSpPr>
                <a:spLocks noChangeShapeType="1"/>
              </p:cNvSpPr>
              <p:nvPr/>
            </p:nvSpPr>
            <p:spPr bwMode="auto">
              <a:xfrm flipH="1" flipV="1">
                <a:off x="1668" y="758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10" name="Line 2086"/>
              <p:cNvSpPr>
                <a:spLocks noChangeShapeType="1"/>
              </p:cNvSpPr>
              <p:nvPr/>
            </p:nvSpPr>
            <p:spPr bwMode="auto">
              <a:xfrm flipV="1">
                <a:off x="1668" y="740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11" name="Freeform 2087"/>
              <p:cNvSpPr>
                <a:spLocks/>
              </p:cNvSpPr>
              <p:nvPr/>
            </p:nvSpPr>
            <p:spPr bwMode="auto">
              <a:xfrm>
                <a:off x="1662" y="1058"/>
                <a:ext cx="66" cy="78"/>
              </a:xfrm>
              <a:custGeom>
                <a:avLst/>
                <a:gdLst/>
                <a:ahLst/>
                <a:cxnLst>
                  <a:cxn ang="0">
                    <a:pos x="24" y="60"/>
                  </a:cxn>
                  <a:cxn ang="0">
                    <a:pos x="0" y="78"/>
                  </a:cxn>
                  <a:cxn ang="0">
                    <a:pos x="66" y="0"/>
                  </a:cxn>
                  <a:cxn ang="0">
                    <a:pos x="24" y="60"/>
                  </a:cxn>
                </a:cxnLst>
                <a:rect l="0" t="0" r="r" b="b"/>
                <a:pathLst>
                  <a:path w="66" h="78">
                    <a:moveTo>
                      <a:pt x="24" y="60"/>
                    </a:moveTo>
                    <a:lnTo>
                      <a:pt x="0" y="78"/>
                    </a:lnTo>
                    <a:lnTo>
                      <a:pt x="66" y="0"/>
                    </a:lnTo>
                    <a:lnTo>
                      <a:pt x="24" y="60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12" name="Line 2088"/>
              <p:cNvSpPr>
                <a:spLocks noChangeShapeType="1"/>
              </p:cNvSpPr>
              <p:nvPr/>
            </p:nvSpPr>
            <p:spPr bwMode="auto">
              <a:xfrm flipH="1">
                <a:off x="1662" y="1118"/>
                <a:ext cx="24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13" name="Line 2089"/>
              <p:cNvSpPr>
                <a:spLocks noChangeShapeType="1"/>
              </p:cNvSpPr>
              <p:nvPr/>
            </p:nvSpPr>
            <p:spPr bwMode="auto">
              <a:xfrm flipV="1">
                <a:off x="1662" y="1058"/>
                <a:ext cx="66" cy="7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14" name="Freeform 2090"/>
              <p:cNvSpPr>
                <a:spLocks/>
              </p:cNvSpPr>
              <p:nvPr/>
            </p:nvSpPr>
            <p:spPr bwMode="auto">
              <a:xfrm>
                <a:off x="1662" y="968"/>
                <a:ext cx="66" cy="24"/>
              </a:xfrm>
              <a:custGeom>
                <a:avLst/>
                <a:gdLst/>
                <a:ahLst/>
                <a:cxnLst>
                  <a:cxn ang="0">
                    <a:pos x="24" y="24"/>
                  </a:cxn>
                  <a:cxn ang="0">
                    <a:pos x="0" y="24"/>
                  </a:cxn>
                  <a:cxn ang="0">
                    <a:pos x="66" y="0"/>
                  </a:cxn>
                  <a:cxn ang="0">
                    <a:pos x="24" y="24"/>
                  </a:cxn>
                </a:cxnLst>
                <a:rect l="0" t="0" r="r" b="b"/>
                <a:pathLst>
                  <a:path w="66" h="24">
                    <a:moveTo>
                      <a:pt x="24" y="24"/>
                    </a:moveTo>
                    <a:lnTo>
                      <a:pt x="0" y="24"/>
                    </a:lnTo>
                    <a:lnTo>
                      <a:pt x="66" y="0"/>
                    </a:lnTo>
                    <a:lnTo>
                      <a:pt x="24" y="24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15" name="Line 2091"/>
              <p:cNvSpPr>
                <a:spLocks noChangeShapeType="1"/>
              </p:cNvSpPr>
              <p:nvPr/>
            </p:nvSpPr>
            <p:spPr bwMode="auto">
              <a:xfrm flipH="1">
                <a:off x="1662" y="992"/>
                <a:ext cx="2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16" name="Line 2092"/>
              <p:cNvSpPr>
                <a:spLocks noChangeShapeType="1"/>
              </p:cNvSpPr>
              <p:nvPr/>
            </p:nvSpPr>
            <p:spPr bwMode="auto">
              <a:xfrm flipV="1">
                <a:off x="1662" y="968"/>
                <a:ext cx="6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17" name="Freeform 2093"/>
              <p:cNvSpPr>
                <a:spLocks/>
              </p:cNvSpPr>
              <p:nvPr/>
            </p:nvSpPr>
            <p:spPr bwMode="auto">
              <a:xfrm>
                <a:off x="1662" y="938"/>
                <a:ext cx="66" cy="54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66" y="30"/>
                  </a:cxn>
                  <a:cxn ang="0">
                    <a:pos x="42" y="0"/>
                  </a:cxn>
                  <a:cxn ang="0">
                    <a:pos x="0" y="54"/>
                  </a:cxn>
                </a:cxnLst>
                <a:rect l="0" t="0" r="r" b="b"/>
                <a:pathLst>
                  <a:path w="66" h="54">
                    <a:moveTo>
                      <a:pt x="0" y="54"/>
                    </a:moveTo>
                    <a:lnTo>
                      <a:pt x="66" y="30"/>
                    </a:lnTo>
                    <a:lnTo>
                      <a:pt x="42" y="0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18" name="Line 2094"/>
              <p:cNvSpPr>
                <a:spLocks noChangeShapeType="1"/>
              </p:cNvSpPr>
              <p:nvPr/>
            </p:nvSpPr>
            <p:spPr bwMode="auto">
              <a:xfrm flipV="1">
                <a:off x="1662" y="968"/>
                <a:ext cx="6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19" name="Line 2095"/>
              <p:cNvSpPr>
                <a:spLocks noChangeShapeType="1"/>
              </p:cNvSpPr>
              <p:nvPr/>
            </p:nvSpPr>
            <p:spPr bwMode="auto">
              <a:xfrm flipH="1" flipV="1">
                <a:off x="1704" y="938"/>
                <a:ext cx="24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20" name="Freeform 2096"/>
              <p:cNvSpPr>
                <a:spLocks/>
              </p:cNvSpPr>
              <p:nvPr/>
            </p:nvSpPr>
            <p:spPr bwMode="auto">
              <a:xfrm>
                <a:off x="1656" y="830"/>
                <a:ext cx="72" cy="36"/>
              </a:xfrm>
              <a:custGeom>
                <a:avLst/>
                <a:gdLst/>
                <a:ahLst/>
                <a:cxnLst>
                  <a:cxn ang="0">
                    <a:pos x="30" y="36"/>
                  </a:cxn>
                  <a:cxn ang="0">
                    <a:pos x="0" y="18"/>
                  </a:cxn>
                  <a:cxn ang="0">
                    <a:pos x="72" y="0"/>
                  </a:cxn>
                  <a:cxn ang="0">
                    <a:pos x="30" y="36"/>
                  </a:cxn>
                </a:cxnLst>
                <a:rect l="0" t="0" r="r" b="b"/>
                <a:pathLst>
                  <a:path w="72" h="36">
                    <a:moveTo>
                      <a:pt x="30" y="36"/>
                    </a:moveTo>
                    <a:lnTo>
                      <a:pt x="0" y="18"/>
                    </a:lnTo>
                    <a:lnTo>
                      <a:pt x="72" y="0"/>
                    </a:lnTo>
                    <a:lnTo>
                      <a:pt x="30" y="36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21" name="Line 2097"/>
              <p:cNvSpPr>
                <a:spLocks noChangeShapeType="1"/>
              </p:cNvSpPr>
              <p:nvPr/>
            </p:nvSpPr>
            <p:spPr bwMode="auto">
              <a:xfrm flipH="1" flipV="1">
                <a:off x="1656" y="848"/>
                <a:ext cx="3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22" name="Line 2098"/>
              <p:cNvSpPr>
                <a:spLocks noChangeShapeType="1"/>
              </p:cNvSpPr>
              <p:nvPr/>
            </p:nvSpPr>
            <p:spPr bwMode="auto">
              <a:xfrm flipV="1">
                <a:off x="1656" y="830"/>
                <a:ext cx="72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23" name="Freeform 2099"/>
              <p:cNvSpPr>
                <a:spLocks/>
              </p:cNvSpPr>
              <p:nvPr/>
            </p:nvSpPr>
            <p:spPr bwMode="auto">
              <a:xfrm>
                <a:off x="1656" y="818"/>
                <a:ext cx="72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12"/>
                  </a:cxn>
                  <a:cxn ang="0">
                    <a:pos x="42" y="0"/>
                  </a:cxn>
                  <a:cxn ang="0">
                    <a:pos x="0" y="30"/>
                  </a:cxn>
                </a:cxnLst>
                <a:rect l="0" t="0" r="r" b="b"/>
                <a:pathLst>
                  <a:path w="72" h="30">
                    <a:moveTo>
                      <a:pt x="0" y="30"/>
                    </a:moveTo>
                    <a:lnTo>
                      <a:pt x="72" y="12"/>
                    </a:lnTo>
                    <a:lnTo>
                      <a:pt x="42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24" name="Line 2100"/>
              <p:cNvSpPr>
                <a:spLocks noChangeShapeType="1"/>
              </p:cNvSpPr>
              <p:nvPr/>
            </p:nvSpPr>
            <p:spPr bwMode="auto">
              <a:xfrm flipV="1">
                <a:off x="1656" y="830"/>
                <a:ext cx="72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25" name="Line 2101"/>
              <p:cNvSpPr>
                <a:spLocks noChangeShapeType="1"/>
              </p:cNvSpPr>
              <p:nvPr/>
            </p:nvSpPr>
            <p:spPr bwMode="auto">
              <a:xfrm flipH="1" flipV="1">
                <a:off x="1698" y="818"/>
                <a:ext cx="3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26" name="Freeform 2102"/>
              <p:cNvSpPr>
                <a:spLocks/>
              </p:cNvSpPr>
              <p:nvPr/>
            </p:nvSpPr>
            <p:spPr bwMode="auto">
              <a:xfrm>
                <a:off x="1656" y="1202"/>
                <a:ext cx="66" cy="24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66" y="6"/>
                  </a:cxn>
                  <a:cxn ang="0">
                    <a:pos x="42" y="0"/>
                  </a:cxn>
                  <a:cxn ang="0">
                    <a:pos x="0" y="24"/>
                  </a:cxn>
                </a:cxnLst>
                <a:rect l="0" t="0" r="r" b="b"/>
                <a:pathLst>
                  <a:path w="66" h="24">
                    <a:moveTo>
                      <a:pt x="0" y="24"/>
                    </a:moveTo>
                    <a:lnTo>
                      <a:pt x="66" y="6"/>
                    </a:lnTo>
                    <a:lnTo>
                      <a:pt x="42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27" name="Line 2103"/>
              <p:cNvSpPr>
                <a:spLocks noChangeShapeType="1"/>
              </p:cNvSpPr>
              <p:nvPr/>
            </p:nvSpPr>
            <p:spPr bwMode="auto">
              <a:xfrm flipV="1">
                <a:off x="1656" y="1208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28" name="Line 2104"/>
              <p:cNvSpPr>
                <a:spLocks noChangeShapeType="1"/>
              </p:cNvSpPr>
              <p:nvPr/>
            </p:nvSpPr>
            <p:spPr bwMode="auto">
              <a:xfrm flipH="1" flipV="1">
                <a:off x="1698" y="1202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29" name="Freeform 2105"/>
              <p:cNvSpPr>
                <a:spLocks/>
              </p:cNvSpPr>
              <p:nvPr/>
            </p:nvSpPr>
            <p:spPr bwMode="auto">
              <a:xfrm>
                <a:off x="1656" y="1208"/>
                <a:ext cx="66" cy="18"/>
              </a:xfrm>
              <a:custGeom>
                <a:avLst/>
                <a:gdLst/>
                <a:ahLst/>
                <a:cxnLst>
                  <a:cxn ang="0">
                    <a:pos x="24" y="18"/>
                  </a:cxn>
                  <a:cxn ang="0">
                    <a:pos x="0" y="18"/>
                  </a:cxn>
                  <a:cxn ang="0">
                    <a:pos x="66" y="0"/>
                  </a:cxn>
                  <a:cxn ang="0">
                    <a:pos x="24" y="18"/>
                  </a:cxn>
                </a:cxnLst>
                <a:rect l="0" t="0" r="r" b="b"/>
                <a:pathLst>
                  <a:path w="66" h="18">
                    <a:moveTo>
                      <a:pt x="24" y="18"/>
                    </a:moveTo>
                    <a:lnTo>
                      <a:pt x="0" y="18"/>
                    </a:lnTo>
                    <a:lnTo>
                      <a:pt x="66" y="0"/>
                    </a:lnTo>
                    <a:lnTo>
                      <a:pt x="24" y="1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30" name="Line 2106"/>
              <p:cNvSpPr>
                <a:spLocks noChangeShapeType="1"/>
              </p:cNvSpPr>
              <p:nvPr/>
            </p:nvSpPr>
            <p:spPr bwMode="auto">
              <a:xfrm flipH="1">
                <a:off x="1656" y="1226"/>
                <a:ext cx="2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31" name="Line 2107"/>
              <p:cNvSpPr>
                <a:spLocks noChangeShapeType="1"/>
              </p:cNvSpPr>
              <p:nvPr/>
            </p:nvSpPr>
            <p:spPr bwMode="auto">
              <a:xfrm flipV="1">
                <a:off x="1656" y="1208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32" name="Freeform 2108"/>
              <p:cNvSpPr>
                <a:spLocks/>
              </p:cNvSpPr>
              <p:nvPr/>
            </p:nvSpPr>
            <p:spPr bwMode="auto">
              <a:xfrm>
                <a:off x="1650" y="908"/>
                <a:ext cx="66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66" y="12"/>
                  </a:cxn>
                  <a:cxn ang="0">
                    <a:pos x="42" y="0"/>
                  </a:cxn>
                  <a:cxn ang="0">
                    <a:pos x="0" y="30"/>
                  </a:cxn>
                </a:cxnLst>
                <a:rect l="0" t="0" r="r" b="b"/>
                <a:pathLst>
                  <a:path w="66" h="30">
                    <a:moveTo>
                      <a:pt x="0" y="30"/>
                    </a:moveTo>
                    <a:lnTo>
                      <a:pt x="66" y="12"/>
                    </a:lnTo>
                    <a:lnTo>
                      <a:pt x="42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33" name="Line 2109"/>
              <p:cNvSpPr>
                <a:spLocks noChangeShapeType="1"/>
              </p:cNvSpPr>
              <p:nvPr/>
            </p:nvSpPr>
            <p:spPr bwMode="auto">
              <a:xfrm flipV="1">
                <a:off x="1650" y="920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34" name="Line 2110"/>
              <p:cNvSpPr>
                <a:spLocks noChangeShapeType="1"/>
              </p:cNvSpPr>
              <p:nvPr/>
            </p:nvSpPr>
            <p:spPr bwMode="auto">
              <a:xfrm flipH="1" flipV="1">
                <a:off x="1692" y="908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35" name="Freeform 2111"/>
              <p:cNvSpPr>
                <a:spLocks/>
              </p:cNvSpPr>
              <p:nvPr/>
            </p:nvSpPr>
            <p:spPr bwMode="auto">
              <a:xfrm>
                <a:off x="1650" y="920"/>
                <a:ext cx="66" cy="24"/>
              </a:xfrm>
              <a:custGeom>
                <a:avLst/>
                <a:gdLst/>
                <a:ahLst/>
                <a:cxnLst>
                  <a:cxn ang="0">
                    <a:pos x="30" y="24"/>
                  </a:cxn>
                  <a:cxn ang="0">
                    <a:pos x="0" y="18"/>
                  </a:cxn>
                  <a:cxn ang="0">
                    <a:pos x="66" y="0"/>
                  </a:cxn>
                  <a:cxn ang="0">
                    <a:pos x="30" y="24"/>
                  </a:cxn>
                </a:cxnLst>
                <a:rect l="0" t="0" r="r" b="b"/>
                <a:pathLst>
                  <a:path w="66" h="24">
                    <a:moveTo>
                      <a:pt x="30" y="24"/>
                    </a:moveTo>
                    <a:lnTo>
                      <a:pt x="0" y="18"/>
                    </a:lnTo>
                    <a:lnTo>
                      <a:pt x="66" y="0"/>
                    </a:lnTo>
                    <a:lnTo>
                      <a:pt x="30" y="24"/>
                    </a:lnTo>
                    <a:close/>
                  </a:path>
                </a:pathLst>
              </a:custGeom>
              <a:solidFill>
                <a:srgbClr val="B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36" name="Line 2112"/>
              <p:cNvSpPr>
                <a:spLocks noChangeShapeType="1"/>
              </p:cNvSpPr>
              <p:nvPr/>
            </p:nvSpPr>
            <p:spPr bwMode="auto">
              <a:xfrm flipH="1" flipV="1">
                <a:off x="1650" y="938"/>
                <a:ext cx="3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37" name="Line 2113"/>
              <p:cNvSpPr>
                <a:spLocks noChangeShapeType="1"/>
              </p:cNvSpPr>
              <p:nvPr/>
            </p:nvSpPr>
            <p:spPr bwMode="auto">
              <a:xfrm flipV="1">
                <a:off x="1650" y="920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38" name="Freeform 2114"/>
              <p:cNvSpPr>
                <a:spLocks/>
              </p:cNvSpPr>
              <p:nvPr/>
            </p:nvSpPr>
            <p:spPr bwMode="auto">
              <a:xfrm>
                <a:off x="1650" y="1280"/>
                <a:ext cx="66" cy="6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0"/>
                  </a:cxn>
                  <a:cxn ang="0">
                    <a:pos x="42" y="0"/>
                  </a:cxn>
                  <a:cxn ang="0">
                    <a:pos x="0" y="6"/>
                  </a:cxn>
                </a:cxnLst>
                <a:rect l="0" t="0" r="r" b="b"/>
                <a:pathLst>
                  <a:path w="66" h="6">
                    <a:moveTo>
                      <a:pt x="0" y="6"/>
                    </a:moveTo>
                    <a:lnTo>
                      <a:pt x="66" y="0"/>
                    </a:lnTo>
                    <a:lnTo>
                      <a:pt x="42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39" name="Line 2115"/>
              <p:cNvSpPr>
                <a:spLocks noChangeShapeType="1"/>
              </p:cNvSpPr>
              <p:nvPr/>
            </p:nvSpPr>
            <p:spPr bwMode="auto">
              <a:xfrm flipV="1">
                <a:off x="1650" y="1280"/>
                <a:ext cx="6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40" name="Line 2116"/>
              <p:cNvSpPr>
                <a:spLocks noChangeShapeType="1"/>
              </p:cNvSpPr>
              <p:nvPr/>
            </p:nvSpPr>
            <p:spPr bwMode="auto">
              <a:xfrm flipH="1">
                <a:off x="1692" y="1280"/>
                <a:ext cx="2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41" name="Freeform 2117"/>
              <p:cNvSpPr>
                <a:spLocks/>
              </p:cNvSpPr>
              <p:nvPr/>
            </p:nvSpPr>
            <p:spPr bwMode="auto">
              <a:xfrm>
                <a:off x="1650" y="1280"/>
                <a:ext cx="66" cy="36"/>
              </a:xfrm>
              <a:custGeom>
                <a:avLst/>
                <a:gdLst/>
                <a:ahLst/>
                <a:cxnLst>
                  <a:cxn ang="0">
                    <a:pos x="24" y="36"/>
                  </a:cxn>
                  <a:cxn ang="0">
                    <a:pos x="0" y="6"/>
                  </a:cxn>
                  <a:cxn ang="0">
                    <a:pos x="66" y="0"/>
                  </a:cxn>
                  <a:cxn ang="0">
                    <a:pos x="24" y="36"/>
                  </a:cxn>
                </a:cxnLst>
                <a:rect l="0" t="0" r="r" b="b"/>
                <a:pathLst>
                  <a:path w="66" h="36">
                    <a:moveTo>
                      <a:pt x="24" y="36"/>
                    </a:moveTo>
                    <a:lnTo>
                      <a:pt x="0" y="6"/>
                    </a:lnTo>
                    <a:lnTo>
                      <a:pt x="66" y="0"/>
                    </a:lnTo>
                    <a:lnTo>
                      <a:pt x="24" y="36"/>
                    </a:lnTo>
                    <a:close/>
                  </a:path>
                </a:pathLst>
              </a:custGeom>
              <a:solidFill>
                <a:srgbClr val="FF1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42" name="Line 2118"/>
              <p:cNvSpPr>
                <a:spLocks noChangeShapeType="1"/>
              </p:cNvSpPr>
              <p:nvPr/>
            </p:nvSpPr>
            <p:spPr bwMode="auto">
              <a:xfrm flipH="1" flipV="1">
                <a:off x="1650" y="1286"/>
                <a:ext cx="24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43" name="Line 2119"/>
              <p:cNvSpPr>
                <a:spLocks noChangeShapeType="1"/>
              </p:cNvSpPr>
              <p:nvPr/>
            </p:nvSpPr>
            <p:spPr bwMode="auto">
              <a:xfrm flipV="1">
                <a:off x="1650" y="1280"/>
                <a:ext cx="6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44" name="Freeform 2120"/>
              <p:cNvSpPr>
                <a:spLocks/>
              </p:cNvSpPr>
              <p:nvPr/>
            </p:nvSpPr>
            <p:spPr bwMode="auto">
              <a:xfrm>
                <a:off x="1650" y="782"/>
                <a:ext cx="66" cy="30"/>
              </a:xfrm>
              <a:custGeom>
                <a:avLst/>
                <a:gdLst/>
                <a:ahLst/>
                <a:cxnLst>
                  <a:cxn ang="0">
                    <a:pos x="24" y="30"/>
                  </a:cxn>
                  <a:cxn ang="0">
                    <a:pos x="0" y="18"/>
                  </a:cxn>
                  <a:cxn ang="0">
                    <a:pos x="66" y="0"/>
                  </a:cxn>
                  <a:cxn ang="0">
                    <a:pos x="24" y="30"/>
                  </a:cxn>
                </a:cxnLst>
                <a:rect l="0" t="0" r="r" b="b"/>
                <a:pathLst>
                  <a:path w="66" h="30">
                    <a:moveTo>
                      <a:pt x="24" y="30"/>
                    </a:moveTo>
                    <a:lnTo>
                      <a:pt x="0" y="18"/>
                    </a:lnTo>
                    <a:lnTo>
                      <a:pt x="66" y="0"/>
                    </a:lnTo>
                    <a:lnTo>
                      <a:pt x="24" y="30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45" name="Line 2121"/>
              <p:cNvSpPr>
                <a:spLocks noChangeShapeType="1"/>
              </p:cNvSpPr>
              <p:nvPr/>
            </p:nvSpPr>
            <p:spPr bwMode="auto">
              <a:xfrm flipH="1" flipV="1">
                <a:off x="1650" y="800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46" name="Line 2122"/>
              <p:cNvSpPr>
                <a:spLocks noChangeShapeType="1"/>
              </p:cNvSpPr>
              <p:nvPr/>
            </p:nvSpPr>
            <p:spPr bwMode="auto">
              <a:xfrm flipV="1">
                <a:off x="1650" y="782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47" name="Freeform 2123"/>
              <p:cNvSpPr>
                <a:spLocks/>
              </p:cNvSpPr>
              <p:nvPr/>
            </p:nvSpPr>
            <p:spPr bwMode="auto">
              <a:xfrm>
                <a:off x="1650" y="770"/>
                <a:ext cx="66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66" y="12"/>
                  </a:cxn>
                  <a:cxn ang="0">
                    <a:pos x="42" y="0"/>
                  </a:cxn>
                  <a:cxn ang="0">
                    <a:pos x="0" y="30"/>
                  </a:cxn>
                </a:cxnLst>
                <a:rect l="0" t="0" r="r" b="b"/>
                <a:pathLst>
                  <a:path w="66" h="30">
                    <a:moveTo>
                      <a:pt x="0" y="30"/>
                    </a:moveTo>
                    <a:lnTo>
                      <a:pt x="66" y="12"/>
                    </a:lnTo>
                    <a:lnTo>
                      <a:pt x="42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9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48" name="Line 2124"/>
              <p:cNvSpPr>
                <a:spLocks noChangeShapeType="1"/>
              </p:cNvSpPr>
              <p:nvPr/>
            </p:nvSpPr>
            <p:spPr bwMode="auto">
              <a:xfrm flipV="1">
                <a:off x="1650" y="782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49" name="Line 2125"/>
              <p:cNvSpPr>
                <a:spLocks noChangeShapeType="1"/>
              </p:cNvSpPr>
              <p:nvPr/>
            </p:nvSpPr>
            <p:spPr bwMode="auto">
              <a:xfrm flipH="1" flipV="1">
                <a:off x="1692" y="770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50" name="Freeform 2126"/>
              <p:cNvSpPr>
                <a:spLocks/>
              </p:cNvSpPr>
              <p:nvPr/>
            </p:nvSpPr>
            <p:spPr bwMode="auto">
              <a:xfrm>
                <a:off x="1644" y="1346"/>
                <a:ext cx="66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66" y="12"/>
                  </a:cxn>
                  <a:cxn ang="0">
                    <a:pos x="42" y="0"/>
                  </a:cxn>
                  <a:cxn ang="0">
                    <a:pos x="0" y="42"/>
                  </a:cxn>
                </a:cxnLst>
                <a:rect l="0" t="0" r="r" b="b"/>
                <a:pathLst>
                  <a:path w="66" h="42">
                    <a:moveTo>
                      <a:pt x="0" y="42"/>
                    </a:moveTo>
                    <a:lnTo>
                      <a:pt x="66" y="12"/>
                    </a:lnTo>
                    <a:lnTo>
                      <a:pt x="42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FF1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51" name="Line 2127"/>
              <p:cNvSpPr>
                <a:spLocks noChangeShapeType="1"/>
              </p:cNvSpPr>
              <p:nvPr/>
            </p:nvSpPr>
            <p:spPr bwMode="auto">
              <a:xfrm flipV="1">
                <a:off x="1644" y="1358"/>
                <a:ext cx="66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52" name="Line 2128"/>
              <p:cNvSpPr>
                <a:spLocks noChangeShapeType="1"/>
              </p:cNvSpPr>
              <p:nvPr/>
            </p:nvSpPr>
            <p:spPr bwMode="auto">
              <a:xfrm flipH="1" flipV="1">
                <a:off x="1686" y="1346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53" name="Freeform 2129"/>
              <p:cNvSpPr>
                <a:spLocks/>
              </p:cNvSpPr>
              <p:nvPr/>
            </p:nvSpPr>
            <p:spPr bwMode="auto">
              <a:xfrm>
                <a:off x="1644" y="1358"/>
                <a:ext cx="66" cy="60"/>
              </a:xfrm>
              <a:custGeom>
                <a:avLst/>
                <a:gdLst/>
                <a:ahLst/>
                <a:cxnLst>
                  <a:cxn ang="0">
                    <a:pos x="24" y="60"/>
                  </a:cxn>
                  <a:cxn ang="0">
                    <a:pos x="0" y="30"/>
                  </a:cxn>
                  <a:cxn ang="0">
                    <a:pos x="66" y="0"/>
                  </a:cxn>
                  <a:cxn ang="0">
                    <a:pos x="24" y="60"/>
                  </a:cxn>
                </a:cxnLst>
                <a:rect l="0" t="0" r="r" b="b"/>
                <a:pathLst>
                  <a:path w="66" h="60">
                    <a:moveTo>
                      <a:pt x="24" y="60"/>
                    </a:moveTo>
                    <a:lnTo>
                      <a:pt x="0" y="30"/>
                    </a:lnTo>
                    <a:lnTo>
                      <a:pt x="66" y="0"/>
                    </a:lnTo>
                    <a:lnTo>
                      <a:pt x="24" y="60"/>
                    </a:lnTo>
                    <a:close/>
                  </a:path>
                </a:pathLst>
              </a:custGeom>
              <a:solidFill>
                <a:srgbClr val="FF3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54" name="Line 2130"/>
              <p:cNvSpPr>
                <a:spLocks noChangeShapeType="1"/>
              </p:cNvSpPr>
              <p:nvPr/>
            </p:nvSpPr>
            <p:spPr bwMode="auto">
              <a:xfrm flipH="1" flipV="1">
                <a:off x="1644" y="1388"/>
                <a:ext cx="24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55" name="Line 2131"/>
              <p:cNvSpPr>
                <a:spLocks noChangeShapeType="1"/>
              </p:cNvSpPr>
              <p:nvPr/>
            </p:nvSpPr>
            <p:spPr bwMode="auto">
              <a:xfrm flipV="1">
                <a:off x="1644" y="1358"/>
                <a:ext cx="66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56" name="Freeform 2132"/>
              <p:cNvSpPr>
                <a:spLocks/>
              </p:cNvSpPr>
              <p:nvPr/>
            </p:nvSpPr>
            <p:spPr bwMode="auto">
              <a:xfrm>
                <a:off x="1644" y="866"/>
                <a:ext cx="66" cy="24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66" y="12"/>
                  </a:cxn>
                  <a:cxn ang="0">
                    <a:pos x="42" y="0"/>
                  </a:cxn>
                  <a:cxn ang="0">
                    <a:pos x="0" y="24"/>
                  </a:cxn>
                </a:cxnLst>
                <a:rect l="0" t="0" r="r" b="b"/>
                <a:pathLst>
                  <a:path w="66" h="24">
                    <a:moveTo>
                      <a:pt x="0" y="24"/>
                    </a:moveTo>
                    <a:lnTo>
                      <a:pt x="66" y="12"/>
                    </a:lnTo>
                    <a:lnTo>
                      <a:pt x="42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57" name="Line 2133"/>
              <p:cNvSpPr>
                <a:spLocks noChangeShapeType="1"/>
              </p:cNvSpPr>
              <p:nvPr/>
            </p:nvSpPr>
            <p:spPr bwMode="auto">
              <a:xfrm flipV="1">
                <a:off x="1644" y="878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58" name="Line 2134"/>
              <p:cNvSpPr>
                <a:spLocks noChangeShapeType="1"/>
              </p:cNvSpPr>
              <p:nvPr/>
            </p:nvSpPr>
            <p:spPr bwMode="auto">
              <a:xfrm flipH="1" flipV="1">
                <a:off x="1686" y="866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59" name="Freeform 2135"/>
              <p:cNvSpPr>
                <a:spLocks/>
              </p:cNvSpPr>
              <p:nvPr/>
            </p:nvSpPr>
            <p:spPr bwMode="auto">
              <a:xfrm>
                <a:off x="1644" y="878"/>
                <a:ext cx="66" cy="24"/>
              </a:xfrm>
              <a:custGeom>
                <a:avLst/>
                <a:gdLst/>
                <a:ahLst/>
                <a:cxnLst>
                  <a:cxn ang="0">
                    <a:pos x="24" y="24"/>
                  </a:cxn>
                  <a:cxn ang="0">
                    <a:pos x="0" y="12"/>
                  </a:cxn>
                  <a:cxn ang="0">
                    <a:pos x="66" y="0"/>
                  </a:cxn>
                  <a:cxn ang="0">
                    <a:pos x="24" y="24"/>
                  </a:cxn>
                </a:cxnLst>
                <a:rect l="0" t="0" r="r" b="b"/>
                <a:pathLst>
                  <a:path w="66" h="24">
                    <a:moveTo>
                      <a:pt x="24" y="24"/>
                    </a:moveTo>
                    <a:lnTo>
                      <a:pt x="0" y="12"/>
                    </a:lnTo>
                    <a:lnTo>
                      <a:pt x="66" y="0"/>
                    </a:lnTo>
                    <a:lnTo>
                      <a:pt x="24" y="24"/>
                    </a:lnTo>
                    <a:close/>
                  </a:path>
                </a:pathLst>
              </a:custGeom>
              <a:solidFill>
                <a:srgbClr val="B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60" name="Line 2136"/>
              <p:cNvSpPr>
                <a:spLocks noChangeShapeType="1"/>
              </p:cNvSpPr>
              <p:nvPr/>
            </p:nvSpPr>
            <p:spPr bwMode="auto">
              <a:xfrm flipH="1" flipV="1">
                <a:off x="1644" y="890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61" name="Line 2137"/>
              <p:cNvSpPr>
                <a:spLocks noChangeShapeType="1"/>
              </p:cNvSpPr>
              <p:nvPr/>
            </p:nvSpPr>
            <p:spPr bwMode="auto">
              <a:xfrm flipV="1">
                <a:off x="1644" y="878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62" name="Freeform 2138"/>
              <p:cNvSpPr>
                <a:spLocks/>
              </p:cNvSpPr>
              <p:nvPr/>
            </p:nvSpPr>
            <p:spPr bwMode="auto">
              <a:xfrm>
                <a:off x="1536" y="1022"/>
                <a:ext cx="66" cy="732"/>
              </a:xfrm>
              <a:custGeom>
                <a:avLst/>
                <a:gdLst/>
                <a:ahLst/>
                <a:cxnLst>
                  <a:cxn ang="0">
                    <a:pos x="0" y="732"/>
                  </a:cxn>
                  <a:cxn ang="0">
                    <a:pos x="66" y="288"/>
                  </a:cxn>
                  <a:cxn ang="0">
                    <a:pos x="42" y="0"/>
                  </a:cxn>
                  <a:cxn ang="0">
                    <a:pos x="0" y="732"/>
                  </a:cxn>
                </a:cxnLst>
                <a:rect l="0" t="0" r="r" b="b"/>
                <a:pathLst>
                  <a:path w="66" h="732">
                    <a:moveTo>
                      <a:pt x="0" y="732"/>
                    </a:moveTo>
                    <a:lnTo>
                      <a:pt x="66" y="288"/>
                    </a:lnTo>
                    <a:lnTo>
                      <a:pt x="42" y="0"/>
                    </a:lnTo>
                    <a:lnTo>
                      <a:pt x="0" y="732"/>
                    </a:lnTo>
                    <a:close/>
                  </a:path>
                </a:pathLst>
              </a:custGeom>
              <a:solidFill>
                <a:srgbClr val="00A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63" name="Line 2139"/>
              <p:cNvSpPr>
                <a:spLocks noChangeShapeType="1"/>
              </p:cNvSpPr>
              <p:nvPr/>
            </p:nvSpPr>
            <p:spPr bwMode="auto">
              <a:xfrm flipV="1">
                <a:off x="1536" y="1310"/>
                <a:ext cx="66" cy="44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64" name="Line 2140"/>
              <p:cNvSpPr>
                <a:spLocks noChangeShapeType="1"/>
              </p:cNvSpPr>
              <p:nvPr/>
            </p:nvSpPr>
            <p:spPr bwMode="auto">
              <a:xfrm flipH="1" flipV="1">
                <a:off x="1578" y="1022"/>
                <a:ext cx="24" cy="2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65" name="Freeform 2141"/>
              <p:cNvSpPr>
                <a:spLocks/>
              </p:cNvSpPr>
              <p:nvPr/>
            </p:nvSpPr>
            <p:spPr bwMode="auto">
              <a:xfrm>
                <a:off x="1536" y="1310"/>
                <a:ext cx="66" cy="522"/>
              </a:xfrm>
              <a:custGeom>
                <a:avLst/>
                <a:gdLst/>
                <a:ahLst/>
                <a:cxnLst>
                  <a:cxn ang="0">
                    <a:pos x="24" y="522"/>
                  </a:cxn>
                  <a:cxn ang="0">
                    <a:pos x="0" y="444"/>
                  </a:cxn>
                  <a:cxn ang="0">
                    <a:pos x="66" y="0"/>
                  </a:cxn>
                  <a:cxn ang="0">
                    <a:pos x="24" y="522"/>
                  </a:cxn>
                </a:cxnLst>
                <a:rect l="0" t="0" r="r" b="b"/>
                <a:pathLst>
                  <a:path w="66" h="522">
                    <a:moveTo>
                      <a:pt x="24" y="522"/>
                    </a:moveTo>
                    <a:lnTo>
                      <a:pt x="0" y="444"/>
                    </a:lnTo>
                    <a:lnTo>
                      <a:pt x="66" y="0"/>
                    </a:lnTo>
                    <a:lnTo>
                      <a:pt x="24" y="522"/>
                    </a:lnTo>
                    <a:close/>
                  </a:path>
                </a:pathLst>
              </a:custGeom>
              <a:solidFill>
                <a:srgbClr val="0070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66" name="Line 2142"/>
              <p:cNvSpPr>
                <a:spLocks noChangeShapeType="1"/>
              </p:cNvSpPr>
              <p:nvPr/>
            </p:nvSpPr>
            <p:spPr bwMode="auto">
              <a:xfrm flipH="1" flipV="1">
                <a:off x="1536" y="1754"/>
                <a:ext cx="24" cy="7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67" name="Line 2143"/>
              <p:cNvSpPr>
                <a:spLocks noChangeShapeType="1"/>
              </p:cNvSpPr>
              <p:nvPr/>
            </p:nvSpPr>
            <p:spPr bwMode="auto">
              <a:xfrm flipV="1">
                <a:off x="1536" y="1310"/>
                <a:ext cx="66" cy="44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68" name="Freeform 2144"/>
              <p:cNvSpPr>
                <a:spLocks/>
              </p:cNvSpPr>
              <p:nvPr/>
            </p:nvSpPr>
            <p:spPr bwMode="auto">
              <a:xfrm>
                <a:off x="1560" y="1310"/>
                <a:ext cx="66" cy="522"/>
              </a:xfrm>
              <a:custGeom>
                <a:avLst/>
                <a:gdLst/>
                <a:ahLst/>
                <a:cxnLst>
                  <a:cxn ang="0">
                    <a:pos x="0" y="522"/>
                  </a:cxn>
                  <a:cxn ang="0">
                    <a:pos x="66" y="432"/>
                  </a:cxn>
                  <a:cxn ang="0">
                    <a:pos x="42" y="0"/>
                  </a:cxn>
                  <a:cxn ang="0">
                    <a:pos x="0" y="522"/>
                  </a:cxn>
                </a:cxnLst>
                <a:rect l="0" t="0" r="r" b="b"/>
                <a:pathLst>
                  <a:path w="66" h="522">
                    <a:moveTo>
                      <a:pt x="0" y="522"/>
                    </a:moveTo>
                    <a:lnTo>
                      <a:pt x="66" y="432"/>
                    </a:lnTo>
                    <a:lnTo>
                      <a:pt x="42" y="0"/>
                    </a:lnTo>
                    <a:lnTo>
                      <a:pt x="0" y="522"/>
                    </a:lnTo>
                    <a:close/>
                  </a:path>
                </a:pathLst>
              </a:custGeom>
              <a:solidFill>
                <a:srgbClr val="0070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69" name="Line 2145"/>
              <p:cNvSpPr>
                <a:spLocks noChangeShapeType="1"/>
              </p:cNvSpPr>
              <p:nvPr/>
            </p:nvSpPr>
            <p:spPr bwMode="auto">
              <a:xfrm flipV="1">
                <a:off x="1560" y="1742"/>
                <a:ext cx="66" cy="9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70" name="Line 2146"/>
              <p:cNvSpPr>
                <a:spLocks noChangeShapeType="1"/>
              </p:cNvSpPr>
              <p:nvPr/>
            </p:nvSpPr>
            <p:spPr bwMode="auto">
              <a:xfrm flipH="1" flipV="1">
                <a:off x="1602" y="1310"/>
                <a:ext cx="24" cy="43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71" name="Freeform 2147"/>
              <p:cNvSpPr>
                <a:spLocks/>
              </p:cNvSpPr>
              <p:nvPr/>
            </p:nvSpPr>
            <p:spPr bwMode="auto">
              <a:xfrm>
                <a:off x="1572" y="1142"/>
                <a:ext cx="66" cy="22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0" y="174"/>
                  </a:cxn>
                  <a:cxn ang="0">
                    <a:pos x="66" y="228"/>
                  </a:cxn>
                  <a:cxn ang="0">
                    <a:pos x="24" y="0"/>
                  </a:cxn>
                </a:cxnLst>
                <a:rect l="0" t="0" r="r" b="b"/>
                <a:pathLst>
                  <a:path w="66" h="228">
                    <a:moveTo>
                      <a:pt x="24" y="0"/>
                    </a:moveTo>
                    <a:lnTo>
                      <a:pt x="0" y="174"/>
                    </a:lnTo>
                    <a:lnTo>
                      <a:pt x="66" y="228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72" name="Line 2148"/>
              <p:cNvSpPr>
                <a:spLocks noChangeShapeType="1"/>
              </p:cNvSpPr>
              <p:nvPr/>
            </p:nvSpPr>
            <p:spPr bwMode="auto">
              <a:xfrm flipH="1">
                <a:off x="1572" y="1142"/>
                <a:ext cx="24" cy="17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73" name="Line 2149"/>
              <p:cNvSpPr>
                <a:spLocks noChangeShapeType="1"/>
              </p:cNvSpPr>
              <p:nvPr/>
            </p:nvSpPr>
            <p:spPr bwMode="auto">
              <a:xfrm>
                <a:off x="1572" y="1316"/>
                <a:ext cx="66" cy="5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74" name="Freeform 2150"/>
              <p:cNvSpPr>
                <a:spLocks/>
              </p:cNvSpPr>
              <p:nvPr/>
            </p:nvSpPr>
            <p:spPr bwMode="auto">
              <a:xfrm>
                <a:off x="1614" y="1226"/>
                <a:ext cx="66" cy="24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66" y="0"/>
                  </a:cxn>
                  <a:cxn ang="0">
                    <a:pos x="42" y="0"/>
                  </a:cxn>
                  <a:cxn ang="0">
                    <a:pos x="0" y="24"/>
                  </a:cxn>
                </a:cxnLst>
                <a:rect l="0" t="0" r="r" b="b"/>
                <a:pathLst>
                  <a:path w="66" h="24">
                    <a:moveTo>
                      <a:pt x="0" y="24"/>
                    </a:moveTo>
                    <a:lnTo>
                      <a:pt x="66" y="0"/>
                    </a:lnTo>
                    <a:lnTo>
                      <a:pt x="42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75" name="Line 2151"/>
              <p:cNvSpPr>
                <a:spLocks noChangeShapeType="1"/>
              </p:cNvSpPr>
              <p:nvPr/>
            </p:nvSpPr>
            <p:spPr bwMode="auto">
              <a:xfrm flipV="1">
                <a:off x="1614" y="1226"/>
                <a:ext cx="6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76" name="Line 2152"/>
              <p:cNvSpPr>
                <a:spLocks noChangeShapeType="1"/>
              </p:cNvSpPr>
              <p:nvPr/>
            </p:nvSpPr>
            <p:spPr bwMode="auto">
              <a:xfrm flipH="1">
                <a:off x="1656" y="1226"/>
                <a:ext cx="2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77" name="Freeform 2153"/>
              <p:cNvSpPr>
                <a:spLocks/>
              </p:cNvSpPr>
              <p:nvPr/>
            </p:nvSpPr>
            <p:spPr bwMode="auto">
              <a:xfrm>
                <a:off x="1614" y="1226"/>
                <a:ext cx="66" cy="24"/>
              </a:xfrm>
              <a:custGeom>
                <a:avLst/>
                <a:gdLst/>
                <a:ahLst/>
                <a:cxnLst>
                  <a:cxn ang="0">
                    <a:pos x="24" y="18"/>
                  </a:cxn>
                  <a:cxn ang="0">
                    <a:pos x="0" y="24"/>
                  </a:cxn>
                  <a:cxn ang="0">
                    <a:pos x="66" y="0"/>
                  </a:cxn>
                  <a:cxn ang="0">
                    <a:pos x="24" y="18"/>
                  </a:cxn>
                </a:cxnLst>
                <a:rect l="0" t="0" r="r" b="b"/>
                <a:pathLst>
                  <a:path w="66" h="24">
                    <a:moveTo>
                      <a:pt x="24" y="18"/>
                    </a:moveTo>
                    <a:lnTo>
                      <a:pt x="0" y="24"/>
                    </a:lnTo>
                    <a:lnTo>
                      <a:pt x="66" y="0"/>
                    </a:lnTo>
                    <a:lnTo>
                      <a:pt x="24" y="18"/>
                    </a:lnTo>
                    <a:close/>
                  </a:path>
                </a:pathLst>
              </a:custGeom>
              <a:solidFill>
                <a:srgbClr val="E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78" name="Line 2154"/>
              <p:cNvSpPr>
                <a:spLocks noChangeShapeType="1"/>
              </p:cNvSpPr>
              <p:nvPr/>
            </p:nvSpPr>
            <p:spPr bwMode="auto">
              <a:xfrm flipH="1">
                <a:off x="1614" y="1244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79" name="Line 2155"/>
              <p:cNvSpPr>
                <a:spLocks noChangeShapeType="1"/>
              </p:cNvSpPr>
              <p:nvPr/>
            </p:nvSpPr>
            <p:spPr bwMode="auto">
              <a:xfrm flipV="1">
                <a:off x="1614" y="1226"/>
                <a:ext cx="6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80" name="Freeform 2156"/>
              <p:cNvSpPr>
                <a:spLocks/>
              </p:cNvSpPr>
              <p:nvPr/>
            </p:nvSpPr>
            <p:spPr bwMode="auto">
              <a:xfrm>
                <a:off x="1638" y="1232"/>
                <a:ext cx="72" cy="42"/>
              </a:xfrm>
              <a:custGeom>
                <a:avLst/>
                <a:gdLst/>
                <a:ahLst/>
                <a:cxnLst>
                  <a:cxn ang="0">
                    <a:pos x="30" y="42"/>
                  </a:cxn>
                  <a:cxn ang="0">
                    <a:pos x="0" y="12"/>
                  </a:cxn>
                  <a:cxn ang="0">
                    <a:pos x="72" y="0"/>
                  </a:cxn>
                  <a:cxn ang="0">
                    <a:pos x="30" y="42"/>
                  </a:cxn>
                </a:cxnLst>
                <a:rect l="0" t="0" r="r" b="b"/>
                <a:pathLst>
                  <a:path w="72" h="42">
                    <a:moveTo>
                      <a:pt x="30" y="42"/>
                    </a:moveTo>
                    <a:lnTo>
                      <a:pt x="0" y="12"/>
                    </a:lnTo>
                    <a:lnTo>
                      <a:pt x="72" y="0"/>
                    </a:lnTo>
                    <a:lnTo>
                      <a:pt x="30" y="42"/>
                    </a:lnTo>
                    <a:close/>
                  </a:path>
                </a:pathLst>
              </a:custGeom>
              <a:solidFill>
                <a:srgbClr val="FF1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81" name="Line 2157"/>
              <p:cNvSpPr>
                <a:spLocks noChangeShapeType="1"/>
              </p:cNvSpPr>
              <p:nvPr/>
            </p:nvSpPr>
            <p:spPr bwMode="auto">
              <a:xfrm flipH="1" flipV="1">
                <a:off x="1638" y="1244"/>
                <a:ext cx="30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82" name="Line 2158"/>
              <p:cNvSpPr>
                <a:spLocks noChangeShapeType="1"/>
              </p:cNvSpPr>
              <p:nvPr/>
            </p:nvSpPr>
            <p:spPr bwMode="auto">
              <a:xfrm flipV="1">
                <a:off x="1638" y="1232"/>
                <a:ext cx="72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83" name="Freeform 2159"/>
              <p:cNvSpPr>
                <a:spLocks/>
              </p:cNvSpPr>
              <p:nvPr/>
            </p:nvSpPr>
            <p:spPr bwMode="auto">
              <a:xfrm>
                <a:off x="1638" y="1226"/>
                <a:ext cx="72" cy="18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72" y="6"/>
                  </a:cxn>
                  <a:cxn ang="0">
                    <a:pos x="42" y="0"/>
                  </a:cxn>
                  <a:cxn ang="0">
                    <a:pos x="0" y="18"/>
                  </a:cxn>
                </a:cxnLst>
                <a:rect l="0" t="0" r="r" b="b"/>
                <a:pathLst>
                  <a:path w="72" h="18">
                    <a:moveTo>
                      <a:pt x="0" y="18"/>
                    </a:moveTo>
                    <a:lnTo>
                      <a:pt x="72" y="6"/>
                    </a:lnTo>
                    <a:lnTo>
                      <a:pt x="42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E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84" name="Line 2160"/>
              <p:cNvSpPr>
                <a:spLocks noChangeShapeType="1"/>
              </p:cNvSpPr>
              <p:nvPr/>
            </p:nvSpPr>
            <p:spPr bwMode="auto">
              <a:xfrm flipV="1">
                <a:off x="1638" y="1232"/>
                <a:ext cx="72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85" name="Line 2161"/>
              <p:cNvSpPr>
                <a:spLocks noChangeShapeType="1"/>
              </p:cNvSpPr>
              <p:nvPr/>
            </p:nvSpPr>
            <p:spPr bwMode="auto">
              <a:xfrm flipH="1" flipV="1">
                <a:off x="1680" y="1226"/>
                <a:ext cx="3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86" name="Freeform 2162"/>
              <p:cNvSpPr>
                <a:spLocks/>
              </p:cNvSpPr>
              <p:nvPr/>
            </p:nvSpPr>
            <p:spPr bwMode="auto">
              <a:xfrm>
                <a:off x="1638" y="938"/>
                <a:ext cx="66" cy="54"/>
              </a:xfrm>
              <a:custGeom>
                <a:avLst/>
                <a:gdLst/>
                <a:ahLst/>
                <a:cxnLst>
                  <a:cxn ang="0">
                    <a:pos x="24" y="54"/>
                  </a:cxn>
                  <a:cxn ang="0">
                    <a:pos x="0" y="42"/>
                  </a:cxn>
                  <a:cxn ang="0">
                    <a:pos x="66" y="0"/>
                  </a:cxn>
                  <a:cxn ang="0">
                    <a:pos x="24" y="54"/>
                  </a:cxn>
                </a:cxnLst>
                <a:rect l="0" t="0" r="r" b="b"/>
                <a:pathLst>
                  <a:path w="66" h="54">
                    <a:moveTo>
                      <a:pt x="24" y="54"/>
                    </a:moveTo>
                    <a:lnTo>
                      <a:pt x="0" y="42"/>
                    </a:lnTo>
                    <a:lnTo>
                      <a:pt x="66" y="0"/>
                    </a:lnTo>
                    <a:lnTo>
                      <a:pt x="24" y="54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87" name="Line 2163"/>
              <p:cNvSpPr>
                <a:spLocks noChangeShapeType="1"/>
              </p:cNvSpPr>
              <p:nvPr/>
            </p:nvSpPr>
            <p:spPr bwMode="auto">
              <a:xfrm flipH="1" flipV="1">
                <a:off x="1638" y="980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88" name="Line 2164"/>
              <p:cNvSpPr>
                <a:spLocks noChangeShapeType="1"/>
              </p:cNvSpPr>
              <p:nvPr/>
            </p:nvSpPr>
            <p:spPr bwMode="auto">
              <a:xfrm flipV="1">
                <a:off x="1638" y="938"/>
                <a:ext cx="66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89" name="Freeform 2165"/>
              <p:cNvSpPr>
                <a:spLocks/>
              </p:cNvSpPr>
              <p:nvPr/>
            </p:nvSpPr>
            <p:spPr bwMode="auto">
              <a:xfrm>
                <a:off x="1638" y="938"/>
                <a:ext cx="66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66" y="0"/>
                  </a:cxn>
                  <a:cxn ang="0">
                    <a:pos x="42" y="6"/>
                  </a:cxn>
                  <a:cxn ang="0">
                    <a:pos x="0" y="42"/>
                  </a:cxn>
                </a:cxnLst>
                <a:rect l="0" t="0" r="r" b="b"/>
                <a:pathLst>
                  <a:path w="66" h="42">
                    <a:moveTo>
                      <a:pt x="0" y="42"/>
                    </a:moveTo>
                    <a:lnTo>
                      <a:pt x="66" y="0"/>
                    </a:lnTo>
                    <a:lnTo>
                      <a:pt x="42" y="6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90" name="Line 2166"/>
              <p:cNvSpPr>
                <a:spLocks noChangeShapeType="1"/>
              </p:cNvSpPr>
              <p:nvPr/>
            </p:nvSpPr>
            <p:spPr bwMode="auto">
              <a:xfrm flipV="1">
                <a:off x="1638" y="938"/>
                <a:ext cx="66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91" name="Line 2167"/>
              <p:cNvSpPr>
                <a:spLocks noChangeShapeType="1"/>
              </p:cNvSpPr>
              <p:nvPr/>
            </p:nvSpPr>
            <p:spPr bwMode="auto">
              <a:xfrm flipH="1">
                <a:off x="1680" y="938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92" name="Freeform 2168"/>
              <p:cNvSpPr>
                <a:spLocks/>
              </p:cNvSpPr>
              <p:nvPr/>
            </p:nvSpPr>
            <p:spPr bwMode="auto">
              <a:xfrm>
                <a:off x="1632" y="1316"/>
                <a:ext cx="66" cy="18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8"/>
                  </a:cxn>
                  <a:cxn ang="0">
                    <a:pos x="42" y="0"/>
                  </a:cxn>
                  <a:cxn ang="0">
                    <a:pos x="0" y="6"/>
                  </a:cxn>
                </a:cxnLst>
                <a:rect l="0" t="0" r="r" b="b"/>
                <a:pathLst>
                  <a:path w="66" h="18">
                    <a:moveTo>
                      <a:pt x="0" y="6"/>
                    </a:moveTo>
                    <a:lnTo>
                      <a:pt x="66" y="18"/>
                    </a:lnTo>
                    <a:lnTo>
                      <a:pt x="42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93" name="Line 2169"/>
              <p:cNvSpPr>
                <a:spLocks noChangeShapeType="1"/>
              </p:cNvSpPr>
              <p:nvPr/>
            </p:nvSpPr>
            <p:spPr bwMode="auto">
              <a:xfrm>
                <a:off x="1632" y="1322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94" name="Line 2170"/>
              <p:cNvSpPr>
                <a:spLocks noChangeShapeType="1"/>
              </p:cNvSpPr>
              <p:nvPr/>
            </p:nvSpPr>
            <p:spPr bwMode="auto">
              <a:xfrm flipH="1" flipV="1">
                <a:off x="1674" y="1316"/>
                <a:ext cx="24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95" name="Freeform 2171"/>
              <p:cNvSpPr>
                <a:spLocks/>
              </p:cNvSpPr>
              <p:nvPr/>
            </p:nvSpPr>
            <p:spPr bwMode="auto">
              <a:xfrm>
                <a:off x="1632" y="1322"/>
                <a:ext cx="66" cy="30"/>
              </a:xfrm>
              <a:custGeom>
                <a:avLst/>
                <a:gdLst/>
                <a:ahLst/>
                <a:cxnLst>
                  <a:cxn ang="0">
                    <a:pos x="30" y="30"/>
                  </a:cxn>
                  <a:cxn ang="0">
                    <a:pos x="0" y="0"/>
                  </a:cxn>
                  <a:cxn ang="0">
                    <a:pos x="66" y="12"/>
                  </a:cxn>
                  <a:cxn ang="0">
                    <a:pos x="30" y="30"/>
                  </a:cxn>
                </a:cxnLst>
                <a:rect l="0" t="0" r="r" b="b"/>
                <a:pathLst>
                  <a:path w="66" h="30">
                    <a:moveTo>
                      <a:pt x="30" y="30"/>
                    </a:moveTo>
                    <a:lnTo>
                      <a:pt x="0" y="0"/>
                    </a:lnTo>
                    <a:lnTo>
                      <a:pt x="66" y="12"/>
                    </a:lnTo>
                    <a:lnTo>
                      <a:pt x="30" y="30"/>
                    </a:lnTo>
                    <a:close/>
                  </a:path>
                </a:pathLst>
              </a:custGeom>
              <a:solidFill>
                <a:srgbClr val="FF1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96" name="Line 2172"/>
              <p:cNvSpPr>
                <a:spLocks noChangeShapeType="1"/>
              </p:cNvSpPr>
              <p:nvPr/>
            </p:nvSpPr>
            <p:spPr bwMode="auto">
              <a:xfrm flipH="1" flipV="1">
                <a:off x="1632" y="1322"/>
                <a:ext cx="30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97" name="Line 2173"/>
              <p:cNvSpPr>
                <a:spLocks noChangeShapeType="1"/>
              </p:cNvSpPr>
              <p:nvPr/>
            </p:nvSpPr>
            <p:spPr bwMode="auto">
              <a:xfrm>
                <a:off x="1632" y="1322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98" name="Freeform 2174"/>
              <p:cNvSpPr>
                <a:spLocks/>
              </p:cNvSpPr>
              <p:nvPr/>
            </p:nvSpPr>
            <p:spPr bwMode="auto">
              <a:xfrm>
                <a:off x="1632" y="812"/>
                <a:ext cx="66" cy="24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66" y="6"/>
                  </a:cxn>
                  <a:cxn ang="0">
                    <a:pos x="42" y="0"/>
                  </a:cxn>
                  <a:cxn ang="0">
                    <a:pos x="0" y="24"/>
                  </a:cxn>
                </a:cxnLst>
                <a:rect l="0" t="0" r="r" b="b"/>
                <a:pathLst>
                  <a:path w="66" h="24">
                    <a:moveTo>
                      <a:pt x="0" y="24"/>
                    </a:moveTo>
                    <a:lnTo>
                      <a:pt x="66" y="6"/>
                    </a:lnTo>
                    <a:lnTo>
                      <a:pt x="42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99" name="Line 2175"/>
              <p:cNvSpPr>
                <a:spLocks noChangeShapeType="1"/>
              </p:cNvSpPr>
              <p:nvPr/>
            </p:nvSpPr>
            <p:spPr bwMode="auto">
              <a:xfrm flipV="1">
                <a:off x="1632" y="818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00" name="Line 2176"/>
              <p:cNvSpPr>
                <a:spLocks noChangeShapeType="1"/>
              </p:cNvSpPr>
              <p:nvPr/>
            </p:nvSpPr>
            <p:spPr bwMode="auto">
              <a:xfrm flipH="1" flipV="1">
                <a:off x="1674" y="812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01" name="Freeform 2177"/>
              <p:cNvSpPr>
                <a:spLocks/>
              </p:cNvSpPr>
              <p:nvPr/>
            </p:nvSpPr>
            <p:spPr bwMode="auto">
              <a:xfrm>
                <a:off x="1632" y="818"/>
                <a:ext cx="66" cy="30"/>
              </a:xfrm>
              <a:custGeom>
                <a:avLst/>
                <a:gdLst/>
                <a:ahLst/>
                <a:cxnLst>
                  <a:cxn ang="0">
                    <a:pos x="24" y="30"/>
                  </a:cxn>
                  <a:cxn ang="0">
                    <a:pos x="0" y="18"/>
                  </a:cxn>
                  <a:cxn ang="0">
                    <a:pos x="66" y="0"/>
                  </a:cxn>
                  <a:cxn ang="0">
                    <a:pos x="24" y="30"/>
                  </a:cxn>
                </a:cxnLst>
                <a:rect l="0" t="0" r="r" b="b"/>
                <a:pathLst>
                  <a:path w="66" h="30">
                    <a:moveTo>
                      <a:pt x="24" y="30"/>
                    </a:moveTo>
                    <a:lnTo>
                      <a:pt x="0" y="18"/>
                    </a:lnTo>
                    <a:lnTo>
                      <a:pt x="66" y="0"/>
                    </a:lnTo>
                    <a:lnTo>
                      <a:pt x="24" y="30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02" name="Line 2178"/>
              <p:cNvSpPr>
                <a:spLocks noChangeShapeType="1"/>
              </p:cNvSpPr>
              <p:nvPr/>
            </p:nvSpPr>
            <p:spPr bwMode="auto">
              <a:xfrm flipH="1" flipV="1">
                <a:off x="1632" y="836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03" name="Line 2179"/>
              <p:cNvSpPr>
                <a:spLocks noChangeShapeType="1"/>
              </p:cNvSpPr>
              <p:nvPr/>
            </p:nvSpPr>
            <p:spPr bwMode="auto">
              <a:xfrm flipV="1">
                <a:off x="1632" y="818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04" name="Freeform 2180"/>
              <p:cNvSpPr>
                <a:spLocks/>
              </p:cNvSpPr>
              <p:nvPr/>
            </p:nvSpPr>
            <p:spPr bwMode="auto">
              <a:xfrm>
                <a:off x="1632" y="1160"/>
                <a:ext cx="66" cy="60"/>
              </a:xfrm>
              <a:custGeom>
                <a:avLst/>
                <a:gdLst/>
                <a:ahLst/>
                <a:cxnLst>
                  <a:cxn ang="0">
                    <a:pos x="0" y="60"/>
                  </a:cxn>
                  <a:cxn ang="0">
                    <a:pos x="66" y="42"/>
                  </a:cxn>
                  <a:cxn ang="0">
                    <a:pos x="42" y="0"/>
                  </a:cxn>
                  <a:cxn ang="0">
                    <a:pos x="0" y="60"/>
                  </a:cxn>
                </a:cxnLst>
                <a:rect l="0" t="0" r="r" b="b"/>
                <a:pathLst>
                  <a:path w="66" h="60">
                    <a:moveTo>
                      <a:pt x="0" y="60"/>
                    </a:moveTo>
                    <a:lnTo>
                      <a:pt x="66" y="42"/>
                    </a:lnTo>
                    <a:lnTo>
                      <a:pt x="42" y="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05" name="Line 2181"/>
              <p:cNvSpPr>
                <a:spLocks noChangeShapeType="1"/>
              </p:cNvSpPr>
              <p:nvPr/>
            </p:nvSpPr>
            <p:spPr bwMode="auto">
              <a:xfrm flipV="1">
                <a:off x="1632" y="1202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06" name="Line 2182"/>
              <p:cNvSpPr>
                <a:spLocks noChangeShapeType="1"/>
              </p:cNvSpPr>
              <p:nvPr/>
            </p:nvSpPr>
            <p:spPr bwMode="auto">
              <a:xfrm flipH="1" flipV="1">
                <a:off x="1674" y="1160"/>
                <a:ext cx="24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07" name="Freeform 2183"/>
              <p:cNvSpPr>
                <a:spLocks/>
              </p:cNvSpPr>
              <p:nvPr/>
            </p:nvSpPr>
            <p:spPr bwMode="auto">
              <a:xfrm>
                <a:off x="1632" y="1202"/>
                <a:ext cx="66" cy="24"/>
              </a:xfrm>
              <a:custGeom>
                <a:avLst/>
                <a:gdLst/>
                <a:ahLst/>
                <a:cxnLst>
                  <a:cxn ang="0">
                    <a:pos x="24" y="24"/>
                  </a:cxn>
                  <a:cxn ang="0">
                    <a:pos x="0" y="18"/>
                  </a:cxn>
                  <a:cxn ang="0">
                    <a:pos x="66" y="0"/>
                  </a:cxn>
                  <a:cxn ang="0">
                    <a:pos x="24" y="24"/>
                  </a:cxn>
                </a:cxnLst>
                <a:rect l="0" t="0" r="r" b="b"/>
                <a:pathLst>
                  <a:path w="66" h="24">
                    <a:moveTo>
                      <a:pt x="24" y="24"/>
                    </a:moveTo>
                    <a:lnTo>
                      <a:pt x="0" y="18"/>
                    </a:lnTo>
                    <a:lnTo>
                      <a:pt x="66" y="0"/>
                    </a:lnTo>
                    <a:lnTo>
                      <a:pt x="24" y="2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08" name="Line 2184"/>
              <p:cNvSpPr>
                <a:spLocks noChangeShapeType="1"/>
              </p:cNvSpPr>
              <p:nvPr/>
            </p:nvSpPr>
            <p:spPr bwMode="auto">
              <a:xfrm flipH="1" flipV="1">
                <a:off x="1632" y="1220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09" name="Line 2185"/>
              <p:cNvSpPr>
                <a:spLocks noChangeShapeType="1"/>
              </p:cNvSpPr>
              <p:nvPr/>
            </p:nvSpPr>
            <p:spPr bwMode="auto">
              <a:xfrm flipV="1">
                <a:off x="1632" y="1202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10" name="Freeform 2186"/>
              <p:cNvSpPr>
                <a:spLocks/>
              </p:cNvSpPr>
              <p:nvPr/>
            </p:nvSpPr>
            <p:spPr bwMode="auto">
              <a:xfrm>
                <a:off x="1626" y="902"/>
                <a:ext cx="66" cy="18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66" y="6"/>
                  </a:cxn>
                  <a:cxn ang="0">
                    <a:pos x="42" y="0"/>
                  </a:cxn>
                  <a:cxn ang="0">
                    <a:pos x="0" y="18"/>
                  </a:cxn>
                </a:cxnLst>
                <a:rect l="0" t="0" r="r" b="b"/>
                <a:pathLst>
                  <a:path w="66" h="18">
                    <a:moveTo>
                      <a:pt x="0" y="18"/>
                    </a:moveTo>
                    <a:lnTo>
                      <a:pt x="66" y="6"/>
                    </a:lnTo>
                    <a:lnTo>
                      <a:pt x="42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11" name="Line 2187"/>
              <p:cNvSpPr>
                <a:spLocks noChangeShapeType="1"/>
              </p:cNvSpPr>
              <p:nvPr/>
            </p:nvSpPr>
            <p:spPr bwMode="auto">
              <a:xfrm flipV="1">
                <a:off x="1626" y="908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12" name="Line 2188"/>
              <p:cNvSpPr>
                <a:spLocks noChangeShapeType="1"/>
              </p:cNvSpPr>
              <p:nvPr/>
            </p:nvSpPr>
            <p:spPr bwMode="auto">
              <a:xfrm flipH="1" flipV="1">
                <a:off x="1668" y="902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13" name="Freeform 2189"/>
              <p:cNvSpPr>
                <a:spLocks/>
              </p:cNvSpPr>
              <p:nvPr/>
            </p:nvSpPr>
            <p:spPr bwMode="auto">
              <a:xfrm>
                <a:off x="1626" y="908"/>
                <a:ext cx="66" cy="30"/>
              </a:xfrm>
              <a:custGeom>
                <a:avLst/>
                <a:gdLst/>
                <a:ahLst/>
                <a:cxnLst>
                  <a:cxn ang="0">
                    <a:pos x="24" y="30"/>
                  </a:cxn>
                  <a:cxn ang="0">
                    <a:pos x="0" y="12"/>
                  </a:cxn>
                  <a:cxn ang="0">
                    <a:pos x="66" y="0"/>
                  </a:cxn>
                  <a:cxn ang="0">
                    <a:pos x="24" y="30"/>
                  </a:cxn>
                </a:cxnLst>
                <a:rect l="0" t="0" r="r" b="b"/>
                <a:pathLst>
                  <a:path w="66" h="30">
                    <a:moveTo>
                      <a:pt x="24" y="30"/>
                    </a:moveTo>
                    <a:lnTo>
                      <a:pt x="0" y="12"/>
                    </a:lnTo>
                    <a:lnTo>
                      <a:pt x="66" y="0"/>
                    </a:lnTo>
                    <a:lnTo>
                      <a:pt x="24" y="30"/>
                    </a:lnTo>
                    <a:close/>
                  </a:path>
                </a:pathLst>
              </a:custGeom>
              <a:solidFill>
                <a:srgbClr val="B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14" name="Line 2190"/>
              <p:cNvSpPr>
                <a:spLocks noChangeShapeType="1"/>
              </p:cNvSpPr>
              <p:nvPr/>
            </p:nvSpPr>
            <p:spPr bwMode="auto">
              <a:xfrm flipH="1" flipV="1">
                <a:off x="1626" y="920"/>
                <a:ext cx="24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15" name="Line 2191"/>
              <p:cNvSpPr>
                <a:spLocks noChangeShapeType="1"/>
              </p:cNvSpPr>
              <p:nvPr/>
            </p:nvSpPr>
            <p:spPr bwMode="auto">
              <a:xfrm flipV="1">
                <a:off x="1626" y="908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16" name="Freeform 2192"/>
              <p:cNvSpPr>
                <a:spLocks/>
              </p:cNvSpPr>
              <p:nvPr/>
            </p:nvSpPr>
            <p:spPr bwMode="auto">
              <a:xfrm>
                <a:off x="1602" y="1244"/>
                <a:ext cx="66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66" y="30"/>
                  </a:cxn>
                  <a:cxn ang="0">
                    <a:pos x="36" y="0"/>
                  </a:cxn>
                  <a:cxn ang="0">
                    <a:pos x="0" y="30"/>
                  </a:cxn>
                </a:cxnLst>
                <a:rect l="0" t="0" r="r" b="b"/>
                <a:pathLst>
                  <a:path w="66" h="30">
                    <a:moveTo>
                      <a:pt x="0" y="30"/>
                    </a:moveTo>
                    <a:lnTo>
                      <a:pt x="66" y="30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17" name="Line 2193"/>
              <p:cNvSpPr>
                <a:spLocks noChangeShapeType="1"/>
              </p:cNvSpPr>
              <p:nvPr/>
            </p:nvSpPr>
            <p:spPr bwMode="auto">
              <a:xfrm>
                <a:off x="1602" y="1274"/>
                <a:ext cx="6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18" name="Line 2194"/>
              <p:cNvSpPr>
                <a:spLocks noChangeShapeType="1"/>
              </p:cNvSpPr>
              <p:nvPr/>
            </p:nvSpPr>
            <p:spPr bwMode="auto">
              <a:xfrm flipH="1" flipV="1">
                <a:off x="1638" y="1244"/>
                <a:ext cx="30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19" name="Freeform 2195"/>
              <p:cNvSpPr>
                <a:spLocks/>
              </p:cNvSpPr>
              <p:nvPr/>
            </p:nvSpPr>
            <p:spPr bwMode="auto">
              <a:xfrm>
                <a:off x="1602" y="1274"/>
                <a:ext cx="66" cy="1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0" y="0"/>
                  </a:cxn>
                  <a:cxn ang="0">
                    <a:pos x="66" y="0"/>
                  </a:cxn>
                  <a:cxn ang="0">
                    <a:pos x="24" y="0"/>
                  </a:cxn>
                </a:cxnLst>
                <a:rect l="0" t="0" r="r" b="b"/>
                <a:pathLst>
                  <a:path w="66">
                    <a:moveTo>
                      <a:pt x="24" y="0"/>
                    </a:moveTo>
                    <a:lnTo>
                      <a:pt x="0" y="0"/>
                    </a:lnTo>
                    <a:lnTo>
                      <a:pt x="66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E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20" name="Line 2196"/>
              <p:cNvSpPr>
                <a:spLocks noChangeShapeType="1"/>
              </p:cNvSpPr>
              <p:nvPr/>
            </p:nvSpPr>
            <p:spPr bwMode="auto">
              <a:xfrm flipH="1">
                <a:off x="1602" y="1274"/>
                <a:ext cx="2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21" name="Line 2197"/>
              <p:cNvSpPr>
                <a:spLocks noChangeShapeType="1"/>
              </p:cNvSpPr>
              <p:nvPr/>
            </p:nvSpPr>
            <p:spPr bwMode="auto">
              <a:xfrm>
                <a:off x="1602" y="1274"/>
                <a:ext cx="6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22" name="Freeform 2198"/>
              <p:cNvSpPr>
                <a:spLocks/>
              </p:cNvSpPr>
              <p:nvPr/>
            </p:nvSpPr>
            <p:spPr bwMode="auto">
              <a:xfrm>
                <a:off x="1626" y="1274"/>
                <a:ext cx="66" cy="12"/>
              </a:xfrm>
              <a:custGeom>
                <a:avLst/>
                <a:gdLst/>
                <a:ahLst/>
                <a:cxnLst>
                  <a:cxn ang="0">
                    <a:pos x="24" y="12"/>
                  </a:cxn>
                  <a:cxn ang="0">
                    <a:pos x="0" y="0"/>
                  </a:cxn>
                  <a:cxn ang="0">
                    <a:pos x="66" y="6"/>
                  </a:cxn>
                  <a:cxn ang="0">
                    <a:pos x="24" y="12"/>
                  </a:cxn>
                </a:cxnLst>
                <a:rect l="0" t="0" r="r" b="b"/>
                <a:pathLst>
                  <a:path w="66" h="12">
                    <a:moveTo>
                      <a:pt x="24" y="12"/>
                    </a:moveTo>
                    <a:lnTo>
                      <a:pt x="0" y="0"/>
                    </a:lnTo>
                    <a:lnTo>
                      <a:pt x="66" y="6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23" name="Line 2199"/>
              <p:cNvSpPr>
                <a:spLocks noChangeShapeType="1"/>
              </p:cNvSpPr>
              <p:nvPr/>
            </p:nvSpPr>
            <p:spPr bwMode="auto">
              <a:xfrm flipH="1" flipV="1">
                <a:off x="1626" y="1274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24" name="Line 2200"/>
              <p:cNvSpPr>
                <a:spLocks noChangeShapeType="1"/>
              </p:cNvSpPr>
              <p:nvPr/>
            </p:nvSpPr>
            <p:spPr bwMode="auto">
              <a:xfrm>
                <a:off x="1626" y="1274"/>
                <a:ext cx="6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25" name="Freeform 2201"/>
              <p:cNvSpPr>
                <a:spLocks/>
              </p:cNvSpPr>
              <p:nvPr/>
            </p:nvSpPr>
            <p:spPr bwMode="auto">
              <a:xfrm>
                <a:off x="1626" y="1274"/>
                <a:ext cx="66" cy="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6" y="6"/>
                  </a:cxn>
                  <a:cxn ang="0">
                    <a:pos x="42" y="0"/>
                  </a:cxn>
                  <a:cxn ang="0">
                    <a:pos x="0" y="0"/>
                  </a:cxn>
                </a:cxnLst>
                <a:rect l="0" t="0" r="r" b="b"/>
                <a:pathLst>
                  <a:path w="66" h="6">
                    <a:moveTo>
                      <a:pt x="0" y="0"/>
                    </a:moveTo>
                    <a:lnTo>
                      <a:pt x="66" y="6"/>
                    </a:lnTo>
                    <a:lnTo>
                      <a:pt x="4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26" name="Line 2202"/>
              <p:cNvSpPr>
                <a:spLocks noChangeShapeType="1"/>
              </p:cNvSpPr>
              <p:nvPr/>
            </p:nvSpPr>
            <p:spPr bwMode="auto">
              <a:xfrm>
                <a:off x="1626" y="1274"/>
                <a:ext cx="6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27" name="Line 2203"/>
              <p:cNvSpPr>
                <a:spLocks noChangeShapeType="1"/>
              </p:cNvSpPr>
              <p:nvPr/>
            </p:nvSpPr>
            <p:spPr bwMode="auto">
              <a:xfrm flipH="1" flipV="1">
                <a:off x="1668" y="1274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28" name="Freeform 2204"/>
              <p:cNvSpPr>
                <a:spLocks/>
              </p:cNvSpPr>
              <p:nvPr/>
            </p:nvSpPr>
            <p:spPr bwMode="auto">
              <a:xfrm>
                <a:off x="1626" y="770"/>
                <a:ext cx="66" cy="30"/>
              </a:xfrm>
              <a:custGeom>
                <a:avLst/>
                <a:gdLst/>
                <a:ahLst/>
                <a:cxnLst>
                  <a:cxn ang="0">
                    <a:pos x="24" y="30"/>
                  </a:cxn>
                  <a:cxn ang="0">
                    <a:pos x="0" y="18"/>
                  </a:cxn>
                  <a:cxn ang="0">
                    <a:pos x="66" y="0"/>
                  </a:cxn>
                  <a:cxn ang="0">
                    <a:pos x="24" y="30"/>
                  </a:cxn>
                </a:cxnLst>
                <a:rect l="0" t="0" r="r" b="b"/>
                <a:pathLst>
                  <a:path w="66" h="30">
                    <a:moveTo>
                      <a:pt x="24" y="30"/>
                    </a:moveTo>
                    <a:lnTo>
                      <a:pt x="0" y="18"/>
                    </a:lnTo>
                    <a:lnTo>
                      <a:pt x="66" y="0"/>
                    </a:lnTo>
                    <a:lnTo>
                      <a:pt x="24" y="30"/>
                    </a:lnTo>
                    <a:close/>
                  </a:path>
                </a:pathLst>
              </a:custGeom>
              <a:solidFill>
                <a:srgbClr val="9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29" name="Line 2205"/>
              <p:cNvSpPr>
                <a:spLocks noChangeShapeType="1"/>
              </p:cNvSpPr>
              <p:nvPr/>
            </p:nvSpPr>
            <p:spPr bwMode="auto">
              <a:xfrm flipH="1" flipV="1">
                <a:off x="1626" y="788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30" name="Line 2206"/>
              <p:cNvSpPr>
                <a:spLocks noChangeShapeType="1"/>
              </p:cNvSpPr>
              <p:nvPr/>
            </p:nvSpPr>
            <p:spPr bwMode="auto">
              <a:xfrm flipV="1">
                <a:off x="1626" y="770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31" name="Freeform 2207"/>
              <p:cNvSpPr>
                <a:spLocks/>
              </p:cNvSpPr>
              <p:nvPr/>
            </p:nvSpPr>
            <p:spPr bwMode="auto">
              <a:xfrm>
                <a:off x="1626" y="758"/>
                <a:ext cx="66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66" y="12"/>
                  </a:cxn>
                  <a:cxn ang="0">
                    <a:pos x="42" y="0"/>
                  </a:cxn>
                  <a:cxn ang="0">
                    <a:pos x="0" y="30"/>
                  </a:cxn>
                </a:cxnLst>
                <a:rect l="0" t="0" r="r" b="b"/>
                <a:pathLst>
                  <a:path w="66" h="30">
                    <a:moveTo>
                      <a:pt x="0" y="30"/>
                    </a:moveTo>
                    <a:lnTo>
                      <a:pt x="66" y="12"/>
                    </a:lnTo>
                    <a:lnTo>
                      <a:pt x="42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9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32" name="Line 2208"/>
              <p:cNvSpPr>
                <a:spLocks noChangeShapeType="1"/>
              </p:cNvSpPr>
              <p:nvPr/>
            </p:nvSpPr>
            <p:spPr bwMode="auto">
              <a:xfrm flipV="1">
                <a:off x="1626" y="770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33" name="Line 2209"/>
              <p:cNvSpPr>
                <a:spLocks noChangeShapeType="1"/>
              </p:cNvSpPr>
              <p:nvPr/>
            </p:nvSpPr>
            <p:spPr bwMode="auto">
              <a:xfrm flipH="1" flipV="1">
                <a:off x="1668" y="758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34" name="Freeform 2210"/>
              <p:cNvSpPr>
                <a:spLocks/>
              </p:cNvSpPr>
              <p:nvPr/>
            </p:nvSpPr>
            <p:spPr bwMode="auto">
              <a:xfrm>
                <a:off x="1596" y="1136"/>
                <a:ext cx="66" cy="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0" y="6"/>
                  </a:cxn>
                  <a:cxn ang="0">
                    <a:pos x="66" y="0"/>
                  </a:cxn>
                  <a:cxn ang="0">
                    <a:pos x="24" y="0"/>
                  </a:cxn>
                </a:cxnLst>
                <a:rect l="0" t="0" r="r" b="b"/>
                <a:pathLst>
                  <a:path w="66" h="6">
                    <a:moveTo>
                      <a:pt x="24" y="0"/>
                    </a:moveTo>
                    <a:lnTo>
                      <a:pt x="0" y="6"/>
                    </a:lnTo>
                    <a:lnTo>
                      <a:pt x="66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35" name="Line 2211"/>
              <p:cNvSpPr>
                <a:spLocks noChangeShapeType="1"/>
              </p:cNvSpPr>
              <p:nvPr/>
            </p:nvSpPr>
            <p:spPr bwMode="auto">
              <a:xfrm flipH="1">
                <a:off x="1596" y="1136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36" name="Line 2212"/>
              <p:cNvSpPr>
                <a:spLocks noChangeShapeType="1"/>
              </p:cNvSpPr>
              <p:nvPr/>
            </p:nvSpPr>
            <p:spPr bwMode="auto">
              <a:xfrm flipV="1">
                <a:off x="1596" y="1136"/>
                <a:ext cx="6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37" name="Freeform 2213"/>
              <p:cNvSpPr>
                <a:spLocks/>
              </p:cNvSpPr>
              <p:nvPr/>
            </p:nvSpPr>
            <p:spPr bwMode="auto">
              <a:xfrm>
                <a:off x="1620" y="1118"/>
                <a:ext cx="66" cy="18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66" y="0"/>
                  </a:cxn>
                  <a:cxn ang="0">
                    <a:pos x="42" y="18"/>
                  </a:cxn>
                  <a:cxn ang="0">
                    <a:pos x="0" y="18"/>
                  </a:cxn>
                </a:cxnLst>
                <a:rect l="0" t="0" r="r" b="b"/>
                <a:pathLst>
                  <a:path w="66" h="18">
                    <a:moveTo>
                      <a:pt x="0" y="18"/>
                    </a:moveTo>
                    <a:lnTo>
                      <a:pt x="66" y="0"/>
                    </a:lnTo>
                    <a:lnTo>
                      <a:pt x="42" y="18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38" name="Line 2214"/>
              <p:cNvSpPr>
                <a:spLocks noChangeShapeType="1"/>
              </p:cNvSpPr>
              <p:nvPr/>
            </p:nvSpPr>
            <p:spPr bwMode="auto">
              <a:xfrm flipV="1">
                <a:off x="1620" y="1118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39" name="Line 2215"/>
              <p:cNvSpPr>
                <a:spLocks noChangeShapeType="1"/>
              </p:cNvSpPr>
              <p:nvPr/>
            </p:nvSpPr>
            <p:spPr bwMode="auto">
              <a:xfrm flipH="1">
                <a:off x="1662" y="1118"/>
                <a:ext cx="24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3441" name="Group 2417"/>
            <p:cNvGrpSpPr>
              <a:grpSpLocks/>
            </p:cNvGrpSpPr>
            <p:nvPr/>
          </p:nvGrpSpPr>
          <p:grpSpPr bwMode="auto">
            <a:xfrm>
              <a:off x="2162175" y="1203325"/>
              <a:ext cx="514350" cy="1828800"/>
              <a:chOff x="1362" y="758"/>
              <a:chExt cx="324" cy="1152"/>
            </a:xfrm>
          </p:grpSpPr>
          <p:sp>
            <p:nvSpPr>
              <p:cNvPr id="3241" name="Freeform 2217"/>
              <p:cNvSpPr>
                <a:spLocks/>
              </p:cNvSpPr>
              <p:nvPr/>
            </p:nvSpPr>
            <p:spPr bwMode="auto">
              <a:xfrm>
                <a:off x="1620" y="1118"/>
                <a:ext cx="66" cy="42"/>
              </a:xfrm>
              <a:custGeom>
                <a:avLst/>
                <a:gdLst/>
                <a:ahLst/>
                <a:cxnLst>
                  <a:cxn ang="0">
                    <a:pos x="30" y="42"/>
                  </a:cxn>
                  <a:cxn ang="0">
                    <a:pos x="0" y="18"/>
                  </a:cxn>
                  <a:cxn ang="0">
                    <a:pos x="66" y="0"/>
                  </a:cxn>
                  <a:cxn ang="0">
                    <a:pos x="30" y="42"/>
                  </a:cxn>
                </a:cxnLst>
                <a:rect l="0" t="0" r="r" b="b"/>
                <a:pathLst>
                  <a:path w="66" h="42">
                    <a:moveTo>
                      <a:pt x="30" y="42"/>
                    </a:moveTo>
                    <a:lnTo>
                      <a:pt x="0" y="18"/>
                    </a:lnTo>
                    <a:lnTo>
                      <a:pt x="66" y="0"/>
                    </a:lnTo>
                    <a:lnTo>
                      <a:pt x="30" y="42"/>
                    </a:lnTo>
                    <a:close/>
                  </a:path>
                </a:pathLst>
              </a:custGeom>
              <a:solidFill>
                <a:srgbClr val="E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42" name="Line 2218"/>
              <p:cNvSpPr>
                <a:spLocks noChangeShapeType="1"/>
              </p:cNvSpPr>
              <p:nvPr/>
            </p:nvSpPr>
            <p:spPr bwMode="auto">
              <a:xfrm flipH="1" flipV="1">
                <a:off x="1620" y="1136"/>
                <a:ext cx="30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43" name="Line 2219"/>
              <p:cNvSpPr>
                <a:spLocks noChangeShapeType="1"/>
              </p:cNvSpPr>
              <p:nvPr/>
            </p:nvSpPr>
            <p:spPr bwMode="auto">
              <a:xfrm flipV="1">
                <a:off x="1620" y="1118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44" name="Freeform 2220"/>
              <p:cNvSpPr>
                <a:spLocks/>
              </p:cNvSpPr>
              <p:nvPr/>
            </p:nvSpPr>
            <p:spPr bwMode="auto">
              <a:xfrm>
                <a:off x="1620" y="992"/>
                <a:ext cx="66" cy="36"/>
              </a:xfrm>
              <a:custGeom>
                <a:avLst/>
                <a:gdLst/>
                <a:ahLst/>
                <a:cxnLst>
                  <a:cxn ang="0">
                    <a:pos x="24" y="36"/>
                  </a:cxn>
                  <a:cxn ang="0">
                    <a:pos x="0" y="12"/>
                  </a:cxn>
                  <a:cxn ang="0">
                    <a:pos x="66" y="0"/>
                  </a:cxn>
                  <a:cxn ang="0">
                    <a:pos x="24" y="36"/>
                  </a:cxn>
                </a:cxnLst>
                <a:rect l="0" t="0" r="r" b="b"/>
                <a:pathLst>
                  <a:path w="66" h="36">
                    <a:moveTo>
                      <a:pt x="24" y="36"/>
                    </a:moveTo>
                    <a:lnTo>
                      <a:pt x="0" y="12"/>
                    </a:lnTo>
                    <a:lnTo>
                      <a:pt x="66" y="0"/>
                    </a:lnTo>
                    <a:lnTo>
                      <a:pt x="24" y="36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45" name="Line 2221"/>
              <p:cNvSpPr>
                <a:spLocks noChangeShapeType="1"/>
              </p:cNvSpPr>
              <p:nvPr/>
            </p:nvSpPr>
            <p:spPr bwMode="auto">
              <a:xfrm flipH="1" flipV="1">
                <a:off x="1620" y="1004"/>
                <a:ext cx="24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46" name="Line 2222"/>
              <p:cNvSpPr>
                <a:spLocks noChangeShapeType="1"/>
              </p:cNvSpPr>
              <p:nvPr/>
            </p:nvSpPr>
            <p:spPr bwMode="auto">
              <a:xfrm flipV="1">
                <a:off x="1620" y="992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47" name="Freeform 2223"/>
              <p:cNvSpPr>
                <a:spLocks/>
              </p:cNvSpPr>
              <p:nvPr/>
            </p:nvSpPr>
            <p:spPr bwMode="auto">
              <a:xfrm>
                <a:off x="1620" y="992"/>
                <a:ext cx="66" cy="12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66" y="0"/>
                  </a:cxn>
                  <a:cxn ang="0">
                    <a:pos x="42" y="0"/>
                  </a:cxn>
                  <a:cxn ang="0">
                    <a:pos x="0" y="12"/>
                  </a:cxn>
                </a:cxnLst>
                <a:rect l="0" t="0" r="r" b="b"/>
                <a:pathLst>
                  <a:path w="66" h="12">
                    <a:moveTo>
                      <a:pt x="0" y="12"/>
                    </a:moveTo>
                    <a:lnTo>
                      <a:pt x="66" y="0"/>
                    </a:lnTo>
                    <a:lnTo>
                      <a:pt x="42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B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48" name="Line 2224"/>
              <p:cNvSpPr>
                <a:spLocks noChangeShapeType="1"/>
              </p:cNvSpPr>
              <p:nvPr/>
            </p:nvSpPr>
            <p:spPr bwMode="auto">
              <a:xfrm flipV="1">
                <a:off x="1620" y="992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49" name="Line 2225"/>
              <p:cNvSpPr>
                <a:spLocks noChangeShapeType="1"/>
              </p:cNvSpPr>
              <p:nvPr/>
            </p:nvSpPr>
            <p:spPr bwMode="auto">
              <a:xfrm flipH="1">
                <a:off x="1662" y="992"/>
                <a:ext cx="2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50" name="Freeform 2226"/>
              <p:cNvSpPr>
                <a:spLocks/>
              </p:cNvSpPr>
              <p:nvPr/>
            </p:nvSpPr>
            <p:spPr bwMode="auto">
              <a:xfrm>
                <a:off x="1560" y="1646"/>
                <a:ext cx="66" cy="186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0" y="186"/>
                  </a:cxn>
                  <a:cxn ang="0">
                    <a:pos x="66" y="96"/>
                  </a:cxn>
                  <a:cxn ang="0">
                    <a:pos x="30" y="0"/>
                  </a:cxn>
                </a:cxnLst>
                <a:rect l="0" t="0" r="r" b="b"/>
                <a:pathLst>
                  <a:path w="66" h="186">
                    <a:moveTo>
                      <a:pt x="30" y="0"/>
                    </a:moveTo>
                    <a:lnTo>
                      <a:pt x="0" y="186"/>
                    </a:lnTo>
                    <a:lnTo>
                      <a:pt x="66" y="96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20FFD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51" name="Line 2227"/>
              <p:cNvSpPr>
                <a:spLocks noChangeShapeType="1"/>
              </p:cNvSpPr>
              <p:nvPr/>
            </p:nvSpPr>
            <p:spPr bwMode="auto">
              <a:xfrm flipH="1">
                <a:off x="1560" y="1646"/>
                <a:ext cx="30" cy="18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52" name="Line 2228"/>
              <p:cNvSpPr>
                <a:spLocks noChangeShapeType="1"/>
              </p:cNvSpPr>
              <p:nvPr/>
            </p:nvSpPr>
            <p:spPr bwMode="auto">
              <a:xfrm flipV="1">
                <a:off x="1560" y="1742"/>
                <a:ext cx="66" cy="9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53" name="Freeform 2229"/>
              <p:cNvSpPr>
                <a:spLocks/>
              </p:cNvSpPr>
              <p:nvPr/>
            </p:nvSpPr>
            <p:spPr bwMode="auto">
              <a:xfrm>
                <a:off x="1590" y="1646"/>
                <a:ext cx="66" cy="1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6" y="192"/>
                  </a:cxn>
                  <a:cxn ang="0">
                    <a:pos x="36" y="96"/>
                  </a:cxn>
                  <a:cxn ang="0">
                    <a:pos x="0" y="0"/>
                  </a:cxn>
                </a:cxnLst>
                <a:rect l="0" t="0" r="r" b="b"/>
                <a:pathLst>
                  <a:path w="66" h="192">
                    <a:moveTo>
                      <a:pt x="0" y="0"/>
                    </a:moveTo>
                    <a:lnTo>
                      <a:pt x="66" y="192"/>
                    </a:lnTo>
                    <a:lnTo>
                      <a:pt x="36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0FFD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54" name="Line 2230"/>
              <p:cNvSpPr>
                <a:spLocks noChangeShapeType="1"/>
              </p:cNvSpPr>
              <p:nvPr/>
            </p:nvSpPr>
            <p:spPr bwMode="auto">
              <a:xfrm>
                <a:off x="1590" y="1646"/>
                <a:ext cx="66" cy="19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55" name="Line 2231"/>
              <p:cNvSpPr>
                <a:spLocks noChangeShapeType="1"/>
              </p:cNvSpPr>
              <p:nvPr/>
            </p:nvSpPr>
            <p:spPr bwMode="auto">
              <a:xfrm flipH="1" flipV="1">
                <a:off x="1626" y="1742"/>
                <a:ext cx="30" cy="9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56" name="Freeform 2232"/>
              <p:cNvSpPr>
                <a:spLocks/>
              </p:cNvSpPr>
              <p:nvPr/>
            </p:nvSpPr>
            <p:spPr bwMode="auto">
              <a:xfrm>
                <a:off x="1590" y="1646"/>
                <a:ext cx="66" cy="192"/>
              </a:xfrm>
              <a:custGeom>
                <a:avLst/>
                <a:gdLst/>
                <a:ahLst/>
                <a:cxnLst>
                  <a:cxn ang="0">
                    <a:pos x="24" y="174"/>
                  </a:cxn>
                  <a:cxn ang="0">
                    <a:pos x="0" y="0"/>
                  </a:cxn>
                  <a:cxn ang="0">
                    <a:pos x="66" y="192"/>
                  </a:cxn>
                  <a:cxn ang="0">
                    <a:pos x="24" y="174"/>
                  </a:cxn>
                </a:cxnLst>
                <a:rect l="0" t="0" r="r" b="b"/>
                <a:pathLst>
                  <a:path w="66" h="192">
                    <a:moveTo>
                      <a:pt x="24" y="174"/>
                    </a:moveTo>
                    <a:lnTo>
                      <a:pt x="0" y="0"/>
                    </a:lnTo>
                    <a:lnTo>
                      <a:pt x="66" y="192"/>
                    </a:lnTo>
                    <a:lnTo>
                      <a:pt x="24" y="174"/>
                    </a:lnTo>
                    <a:close/>
                  </a:path>
                </a:pathLst>
              </a:custGeom>
              <a:solidFill>
                <a:srgbClr val="008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57" name="Line 2233"/>
              <p:cNvSpPr>
                <a:spLocks noChangeShapeType="1"/>
              </p:cNvSpPr>
              <p:nvPr/>
            </p:nvSpPr>
            <p:spPr bwMode="auto">
              <a:xfrm flipH="1" flipV="1">
                <a:off x="1590" y="1646"/>
                <a:ext cx="24" cy="17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58" name="Line 2234"/>
              <p:cNvSpPr>
                <a:spLocks noChangeShapeType="1"/>
              </p:cNvSpPr>
              <p:nvPr/>
            </p:nvSpPr>
            <p:spPr bwMode="auto">
              <a:xfrm>
                <a:off x="1590" y="1646"/>
                <a:ext cx="66" cy="19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59" name="Freeform 2235"/>
              <p:cNvSpPr>
                <a:spLocks/>
              </p:cNvSpPr>
              <p:nvPr/>
            </p:nvSpPr>
            <p:spPr bwMode="auto">
              <a:xfrm>
                <a:off x="1572" y="1316"/>
                <a:ext cx="66" cy="50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6" y="54"/>
                  </a:cxn>
                  <a:cxn ang="0">
                    <a:pos x="42" y="504"/>
                  </a:cxn>
                  <a:cxn ang="0">
                    <a:pos x="0" y="0"/>
                  </a:cxn>
                </a:cxnLst>
                <a:rect l="0" t="0" r="r" b="b"/>
                <a:pathLst>
                  <a:path w="66" h="504">
                    <a:moveTo>
                      <a:pt x="0" y="0"/>
                    </a:moveTo>
                    <a:lnTo>
                      <a:pt x="66" y="54"/>
                    </a:lnTo>
                    <a:lnTo>
                      <a:pt x="42" y="50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F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60" name="Line 2236"/>
              <p:cNvSpPr>
                <a:spLocks noChangeShapeType="1"/>
              </p:cNvSpPr>
              <p:nvPr/>
            </p:nvSpPr>
            <p:spPr bwMode="auto">
              <a:xfrm>
                <a:off x="1572" y="1316"/>
                <a:ext cx="66" cy="5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61" name="Line 2237"/>
              <p:cNvSpPr>
                <a:spLocks noChangeShapeType="1"/>
              </p:cNvSpPr>
              <p:nvPr/>
            </p:nvSpPr>
            <p:spPr bwMode="auto">
              <a:xfrm flipH="1">
                <a:off x="1614" y="1370"/>
                <a:ext cx="24" cy="45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62" name="Freeform 2238"/>
              <p:cNvSpPr>
                <a:spLocks/>
              </p:cNvSpPr>
              <p:nvPr/>
            </p:nvSpPr>
            <p:spPr bwMode="auto">
              <a:xfrm>
                <a:off x="1614" y="1370"/>
                <a:ext cx="66" cy="450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0" y="450"/>
                  </a:cxn>
                  <a:cxn ang="0">
                    <a:pos x="66" y="396"/>
                  </a:cxn>
                  <a:cxn ang="0">
                    <a:pos x="24" y="0"/>
                  </a:cxn>
                </a:cxnLst>
                <a:rect l="0" t="0" r="r" b="b"/>
                <a:pathLst>
                  <a:path w="66" h="450">
                    <a:moveTo>
                      <a:pt x="24" y="0"/>
                    </a:moveTo>
                    <a:lnTo>
                      <a:pt x="0" y="450"/>
                    </a:lnTo>
                    <a:lnTo>
                      <a:pt x="66" y="396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FFCF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63" name="Line 2239"/>
              <p:cNvSpPr>
                <a:spLocks noChangeShapeType="1"/>
              </p:cNvSpPr>
              <p:nvPr/>
            </p:nvSpPr>
            <p:spPr bwMode="auto">
              <a:xfrm flipH="1">
                <a:off x="1614" y="1370"/>
                <a:ext cx="24" cy="45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64" name="Line 2240"/>
              <p:cNvSpPr>
                <a:spLocks noChangeShapeType="1"/>
              </p:cNvSpPr>
              <p:nvPr/>
            </p:nvSpPr>
            <p:spPr bwMode="auto">
              <a:xfrm flipV="1">
                <a:off x="1614" y="1766"/>
                <a:ext cx="66" cy="5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65" name="Freeform 2241"/>
              <p:cNvSpPr>
                <a:spLocks/>
              </p:cNvSpPr>
              <p:nvPr/>
            </p:nvSpPr>
            <p:spPr bwMode="auto">
              <a:xfrm>
                <a:off x="1620" y="1346"/>
                <a:ext cx="66" cy="42"/>
              </a:xfrm>
              <a:custGeom>
                <a:avLst/>
                <a:gdLst/>
                <a:ahLst/>
                <a:cxnLst>
                  <a:cxn ang="0">
                    <a:pos x="24" y="42"/>
                  </a:cxn>
                  <a:cxn ang="0">
                    <a:pos x="0" y="36"/>
                  </a:cxn>
                  <a:cxn ang="0">
                    <a:pos x="66" y="0"/>
                  </a:cxn>
                  <a:cxn ang="0">
                    <a:pos x="24" y="42"/>
                  </a:cxn>
                </a:cxnLst>
                <a:rect l="0" t="0" r="r" b="b"/>
                <a:pathLst>
                  <a:path w="66" h="42">
                    <a:moveTo>
                      <a:pt x="24" y="42"/>
                    </a:moveTo>
                    <a:lnTo>
                      <a:pt x="0" y="36"/>
                    </a:lnTo>
                    <a:lnTo>
                      <a:pt x="66" y="0"/>
                    </a:lnTo>
                    <a:lnTo>
                      <a:pt x="24" y="42"/>
                    </a:lnTo>
                    <a:close/>
                  </a:path>
                </a:pathLst>
              </a:custGeom>
              <a:solidFill>
                <a:srgbClr val="FF1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66" name="Line 2242"/>
              <p:cNvSpPr>
                <a:spLocks noChangeShapeType="1"/>
              </p:cNvSpPr>
              <p:nvPr/>
            </p:nvSpPr>
            <p:spPr bwMode="auto">
              <a:xfrm flipH="1" flipV="1">
                <a:off x="1620" y="1382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67" name="Line 2243"/>
              <p:cNvSpPr>
                <a:spLocks noChangeShapeType="1"/>
              </p:cNvSpPr>
              <p:nvPr/>
            </p:nvSpPr>
            <p:spPr bwMode="auto">
              <a:xfrm flipV="1">
                <a:off x="1620" y="1346"/>
                <a:ext cx="66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68" name="Freeform 2244"/>
              <p:cNvSpPr>
                <a:spLocks/>
              </p:cNvSpPr>
              <p:nvPr/>
            </p:nvSpPr>
            <p:spPr bwMode="auto">
              <a:xfrm>
                <a:off x="1620" y="1346"/>
                <a:ext cx="66" cy="36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66" y="0"/>
                  </a:cxn>
                  <a:cxn ang="0">
                    <a:pos x="42" y="6"/>
                  </a:cxn>
                  <a:cxn ang="0">
                    <a:pos x="0" y="36"/>
                  </a:cxn>
                </a:cxnLst>
                <a:rect l="0" t="0" r="r" b="b"/>
                <a:pathLst>
                  <a:path w="66" h="36">
                    <a:moveTo>
                      <a:pt x="0" y="36"/>
                    </a:moveTo>
                    <a:lnTo>
                      <a:pt x="66" y="0"/>
                    </a:lnTo>
                    <a:lnTo>
                      <a:pt x="42" y="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FF2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69" name="Line 2245"/>
              <p:cNvSpPr>
                <a:spLocks noChangeShapeType="1"/>
              </p:cNvSpPr>
              <p:nvPr/>
            </p:nvSpPr>
            <p:spPr bwMode="auto">
              <a:xfrm flipV="1">
                <a:off x="1620" y="1346"/>
                <a:ext cx="66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70" name="Line 2246"/>
              <p:cNvSpPr>
                <a:spLocks noChangeShapeType="1"/>
              </p:cNvSpPr>
              <p:nvPr/>
            </p:nvSpPr>
            <p:spPr bwMode="auto">
              <a:xfrm flipH="1">
                <a:off x="1662" y="1346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71" name="Freeform 2247"/>
              <p:cNvSpPr>
                <a:spLocks/>
              </p:cNvSpPr>
              <p:nvPr/>
            </p:nvSpPr>
            <p:spPr bwMode="auto">
              <a:xfrm>
                <a:off x="1620" y="866"/>
                <a:ext cx="66" cy="24"/>
              </a:xfrm>
              <a:custGeom>
                <a:avLst/>
                <a:gdLst/>
                <a:ahLst/>
                <a:cxnLst>
                  <a:cxn ang="0">
                    <a:pos x="24" y="24"/>
                  </a:cxn>
                  <a:cxn ang="0">
                    <a:pos x="0" y="12"/>
                  </a:cxn>
                  <a:cxn ang="0">
                    <a:pos x="66" y="0"/>
                  </a:cxn>
                  <a:cxn ang="0">
                    <a:pos x="24" y="24"/>
                  </a:cxn>
                </a:cxnLst>
                <a:rect l="0" t="0" r="r" b="b"/>
                <a:pathLst>
                  <a:path w="66" h="24">
                    <a:moveTo>
                      <a:pt x="24" y="24"/>
                    </a:moveTo>
                    <a:lnTo>
                      <a:pt x="0" y="12"/>
                    </a:lnTo>
                    <a:lnTo>
                      <a:pt x="66" y="0"/>
                    </a:lnTo>
                    <a:lnTo>
                      <a:pt x="24" y="24"/>
                    </a:lnTo>
                    <a:close/>
                  </a:path>
                </a:pathLst>
              </a:custGeom>
              <a:solidFill>
                <a:srgbClr val="B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72" name="Line 2248"/>
              <p:cNvSpPr>
                <a:spLocks noChangeShapeType="1"/>
              </p:cNvSpPr>
              <p:nvPr/>
            </p:nvSpPr>
            <p:spPr bwMode="auto">
              <a:xfrm flipH="1" flipV="1">
                <a:off x="1620" y="878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73" name="Line 2249"/>
              <p:cNvSpPr>
                <a:spLocks noChangeShapeType="1"/>
              </p:cNvSpPr>
              <p:nvPr/>
            </p:nvSpPr>
            <p:spPr bwMode="auto">
              <a:xfrm flipV="1">
                <a:off x="1620" y="866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74" name="Freeform 2250"/>
              <p:cNvSpPr>
                <a:spLocks/>
              </p:cNvSpPr>
              <p:nvPr/>
            </p:nvSpPr>
            <p:spPr bwMode="auto">
              <a:xfrm>
                <a:off x="1620" y="848"/>
                <a:ext cx="66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66" y="18"/>
                  </a:cxn>
                  <a:cxn ang="0">
                    <a:pos x="36" y="0"/>
                  </a:cxn>
                  <a:cxn ang="0">
                    <a:pos x="0" y="30"/>
                  </a:cxn>
                </a:cxnLst>
                <a:rect l="0" t="0" r="r" b="b"/>
                <a:pathLst>
                  <a:path w="66" h="30">
                    <a:moveTo>
                      <a:pt x="0" y="30"/>
                    </a:moveTo>
                    <a:lnTo>
                      <a:pt x="66" y="18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75" name="Line 2251"/>
              <p:cNvSpPr>
                <a:spLocks noChangeShapeType="1"/>
              </p:cNvSpPr>
              <p:nvPr/>
            </p:nvSpPr>
            <p:spPr bwMode="auto">
              <a:xfrm flipV="1">
                <a:off x="1620" y="866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76" name="Line 2252"/>
              <p:cNvSpPr>
                <a:spLocks noChangeShapeType="1"/>
              </p:cNvSpPr>
              <p:nvPr/>
            </p:nvSpPr>
            <p:spPr bwMode="auto">
              <a:xfrm flipH="1" flipV="1">
                <a:off x="1656" y="848"/>
                <a:ext cx="3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77" name="Freeform 2253"/>
              <p:cNvSpPr>
                <a:spLocks/>
              </p:cNvSpPr>
              <p:nvPr/>
            </p:nvSpPr>
            <p:spPr bwMode="auto">
              <a:xfrm>
                <a:off x="1614" y="1766"/>
                <a:ext cx="66" cy="72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66" y="0"/>
                  </a:cxn>
                  <a:cxn ang="0">
                    <a:pos x="42" y="72"/>
                  </a:cxn>
                  <a:cxn ang="0">
                    <a:pos x="0" y="54"/>
                  </a:cxn>
                </a:cxnLst>
                <a:rect l="0" t="0" r="r" b="b"/>
                <a:pathLst>
                  <a:path w="66" h="72">
                    <a:moveTo>
                      <a:pt x="0" y="54"/>
                    </a:moveTo>
                    <a:lnTo>
                      <a:pt x="66" y="0"/>
                    </a:lnTo>
                    <a:lnTo>
                      <a:pt x="42" y="72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008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78" name="Line 2254"/>
              <p:cNvSpPr>
                <a:spLocks noChangeShapeType="1"/>
              </p:cNvSpPr>
              <p:nvPr/>
            </p:nvSpPr>
            <p:spPr bwMode="auto">
              <a:xfrm flipV="1">
                <a:off x="1614" y="1766"/>
                <a:ext cx="66" cy="5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79" name="Line 2255"/>
              <p:cNvSpPr>
                <a:spLocks noChangeShapeType="1"/>
              </p:cNvSpPr>
              <p:nvPr/>
            </p:nvSpPr>
            <p:spPr bwMode="auto">
              <a:xfrm flipH="1">
                <a:off x="1656" y="1766"/>
                <a:ext cx="24" cy="7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80" name="Freeform 2256"/>
              <p:cNvSpPr>
                <a:spLocks/>
              </p:cNvSpPr>
              <p:nvPr/>
            </p:nvSpPr>
            <p:spPr bwMode="auto">
              <a:xfrm>
                <a:off x="1608" y="938"/>
                <a:ext cx="72" cy="18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72" y="6"/>
                  </a:cxn>
                  <a:cxn ang="0">
                    <a:pos x="42" y="0"/>
                  </a:cxn>
                  <a:cxn ang="0">
                    <a:pos x="0" y="18"/>
                  </a:cxn>
                </a:cxnLst>
                <a:rect l="0" t="0" r="r" b="b"/>
                <a:pathLst>
                  <a:path w="72" h="18">
                    <a:moveTo>
                      <a:pt x="0" y="18"/>
                    </a:moveTo>
                    <a:lnTo>
                      <a:pt x="72" y="6"/>
                    </a:lnTo>
                    <a:lnTo>
                      <a:pt x="42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B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81" name="Line 2257"/>
              <p:cNvSpPr>
                <a:spLocks noChangeShapeType="1"/>
              </p:cNvSpPr>
              <p:nvPr/>
            </p:nvSpPr>
            <p:spPr bwMode="auto">
              <a:xfrm flipV="1">
                <a:off x="1608" y="944"/>
                <a:ext cx="72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82" name="Line 2258"/>
              <p:cNvSpPr>
                <a:spLocks noChangeShapeType="1"/>
              </p:cNvSpPr>
              <p:nvPr/>
            </p:nvSpPr>
            <p:spPr bwMode="auto">
              <a:xfrm flipH="1" flipV="1">
                <a:off x="1650" y="938"/>
                <a:ext cx="3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83" name="Freeform 2259"/>
              <p:cNvSpPr>
                <a:spLocks/>
              </p:cNvSpPr>
              <p:nvPr/>
            </p:nvSpPr>
            <p:spPr bwMode="auto">
              <a:xfrm>
                <a:off x="1608" y="944"/>
                <a:ext cx="72" cy="36"/>
              </a:xfrm>
              <a:custGeom>
                <a:avLst/>
                <a:gdLst/>
                <a:ahLst/>
                <a:cxnLst>
                  <a:cxn ang="0">
                    <a:pos x="30" y="36"/>
                  </a:cxn>
                  <a:cxn ang="0">
                    <a:pos x="0" y="12"/>
                  </a:cxn>
                  <a:cxn ang="0">
                    <a:pos x="72" y="0"/>
                  </a:cxn>
                  <a:cxn ang="0">
                    <a:pos x="30" y="36"/>
                  </a:cxn>
                </a:cxnLst>
                <a:rect l="0" t="0" r="r" b="b"/>
                <a:pathLst>
                  <a:path w="72" h="36">
                    <a:moveTo>
                      <a:pt x="30" y="36"/>
                    </a:moveTo>
                    <a:lnTo>
                      <a:pt x="0" y="12"/>
                    </a:lnTo>
                    <a:lnTo>
                      <a:pt x="72" y="0"/>
                    </a:lnTo>
                    <a:lnTo>
                      <a:pt x="30" y="36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84" name="Line 2260"/>
              <p:cNvSpPr>
                <a:spLocks noChangeShapeType="1"/>
              </p:cNvSpPr>
              <p:nvPr/>
            </p:nvSpPr>
            <p:spPr bwMode="auto">
              <a:xfrm flipH="1" flipV="1">
                <a:off x="1608" y="956"/>
                <a:ext cx="30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85" name="Line 2261"/>
              <p:cNvSpPr>
                <a:spLocks noChangeShapeType="1"/>
              </p:cNvSpPr>
              <p:nvPr/>
            </p:nvSpPr>
            <p:spPr bwMode="auto">
              <a:xfrm flipV="1">
                <a:off x="1608" y="944"/>
                <a:ext cx="72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86" name="Freeform 2262"/>
              <p:cNvSpPr>
                <a:spLocks/>
              </p:cNvSpPr>
              <p:nvPr/>
            </p:nvSpPr>
            <p:spPr bwMode="auto">
              <a:xfrm>
                <a:off x="1608" y="1316"/>
                <a:ext cx="66" cy="6"/>
              </a:xfrm>
              <a:custGeom>
                <a:avLst/>
                <a:gdLst/>
                <a:ahLst/>
                <a:cxnLst>
                  <a:cxn ang="0">
                    <a:pos x="24" y="6"/>
                  </a:cxn>
                  <a:cxn ang="0">
                    <a:pos x="0" y="0"/>
                  </a:cxn>
                  <a:cxn ang="0">
                    <a:pos x="66" y="0"/>
                  </a:cxn>
                  <a:cxn ang="0">
                    <a:pos x="24" y="6"/>
                  </a:cxn>
                </a:cxnLst>
                <a:rect l="0" t="0" r="r" b="b"/>
                <a:pathLst>
                  <a:path w="66" h="6">
                    <a:moveTo>
                      <a:pt x="24" y="6"/>
                    </a:moveTo>
                    <a:lnTo>
                      <a:pt x="0" y="0"/>
                    </a:lnTo>
                    <a:lnTo>
                      <a:pt x="66" y="0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87" name="Line 2263"/>
              <p:cNvSpPr>
                <a:spLocks noChangeShapeType="1"/>
              </p:cNvSpPr>
              <p:nvPr/>
            </p:nvSpPr>
            <p:spPr bwMode="auto">
              <a:xfrm flipH="1" flipV="1">
                <a:off x="1608" y="1316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88" name="Line 2264"/>
              <p:cNvSpPr>
                <a:spLocks noChangeShapeType="1"/>
              </p:cNvSpPr>
              <p:nvPr/>
            </p:nvSpPr>
            <p:spPr bwMode="auto">
              <a:xfrm>
                <a:off x="1608" y="1316"/>
                <a:ext cx="6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89" name="Freeform 2265"/>
              <p:cNvSpPr>
                <a:spLocks/>
              </p:cNvSpPr>
              <p:nvPr/>
            </p:nvSpPr>
            <p:spPr bwMode="auto">
              <a:xfrm>
                <a:off x="1608" y="1286"/>
                <a:ext cx="66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66" y="30"/>
                  </a:cxn>
                  <a:cxn ang="0">
                    <a:pos x="42" y="0"/>
                  </a:cxn>
                  <a:cxn ang="0">
                    <a:pos x="0" y="30"/>
                  </a:cxn>
                </a:cxnLst>
                <a:rect l="0" t="0" r="r" b="b"/>
                <a:pathLst>
                  <a:path w="66" h="30">
                    <a:moveTo>
                      <a:pt x="0" y="30"/>
                    </a:moveTo>
                    <a:lnTo>
                      <a:pt x="66" y="30"/>
                    </a:lnTo>
                    <a:lnTo>
                      <a:pt x="42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90" name="Line 2266"/>
              <p:cNvSpPr>
                <a:spLocks noChangeShapeType="1"/>
              </p:cNvSpPr>
              <p:nvPr/>
            </p:nvSpPr>
            <p:spPr bwMode="auto">
              <a:xfrm>
                <a:off x="1608" y="1316"/>
                <a:ext cx="6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91" name="Line 2267"/>
              <p:cNvSpPr>
                <a:spLocks noChangeShapeType="1"/>
              </p:cNvSpPr>
              <p:nvPr/>
            </p:nvSpPr>
            <p:spPr bwMode="auto">
              <a:xfrm flipH="1" flipV="1">
                <a:off x="1650" y="1286"/>
                <a:ext cx="24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92" name="Freeform 2268"/>
              <p:cNvSpPr>
                <a:spLocks/>
              </p:cNvSpPr>
              <p:nvPr/>
            </p:nvSpPr>
            <p:spPr bwMode="auto">
              <a:xfrm>
                <a:off x="1608" y="812"/>
                <a:ext cx="66" cy="24"/>
              </a:xfrm>
              <a:custGeom>
                <a:avLst/>
                <a:gdLst/>
                <a:ahLst/>
                <a:cxnLst>
                  <a:cxn ang="0">
                    <a:pos x="24" y="24"/>
                  </a:cxn>
                  <a:cxn ang="0">
                    <a:pos x="0" y="18"/>
                  </a:cxn>
                  <a:cxn ang="0">
                    <a:pos x="66" y="0"/>
                  </a:cxn>
                  <a:cxn ang="0">
                    <a:pos x="24" y="24"/>
                  </a:cxn>
                </a:cxnLst>
                <a:rect l="0" t="0" r="r" b="b"/>
                <a:pathLst>
                  <a:path w="66" h="24">
                    <a:moveTo>
                      <a:pt x="24" y="24"/>
                    </a:moveTo>
                    <a:lnTo>
                      <a:pt x="0" y="18"/>
                    </a:lnTo>
                    <a:lnTo>
                      <a:pt x="66" y="0"/>
                    </a:lnTo>
                    <a:lnTo>
                      <a:pt x="24" y="24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93" name="Line 2269"/>
              <p:cNvSpPr>
                <a:spLocks noChangeShapeType="1"/>
              </p:cNvSpPr>
              <p:nvPr/>
            </p:nvSpPr>
            <p:spPr bwMode="auto">
              <a:xfrm flipH="1" flipV="1">
                <a:off x="1608" y="830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94" name="Line 2270"/>
              <p:cNvSpPr>
                <a:spLocks noChangeShapeType="1"/>
              </p:cNvSpPr>
              <p:nvPr/>
            </p:nvSpPr>
            <p:spPr bwMode="auto">
              <a:xfrm flipV="1">
                <a:off x="1608" y="812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95" name="Freeform 2271"/>
              <p:cNvSpPr>
                <a:spLocks/>
              </p:cNvSpPr>
              <p:nvPr/>
            </p:nvSpPr>
            <p:spPr bwMode="auto">
              <a:xfrm>
                <a:off x="1608" y="800"/>
                <a:ext cx="66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66" y="12"/>
                  </a:cxn>
                  <a:cxn ang="0">
                    <a:pos x="42" y="0"/>
                  </a:cxn>
                  <a:cxn ang="0">
                    <a:pos x="0" y="30"/>
                  </a:cxn>
                </a:cxnLst>
                <a:rect l="0" t="0" r="r" b="b"/>
                <a:pathLst>
                  <a:path w="66" h="30">
                    <a:moveTo>
                      <a:pt x="0" y="30"/>
                    </a:moveTo>
                    <a:lnTo>
                      <a:pt x="66" y="12"/>
                    </a:lnTo>
                    <a:lnTo>
                      <a:pt x="42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96" name="Line 2272"/>
              <p:cNvSpPr>
                <a:spLocks noChangeShapeType="1"/>
              </p:cNvSpPr>
              <p:nvPr/>
            </p:nvSpPr>
            <p:spPr bwMode="auto">
              <a:xfrm flipV="1">
                <a:off x="1608" y="812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97" name="Line 2273"/>
              <p:cNvSpPr>
                <a:spLocks noChangeShapeType="1"/>
              </p:cNvSpPr>
              <p:nvPr/>
            </p:nvSpPr>
            <p:spPr bwMode="auto">
              <a:xfrm flipH="1" flipV="1">
                <a:off x="1650" y="800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98" name="Freeform 2274"/>
              <p:cNvSpPr>
                <a:spLocks/>
              </p:cNvSpPr>
              <p:nvPr/>
            </p:nvSpPr>
            <p:spPr bwMode="auto">
              <a:xfrm>
                <a:off x="1608" y="1160"/>
                <a:ext cx="66" cy="60"/>
              </a:xfrm>
              <a:custGeom>
                <a:avLst/>
                <a:gdLst/>
                <a:ahLst/>
                <a:cxnLst>
                  <a:cxn ang="0">
                    <a:pos x="24" y="60"/>
                  </a:cxn>
                  <a:cxn ang="0">
                    <a:pos x="0" y="24"/>
                  </a:cxn>
                  <a:cxn ang="0">
                    <a:pos x="66" y="0"/>
                  </a:cxn>
                  <a:cxn ang="0">
                    <a:pos x="24" y="60"/>
                  </a:cxn>
                </a:cxnLst>
                <a:rect l="0" t="0" r="r" b="b"/>
                <a:pathLst>
                  <a:path w="66" h="60">
                    <a:moveTo>
                      <a:pt x="24" y="60"/>
                    </a:moveTo>
                    <a:lnTo>
                      <a:pt x="0" y="24"/>
                    </a:lnTo>
                    <a:lnTo>
                      <a:pt x="66" y="0"/>
                    </a:lnTo>
                    <a:lnTo>
                      <a:pt x="24" y="6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99" name="Line 2275"/>
              <p:cNvSpPr>
                <a:spLocks noChangeShapeType="1"/>
              </p:cNvSpPr>
              <p:nvPr/>
            </p:nvSpPr>
            <p:spPr bwMode="auto">
              <a:xfrm flipH="1" flipV="1">
                <a:off x="1608" y="1184"/>
                <a:ext cx="24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00" name="Line 2276"/>
              <p:cNvSpPr>
                <a:spLocks noChangeShapeType="1"/>
              </p:cNvSpPr>
              <p:nvPr/>
            </p:nvSpPr>
            <p:spPr bwMode="auto">
              <a:xfrm flipV="1">
                <a:off x="1608" y="1160"/>
                <a:ext cx="6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01" name="Freeform 2277"/>
              <p:cNvSpPr>
                <a:spLocks/>
              </p:cNvSpPr>
              <p:nvPr/>
            </p:nvSpPr>
            <p:spPr bwMode="auto">
              <a:xfrm>
                <a:off x="1608" y="1160"/>
                <a:ext cx="66" cy="24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66" y="0"/>
                  </a:cxn>
                  <a:cxn ang="0">
                    <a:pos x="42" y="0"/>
                  </a:cxn>
                  <a:cxn ang="0">
                    <a:pos x="0" y="24"/>
                  </a:cxn>
                </a:cxnLst>
                <a:rect l="0" t="0" r="r" b="b"/>
                <a:pathLst>
                  <a:path w="66" h="24">
                    <a:moveTo>
                      <a:pt x="0" y="24"/>
                    </a:moveTo>
                    <a:lnTo>
                      <a:pt x="66" y="0"/>
                    </a:lnTo>
                    <a:lnTo>
                      <a:pt x="42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02" name="Line 2278"/>
              <p:cNvSpPr>
                <a:spLocks noChangeShapeType="1"/>
              </p:cNvSpPr>
              <p:nvPr/>
            </p:nvSpPr>
            <p:spPr bwMode="auto">
              <a:xfrm flipV="1">
                <a:off x="1608" y="1160"/>
                <a:ext cx="6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03" name="Line 2279"/>
              <p:cNvSpPr>
                <a:spLocks noChangeShapeType="1"/>
              </p:cNvSpPr>
              <p:nvPr/>
            </p:nvSpPr>
            <p:spPr bwMode="auto">
              <a:xfrm flipH="1">
                <a:off x="1650" y="1160"/>
                <a:ext cx="2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04" name="Freeform 2280"/>
              <p:cNvSpPr>
                <a:spLocks/>
              </p:cNvSpPr>
              <p:nvPr/>
            </p:nvSpPr>
            <p:spPr bwMode="auto">
              <a:xfrm>
                <a:off x="1602" y="902"/>
                <a:ext cx="66" cy="18"/>
              </a:xfrm>
              <a:custGeom>
                <a:avLst/>
                <a:gdLst/>
                <a:ahLst/>
                <a:cxnLst>
                  <a:cxn ang="0">
                    <a:pos x="24" y="18"/>
                  </a:cxn>
                  <a:cxn ang="0">
                    <a:pos x="0" y="12"/>
                  </a:cxn>
                  <a:cxn ang="0">
                    <a:pos x="66" y="0"/>
                  </a:cxn>
                  <a:cxn ang="0">
                    <a:pos x="24" y="18"/>
                  </a:cxn>
                </a:cxnLst>
                <a:rect l="0" t="0" r="r" b="b"/>
                <a:pathLst>
                  <a:path w="66" h="18">
                    <a:moveTo>
                      <a:pt x="24" y="18"/>
                    </a:moveTo>
                    <a:lnTo>
                      <a:pt x="0" y="12"/>
                    </a:lnTo>
                    <a:lnTo>
                      <a:pt x="66" y="0"/>
                    </a:lnTo>
                    <a:lnTo>
                      <a:pt x="24" y="18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05" name="Line 2281"/>
              <p:cNvSpPr>
                <a:spLocks noChangeShapeType="1"/>
              </p:cNvSpPr>
              <p:nvPr/>
            </p:nvSpPr>
            <p:spPr bwMode="auto">
              <a:xfrm flipH="1" flipV="1">
                <a:off x="1602" y="914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06" name="Line 2282"/>
              <p:cNvSpPr>
                <a:spLocks noChangeShapeType="1"/>
              </p:cNvSpPr>
              <p:nvPr/>
            </p:nvSpPr>
            <p:spPr bwMode="auto">
              <a:xfrm flipV="1">
                <a:off x="1602" y="902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07" name="Freeform 2283"/>
              <p:cNvSpPr>
                <a:spLocks/>
              </p:cNvSpPr>
              <p:nvPr/>
            </p:nvSpPr>
            <p:spPr bwMode="auto">
              <a:xfrm>
                <a:off x="1602" y="890"/>
                <a:ext cx="66" cy="24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66" y="12"/>
                  </a:cxn>
                  <a:cxn ang="0">
                    <a:pos x="42" y="0"/>
                  </a:cxn>
                  <a:cxn ang="0">
                    <a:pos x="0" y="24"/>
                  </a:cxn>
                </a:cxnLst>
                <a:rect l="0" t="0" r="r" b="b"/>
                <a:pathLst>
                  <a:path w="66" h="24">
                    <a:moveTo>
                      <a:pt x="0" y="24"/>
                    </a:moveTo>
                    <a:lnTo>
                      <a:pt x="66" y="12"/>
                    </a:lnTo>
                    <a:lnTo>
                      <a:pt x="42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08" name="Line 2284"/>
              <p:cNvSpPr>
                <a:spLocks noChangeShapeType="1"/>
              </p:cNvSpPr>
              <p:nvPr/>
            </p:nvSpPr>
            <p:spPr bwMode="auto">
              <a:xfrm flipV="1">
                <a:off x="1602" y="902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09" name="Line 2285"/>
              <p:cNvSpPr>
                <a:spLocks noChangeShapeType="1"/>
              </p:cNvSpPr>
              <p:nvPr/>
            </p:nvSpPr>
            <p:spPr bwMode="auto">
              <a:xfrm flipH="1" flipV="1">
                <a:off x="1644" y="890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10" name="Freeform 2286"/>
              <p:cNvSpPr>
                <a:spLocks/>
              </p:cNvSpPr>
              <p:nvPr/>
            </p:nvSpPr>
            <p:spPr bwMode="auto">
              <a:xfrm>
                <a:off x="1596" y="758"/>
                <a:ext cx="72" cy="30"/>
              </a:xfrm>
              <a:custGeom>
                <a:avLst/>
                <a:gdLst/>
                <a:ahLst/>
                <a:cxnLst>
                  <a:cxn ang="0">
                    <a:pos x="30" y="30"/>
                  </a:cxn>
                  <a:cxn ang="0">
                    <a:pos x="0" y="18"/>
                  </a:cxn>
                  <a:cxn ang="0">
                    <a:pos x="72" y="0"/>
                  </a:cxn>
                  <a:cxn ang="0">
                    <a:pos x="30" y="30"/>
                  </a:cxn>
                </a:cxnLst>
                <a:rect l="0" t="0" r="r" b="b"/>
                <a:pathLst>
                  <a:path w="72" h="30">
                    <a:moveTo>
                      <a:pt x="30" y="30"/>
                    </a:moveTo>
                    <a:lnTo>
                      <a:pt x="0" y="18"/>
                    </a:lnTo>
                    <a:lnTo>
                      <a:pt x="72" y="0"/>
                    </a:lnTo>
                    <a:lnTo>
                      <a:pt x="30" y="30"/>
                    </a:lnTo>
                    <a:close/>
                  </a:path>
                </a:pathLst>
              </a:custGeom>
              <a:solidFill>
                <a:srgbClr val="9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11" name="Line 2287"/>
              <p:cNvSpPr>
                <a:spLocks noChangeShapeType="1"/>
              </p:cNvSpPr>
              <p:nvPr/>
            </p:nvSpPr>
            <p:spPr bwMode="auto">
              <a:xfrm flipH="1" flipV="1">
                <a:off x="1596" y="776"/>
                <a:ext cx="3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12" name="Line 2288"/>
              <p:cNvSpPr>
                <a:spLocks noChangeShapeType="1"/>
              </p:cNvSpPr>
              <p:nvPr/>
            </p:nvSpPr>
            <p:spPr bwMode="auto">
              <a:xfrm flipV="1">
                <a:off x="1596" y="758"/>
                <a:ext cx="72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13" name="Freeform 2289"/>
              <p:cNvSpPr>
                <a:spLocks/>
              </p:cNvSpPr>
              <p:nvPr/>
            </p:nvSpPr>
            <p:spPr bwMode="auto">
              <a:xfrm>
                <a:off x="1596" y="986"/>
                <a:ext cx="66" cy="18"/>
              </a:xfrm>
              <a:custGeom>
                <a:avLst/>
                <a:gdLst/>
                <a:ahLst/>
                <a:cxnLst>
                  <a:cxn ang="0">
                    <a:pos x="24" y="18"/>
                  </a:cxn>
                  <a:cxn ang="0">
                    <a:pos x="0" y="0"/>
                  </a:cxn>
                  <a:cxn ang="0">
                    <a:pos x="66" y="6"/>
                  </a:cxn>
                  <a:cxn ang="0">
                    <a:pos x="24" y="18"/>
                  </a:cxn>
                </a:cxnLst>
                <a:rect l="0" t="0" r="r" b="b"/>
                <a:pathLst>
                  <a:path w="66" h="18">
                    <a:moveTo>
                      <a:pt x="24" y="18"/>
                    </a:moveTo>
                    <a:lnTo>
                      <a:pt x="0" y="0"/>
                    </a:lnTo>
                    <a:lnTo>
                      <a:pt x="66" y="6"/>
                    </a:lnTo>
                    <a:lnTo>
                      <a:pt x="24" y="18"/>
                    </a:lnTo>
                    <a:close/>
                  </a:path>
                </a:pathLst>
              </a:custGeom>
              <a:solidFill>
                <a:srgbClr val="B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14" name="Line 2290"/>
              <p:cNvSpPr>
                <a:spLocks noChangeShapeType="1"/>
              </p:cNvSpPr>
              <p:nvPr/>
            </p:nvSpPr>
            <p:spPr bwMode="auto">
              <a:xfrm flipH="1" flipV="1">
                <a:off x="1596" y="986"/>
                <a:ext cx="24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15" name="Line 2291"/>
              <p:cNvSpPr>
                <a:spLocks noChangeShapeType="1"/>
              </p:cNvSpPr>
              <p:nvPr/>
            </p:nvSpPr>
            <p:spPr bwMode="auto">
              <a:xfrm>
                <a:off x="1596" y="986"/>
                <a:ext cx="6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16" name="Freeform 2292"/>
              <p:cNvSpPr>
                <a:spLocks/>
              </p:cNvSpPr>
              <p:nvPr/>
            </p:nvSpPr>
            <p:spPr bwMode="auto">
              <a:xfrm>
                <a:off x="1596" y="980"/>
                <a:ext cx="66" cy="12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42" y="0"/>
                  </a:cxn>
                  <a:cxn ang="0">
                    <a:pos x="0" y="6"/>
                  </a:cxn>
                </a:cxnLst>
                <a:rect l="0" t="0" r="r" b="b"/>
                <a:pathLst>
                  <a:path w="66" h="12">
                    <a:moveTo>
                      <a:pt x="0" y="6"/>
                    </a:moveTo>
                    <a:lnTo>
                      <a:pt x="66" y="12"/>
                    </a:lnTo>
                    <a:lnTo>
                      <a:pt x="42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B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17" name="Line 2293"/>
              <p:cNvSpPr>
                <a:spLocks noChangeShapeType="1"/>
              </p:cNvSpPr>
              <p:nvPr/>
            </p:nvSpPr>
            <p:spPr bwMode="auto">
              <a:xfrm>
                <a:off x="1596" y="986"/>
                <a:ext cx="6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18" name="Line 2294"/>
              <p:cNvSpPr>
                <a:spLocks noChangeShapeType="1"/>
              </p:cNvSpPr>
              <p:nvPr/>
            </p:nvSpPr>
            <p:spPr bwMode="auto">
              <a:xfrm flipH="1" flipV="1">
                <a:off x="1638" y="980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19" name="Freeform 2295"/>
              <p:cNvSpPr>
                <a:spLocks/>
              </p:cNvSpPr>
              <p:nvPr/>
            </p:nvSpPr>
            <p:spPr bwMode="auto">
              <a:xfrm>
                <a:off x="1590" y="1352"/>
                <a:ext cx="72" cy="30"/>
              </a:xfrm>
              <a:custGeom>
                <a:avLst/>
                <a:gdLst/>
                <a:ahLst/>
                <a:cxnLst>
                  <a:cxn ang="0">
                    <a:pos x="30" y="30"/>
                  </a:cxn>
                  <a:cxn ang="0">
                    <a:pos x="0" y="24"/>
                  </a:cxn>
                  <a:cxn ang="0">
                    <a:pos x="72" y="0"/>
                  </a:cxn>
                  <a:cxn ang="0">
                    <a:pos x="30" y="30"/>
                  </a:cxn>
                </a:cxnLst>
                <a:rect l="0" t="0" r="r" b="b"/>
                <a:pathLst>
                  <a:path w="72" h="30">
                    <a:moveTo>
                      <a:pt x="30" y="30"/>
                    </a:moveTo>
                    <a:lnTo>
                      <a:pt x="0" y="24"/>
                    </a:lnTo>
                    <a:lnTo>
                      <a:pt x="72" y="0"/>
                    </a:lnTo>
                    <a:lnTo>
                      <a:pt x="30" y="30"/>
                    </a:lnTo>
                    <a:close/>
                  </a:path>
                </a:pathLst>
              </a:custGeom>
              <a:solidFill>
                <a:srgbClr val="FF2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20" name="Line 2296"/>
              <p:cNvSpPr>
                <a:spLocks noChangeShapeType="1"/>
              </p:cNvSpPr>
              <p:nvPr/>
            </p:nvSpPr>
            <p:spPr bwMode="auto">
              <a:xfrm flipH="1" flipV="1">
                <a:off x="1590" y="1376"/>
                <a:ext cx="3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21" name="Line 2297"/>
              <p:cNvSpPr>
                <a:spLocks noChangeShapeType="1"/>
              </p:cNvSpPr>
              <p:nvPr/>
            </p:nvSpPr>
            <p:spPr bwMode="auto">
              <a:xfrm flipV="1">
                <a:off x="1590" y="1352"/>
                <a:ext cx="72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22" name="Freeform 2298"/>
              <p:cNvSpPr>
                <a:spLocks/>
              </p:cNvSpPr>
              <p:nvPr/>
            </p:nvSpPr>
            <p:spPr bwMode="auto">
              <a:xfrm>
                <a:off x="1590" y="1322"/>
                <a:ext cx="72" cy="54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72" y="30"/>
                  </a:cxn>
                  <a:cxn ang="0">
                    <a:pos x="42" y="0"/>
                  </a:cxn>
                  <a:cxn ang="0">
                    <a:pos x="0" y="54"/>
                  </a:cxn>
                </a:cxnLst>
                <a:rect l="0" t="0" r="r" b="b"/>
                <a:pathLst>
                  <a:path w="72" h="54">
                    <a:moveTo>
                      <a:pt x="0" y="54"/>
                    </a:moveTo>
                    <a:lnTo>
                      <a:pt x="72" y="30"/>
                    </a:lnTo>
                    <a:lnTo>
                      <a:pt x="42" y="0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FF2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23" name="Line 2299"/>
              <p:cNvSpPr>
                <a:spLocks noChangeShapeType="1"/>
              </p:cNvSpPr>
              <p:nvPr/>
            </p:nvSpPr>
            <p:spPr bwMode="auto">
              <a:xfrm flipV="1">
                <a:off x="1590" y="1352"/>
                <a:ext cx="72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24" name="Line 2300"/>
              <p:cNvSpPr>
                <a:spLocks noChangeShapeType="1"/>
              </p:cNvSpPr>
              <p:nvPr/>
            </p:nvSpPr>
            <p:spPr bwMode="auto">
              <a:xfrm flipH="1" flipV="1">
                <a:off x="1632" y="1322"/>
                <a:ext cx="30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25" name="Freeform 2301"/>
              <p:cNvSpPr>
                <a:spLocks/>
              </p:cNvSpPr>
              <p:nvPr/>
            </p:nvSpPr>
            <p:spPr bwMode="auto">
              <a:xfrm>
                <a:off x="1590" y="848"/>
                <a:ext cx="66" cy="30"/>
              </a:xfrm>
              <a:custGeom>
                <a:avLst/>
                <a:gdLst/>
                <a:ahLst/>
                <a:cxnLst>
                  <a:cxn ang="0">
                    <a:pos x="30" y="30"/>
                  </a:cxn>
                  <a:cxn ang="0">
                    <a:pos x="0" y="18"/>
                  </a:cxn>
                  <a:cxn ang="0">
                    <a:pos x="66" y="0"/>
                  </a:cxn>
                  <a:cxn ang="0">
                    <a:pos x="30" y="30"/>
                  </a:cxn>
                </a:cxnLst>
                <a:rect l="0" t="0" r="r" b="b"/>
                <a:pathLst>
                  <a:path w="66" h="30">
                    <a:moveTo>
                      <a:pt x="30" y="30"/>
                    </a:moveTo>
                    <a:lnTo>
                      <a:pt x="0" y="18"/>
                    </a:lnTo>
                    <a:lnTo>
                      <a:pt x="66" y="0"/>
                    </a:lnTo>
                    <a:lnTo>
                      <a:pt x="30" y="30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26" name="Line 2302"/>
              <p:cNvSpPr>
                <a:spLocks noChangeShapeType="1"/>
              </p:cNvSpPr>
              <p:nvPr/>
            </p:nvSpPr>
            <p:spPr bwMode="auto">
              <a:xfrm flipH="1" flipV="1">
                <a:off x="1590" y="866"/>
                <a:ext cx="3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27" name="Line 2303"/>
              <p:cNvSpPr>
                <a:spLocks noChangeShapeType="1"/>
              </p:cNvSpPr>
              <p:nvPr/>
            </p:nvSpPr>
            <p:spPr bwMode="auto">
              <a:xfrm flipV="1">
                <a:off x="1590" y="848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28" name="Freeform 2304"/>
              <p:cNvSpPr>
                <a:spLocks/>
              </p:cNvSpPr>
              <p:nvPr/>
            </p:nvSpPr>
            <p:spPr bwMode="auto">
              <a:xfrm>
                <a:off x="1590" y="836"/>
                <a:ext cx="66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66" y="12"/>
                  </a:cxn>
                  <a:cxn ang="0">
                    <a:pos x="42" y="0"/>
                  </a:cxn>
                  <a:cxn ang="0">
                    <a:pos x="0" y="30"/>
                  </a:cxn>
                </a:cxnLst>
                <a:rect l="0" t="0" r="r" b="b"/>
                <a:pathLst>
                  <a:path w="66" h="30">
                    <a:moveTo>
                      <a:pt x="0" y="30"/>
                    </a:moveTo>
                    <a:lnTo>
                      <a:pt x="66" y="12"/>
                    </a:lnTo>
                    <a:lnTo>
                      <a:pt x="42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29" name="Line 2305"/>
              <p:cNvSpPr>
                <a:spLocks noChangeShapeType="1"/>
              </p:cNvSpPr>
              <p:nvPr/>
            </p:nvSpPr>
            <p:spPr bwMode="auto">
              <a:xfrm flipV="1">
                <a:off x="1590" y="848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30" name="Line 2306"/>
              <p:cNvSpPr>
                <a:spLocks noChangeShapeType="1"/>
              </p:cNvSpPr>
              <p:nvPr/>
            </p:nvSpPr>
            <p:spPr bwMode="auto">
              <a:xfrm flipH="1" flipV="1">
                <a:off x="1632" y="836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31" name="Freeform 2307"/>
              <p:cNvSpPr>
                <a:spLocks/>
              </p:cNvSpPr>
              <p:nvPr/>
            </p:nvSpPr>
            <p:spPr bwMode="auto">
              <a:xfrm>
                <a:off x="1590" y="1220"/>
                <a:ext cx="66" cy="18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66" y="6"/>
                  </a:cxn>
                  <a:cxn ang="0">
                    <a:pos x="42" y="0"/>
                  </a:cxn>
                  <a:cxn ang="0">
                    <a:pos x="0" y="18"/>
                  </a:cxn>
                </a:cxnLst>
                <a:rect l="0" t="0" r="r" b="b"/>
                <a:pathLst>
                  <a:path w="66" h="18">
                    <a:moveTo>
                      <a:pt x="0" y="18"/>
                    </a:moveTo>
                    <a:lnTo>
                      <a:pt x="66" y="6"/>
                    </a:lnTo>
                    <a:lnTo>
                      <a:pt x="42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32" name="Line 2308"/>
              <p:cNvSpPr>
                <a:spLocks noChangeShapeType="1"/>
              </p:cNvSpPr>
              <p:nvPr/>
            </p:nvSpPr>
            <p:spPr bwMode="auto">
              <a:xfrm flipV="1">
                <a:off x="1590" y="1226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33" name="Line 2309"/>
              <p:cNvSpPr>
                <a:spLocks noChangeShapeType="1"/>
              </p:cNvSpPr>
              <p:nvPr/>
            </p:nvSpPr>
            <p:spPr bwMode="auto">
              <a:xfrm flipH="1" flipV="1">
                <a:off x="1632" y="1220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34" name="Freeform 2310"/>
              <p:cNvSpPr>
                <a:spLocks/>
              </p:cNvSpPr>
              <p:nvPr/>
            </p:nvSpPr>
            <p:spPr bwMode="auto">
              <a:xfrm>
                <a:off x="1590" y="1226"/>
                <a:ext cx="66" cy="24"/>
              </a:xfrm>
              <a:custGeom>
                <a:avLst/>
                <a:gdLst/>
                <a:ahLst/>
                <a:cxnLst>
                  <a:cxn ang="0">
                    <a:pos x="24" y="24"/>
                  </a:cxn>
                  <a:cxn ang="0">
                    <a:pos x="0" y="12"/>
                  </a:cxn>
                  <a:cxn ang="0">
                    <a:pos x="66" y="0"/>
                  </a:cxn>
                  <a:cxn ang="0">
                    <a:pos x="24" y="24"/>
                  </a:cxn>
                </a:cxnLst>
                <a:rect l="0" t="0" r="r" b="b"/>
                <a:pathLst>
                  <a:path w="66" h="24">
                    <a:moveTo>
                      <a:pt x="24" y="24"/>
                    </a:moveTo>
                    <a:lnTo>
                      <a:pt x="0" y="12"/>
                    </a:lnTo>
                    <a:lnTo>
                      <a:pt x="66" y="0"/>
                    </a:lnTo>
                    <a:lnTo>
                      <a:pt x="24" y="2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35" name="Line 2311"/>
              <p:cNvSpPr>
                <a:spLocks noChangeShapeType="1"/>
              </p:cNvSpPr>
              <p:nvPr/>
            </p:nvSpPr>
            <p:spPr bwMode="auto">
              <a:xfrm flipH="1" flipV="1">
                <a:off x="1590" y="1238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36" name="Line 2312"/>
              <p:cNvSpPr>
                <a:spLocks noChangeShapeType="1"/>
              </p:cNvSpPr>
              <p:nvPr/>
            </p:nvSpPr>
            <p:spPr bwMode="auto">
              <a:xfrm flipV="1">
                <a:off x="1590" y="1226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37" name="Freeform 2313"/>
              <p:cNvSpPr>
                <a:spLocks/>
              </p:cNvSpPr>
              <p:nvPr/>
            </p:nvSpPr>
            <p:spPr bwMode="auto">
              <a:xfrm>
                <a:off x="1584" y="920"/>
                <a:ext cx="66" cy="24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66" y="18"/>
                  </a:cxn>
                  <a:cxn ang="0">
                    <a:pos x="42" y="0"/>
                  </a:cxn>
                  <a:cxn ang="0">
                    <a:pos x="0" y="24"/>
                  </a:cxn>
                </a:cxnLst>
                <a:rect l="0" t="0" r="r" b="b"/>
                <a:pathLst>
                  <a:path w="66" h="24">
                    <a:moveTo>
                      <a:pt x="0" y="24"/>
                    </a:moveTo>
                    <a:lnTo>
                      <a:pt x="66" y="18"/>
                    </a:lnTo>
                    <a:lnTo>
                      <a:pt x="42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38" name="Line 2314"/>
              <p:cNvSpPr>
                <a:spLocks noChangeShapeType="1"/>
              </p:cNvSpPr>
              <p:nvPr/>
            </p:nvSpPr>
            <p:spPr bwMode="auto">
              <a:xfrm flipV="1">
                <a:off x="1584" y="938"/>
                <a:ext cx="6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39" name="Line 2315"/>
              <p:cNvSpPr>
                <a:spLocks noChangeShapeType="1"/>
              </p:cNvSpPr>
              <p:nvPr/>
            </p:nvSpPr>
            <p:spPr bwMode="auto">
              <a:xfrm flipH="1" flipV="1">
                <a:off x="1626" y="920"/>
                <a:ext cx="24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40" name="Freeform 2316"/>
              <p:cNvSpPr>
                <a:spLocks/>
              </p:cNvSpPr>
              <p:nvPr/>
            </p:nvSpPr>
            <p:spPr bwMode="auto">
              <a:xfrm>
                <a:off x="1584" y="938"/>
                <a:ext cx="66" cy="18"/>
              </a:xfrm>
              <a:custGeom>
                <a:avLst/>
                <a:gdLst/>
                <a:ahLst/>
                <a:cxnLst>
                  <a:cxn ang="0">
                    <a:pos x="24" y="18"/>
                  </a:cxn>
                  <a:cxn ang="0">
                    <a:pos x="0" y="6"/>
                  </a:cxn>
                  <a:cxn ang="0">
                    <a:pos x="66" y="0"/>
                  </a:cxn>
                  <a:cxn ang="0">
                    <a:pos x="24" y="18"/>
                  </a:cxn>
                </a:cxnLst>
                <a:rect l="0" t="0" r="r" b="b"/>
                <a:pathLst>
                  <a:path w="66" h="18">
                    <a:moveTo>
                      <a:pt x="24" y="18"/>
                    </a:moveTo>
                    <a:lnTo>
                      <a:pt x="0" y="6"/>
                    </a:lnTo>
                    <a:lnTo>
                      <a:pt x="66" y="0"/>
                    </a:lnTo>
                    <a:lnTo>
                      <a:pt x="24" y="18"/>
                    </a:lnTo>
                    <a:close/>
                  </a:path>
                </a:pathLst>
              </a:custGeom>
              <a:solidFill>
                <a:srgbClr val="B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41" name="Line 2317"/>
              <p:cNvSpPr>
                <a:spLocks noChangeShapeType="1"/>
              </p:cNvSpPr>
              <p:nvPr/>
            </p:nvSpPr>
            <p:spPr bwMode="auto">
              <a:xfrm flipH="1" flipV="1">
                <a:off x="1584" y="944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42" name="Line 2318"/>
              <p:cNvSpPr>
                <a:spLocks noChangeShapeType="1"/>
              </p:cNvSpPr>
              <p:nvPr/>
            </p:nvSpPr>
            <p:spPr bwMode="auto">
              <a:xfrm flipV="1">
                <a:off x="1584" y="938"/>
                <a:ext cx="6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43" name="Freeform 2319"/>
              <p:cNvSpPr>
                <a:spLocks/>
              </p:cNvSpPr>
              <p:nvPr/>
            </p:nvSpPr>
            <p:spPr bwMode="auto">
              <a:xfrm>
                <a:off x="1584" y="1286"/>
                <a:ext cx="66" cy="30"/>
              </a:xfrm>
              <a:custGeom>
                <a:avLst/>
                <a:gdLst/>
                <a:ahLst/>
                <a:cxnLst>
                  <a:cxn ang="0">
                    <a:pos x="24" y="30"/>
                  </a:cxn>
                  <a:cxn ang="0">
                    <a:pos x="0" y="30"/>
                  </a:cxn>
                  <a:cxn ang="0">
                    <a:pos x="66" y="0"/>
                  </a:cxn>
                  <a:cxn ang="0">
                    <a:pos x="24" y="30"/>
                  </a:cxn>
                </a:cxnLst>
                <a:rect l="0" t="0" r="r" b="b"/>
                <a:pathLst>
                  <a:path w="66" h="30">
                    <a:moveTo>
                      <a:pt x="24" y="30"/>
                    </a:moveTo>
                    <a:lnTo>
                      <a:pt x="0" y="30"/>
                    </a:lnTo>
                    <a:lnTo>
                      <a:pt x="66" y="0"/>
                    </a:lnTo>
                    <a:lnTo>
                      <a:pt x="24" y="3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44" name="Line 2320"/>
              <p:cNvSpPr>
                <a:spLocks noChangeShapeType="1"/>
              </p:cNvSpPr>
              <p:nvPr/>
            </p:nvSpPr>
            <p:spPr bwMode="auto">
              <a:xfrm flipH="1">
                <a:off x="1584" y="1316"/>
                <a:ext cx="2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45" name="Line 2321"/>
              <p:cNvSpPr>
                <a:spLocks noChangeShapeType="1"/>
              </p:cNvSpPr>
              <p:nvPr/>
            </p:nvSpPr>
            <p:spPr bwMode="auto">
              <a:xfrm flipV="1">
                <a:off x="1584" y="1286"/>
                <a:ext cx="66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46" name="Freeform 2322"/>
              <p:cNvSpPr>
                <a:spLocks/>
              </p:cNvSpPr>
              <p:nvPr/>
            </p:nvSpPr>
            <p:spPr bwMode="auto">
              <a:xfrm>
                <a:off x="1584" y="1274"/>
                <a:ext cx="66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66" y="12"/>
                  </a:cxn>
                  <a:cxn ang="0">
                    <a:pos x="42" y="0"/>
                  </a:cxn>
                  <a:cxn ang="0">
                    <a:pos x="0" y="42"/>
                  </a:cxn>
                </a:cxnLst>
                <a:rect l="0" t="0" r="r" b="b"/>
                <a:pathLst>
                  <a:path w="66" h="42">
                    <a:moveTo>
                      <a:pt x="0" y="42"/>
                    </a:moveTo>
                    <a:lnTo>
                      <a:pt x="66" y="12"/>
                    </a:lnTo>
                    <a:lnTo>
                      <a:pt x="42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47" name="Line 2323"/>
              <p:cNvSpPr>
                <a:spLocks noChangeShapeType="1"/>
              </p:cNvSpPr>
              <p:nvPr/>
            </p:nvSpPr>
            <p:spPr bwMode="auto">
              <a:xfrm flipV="1">
                <a:off x="1584" y="1286"/>
                <a:ext cx="66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48" name="Line 2324"/>
              <p:cNvSpPr>
                <a:spLocks noChangeShapeType="1"/>
              </p:cNvSpPr>
              <p:nvPr/>
            </p:nvSpPr>
            <p:spPr bwMode="auto">
              <a:xfrm flipH="1" flipV="1">
                <a:off x="1626" y="1274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49" name="Freeform 2325"/>
              <p:cNvSpPr>
                <a:spLocks/>
              </p:cNvSpPr>
              <p:nvPr/>
            </p:nvSpPr>
            <p:spPr bwMode="auto">
              <a:xfrm>
                <a:off x="1584" y="800"/>
                <a:ext cx="66" cy="30"/>
              </a:xfrm>
              <a:custGeom>
                <a:avLst/>
                <a:gdLst/>
                <a:ahLst/>
                <a:cxnLst>
                  <a:cxn ang="0">
                    <a:pos x="24" y="30"/>
                  </a:cxn>
                  <a:cxn ang="0">
                    <a:pos x="0" y="18"/>
                  </a:cxn>
                  <a:cxn ang="0">
                    <a:pos x="66" y="0"/>
                  </a:cxn>
                  <a:cxn ang="0">
                    <a:pos x="24" y="30"/>
                  </a:cxn>
                </a:cxnLst>
                <a:rect l="0" t="0" r="r" b="b"/>
                <a:pathLst>
                  <a:path w="66" h="30">
                    <a:moveTo>
                      <a:pt x="24" y="30"/>
                    </a:moveTo>
                    <a:lnTo>
                      <a:pt x="0" y="18"/>
                    </a:lnTo>
                    <a:lnTo>
                      <a:pt x="66" y="0"/>
                    </a:lnTo>
                    <a:lnTo>
                      <a:pt x="24" y="30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50" name="Line 2326"/>
              <p:cNvSpPr>
                <a:spLocks noChangeShapeType="1"/>
              </p:cNvSpPr>
              <p:nvPr/>
            </p:nvSpPr>
            <p:spPr bwMode="auto">
              <a:xfrm flipH="1" flipV="1">
                <a:off x="1584" y="818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51" name="Line 2327"/>
              <p:cNvSpPr>
                <a:spLocks noChangeShapeType="1"/>
              </p:cNvSpPr>
              <p:nvPr/>
            </p:nvSpPr>
            <p:spPr bwMode="auto">
              <a:xfrm flipV="1">
                <a:off x="1584" y="800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52" name="Freeform 2328"/>
              <p:cNvSpPr>
                <a:spLocks/>
              </p:cNvSpPr>
              <p:nvPr/>
            </p:nvSpPr>
            <p:spPr bwMode="auto">
              <a:xfrm>
                <a:off x="1584" y="788"/>
                <a:ext cx="66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66" y="12"/>
                  </a:cxn>
                  <a:cxn ang="0">
                    <a:pos x="42" y="0"/>
                  </a:cxn>
                  <a:cxn ang="0">
                    <a:pos x="0" y="30"/>
                  </a:cxn>
                </a:cxnLst>
                <a:rect l="0" t="0" r="r" b="b"/>
                <a:pathLst>
                  <a:path w="66" h="30">
                    <a:moveTo>
                      <a:pt x="0" y="30"/>
                    </a:moveTo>
                    <a:lnTo>
                      <a:pt x="66" y="12"/>
                    </a:lnTo>
                    <a:lnTo>
                      <a:pt x="42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9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53" name="Line 2329"/>
              <p:cNvSpPr>
                <a:spLocks noChangeShapeType="1"/>
              </p:cNvSpPr>
              <p:nvPr/>
            </p:nvSpPr>
            <p:spPr bwMode="auto">
              <a:xfrm flipV="1">
                <a:off x="1584" y="800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54" name="Line 2330"/>
              <p:cNvSpPr>
                <a:spLocks noChangeShapeType="1"/>
              </p:cNvSpPr>
              <p:nvPr/>
            </p:nvSpPr>
            <p:spPr bwMode="auto">
              <a:xfrm flipH="1" flipV="1">
                <a:off x="1626" y="788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55" name="Freeform 2331"/>
              <p:cNvSpPr>
                <a:spLocks/>
              </p:cNvSpPr>
              <p:nvPr/>
            </p:nvSpPr>
            <p:spPr bwMode="auto">
              <a:xfrm>
                <a:off x="1428" y="944"/>
                <a:ext cx="66" cy="162"/>
              </a:xfrm>
              <a:custGeom>
                <a:avLst/>
                <a:gdLst/>
                <a:ahLst/>
                <a:cxnLst>
                  <a:cxn ang="0">
                    <a:pos x="24" y="162"/>
                  </a:cxn>
                  <a:cxn ang="0">
                    <a:pos x="0" y="132"/>
                  </a:cxn>
                  <a:cxn ang="0">
                    <a:pos x="66" y="0"/>
                  </a:cxn>
                  <a:cxn ang="0">
                    <a:pos x="24" y="162"/>
                  </a:cxn>
                </a:cxnLst>
                <a:rect l="0" t="0" r="r" b="b"/>
                <a:pathLst>
                  <a:path w="66" h="162">
                    <a:moveTo>
                      <a:pt x="24" y="162"/>
                    </a:moveTo>
                    <a:lnTo>
                      <a:pt x="0" y="132"/>
                    </a:lnTo>
                    <a:lnTo>
                      <a:pt x="66" y="0"/>
                    </a:lnTo>
                    <a:lnTo>
                      <a:pt x="24" y="162"/>
                    </a:lnTo>
                    <a:close/>
                  </a:path>
                </a:pathLst>
              </a:custGeom>
              <a:solidFill>
                <a:srgbClr val="FF3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56" name="Line 2332"/>
              <p:cNvSpPr>
                <a:spLocks noChangeShapeType="1"/>
              </p:cNvSpPr>
              <p:nvPr/>
            </p:nvSpPr>
            <p:spPr bwMode="auto">
              <a:xfrm flipH="1" flipV="1">
                <a:off x="1428" y="1076"/>
                <a:ext cx="24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57" name="Line 2333"/>
              <p:cNvSpPr>
                <a:spLocks noChangeShapeType="1"/>
              </p:cNvSpPr>
              <p:nvPr/>
            </p:nvSpPr>
            <p:spPr bwMode="auto">
              <a:xfrm flipV="1">
                <a:off x="1428" y="944"/>
                <a:ext cx="66" cy="13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58" name="Freeform 2334"/>
              <p:cNvSpPr>
                <a:spLocks/>
              </p:cNvSpPr>
              <p:nvPr/>
            </p:nvSpPr>
            <p:spPr bwMode="auto">
              <a:xfrm>
                <a:off x="1428" y="938"/>
                <a:ext cx="66" cy="138"/>
              </a:xfrm>
              <a:custGeom>
                <a:avLst/>
                <a:gdLst/>
                <a:ahLst/>
                <a:cxnLst>
                  <a:cxn ang="0">
                    <a:pos x="0" y="138"/>
                  </a:cxn>
                  <a:cxn ang="0">
                    <a:pos x="66" y="6"/>
                  </a:cxn>
                  <a:cxn ang="0">
                    <a:pos x="42" y="0"/>
                  </a:cxn>
                  <a:cxn ang="0">
                    <a:pos x="0" y="138"/>
                  </a:cxn>
                </a:cxnLst>
                <a:rect l="0" t="0" r="r" b="b"/>
                <a:pathLst>
                  <a:path w="66" h="138">
                    <a:moveTo>
                      <a:pt x="0" y="138"/>
                    </a:moveTo>
                    <a:lnTo>
                      <a:pt x="66" y="6"/>
                    </a:lnTo>
                    <a:lnTo>
                      <a:pt x="42" y="0"/>
                    </a:lnTo>
                    <a:lnTo>
                      <a:pt x="0" y="138"/>
                    </a:lnTo>
                    <a:close/>
                  </a:path>
                </a:pathLst>
              </a:custGeom>
              <a:solidFill>
                <a:srgbClr val="FF2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59" name="Line 2335"/>
              <p:cNvSpPr>
                <a:spLocks noChangeShapeType="1"/>
              </p:cNvSpPr>
              <p:nvPr/>
            </p:nvSpPr>
            <p:spPr bwMode="auto">
              <a:xfrm flipV="1">
                <a:off x="1428" y="944"/>
                <a:ext cx="66" cy="13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60" name="Line 2336"/>
              <p:cNvSpPr>
                <a:spLocks noChangeShapeType="1"/>
              </p:cNvSpPr>
              <p:nvPr/>
            </p:nvSpPr>
            <p:spPr bwMode="auto">
              <a:xfrm flipH="1" flipV="1">
                <a:off x="1470" y="938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61" name="Freeform 2337"/>
              <p:cNvSpPr>
                <a:spLocks/>
              </p:cNvSpPr>
              <p:nvPr/>
            </p:nvSpPr>
            <p:spPr bwMode="auto">
              <a:xfrm>
                <a:off x="1452" y="944"/>
                <a:ext cx="66" cy="162"/>
              </a:xfrm>
              <a:custGeom>
                <a:avLst/>
                <a:gdLst/>
                <a:ahLst/>
                <a:cxnLst>
                  <a:cxn ang="0">
                    <a:pos x="0" y="162"/>
                  </a:cxn>
                  <a:cxn ang="0">
                    <a:pos x="66" y="6"/>
                  </a:cxn>
                  <a:cxn ang="0">
                    <a:pos x="42" y="0"/>
                  </a:cxn>
                  <a:cxn ang="0">
                    <a:pos x="0" y="162"/>
                  </a:cxn>
                </a:cxnLst>
                <a:rect l="0" t="0" r="r" b="b"/>
                <a:pathLst>
                  <a:path w="66" h="162">
                    <a:moveTo>
                      <a:pt x="0" y="162"/>
                    </a:moveTo>
                    <a:lnTo>
                      <a:pt x="66" y="6"/>
                    </a:lnTo>
                    <a:lnTo>
                      <a:pt x="42" y="0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FF3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62" name="Line 2338"/>
              <p:cNvSpPr>
                <a:spLocks noChangeShapeType="1"/>
              </p:cNvSpPr>
              <p:nvPr/>
            </p:nvSpPr>
            <p:spPr bwMode="auto">
              <a:xfrm flipV="1">
                <a:off x="1452" y="950"/>
                <a:ext cx="66" cy="15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63" name="Line 2339"/>
              <p:cNvSpPr>
                <a:spLocks noChangeShapeType="1"/>
              </p:cNvSpPr>
              <p:nvPr/>
            </p:nvSpPr>
            <p:spPr bwMode="auto">
              <a:xfrm flipH="1" flipV="1">
                <a:off x="1494" y="944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64" name="Freeform 2340"/>
              <p:cNvSpPr>
                <a:spLocks/>
              </p:cNvSpPr>
              <p:nvPr/>
            </p:nvSpPr>
            <p:spPr bwMode="auto">
              <a:xfrm>
                <a:off x="1452" y="950"/>
                <a:ext cx="66" cy="156"/>
              </a:xfrm>
              <a:custGeom>
                <a:avLst/>
                <a:gdLst/>
                <a:ahLst/>
                <a:cxnLst>
                  <a:cxn ang="0">
                    <a:pos x="24" y="18"/>
                  </a:cxn>
                  <a:cxn ang="0">
                    <a:pos x="0" y="156"/>
                  </a:cxn>
                  <a:cxn ang="0">
                    <a:pos x="66" y="0"/>
                  </a:cxn>
                  <a:cxn ang="0">
                    <a:pos x="24" y="18"/>
                  </a:cxn>
                </a:cxnLst>
                <a:rect l="0" t="0" r="r" b="b"/>
                <a:pathLst>
                  <a:path w="66" h="156">
                    <a:moveTo>
                      <a:pt x="24" y="18"/>
                    </a:moveTo>
                    <a:lnTo>
                      <a:pt x="0" y="156"/>
                    </a:lnTo>
                    <a:lnTo>
                      <a:pt x="66" y="0"/>
                    </a:lnTo>
                    <a:lnTo>
                      <a:pt x="24" y="18"/>
                    </a:lnTo>
                    <a:close/>
                  </a:path>
                </a:pathLst>
              </a:custGeom>
              <a:solidFill>
                <a:srgbClr val="9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65" name="Line 2341"/>
              <p:cNvSpPr>
                <a:spLocks noChangeShapeType="1"/>
              </p:cNvSpPr>
              <p:nvPr/>
            </p:nvSpPr>
            <p:spPr bwMode="auto">
              <a:xfrm flipH="1">
                <a:off x="1452" y="968"/>
                <a:ext cx="24" cy="1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66" name="Line 2342"/>
              <p:cNvSpPr>
                <a:spLocks noChangeShapeType="1"/>
              </p:cNvSpPr>
              <p:nvPr/>
            </p:nvSpPr>
            <p:spPr bwMode="auto">
              <a:xfrm flipV="1">
                <a:off x="1452" y="950"/>
                <a:ext cx="66" cy="15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67" name="Freeform 2343"/>
              <p:cNvSpPr>
                <a:spLocks/>
              </p:cNvSpPr>
              <p:nvPr/>
            </p:nvSpPr>
            <p:spPr bwMode="auto">
              <a:xfrm>
                <a:off x="1362" y="962"/>
                <a:ext cx="66" cy="948"/>
              </a:xfrm>
              <a:custGeom>
                <a:avLst/>
                <a:gdLst/>
                <a:ahLst/>
                <a:cxnLst>
                  <a:cxn ang="0">
                    <a:pos x="0" y="948"/>
                  </a:cxn>
                  <a:cxn ang="0">
                    <a:pos x="66" y="114"/>
                  </a:cxn>
                  <a:cxn ang="0">
                    <a:pos x="36" y="0"/>
                  </a:cxn>
                  <a:cxn ang="0">
                    <a:pos x="0" y="948"/>
                  </a:cxn>
                </a:cxnLst>
                <a:rect l="0" t="0" r="r" b="b"/>
                <a:pathLst>
                  <a:path w="66" h="948">
                    <a:moveTo>
                      <a:pt x="0" y="948"/>
                    </a:moveTo>
                    <a:lnTo>
                      <a:pt x="66" y="114"/>
                    </a:lnTo>
                    <a:lnTo>
                      <a:pt x="36" y="0"/>
                    </a:lnTo>
                    <a:lnTo>
                      <a:pt x="0" y="948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68" name="Line 2344"/>
              <p:cNvSpPr>
                <a:spLocks noChangeShapeType="1"/>
              </p:cNvSpPr>
              <p:nvPr/>
            </p:nvSpPr>
            <p:spPr bwMode="auto">
              <a:xfrm flipV="1">
                <a:off x="1362" y="1076"/>
                <a:ext cx="66" cy="83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69" name="Line 2345"/>
              <p:cNvSpPr>
                <a:spLocks noChangeShapeType="1"/>
              </p:cNvSpPr>
              <p:nvPr/>
            </p:nvSpPr>
            <p:spPr bwMode="auto">
              <a:xfrm flipH="1" flipV="1">
                <a:off x="1398" y="962"/>
                <a:ext cx="30" cy="11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70" name="Freeform 2346"/>
              <p:cNvSpPr>
                <a:spLocks/>
              </p:cNvSpPr>
              <p:nvPr/>
            </p:nvSpPr>
            <p:spPr bwMode="auto">
              <a:xfrm>
                <a:off x="1362" y="1076"/>
                <a:ext cx="66" cy="834"/>
              </a:xfrm>
              <a:custGeom>
                <a:avLst/>
                <a:gdLst/>
                <a:ahLst/>
                <a:cxnLst>
                  <a:cxn ang="0">
                    <a:pos x="24" y="828"/>
                  </a:cxn>
                  <a:cxn ang="0">
                    <a:pos x="0" y="834"/>
                  </a:cxn>
                  <a:cxn ang="0">
                    <a:pos x="66" y="0"/>
                  </a:cxn>
                  <a:cxn ang="0">
                    <a:pos x="24" y="828"/>
                  </a:cxn>
                </a:cxnLst>
                <a:rect l="0" t="0" r="r" b="b"/>
                <a:pathLst>
                  <a:path w="66" h="834">
                    <a:moveTo>
                      <a:pt x="24" y="828"/>
                    </a:moveTo>
                    <a:lnTo>
                      <a:pt x="0" y="834"/>
                    </a:lnTo>
                    <a:lnTo>
                      <a:pt x="66" y="0"/>
                    </a:lnTo>
                    <a:lnTo>
                      <a:pt x="24" y="828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71" name="Line 2347"/>
              <p:cNvSpPr>
                <a:spLocks noChangeShapeType="1"/>
              </p:cNvSpPr>
              <p:nvPr/>
            </p:nvSpPr>
            <p:spPr bwMode="auto">
              <a:xfrm flipH="1">
                <a:off x="1362" y="1904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72" name="Line 2348"/>
              <p:cNvSpPr>
                <a:spLocks noChangeShapeType="1"/>
              </p:cNvSpPr>
              <p:nvPr/>
            </p:nvSpPr>
            <p:spPr bwMode="auto">
              <a:xfrm flipV="1">
                <a:off x="1362" y="1076"/>
                <a:ext cx="66" cy="83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73" name="Freeform 2349"/>
              <p:cNvSpPr>
                <a:spLocks/>
              </p:cNvSpPr>
              <p:nvPr/>
            </p:nvSpPr>
            <p:spPr bwMode="auto">
              <a:xfrm>
                <a:off x="1386" y="1076"/>
                <a:ext cx="66" cy="828"/>
              </a:xfrm>
              <a:custGeom>
                <a:avLst/>
                <a:gdLst/>
                <a:ahLst/>
                <a:cxnLst>
                  <a:cxn ang="0">
                    <a:pos x="0" y="828"/>
                  </a:cxn>
                  <a:cxn ang="0">
                    <a:pos x="66" y="30"/>
                  </a:cxn>
                  <a:cxn ang="0">
                    <a:pos x="42" y="0"/>
                  </a:cxn>
                  <a:cxn ang="0">
                    <a:pos x="0" y="828"/>
                  </a:cxn>
                </a:cxnLst>
                <a:rect l="0" t="0" r="r" b="b"/>
                <a:pathLst>
                  <a:path w="66" h="828">
                    <a:moveTo>
                      <a:pt x="0" y="828"/>
                    </a:moveTo>
                    <a:lnTo>
                      <a:pt x="66" y="30"/>
                    </a:lnTo>
                    <a:lnTo>
                      <a:pt x="42" y="0"/>
                    </a:lnTo>
                    <a:lnTo>
                      <a:pt x="0" y="828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74" name="Line 2350"/>
              <p:cNvSpPr>
                <a:spLocks noChangeShapeType="1"/>
              </p:cNvSpPr>
              <p:nvPr/>
            </p:nvSpPr>
            <p:spPr bwMode="auto">
              <a:xfrm flipV="1">
                <a:off x="1386" y="1106"/>
                <a:ext cx="66" cy="79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75" name="Line 2351"/>
              <p:cNvSpPr>
                <a:spLocks noChangeShapeType="1"/>
              </p:cNvSpPr>
              <p:nvPr/>
            </p:nvSpPr>
            <p:spPr bwMode="auto">
              <a:xfrm flipH="1" flipV="1">
                <a:off x="1428" y="1076"/>
                <a:ext cx="24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76" name="Freeform 2352"/>
              <p:cNvSpPr>
                <a:spLocks/>
              </p:cNvSpPr>
              <p:nvPr/>
            </p:nvSpPr>
            <p:spPr bwMode="auto">
              <a:xfrm>
                <a:off x="1410" y="968"/>
                <a:ext cx="66" cy="288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66" y="0"/>
                  </a:cxn>
                  <a:cxn ang="0">
                    <a:pos x="42" y="138"/>
                  </a:cxn>
                  <a:cxn ang="0">
                    <a:pos x="0" y="288"/>
                  </a:cxn>
                </a:cxnLst>
                <a:rect l="0" t="0" r="r" b="b"/>
                <a:pathLst>
                  <a:path w="66" h="288">
                    <a:moveTo>
                      <a:pt x="0" y="288"/>
                    </a:moveTo>
                    <a:lnTo>
                      <a:pt x="66" y="0"/>
                    </a:lnTo>
                    <a:lnTo>
                      <a:pt x="42" y="138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FF9F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77" name="Line 2353"/>
              <p:cNvSpPr>
                <a:spLocks noChangeShapeType="1"/>
              </p:cNvSpPr>
              <p:nvPr/>
            </p:nvSpPr>
            <p:spPr bwMode="auto">
              <a:xfrm flipV="1">
                <a:off x="1410" y="968"/>
                <a:ext cx="66" cy="2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78" name="Line 2354"/>
              <p:cNvSpPr>
                <a:spLocks noChangeShapeType="1"/>
              </p:cNvSpPr>
              <p:nvPr/>
            </p:nvSpPr>
            <p:spPr bwMode="auto">
              <a:xfrm flipH="1">
                <a:off x="1452" y="968"/>
                <a:ext cx="24" cy="1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79" name="Freeform 2355"/>
              <p:cNvSpPr>
                <a:spLocks/>
              </p:cNvSpPr>
              <p:nvPr/>
            </p:nvSpPr>
            <p:spPr bwMode="auto">
              <a:xfrm>
                <a:off x="1398" y="938"/>
                <a:ext cx="72" cy="138"/>
              </a:xfrm>
              <a:custGeom>
                <a:avLst/>
                <a:gdLst/>
                <a:ahLst/>
                <a:cxnLst>
                  <a:cxn ang="0">
                    <a:pos x="30" y="138"/>
                  </a:cxn>
                  <a:cxn ang="0">
                    <a:pos x="0" y="24"/>
                  </a:cxn>
                  <a:cxn ang="0">
                    <a:pos x="72" y="0"/>
                  </a:cxn>
                  <a:cxn ang="0">
                    <a:pos x="30" y="138"/>
                  </a:cxn>
                </a:cxnLst>
                <a:rect l="0" t="0" r="r" b="b"/>
                <a:pathLst>
                  <a:path w="72" h="138">
                    <a:moveTo>
                      <a:pt x="30" y="138"/>
                    </a:moveTo>
                    <a:lnTo>
                      <a:pt x="0" y="24"/>
                    </a:lnTo>
                    <a:lnTo>
                      <a:pt x="72" y="0"/>
                    </a:lnTo>
                    <a:lnTo>
                      <a:pt x="30" y="138"/>
                    </a:lnTo>
                    <a:close/>
                  </a:path>
                </a:pathLst>
              </a:custGeom>
              <a:solidFill>
                <a:srgbClr val="FF2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80" name="Line 2356"/>
              <p:cNvSpPr>
                <a:spLocks noChangeShapeType="1"/>
              </p:cNvSpPr>
              <p:nvPr/>
            </p:nvSpPr>
            <p:spPr bwMode="auto">
              <a:xfrm flipH="1" flipV="1">
                <a:off x="1398" y="962"/>
                <a:ext cx="30" cy="11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81" name="Line 2357"/>
              <p:cNvSpPr>
                <a:spLocks noChangeShapeType="1"/>
              </p:cNvSpPr>
              <p:nvPr/>
            </p:nvSpPr>
            <p:spPr bwMode="auto">
              <a:xfrm flipV="1">
                <a:off x="1398" y="938"/>
                <a:ext cx="72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82" name="Freeform 2358"/>
              <p:cNvSpPr>
                <a:spLocks/>
              </p:cNvSpPr>
              <p:nvPr/>
            </p:nvSpPr>
            <p:spPr bwMode="auto">
              <a:xfrm>
                <a:off x="1410" y="968"/>
                <a:ext cx="66" cy="288"/>
              </a:xfrm>
              <a:custGeom>
                <a:avLst/>
                <a:gdLst/>
                <a:ahLst/>
                <a:cxnLst>
                  <a:cxn ang="0">
                    <a:pos x="24" y="24"/>
                  </a:cxn>
                  <a:cxn ang="0">
                    <a:pos x="0" y="288"/>
                  </a:cxn>
                  <a:cxn ang="0">
                    <a:pos x="66" y="0"/>
                  </a:cxn>
                  <a:cxn ang="0">
                    <a:pos x="24" y="24"/>
                  </a:cxn>
                </a:cxnLst>
                <a:rect l="0" t="0" r="r" b="b"/>
                <a:pathLst>
                  <a:path w="66" h="288">
                    <a:moveTo>
                      <a:pt x="24" y="24"/>
                    </a:moveTo>
                    <a:lnTo>
                      <a:pt x="0" y="288"/>
                    </a:lnTo>
                    <a:lnTo>
                      <a:pt x="66" y="0"/>
                    </a:lnTo>
                    <a:lnTo>
                      <a:pt x="24" y="24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83" name="Line 2359"/>
              <p:cNvSpPr>
                <a:spLocks noChangeShapeType="1"/>
              </p:cNvSpPr>
              <p:nvPr/>
            </p:nvSpPr>
            <p:spPr bwMode="auto">
              <a:xfrm flipH="1">
                <a:off x="1410" y="992"/>
                <a:ext cx="24" cy="26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84" name="Line 2360"/>
              <p:cNvSpPr>
                <a:spLocks noChangeShapeType="1"/>
              </p:cNvSpPr>
              <p:nvPr/>
            </p:nvSpPr>
            <p:spPr bwMode="auto">
              <a:xfrm flipV="1">
                <a:off x="1410" y="968"/>
                <a:ext cx="66" cy="2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85" name="Freeform 2361"/>
              <p:cNvSpPr>
                <a:spLocks/>
              </p:cNvSpPr>
              <p:nvPr/>
            </p:nvSpPr>
            <p:spPr bwMode="auto">
              <a:xfrm>
                <a:off x="1458" y="998"/>
                <a:ext cx="72" cy="24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72" y="18"/>
                  </a:cxn>
                  <a:cxn ang="0">
                    <a:pos x="42" y="0"/>
                  </a:cxn>
                  <a:cxn ang="0">
                    <a:pos x="0" y="24"/>
                  </a:cxn>
                </a:cxnLst>
                <a:rect l="0" t="0" r="r" b="b"/>
                <a:pathLst>
                  <a:path w="72" h="24">
                    <a:moveTo>
                      <a:pt x="0" y="24"/>
                    </a:moveTo>
                    <a:lnTo>
                      <a:pt x="72" y="18"/>
                    </a:lnTo>
                    <a:lnTo>
                      <a:pt x="42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86" name="Line 2362"/>
              <p:cNvSpPr>
                <a:spLocks noChangeShapeType="1"/>
              </p:cNvSpPr>
              <p:nvPr/>
            </p:nvSpPr>
            <p:spPr bwMode="auto">
              <a:xfrm flipV="1">
                <a:off x="1458" y="1016"/>
                <a:ext cx="72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87" name="Line 2363"/>
              <p:cNvSpPr>
                <a:spLocks noChangeShapeType="1"/>
              </p:cNvSpPr>
              <p:nvPr/>
            </p:nvSpPr>
            <p:spPr bwMode="auto">
              <a:xfrm flipH="1" flipV="1">
                <a:off x="1500" y="998"/>
                <a:ext cx="3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88" name="Freeform 2364"/>
              <p:cNvSpPr>
                <a:spLocks/>
              </p:cNvSpPr>
              <p:nvPr/>
            </p:nvSpPr>
            <p:spPr bwMode="auto">
              <a:xfrm>
                <a:off x="1458" y="1016"/>
                <a:ext cx="72" cy="6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0" y="6"/>
                  </a:cxn>
                  <a:cxn ang="0">
                    <a:pos x="72" y="0"/>
                  </a:cxn>
                  <a:cxn ang="0">
                    <a:pos x="30" y="0"/>
                  </a:cxn>
                </a:cxnLst>
                <a:rect l="0" t="0" r="r" b="b"/>
                <a:pathLst>
                  <a:path w="72" h="6">
                    <a:moveTo>
                      <a:pt x="30" y="0"/>
                    </a:moveTo>
                    <a:lnTo>
                      <a:pt x="0" y="6"/>
                    </a:lnTo>
                    <a:lnTo>
                      <a:pt x="72" y="0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89" name="Line 2365"/>
              <p:cNvSpPr>
                <a:spLocks noChangeShapeType="1"/>
              </p:cNvSpPr>
              <p:nvPr/>
            </p:nvSpPr>
            <p:spPr bwMode="auto">
              <a:xfrm flipH="1">
                <a:off x="1458" y="1016"/>
                <a:ext cx="3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90" name="Line 2366"/>
              <p:cNvSpPr>
                <a:spLocks noChangeShapeType="1"/>
              </p:cNvSpPr>
              <p:nvPr/>
            </p:nvSpPr>
            <p:spPr bwMode="auto">
              <a:xfrm flipV="1">
                <a:off x="1458" y="1016"/>
                <a:ext cx="72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91" name="Freeform 2367"/>
              <p:cNvSpPr>
                <a:spLocks/>
              </p:cNvSpPr>
              <p:nvPr/>
            </p:nvSpPr>
            <p:spPr bwMode="auto">
              <a:xfrm>
                <a:off x="1488" y="1016"/>
                <a:ext cx="66" cy="228"/>
              </a:xfrm>
              <a:custGeom>
                <a:avLst/>
                <a:gdLst/>
                <a:ahLst/>
                <a:cxnLst>
                  <a:cxn ang="0">
                    <a:pos x="24" y="228"/>
                  </a:cxn>
                  <a:cxn ang="0">
                    <a:pos x="0" y="0"/>
                  </a:cxn>
                  <a:cxn ang="0">
                    <a:pos x="66" y="24"/>
                  </a:cxn>
                  <a:cxn ang="0">
                    <a:pos x="24" y="228"/>
                  </a:cxn>
                </a:cxnLst>
                <a:rect l="0" t="0" r="r" b="b"/>
                <a:pathLst>
                  <a:path w="66" h="228">
                    <a:moveTo>
                      <a:pt x="24" y="228"/>
                    </a:moveTo>
                    <a:lnTo>
                      <a:pt x="0" y="0"/>
                    </a:lnTo>
                    <a:lnTo>
                      <a:pt x="66" y="24"/>
                    </a:lnTo>
                    <a:lnTo>
                      <a:pt x="24" y="228"/>
                    </a:lnTo>
                    <a:close/>
                  </a:path>
                </a:pathLst>
              </a:custGeom>
              <a:solidFill>
                <a:srgbClr val="FF8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92" name="Line 2368"/>
              <p:cNvSpPr>
                <a:spLocks noChangeShapeType="1"/>
              </p:cNvSpPr>
              <p:nvPr/>
            </p:nvSpPr>
            <p:spPr bwMode="auto">
              <a:xfrm flipH="1" flipV="1">
                <a:off x="1488" y="1016"/>
                <a:ext cx="24" cy="22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93" name="Line 2369"/>
              <p:cNvSpPr>
                <a:spLocks noChangeShapeType="1"/>
              </p:cNvSpPr>
              <p:nvPr/>
            </p:nvSpPr>
            <p:spPr bwMode="auto">
              <a:xfrm>
                <a:off x="1488" y="1016"/>
                <a:ext cx="6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94" name="Freeform 2370"/>
              <p:cNvSpPr>
                <a:spLocks/>
              </p:cNvSpPr>
              <p:nvPr/>
            </p:nvSpPr>
            <p:spPr bwMode="auto">
              <a:xfrm>
                <a:off x="1512" y="1022"/>
                <a:ext cx="66" cy="222"/>
              </a:xfrm>
              <a:custGeom>
                <a:avLst/>
                <a:gdLst/>
                <a:ahLst/>
                <a:cxnLst>
                  <a:cxn ang="0">
                    <a:pos x="0" y="222"/>
                  </a:cxn>
                  <a:cxn ang="0">
                    <a:pos x="66" y="0"/>
                  </a:cxn>
                  <a:cxn ang="0">
                    <a:pos x="42" y="18"/>
                  </a:cxn>
                  <a:cxn ang="0">
                    <a:pos x="0" y="222"/>
                  </a:cxn>
                </a:cxnLst>
                <a:rect l="0" t="0" r="r" b="b"/>
                <a:pathLst>
                  <a:path w="66" h="222">
                    <a:moveTo>
                      <a:pt x="0" y="222"/>
                    </a:moveTo>
                    <a:lnTo>
                      <a:pt x="66" y="0"/>
                    </a:lnTo>
                    <a:lnTo>
                      <a:pt x="42" y="18"/>
                    </a:lnTo>
                    <a:lnTo>
                      <a:pt x="0" y="222"/>
                    </a:lnTo>
                    <a:close/>
                  </a:path>
                </a:pathLst>
              </a:custGeom>
              <a:solidFill>
                <a:srgbClr val="FF8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95" name="Line 2371"/>
              <p:cNvSpPr>
                <a:spLocks noChangeShapeType="1"/>
              </p:cNvSpPr>
              <p:nvPr/>
            </p:nvSpPr>
            <p:spPr bwMode="auto">
              <a:xfrm flipV="1">
                <a:off x="1512" y="1022"/>
                <a:ext cx="66" cy="22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96" name="Line 2372"/>
              <p:cNvSpPr>
                <a:spLocks noChangeShapeType="1"/>
              </p:cNvSpPr>
              <p:nvPr/>
            </p:nvSpPr>
            <p:spPr bwMode="auto">
              <a:xfrm flipH="1">
                <a:off x="1554" y="1022"/>
                <a:ext cx="24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97" name="Freeform 2373"/>
              <p:cNvSpPr>
                <a:spLocks/>
              </p:cNvSpPr>
              <p:nvPr/>
            </p:nvSpPr>
            <p:spPr bwMode="auto">
              <a:xfrm>
                <a:off x="1512" y="1022"/>
                <a:ext cx="66" cy="732"/>
              </a:xfrm>
              <a:custGeom>
                <a:avLst/>
                <a:gdLst/>
                <a:ahLst/>
                <a:cxnLst>
                  <a:cxn ang="0">
                    <a:pos x="24" y="732"/>
                  </a:cxn>
                  <a:cxn ang="0">
                    <a:pos x="0" y="222"/>
                  </a:cxn>
                  <a:cxn ang="0">
                    <a:pos x="66" y="0"/>
                  </a:cxn>
                  <a:cxn ang="0">
                    <a:pos x="24" y="732"/>
                  </a:cxn>
                </a:cxnLst>
                <a:rect l="0" t="0" r="r" b="b"/>
                <a:pathLst>
                  <a:path w="66" h="732">
                    <a:moveTo>
                      <a:pt x="24" y="732"/>
                    </a:moveTo>
                    <a:lnTo>
                      <a:pt x="0" y="222"/>
                    </a:lnTo>
                    <a:lnTo>
                      <a:pt x="66" y="0"/>
                    </a:lnTo>
                    <a:lnTo>
                      <a:pt x="24" y="732"/>
                    </a:lnTo>
                    <a:close/>
                  </a:path>
                </a:pathLst>
              </a:custGeom>
              <a:solidFill>
                <a:srgbClr val="00A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98" name="Line 2374"/>
              <p:cNvSpPr>
                <a:spLocks noChangeShapeType="1"/>
              </p:cNvSpPr>
              <p:nvPr/>
            </p:nvSpPr>
            <p:spPr bwMode="auto">
              <a:xfrm flipH="1" flipV="1">
                <a:off x="1512" y="1244"/>
                <a:ext cx="24" cy="5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99" name="Line 2375"/>
              <p:cNvSpPr>
                <a:spLocks noChangeShapeType="1"/>
              </p:cNvSpPr>
              <p:nvPr/>
            </p:nvSpPr>
            <p:spPr bwMode="auto">
              <a:xfrm flipV="1">
                <a:off x="1512" y="1022"/>
                <a:ext cx="66" cy="22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00" name="Freeform 2376"/>
              <p:cNvSpPr>
                <a:spLocks/>
              </p:cNvSpPr>
              <p:nvPr/>
            </p:nvSpPr>
            <p:spPr bwMode="auto">
              <a:xfrm>
                <a:off x="1530" y="1118"/>
                <a:ext cx="66" cy="19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6" y="24"/>
                  </a:cxn>
                  <a:cxn ang="0">
                    <a:pos x="42" y="198"/>
                  </a:cxn>
                  <a:cxn ang="0">
                    <a:pos x="0" y="0"/>
                  </a:cxn>
                </a:cxnLst>
                <a:rect l="0" t="0" r="r" b="b"/>
                <a:pathLst>
                  <a:path w="66" h="198">
                    <a:moveTo>
                      <a:pt x="0" y="0"/>
                    </a:moveTo>
                    <a:lnTo>
                      <a:pt x="66" y="24"/>
                    </a:lnTo>
                    <a:lnTo>
                      <a:pt x="42" y="1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01" name="Line 2377"/>
              <p:cNvSpPr>
                <a:spLocks noChangeShapeType="1"/>
              </p:cNvSpPr>
              <p:nvPr/>
            </p:nvSpPr>
            <p:spPr bwMode="auto">
              <a:xfrm>
                <a:off x="1530" y="1118"/>
                <a:ext cx="6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02" name="Line 2378"/>
              <p:cNvSpPr>
                <a:spLocks noChangeShapeType="1"/>
              </p:cNvSpPr>
              <p:nvPr/>
            </p:nvSpPr>
            <p:spPr bwMode="auto">
              <a:xfrm flipH="1">
                <a:off x="1572" y="1142"/>
                <a:ext cx="24" cy="17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03" name="Freeform 2379"/>
              <p:cNvSpPr>
                <a:spLocks/>
              </p:cNvSpPr>
              <p:nvPr/>
            </p:nvSpPr>
            <p:spPr bwMode="auto">
              <a:xfrm>
                <a:off x="1578" y="1136"/>
                <a:ext cx="72" cy="54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72" y="24"/>
                  </a:cxn>
                  <a:cxn ang="0">
                    <a:pos x="42" y="0"/>
                  </a:cxn>
                  <a:cxn ang="0">
                    <a:pos x="0" y="54"/>
                  </a:cxn>
                </a:cxnLst>
                <a:rect l="0" t="0" r="r" b="b"/>
                <a:pathLst>
                  <a:path w="72" h="54">
                    <a:moveTo>
                      <a:pt x="0" y="54"/>
                    </a:moveTo>
                    <a:lnTo>
                      <a:pt x="72" y="24"/>
                    </a:lnTo>
                    <a:lnTo>
                      <a:pt x="42" y="0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E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04" name="Line 2380"/>
              <p:cNvSpPr>
                <a:spLocks noChangeShapeType="1"/>
              </p:cNvSpPr>
              <p:nvPr/>
            </p:nvSpPr>
            <p:spPr bwMode="auto">
              <a:xfrm flipV="1">
                <a:off x="1578" y="1160"/>
                <a:ext cx="72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05" name="Line 2381"/>
              <p:cNvSpPr>
                <a:spLocks noChangeShapeType="1"/>
              </p:cNvSpPr>
              <p:nvPr/>
            </p:nvSpPr>
            <p:spPr bwMode="auto">
              <a:xfrm flipH="1" flipV="1">
                <a:off x="1620" y="1136"/>
                <a:ext cx="30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06" name="Freeform 2382"/>
              <p:cNvSpPr>
                <a:spLocks/>
              </p:cNvSpPr>
              <p:nvPr/>
            </p:nvSpPr>
            <p:spPr bwMode="auto">
              <a:xfrm>
                <a:off x="1578" y="1160"/>
                <a:ext cx="72" cy="30"/>
              </a:xfrm>
              <a:custGeom>
                <a:avLst/>
                <a:gdLst/>
                <a:ahLst/>
                <a:cxnLst>
                  <a:cxn ang="0">
                    <a:pos x="30" y="24"/>
                  </a:cxn>
                  <a:cxn ang="0">
                    <a:pos x="0" y="30"/>
                  </a:cxn>
                  <a:cxn ang="0">
                    <a:pos x="72" y="0"/>
                  </a:cxn>
                  <a:cxn ang="0">
                    <a:pos x="30" y="24"/>
                  </a:cxn>
                </a:cxnLst>
                <a:rect l="0" t="0" r="r" b="b"/>
                <a:pathLst>
                  <a:path w="72" h="30">
                    <a:moveTo>
                      <a:pt x="30" y="24"/>
                    </a:moveTo>
                    <a:lnTo>
                      <a:pt x="0" y="30"/>
                    </a:lnTo>
                    <a:lnTo>
                      <a:pt x="72" y="0"/>
                    </a:lnTo>
                    <a:lnTo>
                      <a:pt x="30" y="24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07" name="Line 2383"/>
              <p:cNvSpPr>
                <a:spLocks noChangeShapeType="1"/>
              </p:cNvSpPr>
              <p:nvPr/>
            </p:nvSpPr>
            <p:spPr bwMode="auto">
              <a:xfrm flipH="1">
                <a:off x="1578" y="1184"/>
                <a:ext cx="3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08" name="Line 2384"/>
              <p:cNvSpPr>
                <a:spLocks noChangeShapeType="1"/>
              </p:cNvSpPr>
              <p:nvPr/>
            </p:nvSpPr>
            <p:spPr bwMode="auto">
              <a:xfrm flipV="1">
                <a:off x="1578" y="1160"/>
                <a:ext cx="72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09" name="Freeform 2385"/>
              <p:cNvSpPr>
                <a:spLocks/>
              </p:cNvSpPr>
              <p:nvPr/>
            </p:nvSpPr>
            <p:spPr bwMode="auto">
              <a:xfrm>
                <a:off x="1578" y="1004"/>
                <a:ext cx="66" cy="2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66" y="24"/>
                  </a:cxn>
                  <a:cxn ang="0">
                    <a:pos x="42" y="0"/>
                  </a:cxn>
                  <a:cxn ang="0">
                    <a:pos x="0" y="18"/>
                  </a:cxn>
                </a:cxnLst>
                <a:rect l="0" t="0" r="r" b="b"/>
                <a:pathLst>
                  <a:path w="66" h="24">
                    <a:moveTo>
                      <a:pt x="0" y="18"/>
                    </a:moveTo>
                    <a:lnTo>
                      <a:pt x="66" y="24"/>
                    </a:lnTo>
                    <a:lnTo>
                      <a:pt x="42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B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10" name="Line 2386"/>
              <p:cNvSpPr>
                <a:spLocks noChangeShapeType="1"/>
              </p:cNvSpPr>
              <p:nvPr/>
            </p:nvSpPr>
            <p:spPr bwMode="auto">
              <a:xfrm>
                <a:off x="1578" y="1022"/>
                <a:ext cx="6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11" name="Line 2387"/>
              <p:cNvSpPr>
                <a:spLocks noChangeShapeType="1"/>
              </p:cNvSpPr>
              <p:nvPr/>
            </p:nvSpPr>
            <p:spPr bwMode="auto">
              <a:xfrm flipH="1" flipV="1">
                <a:off x="1620" y="1004"/>
                <a:ext cx="24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12" name="Freeform 2388"/>
              <p:cNvSpPr>
                <a:spLocks/>
              </p:cNvSpPr>
              <p:nvPr/>
            </p:nvSpPr>
            <p:spPr bwMode="auto">
              <a:xfrm>
                <a:off x="1578" y="878"/>
                <a:ext cx="66" cy="24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66" y="12"/>
                  </a:cxn>
                  <a:cxn ang="0">
                    <a:pos x="42" y="0"/>
                  </a:cxn>
                  <a:cxn ang="0">
                    <a:pos x="0" y="24"/>
                  </a:cxn>
                </a:cxnLst>
                <a:rect l="0" t="0" r="r" b="b"/>
                <a:pathLst>
                  <a:path w="66" h="24">
                    <a:moveTo>
                      <a:pt x="0" y="24"/>
                    </a:moveTo>
                    <a:lnTo>
                      <a:pt x="66" y="12"/>
                    </a:lnTo>
                    <a:lnTo>
                      <a:pt x="42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13" name="Line 2389"/>
              <p:cNvSpPr>
                <a:spLocks noChangeShapeType="1"/>
              </p:cNvSpPr>
              <p:nvPr/>
            </p:nvSpPr>
            <p:spPr bwMode="auto">
              <a:xfrm flipV="1">
                <a:off x="1578" y="890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14" name="Line 2390"/>
              <p:cNvSpPr>
                <a:spLocks noChangeShapeType="1"/>
              </p:cNvSpPr>
              <p:nvPr/>
            </p:nvSpPr>
            <p:spPr bwMode="auto">
              <a:xfrm flipH="1" flipV="1">
                <a:off x="1620" y="878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15" name="Freeform 2391"/>
              <p:cNvSpPr>
                <a:spLocks/>
              </p:cNvSpPr>
              <p:nvPr/>
            </p:nvSpPr>
            <p:spPr bwMode="auto">
              <a:xfrm>
                <a:off x="1578" y="890"/>
                <a:ext cx="66" cy="24"/>
              </a:xfrm>
              <a:custGeom>
                <a:avLst/>
                <a:gdLst/>
                <a:ahLst/>
                <a:cxnLst>
                  <a:cxn ang="0">
                    <a:pos x="24" y="24"/>
                  </a:cxn>
                  <a:cxn ang="0">
                    <a:pos x="0" y="12"/>
                  </a:cxn>
                  <a:cxn ang="0">
                    <a:pos x="66" y="0"/>
                  </a:cxn>
                  <a:cxn ang="0">
                    <a:pos x="24" y="24"/>
                  </a:cxn>
                </a:cxnLst>
                <a:rect l="0" t="0" r="r" b="b"/>
                <a:pathLst>
                  <a:path w="66" h="24">
                    <a:moveTo>
                      <a:pt x="24" y="24"/>
                    </a:moveTo>
                    <a:lnTo>
                      <a:pt x="0" y="12"/>
                    </a:lnTo>
                    <a:lnTo>
                      <a:pt x="66" y="0"/>
                    </a:lnTo>
                    <a:lnTo>
                      <a:pt x="24" y="24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16" name="Line 2392"/>
              <p:cNvSpPr>
                <a:spLocks noChangeShapeType="1"/>
              </p:cNvSpPr>
              <p:nvPr/>
            </p:nvSpPr>
            <p:spPr bwMode="auto">
              <a:xfrm flipH="1" flipV="1">
                <a:off x="1578" y="902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17" name="Line 2393"/>
              <p:cNvSpPr>
                <a:spLocks noChangeShapeType="1"/>
              </p:cNvSpPr>
              <p:nvPr/>
            </p:nvSpPr>
            <p:spPr bwMode="auto">
              <a:xfrm flipV="1">
                <a:off x="1578" y="890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18" name="Freeform 2394"/>
              <p:cNvSpPr>
                <a:spLocks/>
              </p:cNvSpPr>
              <p:nvPr/>
            </p:nvSpPr>
            <p:spPr bwMode="auto">
              <a:xfrm>
                <a:off x="1506" y="1118"/>
                <a:ext cx="66" cy="19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0" y="60"/>
                  </a:cxn>
                  <a:cxn ang="0">
                    <a:pos x="66" y="198"/>
                  </a:cxn>
                  <a:cxn ang="0">
                    <a:pos x="24" y="0"/>
                  </a:cxn>
                </a:cxnLst>
                <a:rect l="0" t="0" r="r" b="b"/>
                <a:pathLst>
                  <a:path w="66" h="198">
                    <a:moveTo>
                      <a:pt x="24" y="0"/>
                    </a:moveTo>
                    <a:lnTo>
                      <a:pt x="0" y="60"/>
                    </a:lnTo>
                    <a:lnTo>
                      <a:pt x="66" y="198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B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19" name="Line 2395"/>
              <p:cNvSpPr>
                <a:spLocks noChangeShapeType="1"/>
              </p:cNvSpPr>
              <p:nvPr/>
            </p:nvSpPr>
            <p:spPr bwMode="auto">
              <a:xfrm flipH="1">
                <a:off x="1506" y="1118"/>
                <a:ext cx="24" cy="6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20" name="Line 2396"/>
              <p:cNvSpPr>
                <a:spLocks noChangeShapeType="1"/>
              </p:cNvSpPr>
              <p:nvPr/>
            </p:nvSpPr>
            <p:spPr bwMode="auto">
              <a:xfrm>
                <a:off x="1506" y="1178"/>
                <a:ext cx="66" cy="1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21" name="Freeform 2397"/>
              <p:cNvSpPr>
                <a:spLocks/>
              </p:cNvSpPr>
              <p:nvPr/>
            </p:nvSpPr>
            <p:spPr bwMode="auto">
              <a:xfrm>
                <a:off x="1548" y="1238"/>
                <a:ext cx="66" cy="12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66" y="12"/>
                  </a:cxn>
                  <a:cxn ang="0">
                    <a:pos x="42" y="0"/>
                  </a:cxn>
                  <a:cxn ang="0">
                    <a:pos x="0" y="12"/>
                  </a:cxn>
                </a:cxnLst>
                <a:rect l="0" t="0" r="r" b="b"/>
                <a:pathLst>
                  <a:path w="66" h="12">
                    <a:moveTo>
                      <a:pt x="0" y="12"/>
                    </a:moveTo>
                    <a:lnTo>
                      <a:pt x="66" y="12"/>
                    </a:lnTo>
                    <a:lnTo>
                      <a:pt x="42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E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22" name="Line 2398"/>
              <p:cNvSpPr>
                <a:spLocks noChangeShapeType="1"/>
              </p:cNvSpPr>
              <p:nvPr/>
            </p:nvSpPr>
            <p:spPr bwMode="auto">
              <a:xfrm>
                <a:off x="1548" y="1250"/>
                <a:ext cx="6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23" name="Line 2399"/>
              <p:cNvSpPr>
                <a:spLocks noChangeShapeType="1"/>
              </p:cNvSpPr>
              <p:nvPr/>
            </p:nvSpPr>
            <p:spPr bwMode="auto">
              <a:xfrm flipH="1" flipV="1">
                <a:off x="1590" y="1238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24" name="Freeform 2400"/>
              <p:cNvSpPr>
                <a:spLocks/>
              </p:cNvSpPr>
              <p:nvPr/>
            </p:nvSpPr>
            <p:spPr bwMode="auto">
              <a:xfrm>
                <a:off x="1572" y="1244"/>
                <a:ext cx="66" cy="6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0"/>
                  </a:cxn>
                  <a:cxn ang="0">
                    <a:pos x="42" y="6"/>
                  </a:cxn>
                  <a:cxn ang="0">
                    <a:pos x="0" y="6"/>
                  </a:cxn>
                </a:cxnLst>
                <a:rect l="0" t="0" r="r" b="b"/>
                <a:pathLst>
                  <a:path w="66" h="6">
                    <a:moveTo>
                      <a:pt x="0" y="6"/>
                    </a:moveTo>
                    <a:lnTo>
                      <a:pt x="66" y="0"/>
                    </a:lnTo>
                    <a:lnTo>
                      <a:pt x="42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E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25" name="Line 2401"/>
              <p:cNvSpPr>
                <a:spLocks noChangeShapeType="1"/>
              </p:cNvSpPr>
              <p:nvPr/>
            </p:nvSpPr>
            <p:spPr bwMode="auto">
              <a:xfrm flipV="1">
                <a:off x="1572" y="1244"/>
                <a:ext cx="6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26" name="Line 2402"/>
              <p:cNvSpPr>
                <a:spLocks noChangeShapeType="1"/>
              </p:cNvSpPr>
              <p:nvPr/>
            </p:nvSpPr>
            <p:spPr bwMode="auto">
              <a:xfrm flipH="1">
                <a:off x="1614" y="1244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27" name="Freeform 2403"/>
              <p:cNvSpPr>
                <a:spLocks/>
              </p:cNvSpPr>
              <p:nvPr/>
            </p:nvSpPr>
            <p:spPr bwMode="auto">
              <a:xfrm>
                <a:off x="1548" y="1250"/>
                <a:ext cx="66" cy="1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0" y="0"/>
                  </a:cxn>
                  <a:cxn ang="0">
                    <a:pos x="66" y="0"/>
                  </a:cxn>
                  <a:cxn ang="0">
                    <a:pos x="24" y="0"/>
                  </a:cxn>
                </a:cxnLst>
                <a:rect l="0" t="0" r="r" b="b"/>
                <a:pathLst>
                  <a:path w="66">
                    <a:moveTo>
                      <a:pt x="24" y="0"/>
                    </a:moveTo>
                    <a:lnTo>
                      <a:pt x="0" y="0"/>
                    </a:lnTo>
                    <a:lnTo>
                      <a:pt x="66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E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28" name="Line 2404"/>
              <p:cNvSpPr>
                <a:spLocks noChangeShapeType="1"/>
              </p:cNvSpPr>
              <p:nvPr/>
            </p:nvSpPr>
            <p:spPr bwMode="auto">
              <a:xfrm flipH="1">
                <a:off x="1548" y="1250"/>
                <a:ext cx="2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29" name="Line 2405"/>
              <p:cNvSpPr>
                <a:spLocks noChangeShapeType="1"/>
              </p:cNvSpPr>
              <p:nvPr/>
            </p:nvSpPr>
            <p:spPr bwMode="auto">
              <a:xfrm>
                <a:off x="1548" y="1250"/>
                <a:ext cx="6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30" name="Freeform 2406"/>
              <p:cNvSpPr>
                <a:spLocks/>
              </p:cNvSpPr>
              <p:nvPr/>
            </p:nvSpPr>
            <p:spPr bwMode="auto">
              <a:xfrm>
                <a:off x="1572" y="1244"/>
                <a:ext cx="66" cy="30"/>
              </a:xfrm>
              <a:custGeom>
                <a:avLst/>
                <a:gdLst/>
                <a:ahLst/>
                <a:cxnLst>
                  <a:cxn ang="0">
                    <a:pos x="30" y="30"/>
                  </a:cxn>
                  <a:cxn ang="0">
                    <a:pos x="0" y="6"/>
                  </a:cxn>
                  <a:cxn ang="0">
                    <a:pos x="66" y="0"/>
                  </a:cxn>
                  <a:cxn ang="0">
                    <a:pos x="30" y="30"/>
                  </a:cxn>
                </a:cxnLst>
                <a:rect l="0" t="0" r="r" b="b"/>
                <a:pathLst>
                  <a:path w="66" h="30">
                    <a:moveTo>
                      <a:pt x="30" y="30"/>
                    </a:moveTo>
                    <a:lnTo>
                      <a:pt x="0" y="6"/>
                    </a:lnTo>
                    <a:lnTo>
                      <a:pt x="66" y="0"/>
                    </a:lnTo>
                    <a:lnTo>
                      <a:pt x="30" y="3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31" name="Line 2407"/>
              <p:cNvSpPr>
                <a:spLocks noChangeShapeType="1"/>
              </p:cNvSpPr>
              <p:nvPr/>
            </p:nvSpPr>
            <p:spPr bwMode="auto">
              <a:xfrm flipH="1" flipV="1">
                <a:off x="1572" y="1250"/>
                <a:ext cx="30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32" name="Line 2408"/>
              <p:cNvSpPr>
                <a:spLocks noChangeShapeType="1"/>
              </p:cNvSpPr>
              <p:nvPr/>
            </p:nvSpPr>
            <p:spPr bwMode="auto">
              <a:xfrm flipV="1">
                <a:off x="1572" y="1244"/>
                <a:ext cx="6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33" name="Freeform 2409"/>
              <p:cNvSpPr>
                <a:spLocks/>
              </p:cNvSpPr>
              <p:nvPr/>
            </p:nvSpPr>
            <p:spPr bwMode="auto">
              <a:xfrm>
                <a:off x="1386" y="1106"/>
                <a:ext cx="66" cy="798"/>
              </a:xfrm>
              <a:custGeom>
                <a:avLst/>
                <a:gdLst/>
                <a:ahLst/>
                <a:cxnLst>
                  <a:cxn ang="0">
                    <a:pos x="24" y="150"/>
                  </a:cxn>
                  <a:cxn ang="0">
                    <a:pos x="0" y="798"/>
                  </a:cxn>
                  <a:cxn ang="0">
                    <a:pos x="66" y="0"/>
                  </a:cxn>
                  <a:cxn ang="0">
                    <a:pos x="24" y="150"/>
                  </a:cxn>
                </a:cxnLst>
                <a:rect l="0" t="0" r="r" b="b"/>
                <a:pathLst>
                  <a:path w="66" h="798">
                    <a:moveTo>
                      <a:pt x="24" y="150"/>
                    </a:moveTo>
                    <a:lnTo>
                      <a:pt x="0" y="798"/>
                    </a:lnTo>
                    <a:lnTo>
                      <a:pt x="66" y="0"/>
                    </a:lnTo>
                    <a:lnTo>
                      <a:pt x="24" y="150"/>
                    </a:lnTo>
                    <a:close/>
                  </a:path>
                </a:pathLst>
              </a:custGeom>
              <a:solidFill>
                <a:srgbClr val="FF9F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34" name="Line 2410"/>
              <p:cNvSpPr>
                <a:spLocks noChangeShapeType="1"/>
              </p:cNvSpPr>
              <p:nvPr/>
            </p:nvSpPr>
            <p:spPr bwMode="auto">
              <a:xfrm flipH="1">
                <a:off x="1386" y="1256"/>
                <a:ext cx="24" cy="64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35" name="Line 2411"/>
              <p:cNvSpPr>
                <a:spLocks noChangeShapeType="1"/>
              </p:cNvSpPr>
              <p:nvPr/>
            </p:nvSpPr>
            <p:spPr bwMode="auto">
              <a:xfrm flipV="1">
                <a:off x="1386" y="1106"/>
                <a:ext cx="66" cy="79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36" name="Freeform 2412"/>
              <p:cNvSpPr>
                <a:spLocks/>
              </p:cNvSpPr>
              <p:nvPr/>
            </p:nvSpPr>
            <p:spPr bwMode="auto">
              <a:xfrm>
                <a:off x="1446" y="1016"/>
                <a:ext cx="66" cy="228"/>
              </a:xfrm>
              <a:custGeom>
                <a:avLst/>
                <a:gdLst/>
                <a:ahLst/>
                <a:cxnLst>
                  <a:cxn ang="0">
                    <a:pos x="0" y="90"/>
                  </a:cxn>
                  <a:cxn ang="0">
                    <a:pos x="66" y="228"/>
                  </a:cxn>
                  <a:cxn ang="0">
                    <a:pos x="42" y="0"/>
                  </a:cxn>
                  <a:cxn ang="0">
                    <a:pos x="0" y="90"/>
                  </a:cxn>
                </a:cxnLst>
                <a:rect l="0" t="0" r="r" b="b"/>
                <a:pathLst>
                  <a:path w="66" h="228">
                    <a:moveTo>
                      <a:pt x="0" y="90"/>
                    </a:moveTo>
                    <a:lnTo>
                      <a:pt x="66" y="228"/>
                    </a:lnTo>
                    <a:lnTo>
                      <a:pt x="42" y="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E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37" name="Line 2413"/>
              <p:cNvSpPr>
                <a:spLocks noChangeShapeType="1"/>
              </p:cNvSpPr>
              <p:nvPr/>
            </p:nvSpPr>
            <p:spPr bwMode="auto">
              <a:xfrm>
                <a:off x="1446" y="1106"/>
                <a:ext cx="66" cy="1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38" name="Line 2414"/>
              <p:cNvSpPr>
                <a:spLocks noChangeShapeType="1"/>
              </p:cNvSpPr>
              <p:nvPr/>
            </p:nvSpPr>
            <p:spPr bwMode="auto">
              <a:xfrm flipH="1" flipV="1">
                <a:off x="1488" y="1016"/>
                <a:ext cx="24" cy="22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39" name="Freeform 2415"/>
              <p:cNvSpPr>
                <a:spLocks/>
              </p:cNvSpPr>
              <p:nvPr/>
            </p:nvSpPr>
            <p:spPr bwMode="auto">
              <a:xfrm>
                <a:off x="1446" y="1106"/>
                <a:ext cx="66" cy="360"/>
              </a:xfrm>
              <a:custGeom>
                <a:avLst/>
                <a:gdLst/>
                <a:ahLst/>
                <a:cxnLst>
                  <a:cxn ang="0">
                    <a:pos x="24" y="360"/>
                  </a:cxn>
                  <a:cxn ang="0">
                    <a:pos x="0" y="0"/>
                  </a:cxn>
                  <a:cxn ang="0">
                    <a:pos x="66" y="138"/>
                  </a:cxn>
                  <a:cxn ang="0">
                    <a:pos x="24" y="360"/>
                  </a:cxn>
                </a:cxnLst>
                <a:rect l="0" t="0" r="r" b="b"/>
                <a:pathLst>
                  <a:path w="66" h="360">
                    <a:moveTo>
                      <a:pt x="24" y="360"/>
                    </a:moveTo>
                    <a:lnTo>
                      <a:pt x="0" y="0"/>
                    </a:lnTo>
                    <a:lnTo>
                      <a:pt x="66" y="138"/>
                    </a:lnTo>
                    <a:lnTo>
                      <a:pt x="24" y="360"/>
                    </a:lnTo>
                    <a:close/>
                  </a:path>
                </a:pathLst>
              </a:custGeom>
              <a:solidFill>
                <a:srgbClr val="CFFF3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40" name="Line 2416"/>
              <p:cNvSpPr>
                <a:spLocks noChangeShapeType="1"/>
              </p:cNvSpPr>
              <p:nvPr/>
            </p:nvSpPr>
            <p:spPr bwMode="auto">
              <a:xfrm flipH="1" flipV="1">
                <a:off x="1446" y="1106"/>
                <a:ext cx="24" cy="36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3642" name="Group 2618"/>
            <p:cNvGrpSpPr>
              <a:grpSpLocks/>
            </p:cNvGrpSpPr>
            <p:nvPr/>
          </p:nvGrpSpPr>
          <p:grpSpPr bwMode="auto">
            <a:xfrm>
              <a:off x="2295525" y="1231900"/>
              <a:ext cx="295275" cy="1676400"/>
              <a:chOff x="1446" y="776"/>
              <a:chExt cx="186" cy="1056"/>
            </a:xfrm>
          </p:grpSpPr>
          <p:sp>
            <p:nvSpPr>
              <p:cNvPr id="3442" name="Line 2418"/>
              <p:cNvSpPr>
                <a:spLocks noChangeShapeType="1"/>
              </p:cNvSpPr>
              <p:nvPr/>
            </p:nvSpPr>
            <p:spPr bwMode="auto">
              <a:xfrm>
                <a:off x="1446" y="1106"/>
                <a:ext cx="66" cy="1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43" name="Freeform 2419"/>
              <p:cNvSpPr>
                <a:spLocks/>
              </p:cNvSpPr>
              <p:nvPr/>
            </p:nvSpPr>
            <p:spPr bwMode="auto">
              <a:xfrm>
                <a:off x="1470" y="1244"/>
                <a:ext cx="66" cy="510"/>
              </a:xfrm>
              <a:custGeom>
                <a:avLst/>
                <a:gdLst/>
                <a:ahLst/>
                <a:cxnLst>
                  <a:cxn ang="0">
                    <a:pos x="0" y="222"/>
                  </a:cxn>
                  <a:cxn ang="0">
                    <a:pos x="66" y="510"/>
                  </a:cxn>
                  <a:cxn ang="0">
                    <a:pos x="42" y="0"/>
                  </a:cxn>
                  <a:cxn ang="0">
                    <a:pos x="0" y="222"/>
                  </a:cxn>
                </a:cxnLst>
                <a:rect l="0" t="0" r="r" b="b"/>
                <a:pathLst>
                  <a:path w="66" h="510">
                    <a:moveTo>
                      <a:pt x="0" y="222"/>
                    </a:moveTo>
                    <a:lnTo>
                      <a:pt x="66" y="510"/>
                    </a:lnTo>
                    <a:lnTo>
                      <a:pt x="42" y="0"/>
                    </a:lnTo>
                    <a:lnTo>
                      <a:pt x="0" y="222"/>
                    </a:lnTo>
                    <a:close/>
                  </a:path>
                </a:pathLst>
              </a:custGeom>
              <a:solidFill>
                <a:srgbClr val="CFFF3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44" name="Line 2420"/>
              <p:cNvSpPr>
                <a:spLocks noChangeShapeType="1"/>
              </p:cNvSpPr>
              <p:nvPr/>
            </p:nvSpPr>
            <p:spPr bwMode="auto">
              <a:xfrm>
                <a:off x="1470" y="1466"/>
                <a:ext cx="66" cy="2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45" name="Line 2421"/>
              <p:cNvSpPr>
                <a:spLocks noChangeShapeType="1"/>
              </p:cNvSpPr>
              <p:nvPr/>
            </p:nvSpPr>
            <p:spPr bwMode="auto">
              <a:xfrm flipH="1" flipV="1">
                <a:off x="1512" y="1244"/>
                <a:ext cx="24" cy="5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46" name="Freeform 2422"/>
              <p:cNvSpPr>
                <a:spLocks/>
              </p:cNvSpPr>
              <p:nvPr/>
            </p:nvSpPr>
            <p:spPr bwMode="auto">
              <a:xfrm>
                <a:off x="1518" y="1508"/>
                <a:ext cx="72" cy="3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2" y="138"/>
                  </a:cxn>
                  <a:cxn ang="0">
                    <a:pos x="42" y="324"/>
                  </a:cxn>
                  <a:cxn ang="0">
                    <a:pos x="0" y="0"/>
                  </a:cxn>
                </a:cxnLst>
                <a:rect l="0" t="0" r="r" b="b"/>
                <a:pathLst>
                  <a:path w="72" h="324">
                    <a:moveTo>
                      <a:pt x="0" y="0"/>
                    </a:moveTo>
                    <a:lnTo>
                      <a:pt x="72" y="138"/>
                    </a:lnTo>
                    <a:lnTo>
                      <a:pt x="42" y="3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FFF5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47" name="Line 2423"/>
              <p:cNvSpPr>
                <a:spLocks noChangeShapeType="1"/>
              </p:cNvSpPr>
              <p:nvPr/>
            </p:nvSpPr>
            <p:spPr bwMode="auto">
              <a:xfrm>
                <a:off x="1518" y="1508"/>
                <a:ext cx="72" cy="1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48" name="Line 2424"/>
              <p:cNvSpPr>
                <a:spLocks noChangeShapeType="1"/>
              </p:cNvSpPr>
              <p:nvPr/>
            </p:nvSpPr>
            <p:spPr bwMode="auto">
              <a:xfrm flipH="1">
                <a:off x="1560" y="1646"/>
                <a:ext cx="30" cy="18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49" name="Freeform 2425"/>
              <p:cNvSpPr>
                <a:spLocks/>
              </p:cNvSpPr>
              <p:nvPr/>
            </p:nvSpPr>
            <p:spPr bwMode="auto">
              <a:xfrm>
                <a:off x="1518" y="1508"/>
                <a:ext cx="72" cy="138"/>
              </a:xfrm>
              <a:custGeom>
                <a:avLst/>
                <a:gdLst/>
                <a:ahLst/>
                <a:cxnLst>
                  <a:cxn ang="0">
                    <a:pos x="30" y="138"/>
                  </a:cxn>
                  <a:cxn ang="0">
                    <a:pos x="0" y="0"/>
                  </a:cxn>
                  <a:cxn ang="0">
                    <a:pos x="72" y="138"/>
                  </a:cxn>
                  <a:cxn ang="0">
                    <a:pos x="30" y="138"/>
                  </a:cxn>
                </a:cxnLst>
                <a:rect l="0" t="0" r="r" b="b"/>
                <a:pathLst>
                  <a:path w="72" h="138">
                    <a:moveTo>
                      <a:pt x="30" y="138"/>
                    </a:moveTo>
                    <a:lnTo>
                      <a:pt x="0" y="0"/>
                    </a:lnTo>
                    <a:lnTo>
                      <a:pt x="72" y="138"/>
                    </a:lnTo>
                    <a:lnTo>
                      <a:pt x="30" y="138"/>
                    </a:lnTo>
                    <a:close/>
                  </a:path>
                </a:pathLst>
              </a:custGeom>
              <a:solidFill>
                <a:srgbClr val="40FF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50" name="Line 2426"/>
              <p:cNvSpPr>
                <a:spLocks noChangeShapeType="1"/>
              </p:cNvSpPr>
              <p:nvPr/>
            </p:nvSpPr>
            <p:spPr bwMode="auto">
              <a:xfrm flipH="1" flipV="1">
                <a:off x="1518" y="1508"/>
                <a:ext cx="30" cy="1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51" name="Line 2427"/>
              <p:cNvSpPr>
                <a:spLocks noChangeShapeType="1"/>
              </p:cNvSpPr>
              <p:nvPr/>
            </p:nvSpPr>
            <p:spPr bwMode="auto">
              <a:xfrm>
                <a:off x="1518" y="1508"/>
                <a:ext cx="72" cy="1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52" name="Freeform 2428"/>
              <p:cNvSpPr>
                <a:spLocks/>
              </p:cNvSpPr>
              <p:nvPr/>
            </p:nvSpPr>
            <p:spPr bwMode="auto">
              <a:xfrm>
                <a:off x="1506" y="1178"/>
                <a:ext cx="66" cy="46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6" y="138"/>
                  </a:cxn>
                  <a:cxn ang="0">
                    <a:pos x="42" y="468"/>
                  </a:cxn>
                  <a:cxn ang="0">
                    <a:pos x="0" y="0"/>
                  </a:cxn>
                </a:cxnLst>
                <a:rect l="0" t="0" r="r" b="b"/>
                <a:pathLst>
                  <a:path w="66" h="468">
                    <a:moveTo>
                      <a:pt x="0" y="0"/>
                    </a:moveTo>
                    <a:lnTo>
                      <a:pt x="66" y="138"/>
                    </a:lnTo>
                    <a:lnTo>
                      <a:pt x="42" y="4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53" name="Line 2429"/>
              <p:cNvSpPr>
                <a:spLocks noChangeShapeType="1"/>
              </p:cNvSpPr>
              <p:nvPr/>
            </p:nvSpPr>
            <p:spPr bwMode="auto">
              <a:xfrm>
                <a:off x="1506" y="1178"/>
                <a:ext cx="66" cy="1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54" name="Line 2430"/>
              <p:cNvSpPr>
                <a:spLocks noChangeShapeType="1"/>
              </p:cNvSpPr>
              <p:nvPr/>
            </p:nvSpPr>
            <p:spPr bwMode="auto">
              <a:xfrm flipH="1">
                <a:off x="1548" y="1316"/>
                <a:ext cx="24" cy="3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55" name="Freeform 2431"/>
              <p:cNvSpPr>
                <a:spLocks/>
              </p:cNvSpPr>
              <p:nvPr/>
            </p:nvSpPr>
            <p:spPr bwMode="auto">
              <a:xfrm>
                <a:off x="1548" y="1646"/>
                <a:ext cx="66" cy="17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6" y="174"/>
                  </a:cxn>
                  <a:cxn ang="0">
                    <a:pos x="42" y="0"/>
                  </a:cxn>
                  <a:cxn ang="0">
                    <a:pos x="0" y="0"/>
                  </a:cxn>
                </a:cxnLst>
                <a:rect l="0" t="0" r="r" b="b"/>
                <a:pathLst>
                  <a:path w="66" h="174">
                    <a:moveTo>
                      <a:pt x="0" y="0"/>
                    </a:moveTo>
                    <a:lnTo>
                      <a:pt x="66" y="174"/>
                    </a:lnTo>
                    <a:lnTo>
                      <a:pt x="4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FF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56" name="Line 2432"/>
              <p:cNvSpPr>
                <a:spLocks noChangeShapeType="1"/>
              </p:cNvSpPr>
              <p:nvPr/>
            </p:nvSpPr>
            <p:spPr bwMode="auto">
              <a:xfrm>
                <a:off x="1548" y="1646"/>
                <a:ext cx="66" cy="17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57" name="Line 2433"/>
              <p:cNvSpPr>
                <a:spLocks noChangeShapeType="1"/>
              </p:cNvSpPr>
              <p:nvPr/>
            </p:nvSpPr>
            <p:spPr bwMode="auto">
              <a:xfrm flipH="1" flipV="1">
                <a:off x="1590" y="1646"/>
                <a:ext cx="24" cy="17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58" name="Freeform 2434"/>
              <p:cNvSpPr>
                <a:spLocks/>
              </p:cNvSpPr>
              <p:nvPr/>
            </p:nvSpPr>
            <p:spPr bwMode="auto">
              <a:xfrm>
                <a:off x="1548" y="1316"/>
                <a:ext cx="66" cy="504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0" y="330"/>
                  </a:cxn>
                  <a:cxn ang="0">
                    <a:pos x="66" y="504"/>
                  </a:cxn>
                  <a:cxn ang="0">
                    <a:pos x="24" y="0"/>
                  </a:cxn>
                </a:cxnLst>
                <a:rect l="0" t="0" r="r" b="b"/>
                <a:pathLst>
                  <a:path w="66" h="504">
                    <a:moveTo>
                      <a:pt x="24" y="0"/>
                    </a:moveTo>
                    <a:lnTo>
                      <a:pt x="0" y="330"/>
                    </a:lnTo>
                    <a:lnTo>
                      <a:pt x="66" y="50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FF8F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59" name="Line 2435"/>
              <p:cNvSpPr>
                <a:spLocks noChangeShapeType="1"/>
              </p:cNvSpPr>
              <p:nvPr/>
            </p:nvSpPr>
            <p:spPr bwMode="auto">
              <a:xfrm flipH="1">
                <a:off x="1548" y="1316"/>
                <a:ext cx="24" cy="3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60" name="Line 2436"/>
              <p:cNvSpPr>
                <a:spLocks noChangeShapeType="1"/>
              </p:cNvSpPr>
              <p:nvPr/>
            </p:nvSpPr>
            <p:spPr bwMode="auto">
              <a:xfrm>
                <a:off x="1548" y="1646"/>
                <a:ext cx="66" cy="17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61" name="Freeform 2437"/>
              <p:cNvSpPr>
                <a:spLocks/>
              </p:cNvSpPr>
              <p:nvPr/>
            </p:nvSpPr>
            <p:spPr bwMode="auto">
              <a:xfrm>
                <a:off x="1542" y="1316"/>
                <a:ext cx="66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66" y="0"/>
                  </a:cxn>
                  <a:cxn ang="0">
                    <a:pos x="42" y="0"/>
                  </a:cxn>
                  <a:cxn ang="0">
                    <a:pos x="0" y="30"/>
                  </a:cxn>
                </a:cxnLst>
                <a:rect l="0" t="0" r="r" b="b"/>
                <a:pathLst>
                  <a:path w="66" h="30">
                    <a:moveTo>
                      <a:pt x="0" y="30"/>
                    </a:moveTo>
                    <a:lnTo>
                      <a:pt x="66" y="0"/>
                    </a:lnTo>
                    <a:lnTo>
                      <a:pt x="42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F1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62" name="Line 2438"/>
              <p:cNvSpPr>
                <a:spLocks noChangeShapeType="1"/>
              </p:cNvSpPr>
              <p:nvPr/>
            </p:nvSpPr>
            <p:spPr bwMode="auto">
              <a:xfrm flipV="1">
                <a:off x="1542" y="1316"/>
                <a:ext cx="66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63" name="Line 2439"/>
              <p:cNvSpPr>
                <a:spLocks noChangeShapeType="1"/>
              </p:cNvSpPr>
              <p:nvPr/>
            </p:nvSpPr>
            <p:spPr bwMode="auto">
              <a:xfrm flipH="1">
                <a:off x="1584" y="1316"/>
                <a:ext cx="2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64" name="Freeform 2440"/>
              <p:cNvSpPr>
                <a:spLocks/>
              </p:cNvSpPr>
              <p:nvPr/>
            </p:nvSpPr>
            <p:spPr bwMode="auto">
              <a:xfrm>
                <a:off x="1542" y="1316"/>
                <a:ext cx="66" cy="30"/>
              </a:xfrm>
              <a:custGeom>
                <a:avLst/>
                <a:gdLst/>
                <a:ahLst/>
                <a:cxnLst>
                  <a:cxn ang="0">
                    <a:pos x="24" y="18"/>
                  </a:cxn>
                  <a:cxn ang="0">
                    <a:pos x="0" y="30"/>
                  </a:cxn>
                  <a:cxn ang="0">
                    <a:pos x="66" y="0"/>
                  </a:cxn>
                  <a:cxn ang="0">
                    <a:pos x="24" y="18"/>
                  </a:cxn>
                </a:cxnLst>
                <a:rect l="0" t="0" r="r" b="b"/>
                <a:pathLst>
                  <a:path w="66" h="30">
                    <a:moveTo>
                      <a:pt x="24" y="18"/>
                    </a:moveTo>
                    <a:lnTo>
                      <a:pt x="0" y="30"/>
                    </a:lnTo>
                    <a:lnTo>
                      <a:pt x="66" y="0"/>
                    </a:lnTo>
                    <a:lnTo>
                      <a:pt x="24" y="1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65" name="Line 2441"/>
              <p:cNvSpPr>
                <a:spLocks noChangeShapeType="1"/>
              </p:cNvSpPr>
              <p:nvPr/>
            </p:nvSpPr>
            <p:spPr bwMode="auto">
              <a:xfrm flipH="1">
                <a:off x="1542" y="1334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66" name="Line 2442"/>
              <p:cNvSpPr>
                <a:spLocks noChangeShapeType="1"/>
              </p:cNvSpPr>
              <p:nvPr/>
            </p:nvSpPr>
            <p:spPr bwMode="auto">
              <a:xfrm flipV="1">
                <a:off x="1542" y="1316"/>
                <a:ext cx="66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67" name="Freeform 2443"/>
              <p:cNvSpPr>
                <a:spLocks/>
              </p:cNvSpPr>
              <p:nvPr/>
            </p:nvSpPr>
            <p:spPr bwMode="auto">
              <a:xfrm>
                <a:off x="1566" y="1322"/>
                <a:ext cx="66" cy="54"/>
              </a:xfrm>
              <a:custGeom>
                <a:avLst/>
                <a:gdLst/>
                <a:ahLst/>
                <a:cxnLst>
                  <a:cxn ang="0">
                    <a:pos x="24" y="54"/>
                  </a:cxn>
                  <a:cxn ang="0">
                    <a:pos x="0" y="12"/>
                  </a:cxn>
                  <a:cxn ang="0">
                    <a:pos x="66" y="0"/>
                  </a:cxn>
                  <a:cxn ang="0">
                    <a:pos x="24" y="54"/>
                  </a:cxn>
                </a:cxnLst>
                <a:rect l="0" t="0" r="r" b="b"/>
                <a:pathLst>
                  <a:path w="66" h="54">
                    <a:moveTo>
                      <a:pt x="24" y="54"/>
                    </a:moveTo>
                    <a:lnTo>
                      <a:pt x="0" y="12"/>
                    </a:lnTo>
                    <a:lnTo>
                      <a:pt x="66" y="0"/>
                    </a:lnTo>
                    <a:lnTo>
                      <a:pt x="24" y="54"/>
                    </a:lnTo>
                    <a:close/>
                  </a:path>
                </a:pathLst>
              </a:custGeom>
              <a:solidFill>
                <a:srgbClr val="FF2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68" name="Line 2444"/>
              <p:cNvSpPr>
                <a:spLocks noChangeShapeType="1"/>
              </p:cNvSpPr>
              <p:nvPr/>
            </p:nvSpPr>
            <p:spPr bwMode="auto">
              <a:xfrm flipH="1" flipV="1">
                <a:off x="1566" y="1334"/>
                <a:ext cx="24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69" name="Line 2445"/>
              <p:cNvSpPr>
                <a:spLocks noChangeShapeType="1"/>
              </p:cNvSpPr>
              <p:nvPr/>
            </p:nvSpPr>
            <p:spPr bwMode="auto">
              <a:xfrm flipV="1">
                <a:off x="1566" y="1322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70" name="Freeform 2446"/>
              <p:cNvSpPr>
                <a:spLocks/>
              </p:cNvSpPr>
              <p:nvPr/>
            </p:nvSpPr>
            <p:spPr bwMode="auto">
              <a:xfrm>
                <a:off x="1566" y="1316"/>
                <a:ext cx="66" cy="18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66" y="6"/>
                  </a:cxn>
                  <a:cxn ang="0">
                    <a:pos x="42" y="0"/>
                  </a:cxn>
                  <a:cxn ang="0">
                    <a:pos x="0" y="18"/>
                  </a:cxn>
                </a:cxnLst>
                <a:rect l="0" t="0" r="r" b="b"/>
                <a:pathLst>
                  <a:path w="66" h="18">
                    <a:moveTo>
                      <a:pt x="0" y="18"/>
                    </a:moveTo>
                    <a:lnTo>
                      <a:pt x="66" y="6"/>
                    </a:lnTo>
                    <a:lnTo>
                      <a:pt x="42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71" name="Line 2447"/>
              <p:cNvSpPr>
                <a:spLocks noChangeShapeType="1"/>
              </p:cNvSpPr>
              <p:nvPr/>
            </p:nvSpPr>
            <p:spPr bwMode="auto">
              <a:xfrm flipV="1">
                <a:off x="1566" y="1322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72" name="Line 2448"/>
              <p:cNvSpPr>
                <a:spLocks noChangeShapeType="1"/>
              </p:cNvSpPr>
              <p:nvPr/>
            </p:nvSpPr>
            <p:spPr bwMode="auto">
              <a:xfrm flipH="1" flipV="1">
                <a:off x="1608" y="1316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73" name="Freeform 2449"/>
              <p:cNvSpPr>
                <a:spLocks/>
              </p:cNvSpPr>
              <p:nvPr/>
            </p:nvSpPr>
            <p:spPr bwMode="auto">
              <a:xfrm>
                <a:off x="1566" y="836"/>
                <a:ext cx="66" cy="30"/>
              </a:xfrm>
              <a:custGeom>
                <a:avLst/>
                <a:gdLst/>
                <a:ahLst/>
                <a:cxnLst>
                  <a:cxn ang="0">
                    <a:pos x="24" y="30"/>
                  </a:cxn>
                  <a:cxn ang="0">
                    <a:pos x="0" y="18"/>
                  </a:cxn>
                  <a:cxn ang="0">
                    <a:pos x="66" y="0"/>
                  </a:cxn>
                  <a:cxn ang="0">
                    <a:pos x="24" y="30"/>
                  </a:cxn>
                </a:cxnLst>
                <a:rect l="0" t="0" r="r" b="b"/>
                <a:pathLst>
                  <a:path w="66" h="30">
                    <a:moveTo>
                      <a:pt x="24" y="30"/>
                    </a:moveTo>
                    <a:lnTo>
                      <a:pt x="0" y="18"/>
                    </a:lnTo>
                    <a:lnTo>
                      <a:pt x="66" y="0"/>
                    </a:lnTo>
                    <a:lnTo>
                      <a:pt x="24" y="30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74" name="Line 2450"/>
              <p:cNvSpPr>
                <a:spLocks noChangeShapeType="1"/>
              </p:cNvSpPr>
              <p:nvPr/>
            </p:nvSpPr>
            <p:spPr bwMode="auto">
              <a:xfrm flipH="1" flipV="1">
                <a:off x="1566" y="854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75" name="Line 2451"/>
              <p:cNvSpPr>
                <a:spLocks noChangeShapeType="1"/>
              </p:cNvSpPr>
              <p:nvPr/>
            </p:nvSpPr>
            <p:spPr bwMode="auto">
              <a:xfrm flipV="1">
                <a:off x="1566" y="836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76" name="Freeform 2452"/>
              <p:cNvSpPr>
                <a:spLocks/>
              </p:cNvSpPr>
              <p:nvPr/>
            </p:nvSpPr>
            <p:spPr bwMode="auto">
              <a:xfrm>
                <a:off x="1566" y="830"/>
                <a:ext cx="66" cy="24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66" y="6"/>
                  </a:cxn>
                  <a:cxn ang="0">
                    <a:pos x="42" y="0"/>
                  </a:cxn>
                  <a:cxn ang="0">
                    <a:pos x="0" y="24"/>
                  </a:cxn>
                </a:cxnLst>
                <a:rect l="0" t="0" r="r" b="b"/>
                <a:pathLst>
                  <a:path w="66" h="24">
                    <a:moveTo>
                      <a:pt x="0" y="24"/>
                    </a:moveTo>
                    <a:lnTo>
                      <a:pt x="66" y="6"/>
                    </a:lnTo>
                    <a:lnTo>
                      <a:pt x="42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77" name="Line 2453"/>
              <p:cNvSpPr>
                <a:spLocks noChangeShapeType="1"/>
              </p:cNvSpPr>
              <p:nvPr/>
            </p:nvSpPr>
            <p:spPr bwMode="auto">
              <a:xfrm flipV="1">
                <a:off x="1566" y="836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78" name="Line 2454"/>
              <p:cNvSpPr>
                <a:spLocks noChangeShapeType="1"/>
              </p:cNvSpPr>
              <p:nvPr/>
            </p:nvSpPr>
            <p:spPr bwMode="auto">
              <a:xfrm flipH="1" flipV="1">
                <a:off x="1608" y="830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79" name="Freeform 2455"/>
              <p:cNvSpPr>
                <a:spLocks/>
              </p:cNvSpPr>
              <p:nvPr/>
            </p:nvSpPr>
            <p:spPr bwMode="auto">
              <a:xfrm>
                <a:off x="1566" y="1202"/>
                <a:ext cx="66" cy="36"/>
              </a:xfrm>
              <a:custGeom>
                <a:avLst/>
                <a:gdLst/>
                <a:ahLst/>
                <a:cxnLst>
                  <a:cxn ang="0">
                    <a:pos x="24" y="36"/>
                  </a:cxn>
                  <a:cxn ang="0">
                    <a:pos x="0" y="0"/>
                  </a:cxn>
                  <a:cxn ang="0">
                    <a:pos x="66" y="18"/>
                  </a:cxn>
                  <a:cxn ang="0">
                    <a:pos x="24" y="36"/>
                  </a:cxn>
                </a:cxnLst>
                <a:rect l="0" t="0" r="r" b="b"/>
                <a:pathLst>
                  <a:path w="66" h="36">
                    <a:moveTo>
                      <a:pt x="24" y="36"/>
                    </a:moveTo>
                    <a:lnTo>
                      <a:pt x="0" y="0"/>
                    </a:lnTo>
                    <a:lnTo>
                      <a:pt x="66" y="18"/>
                    </a:lnTo>
                    <a:lnTo>
                      <a:pt x="24" y="3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80" name="Line 2456"/>
              <p:cNvSpPr>
                <a:spLocks noChangeShapeType="1"/>
              </p:cNvSpPr>
              <p:nvPr/>
            </p:nvSpPr>
            <p:spPr bwMode="auto">
              <a:xfrm flipH="1" flipV="1">
                <a:off x="1566" y="1202"/>
                <a:ext cx="24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81" name="Line 2457"/>
              <p:cNvSpPr>
                <a:spLocks noChangeShapeType="1"/>
              </p:cNvSpPr>
              <p:nvPr/>
            </p:nvSpPr>
            <p:spPr bwMode="auto">
              <a:xfrm>
                <a:off x="1566" y="1202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82" name="Freeform 2458"/>
              <p:cNvSpPr>
                <a:spLocks/>
              </p:cNvSpPr>
              <p:nvPr/>
            </p:nvSpPr>
            <p:spPr bwMode="auto">
              <a:xfrm>
                <a:off x="1566" y="1184"/>
                <a:ext cx="66" cy="36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66" y="36"/>
                  </a:cxn>
                  <a:cxn ang="0">
                    <a:pos x="42" y="0"/>
                  </a:cxn>
                  <a:cxn ang="0">
                    <a:pos x="0" y="18"/>
                  </a:cxn>
                </a:cxnLst>
                <a:rect l="0" t="0" r="r" b="b"/>
                <a:pathLst>
                  <a:path w="66" h="36">
                    <a:moveTo>
                      <a:pt x="0" y="18"/>
                    </a:moveTo>
                    <a:lnTo>
                      <a:pt x="66" y="36"/>
                    </a:lnTo>
                    <a:lnTo>
                      <a:pt x="42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83" name="Line 2459"/>
              <p:cNvSpPr>
                <a:spLocks noChangeShapeType="1"/>
              </p:cNvSpPr>
              <p:nvPr/>
            </p:nvSpPr>
            <p:spPr bwMode="auto">
              <a:xfrm>
                <a:off x="1566" y="1202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84" name="Line 2460"/>
              <p:cNvSpPr>
                <a:spLocks noChangeShapeType="1"/>
              </p:cNvSpPr>
              <p:nvPr/>
            </p:nvSpPr>
            <p:spPr bwMode="auto">
              <a:xfrm flipH="1" flipV="1">
                <a:off x="1608" y="1184"/>
                <a:ext cx="24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85" name="Freeform 2461"/>
              <p:cNvSpPr>
                <a:spLocks/>
              </p:cNvSpPr>
              <p:nvPr/>
            </p:nvSpPr>
            <p:spPr bwMode="auto">
              <a:xfrm>
                <a:off x="1560" y="920"/>
                <a:ext cx="66" cy="24"/>
              </a:xfrm>
              <a:custGeom>
                <a:avLst/>
                <a:gdLst/>
                <a:ahLst/>
                <a:cxnLst>
                  <a:cxn ang="0">
                    <a:pos x="24" y="24"/>
                  </a:cxn>
                  <a:cxn ang="0">
                    <a:pos x="0" y="12"/>
                  </a:cxn>
                  <a:cxn ang="0">
                    <a:pos x="66" y="0"/>
                  </a:cxn>
                  <a:cxn ang="0">
                    <a:pos x="24" y="24"/>
                  </a:cxn>
                </a:cxnLst>
                <a:rect l="0" t="0" r="r" b="b"/>
                <a:pathLst>
                  <a:path w="66" h="24">
                    <a:moveTo>
                      <a:pt x="24" y="24"/>
                    </a:moveTo>
                    <a:lnTo>
                      <a:pt x="0" y="12"/>
                    </a:lnTo>
                    <a:lnTo>
                      <a:pt x="66" y="0"/>
                    </a:lnTo>
                    <a:lnTo>
                      <a:pt x="24" y="24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86" name="Line 2462"/>
              <p:cNvSpPr>
                <a:spLocks noChangeShapeType="1"/>
              </p:cNvSpPr>
              <p:nvPr/>
            </p:nvSpPr>
            <p:spPr bwMode="auto">
              <a:xfrm flipH="1" flipV="1">
                <a:off x="1560" y="932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87" name="Line 2463"/>
              <p:cNvSpPr>
                <a:spLocks noChangeShapeType="1"/>
              </p:cNvSpPr>
              <p:nvPr/>
            </p:nvSpPr>
            <p:spPr bwMode="auto">
              <a:xfrm flipV="1">
                <a:off x="1560" y="920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88" name="Freeform 2464"/>
              <p:cNvSpPr>
                <a:spLocks/>
              </p:cNvSpPr>
              <p:nvPr/>
            </p:nvSpPr>
            <p:spPr bwMode="auto">
              <a:xfrm>
                <a:off x="1560" y="914"/>
                <a:ext cx="66" cy="18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66" y="6"/>
                  </a:cxn>
                  <a:cxn ang="0">
                    <a:pos x="42" y="0"/>
                  </a:cxn>
                  <a:cxn ang="0">
                    <a:pos x="0" y="18"/>
                  </a:cxn>
                </a:cxnLst>
                <a:rect l="0" t="0" r="r" b="b"/>
                <a:pathLst>
                  <a:path w="66" h="18">
                    <a:moveTo>
                      <a:pt x="0" y="18"/>
                    </a:moveTo>
                    <a:lnTo>
                      <a:pt x="66" y="6"/>
                    </a:lnTo>
                    <a:lnTo>
                      <a:pt x="42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89" name="Line 2465"/>
              <p:cNvSpPr>
                <a:spLocks noChangeShapeType="1"/>
              </p:cNvSpPr>
              <p:nvPr/>
            </p:nvSpPr>
            <p:spPr bwMode="auto">
              <a:xfrm flipV="1">
                <a:off x="1560" y="920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90" name="Line 2466"/>
              <p:cNvSpPr>
                <a:spLocks noChangeShapeType="1"/>
              </p:cNvSpPr>
              <p:nvPr/>
            </p:nvSpPr>
            <p:spPr bwMode="auto">
              <a:xfrm flipH="1" flipV="1">
                <a:off x="1602" y="914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91" name="Freeform 2467"/>
              <p:cNvSpPr>
                <a:spLocks/>
              </p:cNvSpPr>
              <p:nvPr/>
            </p:nvSpPr>
            <p:spPr bwMode="auto">
              <a:xfrm>
                <a:off x="1530" y="1250"/>
                <a:ext cx="72" cy="60"/>
              </a:xfrm>
              <a:custGeom>
                <a:avLst/>
                <a:gdLst/>
                <a:ahLst/>
                <a:cxnLst>
                  <a:cxn ang="0">
                    <a:pos x="0" y="60"/>
                  </a:cxn>
                  <a:cxn ang="0">
                    <a:pos x="72" y="24"/>
                  </a:cxn>
                  <a:cxn ang="0">
                    <a:pos x="42" y="0"/>
                  </a:cxn>
                  <a:cxn ang="0">
                    <a:pos x="0" y="60"/>
                  </a:cxn>
                </a:cxnLst>
                <a:rect l="0" t="0" r="r" b="b"/>
                <a:pathLst>
                  <a:path w="72" h="60">
                    <a:moveTo>
                      <a:pt x="0" y="60"/>
                    </a:moveTo>
                    <a:lnTo>
                      <a:pt x="72" y="24"/>
                    </a:lnTo>
                    <a:lnTo>
                      <a:pt x="42" y="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FF1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92" name="Line 2468"/>
              <p:cNvSpPr>
                <a:spLocks noChangeShapeType="1"/>
              </p:cNvSpPr>
              <p:nvPr/>
            </p:nvSpPr>
            <p:spPr bwMode="auto">
              <a:xfrm flipV="1">
                <a:off x="1530" y="1274"/>
                <a:ext cx="72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93" name="Line 2469"/>
              <p:cNvSpPr>
                <a:spLocks noChangeShapeType="1"/>
              </p:cNvSpPr>
              <p:nvPr/>
            </p:nvSpPr>
            <p:spPr bwMode="auto">
              <a:xfrm flipH="1" flipV="1">
                <a:off x="1572" y="1250"/>
                <a:ext cx="30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94" name="Freeform 2470"/>
              <p:cNvSpPr>
                <a:spLocks/>
              </p:cNvSpPr>
              <p:nvPr/>
            </p:nvSpPr>
            <p:spPr bwMode="auto">
              <a:xfrm>
                <a:off x="1530" y="1274"/>
                <a:ext cx="72" cy="36"/>
              </a:xfrm>
              <a:custGeom>
                <a:avLst/>
                <a:gdLst/>
                <a:ahLst/>
                <a:cxnLst>
                  <a:cxn ang="0">
                    <a:pos x="30" y="18"/>
                  </a:cxn>
                  <a:cxn ang="0">
                    <a:pos x="0" y="36"/>
                  </a:cxn>
                  <a:cxn ang="0">
                    <a:pos x="72" y="0"/>
                  </a:cxn>
                  <a:cxn ang="0">
                    <a:pos x="30" y="18"/>
                  </a:cxn>
                </a:cxnLst>
                <a:rect l="0" t="0" r="r" b="b"/>
                <a:pathLst>
                  <a:path w="72" h="36">
                    <a:moveTo>
                      <a:pt x="30" y="18"/>
                    </a:moveTo>
                    <a:lnTo>
                      <a:pt x="0" y="36"/>
                    </a:lnTo>
                    <a:lnTo>
                      <a:pt x="72" y="0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95" name="Line 2471"/>
              <p:cNvSpPr>
                <a:spLocks noChangeShapeType="1"/>
              </p:cNvSpPr>
              <p:nvPr/>
            </p:nvSpPr>
            <p:spPr bwMode="auto">
              <a:xfrm flipH="1">
                <a:off x="1530" y="1292"/>
                <a:ext cx="3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96" name="Line 2472"/>
              <p:cNvSpPr>
                <a:spLocks noChangeShapeType="1"/>
              </p:cNvSpPr>
              <p:nvPr/>
            </p:nvSpPr>
            <p:spPr bwMode="auto">
              <a:xfrm flipV="1">
                <a:off x="1530" y="1274"/>
                <a:ext cx="72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97" name="Freeform 2473"/>
              <p:cNvSpPr>
                <a:spLocks/>
              </p:cNvSpPr>
              <p:nvPr/>
            </p:nvSpPr>
            <p:spPr bwMode="auto">
              <a:xfrm>
                <a:off x="1560" y="1274"/>
                <a:ext cx="66" cy="42"/>
              </a:xfrm>
              <a:custGeom>
                <a:avLst/>
                <a:gdLst/>
                <a:ahLst/>
                <a:cxnLst>
                  <a:cxn ang="0">
                    <a:pos x="24" y="42"/>
                  </a:cxn>
                  <a:cxn ang="0">
                    <a:pos x="0" y="18"/>
                  </a:cxn>
                  <a:cxn ang="0">
                    <a:pos x="66" y="0"/>
                  </a:cxn>
                  <a:cxn ang="0">
                    <a:pos x="24" y="42"/>
                  </a:cxn>
                </a:cxnLst>
                <a:rect l="0" t="0" r="r" b="b"/>
                <a:pathLst>
                  <a:path w="66" h="42">
                    <a:moveTo>
                      <a:pt x="24" y="42"/>
                    </a:moveTo>
                    <a:lnTo>
                      <a:pt x="0" y="18"/>
                    </a:lnTo>
                    <a:lnTo>
                      <a:pt x="66" y="0"/>
                    </a:lnTo>
                    <a:lnTo>
                      <a:pt x="24" y="4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98" name="Line 2474"/>
              <p:cNvSpPr>
                <a:spLocks noChangeShapeType="1"/>
              </p:cNvSpPr>
              <p:nvPr/>
            </p:nvSpPr>
            <p:spPr bwMode="auto">
              <a:xfrm flipH="1" flipV="1">
                <a:off x="1560" y="1292"/>
                <a:ext cx="24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99" name="Line 2475"/>
              <p:cNvSpPr>
                <a:spLocks noChangeShapeType="1"/>
              </p:cNvSpPr>
              <p:nvPr/>
            </p:nvSpPr>
            <p:spPr bwMode="auto">
              <a:xfrm flipV="1">
                <a:off x="1560" y="1274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00" name="Freeform 2476"/>
              <p:cNvSpPr>
                <a:spLocks/>
              </p:cNvSpPr>
              <p:nvPr/>
            </p:nvSpPr>
            <p:spPr bwMode="auto">
              <a:xfrm>
                <a:off x="1560" y="1274"/>
                <a:ext cx="66" cy="18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66" y="0"/>
                  </a:cxn>
                  <a:cxn ang="0">
                    <a:pos x="42" y="0"/>
                  </a:cxn>
                  <a:cxn ang="0">
                    <a:pos x="0" y="18"/>
                  </a:cxn>
                </a:cxnLst>
                <a:rect l="0" t="0" r="r" b="b"/>
                <a:pathLst>
                  <a:path w="66" h="18">
                    <a:moveTo>
                      <a:pt x="0" y="18"/>
                    </a:moveTo>
                    <a:lnTo>
                      <a:pt x="66" y="0"/>
                    </a:lnTo>
                    <a:lnTo>
                      <a:pt x="42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01" name="Line 2477"/>
              <p:cNvSpPr>
                <a:spLocks noChangeShapeType="1"/>
              </p:cNvSpPr>
              <p:nvPr/>
            </p:nvSpPr>
            <p:spPr bwMode="auto">
              <a:xfrm flipV="1">
                <a:off x="1560" y="1274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02" name="Line 2478"/>
              <p:cNvSpPr>
                <a:spLocks noChangeShapeType="1"/>
              </p:cNvSpPr>
              <p:nvPr/>
            </p:nvSpPr>
            <p:spPr bwMode="auto">
              <a:xfrm flipH="1">
                <a:off x="1602" y="1274"/>
                <a:ext cx="2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03" name="Freeform 2479"/>
              <p:cNvSpPr>
                <a:spLocks/>
              </p:cNvSpPr>
              <p:nvPr/>
            </p:nvSpPr>
            <p:spPr bwMode="auto">
              <a:xfrm>
                <a:off x="1560" y="776"/>
                <a:ext cx="66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66" y="12"/>
                  </a:cxn>
                  <a:cxn ang="0">
                    <a:pos x="36" y="0"/>
                  </a:cxn>
                  <a:cxn ang="0">
                    <a:pos x="0" y="30"/>
                  </a:cxn>
                </a:cxnLst>
                <a:rect l="0" t="0" r="r" b="b"/>
                <a:pathLst>
                  <a:path w="66" h="30">
                    <a:moveTo>
                      <a:pt x="0" y="30"/>
                    </a:moveTo>
                    <a:lnTo>
                      <a:pt x="66" y="12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9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04" name="Line 2480"/>
              <p:cNvSpPr>
                <a:spLocks noChangeShapeType="1"/>
              </p:cNvSpPr>
              <p:nvPr/>
            </p:nvSpPr>
            <p:spPr bwMode="auto">
              <a:xfrm flipV="1">
                <a:off x="1560" y="788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05" name="Line 2481"/>
              <p:cNvSpPr>
                <a:spLocks noChangeShapeType="1"/>
              </p:cNvSpPr>
              <p:nvPr/>
            </p:nvSpPr>
            <p:spPr bwMode="auto">
              <a:xfrm flipH="1" flipV="1">
                <a:off x="1596" y="776"/>
                <a:ext cx="3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06" name="Freeform 2482"/>
              <p:cNvSpPr>
                <a:spLocks/>
              </p:cNvSpPr>
              <p:nvPr/>
            </p:nvSpPr>
            <p:spPr bwMode="auto">
              <a:xfrm>
                <a:off x="1560" y="788"/>
                <a:ext cx="66" cy="30"/>
              </a:xfrm>
              <a:custGeom>
                <a:avLst/>
                <a:gdLst/>
                <a:ahLst/>
                <a:cxnLst>
                  <a:cxn ang="0">
                    <a:pos x="24" y="30"/>
                  </a:cxn>
                  <a:cxn ang="0">
                    <a:pos x="0" y="18"/>
                  </a:cxn>
                  <a:cxn ang="0">
                    <a:pos x="66" y="0"/>
                  </a:cxn>
                  <a:cxn ang="0">
                    <a:pos x="24" y="30"/>
                  </a:cxn>
                </a:cxnLst>
                <a:rect l="0" t="0" r="r" b="b"/>
                <a:pathLst>
                  <a:path w="66" h="30">
                    <a:moveTo>
                      <a:pt x="24" y="30"/>
                    </a:moveTo>
                    <a:lnTo>
                      <a:pt x="0" y="18"/>
                    </a:lnTo>
                    <a:lnTo>
                      <a:pt x="66" y="0"/>
                    </a:lnTo>
                    <a:lnTo>
                      <a:pt x="24" y="30"/>
                    </a:lnTo>
                    <a:close/>
                  </a:path>
                </a:pathLst>
              </a:custGeom>
              <a:solidFill>
                <a:srgbClr val="9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07" name="Line 2483"/>
              <p:cNvSpPr>
                <a:spLocks noChangeShapeType="1"/>
              </p:cNvSpPr>
              <p:nvPr/>
            </p:nvSpPr>
            <p:spPr bwMode="auto">
              <a:xfrm flipH="1" flipV="1">
                <a:off x="1560" y="806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08" name="Line 2484"/>
              <p:cNvSpPr>
                <a:spLocks noChangeShapeType="1"/>
              </p:cNvSpPr>
              <p:nvPr/>
            </p:nvSpPr>
            <p:spPr bwMode="auto">
              <a:xfrm flipV="1">
                <a:off x="1560" y="788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09" name="Freeform 2485"/>
              <p:cNvSpPr>
                <a:spLocks/>
              </p:cNvSpPr>
              <p:nvPr/>
            </p:nvSpPr>
            <p:spPr bwMode="auto">
              <a:xfrm>
                <a:off x="1554" y="1136"/>
                <a:ext cx="66" cy="54"/>
              </a:xfrm>
              <a:custGeom>
                <a:avLst/>
                <a:gdLst/>
                <a:ahLst/>
                <a:cxnLst>
                  <a:cxn ang="0">
                    <a:pos x="24" y="54"/>
                  </a:cxn>
                  <a:cxn ang="0">
                    <a:pos x="0" y="30"/>
                  </a:cxn>
                  <a:cxn ang="0">
                    <a:pos x="66" y="0"/>
                  </a:cxn>
                  <a:cxn ang="0">
                    <a:pos x="24" y="54"/>
                  </a:cxn>
                </a:cxnLst>
                <a:rect l="0" t="0" r="r" b="b"/>
                <a:pathLst>
                  <a:path w="66" h="54">
                    <a:moveTo>
                      <a:pt x="24" y="54"/>
                    </a:moveTo>
                    <a:lnTo>
                      <a:pt x="0" y="30"/>
                    </a:lnTo>
                    <a:lnTo>
                      <a:pt x="66" y="0"/>
                    </a:lnTo>
                    <a:lnTo>
                      <a:pt x="24" y="54"/>
                    </a:lnTo>
                    <a:close/>
                  </a:path>
                </a:pathLst>
              </a:custGeom>
              <a:solidFill>
                <a:srgbClr val="E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10" name="Line 2486"/>
              <p:cNvSpPr>
                <a:spLocks noChangeShapeType="1"/>
              </p:cNvSpPr>
              <p:nvPr/>
            </p:nvSpPr>
            <p:spPr bwMode="auto">
              <a:xfrm flipH="1" flipV="1">
                <a:off x="1554" y="1166"/>
                <a:ext cx="24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11" name="Line 2487"/>
              <p:cNvSpPr>
                <a:spLocks noChangeShapeType="1"/>
              </p:cNvSpPr>
              <p:nvPr/>
            </p:nvSpPr>
            <p:spPr bwMode="auto">
              <a:xfrm flipV="1">
                <a:off x="1554" y="1136"/>
                <a:ext cx="66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12" name="Freeform 2488"/>
              <p:cNvSpPr>
                <a:spLocks/>
              </p:cNvSpPr>
              <p:nvPr/>
            </p:nvSpPr>
            <p:spPr bwMode="auto">
              <a:xfrm>
                <a:off x="1554" y="1136"/>
                <a:ext cx="66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66" y="0"/>
                  </a:cxn>
                  <a:cxn ang="0">
                    <a:pos x="42" y="6"/>
                  </a:cxn>
                  <a:cxn ang="0">
                    <a:pos x="0" y="30"/>
                  </a:cxn>
                </a:cxnLst>
                <a:rect l="0" t="0" r="r" b="b"/>
                <a:pathLst>
                  <a:path w="66" h="30">
                    <a:moveTo>
                      <a:pt x="0" y="30"/>
                    </a:moveTo>
                    <a:lnTo>
                      <a:pt x="66" y="0"/>
                    </a:lnTo>
                    <a:lnTo>
                      <a:pt x="42" y="6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13" name="Line 2489"/>
              <p:cNvSpPr>
                <a:spLocks noChangeShapeType="1"/>
              </p:cNvSpPr>
              <p:nvPr/>
            </p:nvSpPr>
            <p:spPr bwMode="auto">
              <a:xfrm flipV="1">
                <a:off x="1554" y="1136"/>
                <a:ext cx="66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14" name="Line 2490"/>
              <p:cNvSpPr>
                <a:spLocks noChangeShapeType="1"/>
              </p:cNvSpPr>
              <p:nvPr/>
            </p:nvSpPr>
            <p:spPr bwMode="auto">
              <a:xfrm flipH="1">
                <a:off x="1596" y="1136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15" name="Freeform 2491"/>
              <p:cNvSpPr>
                <a:spLocks/>
              </p:cNvSpPr>
              <p:nvPr/>
            </p:nvSpPr>
            <p:spPr bwMode="auto">
              <a:xfrm>
                <a:off x="1548" y="878"/>
                <a:ext cx="72" cy="24"/>
              </a:xfrm>
              <a:custGeom>
                <a:avLst/>
                <a:gdLst/>
                <a:ahLst/>
                <a:cxnLst>
                  <a:cxn ang="0">
                    <a:pos x="30" y="24"/>
                  </a:cxn>
                  <a:cxn ang="0">
                    <a:pos x="0" y="18"/>
                  </a:cxn>
                  <a:cxn ang="0">
                    <a:pos x="72" y="0"/>
                  </a:cxn>
                  <a:cxn ang="0">
                    <a:pos x="30" y="24"/>
                  </a:cxn>
                </a:cxnLst>
                <a:rect l="0" t="0" r="r" b="b"/>
                <a:pathLst>
                  <a:path w="72" h="24">
                    <a:moveTo>
                      <a:pt x="30" y="24"/>
                    </a:moveTo>
                    <a:lnTo>
                      <a:pt x="0" y="18"/>
                    </a:lnTo>
                    <a:lnTo>
                      <a:pt x="72" y="0"/>
                    </a:lnTo>
                    <a:lnTo>
                      <a:pt x="30" y="24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16" name="Line 2492"/>
              <p:cNvSpPr>
                <a:spLocks noChangeShapeType="1"/>
              </p:cNvSpPr>
              <p:nvPr/>
            </p:nvSpPr>
            <p:spPr bwMode="auto">
              <a:xfrm flipH="1" flipV="1">
                <a:off x="1548" y="896"/>
                <a:ext cx="3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17" name="Line 2493"/>
              <p:cNvSpPr>
                <a:spLocks noChangeShapeType="1"/>
              </p:cNvSpPr>
              <p:nvPr/>
            </p:nvSpPr>
            <p:spPr bwMode="auto">
              <a:xfrm flipV="1">
                <a:off x="1548" y="878"/>
                <a:ext cx="72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18" name="Freeform 2494"/>
              <p:cNvSpPr>
                <a:spLocks/>
              </p:cNvSpPr>
              <p:nvPr/>
            </p:nvSpPr>
            <p:spPr bwMode="auto">
              <a:xfrm>
                <a:off x="1548" y="866"/>
                <a:ext cx="72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12"/>
                  </a:cxn>
                  <a:cxn ang="0">
                    <a:pos x="42" y="0"/>
                  </a:cxn>
                  <a:cxn ang="0">
                    <a:pos x="0" y="30"/>
                  </a:cxn>
                </a:cxnLst>
                <a:rect l="0" t="0" r="r" b="b"/>
                <a:pathLst>
                  <a:path w="72" h="30">
                    <a:moveTo>
                      <a:pt x="0" y="30"/>
                    </a:moveTo>
                    <a:lnTo>
                      <a:pt x="72" y="12"/>
                    </a:lnTo>
                    <a:lnTo>
                      <a:pt x="42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19" name="Line 2495"/>
              <p:cNvSpPr>
                <a:spLocks noChangeShapeType="1"/>
              </p:cNvSpPr>
              <p:nvPr/>
            </p:nvSpPr>
            <p:spPr bwMode="auto">
              <a:xfrm flipV="1">
                <a:off x="1548" y="878"/>
                <a:ext cx="72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20" name="Line 2496"/>
              <p:cNvSpPr>
                <a:spLocks noChangeShapeType="1"/>
              </p:cNvSpPr>
              <p:nvPr/>
            </p:nvSpPr>
            <p:spPr bwMode="auto">
              <a:xfrm flipH="1" flipV="1">
                <a:off x="1590" y="866"/>
                <a:ext cx="3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21" name="Freeform 2497"/>
              <p:cNvSpPr>
                <a:spLocks/>
              </p:cNvSpPr>
              <p:nvPr/>
            </p:nvSpPr>
            <p:spPr bwMode="auto">
              <a:xfrm>
                <a:off x="1542" y="944"/>
                <a:ext cx="66" cy="24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66" y="12"/>
                  </a:cxn>
                  <a:cxn ang="0">
                    <a:pos x="42" y="0"/>
                  </a:cxn>
                  <a:cxn ang="0">
                    <a:pos x="0" y="24"/>
                  </a:cxn>
                </a:cxnLst>
                <a:rect l="0" t="0" r="r" b="b"/>
                <a:pathLst>
                  <a:path w="66" h="24">
                    <a:moveTo>
                      <a:pt x="0" y="24"/>
                    </a:moveTo>
                    <a:lnTo>
                      <a:pt x="66" y="12"/>
                    </a:lnTo>
                    <a:lnTo>
                      <a:pt x="42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22" name="Line 2498"/>
              <p:cNvSpPr>
                <a:spLocks noChangeShapeType="1"/>
              </p:cNvSpPr>
              <p:nvPr/>
            </p:nvSpPr>
            <p:spPr bwMode="auto">
              <a:xfrm flipV="1">
                <a:off x="1542" y="956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23" name="Line 2499"/>
              <p:cNvSpPr>
                <a:spLocks noChangeShapeType="1"/>
              </p:cNvSpPr>
              <p:nvPr/>
            </p:nvSpPr>
            <p:spPr bwMode="auto">
              <a:xfrm flipH="1" flipV="1">
                <a:off x="1584" y="944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24" name="Freeform 2500"/>
              <p:cNvSpPr>
                <a:spLocks/>
              </p:cNvSpPr>
              <p:nvPr/>
            </p:nvSpPr>
            <p:spPr bwMode="auto">
              <a:xfrm>
                <a:off x="1542" y="956"/>
                <a:ext cx="66" cy="36"/>
              </a:xfrm>
              <a:custGeom>
                <a:avLst/>
                <a:gdLst/>
                <a:ahLst/>
                <a:cxnLst>
                  <a:cxn ang="0">
                    <a:pos x="24" y="36"/>
                  </a:cxn>
                  <a:cxn ang="0">
                    <a:pos x="0" y="12"/>
                  </a:cxn>
                  <a:cxn ang="0">
                    <a:pos x="66" y="0"/>
                  </a:cxn>
                  <a:cxn ang="0">
                    <a:pos x="24" y="36"/>
                  </a:cxn>
                </a:cxnLst>
                <a:rect l="0" t="0" r="r" b="b"/>
                <a:pathLst>
                  <a:path w="66" h="36">
                    <a:moveTo>
                      <a:pt x="24" y="36"/>
                    </a:moveTo>
                    <a:lnTo>
                      <a:pt x="0" y="12"/>
                    </a:lnTo>
                    <a:lnTo>
                      <a:pt x="66" y="0"/>
                    </a:lnTo>
                    <a:lnTo>
                      <a:pt x="24" y="36"/>
                    </a:lnTo>
                    <a:close/>
                  </a:path>
                </a:pathLst>
              </a:custGeom>
              <a:solidFill>
                <a:srgbClr val="B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25" name="Line 2501"/>
              <p:cNvSpPr>
                <a:spLocks noChangeShapeType="1"/>
              </p:cNvSpPr>
              <p:nvPr/>
            </p:nvSpPr>
            <p:spPr bwMode="auto">
              <a:xfrm flipH="1" flipV="1">
                <a:off x="1542" y="968"/>
                <a:ext cx="24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26" name="Line 2502"/>
              <p:cNvSpPr>
                <a:spLocks noChangeShapeType="1"/>
              </p:cNvSpPr>
              <p:nvPr/>
            </p:nvSpPr>
            <p:spPr bwMode="auto">
              <a:xfrm flipV="1">
                <a:off x="1542" y="956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27" name="Freeform 2503"/>
              <p:cNvSpPr>
                <a:spLocks/>
              </p:cNvSpPr>
              <p:nvPr/>
            </p:nvSpPr>
            <p:spPr bwMode="auto">
              <a:xfrm>
                <a:off x="1542" y="818"/>
                <a:ext cx="66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66" y="12"/>
                  </a:cxn>
                  <a:cxn ang="0">
                    <a:pos x="42" y="0"/>
                  </a:cxn>
                  <a:cxn ang="0">
                    <a:pos x="0" y="30"/>
                  </a:cxn>
                </a:cxnLst>
                <a:rect l="0" t="0" r="r" b="b"/>
                <a:pathLst>
                  <a:path w="66" h="30">
                    <a:moveTo>
                      <a:pt x="0" y="30"/>
                    </a:moveTo>
                    <a:lnTo>
                      <a:pt x="66" y="12"/>
                    </a:lnTo>
                    <a:lnTo>
                      <a:pt x="42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28" name="Line 2504"/>
              <p:cNvSpPr>
                <a:spLocks noChangeShapeType="1"/>
              </p:cNvSpPr>
              <p:nvPr/>
            </p:nvSpPr>
            <p:spPr bwMode="auto">
              <a:xfrm flipV="1">
                <a:off x="1542" y="830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29" name="Line 2505"/>
              <p:cNvSpPr>
                <a:spLocks noChangeShapeType="1"/>
              </p:cNvSpPr>
              <p:nvPr/>
            </p:nvSpPr>
            <p:spPr bwMode="auto">
              <a:xfrm flipH="1" flipV="1">
                <a:off x="1584" y="818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30" name="Freeform 2506"/>
              <p:cNvSpPr>
                <a:spLocks/>
              </p:cNvSpPr>
              <p:nvPr/>
            </p:nvSpPr>
            <p:spPr bwMode="auto">
              <a:xfrm>
                <a:off x="1542" y="830"/>
                <a:ext cx="66" cy="24"/>
              </a:xfrm>
              <a:custGeom>
                <a:avLst/>
                <a:gdLst/>
                <a:ahLst/>
                <a:cxnLst>
                  <a:cxn ang="0">
                    <a:pos x="24" y="24"/>
                  </a:cxn>
                  <a:cxn ang="0">
                    <a:pos x="0" y="18"/>
                  </a:cxn>
                  <a:cxn ang="0">
                    <a:pos x="66" y="0"/>
                  </a:cxn>
                  <a:cxn ang="0">
                    <a:pos x="24" y="24"/>
                  </a:cxn>
                </a:cxnLst>
                <a:rect l="0" t="0" r="r" b="b"/>
                <a:pathLst>
                  <a:path w="66" h="24">
                    <a:moveTo>
                      <a:pt x="24" y="24"/>
                    </a:moveTo>
                    <a:lnTo>
                      <a:pt x="0" y="18"/>
                    </a:lnTo>
                    <a:lnTo>
                      <a:pt x="66" y="0"/>
                    </a:lnTo>
                    <a:lnTo>
                      <a:pt x="24" y="24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31" name="Line 2507"/>
              <p:cNvSpPr>
                <a:spLocks noChangeShapeType="1"/>
              </p:cNvSpPr>
              <p:nvPr/>
            </p:nvSpPr>
            <p:spPr bwMode="auto">
              <a:xfrm flipH="1" flipV="1">
                <a:off x="1542" y="848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32" name="Line 2508"/>
              <p:cNvSpPr>
                <a:spLocks noChangeShapeType="1"/>
              </p:cNvSpPr>
              <p:nvPr/>
            </p:nvSpPr>
            <p:spPr bwMode="auto">
              <a:xfrm flipV="1">
                <a:off x="1542" y="830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33" name="Freeform 2509"/>
              <p:cNvSpPr>
                <a:spLocks/>
              </p:cNvSpPr>
              <p:nvPr/>
            </p:nvSpPr>
            <p:spPr bwMode="auto">
              <a:xfrm>
                <a:off x="1512" y="1166"/>
                <a:ext cx="66" cy="24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66" y="24"/>
                  </a:cxn>
                  <a:cxn ang="0">
                    <a:pos x="42" y="0"/>
                  </a:cxn>
                  <a:cxn ang="0">
                    <a:pos x="0" y="24"/>
                  </a:cxn>
                </a:cxnLst>
                <a:rect l="0" t="0" r="r" b="b"/>
                <a:pathLst>
                  <a:path w="66" h="24">
                    <a:moveTo>
                      <a:pt x="0" y="24"/>
                    </a:moveTo>
                    <a:lnTo>
                      <a:pt x="66" y="24"/>
                    </a:lnTo>
                    <a:lnTo>
                      <a:pt x="42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34" name="Line 2510"/>
              <p:cNvSpPr>
                <a:spLocks noChangeShapeType="1"/>
              </p:cNvSpPr>
              <p:nvPr/>
            </p:nvSpPr>
            <p:spPr bwMode="auto">
              <a:xfrm>
                <a:off x="1512" y="1190"/>
                <a:ext cx="6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35" name="Line 2511"/>
              <p:cNvSpPr>
                <a:spLocks noChangeShapeType="1"/>
              </p:cNvSpPr>
              <p:nvPr/>
            </p:nvSpPr>
            <p:spPr bwMode="auto">
              <a:xfrm flipH="1" flipV="1">
                <a:off x="1554" y="1166"/>
                <a:ext cx="24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36" name="Freeform 2512"/>
              <p:cNvSpPr>
                <a:spLocks/>
              </p:cNvSpPr>
              <p:nvPr/>
            </p:nvSpPr>
            <p:spPr bwMode="auto">
              <a:xfrm>
                <a:off x="1512" y="1178"/>
                <a:ext cx="66" cy="12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0" y="12"/>
                  </a:cxn>
                  <a:cxn ang="0">
                    <a:pos x="66" y="12"/>
                  </a:cxn>
                  <a:cxn ang="0">
                    <a:pos x="30" y="0"/>
                  </a:cxn>
                </a:cxnLst>
                <a:rect l="0" t="0" r="r" b="b"/>
                <a:pathLst>
                  <a:path w="66" h="12">
                    <a:moveTo>
                      <a:pt x="30" y="0"/>
                    </a:moveTo>
                    <a:lnTo>
                      <a:pt x="0" y="12"/>
                    </a:lnTo>
                    <a:lnTo>
                      <a:pt x="66" y="12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37" name="Line 2513"/>
              <p:cNvSpPr>
                <a:spLocks noChangeShapeType="1"/>
              </p:cNvSpPr>
              <p:nvPr/>
            </p:nvSpPr>
            <p:spPr bwMode="auto">
              <a:xfrm flipH="1">
                <a:off x="1512" y="1178"/>
                <a:ext cx="3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38" name="Line 2514"/>
              <p:cNvSpPr>
                <a:spLocks noChangeShapeType="1"/>
              </p:cNvSpPr>
              <p:nvPr/>
            </p:nvSpPr>
            <p:spPr bwMode="auto">
              <a:xfrm>
                <a:off x="1512" y="1190"/>
                <a:ext cx="6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39" name="Freeform 2515"/>
              <p:cNvSpPr>
                <a:spLocks/>
              </p:cNvSpPr>
              <p:nvPr/>
            </p:nvSpPr>
            <p:spPr bwMode="auto">
              <a:xfrm>
                <a:off x="1542" y="1178"/>
                <a:ext cx="66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6" y="6"/>
                  </a:cxn>
                  <a:cxn ang="0">
                    <a:pos x="36" y="12"/>
                  </a:cxn>
                  <a:cxn ang="0">
                    <a:pos x="0" y="0"/>
                  </a:cxn>
                </a:cxnLst>
                <a:rect l="0" t="0" r="r" b="b"/>
                <a:pathLst>
                  <a:path w="66" h="12">
                    <a:moveTo>
                      <a:pt x="0" y="0"/>
                    </a:moveTo>
                    <a:lnTo>
                      <a:pt x="66" y="6"/>
                    </a:lnTo>
                    <a:lnTo>
                      <a:pt x="36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40" name="Line 2516"/>
              <p:cNvSpPr>
                <a:spLocks noChangeShapeType="1"/>
              </p:cNvSpPr>
              <p:nvPr/>
            </p:nvSpPr>
            <p:spPr bwMode="auto">
              <a:xfrm>
                <a:off x="1542" y="1178"/>
                <a:ext cx="6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41" name="Line 2517"/>
              <p:cNvSpPr>
                <a:spLocks noChangeShapeType="1"/>
              </p:cNvSpPr>
              <p:nvPr/>
            </p:nvSpPr>
            <p:spPr bwMode="auto">
              <a:xfrm flipH="1">
                <a:off x="1578" y="1184"/>
                <a:ext cx="3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42" name="Freeform 2518"/>
              <p:cNvSpPr>
                <a:spLocks/>
              </p:cNvSpPr>
              <p:nvPr/>
            </p:nvSpPr>
            <p:spPr bwMode="auto">
              <a:xfrm>
                <a:off x="1542" y="1178"/>
                <a:ext cx="66" cy="24"/>
              </a:xfrm>
              <a:custGeom>
                <a:avLst/>
                <a:gdLst/>
                <a:ahLst/>
                <a:cxnLst>
                  <a:cxn ang="0">
                    <a:pos x="24" y="24"/>
                  </a:cxn>
                  <a:cxn ang="0">
                    <a:pos x="0" y="0"/>
                  </a:cxn>
                  <a:cxn ang="0">
                    <a:pos x="66" y="6"/>
                  </a:cxn>
                  <a:cxn ang="0">
                    <a:pos x="24" y="24"/>
                  </a:cxn>
                </a:cxnLst>
                <a:rect l="0" t="0" r="r" b="b"/>
                <a:pathLst>
                  <a:path w="66" h="24">
                    <a:moveTo>
                      <a:pt x="24" y="24"/>
                    </a:moveTo>
                    <a:lnTo>
                      <a:pt x="0" y="0"/>
                    </a:lnTo>
                    <a:lnTo>
                      <a:pt x="66" y="6"/>
                    </a:lnTo>
                    <a:lnTo>
                      <a:pt x="24" y="24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43" name="Line 2519"/>
              <p:cNvSpPr>
                <a:spLocks noChangeShapeType="1"/>
              </p:cNvSpPr>
              <p:nvPr/>
            </p:nvSpPr>
            <p:spPr bwMode="auto">
              <a:xfrm flipH="1" flipV="1">
                <a:off x="1542" y="1178"/>
                <a:ext cx="24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44" name="Line 2520"/>
              <p:cNvSpPr>
                <a:spLocks noChangeShapeType="1"/>
              </p:cNvSpPr>
              <p:nvPr/>
            </p:nvSpPr>
            <p:spPr bwMode="auto">
              <a:xfrm>
                <a:off x="1542" y="1178"/>
                <a:ext cx="6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45" name="Freeform 2521"/>
              <p:cNvSpPr>
                <a:spLocks/>
              </p:cNvSpPr>
              <p:nvPr/>
            </p:nvSpPr>
            <p:spPr bwMode="auto">
              <a:xfrm>
                <a:off x="1536" y="902"/>
                <a:ext cx="66" cy="24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66" y="12"/>
                  </a:cxn>
                  <a:cxn ang="0">
                    <a:pos x="42" y="0"/>
                  </a:cxn>
                  <a:cxn ang="0">
                    <a:pos x="0" y="24"/>
                  </a:cxn>
                </a:cxnLst>
                <a:rect l="0" t="0" r="r" b="b"/>
                <a:pathLst>
                  <a:path w="66" h="24">
                    <a:moveTo>
                      <a:pt x="0" y="24"/>
                    </a:moveTo>
                    <a:lnTo>
                      <a:pt x="66" y="12"/>
                    </a:lnTo>
                    <a:lnTo>
                      <a:pt x="42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46" name="Line 2522"/>
              <p:cNvSpPr>
                <a:spLocks noChangeShapeType="1"/>
              </p:cNvSpPr>
              <p:nvPr/>
            </p:nvSpPr>
            <p:spPr bwMode="auto">
              <a:xfrm flipV="1">
                <a:off x="1536" y="914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47" name="Line 2523"/>
              <p:cNvSpPr>
                <a:spLocks noChangeShapeType="1"/>
              </p:cNvSpPr>
              <p:nvPr/>
            </p:nvSpPr>
            <p:spPr bwMode="auto">
              <a:xfrm flipH="1" flipV="1">
                <a:off x="1578" y="902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48" name="Freeform 2524"/>
              <p:cNvSpPr>
                <a:spLocks/>
              </p:cNvSpPr>
              <p:nvPr/>
            </p:nvSpPr>
            <p:spPr bwMode="auto">
              <a:xfrm>
                <a:off x="1536" y="914"/>
                <a:ext cx="66" cy="18"/>
              </a:xfrm>
              <a:custGeom>
                <a:avLst/>
                <a:gdLst/>
                <a:ahLst/>
                <a:cxnLst>
                  <a:cxn ang="0">
                    <a:pos x="24" y="18"/>
                  </a:cxn>
                  <a:cxn ang="0">
                    <a:pos x="0" y="12"/>
                  </a:cxn>
                  <a:cxn ang="0">
                    <a:pos x="66" y="0"/>
                  </a:cxn>
                  <a:cxn ang="0">
                    <a:pos x="24" y="18"/>
                  </a:cxn>
                </a:cxnLst>
                <a:rect l="0" t="0" r="r" b="b"/>
                <a:pathLst>
                  <a:path w="66" h="18">
                    <a:moveTo>
                      <a:pt x="24" y="18"/>
                    </a:moveTo>
                    <a:lnTo>
                      <a:pt x="0" y="12"/>
                    </a:lnTo>
                    <a:lnTo>
                      <a:pt x="66" y="0"/>
                    </a:lnTo>
                    <a:lnTo>
                      <a:pt x="24" y="18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49" name="Line 2525"/>
              <p:cNvSpPr>
                <a:spLocks noChangeShapeType="1"/>
              </p:cNvSpPr>
              <p:nvPr/>
            </p:nvSpPr>
            <p:spPr bwMode="auto">
              <a:xfrm flipH="1" flipV="1">
                <a:off x="1536" y="926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50" name="Line 2526"/>
              <p:cNvSpPr>
                <a:spLocks noChangeShapeType="1"/>
              </p:cNvSpPr>
              <p:nvPr/>
            </p:nvSpPr>
            <p:spPr bwMode="auto">
              <a:xfrm flipV="1">
                <a:off x="1536" y="914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51" name="Freeform 2527"/>
              <p:cNvSpPr>
                <a:spLocks/>
              </p:cNvSpPr>
              <p:nvPr/>
            </p:nvSpPr>
            <p:spPr bwMode="auto">
              <a:xfrm>
                <a:off x="1530" y="776"/>
                <a:ext cx="66" cy="30"/>
              </a:xfrm>
              <a:custGeom>
                <a:avLst/>
                <a:gdLst/>
                <a:ahLst/>
                <a:cxnLst>
                  <a:cxn ang="0">
                    <a:pos x="30" y="30"/>
                  </a:cxn>
                  <a:cxn ang="0">
                    <a:pos x="0" y="18"/>
                  </a:cxn>
                  <a:cxn ang="0">
                    <a:pos x="66" y="0"/>
                  </a:cxn>
                  <a:cxn ang="0">
                    <a:pos x="30" y="30"/>
                  </a:cxn>
                </a:cxnLst>
                <a:rect l="0" t="0" r="r" b="b"/>
                <a:pathLst>
                  <a:path w="66" h="30">
                    <a:moveTo>
                      <a:pt x="30" y="30"/>
                    </a:moveTo>
                    <a:lnTo>
                      <a:pt x="0" y="18"/>
                    </a:lnTo>
                    <a:lnTo>
                      <a:pt x="66" y="0"/>
                    </a:lnTo>
                    <a:lnTo>
                      <a:pt x="30" y="30"/>
                    </a:lnTo>
                    <a:close/>
                  </a:path>
                </a:pathLst>
              </a:custGeom>
              <a:solidFill>
                <a:srgbClr val="9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52" name="Line 2528"/>
              <p:cNvSpPr>
                <a:spLocks noChangeShapeType="1"/>
              </p:cNvSpPr>
              <p:nvPr/>
            </p:nvSpPr>
            <p:spPr bwMode="auto">
              <a:xfrm flipH="1" flipV="1">
                <a:off x="1530" y="794"/>
                <a:ext cx="3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53" name="Line 2529"/>
              <p:cNvSpPr>
                <a:spLocks noChangeShapeType="1"/>
              </p:cNvSpPr>
              <p:nvPr/>
            </p:nvSpPr>
            <p:spPr bwMode="auto">
              <a:xfrm flipV="1">
                <a:off x="1530" y="776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54" name="Freeform 2530"/>
              <p:cNvSpPr>
                <a:spLocks/>
              </p:cNvSpPr>
              <p:nvPr/>
            </p:nvSpPr>
            <p:spPr bwMode="auto">
              <a:xfrm>
                <a:off x="1530" y="1118"/>
                <a:ext cx="66" cy="48"/>
              </a:xfrm>
              <a:custGeom>
                <a:avLst/>
                <a:gdLst/>
                <a:ahLst/>
                <a:cxnLst>
                  <a:cxn ang="0">
                    <a:pos x="24" y="48"/>
                  </a:cxn>
                  <a:cxn ang="0">
                    <a:pos x="0" y="0"/>
                  </a:cxn>
                  <a:cxn ang="0">
                    <a:pos x="66" y="24"/>
                  </a:cxn>
                  <a:cxn ang="0">
                    <a:pos x="24" y="48"/>
                  </a:cxn>
                </a:cxnLst>
                <a:rect l="0" t="0" r="r" b="b"/>
                <a:pathLst>
                  <a:path w="66" h="48">
                    <a:moveTo>
                      <a:pt x="24" y="48"/>
                    </a:moveTo>
                    <a:lnTo>
                      <a:pt x="0" y="0"/>
                    </a:lnTo>
                    <a:lnTo>
                      <a:pt x="66" y="24"/>
                    </a:lnTo>
                    <a:lnTo>
                      <a:pt x="24" y="48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55" name="Line 2531"/>
              <p:cNvSpPr>
                <a:spLocks noChangeShapeType="1"/>
              </p:cNvSpPr>
              <p:nvPr/>
            </p:nvSpPr>
            <p:spPr bwMode="auto">
              <a:xfrm flipH="1" flipV="1">
                <a:off x="1530" y="1118"/>
                <a:ext cx="24" cy="4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56" name="Line 2532"/>
              <p:cNvSpPr>
                <a:spLocks noChangeShapeType="1"/>
              </p:cNvSpPr>
              <p:nvPr/>
            </p:nvSpPr>
            <p:spPr bwMode="auto">
              <a:xfrm>
                <a:off x="1530" y="1118"/>
                <a:ext cx="6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57" name="Freeform 2533"/>
              <p:cNvSpPr>
                <a:spLocks/>
              </p:cNvSpPr>
              <p:nvPr/>
            </p:nvSpPr>
            <p:spPr bwMode="auto">
              <a:xfrm>
                <a:off x="1530" y="986"/>
                <a:ext cx="66" cy="54"/>
              </a:xfrm>
              <a:custGeom>
                <a:avLst/>
                <a:gdLst/>
                <a:ahLst/>
                <a:cxnLst>
                  <a:cxn ang="0">
                    <a:pos x="24" y="54"/>
                  </a:cxn>
                  <a:cxn ang="0">
                    <a:pos x="0" y="30"/>
                  </a:cxn>
                  <a:cxn ang="0">
                    <a:pos x="66" y="0"/>
                  </a:cxn>
                  <a:cxn ang="0">
                    <a:pos x="24" y="54"/>
                  </a:cxn>
                </a:cxnLst>
                <a:rect l="0" t="0" r="r" b="b"/>
                <a:pathLst>
                  <a:path w="66" h="54">
                    <a:moveTo>
                      <a:pt x="24" y="54"/>
                    </a:moveTo>
                    <a:lnTo>
                      <a:pt x="0" y="30"/>
                    </a:lnTo>
                    <a:lnTo>
                      <a:pt x="66" y="0"/>
                    </a:lnTo>
                    <a:lnTo>
                      <a:pt x="24" y="54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58" name="Line 2534"/>
              <p:cNvSpPr>
                <a:spLocks noChangeShapeType="1"/>
              </p:cNvSpPr>
              <p:nvPr/>
            </p:nvSpPr>
            <p:spPr bwMode="auto">
              <a:xfrm flipH="1" flipV="1">
                <a:off x="1530" y="1016"/>
                <a:ext cx="24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59" name="Line 2535"/>
              <p:cNvSpPr>
                <a:spLocks noChangeShapeType="1"/>
              </p:cNvSpPr>
              <p:nvPr/>
            </p:nvSpPr>
            <p:spPr bwMode="auto">
              <a:xfrm flipV="1">
                <a:off x="1530" y="986"/>
                <a:ext cx="66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60" name="Freeform 2536"/>
              <p:cNvSpPr>
                <a:spLocks/>
              </p:cNvSpPr>
              <p:nvPr/>
            </p:nvSpPr>
            <p:spPr bwMode="auto">
              <a:xfrm>
                <a:off x="1530" y="986"/>
                <a:ext cx="66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66" y="0"/>
                  </a:cxn>
                  <a:cxn ang="0">
                    <a:pos x="36" y="6"/>
                  </a:cxn>
                  <a:cxn ang="0">
                    <a:pos x="0" y="30"/>
                  </a:cxn>
                </a:cxnLst>
                <a:rect l="0" t="0" r="r" b="b"/>
                <a:pathLst>
                  <a:path w="66" h="30">
                    <a:moveTo>
                      <a:pt x="0" y="30"/>
                    </a:moveTo>
                    <a:lnTo>
                      <a:pt x="66" y="0"/>
                    </a:lnTo>
                    <a:lnTo>
                      <a:pt x="36" y="6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61" name="Line 2537"/>
              <p:cNvSpPr>
                <a:spLocks noChangeShapeType="1"/>
              </p:cNvSpPr>
              <p:nvPr/>
            </p:nvSpPr>
            <p:spPr bwMode="auto">
              <a:xfrm flipV="1">
                <a:off x="1530" y="986"/>
                <a:ext cx="66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62" name="Line 2538"/>
              <p:cNvSpPr>
                <a:spLocks noChangeShapeType="1"/>
              </p:cNvSpPr>
              <p:nvPr/>
            </p:nvSpPr>
            <p:spPr bwMode="auto">
              <a:xfrm flipH="1">
                <a:off x="1566" y="986"/>
                <a:ext cx="3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63" name="Freeform 2539"/>
              <p:cNvSpPr>
                <a:spLocks/>
              </p:cNvSpPr>
              <p:nvPr/>
            </p:nvSpPr>
            <p:spPr bwMode="auto">
              <a:xfrm>
                <a:off x="1524" y="854"/>
                <a:ext cx="66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66" y="12"/>
                  </a:cxn>
                  <a:cxn ang="0">
                    <a:pos x="42" y="0"/>
                  </a:cxn>
                  <a:cxn ang="0">
                    <a:pos x="0" y="30"/>
                  </a:cxn>
                </a:cxnLst>
                <a:rect l="0" t="0" r="r" b="b"/>
                <a:pathLst>
                  <a:path w="66" h="30">
                    <a:moveTo>
                      <a:pt x="0" y="30"/>
                    </a:moveTo>
                    <a:lnTo>
                      <a:pt x="66" y="12"/>
                    </a:lnTo>
                    <a:lnTo>
                      <a:pt x="42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64" name="Line 2540"/>
              <p:cNvSpPr>
                <a:spLocks noChangeShapeType="1"/>
              </p:cNvSpPr>
              <p:nvPr/>
            </p:nvSpPr>
            <p:spPr bwMode="auto">
              <a:xfrm flipV="1">
                <a:off x="1524" y="866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65" name="Line 2541"/>
              <p:cNvSpPr>
                <a:spLocks noChangeShapeType="1"/>
              </p:cNvSpPr>
              <p:nvPr/>
            </p:nvSpPr>
            <p:spPr bwMode="auto">
              <a:xfrm flipH="1" flipV="1">
                <a:off x="1566" y="854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66" name="Freeform 2542"/>
              <p:cNvSpPr>
                <a:spLocks/>
              </p:cNvSpPr>
              <p:nvPr/>
            </p:nvSpPr>
            <p:spPr bwMode="auto">
              <a:xfrm>
                <a:off x="1524" y="866"/>
                <a:ext cx="66" cy="30"/>
              </a:xfrm>
              <a:custGeom>
                <a:avLst/>
                <a:gdLst/>
                <a:ahLst/>
                <a:cxnLst>
                  <a:cxn ang="0">
                    <a:pos x="24" y="30"/>
                  </a:cxn>
                  <a:cxn ang="0">
                    <a:pos x="0" y="18"/>
                  </a:cxn>
                  <a:cxn ang="0">
                    <a:pos x="66" y="0"/>
                  </a:cxn>
                  <a:cxn ang="0">
                    <a:pos x="24" y="30"/>
                  </a:cxn>
                </a:cxnLst>
                <a:rect l="0" t="0" r="r" b="b"/>
                <a:pathLst>
                  <a:path w="66" h="30">
                    <a:moveTo>
                      <a:pt x="24" y="30"/>
                    </a:moveTo>
                    <a:lnTo>
                      <a:pt x="0" y="18"/>
                    </a:lnTo>
                    <a:lnTo>
                      <a:pt x="66" y="0"/>
                    </a:lnTo>
                    <a:lnTo>
                      <a:pt x="24" y="30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67" name="Line 2543"/>
              <p:cNvSpPr>
                <a:spLocks noChangeShapeType="1"/>
              </p:cNvSpPr>
              <p:nvPr/>
            </p:nvSpPr>
            <p:spPr bwMode="auto">
              <a:xfrm flipH="1" flipV="1">
                <a:off x="1524" y="884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68" name="Line 2544"/>
              <p:cNvSpPr>
                <a:spLocks noChangeShapeType="1"/>
              </p:cNvSpPr>
              <p:nvPr/>
            </p:nvSpPr>
            <p:spPr bwMode="auto">
              <a:xfrm flipV="1">
                <a:off x="1524" y="866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69" name="Freeform 2545"/>
              <p:cNvSpPr>
                <a:spLocks/>
              </p:cNvSpPr>
              <p:nvPr/>
            </p:nvSpPr>
            <p:spPr bwMode="auto">
              <a:xfrm>
                <a:off x="1524" y="1238"/>
                <a:ext cx="66" cy="12"/>
              </a:xfrm>
              <a:custGeom>
                <a:avLst/>
                <a:gdLst/>
                <a:ahLst/>
                <a:cxnLst>
                  <a:cxn ang="0">
                    <a:pos x="24" y="12"/>
                  </a:cxn>
                  <a:cxn ang="0">
                    <a:pos x="0" y="12"/>
                  </a:cxn>
                  <a:cxn ang="0">
                    <a:pos x="66" y="0"/>
                  </a:cxn>
                  <a:cxn ang="0">
                    <a:pos x="24" y="12"/>
                  </a:cxn>
                </a:cxnLst>
                <a:rect l="0" t="0" r="r" b="b"/>
                <a:pathLst>
                  <a:path w="66" h="12">
                    <a:moveTo>
                      <a:pt x="24" y="12"/>
                    </a:moveTo>
                    <a:lnTo>
                      <a:pt x="0" y="12"/>
                    </a:lnTo>
                    <a:lnTo>
                      <a:pt x="66" y="0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E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70" name="Line 2546"/>
              <p:cNvSpPr>
                <a:spLocks noChangeShapeType="1"/>
              </p:cNvSpPr>
              <p:nvPr/>
            </p:nvSpPr>
            <p:spPr bwMode="auto">
              <a:xfrm flipH="1">
                <a:off x="1524" y="1250"/>
                <a:ext cx="2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71" name="Line 2547"/>
              <p:cNvSpPr>
                <a:spLocks noChangeShapeType="1"/>
              </p:cNvSpPr>
              <p:nvPr/>
            </p:nvSpPr>
            <p:spPr bwMode="auto">
              <a:xfrm flipV="1">
                <a:off x="1524" y="1238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72" name="Freeform 2548"/>
              <p:cNvSpPr>
                <a:spLocks/>
              </p:cNvSpPr>
              <p:nvPr/>
            </p:nvSpPr>
            <p:spPr bwMode="auto">
              <a:xfrm>
                <a:off x="1524" y="1202"/>
                <a:ext cx="66" cy="48"/>
              </a:xfrm>
              <a:custGeom>
                <a:avLst/>
                <a:gdLst/>
                <a:ahLst/>
                <a:cxnLst>
                  <a:cxn ang="0">
                    <a:pos x="0" y="48"/>
                  </a:cxn>
                  <a:cxn ang="0">
                    <a:pos x="66" y="36"/>
                  </a:cxn>
                  <a:cxn ang="0">
                    <a:pos x="42" y="0"/>
                  </a:cxn>
                  <a:cxn ang="0">
                    <a:pos x="0" y="48"/>
                  </a:cxn>
                </a:cxnLst>
                <a:rect l="0" t="0" r="r" b="b"/>
                <a:pathLst>
                  <a:path w="66" h="48">
                    <a:moveTo>
                      <a:pt x="0" y="48"/>
                    </a:moveTo>
                    <a:lnTo>
                      <a:pt x="66" y="36"/>
                    </a:lnTo>
                    <a:lnTo>
                      <a:pt x="42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73" name="Line 2549"/>
              <p:cNvSpPr>
                <a:spLocks noChangeShapeType="1"/>
              </p:cNvSpPr>
              <p:nvPr/>
            </p:nvSpPr>
            <p:spPr bwMode="auto">
              <a:xfrm flipV="1">
                <a:off x="1524" y="1238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74" name="Line 2550"/>
              <p:cNvSpPr>
                <a:spLocks noChangeShapeType="1"/>
              </p:cNvSpPr>
              <p:nvPr/>
            </p:nvSpPr>
            <p:spPr bwMode="auto">
              <a:xfrm flipH="1" flipV="1">
                <a:off x="1566" y="1202"/>
                <a:ext cx="24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75" name="Freeform 2551"/>
              <p:cNvSpPr>
                <a:spLocks/>
              </p:cNvSpPr>
              <p:nvPr/>
            </p:nvSpPr>
            <p:spPr bwMode="auto">
              <a:xfrm>
                <a:off x="1518" y="932"/>
                <a:ext cx="66" cy="18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66" y="12"/>
                  </a:cxn>
                  <a:cxn ang="0">
                    <a:pos x="42" y="0"/>
                  </a:cxn>
                  <a:cxn ang="0">
                    <a:pos x="0" y="18"/>
                  </a:cxn>
                </a:cxnLst>
                <a:rect l="0" t="0" r="r" b="b"/>
                <a:pathLst>
                  <a:path w="66" h="18">
                    <a:moveTo>
                      <a:pt x="0" y="18"/>
                    </a:moveTo>
                    <a:lnTo>
                      <a:pt x="66" y="12"/>
                    </a:lnTo>
                    <a:lnTo>
                      <a:pt x="42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76" name="Line 2552"/>
              <p:cNvSpPr>
                <a:spLocks noChangeShapeType="1"/>
              </p:cNvSpPr>
              <p:nvPr/>
            </p:nvSpPr>
            <p:spPr bwMode="auto">
              <a:xfrm flipV="1">
                <a:off x="1518" y="944"/>
                <a:ext cx="6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77" name="Line 2553"/>
              <p:cNvSpPr>
                <a:spLocks noChangeShapeType="1"/>
              </p:cNvSpPr>
              <p:nvPr/>
            </p:nvSpPr>
            <p:spPr bwMode="auto">
              <a:xfrm flipH="1" flipV="1">
                <a:off x="1560" y="932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78" name="Freeform 2554"/>
              <p:cNvSpPr>
                <a:spLocks/>
              </p:cNvSpPr>
              <p:nvPr/>
            </p:nvSpPr>
            <p:spPr bwMode="auto">
              <a:xfrm>
                <a:off x="1518" y="944"/>
                <a:ext cx="66" cy="24"/>
              </a:xfrm>
              <a:custGeom>
                <a:avLst/>
                <a:gdLst/>
                <a:ahLst/>
                <a:cxnLst>
                  <a:cxn ang="0">
                    <a:pos x="24" y="24"/>
                  </a:cxn>
                  <a:cxn ang="0">
                    <a:pos x="0" y="6"/>
                  </a:cxn>
                  <a:cxn ang="0">
                    <a:pos x="66" y="0"/>
                  </a:cxn>
                  <a:cxn ang="0">
                    <a:pos x="24" y="24"/>
                  </a:cxn>
                </a:cxnLst>
                <a:rect l="0" t="0" r="r" b="b"/>
                <a:pathLst>
                  <a:path w="66" h="24">
                    <a:moveTo>
                      <a:pt x="24" y="24"/>
                    </a:moveTo>
                    <a:lnTo>
                      <a:pt x="0" y="6"/>
                    </a:lnTo>
                    <a:lnTo>
                      <a:pt x="66" y="0"/>
                    </a:lnTo>
                    <a:lnTo>
                      <a:pt x="24" y="24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79" name="Line 2555"/>
              <p:cNvSpPr>
                <a:spLocks noChangeShapeType="1"/>
              </p:cNvSpPr>
              <p:nvPr/>
            </p:nvSpPr>
            <p:spPr bwMode="auto">
              <a:xfrm flipH="1" flipV="1">
                <a:off x="1518" y="950"/>
                <a:ext cx="24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80" name="Line 2556"/>
              <p:cNvSpPr>
                <a:spLocks noChangeShapeType="1"/>
              </p:cNvSpPr>
              <p:nvPr/>
            </p:nvSpPr>
            <p:spPr bwMode="auto">
              <a:xfrm flipV="1">
                <a:off x="1518" y="944"/>
                <a:ext cx="6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81" name="Freeform 2557"/>
              <p:cNvSpPr>
                <a:spLocks/>
              </p:cNvSpPr>
              <p:nvPr/>
            </p:nvSpPr>
            <p:spPr bwMode="auto">
              <a:xfrm>
                <a:off x="1482" y="1178"/>
                <a:ext cx="66" cy="46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0" y="0"/>
                  </a:cxn>
                  <a:cxn ang="0">
                    <a:pos x="66" y="468"/>
                  </a:cxn>
                  <a:cxn ang="0">
                    <a:pos x="24" y="0"/>
                  </a:cxn>
                </a:cxnLst>
                <a:rect l="0" t="0" r="r" b="b"/>
                <a:pathLst>
                  <a:path w="66" h="468">
                    <a:moveTo>
                      <a:pt x="24" y="0"/>
                    </a:moveTo>
                    <a:lnTo>
                      <a:pt x="0" y="0"/>
                    </a:lnTo>
                    <a:lnTo>
                      <a:pt x="66" y="468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82" name="Line 2558"/>
              <p:cNvSpPr>
                <a:spLocks noChangeShapeType="1"/>
              </p:cNvSpPr>
              <p:nvPr/>
            </p:nvSpPr>
            <p:spPr bwMode="auto">
              <a:xfrm flipH="1">
                <a:off x="1482" y="1178"/>
                <a:ext cx="2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83" name="Line 2559"/>
              <p:cNvSpPr>
                <a:spLocks noChangeShapeType="1"/>
              </p:cNvSpPr>
              <p:nvPr/>
            </p:nvSpPr>
            <p:spPr bwMode="auto">
              <a:xfrm>
                <a:off x="1482" y="1178"/>
                <a:ext cx="66" cy="46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84" name="Freeform 2560"/>
              <p:cNvSpPr>
                <a:spLocks/>
              </p:cNvSpPr>
              <p:nvPr/>
            </p:nvSpPr>
            <p:spPr bwMode="auto">
              <a:xfrm>
                <a:off x="1518" y="1316"/>
                <a:ext cx="66" cy="30"/>
              </a:xfrm>
              <a:custGeom>
                <a:avLst/>
                <a:gdLst/>
                <a:ahLst/>
                <a:cxnLst>
                  <a:cxn ang="0">
                    <a:pos x="24" y="30"/>
                  </a:cxn>
                  <a:cxn ang="0">
                    <a:pos x="0" y="30"/>
                  </a:cxn>
                  <a:cxn ang="0">
                    <a:pos x="66" y="0"/>
                  </a:cxn>
                  <a:cxn ang="0">
                    <a:pos x="24" y="30"/>
                  </a:cxn>
                </a:cxnLst>
                <a:rect l="0" t="0" r="r" b="b"/>
                <a:pathLst>
                  <a:path w="66" h="30">
                    <a:moveTo>
                      <a:pt x="24" y="30"/>
                    </a:moveTo>
                    <a:lnTo>
                      <a:pt x="0" y="30"/>
                    </a:lnTo>
                    <a:lnTo>
                      <a:pt x="66" y="0"/>
                    </a:lnTo>
                    <a:lnTo>
                      <a:pt x="24" y="30"/>
                    </a:lnTo>
                    <a:close/>
                  </a:path>
                </a:pathLst>
              </a:custGeom>
              <a:solidFill>
                <a:srgbClr val="FF1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85" name="Line 2561"/>
              <p:cNvSpPr>
                <a:spLocks noChangeShapeType="1"/>
              </p:cNvSpPr>
              <p:nvPr/>
            </p:nvSpPr>
            <p:spPr bwMode="auto">
              <a:xfrm flipH="1">
                <a:off x="1518" y="1346"/>
                <a:ext cx="2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86" name="Line 2562"/>
              <p:cNvSpPr>
                <a:spLocks noChangeShapeType="1"/>
              </p:cNvSpPr>
              <p:nvPr/>
            </p:nvSpPr>
            <p:spPr bwMode="auto">
              <a:xfrm flipV="1">
                <a:off x="1518" y="1316"/>
                <a:ext cx="66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87" name="Freeform 2563"/>
              <p:cNvSpPr>
                <a:spLocks/>
              </p:cNvSpPr>
              <p:nvPr/>
            </p:nvSpPr>
            <p:spPr bwMode="auto">
              <a:xfrm>
                <a:off x="1518" y="1292"/>
                <a:ext cx="66" cy="54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66" y="24"/>
                  </a:cxn>
                  <a:cxn ang="0">
                    <a:pos x="42" y="0"/>
                  </a:cxn>
                  <a:cxn ang="0">
                    <a:pos x="0" y="54"/>
                  </a:cxn>
                </a:cxnLst>
                <a:rect l="0" t="0" r="r" b="b"/>
                <a:pathLst>
                  <a:path w="66" h="54">
                    <a:moveTo>
                      <a:pt x="0" y="54"/>
                    </a:moveTo>
                    <a:lnTo>
                      <a:pt x="66" y="24"/>
                    </a:lnTo>
                    <a:lnTo>
                      <a:pt x="42" y="0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FF1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88" name="Line 2564"/>
              <p:cNvSpPr>
                <a:spLocks noChangeShapeType="1"/>
              </p:cNvSpPr>
              <p:nvPr/>
            </p:nvSpPr>
            <p:spPr bwMode="auto">
              <a:xfrm flipV="1">
                <a:off x="1518" y="1316"/>
                <a:ext cx="66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89" name="Line 2565"/>
              <p:cNvSpPr>
                <a:spLocks noChangeShapeType="1"/>
              </p:cNvSpPr>
              <p:nvPr/>
            </p:nvSpPr>
            <p:spPr bwMode="auto">
              <a:xfrm flipH="1" flipV="1">
                <a:off x="1560" y="1292"/>
                <a:ext cx="24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90" name="Freeform 2566"/>
              <p:cNvSpPr>
                <a:spLocks/>
              </p:cNvSpPr>
              <p:nvPr/>
            </p:nvSpPr>
            <p:spPr bwMode="auto">
              <a:xfrm>
                <a:off x="1518" y="806"/>
                <a:ext cx="66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66" y="12"/>
                  </a:cxn>
                  <a:cxn ang="0">
                    <a:pos x="42" y="0"/>
                  </a:cxn>
                  <a:cxn ang="0">
                    <a:pos x="0" y="30"/>
                  </a:cxn>
                </a:cxnLst>
                <a:rect l="0" t="0" r="r" b="b"/>
                <a:pathLst>
                  <a:path w="66" h="30">
                    <a:moveTo>
                      <a:pt x="0" y="30"/>
                    </a:moveTo>
                    <a:lnTo>
                      <a:pt x="66" y="12"/>
                    </a:lnTo>
                    <a:lnTo>
                      <a:pt x="42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9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91" name="Line 2567"/>
              <p:cNvSpPr>
                <a:spLocks noChangeShapeType="1"/>
              </p:cNvSpPr>
              <p:nvPr/>
            </p:nvSpPr>
            <p:spPr bwMode="auto">
              <a:xfrm flipV="1">
                <a:off x="1518" y="818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92" name="Line 2568"/>
              <p:cNvSpPr>
                <a:spLocks noChangeShapeType="1"/>
              </p:cNvSpPr>
              <p:nvPr/>
            </p:nvSpPr>
            <p:spPr bwMode="auto">
              <a:xfrm flipH="1" flipV="1">
                <a:off x="1560" y="806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93" name="Freeform 2569"/>
              <p:cNvSpPr>
                <a:spLocks/>
              </p:cNvSpPr>
              <p:nvPr/>
            </p:nvSpPr>
            <p:spPr bwMode="auto">
              <a:xfrm>
                <a:off x="1518" y="818"/>
                <a:ext cx="66" cy="30"/>
              </a:xfrm>
              <a:custGeom>
                <a:avLst/>
                <a:gdLst/>
                <a:ahLst/>
                <a:cxnLst>
                  <a:cxn ang="0">
                    <a:pos x="24" y="30"/>
                  </a:cxn>
                  <a:cxn ang="0">
                    <a:pos x="0" y="18"/>
                  </a:cxn>
                  <a:cxn ang="0">
                    <a:pos x="66" y="0"/>
                  </a:cxn>
                  <a:cxn ang="0">
                    <a:pos x="24" y="30"/>
                  </a:cxn>
                </a:cxnLst>
                <a:rect l="0" t="0" r="r" b="b"/>
                <a:pathLst>
                  <a:path w="66" h="30">
                    <a:moveTo>
                      <a:pt x="24" y="30"/>
                    </a:moveTo>
                    <a:lnTo>
                      <a:pt x="0" y="18"/>
                    </a:lnTo>
                    <a:lnTo>
                      <a:pt x="66" y="0"/>
                    </a:lnTo>
                    <a:lnTo>
                      <a:pt x="24" y="30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94" name="Line 2570"/>
              <p:cNvSpPr>
                <a:spLocks noChangeShapeType="1"/>
              </p:cNvSpPr>
              <p:nvPr/>
            </p:nvSpPr>
            <p:spPr bwMode="auto">
              <a:xfrm flipH="1" flipV="1">
                <a:off x="1518" y="836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95" name="Line 2571"/>
              <p:cNvSpPr>
                <a:spLocks noChangeShapeType="1"/>
              </p:cNvSpPr>
              <p:nvPr/>
            </p:nvSpPr>
            <p:spPr bwMode="auto">
              <a:xfrm flipV="1">
                <a:off x="1518" y="818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96" name="Freeform 2572"/>
              <p:cNvSpPr>
                <a:spLocks/>
              </p:cNvSpPr>
              <p:nvPr/>
            </p:nvSpPr>
            <p:spPr bwMode="auto">
              <a:xfrm>
                <a:off x="1506" y="902"/>
                <a:ext cx="72" cy="24"/>
              </a:xfrm>
              <a:custGeom>
                <a:avLst/>
                <a:gdLst/>
                <a:ahLst/>
                <a:cxnLst>
                  <a:cxn ang="0">
                    <a:pos x="30" y="24"/>
                  </a:cxn>
                  <a:cxn ang="0">
                    <a:pos x="0" y="18"/>
                  </a:cxn>
                  <a:cxn ang="0">
                    <a:pos x="72" y="0"/>
                  </a:cxn>
                  <a:cxn ang="0">
                    <a:pos x="30" y="24"/>
                  </a:cxn>
                </a:cxnLst>
                <a:rect l="0" t="0" r="r" b="b"/>
                <a:pathLst>
                  <a:path w="72" h="24">
                    <a:moveTo>
                      <a:pt x="30" y="24"/>
                    </a:moveTo>
                    <a:lnTo>
                      <a:pt x="0" y="18"/>
                    </a:lnTo>
                    <a:lnTo>
                      <a:pt x="72" y="0"/>
                    </a:lnTo>
                    <a:lnTo>
                      <a:pt x="30" y="24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97" name="Line 2573"/>
              <p:cNvSpPr>
                <a:spLocks noChangeShapeType="1"/>
              </p:cNvSpPr>
              <p:nvPr/>
            </p:nvSpPr>
            <p:spPr bwMode="auto">
              <a:xfrm flipH="1" flipV="1">
                <a:off x="1506" y="920"/>
                <a:ext cx="3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98" name="Line 2574"/>
              <p:cNvSpPr>
                <a:spLocks noChangeShapeType="1"/>
              </p:cNvSpPr>
              <p:nvPr/>
            </p:nvSpPr>
            <p:spPr bwMode="auto">
              <a:xfrm flipV="1">
                <a:off x="1506" y="902"/>
                <a:ext cx="72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99" name="Freeform 2575"/>
              <p:cNvSpPr>
                <a:spLocks/>
              </p:cNvSpPr>
              <p:nvPr/>
            </p:nvSpPr>
            <p:spPr bwMode="auto">
              <a:xfrm>
                <a:off x="1506" y="896"/>
                <a:ext cx="72" cy="24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72" y="6"/>
                  </a:cxn>
                  <a:cxn ang="0">
                    <a:pos x="42" y="0"/>
                  </a:cxn>
                  <a:cxn ang="0">
                    <a:pos x="0" y="24"/>
                  </a:cxn>
                </a:cxnLst>
                <a:rect l="0" t="0" r="r" b="b"/>
                <a:pathLst>
                  <a:path w="72" h="24">
                    <a:moveTo>
                      <a:pt x="0" y="24"/>
                    </a:moveTo>
                    <a:lnTo>
                      <a:pt x="72" y="6"/>
                    </a:lnTo>
                    <a:lnTo>
                      <a:pt x="42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00" name="Line 2576"/>
              <p:cNvSpPr>
                <a:spLocks noChangeShapeType="1"/>
              </p:cNvSpPr>
              <p:nvPr/>
            </p:nvSpPr>
            <p:spPr bwMode="auto">
              <a:xfrm flipV="1">
                <a:off x="1506" y="902"/>
                <a:ext cx="72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01" name="Line 2577"/>
              <p:cNvSpPr>
                <a:spLocks noChangeShapeType="1"/>
              </p:cNvSpPr>
              <p:nvPr/>
            </p:nvSpPr>
            <p:spPr bwMode="auto">
              <a:xfrm flipH="1" flipV="1">
                <a:off x="1548" y="896"/>
                <a:ext cx="3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02" name="Freeform 2578"/>
              <p:cNvSpPr>
                <a:spLocks/>
              </p:cNvSpPr>
              <p:nvPr/>
            </p:nvSpPr>
            <p:spPr bwMode="auto">
              <a:xfrm>
                <a:off x="1506" y="1250"/>
                <a:ext cx="66" cy="36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66" y="0"/>
                  </a:cxn>
                  <a:cxn ang="0">
                    <a:pos x="42" y="0"/>
                  </a:cxn>
                  <a:cxn ang="0">
                    <a:pos x="0" y="36"/>
                  </a:cxn>
                </a:cxnLst>
                <a:rect l="0" t="0" r="r" b="b"/>
                <a:pathLst>
                  <a:path w="66" h="36">
                    <a:moveTo>
                      <a:pt x="0" y="36"/>
                    </a:moveTo>
                    <a:lnTo>
                      <a:pt x="66" y="0"/>
                    </a:lnTo>
                    <a:lnTo>
                      <a:pt x="42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03" name="Line 2579"/>
              <p:cNvSpPr>
                <a:spLocks noChangeShapeType="1"/>
              </p:cNvSpPr>
              <p:nvPr/>
            </p:nvSpPr>
            <p:spPr bwMode="auto">
              <a:xfrm flipV="1">
                <a:off x="1506" y="1250"/>
                <a:ext cx="66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04" name="Line 2580"/>
              <p:cNvSpPr>
                <a:spLocks noChangeShapeType="1"/>
              </p:cNvSpPr>
              <p:nvPr/>
            </p:nvSpPr>
            <p:spPr bwMode="auto">
              <a:xfrm flipH="1">
                <a:off x="1548" y="1250"/>
                <a:ext cx="2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05" name="Freeform 2581"/>
              <p:cNvSpPr>
                <a:spLocks/>
              </p:cNvSpPr>
              <p:nvPr/>
            </p:nvSpPr>
            <p:spPr bwMode="auto">
              <a:xfrm>
                <a:off x="1506" y="1250"/>
                <a:ext cx="66" cy="60"/>
              </a:xfrm>
              <a:custGeom>
                <a:avLst/>
                <a:gdLst/>
                <a:ahLst/>
                <a:cxnLst>
                  <a:cxn ang="0">
                    <a:pos x="24" y="60"/>
                  </a:cxn>
                  <a:cxn ang="0">
                    <a:pos x="0" y="36"/>
                  </a:cxn>
                  <a:cxn ang="0">
                    <a:pos x="66" y="0"/>
                  </a:cxn>
                  <a:cxn ang="0">
                    <a:pos x="24" y="60"/>
                  </a:cxn>
                </a:cxnLst>
                <a:rect l="0" t="0" r="r" b="b"/>
                <a:pathLst>
                  <a:path w="66" h="60">
                    <a:moveTo>
                      <a:pt x="24" y="60"/>
                    </a:moveTo>
                    <a:lnTo>
                      <a:pt x="0" y="36"/>
                    </a:lnTo>
                    <a:lnTo>
                      <a:pt x="66" y="0"/>
                    </a:lnTo>
                    <a:lnTo>
                      <a:pt x="24" y="60"/>
                    </a:lnTo>
                    <a:close/>
                  </a:path>
                </a:pathLst>
              </a:custGeom>
              <a:solidFill>
                <a:srgbClr val="FF1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06" name="Line 2582"/>
              <p:cNvSpPr>
                <a:spLocks noChangeShapeType="1"/>
              </p:cNvSpPr>
              <p:nvPr/>
            </p:nvSpPr>
            <p:spPr bwMode="auto">
              <a:xfrm flipH="1" flipV="1">
                <a:off x="1506" y="1286"/>
                <a:ext cx="24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07" name="Line 2583"/>
              <p:cNvSpPr>
                <a:spLocks noChangeShapeType="1"/>
              </p:cNvSpPr>
              <p:nvPr/>
            </p:nvSpPr>
            <p:spPr bwMode="auto">
              <a:xfrm flipV="1">
                <a:off x="1506" y="1250"/>
                <a:ext cx="66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08" name="Freeform 2584"/>
              <p:cNvSpPr>
                <a:spLocks/>
              </p:cNvSpPr>
              <p:nvPr/>
            </p:nvSpPr>
            <p:spPr bwMode="auto">
              <a:xfrm>
                <a:off x="1500" y="968"/>
                <a:ext cx="66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66" y="24"/>
                  </a:cxn>
                  <a:cxn ang="0">
                    <a:pos x="42" y="0"/>
                  </a:cxn>
                  <a:cxn ang="0">
                    <a:pos x="0" y="30"/>
                  </a:cxn>
                </a:cxnLst>
                <a:rect l="0" t="0" r="r" b="b"/>
                <a:pathLst>
                  <a:path w="66" h="30">
                    <a:moveTo>
                      <a:pt x="0" y="30"/>
                    </a:moveTo>
                    <a:lnTo>
                      <a:pt x="66" y="24"/>
                    </a:lnTo>
                    <a:lnTo>
                      <a:pt x="42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09" name="Line 2585"/>
              <p:cNvSpPr>
                <a:spLocks noChangeShapeType="1"/>
              </p:cNvSpPr>
              <p:nvPr/>
            </p:nvSpPr>
            <p:spPr bwMode="auto">
              <a:xfrm flipV="1">
                <a:off x="1500" y="992"/>
                <a:ext cx="6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10" name="Line 2586"/>
              <p:cNvSpPr>
                <a:spLocks noChangeShapeType="1"/>
              </p:cNvSpPr>
              <p:nvPr/>
            </p:nvSpPr>
            <p:spPr bwMode="auto">
              <a:xfrm flipH="1" flipV="1">
                <a:off x="1542" y="968"/>
                <a:ext cx="24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11" name="Freeform 2587"/>
              <p:cNvSpPr>
                <a:spLocks/>
              </p:cNvSpPr>
              <p:nvPr/>
            </p:nvSpPr>
            <p:spPr bwMode="auto">
              <a:xfrm>
                <a:off x="1500" y="992"/>
                <a:ext cx="66" cy="24"/>
              </a:xfrm>
              <a:custGeom>
                <a:avLst/>
                <a:gdLst/>
                <a:ahLst/>
                <a:cxnLst>
                  <a:cxn ang="0">
                    <a:pos x="30" y="24"/>
                  </a:cxn>
                  <a:cxn ang="0">
                    <a:pos x="0" y="6"/>
                  </a:cxn>
                  <a:cxn ang="0">
                    <a:pos x="66" y="0"/>
                  </a:cxn>
                  <a:cxn ang="0">
                    <a:pos x="30" y="24"/>
                  </a:cxn>
                </a:cxnLst>
                <a:rect l="0" t="0" r="r" b="b"/>
                <a:pathLst>
                  <a:path w="66" h="24">
                    <a:moveTo>
                      <a:pt x="30" y="24"/>
                    </a:moveTo>
                    <a:lnTo>
                      <a:pt x="0" y="6"/>
                    </a:lnTo>
                    <a:lnTo>
                      <a:pt x="66" y="0"/>
                    </a:lnTo>
                    <a:lnTo>
                      <a:pt x="30" y="24"/>
                    </a:lnTo>
                    <a:close/>
                  </a:path>
                </a:pathLst>
              </a:custGeom>
              <a:solidFill>
                <a:srgbClr val="B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12" name="Line 2588"/>
              <p:cNvSpPr>
                <a:spLocks noChangeShapeType="1"/>
              </p:cNvSpPr>
              <p:nvPr/>
            </p:nvSpPr>
            <p:spPr bwMode="auto">
              <a:xfrm flipH="1" flipV="1">
                <a:off x="1500" y="998"/>
                <a:ext cx="3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13" name="Line 2589"/>
              <p:cNvSpPr>
                <a:spLocks noChangeShapeType="1"/>
              </p:cNvSpPr>
              <p:nvPr/>
            </p:nvSpPr>
            <p:spPr bwMode="auto">
              <a:xfrm flipV="1">
                <a:off x="1500" y="992"/>
                <a:ext cx="6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14" name="Freeform 2590"/>
              <p:cNvSpPr>
                <a:spLocks/>
              </p:cNvSpPr>
              <p:nvPr/>
            </p:nvSpPr>
            <p:spPr bwMode="auto">
              <a:xfrm>
                <a:off x="1500" y="854"/>
                <a:ext cx="66" cy="30"/>
              </a:xfrm>
              <a:custGeom>
                <a:avLst/>
                <a:gdLst/>
                <a:ahLst/>
                <a:cxnLst>
                  <a:cxn ang="0">
                    <a:pos x="24" y="30"/>
                  </a:cxn>
                  <a:cxn ang="0">
                    <a:pos x="0" y="18"/>
                  </a:cxn>
                  <a:cxn ang="0">
                    <a:pos x="66" y="0"/>
                  </a:cxn>
                  <a:cxn ang="0">
                    <a:pos x="24" y="30"/>
                  </a:cxn>
                </a:cxnLst>
                <a:rect l="0" t="0" r="r" b="b"/>
                <a:pathLst>
                  <a:path w="66" h="30">
                    <a:moveTo>
                      <a:pt x="24" y="30"/>
                    </a:moveTo>
                    <a:lnTo>
                      <a:pt x="0" y="18"/>
                    </a:lnTo>
                    <a:lnTo>
                      <a:pt x="66" y="0"/>
                    </a:lnTo>
                    <a:lnTo>
                      <a:pt x="24" y="30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15" name="Line 2591"/>
              <p:cNvSpPr>
                <a:spLocks noChangeShapeType="1"/>
              </p:cNvSpPr>
              <p:nvPr/>
            </p:nvSpPr>
            <p:spPr bwMode="auto">
              <a:xfrm flipH="1" flipV="1">
                <a:off x="1500" y="872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16" name="Line 2592"/>
              <p:cNvSpPr>
                <a:spLocks noChangeShapeType="1"/>
              </p:cNvSpPr>
              <p:nvPr/>
            </p:nvSpPr>
            <p:spPr bwMode="auto">
              <a:xfrm flipV="1">
                <a:off x="1500" y="854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17" name="Freeform 2593"/>
              <p:cNvSpPr>
                <a:spLocks/>
              </p:cNvSpPr>
              <p:nvPr/>
            </p:nvSpPr>
            <p:spPr bwMode="auto">
              <a:xfrm>
                <a:off x="1500" y="848"/>
                <a:ext cx="66" cy="24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66" y="6"/>
                  </a:cxn>
                  <a:cxn ang="0">
                    <a:pos x="42" y="0"/>
                  </a:cxn>
                  <a:cxn ang="0">
                    <a:pos x="0" y="24"/>
                  </a:cxn>
                </a:cxnLst>
                <a:rect l="0" t="0" r="r" b="b"/>
                <a:pathLst>
                  <a:path w="66" h="24">
                    <a:moveTo>
                      <a:pt x="0" y="24"/>
                    </a:moveTo>
                    <a:lnTo>
                      <a:pt x="66" y="6"/>
                    </a:lnTo>
                    <a:lnTo>
                      <a:pt x="42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18" name="Line 2594"/>
              <p:cNvSpPr>
                <a:spLocks noChangeShapeType="1"/>
              </p:cNvSpPr>
              <p:nvPr/>
            </p:nvSpPr>
            <p:spPr bwMode="auto">
              <a:xfrm flipV="1">
                <a:off x="1500" y="854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19" name="Line 2595"/>
              <p:cNvSpPr>
                <a:spLocks noChangeShapeType="1"/>
              </p:cNvSpPr>
              <p:nvPr/>
            </p:nvSpPr>
            <p:spPr bwMode="auto">
              <a:xfrm flipH="1" flipV="1">
                <a:off x="1542" y="848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20" name="Freeform 2596"/>
              <p:cNvSpPr>
                <a:spLocks/>
              </p:cNvSpPr>
              <p:nvPr/>
            </p:nvSpPr>
            <p:spPr bwMode="auto">
              <a:xfrm>
                <a:off x="1500" y="1202"/>
                <a:ext cx="66" cy="48"/>
              </a:xfrm>
              <a:custGeom>
                <a:avLst/>
                <a:gdLst/>
                <a:ahLst/>
                <a:cxnLst>
                  <a:cxn ang="0">
                    <a:pos x="24" y="48"/>
                  </a:cxn>
                  <a:cxn ang="0">
                    <a:pos x="0" y="24"/>
                  </a:cxn>
                  <a:cxn ang="0">
                    <a:pos x="66" y="0"/>
                  </a:cxn>
                  <a:cxn ang="0">
                    <a:pos x="24" y="48"/>
                  </a:cxn>
                </a:cxnLst>
                <a:rect l="0" t="0" r="r" b="b"/>
                <a:pathLst>
                  <a:path w="66" h="48">
                    <a:moveTo>
                      <a:pt x="24" y="48"/>
                    </a:moveTo>
                    <a:lnTo>
                      <a:pt x="0" y="24"/>
                    </a:lnTo>
                    <a:lnTo>
                      <a:pt x="66" y="0"/>
                    </a:lnTo>
                    <a:lnTo>
                      <a:pt x="24" y="4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21" name="Line 2597"/>
              <p:cNvSpPr>
                <a:spLocks noChangeShapeType="1"/>
              </p:cNvSpPr>
              <p:nvPr/>
            </p:nvSpPr>
            <p:spPr bwMode="auto">
              <a:xfrm flipH="1" flipV="1">
                <a:off x="1500" y="1226"/>
                <a:ext cx="24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22" name="Line 2598"/>
              <p:cNvSpPr>
                <a:spLocks noChangeShapeType="1"/>
              </p:cNvSpPr>
              <p:nvPr/>
            </p:nvSpPr>
            <p:spPr bwMode="auto">
              <a:xfrm flipV="1">
                <a:off x="1500" y="1202"/>
                <a:ext cx="6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23" name="Freeform 2599"/>
              <p:cNvSpPr>
                <a:spLocks/>
              </p:cNvSpPr>
              <p:nvPr/>
            </p:nvSpPr>
            <p:spPr bwMode="auto">
              <a:xfrm>
                <a:off x="1500" y="1178"/>
                <a:ext cx="66" cy="48"/>
              </a:xfrm>
              <a:custGeom>
                <a:avLst/>
                <a:gdLst/>
                <a:ahLst/>
                <a:cxnLst>
                  <a:cxn ang="0">
                    <a:pos x="0" y="48"/>
                  </a:cxn>
                  <a:cxn ang="0">
                    <a:pos x="66" y="24"/>
                  </a:cxn>
                  <a:cxn ang="0">
                    <a:pos x="42" y="0"/>
                  </a:cxn>
                  <a:cxn ang="0">
                    <a:pos x="0" y="48"/>
                  </a:cxn>
                </a:cxnLst>
                <a:rect l="0" t="0" r="r" b="b"/>
                <a:pathLst>
                  <a:path w="66" h="48">
                    <a:moveTo>
                      <a:pt x="0" y="48"/>
                    </a:moveTo>
                    <a:lnTo>
                      <a:pt x="66" y="24"/>
                    </a:lnTo>
                    <a:lnTo>
                      <a:pt x="42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E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24" name="Line 2600"/>
              <p:cNvSpPr>
                <a:spLocks noChangeShapeType="1"/>
              </p:cNvSpPr>
              <p:nvPr/>
            </p:nvSpPr>
            <p:spPr bwMode="auto">
              <a:xfrm flipV="1">
                <a:off x="1500" y="1202"/>
                <a:ext cx="6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25" name="Line 2601"/>
              <p:cNvSpPr>
                <a:spLocks noChangeShapeType="1"/>
              </p:cNvSpPr>
              <p:nvPr/>
            </p:nvSpPr>
            <p:spPr bwMode="auto">
              <a:xfrm flipH="1" flipV="1">
                <a:off x="1542" y="1178"/>
                <a:ext cx="24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26" name="Freeform 2602"/>
              <p:cNvSpPr>
                <a:spLocks/>
              </p:cNvSpPr>
              <p:nvPr/>
            </p:nvSpPr>
            <p:spPr bwMode="auto">
              <a:xfrm>
                <a:off x="1470" y="1466"/>
                <a:ext cx="66" cy="288"/>
              </a:xfrm>
              <a:custGeom>
                <a:avLst/>
                <a:gdLst/>
                <a:ahLst/>
                <a:cxnLst>
                  <a:cxn ang="0">
                    <a:pos x="24" y="132"/>
                  </a:cxn>
                  <a:cxn ang="0">
                    <a:pos x="0" y="0"/>
                  </a:cxn>
                  <a:cxn ang="0">
                    <a:pos x="66" y="288"/>
                  </a:cxn>
                  <a:cxn ang="0">
                    <a:pos x="24" y="132"/>
                  </a:cxn>
                </a:cxnLst>
                <a:rect l="0" t="0" r="r" b="b"/>
                <a:pathLst>
                  <a:path w="66" h="288">
                    <a:moveTo>
                      <a:pt x="24" y="132"/>
                    </a:moveTo>
                    <a:lnTo>
                      <a:pt x="0" y="0"/>
                    </a:lnTo>
                    <a:lnTo>
                      <a:pt x="66" y="288"/>
                    </a:lnTo>
                    <a:lnTo>
                      <a:pt x="24" y="132"/>
                    </a:lnTo>
                    <a:close/>
                  </a:path>
                </a:pathLst>
              </a:custGeom>
              <a:solidFill>
                <a:srgbClr val="60FF9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27" name="Line 2603"/>
              <p:cNvSpPr>
                <a:spLocks noChangeShapeType="1"/>
              </p:cNvSpPr>
              <p:nvPr/>
            </p:nvSpPr>
            <p:spPr bwMode="auto">
              <a:xfrm flipH="1" flipV="1">
                <a:off x="1470" y="1466"/>
                <a:ext cx="24" cy="13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28" name="Line 2604"/>
              <p:cNvSpPr>
                <a:spLocks noChangeShapeType="1"/>
              </p:cNvSpPr>
              <p:nvPr/>
            </p:nvSpPr>
            <p:spPr bwMode="auto">
              <a:xfrm>
                <a:off x="1470" y="1466"/>
                <a:ext cx="66" cy="2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29" name="Freeform 2605"/>
              <p:cNvSpPr>
                <a:spLocks/>
              </p:cNvSpPr>
              <p:nvPr/>
            </p:nvSpPr>
            <p:spPr bwMode="auto">
              <a:xfrm>
                <a:off x="1494" y="1508"/>
                <a:ext cx="66" cy="324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0" y="90"/>
                  </a:cxn>
                  <a:cxn ang="0">
                    <a:pos x="66" y="324"/>
                  </a:cxn>
                  <a:cxn ang="0">
                    <a:pos x="24" y="0"/>
                  </a:cxn>
                </a:cxnLst>
                <a:rect l="0" t="0" r="r" b="b"/>
                <a:pathLst>
                  <a:path w="66" h="324">
                    <a:moveTo>
                      <a:pt x="24" y="0"/>
                    </a:moveTo>
                    <a:lnTo>
                      <a:pt x="0" y="90"/>
                    </a:lnTo>
                    <a:lnTo>
                      <a:pt x="66" y="3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AFFF5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30" name="Line 2606"/>
              <p:cNvSpPr>
                <a:spLocks noChangeShapeType="1"/>
              </p:cNvSpPr>
              <p:nvPr/>
            </p:nvSpPr>
            <p:spPr bwMode="auto">
              <a:xfrm flipH="1">
                <a:off x="1494" y="1508"/>
                <a:ext cx="24" cy="9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31" name="Line 2607"/>
              <p:cNvSpPr>
                <a:spLocks noChangeShapeType="1"/>
              </p:cNvSpPr>
              <p:nvPr/>
            </p:nvSpPr>
            <p:spPr bwMode="auto">
              <a:xfrm>
                <a:off x="1494" y="1598"/>
                <a:ext cx="66" cy="23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32" name="Freeform 2608"/>
              <p:cNvSpPr>
                <a:spLocks/>
              </p:cNvSpPr>
              <p:nvPr/>
            </p:nvSpPr>
            <p:spPr bwMode="auto">
              <a:xfrm>
                <a:off x="1494" y="1598"/>
                <a:ext cx="66" cy="23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6" y="234"/>
                  </a:cxn>
                  <a:cxn ang="0">
                    <a:pos x="42" y="156"/>
                  </a:cxn>
                  <a:cxn ang="0">
                    <a:pos x="0" y="0"/>
                  </a:cxn>
                </a:cxnLst>
                <a:rect l="0" t="0" r="r" b="b"/>
                <a:pathLst>
                  <a:path w="66" h="234">
                    <a:moveTo>
                      <a:pt x="0" y="0"/>
                    </a:moveTo>
                    <a:lnTo>
                      <a:pt x="66" y="234"/>
                    </a:lnTo>
                    <a:lnTo>
                      <a:pt x="42" y="1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0FF9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33" name="Line 2609"/>
              <p:cNvSpPr>
                <a:spLocks noChangeShapeType="1"/>
              </p:cNvSpPr>
              <p:nvPr/>
            </p:nvSpPr>
            <p:spPr bwMode="auto">
              <a:xfrm>
                <a:off x="1494" y="1598"/>
                <a:ext cx="66" cy="23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34" name="Line 2610"/>
              <p:cNvSpPr>
                <a:spLocks noChangeShapeType="1"/>
              </p:cNvSpPr>
              <p:nvPr/>
            </p:nvSpPr>
            <p:spPr bwMode="auto">
              <a:xfrm flipH="1" flipV="1">
                <a:off x="1536" y="1754"/>
                <a:ext cx="24" cy="7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35" name="Freeform 2611"/>
              <p:cNvSpPr>
                <a:spLocks/>
              </p:cNvSpPr>
              <p:nvPr/>
            </p:nvSpPr>
            <p:spPr bwMode="auto">
              <a:xfrm>
                <a:off x="1494" y="932"/>
                <a:ext cx="66" cy="18"/>
              </a:xfrm>
              <a:custGeom>
                <a:avLst/>
                <a:gdLst/>
                <a:ahLst/>
                <a:cxnLst>
                  <a:cxn ang="0">
                    <a:pos x="24" y="18"/>
                  </a:cxn>
                  <a:cxn ang="0">
                    <a:pos x="0" y="12"/>
                  </a:cxn>
                  <a:cxn ang="0">
                    <a:pos x="66" y="0"/>
                  </a:cxn>
                  <a:cxn ang="0">
                    <a:pos x="24" y="18"/>
                  </a:cxn>
                </a:cxnLst>
                <a:rect l="0" t="0" r="r" b="b"/>
                <a:pathLst>
                  <a:path w="66" h="18">
                    <a:moveTo>
                      <a:pt x="24" y="18"/>
                    </a:moveTo>
                    <a:lnTo>
                      <a:pt x="0" y="12"/>
                    </a:lnTo>
                    <a:lnTo>
                      <a:pt x="66" y="0"/>
                    </a:lnTo>
                    <a:lnTo>
                      <a:pt x="24" y="18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36" name="Line 2612"/>
              <p:cNvSpPr>
                <a:spLocks noChangeShapeType="1"/>
              </p:cNvSpPr>
              <p:nvPr/>
            </p:nvSpPr>
            <p:spPr bwMode="auto">
              <a:xfrm flipH="1" flipV="1">
                <a:off x="1494" y="944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37" name="Line 2613"/>
              <p:cNvSpPr>
                <a:spLocks noChangeShapeType="1"/>
              </p:cNvSpPr>
              <p:nvPr/>
            </p:nvSpPr>
            <p:spPr bwMode="auto">
              <a:xfrm flipV="1">
                <a:off x="1494" y="932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38" name="Freeform 2614"/>
              <p:cNvSpPr>
                <a:spLocks/>
              </p:cNvSpPr>
              <p:nvPr/>
            </p:nvSpPr>
            <p:spPr bwMode="auto">
              <a:xfrm>
                <a:off x="1494" y="926"/>
                <a:ext cx="66" cy="18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66" y="6"/>
                  </a:cxn>
                  <a:cxn ang="0">
                    <a:pos x="42" y="0"/>
                  </a:cxn>
                  <a:cxn ang="0">
                    <a:pos x="0" y="18"/>
                  </a:cxn>
                </a:cxnLst>
                <a:rect l="0" t="0" r="r" b="b"/>
                <a:pathLst>
                  <a:path w="66" h="18">
                    <a:moveTo>
                      <a:pt x="0" y="18"/>
                    </a:moveTo>
                    <a:lnTo>
                      <a:pt x="66" y="6"/>
                    </a:lnTo>
                    <a:lnTo>
                      <a:pt x="42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39" name="Line 2615"/>
              <p:cNvSpPr>
                <a:spLocks noChangeShapeType="1"/>
              </p:cNvSpPr>
              <p:nvPr/>
            </p:nvSpPr>
            <p:spPr bwMode="auto">
              <a:xfrm flipV="1">
                <a:off x="1494" y="932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40" name="Line 2616"/>
              <p:cNvSpPr>
                <a:spLocks noChangeShapeType="1"/>
              </p:cNvSpPr>
              <p:nvPr/>
            </p:nvSpPr>
            <p:spPr bwMode="auto">
              <a:xfrm flipH="1" flipV="1">
                <a:off x="1536" y="926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41" name="Freeform 2617"/>
              <p:cNvSpPr>
                <a:spLocks/>
              </p:cNvSpPr>
              <p:nvPr/>
            </p:nvSpPr>
            <p:spPr bwMode="auto">
              <a:xfrm>
                <a:off x="1452" y="1142"/>
                <a:ext cx="66" cy="366"/>
              </a:xfrm>
              <a:custGeom>
                <a:avLst/>
                <a:gdLst/>
                <a:ahLst/>
                <a:cxnLst>
                  <a:cxn ang="0">
                    <a:pos x="30" y="36"/>
                  </a:cxn>
                  <a:cxn ang="0">
                    <a:pos x="0" y="0"/>
                  </a:cxn>
                  <a:cxn ang="0">
                    <a:pos x="66" y="366"/>
                  </a:cxn>
                  <a:cxn ang="0">
                    <a:pos x="30" y="36"/>
                  </a:cxn>
                </a:cxnLst>
                <a:rect l="0" t="0" r="r" b="b"/>
                <a:pathLst>
                  <a:path w="66" h="366">
                    <a:moveTo>
                      <a:pt x="30" y="36"/>
                    </a:moveTo>
                    <a:lnTo>
                      <a:pt x="0" y="0"/>
                    </a:lnTo>
                    <a:lnTo>
                      <a:pt x="66" y="366"/>
                    </a:lnTo>
                    <a:lnTo>
                      <a:pt x="30" y="3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3843" name="Group 2819"/>
            <p:cNvGrpSpPr>
              <a:grpSpLocks/>
            </p:cNvGrpSpPr>
            <p:nvPr/>
          </p:nvGrpSpPr>
          <p:grpSpPr bwMode="auto">
            <a:xfrm>
              <a:off x="1952625" y="1260475"/>
              <a:ext cx="523875" cy="1819275"/>
              <a:chOff x="1230" y="794"/>
              <a:chExt cx="330" cy="1146"/>
            </a:xfrm>
          </p:grpSpPr>
          <p:sp>
            <p:nvSpPr>
              <p:cNvPr id="3643" name="Line 2619"/>
              <p:cNvSpPr>
                <a:spLocks noChangeShapeType="1"/>
              </p:cNvSpPr>
              <p:nvPr/>
            </p:nvSpPr>
            <p:spPr bwMode="auto">
              <a:xfrm flipH="1" flipV="1">
                <a:off x="1452" y="1142"/>
                <a:ext cx="30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44" name="Line 2620"/>
              <p:cNvSpPr>
                <a:spLocks noChangeShapeType="1"/>
              </p:cNvSpPr>
              <p:nvPr/>
            </p:nvSpPr>
            <p:spPr bwMode="auto">
              <a:xfrm>
                <a:off x="1452" y="1142"/>
                <a:ext cx="66" cy="36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45" name="Freeform 2621"/>
              <p:cNvSpPr>
                <a:spLocks/>
              </p:cNvSpPr>
              <p:nvPr/>
            </p:nvSpPr>
            <p:spPr bwMode="auto">
              <a:xfrm>
                <a:off x="1242" y="974"/>
                <a:ext cx="66" cy="936"/>
              </a:xfrm>
              <a:custGeom>
                <a:avLst/>
                <a:gdLst/>
                <a:ahLst/>
                <a:cxnLst>
                  <a:cxn ang="0">
                    <a:pos x="24" y="936"/>
                  </a:cxn>
                  <a:cxn ang="0">
                    <a:pos x="0" y="546"/>
                  </a:cxn>
                  <a:cxn ang="0">
                    <a:pos x="66" y="0"/>
                  </a:cxn>
                  <a:cxn ang="0">
                    <a:pos x="24" y="936"/>
                  </a:cxn>
                </a:cxnLst>
                <a:rect l="0" t="0" r="r" b="b"/>
                <a:pathLst>
                  <a:path w="66" h="936">
                    <a:moveTo>
                      <a:pt x="24" y="936"/>
                    </a:moveTo>
                    <a:lnTo>
                      <a:pt x="0" y="546"/>
                    </a:lnTo>
                    <a:lnTo>
                      <a:pt x="66" y="0"/>
                    </a:lnTo>
                    <a:lnTo>
                      <a:pt x="24" y="936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46" name="Line 2622"/>
              <p:cNvSpPr>
                <a:spLocks noChangeShapeType="1"/>
              </p:cNvSpPr>
              <p:nvPr/>
            </p:nvSpPr>
            <p:spPr bwMode="auto">
              <a:xfrm flipH="1" flipV="1">
                <a:off x="1242" y="1520"/>
                <a:ext cx="24" cy="39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47" name="Line 2623"/>
              <p:cNvSpPr>
                <a:spLocks noChangeShapeType="1"/>
              </p:cNvSpPr>
              <p:nvPr/>
            </p:nvSpPr>
            <p:spPr bwMode="auto">
              <a:xfrm flipV="1">
                <a:off x="1242" y="974"/>
                <a:ext cx="66" cy="54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48" name="Freeform 2624"/>
              <p:cNvSpPr>
                <a:spLocks/>
              </p:cNvSpPr>
              <p:nvPr/>
            </p:nvSpPr>
            <p:spPr bwMode="auto">
              <a:xfrm>
                <a:off x="1230" y="920"/>
                <a:ext cx="72" cy="48"/>
              </a:xfrm>
              <a:custGeom>
                <a:avLst/>
                <a:gdLst/>
                <a:ahLst/>
                <a:cxnLst>
                  <a:cxn ang="0">
                    <a:pos x="30" y="48"/>
                  </a:cxn>
                  <a:cxn ang="0">
                    <a:pos x="0" y="48"/>
                  </a:cxn>
                  <a:cxn ang="0">
                    <a:pos x="72" y="0"/>
                  </a:cxn>
                  <a:cxn ang="0">
                    <a:pos x="30" y="48"/>
                  </a:cxn>
                </a:cxnLst>
                <a:rect l="0" t="0" r="r" b="b"/>
                <a:pathLst>
                  <a:path w="72" h="48">
                    <a:moveTo>
                      <a:pt x="30" y="48"/>
                    </a:moveTo>
                    <a:lnTo>
                      <a:pt x="0" y="48"/>
                    </a:lnTo>
                    <a:lnTo>
                      <a:pt x="72" y="0"/>
                    </a:lnTo>
                    <a:lnTo>
                      <a:pt x="30" y="48"/>
                    </a:lnTo>
                    <a:close/>
                  </a:path>
                </a:pathLst>
              </a:custGeom>
              <a:solidFill>
                <a:srgbClr val="B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49" name="Line 2625"/>
              <p:cNvSpPr>
                <a:spLocks noChangeShapeType="1"/>
              </p:cNvSpPr>
              <p:nvPr/>
            </p:nvSpPr>
            <p:spPr bwMode="auto">
              <a:xfrm flipH="1">
                <a:off x="1230" y="968"/>
                <a:ext cx="3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50" name="Line 2626"/>
              <p:cNvSpPr>
                <a:spLocks noChangeShapeType="1"/>
              </p:cNvSpPr>
              <p:nvPr/>
            </p:nvSpPr>
            <p:spPr bwMode="auto">
              <a:xfrm flipV="1">
                <a:off x="1230" y="920"/>
                <a:ext cx="72" cy="4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51" name="Freeform 2627"/>
              <p:cNvSpPr>
                <a:spLocks/>
              </p:cNvSpPr>
              <p:nvPr/>
            </p:nvSpPr>
            <p:spPr bwMode="auto">
              <a:xfrm>
                <a:off x="1230" y="914"/>
                <a:ext cx="72" cy="54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72" y="6"/>
                  </a:cxn>
                  <a:cxn ang="0">
                    <a:pos x="42" y="0"/>
                  </a:cxn>
                  <a:cxn ang="0">
                    <a:pos x="0" y="54"/>
                  </a:cxn>
                </a:cxnLst>
                <a:rect l="0" t="0" r="r" b="b"/>
                <a:pathLst>
                  <a:path w="72" h="54">
                    <a:moveTo>
                      <a:pt x="0" y="54"/>
                    </a:moveTo>
                    <a:lnTo>
                      <a:pt x="72" y="6"/>
                    </a:lnTo>
                    <a:lnTo>
                      <a:pt x="42" y="0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B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52" name="Line 2628"/>
              <p:cNvSpPr>
                <a:spLocks noChangeShapeType="1"/>
              </p:cNvSpPr>
              <p:nvPr/>
            </p:nvSpPr>
            <p:spPr bwMode="auto">
              <a:xfrm flipV="1">
                <a:off x="1230" y="920"/>
                <a:ext cx="72" cy="4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53" name="Line 2629"/>
              <p:cNvSpPr>
                <a:spLocks noChangeShapeType="1"/>
              </p:cNvSpPr>
              <p:nvPr/>
            </p:nvSpPr>
            <p:spPr bwMode="auto">
              <a:xfrm flipH="1" flipV="1">
                <a:off x="1272" y="914"/>
                <a:ext cx="3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54" name="Freeform 2630"/>
              <p:cNvSpPr>
                <a:spLocks/>
              </p:cNvSpPr>
              <p:nvPr/>
            </p:nvSpPr>
            <p:spPr bwMode="auto">
              <a:xfrm>
                <a:off x="1248" y="884"/>
                <a:ext cx="66" cy="30"/>
              </a:xfrm>
              <a:custGeom>
                <a:avLst/>
                <a:gdLst/>
                <a:ahLst/>
                <a:cxnLst>
                  <a:cxn ang="0">
                    <a:pos x="24" y="30"/>
                  </a:cxn>
                  <a:cxn ang="0">
                    <a:pos x="0" y="18"/>
                  </a:cxn>
                  <a:cxn ang="0">
                    <a:pos x="66" y="0"/>
                  </a:cxn>
                  <a:cxn ang="0">
                    <a:pos x="24" y="30"/>
                  </a:cxn>
                </a:cxnLst>
                <a:rect l="0" t="0" r="r" b="b"/>
                <a:pathLst>
                  <a:path w="66" h="30">
                    <a:moveTo>
                      <a:pt x="24" y="30"/>
                    </a:moveTo>
                    <a:lnTo>
                      <a:pt x="0" y="18"/>
                    </a:lnTo>
                    <a:lnTo>
                      <a:pt x="66" y="0"/>
                    </a:lnTo>
                    <a:lnTo>
                      <a:pt x="24" y="30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55" name="Line 2631"/>
              <p:cNvSpPr>
                <a:spLocks noChangeShapeType="1"/>
              </p:cNvSpPr>
              <p:nvPr/>
            </p:nvSpPr>
            <p:spPr bwMode="auto">
              <a:xfrm flipH="1" flipV="1">
                <a:off x="1248" y="902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56" name="Line 2632"/>
              <p:cNvSpPr>
                <a:spLocks noChangeShapeType="1"/>
              </p:cNvSpPr>
              <p:nvPr/>
            </p:nvSpPr>
            <p:spPr bwMode="auto">
              <a:xfrm flipV="1">
                <a:off x="1248" y="884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57" name="Freeform 2633"/>
              <p:cNvSpPr>
                <a:spLocks/>
              </p:cNvSpPr>
              <p:nvPr/>
            </p:nvSpPr>
            <p:spPr bwMode="auto">
              <a:xfrm>
                <a:off x="1272" y="896"/>
                <a:ext cx="66" cy="24"/>
              </a:xfrm>
              <a:custGeom>
                <a:avLst/>
                <a:gdLst/>
                <a:ahLst/>
                <a:cxnLst>
                  <a:cxn ang="0">
                    <a:pos x="30" y="24"/>
                  </a:cxn>
                  <a:cxn ang="0">
                    <a:pos x="0" y="18"/>
                  </a:cxn>
                  <a:cxn ang="0">
                    <a:pos x="66" y="0"/>
                  </a:cxn>
                  <a:cxn ang="0">
                    <a:pos x="30" y="24"/>
                  </a:cxn>
                </a:cxnLst>
                <a:rect l="0" t="0" r="r" b="b"/>
                <a:pathLst>
                  <a:path w="66" h="24">
                    <a:moveTo>
                      <a:pt x="30" y="24"/>
                    </a:moveTo>
                    <a:lnTo>
                      <a:pt x="0" y="18"/>
                    </a:lnTo>
                    <a:lnTo>
                      <a:pt x="66" y="0"/>
                    </a:lnTo>
                    <a:lnTo>
                      <a:pt x="30" y="24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58" name="Line 2634"/>
              <p:cNvSpPr>
                <a:spLocks noChangeShapeType="1"/>
              </p:cNvSpPr>
              <p:nvPr/>
            </p:nvSpPr>
            <p:spPr bwMode="auto">
              <a:xfrm flipH="1" flipV="1">
                <a:off x="1272" y="914"/>
                <a:ext cx="3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59" name="Line 2635"/>
              <p:cNvSpPr>
                <a:spLocks noChangeShapeType="1"/>
              </p:cNvSpPr>
              <p:nvPr/>
            </p:nvSpPr>
            <p:spPr bwMode="auto">
              <a:xfrm flipV="1">
                <a:off x="1272" y="896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60" name="Freeform 2636"/>
              <p:cNvSpPr>
                <a:spLocks/>
              </p:cNvSpPr>
              <p:nvPr/>
            </p:nvSpPr>
            <p:spPr bwMode="auto">
              <a:xfrm>
                <a:off x="1302" y="896"/>
                <a:ext cx="66" cy="24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66" y="12"/>
                  </a:cxn>
                  <a:cxn ang="0">
                    <a:pos x="36" y="0"/>
                  </a:cxn>
                  <a:cxn ang="0">
                    <a:pos x="0" y="24"/>
                  </a:cxn>
                </a:cxnLst>
                <a:rect l="0" t="0" r="r" b="b"/>
                <a:pathLst>
                  <a:path w="66" h="24">
                    <a:moveTo>
                      <a:pt x="0" y="24"/>
                    </a:moveTo>
                    <a:lnTo>
                      <a:pt x="66" y="12"/>
                    </a:lnTo>
                    <a:lnTo>
                      <a:pt x="36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61" name="Line 2637"/>
              <p:cNvSpPr>
                <a:spLocks noChangeShapeType="1"/>
              </p:cNvSpPr>
              <p:nvPr/>
            </p:nvSpPr>
            <p:spPr bwMode="auto">
              <a:xfrm flipV="1">
                <a:off x="1302" y="908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62" name="Line 2638"/>
              <p:cNvSpPr>
                <a:spLocks noChangeShapeType="1"/>
              </p:cNvSpPr>
              <p:nvPr/>
            </p:nvSpPr>
            <p:spPr bwMode="auto">
              <a:xfrm flipH="1" flipV="1">
                <a:off x="1338" y="896"/>
                <a:ext cx="3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63" name="Freeform 2639"/>
              <p:cNvSpPr>
                <a:spLocks/>
              </p:cNvSpPr>
              <p:nvPr/>
            </p:nvSpPr>
            <p:spPr bwMode="auto">
              <a:xfrm>
                <a:off x="1302" y="908"/>
                <a:ext cx="66" cy="12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0" y="12"/>
                  </a:cxn>
                  <a:cxn ang="0">
                    <a:pos x="66" y="0"/>
                  </a:cxn>
                  <a:cxn ang="0">
                    <a:pos x="24" y="0"/>
                  </a:cxn>
                </a:cxnLst>
                <a:rect l="0" t="0" r="r" b="b"/>
                <a:pathLst>
                  <a:path w="66" h="12">
                    <a:moveTo>
                      <a:pt x="24" y="0"/>
                    </a:moveTo>
                    <a:lnTo>
                      <a:pt x="0" y="12"/>
                    </a:lnTo>
                    <a:lnTo>
                      <a:pt x="66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8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64" name="Line 2640"/>
              <p:cNvSpPr>
                <a:spLocks noChangeShapeType="1"/>
              </p:cNvSpPr>
              <p:nvPr/>
            </p:nvSpPr>
            <p:spPr bwMode="auto">
              <a:xfrm flipH="1">
                <a:off x="1302" y="908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65" name="Line 2641"/>
              <p:cNvSpPr>
                <a:spLocks noChangeShapeType="1"/>
              </p:cNvSpPr>
              <p:nvPr/>
            </p:nvSpPr>
            <p:spPr bwMode="auto">
              <a:xfrm flipV="1">
                <a:off x="1302" y="908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66" name="Freeform 2642"/>
              <p:cNvSpPr>
                <a:spLocks/>
              </p:cNvSpPr>
              <p:nvPr/>
            </p:nvSpPr>
            <p:spPr bwMode="auto">
              <a:xfrm>
                <a:off x="1260" y="908"/>
                <a:ext cx="66" cy="60"/>
              </a:xfrm>
              <a:custGeom>
                <a:avLst/>
                <a:gdLst/>
                <a:ahLst/>
                <a:cxnLst>
                  <a:cxn ang="0">
                    <a:pos x="0" y="60"/>
                  </a:cxn>
                  <a:cxn ang="0">
                    <a:pos x="66" y="0"/>
                  </a:cxn>
                  <a:cxn ang="0">
                    <a:pos x="42" y="12"/>
                  </a:cxn>
                  <a:cxn ang="0">
                    <a:pos x="0" y="60"/>
                  </a:cxn>
                </a:cxnLst>
                <a:rect l="0" t="0" r="r" b="b"/>
                <a:pathLst>
                  <a:path w="66" h="60">
                    <a:moveTo>
                      <a:pt x="0" y="60"/>
                    </a:moveTo>
                    <a:lnTo>
                      <a:pt x="66" y="0"/>
                    </a:lnTo>
                    <a:lnTo>
                      <a:pt x="42" y="12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B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67" name="Line 2643"/>
              <p:cNvSpPr>
                <a:spLocks noChangeShapeType="1"/>
              </p:cNvSpPr>
              <p:nvPr/>
            </p:nvSpPr>
            <p:spPr bwMode="auto">
              <a:xfrm flipV="1">
                <a:off x="1260" y="908"/>
                <a:ext cx="66" cy="6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68" name="Line 2644"/>
              <p:cNvSpPr>
                <a:spLocks noChangeShapeType="1"/>
              </p:cNvSpPr>
              <p:nvPr/>
            </p:nvSpPr>
            <p:spPr bwMode="auto">
              <a:xfrm flipH="1">
                <a:off x="1302" y="908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69" name="Freeform 2645"/>
              <p:cNvSpPr>
                <a:spLocks/>
              </p:cNvSpPr>
              <p:nvPr/>
            </p:nvSpPr>
            <p:spPr bwMode="auto">
              <a:xfrm>
                <a:off x="1272" y="884"/>
                <a:ext cx="66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66" y="12"/>
                  </a:cxn>
                  <a:cxn ang="0">
                    <a:pos x="42" y="0"/>
                  </a:cxn>
                  <a:cxn ang="0">
                    <a:pos x="0" y="30"/>
                  </a:cxn>
                </a:cxnLst>
                <a:rect l="0" t="0" r="r" b="b"/>
                <a:pathLst>
                  <a:path w="66" h="30">
                    <a:moveTo>
                      <a:pt x="0" y="30"/>
                    </a:moveTo>
                    <a:lnTo>
                      <a:pt x="66" y="12"/>
                    </a:lnTo>
                    <a:lnTo>
                      <a:pt x="42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70" name="Line 2646"/>
              <p:cNvSpPr>
                <a:spLocks noChangeShapeType="1"/>
              </p:cNvSpPr>
              <p:nvPr/>
            </p:nvSpPr>
            <p:spPr bwMode="auto">
              <a:xfrm flipV="1">
                <a:off x="1272" y="896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71" name="Line 2647"/>
              <p:cNvSpPr>
                <a:spLocks noChangeShapeType="1"/>
              </p:cNvSpPr>
              <p:nvPr/>
            </p:nvSpPr>
            <p:spPr bwMode="auto">
              <a:xfrm flipH="1" flipV="1">
                <a:off x="1314" y="884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72" name="Freeform 2648"/>
              <p:cNvSpPr>
                <a:spLocks/>
              </p:cNvSpPr>
              <p:nvPr/>
            </p:nvSpPr>
            <p:spPr bwMode="auto">
              <a:xfrm>
                <a:off x="1260" y="896"/>
                <a:ext cx="66" cy="72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0" y="72"/>
                  </a:cxn>
                  <a:cxn ang="0">
                    <a:pos x="66" y="12"/>
                  </a:cxn>
                  <a:cxn ang="0">
                    <a:pos x="24" y="0"/>
                  </a:cxn>
                </a:cxnLst>
                <a:rect l="0" t="0" r="r" b="b"/>
                <a:pathLst>
                  <a:path w="66" h="72">
                    <a:moveTo>
                      <a:pt x="24" y="0"/>
                    </a:moveTo>
                    <a:lnTo>
                      <a:pt x="0" y="72"/>
                    </a:lnTo>
                    <a:lnTo>
                      <a:pt x="66" y="12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73" name="Line 2649"/>
              <p:cNvSpPr>
                <a:spLocks noChangeShapeType="1"/>
              </p:cNvSpPr>
              <p:nvPr/>
            </p:nvSpPr>
            <p:spPr bwMode="auto">
              <a:xfrm flipH="1">
                <a:off x="1260" y="896"/>
                <a:ext cx="24" cy="7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74" name="Line 2650"/>
              <p:cNvSpPr>
                <a:spLocks noChangeShapeType="1"/>
              </p:cNvSpPr>
              <p:nvPr/>
            </p:nvSpPr>
            <p:spPr bwMode="auto">
              <a:xfrm flipV="1">
                <a:off x="1260" y="908"/>
                <a:ext cx="66" cy="6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75" name="Freeform 2651"/>
              <p:cNvSpPr>
                <a:spLocks/>
              </p:cNvSpPr>
              <p:nvPr/>
            </p:nvSpPr>
            <p:spPr bwMode="auto">
              <a:xfrm>
                <a:off x="1242" y="896"/>
                <a:ext cx="66" cy="624"/>
              </a:xfrm>
              <a:custGeom>
                <a:avLst/>
                <a:gdLst/>
                <a:ahLst/>
                <a:cxnLst>
                  <a:cxn ang="0">
                    <a:pos x="0" y="624"/>
                  </a:cxn>
                  <a:cxn ang="0">
                    <a:pos x="66" y="78"/>
                  </a:cxn>
                  <a:cxn ang="0">
                    <a:pos x="42" y="0"/>
                  </a:cxn>
                  <a:cxn ang="0">
                    <a:pos x="0" y="624"/>
                  </a:cxn>
                </a:cxnLst>
                <a:rect l="0" t="0" r="r" b="b"/>
                <a:pathLst>
                  <a:path w="66" h="624">
                    <a:moveTo>
                      <a:pt x="0" y="624"/>
                    </a:moveTo>
                    <a:lnTo>
                      <a:pt x="66" y="78"/>
                    </a:lnTo>
                    <a:lnTo>
                      <a:pt x="42" y="0"/>
                    </a:lnTo>
                    <a:lnTo>
                      <a:pt x="0" y="624"/>
                    </a:lnTo>
                    <a:close/>
                  </a:path>
                </a:pathLst>
              </a:custGeom>
              <a:solidFill>
                <a:srgbClr val="60FF9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76" name="Line 2652"/>
              <p:cNvSpPr>
                <a:spLocks noChangeShapeType="1"/>
              </p:cNvSpPr>
              <p:nvPr/>
            </p:nvSpPr>
            <p:spPr bwMode="auto">
              <a:xfrm flipV="1">
                <a:off x="1242" y="974"/>
                <a:ext cx="66" cy="54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77" name="Line 2653"/>
              <p:cNvSpPr>
                <a:spLocks noChangeShapeType="1"/>
              </p:cNvSpPr>
              <p:nvPr/>
            </p:nvSpPr>
            <p:spPr bwMode="auto">
              <a:xfrm flipH="1" flipV="1">
                <a:off x="1284" y="896"/>
                <a:ext cx="24" cy="7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78" name="Freeform 2654"/>
              <p:cNvSpPr>
                <a:spLocks/>
              </p:cNvSpPr>
              <p:nvPr/>
            </p:nvSpPr>
            <p:spPr bwMode="auto">
              <a:xfrm>
                <a:off x="1266" y="1466"/>
                <a:ext cx="66" cy="474"/>
              </a:xfrm>
              <a:custGeom>
                <a:avLst/>
                <a:gdLst/>
                <a:ahLst/>
                <a:cxnLst>
                  <a:cxn ang="0">
                    <a:pos x="24" y="474"/>
                  </a:cxn>
                  <a:cxn ang="0">
                    <a:pos x="0" y="444"/>
                  </a:cxn>
                  <a:cxn ang="0">
                    <a:pos x="66" y="0"/>
                  </a:cxn>
                  <a:cxn ang="0">
                    <a:pos x="24" y="474"/>
                  </a:cxn>
                </a:cxnLst>
                <a:rect l="0" t="0" r="r" b="b"/>
                <a:pathLst>
                  <a:path w="66" h="474">
                    <a:moveTo>
                      <a:pt x="24" y="474"/>
                    </a:moveTo>
                    <a:lnTo>
                      <a:pt x="0" y="444"/>
                    </a:lnTo>
                    <a:lnTo>
                      <a:pt x="66" y="0"/>
                    </a:lnTo>
                    <a:lnTo>
                      <a:pt x="24" y="474"/>
                    </a:lnTo>
                    <a:close/>
                  </a:path>
                </a:pathLst>
              </a:custGeom>
              <a:solidFill>
                <a:srgbClr val="0000E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79" name="Line 2655"/>
              <p:cNvSpPr>
                <a:spLocks noChangeShapeType="1"/>
              </p:cNvSpPr>
              <p:nvPr/>
            </p:nvSpPr>
            <p:spPr bwMode="auto">
              <a:xfrm flipH="1" flipV="1">
                <a:off x="1266" y="1910"/>
                <a:ext cx="24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80" name="Line 2656"/>
              <p:cNvSpPr>
                <a:spLocks noChangeShapeType="1"/>
              </p:cNvSpPr>
              <p:nvPr/>
            </p:nvSpPr>
            <p:spPr bwMode="auto">
              <a:xfrm flipV="1">
                <a:off x="1266" y="1466"/>
                <a:ext cx="66" cy="44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81" name="Freeform 2657"/>
              <p:cNvSpPr>
                <a:spLocks/>
              </p:cNvSpPr>
              <p:nvPr/>
            </p:nvSpPr>
            <p:spPr bwMode="auto">
              <a:xfrm>
                <a:off x="1266" y="974"/>
                <a:ext cx="66" cy="936"/>
              </a:xfrm>
              <a:custGeom>
                <a:avLst/>
                <a:gdLst/>
                <a:ahLst/>
                <a:cxnLst>
                  <a:cxn ang="0">
                    <a:pos x="0" y="936"/>
                  </a:cxn>
                  <a:cxn ang="0">
                    <a:pos x="66" y="492"/>
                  </a:cxn>
                  <a:cxn ang="0">
                    <a:pos x="42" y="0"/>
                  </a:cxn>
                  <a:cxn ang="0">
                    <a:pos x="0" y="936"/>
                  </a:cxn>
                </a:cxnLst>
                <a:rect l="0" t="0" r="r" b="b"/>
                <a:pathLst>
                  <a:path w="66" h="936">
                    <a:moveTo>
                      <a:pt x="0" y="936"/>
                    </a:moveTo>
                    <a:lnTo>
                      <a:pt x="66" y="492"/>
                    </a:lnTo>
                    <a:lnTo>
                      <a:pt x="42" y="0"/>
                    </a:lnTo>
                    <a:lnTo>
                      <a:pt x="0" y="936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82" name="Line 2658"/>
              <p:cNvSpPr>
                <a:spLocks noChangeShapeType="1"/>
              </p:cNvSpPr>
              <p:nvPr/>
            </p:nvSpPr>
            <p:spPr bwMode="auto">
              <a:xfrm flipV="1">
                <a:off x="1266" y="1466"/>
                <a:ext cx="66" cy="44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83" name="Line 2659"/>
              <p:cNvSpPr>
                <a:spLocks noChangeShapeType="1"/>
              </p:cNvSpPr>
              <p:nvPr/>
            </p:nvSpPr>
            <p:spPr bwMode="auto">
              <a:xfrm flipH="1" flipV="1">
                <a:off x="1308" y="974"/>
                <a:ext cx="24" cy="49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84" name="Freeform 2660"/>
              <p:cNvSpPr>
                <a:spLocks/>
              </p:cNvSpPr>
              <p:nvPr/>
            </p:nvSpPr>
            <p:spPr bwMode="auto">
              <a:xfrm>
                <a:off x="1284" y="896"/>
                <a:ext cx="66" cy="102"/>
              </a:xfrm>
              <a:custGeom>
                <a:avLst/>
                <a:gdLst/>
                <a:ahLst/>
                <a:cxnLst>
                  <a:cxn ang="0">
                    <a:pos x="24" y="78"/>
                  </a:cxn>
                  <a:cxn ang="0">
                    <a:pos x="0" y="0"/>
                  </a:cxn>
                  <a:cxn ang="0">
                    <a:pos x="66" y="102"/>
                  </a:cxn>
                  <a:cxn ang="0">
                    <a:pos x="24" y="78"/>
                  </a:cxn>
                </a:cxnLst>
                <a:rect l="0" t="0" r="r" b="b"/>
                <a:pathLst>
                  <a:path w="66" h="102">
                    <a:moveTo>
                      <a:pt x="24" y="78"/>
                    </a:moveTo>
                    <a:lnTo>
                      <a:pt x="0" y="0"/>
                    </a:lnTo>
                    <a:lnTo>
                      <a:pt x="66" y="102"/>
                    </a:lnTo>
                    <a:lnTo>
                      <a:pt x="24" y="78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85" name="Line 2661"/>
              <p:cNvSpPr>
                <a:spLocks noChangeShapeType="1"/>
              </p:cNvSpPr>
              <p:nvPr/>
            </p:nvSpPr>
            <p:spPr bwMode="auto">
              <a:xfrm flipH="1" flipV="1">
                <a:off x="1284" y="896"/>
                <a:ext cx="24" cy="7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86" name="Line 2662"/>
              <p:cNvSpPr>
                <a:spLocks noChangeShapeType="1"/>
              </p:cNvSpPr>
              <p:nvPr/>
            </p:nvSpPr>
            <p:spPr bwMode="auto">
              <a:xfrm>
                <a:off x="1284" y="896"/>
                <a:ext cx="66" cy="1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87" name="Freeform 2663"/>
              <p:cNvSpPr>
                <a:spLocks/>
              </p:cNvSpPr>
              <p:nvPr/>
            </p:nvSpPr>
            <p:spPr bwMode="auto">
              <a:xfrm>
                <a:off x="1284" y="896"/>
                <a:ext cx="66" cy="10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6" y="102"/>
                  </a:cxn>
                  <a:cxn ang="0">
                    <a:pos x="42" y="12"/>
                  </a:cxn>
                  <a:cxn ang="0">
                    <a:pos x="0" y="0"/>
                  </a:cxn>
                </a:cxnLst>
                <a:rect l="0" t="0" r="r" b="b"/>
                <a:pathLst>
                  <a:path w="66" h="102">
                    <a:moveTo>
                      <a:pt x="0" y="0"/>
                    </a:moveTo>
                    <a:lnTo>
                      <a:pt x="66" y="102"/>
                    </a:lnTo>
                    <a:lnTo>
                      <a:pt x="42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88" name="Line 2664"/>
              <p:cNvSpPr>
                <a:spLocks noChangeShapeType="1"/>
              </p:cNvSpPr>
              <p:nvPr/>
            </p:nvSpPr>
            <p:spPr bwMode="auto">
              <a:xfrm>
                <a:off x="1284" y="896"/>
                <a:ext cx="66" cy="1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89" name="Line 2665"/>
              <p:cNvSpPr>
                <a:spLocks noChangeShapeType="1"/>
              </p:cNvSpPr>
              <p:nvPr/>
            </p:nvSpPr>
            <p:spPr bwMode="auto">
              <a:xfrm flipH="1" flipV="1">
                <a:off x="1326" y="908"/>
                <a:ext cx="24" cy="9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90" name="Freeform 2666"/>
              <p:cNvSpPr>
                <a:spLocks/>
              </p:cNvSpPr>
              <p:nvPr/>
            </p:nvSpPr>
            <p:spPr bwMode="auto">
              <a:xfrm>
                <a:off x="1290" y="1466"/>
                <a:ext cx="72" cy="474"/>
              </a:xfrm>
              <a:custGeom>
                <a:avLst/>
                <a:gdLst/>
                <a:ahLst/>
                <a:cxnLst>
                  <a:cxn ang="0">
                    <a:pos x="0" y="474"/>
                  </a:cxn>
                  <a:cxn ang="0">
                    <a:pos x="72" y="444"/>
                  </a:cxn>
                  <a:cxn ang="0">
                    <a:pos x="42" y="0"/>
                  </a:cxn>
                  <a:cxn ang="0">
                    <a:pos x="0" y="474"/>
                  </a:cxn>
                </a:cxnLst>
                <a:rect l="0" t="0" r="r" b="b"/>
                <a:pathLst>
                  <a:path w="72" h="474">
                    <a:moveTo>
                      <a:pt x="0" y="474"/>
                    </a:moveTo>
                    <a:lnTo>
                      <a:pt x="72" y="444"/>
                    </a:lnTo>
                    <a:lnTo>
                      <a:pt x="42" y="0"/>
                    </a:lnTo>
                    <a:lnTo>
                      <a:pt x="0" y="474"/>
                    </a:lnTo>
                    <a:close/>
                  </a:path>
                </a:pathLst>
              </a:custGeom>
              <a:solidFill>
                <a:srgbClr val="0000E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91" name="Line 2667"/>
              <p:cNvSpPr>
                <a:spLocks noChangeShapeType="1"/>
              </p:cNvSpPr>
              <p:nvPr/>
            </p:nvSpPr>
            <p:spPr bwMode="auto">
              <a:xfrm flipV="1">
                <a:off x="1290" y="1910"/>
                <a:ext cx="72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92" name="Line 2668"/>
              <p:cNvSpPr>
                <a:spLocks noChangeShapeType="1"/>
              </p:cNvSpPr>
              <p:nvPr/>
            </p:nvSpPr>
            <p:spPr bwMode="auto">
              <a:xfrm flipH="1" flipV="1">
                <a:off x="1332" y="1466"/>
                <a:ext cx="30" cy="44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93" name="Freeform 2669"/>
              <p:cNvSpPr>
                <a:spLocks/>
              </p:cNvSpPr>
              <p:nvPr/>
            </p:nvSpPr>
            <p:spPr bwMode="auto">
              <a:xfrm>
                <a:off x="1326" y="908"/>
                <a:ext cx="66" cy="90"/>
              </a:xfrm>
              <a:custGeom>
                <a:avLst/>
                <a:gdLst/>
                <a:ahLst/>
                <a:cxnLst>
                  <a:cxn ang="0">
                    <a:pos x="24" y="90"/>
                  </a:cxn>
                  <a:cxn ang="0">
                    <a:pos x="0" y="0"/>
                  </a:cxn>
                  <a:cxn ang="0">
                    <a:pos x="66" y="12"/>
                  </a:cxn>
                  <a:cxn ang="0">
                    <a:pos x="24" y="90"/>
                  </a:cxn>
                </a:cxnLst>
                <a:rect l="0" t="0" r="r" b="b"/>
                <a:pathLst>
                  <a:path w="66" h="90">
                    <a:moveTo>
                      <a:pt x="24" y="90"/>
                    </a:moveTo>
                    <a:lnTo>
                      <a:pt x="0" y="0"/>
                    </a:lnTo>
                    <a:lnTo>
                      <a:pt x="66" y="12"/>
                    </a:lnTo>
                    <a:lnTo>
                      <a:pt x="24" y="90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94" name="Line 2670"/>
              <p:cNvSpPr>
                <a:spLocks noChangeShapeType="1"/>
              </p:cNvSpPr>
              <p:nvPr/>
            </p:nvSpPr>
            <p:spPr bwMode="auto">
              <a:xfrm flipH="1" flipV="1">
                <a:off x="1326" y="908"/>
                <a:ext cx="24" cy="9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95" name="Line 2671"/>
              <p:cNvSpPr>
                <a:spLocks noChangeShapeType="1"/>
              </p:cNvSpPr>
              <p:nvPr/>
            </p:nvSpPr>
            <p:spPr bwMode="auto">
              <a:xfrm>
                <a:off x="1326" y="908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96" name="Freeform 2672"/>
              <p:cNvSpPr>
                <a:spLocks/>
              </p:cNvSpPr>
              <p:nvPr/>
            </p:nvSpPr>
            <p:spPr bwMode="auto">
              <a:xfrm>
                <a:off x="1326" y="908"/>
                <a:ext cx="66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6" y="12"/>
                  </a:cxn>
                  <a:cxn ang="0">
                    <a:pos x="42" y="0"/>
                  </a:cxn>
                  <a:cxn ang="0">
                    <a:pos x="0" y="0"/>
                  </a:cxn>
                </a:cxnLst>
                <a:rect l="0" t="0" r="r" b="b"/>
                <a:pathLst>
                  <a:path w="66" h="12">
                    <a:moveTo>
                      <a:pt x="0" y="0"/>
                    </a:moveTo>
                    <a:lnTo>
                      <a:pt x="66" y="12"/>
                    </a:lnTo>
                    <a:lnTo>
                      <a:pt x="4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97" name="Line 2673"/>
              <p:cNvSpPr>
                <a:spLocks noChangeShapeType="1"/>
              </p:cNvSpPr>
              <p:nvPr/>
            </p:nvSpPr>
            <p:spPr bwMode="auto">
              <a:xfrm>
                <a:off x="1326" y="908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98" name="Line 2674"/>
              <p:cNvSpPr>
                <a:spLocks noChangeShapeType="1"/>
              </p:cNvSpPr>
              <p:nvPr/>
            </p:nvSpPr>
            <p:spPr bwMode="auto">
              <a:xfrm flipH="1" flipV="1">
                <a:off x="1368" y="908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99" name="Freeform 2675"/>
              <p:cNvSpPr>
                <a:spLocks/>
              </p:cNvSpPr>
              <p:nvPr/>
            </p:nvSpPr>
            <p:spPr bwMode="auto">
              <a:xfrm>
                <a:off x="1338" y="878"/>
                <a:ext cx="72" cy="30"/>
              </a:xfrm>
              <a:custGeom>
                <a:avLst/>
                <a:gdLst/>
                <a:ahLst/>
                <a:cxnLst>
                  <a:cxn ang="0">
                    <a:pos x="30" y="30"/>
                  </a:cxn>
                  <a:cxn ang="0">
                    <a:pos x="0" y="18"/>
                  </a:cxn>
                  <a:cxn ang="0">
                    <a:pos x="72" y="0"/>
                  </a:cxn>
                  <a:cxn ang="0">
                    <a:pos x="30" y="30"/>
                  </a:cxn>
                </a:cxnLst>
                <a:rect l="0" t="0" r="r" b="b"/>
                <a:pathLst>
                  <a:path w="72" h="30">
                    <a:moveTo>
                      <a:pt x="30" y="30"/>
                    </a:moveTo>
                    <a:lnTo>
                      <a:pt x="0" y="18"/>
                    </a:lnTo>
                    <a:lnTo>
                      <a:pt x="72" y="0"/>
                    </a:lnTo>
                    <a:lnTo>
                      <a:pt x="30" y="30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00" name="Line 2676"/>
              <p:cNvSpPr>
                <a:spLocks noChangeShapeType="1"/>
              </p:cNvSpPr>
              <p:nvPr/>
            </p:nvSpPr>
            <p:spPr bwMode="auto">
              <a:xfrm flipH="1" flipV="1">
                <a:off x="1338" y="896"/>
                <a:ext cx="3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01" name="Line 2677"/>
              <p:cNvSpPr>
                <a:spLocks noChangeShapeType="1"/>
              </p:cNvSpPr>
              <p:nvPr/>
            </p:nvSpPr>
            <p:spPr bwMode="auto">
              <a:xfrm flipV="1">
                <a:off x="1338" y="878"/>
                <a:ext cx="72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02" name="Freeform 2678"/>
              <p:cNvSpPr>
                <a:spLocks/>
              </p:cNvSpPr>
              <p:nvPr/>
            </p:nvSpPr>
            <p:spPr bwMode="auto">
              <a:xfrm>
                <a:off x="1368" y="890"/>
                <a:ext cx="66" cy="30"/>
              </a:xfrm>
              <a:custGeom>
                <a:avLst/>
                <a:gdLst/>
                <a:ahLst/>
                <a:cxnLst>
                  <a:cxn ang="0">
                    <a:pos x="24" y="30"/>
                  </a:cxn>
                  <a:cxn ang="0">
                    <a:pos x="0" y="18"/>
                  </a:cxn>
                  <a:cxn ang="0">
                    <a:pos x="66" y="0"/>
                  </a:cxn>
                  <a:cxn ang="0">
                    <a:pos x="24" y="30"/>
                  </a:cxn>
                </a:cxnLst>
                <a:rect l="0" t="0" r="r" b="b"/>
                <a:pathLst>
                  <a:path w="66" h="30">
                    <a:moveTo>
                      <a:pt x="24" y="30"/>
                    </a:moveTo>
                    <a:lnTo>
                      <a:pt x="0" y="18"/>
                    </a:lnTo>
                    <a:lnTo>
                      <a:pt x="66" y="0"/>
                    </a:lnTo>
                    <a:lnTo>
                      <a:pt x="24" y="30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03" name="Line 2679"/>
              <p:cNvSpPr>
                <a:spLocks noChangeShapeType="1"/>
              </p:cNvSpPr>
              <p:nvPr/>
            </p:nvSpPr>
            <p:spPr bwMode="auto">
              <a:xfrm flipH="1" flipV="1">
                <a:off x="1368" y="908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04" name="Line 2680"/>
              <p:cNvSpPr>
                <a:spLocks noChangeShapeType="1"/>
              </p:cNvSpPr>
              <p:nvPr/>
            </p:nvSpPr>
            <p:spPr bwMode="auto">
              <a:xfrm flipV="1">
                <a:off x="1368" y="890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05" name="Freeform 2681"/>
              <p:cNvSpPr>
                <a:spLocks/>
              </p:cNvSpPr>
              <p:nvPr/>
            </p:nvSpPr>
            <p:spPr bwMode="auto">
              <a:xfrm>
                <a:off x="1368" y="878"/>
                <a:ext cx="66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66" y="12"/>
                  </a:cxn>
                  <a:cxn ang="0">
                    <a:pos x="42" y="0"/>
                  </a:cxn>
                  <a:cxn ang="0">
                    <a:pos x="0" y="30"/>
                  </a:cxn>
                </a:cxnLst>
                <a:rect l="0" t="0" r="r" b="b"/>
                <a:pathLst>
                  <a:path w="66" h="30">
                    <a:moveTo>
                      <a:pt x="0" y="30"/>
                    </a:moveTo>
                    <a:lnTo>
                      <a:pt x="66" y="12"/>
                    </a:lnTo>
                    <a:lnTo>
                      <a:pt x="42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06" name="Line 2682"/>
              <p:cNvSpPr>
                <a:spLocks noChangeShapeType="1"/>
              </p:cNvSpPr>
              <p:nvPr/>
            </p:nvSpPr>
            <p:spPr bwMode="auto">
              <a:xfrm flipV="1">
                <a:off x="1368" y="890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07" name="Line 2683"/>
              <p:cNvSpPr>
                <a:spLocks noChangeShapeType="1"/>
              </p:cNvSpPr>
              <p:nvPr/>
            </p:nvSpPr>
            <p:spPr bwMode="auto">
              <a:xfrm flipH="1" flipV="1">
                <a:off x="1410" y="878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08" name="Freeform 2684"/>
              <p:cNvSpPr>
                <a:spLocks/>
              </p:cNvSpPr>
              <p:nvPr/>
            </p:nvSpPr>
            <p:spPr bwMode="auto">
              <a:xfrm>
                <a:off x="1308" y="896"/>
                <a:ext cx="66" cy="102"/>
              </a:xfrm>
              <a:custGeom>
                <a:avLst/>
                <a:gdLst/>
                <a:ahLst/>
                <a:cxnLst>
                  <a:cxn ang="0">
                    <a:pos x="0" y="78"/>
                  </a:cxn>
                  <a:cxn ang="0">
                    <a:pos x="66" y="0"/>
                  </a:cxn>
                  <a:cxn ang="0">
                    <a:pos x="42" y="102"/>
                  </a:cxn>
                  <a:cxn ang="0">
                    <a:pos x="0" y="78"/>
                  </a:cxn>
                </a:cxnLst>
                <a:rect l="0" t="0" r="r" b="b"/>
                <a:pathLst>
                  <a:path w="66" h="102">
                    <a:moveTo>
                      <a:pt x="0" y="78"/>
                    </a:moveTo>
                    <a:lnTo>
                      <a:pt x="66" y="0"/>
                    </a:lnTo>
                    <a:lnTo>
                      <a:pt x="42" y="102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09" name="Line 2685"/>
              <p:cNvSpPr>
                <a:spLocks noChangeShapeType="1"/>
              </p:cNvSpPr>
              <p:nvPr/>
            </p:nvSpPr>
            <p:spPr bwMode="auto">
              <a:xfrm flipV="1">
                <a:off x="1308" y="896"/>
                <a:ext cx="66" cy="7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10" name="Line 2686"/>
              <p:cNvSpPr>
                <a:spLocks noChangeShapeType="1"/>
              </p:cNvSpPr>
              <p:nvPr/>
            </p:nvSpPr>
            <p:spPr bwMode="auto">
              <a:xfrm flipH="1">
                <a:off x="1350" y="896"/>
                <a:ext cx="24" cy="1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11" name="Freeform 2687"/>
              <p:cNvSpPr>
                <a:spLocks/>
              </p:cNvSpPr>
              <p:nvPr/>
            </p:nvSpPr>
            <p:spPr bwMode="auto">
              <a:xfrm>
                <a:off x="1350" y="920"/>
                <a:ext cx="66" cy="78"/>
              </a:xfrm>
              <a:custGeom>
                <a:avLst/>
                <a:gdLst/>
                <a:ahLst/>
                <a:cxnLst>
                  <a:cxn ang="0">
                    <a:pos x="0" y="78"/>
                  </a:cxn>
                  <a:cxn ang="0">
                    <a:pos x="66" y="12"/>
                  </a:cxn>
                  <a:cxn ang="0">
                    <a:pos x="42" y="0"/>
                  </a:cxn>
                  <a:cxn ang="0">
                    <a:pos x="0" y="78"/>
                  </a:cxn>
                </a:cxnLst>
                <a:rect l="0" t="0" r="r" b="b"/>
                <a:pathLst>
                  <a:path w="66" h="78">
                    <a:moveTo>
                      <a:pt x="0" y="78"/>
                    </a:moveTo>
                    <a:lnTo>
                      <a:pt x="66" y="12"/>
                    </a:lnTo>
                    <a:lnTo>
                      <a:pt x="42" y="0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12" name="Line 2688"/>
              <p:cNvSpPr>
                <a:spLocks noChangeShapeType="1"/>
              </p:cNvSpPr>
              <p:nvPr/>
            </p:nvSpPr>
            <p:spPr bwMode="auto">
              <a:xfrm flipV="1">
                <a:off x="1350" y="932"/>
                <a:ext cx="66" cy="6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13" name="Line 2689"/>
              <p:cNvSpPr>
                <a:spLocks noChangeShapeType="1"/>
              </p:cNvSpPr>
              <p:nvPr/>
            </p:nvSpPr>
            <p:spPr bwMode="auto">
              <a:xfrm flipH="1" flipV="1">
                <a:off x="1392" y="920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14" name="Freeform 2690"/>
              <p:cNvSpPr>
                <a:spLocks/>
              </p:cNvSpPr>
              <p:nvPr/>
            </p:nvSpPr>
            <p:spPr bwMode="auto">
              <a:xfrm>
                <a:off x="1392" y="902"/>
                <a:ext cx="66" cy="30"/>
              </a:xfrm>
              <a:custGeom>
                <a:avLst/>
                <a:gdLst/>
                <a:ahLst/>
                <a:cxnLst>
                  <a:cxn ang="0">
                    <a:pos x="24" y="30"/>
                  </a:cxn>
                  <a:cxn ang="0">
                    <a:pos x="0" y="18"/>
                  </a:cxn>
                  <a:cxn ang="0">
                    <a:pos x="66" y="0"/>
                  </a:cxn>
                  <a:cxn ang="0">
                    <a:pos x="24" y="30"/>
                  </a:cxn>
                </a:cxnLst>
                <a:rect l="0" t="0" r="r" b="b"/>
                <a:pathLst>
                  <a:path w="66" h="30">
                    <a:moveTo>
                      <a:pt x="24" y="30"/>
                    </a:moveTo>
                    <a:lnTo>
                      <a:pt x="0" y="18"/>
                    </a:lnTo>
                    <a:lnTo>
                      <a:pt x="66" y="0"/>
                    </a:lnTo>
                    <a:lnTo>
                      <a:pt x="24" y="30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15" name="Line 2691"/>
              <p:cNvSpPr>
                <a:spLocks noChangeShapeType="1"/>
              </p:cNvSpPr>
              <p:nvPr/>
            </p:nvSpPr>
            <p:spPr bwMode="auto">
              <a:xfrm flipH="1" flipV="1">
                <a:off x="1392" y="920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16" name="Line 2692"/>
              <p:cNvSpPr>
                <a:spLocks noChangeShapeType="1"/>
              </p:cNvSpPr>
              <p:nvPr/>
            </p:nvSpPr>
            <p:spPr bwMode="auto">
              <a:xfrm flipV="1">
                <a:off x="1392" y="902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17" name="Freeform 2693"/>
              <p:cNvSpPr>
                <a:spLocks/>
              </p:cNvSpPr>
              <p:nvPr/>
            </p:nvSpPr>
            <p:spPr bwMode="auto">
              <a:xfrm>
                <a:off x="1392" y="890"/>
                <a:ext cx="66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66" y="12"/>
                  </a:cxn>
                  <a:cxn ang="0">
                    <a:pos x="42" y="0"/>
                  </a:cxn>
                  <a:cxn ang="0">
                    <a:pos x="0" y="30"/>
                  </a:cxn>
                </a:cxnLst>
                <a:rect l="0" t="0" r="r" b="b"/>
                <a:pathLst>
                  <a:path w="66" h="30">
                    <a:moveTo>
                      <a:pt x="0" y="30"/>
                    </a:moveTo>
                    <a:lnTo>
                      <a:pt x="66" y="12"/>
                    </a:lnTo>
                    <a:lnTo>
                      <a:pt x="42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18" name="Line 2694"/>
              <p:cNvSpPr>
                <a:spLocks noChangeShapeType="1"/>
              </p:cNvSpPr>
              <p:nvPr/>
            </p:nvSpPr>
            <p:spPr bwMode="auto">
              <a:xfrm flipV="1">
                <a:off x="1392" y="902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19" name="Line 2695"/>
              <p:cNvSpPr>
                <a:spLocks noChangeShapeType="1"/>
              </p:cNvSpPr>
              <p:nvPr/>
            </p:nvSpPr>
            <p:spPr bwMode="auto">
              <a:xfrm flipH="1" flipV="1">
                <a:off x="1434" y="890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20" name="Freeform 2696"/>
              <p:cNvSpPr>
                <a:spLocks/>
              </p:cNvSpPr>
              <p:nvPr/>
            </p:nvSpPr>
            <p:spPr bwMode="auto">
              <a:xfrm>
                <a:off x="1350" y="896"/>
                <a:ext cx="66" cy="102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0" y="102"/>
                  </a:cxn>
                  <a:cxn ang="0">
                    <a:pos x="66" y="36"/>
                  </a:cxn>
                  <a:cxn ang="0">
                    <a:pos x="24" y="0"/>
                  </a:cxn>
                </a:cxnLst>
                <a:rect l="0" t="0" r="r" b="b"/>
                <a:pathLst>
                  <a:path w="66" h="102">
                    <a:moveTo>
                      <a:pt x="24" y="0"/>
                    </a:moveTo>
                    <a:lnTo>
                      <a:pt x="0" y="102"/>
                    </a:lnTo>
                    <a:lnTo>
                      <a:pt x="66" y="36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21" name="Line 2697"/>
              <p:cNvSpPr>
                <a:spLocks noChangeShapeType="1"/>
              </p:cNvSpPr>
              <p:nvPr/>
            </p:nvSpPr>
            <p:spPr bwMode="auto">
              <a:xfrm flipH="1">
                <a:off x="1350" y="896"/>
                <a:ext cx="24" cy="1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22" name="Line 2698"/>
              <p:cNvSpPr>
                <a:spLocks noChangeShapeType="1"/>
              </p:cNvSpPr>
              <p:nvPr/>
            </p:nvSpPr>
            <p:spPr bwMode="auto">
              <a:xfrm flipV="1">
                <a:off x="1350" y="932"/>
                <a:ext cx="66" cy="6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23" name="Freeform 2699"/>
              <p:cNvSpPr>
                <a:spLocks/>
              </p:cNvSpPr>
              <p:nvPr/>
            </p:nvSpPr>
            <p:spPr bwMode="auto">
              <a:xfrm>
                <a:off x="1308" y="896"/>
                <a:ext cx="66" cy="570"/>
              </a:xfrm>
              <a:custGeom>
                <a:avLst/>
                <a:gdLst/>
                <a:ahLst/>
                <a:cxnLst>
                  <a:cxn ang="0">
                    <a:pos x="24" y="570"/>
                  </a:cxn>
                  <a:cxn ang="0">
                    <a:pos x="0" y="78"/>
                  </a:cxn>
                  <a:cxn ang="0">
                    <a:pos x="66" y="0"/>
                  </a:cxn>
                  <a:cxn ang="0">
                    <a:pos x="24" y="570"/>
                  </a:cxn>
                </a:cxnLst>
                <a:rect l="0" t="0" r="r" b="b"/>
                <a:pathLst>
                  <a:path w="66" h="570">
                    <a:moveTo>
                      <a:pt x="24" y="570"/>
                    </a:moveTo>
                    <a:lnTo>
                      <a:pt x="0" y="78"/>
                    </a:lnTo>
                    <a:lnTo>
                      <a:pt x="66" y="0"/>
                    </a:lnTo>
                    <a:lnTo>
                      <a:pt x="24" y="570"/>
                    </a:lnTo>
                    <a:close/>
                  </a:path>
                </a:pathLst>
              </a:custGeom>
              <a:solidFill>
                <a:srgbClr val="8FFF7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24" name="Line 2700"/>
              <p:cNvSpPr>
                <a:spLocks noChangeShapeType="1"/>
              </p:cNvSpPr>
              <p:nvPr/>
            </p:nvSpPr>
            <p:spPr bwMode="auto">
              <a:xfrm flipH="1" flipV="1">
                <a:off x="1308" y="974"/>
                <a:ext cx="24" cy="49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25" name="Line 2701"/>
              <p:cNvSpPr>
                <a:spLocks noChangeShapeType="1"/>
              </p:cNvSpPr>
              <p:nvPr/>
            </p:nvSpPr>
            <p:spPr bwMode="auto">
              <a:xfrm flipV="1">
                <a:off x="1308" y="896"/>
                <a:ext cx="66" cy="7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26" name="Freeform 2702"/>
              <p:cNvSpPr>
                <a:spLocks/>
              </p:cNvSpPr>
              <p:nvPr/>
            </p:nvSpPr>
            <p:spPr bwMode="auto">
              <a:xfrm>
                <a:off x="1332" y="896"/>
                <a:ext cx="66" cy="570"/>
              </a:xfrm>
              <a:custGeom>
                <a:avLst/>
                <a:gdLst/>
                <a:ahLst/>
                <a:cxnLst>
                  <a:cxn ang="0">
                    <a:pos x="0" y="570"/>
                  </a:cxn>
                  <a:cxn ang="0">
                    <a:pos x="66" y="66"/>
                  </a:cxn>
                  <a:cxn ang="0">
                    <a:pos x="42" y="0"/>
                  </a:cxn>
                  <a:cxn ang="0">
                    <a:pos x="0" y="570"/>
                  </a:cxn>
                </a:cxnLst>
                <a:rect l="0" t="0" r="r" b="b"/>
                <a:pathLst>
                  <a:path w="66" h="570">
                    <a:moveTo>
                      <a:pt x="0" y="570"/>
                    </a:moveTo>
                    <a:lnTo>
                      <a:pt x="66" y="66"/>
                    </a:lnTo>
                    <a:lnTo>
                      <a:pt x="42" y="0"/>
                    </a:lnTo>
                    <a:lnTo>
                      <a:pt x="0" y="570"/>
                    </a:lnTo>
                    <a:close/>
                  </a:path>
                </a:pathLst>
              </a:custGeom>
              <a:solidFill>
                <a:srgbClr val="8FFF7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27" name="Line 2703"/>
              <p:cNvSpPr>
                <a:spLocks noChangeShapeType="1"/>
              </p:cNvSpPr>
              <p:nvPr/>
            </p:nvSpPr>
            <p:spPr bwMode="auto">
              <a:xfrm flipV="1">
                <a:off x="1332" y="962"/>
                <a:ext cx="66" cy="50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28" name="Line 2704"/>
              <p:cNvSpPr>
                <a:spLocks noChangeShapeType="1"/>
              </p:cNvSpPr>
              <p:nvPr/>
            </p:nvSpPr>
            <p:spPr bwMode="auto">
              <a:xfrm flipH="1" flipV="1">
                <a:off x="1374" y="896"/>
                <a:ext cx="24" cy="6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29" name="Freeform 2705"/>
              <p:cNvSpPr>
                <a:spLocks/>
              </p:cNvSpPr>
              <p:nvPr/>
            </p:nvSpPr>
            <p:spPr bwMode="auto">
              <a:xfrm>
                <a:off x="1332" y="962"/>
                <a:ext cx="66" cy="948"/>
              </a:xfrm>
              <a:custGeom>
                <a:avLst/>
                <a:gdLst/>
                <a:ahLst/>
                <a:cxnLst>
                  <a:cxn ang="0">
                    <a:pos x="30" y="948"/>
                  </a:cxn>
                  <a:cxn ang="0">
                    <a:pos x="0" y="504"/>
                  </a:cxn>
                  <a:cxn ang="0">
                    <a:pos x="66" y="0"/>
                  </a:cxn>
                  <a:cxn ang="0">
                    <a:pos x="30" y="948"/>
                  </a:cxn>
                </a:cxnLst>
                <a:rect l="0" t="0" r="r" b="b"/>
                <a:pathLst>
                  <a:path w="66" h="948">
                    <a:moveTo>
                      <a:pt x="30" y="948"/>
                    </a:moveTo>
                    <a:lnTo>
                      <a:pt x="0" y="504"/>
                    </a:lnTo>
                    <a:lnTo>
                      <a:pt x="66" y="0"/>
                    </a:lnTo>
                    <a:lnTo>
                      <a:pt x="30" y="948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30" name="Line 2706"/>
              <p:cNvSpPr>
                <a:spLocks noChangeShapeType="1"/>
              </p:cNvSpPr>
              <p:nvPr/>
            </p:nvSpPr>
            <p:spPr bwMode="auto">
              <a:xfrm flipH="1" flipV="1">
                <a:off x="1332" y="1466"/>
                <a:ext cx="30" cy="44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31" name="Line 2707"/>
              <p:cNvSpPr>
                <a:spLocks noChangeShapeType="1"/>
              </p:cNvSpPr>
              <p:nvPr/>
            </p:nvSpPr>
            <p:spPr bwMode="auto">
              <a:xfrm flipV="1">
                <a:off x="1332" y="962"/>
                <a:ext cx="66" cy="50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32" name="Freeform 2708"/>
              <p:cNvSpPr>
                <a:spLocks/>
              </p:cNvSpPr>
              <p:nvPr/>
            </p:nvSpPr>
            <p:spPr bwMode="auto">
              <a:xfrm>
                <a:off x="1302" y="992"/>
                <a:ext cx="66" cy="6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66" y="0"/>
                  </a:cxn>
                  <a:cxn ang="0">
                    <a:pos x="42" y="630"/>
                  </a:cxn>
                  <a:cxn ang="0">
                    <a:pos x="0" y="30"/>
                  </a:cxn>
                </a:cxnLst>
                <a:rect l="0" t="0" r="r" b="b"/>
                <a:pathLst>
                  <a:path w="66" h="630">
                    <a:moveTo>
                      <a:pt x="0" y="30"/>
                    </a:moveTo>
                    <a:lnTo>
                      <a:pt x="66" y="0"/>
                    </a:lnTo>
                    <a:lnTo>
                      <a:pt x="42" y="63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9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33" name="Line 2709"/>
              <p:cNvSpPr>
                <a:spLocks noChangeShapeType="1"/>
              </p:cNvSpPr>
              <p:nvPr/>
            </p:nvSpPr>
            <p:spPr bwMode="auto">
              <a:xfrm flipV="1">
                <a:off x="1302" y="992"/>
                <a:ext cx="66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34" name="Line 2710"/>
              <p:cNvSpPr>
                <a:spLocks noChangeShapeType="1"/>
              </p:cNvSpPr>
              <p:nvPr/>
            </p:nvSpPr>
            <p:spPr bwMode="auto">
              <a:xfrm flipH="1">
                <a:off x="1344" y="992"/>
                <a:ext cx="24" cy="6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35" name="Freeform 2711"/>
              <p:cNvSpPr>
                <a:spLocks/>
              </p:cNvSpPr>
              <p:nvPr/>
            </p:nvSpPr>
            <p:spPr bwMode="auto">
              <a:xfrm>
                <a:off x="1344" y="992"/>
                <a:ext cx="66" cy="630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0" y="630"/>
                  </a:cxn>
                  <a:cxn ang="0">
                    <a:pos x="66" y="264"/>
                  </a:cxn>
                  <a:cxn ang="0">
                    <a:pos x="24" y="0"/>
                  </a:cxn>
                </a:cxnLst>
                <a:rect l="0" t="0" r="r" b="b"/>
                <a:pathLst>
                  <a:path w="66" h="630">
                    <a:moveTo>
                      <a:pt x="24" y="0"/>
                    </a:moveTo>
                    <a:lnTo>
                      <a:pt x="0" y="630"/>
                    </a:lnTo>
                    <a:lnTo>
                      <a:pt x="66" y="26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8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36" name="Line 2712"/>
              <p:cNvSpPr>
                <a:spLocks noChangeShapeType="1"/>
              </p:cNvSpPr>
              <p:nvPr/>
            </p:nvSpPr>
            <p:spPr bwMode="auto">
              <a:xfrm flipH="1">
                <a:off x="1344" y="992"/>
                <a:ext cx="24" cy="6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37" name="Line 2713"/>
              <p:cNvSpPr>
                <a:spLocks noChangeShapeType="1"/>
              </p:cNvSpPr>
              <p:nvPr/>
            </p:nvSpPr>
            <p:spPr bwMode="auto">
              <a:xfrm flipV="1">
                <a:off x="1344" y="1256"/>
                <a:ext cx="66" cy="36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38" name="Freeform 2714"/>
              <p:cNvSpPr>
                <a:spLocks/>
              </p:cNvSpPr>
              <p:nvPr/>
            </p:nvSpPr>
            <p:spPr bwMode="auto">
              <a:xfrm>
                <a:off x="1368" y="992"/>
                <a:ext cx="66" cy="26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6" y="0"/>
                  </a:cxn>
                  <a:cxn ang="0">
                    <a:pos x="42" y="264"/>
                  </a:cxn>
                  <a:cxn ang="0">
                    <a:pos x="0" y="0"/>
                  </a:cxn>
                </a:cxnLst>
                <a:rect l="0" t="0" r="r" b="b"/>
                <a:pathLst>
                  <a:path w="66" h="264">
                    <a:moveTo>
                      <a:pt x="0" y="0"/>
                    </a:moveTo>
                    <a:lnTo>
                      <a:pt x="66" y="0"/>
                    </a:lnTo>
                    <a:lnTo>
                      <a:pt x="42" y="2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39" name="Line 2715"/>
              <p:cNvSpPr>
                <a:spLocks noChangeShapeType="1"/>
              </p:cNvSpPr>
              <p:nvPr/>
            </p:nvSpPr>
            <p:spPr bwMode="auto">
              <a:xfrm>
                <a:off x="1368" y="992"/>
                <a:ext cx="6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40" name="Line 2716"/>
              <p:cNvSpPr>
                <a:spLocks noChangeShapeType="1"/>
              </p:cNvSpPr>
              <p:nvPr/>
            </p:nvSpPr>
            <p:spPr bwMode="auto">
              <a:xfrm flipH="1">
                <a:off x="1410" y="992"/>
                <a:ext cx="24" cy="26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41" name="Freeform 2717"/>
              <p:cNvSpPr>
                <a:spLocks/>
              </p:cNvSpPr>
              <p:nvPr/>
            </p:nvSpPr>
            <p:spPr bwMode="auto">
              <a:xfrm>
                <a:off x="1326" y="992"/>
                <a:ext cx="66" cy="96"/>
              </a:xfrm>
              <a:custGeom>
                <a:avLst/>
                <a:gdLst/>
                <a:ahLst/>
                <a:cxnLst>
                  <a:cxn ang="0">
                    <a:pos x="0" y="78"/>
                  </a:cxn>
                  <a:cxn ang="0">
                    <a:pos x="66" y="96"/>
                  </a:cxn>
                  <a:cxn ang="0">
                    <a:pos x="42" y="0"/>
                  </a:cxn>
                  <a:cxn ang="0">
                    <a:pos x="0" y="78"/>
                  </a:cxn>
                </a:cxnLst>
                <a:rect l="0" t="0" r="r" b="b"/>
                <a:pathLst>
                  <a:path w="66" h="96">
                    <a:moveTo>
                      <a:pt x="0" y="78"/>
                    </a:moveTo>
                    <a:lnTo>
                      <a:pt x="66" y="96"/>
                    </a:lnTo>
                    <a:lnTo>
                      <a:pt x="42" y="0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42" name="Line 2718"/>
              <p:cNvSpPr>
                <a:spLocks noChangeShapeType="1"/>
              </p:cNvSpPr>
              <p:nvPr/>
            </p:nvSpPr>
            <p:spPr bwMode="auto">
              <a:xfrm>
                <a:off x="1326" y="1070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43" name="Line 2719"/>
              <p:cNvSpPr>
                <a:spLocks noChangeShapeType="1"/>
              </p:cNvSpPr>
              <p:nvPr/>
            </p:nvSpPr>
            <p:spPr bwMode="auto">
              <a:xfrm flipH="1" flipV="1">
                <a:off x="1368" y="992"/>
                <a:ext cx="24" cy="9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44" name="Freeform 2720"/>
              <p:cNvSpPr>
                <a:spLocks/>
              </p:cNvSpPr>
              <p:nvPr/>
            </p:nvSpPr>
            <p:spPr bwMode="auto">
              <a:xfrm>
                <a:off x="1326" y="1070"/>
                <a:ext cx="66" cy="30"/>
              </a:xfrm>
              <a:custGeom>
                <a:avLst/>
                <a:gdLst/>
                <a:ahLst/>
                <a:cxnLst>
                  <a:cxn ang="0">
                    <a:pos x="24" y="30"/>
                  </a:cxn>
                  <a:cxn ang="0">
                    <a:pos x="0" y="0"/>
                  </a:cxn>
                  <a:cxn ang="0">
                    <a:pos x="66" y="18"/>
                  </a:cxn>
                  <a:cxn ang="0">
                    <a:pos x="24" y="30"/>
                  </a:cxn>
                </a:cxnLst>
                <a:rect l="0" t="0" r="r" b="b"/>
                <a:pathLst>
                  <a:path w="66" h="30">
                    <a:moveTo>
                      <a:pt x="24" y="30"/>
                    </a:moveTo>
                    <a:lnTo>
                      <a:pt x="0" y="0"/>
                    </a:lnTo>
                    <a:lnTo>
                      <a:pt x="66" y="18"/>
                    </a:lnTo>
                    <a:lnTo>
                      <a:pt x="24" y="30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45" name="Line 2721"/>
              <p:cNvSpPr>
                <a:spLocks noChangeShapeType="1"/>
              </p:cNvSpPr>
              <p:nvPr/>
            </p:nvSpPr>
            <p:spPr bwMode="auto">
              <a:xfrm flipH="1" flipV="1">
                <a:off x="1326" y="1070"/>
                <a:ext cx="24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46" name="Line 2722"/>
              <p:cNvSpPr>
                <a:spLocks noChangeShapeType="1"/>
              </p:cNvSpPr>
              <p:nvPr/>
            </p:nvSpPr>
            <p:spPr bwMode="auto">
              <a:xfrm>
                <a:off x="1326" y="1070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47" name="Freeform 2723"/>
              <p:cNvSpPr>
                <a:spLocks/>
              </p:cNvSpPr>
              <p:nvPr/>
            </p:nvSpPr>
            <p:spPr bwMode="auto">
              <a:xfrm>
                <a:off x="1368" y="992"/>
                <a:ext cx="66" cy="96"/>
              </a:xfrm>
              <a:custGeom>
                <a:avLst/>
                <a:gdLst/>
                <a:ahLst/>
                <a:cxnLst>
                  <a:cxn ang="0">
                    <a:pos x="24" y="96"/>
                  </a:cxn>
                  <a:cxn ang="0">
                    <a:pos x="0" y="0"/>
                  </a:cxn>
                  <a:cxn ang="0">
                    <a:pos x="66" y="0"/>
                  </a:cxn>
                  <a:cxn ang="0">
                    <a:pos x="24" y="96"/>
                  </a:cxn>
                </a:cxnLst>
                <a:rect l="0" t="0" r="r" b="b"/>
                <a:pathLst>
                  <a:path w="66" h="96">
                    <a:moveTo>
                      <a:pt x="24" y="96"/>
                    </a:moveTo>
                    <a:lnTo>
                      <a:pt x="0" y="0"/>
                    </a:lnTo>
                    <a:lnTo>
                      <a:pt x="66" y="0"/>
                    </a:lnTo>
                    <a:lnTo>
                      <a:pt x="24" y="96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48" name="Line 2724"/>
              <p:cNvSpPr>
                <a:spLocks noChangeShapeType="1"/>
              </p:cNvSpPr>
              <p:nvPr/>
            </p:nvSpPr>
            <p:spPr bwMode="auto">
              <a:xfrm flipH="1" flipV="1">
                <a:off x="1368" y="992"/>
                <a:ext cx="24" cy="9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49" name="Line 2725"/>
              <p:cNvSpPr>
                <a:spLocks noChangeShapeType="1"/>
              </p:cNvSpPr>
              <p:nvPr/>
            </p:nvSpPr>
            <p:spPr bwMode="auto">
              <a:xfrm>
                <a:off x="1368" y="992"/>
                <a:ext cx="6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50" name="Freeform 2726"/>
              <p:cNvSpPr>
                <a:spLocks/>
              </p:cNvSpPr>
              <p:nvPr/>
            </p:nvSpPr>
            <p:spPr bwMode="auto">
              <a:xfrm>
                <a:off x="1392" y="992"/>
                <a:ext cx="66" cy="96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66" y="30"/>
                  </a:cxn>
                  <a:cxn ang="0">
                    <a:pos x="42" y="0"/>
                  </a:cxn>
                  <a:cxn ang="0">
                    <a:pos x="0" y="96"/>
                  </a:cxn>
                </a:cxnLst>
                <a:rect l="0" t="0" r="r" b="b"/>
                <a:pathLst>
                  <a:path w="66" h="96">
                    <a:moveTo>
                      <a:pt x="0" y="96"/>
                    </a:moveTo>
                    <a:lnTo>
                      <a:pt x="66" y="30"/>
                    </a:lnTo>
                    <a:lnTo>
                      <a:pt x="42" y="0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51" name="Line 2727"/>
              <p:cNvSpPr>
                <a:spLocks noChangeShapeType="1"/>
              </p:cNvSpPr>
              <p:nvPr/>
            </p:nvSpPr>
            <p:spPr bwMode="auto">
              <a:xfrm flipV="1">
                <a:off x="1392" y="1022"/>
                <a:ext cx="66" cy="6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52" name="Line 2728"/>
              <p:cNvSpPr>
                <a:spLocks noChangeShapeType="1"/>
              </p:cNvSpPr>
              <p:nvPr/>
            </p:nvSpPr>
            <p:spPr bwMode="auto">
              <a:xfrm flipH="1" flipV="1">
                <a:off x="1434" y="992"/>
                <a:ext cx="24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53" name="Freeform 2729"/>
              <p:cNvSpPr>
                <a:spLocks/>
              </p:cNvSpPr>
              <p:nvPr/>
            </p:nvSpPr>
            <p:spPr bwMode="auto">
              <a:xfrm>
                <a:off x="1350" y="1046"/>
                <a:ext cx="72" cy="54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72" y="0"/>
                  </a:cxn>
                  <a:cxn ang="0">
                    <a:pos x="42" y="42"/>
                  </a:cxn>
                  <a:cxn ang="0">
                    <a:pos x="0" y="54"/>
                  </a:cxn>
                </a:cxnLst>
                <a:rect l="0" t="0" r="r" b="b"/>
                <a:pathLst>
                  <a:path w="72" h="54">
                    <a:moveTo>
                      <a:pt x="0" y="54"/>
                    </a:moveTo>
                    <a:lnTo>
                      <a:pt x="72" y="0"/>
                    </a:lnTo>
                    <a:lnTo>
                      <a:pt x="42" y="42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54" name="Line 2730"/>
              <p:cNvSpPr>
                <a:spLocks noChangeShapeType="1"/>
              </p:cNvSpPr>
              <p:nvPr/>
            </p:nvSpPr>
            <p:spPr bwMode="auto">
              <a:xfrm flipV="1">
                <a:off x="1350" y="1046"/>
                <a:ext cx="72" cy="5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55" name="Line 2731"/>
              <p:cNvSpPr>
                <a:spLocks noChangeShapeType="1"/>
              </p:cNvSpPr>
              <p:nvPr/>
            </p:nvSpPr>
            <p:spPr bwMode="auto">
              <a:xfrm flipH="1">
                <a:off x="1392" y="1046"/>
                <a:ext cx="30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56" name="Freeform 2732"/>
              <p:cNvSpPr>
                <a:spLocks/>
              </p:cNvSpPr>
              <p:nvPr/>
            </p:nvSpPr>
            <p:spPr bwMode="auto">
              <a:xfrm>
                <a:off x="1350" y="1046"/>
                <a:ext cx="72" cy="54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0" y="54"/>
                  </a:cxn>
                  <a:cxn ang="0">
                    <a:pos x="72" y="0"/>
                  </a:cxn>
                  <a:cxn ang="0">
                    <a:pos x="30" y="0"/>
                  </a:cxn>
                </a:cxnLst>
                <a:rect l="0" t="0" r="r" b="b"/>
                <a:pathLst>
                  <a:path w="72" h="54">
                    <a:moveTo>
                      <a:pt x="30" y="0"/>
                    </a:moveTo>
                    <a:lnTo>
                      <a:pt x="0" y="54"/>
                    </a:lnTo>
                    <a:lnTo>
                      <a:pt x="72" y="0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9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57" name="Line 2733"/>
              <p:cNvSpPr>
                <a:spLocks noChangeShapeType="1"/>
              </p:cNvSpPr>
              <p:nvPr/>
            </p:nvSpPr>
            <p:spPr bwMode="auto">
              <a:xfrm flipH="1">
                <a:off x="1350" y="1046"/>
                <a:ext cx="30" cy="5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58" name="Line 2734"/>
              <p:cNvSpPr>
                <a:spLocks noChangeShapeType="1"/>
              </p:cNvSpPr>
              <p:nvPr/>
            </p:nvSpPr>
            <p:spPr bwMode="auto">
              <a:xfrm flipV="1">
                <a:off x="1350" y="1046"/>
                <a:ext cx="72" cy="5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59" name="Freeform 2735"/>
              <p:cNvSpPr>
                <a:spLocks/>
              </p:cNvSpPr>
              <p:nvPr/>
            </p:nvSpPr>
            <p:spPr bwMode="auto">
              <a:xfrm>
                <a:off x="1392" y="1022"/>
                <a:ext cx="66" cy="66"/>
              </a:xfrm>
              <a:custGeom>
                <a:avLst/>
                <a:gdLst/>
                <a:ahLst/>
                <a:cxnLst>
                  <a:cxn ang="0">
                    <a:pos x="30" y="24"/>
                  </a:cxn>
                  <a:cxn ang="0">
                    <a:pos x="0" y="66"/>
                  </a:cxn>
                  <a:cxn ang="0">
                    <a:pos x="66" y="0"/>
                  </a:cxn>
                  <a:cxn ang="0">
                    <a:pos x="30" y="24"/>
                  </a:cxn>
                </a:cxnLst>
                <a:rect l="0" t="0" r="r" b="b"/>
                <a:pathLst>
                  <a:path w="66" h="66">
                    <a:moveTo>
                      <a:pt x="30" y="24"/>
                    </a:moveTo>
                    <a:lnTo>
                      <a:pt x="0" y="66"/>
                    </a:lnTo>
                    <a:lnTo>
                      <a:pt x="66" y="0"/>
                    </a:lnTo>
                    <a:lnTo>
                      <a:pt x="30" y="24"/>
                    </a:lnTo>
                    <a:close/>
                  </a:path>
                </a:pathLst>
              </a:custGeom>
              <a:solidFill>
                <a:srgbClr val="B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60" name="Line 2736"/>
              <p:cNvSpPr>
                <a:spLocks noChangeShapeType="1"/>
              </p:cNvSpPr>
              <p:nvPr/>
            </p:nvSpPr>
            <p:spPr bwMode="auto">
              <a:xfrm flipH="1">
                <a:off x="1392" y="1046"/>
                <a:ext cx="30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61" name="Line 2737"/>
              <p:cNvSpPr>
                <a:spLocks noChangeShapeType="1"/>
              </p:cNvSpPr>
              <p:nvPr/>
            </p:nvSpPr>
            <p:spPr bwMode="auto">
              <a:xfrm flipV="1">
                <a:off x="1392" y="1022"/>
                <a:ext cx="66" cy="6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62" name="Freeform 2738"/>
              <p:cNvSpPr>
                <a:spLocks/>
              </p:cNvSpPr>
              <p:nvPr/>
            </p:nvSpPr>
            <p:spPr bwMode="auto">
              <a:xfrm>
                <a:off x="1380" y="1046"/>
                <a:ext cx="66" cy="6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6" y="60"/>
                  </a:cxn>
                  <a:cxn ang="0">
                    <a:pos x="42" y="0"/>
                  </a:cxn>
                  <a:cxn ang="0">
                    <a:pos x="0" y="0"/>
                  </a:cxn>
                </a:cxnLst>
                <a:rect l="0" t="0" r="r" b="b"/>
                <a:pathLst>
                  <a:path w="66" h="60">
                    <a:moveTo>
                      <a:pt x="0" y="0"/>
                    </a:moveTo>
                    <a:lnTo>
                      <a:pt x="66" y="60"/>
                    </a:lnTo>
                    <a:lnTo>
                      <a:pt x="4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63" name="Line 2739"/>
              <p:cNvSpPr>
                <a:spLocks noChangeShapeType="1"/>
              </p:cNvSpPr>
              <p:nvPr/>
            </p:nvSpPr>
            <p:spPr bwMode="auto">
              <a:xfrm>
                <a:off x="1380" y="1046"/>
                <a:ext cx="66" cy="6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64" name="Line 2740"/>
              <p:cNvSpPr>
                <a:spLocks noChangeShapeType="1"/>
              </p:cNvSpPr>
              <p:nvPr/>
            </p:nvSpPr>
            <p:spPr bwMode="auto">
              <a:xfrm flipH="1" flipV="1">
                <a:off x="1422" y="1046"/>
                <a:ext cx="24" cy="6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65" name="Freeform 2741"/>
              <p:cNvSpPr>
                <a:spLocks/>
              </p:cNvSpPr>
              <p:nvPr/>
            </p:nvSpPr>
            <p:spPr bwMode="auto">
              <a:xfrm>
                <a:off x="1380" y="1046"/>
                <a:ext cx="66" cy="60"/>
              </a:xfrm>
              <a:custGeom>
                <a:avLst/>
                <a:gdLst/>
                <a:ahLst/>
                <a:cxnLst>
                  <a:cxn ang="0">
                    <a:pos x="24" y="18"/>
                  </a:cxn>
                  <a:cxn ang="0">
                    <a:pos x="0" y="0"/>
                  </a:cxn>
                  <a:cxn ang="0">
                    <a:pos x="66" y="60"/>
                  </a:cxn>
                  <a:cxn ang="0">
                    <a:pos x="24" y="18"/>
                  </a:cxn>
                </a:cxnLst>
                <a:rect l="0" t="0" r="r" b="b"/>
                <a:pathLst>
                  <a:path w="66" h="60">
                    <a:moveTo>
                      <a:pt x="24" y="18"/>
                    </a:moveTo>
                    <a:lnTo>
                      <a:pt x="0" y="0"/>
                    </a:lnTo>
                    <a:lnTo>
                      <a:pt x="66" y="60"/>
                    </a:lnTo>
                    <a:lnTo>
                      <a:pt x="24" y="18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66" name="Line 2742"/>
              <p:cNvSpPr>
                <a:spLocks noChangeShapeType="1"/>
              </p:cNvSpPr>
              <p:nvPr/>
            </p:nvSpPr>
            <p:spPr bwMode="auto">
              <a:xfrm flipH="1" flipV="1">
                <a:off x="1380" y="1046"/>
                <a:ext cx="24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67" name="Line 2743"/>
              <p:cNvSpPr>
                <a:spLocks noChangeShapeType="1"/>
              </p:cNvSpPr>
              <p:nvPr/>
            </p:nvSpPr>
            <p:spPr bwMode="auto">
              <a:xfrm>
                <a:off x="1380" y="1046"/>
                <a:ext cx="66" cy="6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68" name="Freeform 2744"/>
              <p:cNvSpPr>
                <a:spLocks/>
              </p:cNvSpPr>
              <p:nvPr/>
            </p:nvSpPr>
            <p:spPr bwMode="auto">
              <a:xfrm>
                <a:off x="1404" y="1064"/>
                <a:ext cx="66" cy="40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6" y="402"/>
                  </a:cxn>
                  <a:cxn ang="0">
                    <a:pos x="42" y="42"/>
                  </a:cxn>
                  <a:cxn ang="0">
                    <a:pos x="0" y="0"/>
                  </a:cxn>
                </a:cxnLst>
                <a:rect l="0" t="0" r="r" b="b"/>
                <a:pathLst>
                  <a:path w="66" h="402">
                    <a:moveTo>
                      <a:pt x="0" y="0"/>
                    </a:moveTo>
                    <a:lnTo>
                      <a:pt x="66" y="402"/>
                    </a:lnTo>
                    <a:lnTo>
                      <a:pt x="42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69" name="Line 2745"/>
              <p:cNvSpPr>
                <a:spLocks noChangeShapeType="1"/>
              </p:cNvSpPr>
              <p:nvPr/>
            </p:nvSpPr>
            <p:spPr bwMode="auto">
              <a:xfrm>
                <a:off x="1404" y="1064"/>
                <a:ext cx="66" cy="4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70" name="Line 2746"/>
              <p:cNvSpPr>
                <a:spLocks noChangeShapeType="1"/>
              </p:cNvSpPr>
              <p:nvPr/>
            </p:nvSpPr>
            <p:spPr bwMode="auto">
              <a:xfrm flipH="1" flipV="1">
                <a:off x="1446" y="1106"/>
                <a:ext cx="24" cy="36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71" name="Freeform 2747"/>
              <p:cNvSpPr>
                <a:spLocks/>
              </p:cNvSpPr>
              <p:nvPr/>
            </p:nvSpPr>
            <p:spPr bwMode="auto">
              <a:xfrm>
                <a:off x="1428" y="1124"/>
                <a:ext cx="66" cy="474"/>
              </a:xfrm>
              <a:custGeom>
                <a:avLst/>
                <a:gdLst/>
                <a:ahLst/>
                <a:cxnLst>
                  <a:cxn ang="0">
                    <a:pos x="24" y="18"/>
                  </a:cxn>
                  <a:cxn ang="0">
                    <a:pos x="0" y="0"/>
                  </a:cxn>
                  <a:cxn ang="0">
                    <a:pos x="66" y="474"/>
                  </a:cxn>
                  <a:cxn ang="0">
                    <a:pos x="24" y="18"/>
                  </a:cxn>
                </a:cxnLst>
                <a:rect l="0" t="0" r="r" b="b"/>
                <a:pathLst>
                  <a:path w="66" h="474">
                    <a:moveTo>
                      <a:pt x="24" y="18"/>
                    </a:moveTo>
                    <a:lnTo>
                      <a:pt x="0" y="0"/>
                    </a:lnTo>
                    <a:lnTo>
                      <a:pt x="66" y="474"/>
                    </a:lnTo>
                    <a:lnTo>
                      <a:pt x="24" y="18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72" name="Line 2748"/>
              <p:cNvSpPr>
                <a:spLocks noChangeShapeType="1"/>
              </p:cNvSpPr>
              <p:nvPr/>
            </p:nvSpPr>
            <p:spPr bwMode="auto">
              <a:xfrm flipH="1" flipV="1">
                <a:off x="1428" y="1124"/>
                <a:ext cx="24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73" name="Line 2749"/>
              <p:cNvSpPr>
                <a:spLocks noChangeShapeType="1"/>
              </p:cNvSpPr>
              <p:nvPr/>
            </p:nvSpPr>
            <p:spPr bwMode="auto">
              <a:xfrm>
                <a:off x="1428" y="1124"/>
                <a:ext cx="66" cy="47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74" name="Freeform 2750"/>
              <p:cNvSpPr>
                <a:spLocks/>
              </p:cNvSpPr>
              <p:nvPr/>
            </p:nvSpPr>
            <p:spPr bwMode="auto">
              <a:xfrm>
                <a:off x="1452" y="1142"/>
                <a:ext cx="66" cy="45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6" y="366"/>
                  </a:cxn>
                  <a:cxn ang="0">
                    <a:pos x="42" y="456"/>
                  </a:cxn>
                  <a:cxn ang="0">
                    <a:pos x="0" y="0"/>
                  </a:cxn>
                </a:cxnLst>
                <a:rect l="0" t="0" r="r" b="b"/>
                <a:pathLst>
                  <a:path w="66" h="456">
                    <a:moveTo>
                      <a:pt x="0" y="0"/>
                    </a:moveTo>
                    <a:lnTo>
                      <a:pt x="66" y="366"/>
                    </a:lnTo>
                    <a:lnTo>
                      <a:pt x="42" y="4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75" name="Line 2751"/>
              <p:cNvSpPr>
                <a:spLocks noChangeShapeType="1"/>
              </p:cNvSpPr>
              <p:nvPr/>
            </p:nvSpPr>
            <p:spPr bwMode="auto">
              <a:xfrm>
                <a:off x="1452" y="1142"/>
                <a:ext cx="66" cy="36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76" name="Line 2752"/>
              <p:cNvSpPr>
                <a:spLocks noChangeShapeType="1"/>
              </p:cNvSpPr>
              <p:nvPr/>
            </p:nvSpPr>
            <p:spPr bwMode="auto">
              <a:xfrm flipH="1">
                <a:off x="1494" y="1508"/>
                <a:ext cx="24" cy="9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77" name="Freeform 2753"/>
              <p:cNvSpPr>
                <a:spLocks/>
              </p:cNvSpPr>
              <p:nvPr/>
            </p:nvSpPr>
            <p:spPr bwMode="auto">
              <a:xfrm>
                <a:off x="1482" y="1178"/>
                <a:ext cx="66" cy="46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6" y="468"/>
                  </a:cxn>
                  <a:cxn ang="0">
                    <a:pos x="36" y="330"/>
                  </a:cxn>
                  <a:cxn ang="0">
                    <a:pos x="0" y="0"/>
                  </a:cxn>
                </a:cxnLst>
                <a:rect l="0" t="0" r="r" b="b"/>
                <a:pathLst>
                  <a:path w="66" h="468">
                    <a:moveTo>
                      <a:pt x="0" y="0"/>
                    </a:moveTo>
                    <a:lnTo>
                      <a:pt x="66" y="468"/>
                    </a:lnTo>
                    <a:lnTo>
                      <a:pt x="36" y="3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78" name="Line 2754"/>
              <p:cNvSpPr>
                <a:spLocks noChangeShapeType="1"/>
              </p:cNvSpPr>
              <p:nvPr/>
            </p:nvSpPr>
            <p:spPr bwMode="auto">
              <a:xfrm>
                <a:off x="1482" y="1178"/>
                <a:ext cx="66" cy="46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79" name="Line 2755"/>
              <p:cNvSpPr>
                <a:spLocks noChangeShapeType="1"/>
              </p:cNvSpPr>
              <p:nvPr/>
            </p:nvSpPr>
            <p:spPr bwMode="auto">
              <a:xfrm flipH="1" flipV="1">
                <a:off x="1518" y="1508"/>
                <a:ext cx="30" cy="1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80" name="Freeform 2756"/>
              <p:cNvSpPr>
                <a:spLocks/>
              </p:cNvSpPr>
              <p:nvPr/>
            </p:nvSpPr>
            <p:spPr bwMode="auto">
              <a:xfrm>
                <a:off x="1464" y="1286"/>
                <a:ext cx="66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66" y="24"/>
                  </a:cxn>
                  <a:cxn ang="0">
                    <a:pos x="42" y="0"/>
                  </a:cxn>
                  <a:cxn ang="0">
                    <a:pos x="0" y="30"/>
                  </a:cxn>
                </a:cxnLst>
                <a:rect l="0" t="0" r="r" b="b"/>
                <a:pathLst>
                  <a:path w="66" h="30">
                    <a:moveTo>
                      <a:pt x="0" y="30"/>
                    </a:moveTo>
                    <a:lnTo>
                      <a:pt x="66" y="24"/>
                    </a:lnTo>
                    <a:lnTo>
                      <a:pt x="42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81" name="Line 2757"/>
              <p:cNvSpPr>
                <a:spLocks noChangeShapeType="1"/>
              </p:cNvSpPr>
              <p:nvPr/>
            </p:nvSpPr>
            <p:spPr bwMode="auto">
              <a:xfrm flipV="1">
                <a:off x="1464" y="1310"/>
                <a:ext cx="6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82" name="Line 2758"/>
              <p:cNvSpPr>
                <a:spLocks noChangeShapeType="1"/>
              </p:cNvSpPr>
              <p:nvPr/>
            </p:nvSpPr>
            <p:spPr bwMode="auto">
              <a:xfrm flipH="1" flipV="1">
                <a:off x="1506" y="1286"/>
                <a:ext cx="24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83" name="Freeform 2759"/>
              <p:cNvSpPr>
                <a:spLocks/>
              </p:cNvSpPr>
              <p:nvPr/>
            </p:nvSpPr>
            <p:spPr bwMode="auto">
              <a:xfrm>
                <a:off x="1464" y="1310"/>
                <a:ext cx="66" cy="6"/>
              </a:xfrm>
              <a:custGeom>
                <a:avLst/>
                <a:gdLst/>
                <a:ahLst/>
                <a:cxnLst>
                  <a:cxn ang="0">
                    <a:pos x="24" y="6"/>
                  </a:cxn>
                  <a:cxn ang="0">
                    <a:pos x="0" y="6"/>
                  </a:cxn>
                  <a:cxn ang="0">
                    <a:pos x="66" y="0"/>
                  </a:cxn>
                  <a:cxn ang="0">
                    <a:pos x="24" y="6"/>
                  </a:cxn>
                </a:cxnLst>
                <a:rect l="0" t="0" r="r" b="b"/>
                <a:pathLst>
                  <a:path w="66" h="6">
                    <a:moveTo>
                      <a:pt x="24" y="6"/>
                    </a:moveTo>
                    <a:lnTo>
                      <a:pt x="0" y="6"/>
                    </a:lnTo>
                    <a:lnTo>
                      <a:pt x="66" y="0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84" name="Line 2760"/>
              <p:cNvSpPr>
                <a:spLocks noChangeShapeType="1"/>
              </p:cNvSpPr>
              <p:nvPr/>
            </p:nvSpPr>
            <p:spPr bwMode="auto">
              <a:xfrm flipH="1">
                <a:off x="1464" y="1316"/>
                <a:ext cx="2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85" name="Line 2761"/>
              <p:cNvSpPr>
                <a:spLocks noChangeShapeType="1"/>
              </p:cNvSpPr>
              <p:nvPr/>
            </p:nvSpPr>
            <p:spPr bwMode="auto">
              <a:xfrm flipV="1">
                <a:off x="1464" y="1310"/>
                <a:ext cx="6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86" name="Freeform 2762"/>
              <p:cNvSpPr>
                <a:spLocks/>
              </p:cNvSpPr>
              <p:nvPr/>
            </p:nvSpPr>
            <p:spPr bwMode="auto">
              <a:xfrm>
                <a:off x="1488" y="1292"/>
                <a:ext cx="72" cy="24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72" y="0"/>
                  </a:cxn>
                  <a:cxn ang="0">
                    <a:pos x="42" y="18"/>
                  </a:cxn>
                  <a:cxn ang="0">
                    <a:pos x="0" y="24"/>
                  </a:cxn>
                </a:cxnLst>
                <a:rect l="0" t="0" r="r" b="b"/>
                <a:pathLst>
                  <a:path w="72" h="24">
                    <a:moveTo>
                      <a:pt x="0" y="24"/>
                    </a:moveTo>
                    <a:lnTo>
                      <a:pt x="72" y="0"/>
                    </a:lnTo>
                    <a:lnTo>
                      <a:pt x="42" y="18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87" name="Line 2763"/>
              <p:cNvSpPr>
                <a:spLocks noChangeShapeType="1"/>
              </p:cNvSpPr>
              <p:nvPr/>
            </p:nvSpPr>
            <p:spPr bwMode="auto">
              <a:xfrm flipV="1">
                <a:off x="1488" y="1292"/>
                <a:ext cx="72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88" name="Line 2764"/>
              <p:cNvSpPr>
                <a:spLocks noChangeShapeType="1"/>
              </p:cNvSpPr>
              <p:nvPr/>
            </p:nvSpPr>
            <p:spPr bwMode="auto">
              <a:xfrm flipH="1">
                <a:off x="1530" y="1292"/>
                <a:ext cx="3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89" name="Freeform 2765"/>
              <p:cNvSpPr>
                <a:spLocks/>
              </p:cNvSpPr>
              <p:nvPr/>
            </p:nvSpPr>
            <p:spPr bwMode="auto">
              <a:xfrm>
                <a:off x="1488" y="1292"/>
                <a:ext cx="72" cy="54"/>
              </a:xfrm>
              <a:custGeom>
                <a:avLst/>
                <a:gdLst/>
                <a:ahLst/>
                <a:cxnLst>
                  <a:cxn ang="0">
                    <a:pos x="30" y="54"/>
                  </a:cxn>
                  <a:cxn ang="0">
                    <a:pos x="0" y="24"/>
                  </a:cxn>
                  <a:cxn ang="0">
                    <a:pos x="72" y="0"/>
                  </a:cxn>
                  <a:cxn ang="0">
                    <a:pos x="30" y="54"/>
                  </a:cxn>
                </a:cxnLst>
                <a:rect l="0" t="0" r="r" b="b"/>
                <a:pathLst>
                  <a:path w="72" h="54">
                    <a:moveTo>
                      <a:pt x="30" y="54"/>
                    </a:moveTo>
                    <a:lnTo>
                      <a:pt x="0" y="24"/>
                    </a:lnTo>
                    <a:lnTo>
                      <a:pt x="72" y="0"/>
                    </a:lnTo>
                    <a:lnTo>
                      <a:pt x="30" y="54"/>
                    </a:lnTo>
                    <a:close/>
                  </a:path>
                </a:pathLst>
              </a:custGeom>
              <a:solidFill>
                <a:srgbClr val="FF1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90" name="Line 2766"/>
              <p:cNvSpPr>
                <a:spLocks noChangeShapeType="1"/>
              </p:cNvSpPr>
              <p:nvPr/>
            </p:nvSpPr>
            <p:spPr bwMode="auto">
              <a:xfrm flipH="1" flipV="1">
                <a:off x="1488" y="1316"/>
                <a:ext cx="30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91" name="Line 2767"/>
              <p:cNvSpPr>
                <a:spLocks noChangeShapeType="1"/>
              </p:cNvSpPr>
              <p:nvPr/>
            </p:nvSpPr>
            <p:spPr bwMode="auto">
              <a:xfrm flipV="1">
                <a:off x="1488" y="1292"/>
                <a:ext cx="72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92" name="Freeform 2768"/>
              <p:cNvSpPr>
                <a:spLocks/>
              </p:cNvSpPr>
              <p:nvPr/>
            </p:nvSpPr>
            <p:spPr bwMode="auto">
              <a:xfrm>
                <a:off x="1488" y="794"/>
                <a:ext cx="72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12"/>
                  </a:cxn>
                  <a:cxn ang="0">
                    <a:pos x="42" y="0"/>
                  </a:cxn>
                  <a:cxn ang="0">
                    <a:pos x="0" y="30"/>
                  </a:cxn>
                </a:cxnLst>
                <a:rect l="0" t="0" r="r" b="b"/>
                <a:pathLst>
                  <a:path w="72" h="30">
                    <a:moveTo>
                      <a:pt x="0" y="30"/>
                    </a:moveTo>
                    <a:lnTo>
                      <a:pt x="72" y="12"/>
                    </a:lnTo>
                    <a:lnTo>
                      <a:pt x="42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9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93" name="Line 2769"/>
              <p:cNvSpPr>
                <a:spLocks noChangeShapeType="1"/>
              </p:cNvSpPr>
              <p:nvPr/>
            </p:nvSpPr>
            <p:spPr bwMode="auto">
              <a:xfrm flipV="1">
                <a:off x="1488" y="806"/>
                <a:ext cx="72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94" name="Line 2770"/>
              <p:cNvSpPr>
                <a:spLocks noChangeShapeType="1"/>
              </p:cNvSpPr>
              <p:nvPr/>
            </p:nvSpPr>
            <p:spPr bwMode="auto">
              <a:xfrm flipH="1" flipV="1">
                <a:off x="1530" y="794"/>
                <a:ext cx="3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95" name="Freeform 2771"/>
              <p:cNvSpPr>
                <a:spLocks/>
              </p:cNvSpPr>
              <p:nvPr/>
            </p:nvSpPr>
            <p:spPr bwMode="auto">
              <a:xfrm>
                <a:off x="1488" y="806"/>
                <a:ext cx="72" cy="30"/>
              </a:xfrm>
              <a:custGeom>
                <a:avLst/>
                <a:gdLst/>
                <a:ahLst/>
                <a:cxnLst>
                  <a:cxn ang="0">
                    <a:pos x="30" y="30"/>
                  </a:cxn>
                  <a:cxn ang="0">
                    <a:pos x="0" y="18"/>
                  </a:cxn>
                  <a:cxn ang="0">
                    <a:pos x="72" y="0"/>
                  </a:cxn>
                  <a:cxn ang="0">
                    <a:pos x="30" y="30"/>
                  </a:cxn>
                </a:cxnLst>
                <a:rect l="0" t="0" r="r" b="b"/>
                <a:pathLst>
                  <a:path w="72" h="30">
                    <a:moveTo>
                      <a:pt x="30" y="30"/>
                    </a:moveTo>
                    <a:lnTo>
                      <a:pt x="0" y="18"/>
                    </a:lnTo>
                    <a:lnTo>
                      <a:pt x="72" y="0"/>
                    </a:lnTo>
                    <a:lnTo>
                      <a:pt x="30" y="30"/>
                    </a:lnTo>
                    <a:close/>
                  </a:path>
                </a:pathLst>
              </a:custGeom>
              <a:solidFill>
                <a:srgbClr val="9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96" name="Line 2772"/>
              <p:cNvSpPr>
                <a:spLocks noChangeShapeType="1"/>
              </p:cNvSpPr>
              <p:nvPr/>
            </p:nvSpPr>
            <p:spPr bwMode="auto">
              <a:xfrm flipH="1" flipV="1">
                <a:off x="1488" y="824"/>
                <a:ext cx="3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97" name="Line 2773"/>
              <p:cNvSpPr>
                <a:spLocks noChangeShapeType="1"/>
              </p:cNvSpPr>
              <p:nvPr/>
            </p:nvSpPr>
            <p:spPr bwMode="auto">
              <a:xfrm flipV="1">
                <a:off x="1488" y="806"/>
                <a:ext cx="72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98" name="Freeform 2774"/>
              <p:cNvSpPr>
                <a:spLocks/>
              </p:cNvSpPr>
              <p:nvPr/>
            </p:nvSpPr>
            <p:spPr bwMode="auto">
              <a:xfrm>
                <a:off x="1404" y="1064"/>
                <a:ext cx="66" cy="402"/>
              </a:xfrm>
              <a:custGeom>
                <a:avLst/>
                <a:gdLst/>
                <a:ahLst/>
                <a:cxnLst>
                  <a:cxn ang="0">
                    <a:pos x="24" y="60"/>
                  </a:cxn>
                  <a:cxn ang="0">
                    <a:pos x="0" y="0"/>
                  </a:cxn>
                  <a:cxn ang="0">
                    <a:pos x="66" y="402"/>
                  </a:cxn>
                  <a:cxn ang="0">
                    <a:pos x="24" y="60"/>
                  </a:cxn>
                </a:cxnLst>
                <a:rect l="0" t="0" r="r" b="b"/>
                <a:pathLst>
                  <a:path w="66" h="402">
                    <a:moveTo>
                      <a:pt x="24" y="60"/>
                    </a:moveTo>
                    <a:lnTo>
                      <a:pt x="0" y="0"/>
                    </a:lnTo>
                    <a:lnTo>
                      <a:pt x="66" y="402"/>
                    </a:lnTo>
                    <a:lnTo>
                      <a:pt x="24" y="60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99" name="Line 2775"/>
              <p:cNvSpPr>
                <a:spLocks noChangeShapeType="1"/>
              </p:cNvSpPr>
              <p:nvPr/>
            </p:nvSpPr>
            <p:spPr bwMode="auto">
              <a:xfrm flipH="1" flipV="1">
                <a:off x="1404" y="1064"/>
                <a:ext cx="24" cy="6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00" name="Line 2776"/>
              <p:cNvSpPr>
                <a:spLocks noChangeShapeType="1"/>
              </p:cNvSpPr>
              <p:nvPr/>
            </p:nvSpPr>
            <p:spPr bwMode="auto">
              <a:xfrm>
                <a:off x="1404" y="1064"/>
                <a:ext cx="66" cy="40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01" name="Freeform 2777"/>
              <p:cNvSpPr>
                <a:spLocks/>
              </p:cNvSpPr>
              <p:nvPr/>
            </p:nvSpPr>
            <p:spPr bwMode="auto">
              <a:xfrm>
                <a:off x="1362" y="1064"/>
                <a:ext cx="66" cy="60"/>
              </a:xfrm>
              <a:custGeom>
                <a:avLst/>
                <a:gdLst/>
                <a:ahLst/>
                <a:cxnLst>
                  <a:cxn ang="0">
                    <a:pos x="0" y="48"/>
                  </a:cxn>
                  <a:cxn ang="0">
                    <a:pos x="66" y="60"/>
                  </a:cxn>
                  <a:cxn ang="0">
                    <a:pos x="42" y="0"/>
                  </a:cxn>
                  <a:cxn ang="0">
                    <a:pos x="0" y="48"/>
                  </a:cxn>
                </a:cxnLst>
                <a:rect l="0" t="0" r="r" b="b"/>
                <a:pathLst>
                  <a:path w="66" h="60">
                    <a:moveTo>
                      <a:pt x="0" y="48"/>
                    </a:moveTo>
                    <a:lnTo>
                      <a:pt x="66" y="60"/>
                    </a:lnTo>
                    <a:lnTo>
                      <a:pt x="42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B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02" name="Line 2778"/>
              <p:cNvSpPr>
                <a:spLocks noChangeShapeType="1"/>
              </p:cNvSpPr>
              <p:nvPr/>
            </p:nvSpPr>
            <p:spPr bwMode="auto">
              <a:xfrm>
                <a:off x="1362" y="1112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03" name="Line 2779"/>
              <p:cNvSpPr>
                <a:spLocks noChangeShapeType="1"/>
              </p:cNvSpPr>
              <p:nvPr/>
            </p:nvSpPr>
            <p:spPr bwMode="auto">
              <a:xfrm flipH="1" flipV="1">
                <a:off x="1404" y="1064"/>
                <a:ext cx="24" cy="6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04" name="Freeform 2780"/>
              <p:cNvSpPr>
                <a:spLocks/>
              </p:cNvSpPr>
              <p:nvPr/>
            </p:nvSpPr>
            <p:spPr bwMode="auto">
              <a:xfrm>
                <a:off x="1362" y="1082"/>
                <a:ext cx="66" cy="42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0" y="30"/>
                  </a:cxn>
                  <a:cxn ang="0">
                    <a:pos x="66" y="42"/>
                  </a:cxn>
                  <a:cxn ang="0">
                    <a:pos x="24" y="0"/>
                  </a:cxn>
                </a:cxnLst>
                <a:rect l="0" t="0" r="r" b="b"/>
                <a:pathLst>
                  <a:path w="66" h="42">
                    <a:moveTo>
                      <a:pt x="24" y="0"/>
                    </a:moveTo>
                    <a:lnTo>
                      <a:pt x="0" y="30"/>
                    </a:lnTo>
                    <a:lnTo>
                      <a:pt x="66" y="42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9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05" name="Line 2781"/>
              <p:cNvSpPr>
                <a:spLocks noChangeShapeType="1"/>
              </p:cNvSpPr>
              <p:nvPr/>
            </p:nvSpPr>
            <p:spPr bwMode="auto">
              <a:xfrm flipH="1">
                <a:off x="1362" y="1082"/>
                <a:ext cx="24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06" name="Line 2782"/>
              <p:cNvSpPr>
                <a:spLocks noChangeShapeType="1"/>
              </p:cNvSpPr>
              <p:nvPr/>
            </p:nvSpPr>
            <p:spPr bwMode="auto">
              <a:xfrm>
                <a:off x="1362" y="1112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07" name="Freeform 2783"/>
              <p:cNvSpPr>
                <a:spLocks/>
              </p:cNvSpPr>
              <p:nvPr/>
            </p:nvSpPr>
            <p:spPr bwMode="auto">
              <a:xfrm>
                <a:off x="1428" y="1124"/>
                <a:ext cx="66" cy="47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6" y="474"/>
                  </a:cxn>
                  <a:cxn ang="0">
                    <a:pos x="42" y="342"/>
                  </a:cxn>
                  <a:cxn ang="0">
                    <a:pos x="0" y="0"/>
                  </a:cxn>
                </a:cxnLst>
                <a:rect l="0" t="0" r="r" b="b"/>
                <a:pathLst>
                  <a:path w="66" h="474">
                    <a:moveTo>
                      <a:pt x="0" y="0"/>
                    </a:moveTo>
                    <a:lnTo>
                      <a:pt x="66" y="474"/>
                    </a:lnTo>
                    <a:lnTo>
                      <a:pt x="42" y="3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08" name="Line 2784"/>
              <p:cNvSpPr>
                <a:spLocks noChangeShapeType="1"/>
              </p:cNvSpPr>
              <p:nvPr/>
            </p:nvSpPr>
            <p:spPr bwMode="auto">
              <a:xfrm>
                <a:off x="1428" y="1124"/>
                <a:ext cx="66" cy="47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09" name="Line 2785"/>
              <p:cNvSpPr>
                <a:spLocks noChangeShapeType="1"/>
              </p:cNvSpPr>
              <p:nvPr/>
            </p:nvSpPr>
            <p:spPr bwMode="auto">
              <a:xfrm flipH="1" flipV="1">
                <a:off x="1470" y="1466"/>
                <a:ext cx="24" cy="13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10" name="Freeform 2786"/>
              <p:cNvSpPr>
                <a:spLocks/>
              </p:cNvSpPr>
              <p:nvPr/>
            </p:nvSpPr>
            <p:spPr bwMode="auto">
              <a:xfrm>
                <a:off x="1410" y="1112"/>
                <a:ext cx="72" cy="66"/>
              </a:xfrm>
              <a:custGeom>
                <a:avLst/>
                <a:gdLst/>
                <a:ahLst/>
                <a:cxnLst>
                  <a:cxn ang="0">
                    <a:pos x="30" y="42"/>
                  </a:cxn>
                  <a:cxn ang="0">
                    <a:pos x="0" y="0"/>
                  </a:cxn>
                  <a:cxn ang="0">
                    <a:pos x="72" y="66"/>
                  </a:cxn>
                  <a:cxn ang="0">
                    <a:pos x="30" y="42"/>
                  </a:cxn>
                </a:cxnLst>
                <a:rect l="0" t="0" r="r" b="b"/>
                <a:pathLst>
                  <a:path w="72" h="66">
                    <a:moveTo>
                      <a:pt x="30" y="42"/>
                    </a:moveTo>
                    <a:lnTo>
                      <a:pt x="0" y="0"/>
                    </a:lnTo>
                    <a:lnTo>
                      <a:pt x="72" y="66"/>
                    </a:lnTo>
                    <a:lnTo>
                      <a:pt x="30" y="42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11" name="Line 2787"/>
              <p:cNvSpPr>
                <a:spLocks noChangeShapeType="1"/>
              </p:cNvSpPr>
              <p:nvPr/>
            </p:nvSpPr>
            <p:spPr bwMode="auto">
              <a:xfrm flipH="1" flipV="1">
                <a:off x="1410" y="1112"/>
                <a:ext cx="30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12" name="Line 2788"/>
              <p:cNvSpPr>
                <a:spLocks noChangeShapeType="1"/>
              </p:cNvSpPr>
              <p:nvPr/>
            </p:nvSpPr>
            <p:spPr bwMode="auto">
              <a:xfrm>
                <a:off x="1410" y="1112"/>
                <a:ext cx="72" cy="6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13" name="Freeform 2789"/>
              <p:cNvSpPr>
                <a:spLocks/>
              </p:cNvSpPr>
              <p:nvPr/>
            </p:nvSpPr>
            <p:spPr bwMode="auto">
              <a:xfrm>
                <a:off x="1410" y="1112"/>
                <a:ext cx="72" cy="6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2" y="66"/>
                  </a:cxn>
                  <a:cxn ang="0">
                    <a:pos x="42" y="30"/>
                  </a:cxn>
                  <a:cxn ang="0">
                    <a:pos x="0" y="0"/>
                  </a:cxn>
                </a:cxnLst>
                <a:rect l="0" t="0" r="r" b="b"/>
                <a:pathLst>
                  <a:path w="72" h="66">
                    <a:moveTo>
                      <a:pt x="0" y="0"/>
                    </a:moveTo>
                    <a:lnTo>
                      <a:pt x="72" y="66"/>
                    </a:lnTo>
                    <a:lnTo>
                      <a:pt x="42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14" name="Line 2790"/>
              <p:cNvSpPr>
                <a:spLocks noChangeShapeType="1"/>
              </p:cNvSpPr>
              <p:nvPr/>
            </p:nvSpPr>
            <p:spPr bwMode="auto">
              <a:xfrm>
                <a:off x="1410" y="1112"/>
                <a:ext cx="72" cy="6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15" name="Line 2791"/>
              <p:cNvSpPr>
                <a:spLocks noChangeShapeType="1"/>
              </p:cNvSpPr>
              <p:nvPr/>
            </p:nvSpPr>
            <p:spPr bwMode="auto">
              <a:xfrm flipH="1" flipV="1">
                <a:off x="1452" y="1142"/>
                <a:ext cx="30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16" name="Freeform 2792"/>
              <p:cNvSpPr>
                <a:spLocks/>
              </p:cNvSpPr>
              <p:nvPr/>
            </p:nvSpPr>
            <p:spPr bwMode="auto">
              <a:xfrm>
                <a:off x="1440" y="1148"/>
                <a:ext cx="66" cy="30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0" y="6"/>
                  </a:cxn>
                  <a:cxn ang="0">
                    <a:pos x="66" y="30"/>
                  </a:cxn>
                  <a:cxn ang="0">
                    <a:pos x="24" y="0"/>
                  </a:cxn>
                </a:cxnLst>
                <a:rect l="0" t="0" r="r" b="b"/>
                <a:pathLst>
                  <a:path w="66" h="30">
                    <a:moveTo>
                      <a:pt x="24" y="0"/>
                    </a:moveTo>
                    <a:lnTo>
                      <a:pt x="0" y="6"/>
                    </a:lnTo>
                    <a:lnTo>
                      <a:pt x="66" y="3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17" name="Line 2793"/>
              <p:cNvSpPr>
                <a:spLocks noChangeShapeType="1"/>
              </p:cNvSpPr>
              <p:nvPr/>
            </p:nvSpPr>
            <p:spPr bwMode="auto">
              <a:xfrm flipH="1">
                <a:off x="1440" y="1148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18" name="Line 2794"/>
              <p:cNvSpPr>
                <a:spLocks noChangeShapeType="1"/>
              </p:cNvSpPr>
              <p:nvPr/>
            </p:nvSpPr>
            <p:spPr bwMode="auto">
              <a:xfrm>
                <a:off x="1440" y="1154"/>
                <a:ext cx="6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19" name="Freeform 2795"/>
              <p:cNvSpPr>
                <a:spLocks/>
              </p:cNvSpPr>
              <p:nvPr/>
            </p:nvSpPr>
            <p:spPr bwMode="auto">
              <a:xfrm>
                <a:off x="1440" y="1154"/>
                <a:ext cx="66" cy="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6" y="24"/>
                  </a:cxn>
                  <a:cxn ang="0">
                    <a:pos x="42" y="24"/>
                  </a:cxn>
                  <a:cxn ang="0">
                    <a:pos x="0" y="0"/>
                  </a:cxn>
                </a:cxnLst>
                <a:rect l="0" t="0" r="r" b="b"/>
                <a:pathLst>
                  <a:path w="66" h="24">
                    <a:moveTo>
                      <a:pt x="0" y="0"/>
                    </a:moveTo>
                    <a:lnTo>
                      <a:pt x="66" y="24"/>
                    </a:lnTo>
                    <a:lnTo>
                      <a:pt x="4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20" name="Line 2796"/>
              <p:cNvSpPr>
                <a:spLocks noChangeShapeType="1"/>
              </p:cNvSpPr>
              <p:nvPr/>
            </p:nvSpPr>
            <p:spPr bwMode="auto">
              <a:xfrm>
                <a:off x="1440" y="1154"/>
                <a:ext cx="6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21" name="Line 2797"/>
              <p:cNvSpPr>
                <a:spLocks noChangeShapeType="1"/>
              </p:cNvSpPr>
              <p:nvPr/>
            </p:nvSpPr>
            <p:spPr bwMode="auto">
              <a:xfrm flipH="1">
                <a:off x="1482" y="1178"/>
                <a:ext cx="2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22" name="Freeform 2798"/>
              <p:cNvSpPr>
                <a:spLocks/>
              </p:cNvSpPr>
              <p:nvPr/>
            </p:nvSpPr>
            <p:spPr bwMode="auto">
              <a:xfrm>
                <a:off x="1464" y="1118"/>
                <a:ext cx="66" cy="6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66" y="0"/>
                  </a:cxn>
                  <a:cxn ang="0">
                    <a:pos x="42" y="60"/>
                  </a:cxn>
                  <a:cxn ang="0">
                    <a:pos x="0" y="30"/>
                  </a:cxn>
                </a:cxnLst>
                <a:rect l="0" t="0" r="r" b="b"/>
                <a:pathLst>
                  <a:path w="66" h="60">
                    <a:moveTo>
                      <a:pt x="0" y="30"/>
                    </a:moveTo>
                    <a:lnTo>
                      <a:pt x="66" y="0"/>
                    </a:lnTo>
                    <a:lnTo>
                      <a:pt x="42" y="6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23" name="Line 2799"/>
              <p:cNvSpPr>
                <a:spLocks noChangeShapeType="1"/>
              </p:cNvSpPr>
              <p:nvPr/>
            </p:nvSpPr>
            <p:spPr bwMode="auto">
              <a:xfrm flipV="1">
                <a:off x="1464" y="1118"/>
                <a:ext cx="66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24" name="Line 2800"/>
              <p:cNvSpPr>
                <a:spLocks noChangeShapeType="1"/>
              </p:cNvSpPr>
              <p:nvPr/>
            </p:nvSpPr>
            <p:spPr bwMode="auto">
              <a:xfrm flipH="1">
                <a:off x="1506" y="1118"/>
                <a:ext cx="24" cy="6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25" name="Freeform 2801"/>
              <p:cNvSpPr>
                <a:spLocks/>
              </p:cNvSpPr>
              <p:nvPr/>
            </p:nvSpPr>
            <p:spPr bwMode="auto">
              <a:xfrm>
                <a:off x="1488" y="1118"/>
                <a:ext cx="66" cy="72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66" y="48"/>
                  </a:cxn>
                  <a:cxn ang="0">
                    <a:pos x="42" y="0"/>
                  </a:cxn>
                  <a:cxn ang="0">
                    <a:pos x="0" y="72"/>
                  </a:cxn>
                </a:cxnLst>
                <a:rect l="0" t="0" r="r" b="b"/>
                <a:pathLst>
                  <a:path w="66" h="72">
                    <a:moveTo>
                      <a:pt x="0" y="72"/>
                    </a:moveTo>
                    <a:lnTo>
                      <a:pt x="66" y="48"/>
                    </a:lnTo>
                    <a:lnTo>
                      <a:pt x="42" y="0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E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26" name="Line 2802"/>
              <p:cNvSpPr>
                <a:spLocks noChangeShapeType="1"/>
              </p:cNvSpPr>
              <p:nvPr/>
            </p:nvSpPr>
            <p:spPr bwMode="auto">
              <a:xfrm flipV="1">
                <a:off x="1488" y="1166"/>
                <a:ext cx="6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27" name="Line 2803"/>
              <p:cNvSpPr>
                <a:spLocks noChangeShapeType="1"/>
              </p:cNvSpPr>
              <p:nvPr/>
            </p:nvSpPr>
            <p:spPr bwMode="auto">
              <a:xfrm flipH="1" flipV="1">
                <a:off x="1530" y="1118"/>
                <a:ext cx="24" cy="4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28" name="Freeform 2804"/>
              <p:cNvSpPr>
                <a:spLocks/>
              </p:cNvSpPr>
              <p:nvPr/>
            </p:nvSpPr>
            <p:spPr bwMode="auto">
              <a:xfrm>
                <a:off x="1488" y="1166"/>
                <a:ext cx="66" cy="24"/>
              </a:xfrm>
              <a:custGeom>
                <a:avLst/>
                <a:gdLst/>
                <a:ahLst/>
                <a:cxnLst>
                  <a:cxn ang="0">
                    <a:pos x="24" y="24"/>
                  </a:cxn>
                  <a:cxn ang="0">
                    <a:pos x="0" y="24"/>
                  </a:cxn>
                  <a:cxn ang="0">
                    <a:pos x="66" y="0"/>
                  </a:cxn>
                  <a:cxn ang="0">
                    <a:pos x="24" y="24"/>
                  </a:cxn>
                </a:cxnLst>
                <a:rect l="0" t="0" r="r" b="b"/>
                <a:pathLst>
                  <a:path w="66" h="24">
                    <a:moveTo>
                      <a:pt x="24" y="24"/>
                    </a:moveTo>
                    <a:lnTo>
                      <a:pt x="0" y="24"/>
                    </a:lnTo>
                    <a:lnTo>
                      <a:pt x="66" y="0"/>
                    </a:lnTo>
                    <a:lnTo>
                      <a:pt x="24" y="24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29" name="Line 2805"/>
              <p:cNvSpPr>
                <a:spLocks noChangeShapeType="1"/>
              </p:cNvSpPr>
              <p:nvPr/>
            </p:nvSpPr>
            <p:spPr bwMode="auto">
              <a:xfrm flipH="1">
                <a:off x="1488" y="1190"/>
                <a:ext cx="2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30" name="Line 2806"/>
              <p:cNvSpPr>
                <a:spLocks noChangeShapeType="1"/>
              </p:cNvSpPr>
              <p:nvPr/>
            </p:nvSpPr>
            <p:spPr bwMode="auto">
              <a:xfrm flipV="1">
                <a:off x="1488" y="1166"/>
                <a:ext cx="6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31" name="Freeform 2807"/>
              <p:cNvSpPr>
                <a:spLocks/>
              </p:cNvSpPr>
              <p:nvPr/>
            </p:nvSpPr>
            <p:spPr bwMode="auto">
              <a:xfrm>
                <a:off x="1488" y="1016"/>
                <a:ext cx="66" cy="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6" y="24"/>
                  </a:cxn>
                  <a:cxn ang="0">
                    <a:pos x="42" y="0"/>
                  </a:cxn>
                  <a:cxn ang="0">
                    <a:pos x="0" y="0"/>
                  </a:cxn>
                </a:cxnLst>
                <a:rect l="0" t="0" r="r" b="b"/>
                <a:pathLst>
                  <a:path w="66" h="24">
                    <a:moveTo>
                      <a:pt x="0" y="0"/>
                    </a:moveTo>
                    <a:lnTo>
                      <a:pt x="66" y="24"/>
                    </a:lnTo>
                    <a:lnTo>
                      <a:pt x="4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32" name="Line 2808"/>
              <p:cNvSpPr>
                <a:spLocks noChangeShapeType="1"/>
              </p:cNvSpPr>
              <p:nvPr/>
            </p:nvSpPr>
            <p:spPr bwMode="auto">
              <a:xfrm>
                <a:off x="1488" y="1016"/>
                <a:ext cx="6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33" name="Line 2809"/>
              <p:cNvSpPr>
                <a:spLocks noChangeShapeType="1"/>
              </p:cNvSpPr>
              <p:nvPr/>
            </p:nvSpPr>
            <p:spPr bwMode="auto">
              <a:xfrm flipH="1" flipV="1">
                <a:off x="1530" y="1016"/>
                <a:ext cx="24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34" name="Freeform 2810"/>
              <p:cNvSpPr>
                <a:spLocks/>
              </p:cNvSpPr>
              <p:nvPr/>
            </p:nvSpPr>
            <p:spPr bwMode="auto">
              <a:xfrm>
                <a:off x="1482" y="884"/>
                <a:ext cx="66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66" y="12"/>
                  </a:cxn>
                  <a:cxn ang="0">
                    <a:pos x="42" y="0"/>
                  </a:cxn>
                  <a:cxn ang="0">
                    <a:pos x="0" y="30"/>
                  </a:cxn>
                </a:cxnLst>
                <a:rect l="0" t="0" r="r" b="b"/>
                <a:pathLst>
                  <a:path w="66" h="30">
                    <a:moveTo>
                      <a:pt x="0" y="30"/>
                    </a:moveTo>
                    <a:lnTo>
                      <a:pt x="66" y="12"/>
                    </a:lnTo>
                    <a:lnTo>
                      <a:pt x="42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35" name="Line 2811"/>
              <p:cNvSpPr>
                <a:spLocks noChangeShapeType="1"/>
              </p:cNvSpPr>
              <p:nvPr/>
            </p:nvSpPr>
            <p:spPr bwMode="auto">
              <a:xfrm flipV="1">
                <a:off x="1482" y="896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36" name="Line 2812"/>
              <p:cNvSpPr>
                <a:spLocks noChangeShapeType="1"/>
              </p:cNvSpPr>
              <p:nvPr/>
            </p:nvSpPr>
            <p:spPr bwMode="auto">
              <a:xfrm flipH="1" flipV="1">
                <a:off x="1524" y="884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37" name="Freeform 2813"/>
              <p:cNvSpPr>
                <a:spLocks/>
              </p:cNvSpPr>
              <p:nvPr/>
            </p:nvSpPr>
            <p:spPr bwMode="auto">
              <a:xfrm>
                <a:off x="1482" y="896"/>
                <a:ext cx="66" cy="24"/>
              </a:xfrm>
              <a:custGeom>
                <a:avLst/>
                <a:gdLst/>
                <a:ahLst/>
                <a:cxnLst>
                  <a:cxn ang="0">
                    <a:pos x="24" y="24"/>
                  </a:cxn>
                  <a:cxn ang="0">
                    <a:pos x="0" y="18"/>
                  </a:cxn>
                  <a:cxn ang="0">
                    <a:pos x="66" y="0"/>
                  </a:cxn>
                  <a:cxn ang="0">
                    <a:pos x="24" y="24"/>
                  </a:cxn>
                </a:cxnLst>
                <a:rect l="0" t="0" r="r" b="b"/>
                <a:pathLst>
                  <a:path w="66" h="24">
                    <a:moveTo>
                      <a:pt x="24" y="24"/>
                    </a:moveTo>
                    <a:lnTo>
                      <a:pt x="0" y="18"/>
                    </a:lnTo>
                    <a:lnTo>
                      <a:pt x="66" y="0"/>
                    </a:lnTo>
                    <a:lnTo>
                      <a:pt x="24" y="24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38" name="Line 2814"/>
              <p:cNvSpPr>
                <a:spLocks noChangeShapeType="1"/>
              </p:cNvSpPr>
              <p:nvPr/>
            </p:nvSpPr>
            <p:spPr bwMode="auto">
              <a:xfrm flipH="1" flipV="1">
                <a:off x="1482" y="914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39" name="Line 2815"/>
              <p:cNvSpPr>
                <a:spLocks noChangeShapeType="1"/>
              </p:cNvSpPr>
              <p:nvPr/>
            </p:nvSpPr>
            <p:spPr bwMode="auto">
              <a:xfrm flipV="1">
                <a:off x="1482" y="896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40" name="Freeform 2816"/>
              <p:cNvSpPr>
                <a:spLocks/>
              </p:cNvSpPr>
              <p:nvPr/>
            </p:nvSpPr>
            <p:spPr bwMode="auto">
              <a:xfrm>
                <a:off x="1482" y="1250"/>
                <a:ext cx="66" cy="12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66" y="0"/>
                  </a:cxn>
                  <a:cxn ang="0">
                    <a:pos x="42" y="0"/>
                  </a:cxn>
                  <a:cxn ang="0">
                    <a:pos x="0" y="12"/>
                  </a:cxn>
                </a:cxnLst>
                <a:rect l="0" t="0" r="r" b="b"/>
                <a:pathLst>
                  <a:path w="66" h="12">
                    <a:moveTo>
                      <a:pt x="0" y="12"/>
                    </a:moveTo>
                    <a:lnTo>
                      <a:pt x="66" y="0"/>
                    </a:lnTo>
                    <a:lnTo>
                      <a:pt x="42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E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41" name="Line 2817"/>
              <p:cNvSpPr>
                <a:spLocks noChangeShapeType="1"/>
              </p:cNvSpPr>
              <p:nvPr/>
            </p:nvSpPr>
            <p:spPr bwMode="auto">
              <a:xfrm flipV="1">
                <a:off x="1482" y="1250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42" name="Line 2818"/>
              <p:cNvSpPr>
                <a:spLocks noChangeShapeType="1"/>
              </p:cNvSpPr>
              <p:nvPr/>
            </p:nvSpPr>
            <p:spPr bwMode="auto">
              <a:xfrm flipH="1">
                <a:off x="1524" y="1250"/>
                <a:ext cx="2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4044" name="Group 3020"/>
            <p:cNvGrpSpPr>
              <a:grpSpLocks/>
            </p:cNvGrpSpPr>
            <p:nvPr/>
          </p:nvGrpSpPr>
          <p:grpSpPr bwMode="auto">
            <a:xfrm>
              <a:off x="2133600" y="1260475"/>
              <a:ext cx="323850" cy="1762125"/>
              <a:chOff x="1344" y="794"/>
              <a:chExt cx="204" cy="1110"/>
            </a:xfrm>
          </p:grpSpPr>
          <p:sp>
            <p:nvSpPr>
              <p:cNvPr id="3844" name="Freeform 2820"/>
              <p:cNvSpPr>
                <a:spLocks/>
              </p:cNvSpPr>
              <p:nvPr/>
            </p:nvSpPr>
            <p:spPr bwMode="auto">
              <a:xfrm>
                <a:off x="1482" y="1250"/>
                <a:ext cx="66" cy="36"/>
              </a:xfrm>
              <a:custGeom>
                <a:avLst/>
                <a:gdLst/>
                <a:ahLst/>
                <a:cxnLst>
                  <a:cxn ang="0">
                    <a:pos x="24" y="36"/>
                  </a:cxn>
                  <a:cxn ang="0">
                    <a:pos x="0" y="12"/>
                  </a:cxn>
                  <a:cxn ang="0">
                    <a:pos x="66" y="0"/>
                  </a:cxn>
                  <a:cxn ang="0">
                    <a:pos x="24" y="36"/>
                  </a:cxn>
                </a:cxnLst>
                <a:rect l="0" t="0" r="r" b="b"/>
                <a:pathLst>
                  <a:path w="66" h="36">
                    <a:moveTo>
                      <a:pt x="24" y="36"/>
                    </a:moveTo>
                    <a:lnTo>
                      <a:pt x="0" y="12"/>
                    </a:lnTo>
                    <a:lnTo>
                      <a:pt x="66" y="0"/>
                    </a:lnTo>
                    <a:lnTo>
                      <a:pt x="24" y="36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45" name="Line 2821"/>
              <p:cNvSpPr>
                <a:spLocks noChangeShapeType="1"/>
              </p:cNvSpPr>
              <p:nvPr/>
            </p:nvSpPr>
            <p:spPr bwMode="auto">
              <a:xfrm flipH="1" flipV="1">
                <a:off x="1482" y="1262"/>
                <a:ext cx="24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46" name="Line 2822"/>
              <p:cNvSpPr>
                <a:spLocks noChangeShapeType="1"/>
              </p:cNvSpPr>
              <p:nvPr/>
            </p:nvSpPr>
            <p:spPr bwMode="auto">
              <a:xfrm flipV="1">
                <a:off x="1482" y="1250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47" name="Freeform 2823"/>
              <p:cNvSpPr>
                <a:spLocks/>
              </p:cNvSpPr>
              <p:nvPr/>
            </p:nvSpPr>
            <p:spPr bwMode="auto">
              <a:xfrm>
                <a:off x="1476" y="950"/>
                <a:ext cx="66" cy="18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66" y="18"/>
                  </a:cxn>
                  <a:cxn ang="0">
                    <a:pos x="42" y="0"/>
                  </a:cxn>
                  <a:cxn ang="0">
                    <a:pos x="0" y="18"/>
                  </a:cxn>
                </a:cxnLst>
                <a:rect l="0" t="0" r="r" b="b"/>
                <a:pathLst>
                  <a:path w="66" h="18">
                    <a:moveTo>
                      <a:pt x="0" y="18"/>
                    </a:moveTo>
                    <a:lnTo>
                      <a:pt x="66" y="18"/>
                    </a:lnTo>
                    <a:lnTo>
                      <a:pt x="42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9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48" name="Line 2824"/>
              <p:cNvSpPr>
                <a:spLocks noChangeShapeType="1"/>
              </p:cNvSpPr>
              <p:nvPr/>
            </p:nvSpPr>
            <p:spPr bwMode="auto">
              <a:xfrm>
                <a:off x="1476" y="968"/>
                <a:ext cx="6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49" name="Line 2825"/>
              <p:cNvSpPr>
                <a:spLocks noChangeShapeType="1"/>
              </p:cNvSpPr>
              <p:nvPr/>
            </p:nvSpPr>
            <p:spPr bwMode="auto">
              <a:xfrm flipH="1" flipV="1">
                <a:off x="1518" y="950"/>
                <a:ext cx="24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50" name="Freeform 2826"/>
              <p:cNvSpPr>
                <a:spLocks/>
              </p:cNvSpPr>
              <p:nvPr/>
            </p:nvSpPr>
            <p:spPr bwMode="auto">
              <a:xfrm>
                <a:off x="1476" y="968"/>
                <a:ext cx="66" cy="30"/>
              </a:xfrm>
              <a:custGeom>
                <a:avLst/>
                <a:gdLst/>
                <a:ahLst/>
                <a:cxnLst>
                  <a:cxn ang="0">
                    <a:pos x="24" y="30"/>
                  </a:cxn>
                  <a:cxn ang="0">
                    <a:pos x="0" y="0"/>
                  </a:cxn>
                  <a:cxn ang="0">
                    <a:pos x="66" y="0"/>
                  </a:cxn>
                  <a:cxn ang="0">
                    <a:pos x="24" y="30"/>
                  </a:cxn>
                </a:cxnLst>
                <a:rect l="0" t="0" r="r" b="b"/>
                <a:pathLst>
                  <a:path w="66" h="30">
                    <a:moveTo>
                      <a:pt x="24" y="30"/>
                    </a:moveTo>
                    <a:lnTo>
                      <a:pt x="0" y="0"/>
                    </a:lnTo>
                    <a:lnTo>
                      <a:pt x="66" y="0"/>
                    </a:lnTo>
                    <a:lnTo>
                      <a:pt x="24" y="30"/>
                    </a:lnTo>
                    <a:close/>
                  </a:path>
                </a:pathLst>
              </a:custGeom>
              <a:solidFill>
                <a:srgbClr val="B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51" name="Line 2827"/>
              <p:cNvSpPr>
                <a:spLocks noChangeShapeType="1"/>
              </p:cNvSpPr>
              <p:nvPr/>
            </p:nvSpPr>
            <p:spPr bwMode="auto">
              <a:xfrm flipH="1" flipV="1">
                <a:off x="1476" y="968"/>
                <a:ext cx="24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52" name="Line 2828"/>
              <p:cNvSpPr>
                <a:spLocks noChangeShapeType="1"/>
              </p:cNvSpPr>
              <p:nvPr/>
            </p:nvSpPr>
            <p:spPr bwMode="auto">
              <a:xfrm>
                <a:off x="1476" y="968"/>
                <a:ext cx="6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53" name="Freeform 2829"/>
              <p:cNvSpPr>
                <a:spLocks/>
              </p:cNvSpPr>
              <p:nvPr/>
            </p:nvSpPr>
            <p:spPr bwMode="auto">
              <a:xfrm>
                <a:off x="1476" y="836"/>
                <a:ext cx="66" cy="24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66" y="12"/>
                  </a:cxn>
                  <a:cxn ang="0">
                    <a:pos x="42" y="0"/>
                  </a:cxn>
                  <a:cxn ang="0">
                    <a:pos x="0" y="24"/>
                  </a:cxn>
                </a:cxnLst>
                <a:rect l="0" t="0" r="r" b="b"/>
                <a:pathLst>
                  <a:path w="66" h="24">
                    <a:moveTo>
                      <a:pt x="0" y="24"/>
                    </a:moveTo>
                    <a:lnTo>
                      <a:pt x="66" y="12"/>
                    </a:lnTo>
                    <a:lnTo>
                      <a:pt x="42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54" name="Line 2830"/>
              <p:cNvSpPr>
                <a:spLocks noChangeShapeType="1"/>
              </p:cNvSpPr>
              <p:nvPr/>
            </p:nvSpPr>
            <p:spPr bwMode="auto">
              <a:xfrm flipV="1">
                <a:off x="1476" y="848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55" name="Line 2831"/>
              <p:cNvSpPr>
                <a:spLocks noChangeShapeType="1"/>
              </p:cNvSpPr>
              <p:nvPr/>
            </p:nvSpPr>
            <p:spPr bwMode="auto">
              <a:xfrm flipH="1" flipV="1">
                <a:off x="1518" y="836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56" name="Freeform 2832"/>
              <p:cNvSpPr>
                <a:spLocks/>
              </p:cNvSpPr>
              <p:nvPr/>
            </p:nvSpPr>
            <p:spPr bwMode="auto">
              <a:xfrm>
                <a:off x="1476" y="848"/>
                <a:ext cx="66" cy="24"/>
              </a:xfrm>
              <a:custGeom>
                <a:avLst/>
                <a:gdLst/>
                <a:ahLst/>
                <a:cxnLst>
                  <a:cxn ang="0">
                    <a:pos x="24" y="24"/>
                  </a:cxn>
                  <a:cxn ang="0">
                    <a:pos x="0" y="12"/>
                  </a:cxn>
                  <a:cxn ang="0">
                    <a:pos x="66" y="0"/>
                  </a:cxn>
                  <a:cxn ang="0">
                    <a:pos x="24" y="24"/>
                  </a:cxn>
                </a:cxnLst>
                <a:rect l="0" t="0" r="r" b="b"/>
                <a:pathLst>
                  <a:path w="66" h="24">
                    <a:moveTo>
                      <a:pt x="24" y="24"/>
                    </a:moveTo>
                    <a:lnTo>
                      <a:pt x="0" y="12"/>
                    </a:lnTo>
                    <a:lnTo>
                      <a:pt x="66" y="0"/>
                    </a:lnTo>
                    <a:lnTo>
                      <a:pt x="24" y="24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57" name="Line 2833"/>
              <p:cNvSpPr>
                <a:spLocks noChangeShapeType="1"/>
              </p:cNvSpPr>
              <p:nvPr/>
            </p:nvSpPr>
            <p:spPr bwMode="auto">
              <a:xfrm flipH="1" flipV="1">
                <a:off x="1476" y="860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58" name="Line 2834"/>
              <p:cNvSpPr>
                <a:spLocks noChangeShapeType="1"/>
              </p:cNvSpPr>
              <p:nvPr/>
            </p:nvSpPr>
            <p:spPr bwMode="auto">
              <a:xfrm flipV="1">
                <a:off x="1476" y="848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59" name="Freeform 2835"/>
              <p:cNvSpPr>
                <a:spLocks/>
              </p:cNvSpPr>
              <p:nvPr/>
            </p:nvSpPr>
            <p:spPr bwMode="auto">
              <a:xfrm>
                <a:off x="1446" y="1190"/>
                <a:ext cx="66" cy="18"/>
              </a:xfrm>
              <a:custGeom>
                <a:avLst/>
                <a:gdLst/>
                <a:ahLst/>
                <a:cxnLst>
                  <a:cxn ang="0">
                    <a:pos x="24" y="18"/>
                  </a:cxn>
                  <a:cxn ang="0">
                    <a:pos x="0" y="18"/>
                  </a:cxn>
                  <a:cxn ang="0">
                    <a:pos x="66" y="0"/>
                  </a:cxn>
                  <a:cxn ang="0">
                    <a:pos x="24" y="18"/>
                  </a:cxn>
                </a:cxnLst>
                <a:rect l="0" t="0" r="r" b="b"/>
                <a:pathLst>
                  <a:path w="66" h="18">
                    <a:moveTo>
                      <a:pt x="24" y="18"/>
                    </a:moveTo>
                    <a:lnTo>
                      <a:pt x="0" y="18"/>
                    </a:lnTo>
                    <a:lnTo>
                      <a:pt x="66" y="0"/>
                    </a:lnTo>
                    <a:lnTo>
                      <a:pt x="24" y="18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60" name="Line 2836"/>
              <p:cNvSpPr>
                <a:spLocks noChangeShapeType="1"/>
              </p:cNvSpPr>
              <p:nvPr/>
            </p:nvSpPr>
            <p:spPr bwMode="auto">
              <a:xfrm flipH="1">
                <a:off x="1446" y="1208"/>
                <a:ext cx="2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61" name="Line 2837"/>
              <p:cNvSpPr>
                <a:spLocks noChangeShapeType="1"/>
              </p:cNvSpPr>
              <p:nvPr/>
            </p:nvSpPr>
            <p:spPr bwMode="auto">
              <a:xfrm flipV="1">
                <a:off x="1446" y="1190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62" name="Freeform 2838"/>
              <p:cNvSpPr>
                <a:spLocks/>
              </p:cNvSpPr>
              <p:nvPr/>
            </p:nvSpPr>
            <p:spPr bwMode="auto">
              <a:xfrm>
                <a:off x="1446" y="1190"/>
                <a:ext cx="66" cy="18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66" y="0"/>
                  </a:cxn>
                  <a:cxn ang="0">
                    <a:pos x="42" y="0"/>
                  </a:cxn>
                  <a:cxn ang="0">
                    <a:pos x="0" y="18"/>
                  </a:cxn>
                </a:cxnLst>
                <a:rect l="0" t="0" r="r" b="b"/>
                <a:pathLst>
                  <a:path w="66" h="18">
                    <a:moveTo>
                      <a:pt x="0" y="18"/>
                    </a:moveTo>
                    <a:lnTo>
                      <a:pt x="66" y="0"/>
                    </a:lnTo>
                    <a:lnTo>
                      <a:pt x="42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63" name="Line 2839"/>
              <p:cNvSpPr>
                <a:spLocks noChangeShapeType="1"/>
              </p:cNvSpPr>
              <p:nvPr/>
            </p:nvSpPr>
            <p:spPr bwMode="auto">
              <a:xfrm flipV="1">
                <a:off x="1446" y="1190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64" name="Line 2840"/>
              <p:cNvSpPr>
                <a:spLocks noChangeShapeType="1"/>
              </p:cNvSpPr>
              <p:nvPr/>
            </p:nvSpPr>
            <p:spPr bwMode="auto">
              <a:xfrm flipH="1">
                <a:off x="1488" y="1190"/>
                <a:ext cx="2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65" name="Freeform 2841"/>
              <p:cNvSpPr>
                <a:spLocks/>
              </p:cNvSpPr>
              <p:nvPr/>
            </p:nvSpPr>
            <p:spPr bwMode="auto">
              <a:xfrm>
                <a:off x="1470" y="1178"/>
                <a:ext cx="72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42" y="12"/>
                  </a:cxn>
                  <a:cxn ang="0">
                    <a:pos x="0" y="30"/>
                  </a:cxn>
                </a:cxnLst>
                <a:rect l="0" t="0" r="r" b="b"/>
                <a:pathLst>
                  <a:path w="72" h="30">
                    <a:moveTo>
                      <a:pt x="0" y="30"/>
                    </a:moveTo>
                    <a:lnTo>
                      <a:pt x="72" y="0"/>
                    </a:lnTo>
                    <a:lnTo>
                      <a:pt x="42" y="12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66" name="Line 2842"/>
              <p:cNvSpPr>
                <a:spLocks noChangeShapeType="1"/>
              </p:cNvSpPr>
              <p:nvPr/>
            </p:nvSpPr>
            <p:spPr bwMode="auto">
              <a:xfrm flipV="1">
                <a:off x="1470" y="1178"/>
                <a:ext cx="72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67" name="Line 2843"/>
              <p:cNvSpPr>
                <a:spLocks noChangeShapeType="1"/>
              </p:cNvSpPr>
              <p:nvPr/>
            </p:nvSpPr>
            <p:spPr bwMode="auto">
              <a:xfrm flipH="1">
                <a:off x="1512" y="1178"/>
                <a:ext cx="3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68" name="Freeform 2844"/>
              <p:cNvSpPr>
                <a:spLocks/>
              </p:cNvSpPr>
              <p:nvPr/>
            </p:nvSpPr>
            <p:spPr bwMode="auto">
              <a:xfrm>
                <a:off x="1470" y="1178"/>
                <a:ext cx="72" cy="48"/>
              </a:xfrm>
              <a:custGeom>
                <a:avLst/>
                <a:gdLst/>
                <a:ahLst/>
                <a:cxnLst>
                  <a:cxn ang="0">
                    <a:pos x="30" y="48"/>
                  </a:cxn>
                  <a:cxn ang="0">
                    <a:pos x="0" y="30"/>
                  </a:cxn>
                  <a:cxn ang="0">
                    <a:pos x="72" y="0"/>
                  </a:cxn>
                  <a:cxn ang="0">
                    <a:pos x="30" y="48"/>
                  </a:cxn>
                </a:cxnLst>
                <a:rect l="0" t="0" r="r" b="b"/>
                <a:pathLst>
                  <a:path w="72" h="48">
                    <a:moveTo>
                      <a:pt x="30" y="48"/>
                    </a:moveTo>
                    <a:lnTo>
                      <a:pt x="0" y="30"/>
                    </a:lnTo>
                    <a:lnTo>
                      <a:pt x="72" y="0"/>
                    </a:lnTo>
                    <a:lnTo>
                      <a:pt x="30" y="48"/>
                    </a:lnTo>
                    <a:close/>
                  </a:path>
                </a:pathLst>
              </a:custGeom>
              <a:solidFill>
                <a:srgbClr val="E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69" name="Line 2845"/>
              <p:cNvSpPr>
                <a:spLocks noChangeShapeType="1"/>
              </p:cNvSpPr>
              <p:nvPr/>
            </p:nvSpPr>
            <p:spPr bwMode="auto">
              <a:xfrm flipH="1" flipV="1">
                <a:off x="1470" y="1208"/>
                <a:ext cx="3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70" name="Line 2846"/>
              <p:cNvSpPr>
                <a:spLocks noChangeShapeType="1"/>
              </p:cNvSpPr>
              <p:nvPr/>
            </p:nvSpPr>
            <p:spPr bwMode="auto">
              <a:xfrm flipV="1">
                <a:off x="1470" y="1178"/>
                <a:ext cx="72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71" name="Freeform 2847"/>
              <p:cNvSpPr>
                <a:spLocks/>
              </p:cNvSpPr>
              <p:nvPr/>
            </p:nvSpPr>
            <p:spPr bwMode="auto">
              <a:xfrm>
                <a:off x="1470" y="920"/>
                <a:ext cx="66" cy="18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66" y="6"/>
                  </a:cxn>
                  <a:cxn ang="0">
                    <a:pos x="36" y="0"/>
                  </a:cxn>
                  <a:cxn ang="0">
                    <a:pos x="0" y="18"/>
                  </a:cxn>
                </a:cxnLst>
                <a:rect l="0" t="0" r="r" b="b"/>
                <a:pathLst>
                  <a:path w="66" h="18">
                    <a:moveTo>
                      <a:pt x="0" y="18"/>
                    </a:moveTo>
                    <a:lnTo>
                      <a:pt x="66" y="6"/>
                    </a:lnTo>
                    <a:lnTo>
                      <a:pt x="36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72" name="Line 2848"/>
              <p:cNvSpPr>
                <a:spLocks noChangeShapeType="1"/>
              </p:cNvSpPr>
              <p:nvPr/>
            </p:nvSpPr>
            <p:spPr bwMode="auto">
              <a:xfrm flipV="1">
                <a:off x="1470" y="926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73" name="Line 2849"/>
              <p:cNvSpPr>
                <a:spLocks noChangeShapeType="1"/>
              </p:cNvSpPr>
              <p:nvPr/>
            </p:nvSpPr>
            <p:spPr bwMode="auto">
              <a:xfrm flipH="1" flipV="1">
                <a:off x="1506" y="920"/>
                <a:ext cx="3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74" name="Freeform 2850"/>
              <p:cNvSpPr>
                <a:spLocks/>
              </p:cNvSpPr>
              <p:nvPr/>
            </p:nvSpPr>
            <p:spPr bwMode="auto">
              <a:xfrm>
                <a:off x="1470" y="926"/>
                <a:ext cx="66" cy="18"/>
              </a:xfrm>
              <a:custGeom>
                <a:avLst/>
                <a:gdLst/>
                <a:ahLst/>
                <a:cxnLst>
                  <a:cxn ang="0">
                    <a:pos x="24" y="18"/>
                  </a:cxn>
                  <a:cxn ang="0">
                    <a:pos x="0" y="12"/>
                  </a:cxn>
                  <a:cxn ang="0">
                    <a:pos x="66" y="0"/>
                  </a:cxn>
                  <a:cxn ang="0">
                    <a:pos x="24" y="18"/>
                  </a:cxn>
                </a:cxnLst>
                <a:rect l="0" t="0" r="r" b="b"/>
                <a:pathLst>
                  <a:path w="66" h="18">
                    <a:moveTo>
                      <a:pt x="24" y="18"/>
                    </a:moveTo>
                    <a:lnTo>
                      <a:pt x="0" y="12"/>
                    </a:lnTo>
                    <a:lnTo>
                      <a:pt x="66" y="0"/>
                    </a:lnTo>
                    <a:lnTo>
                      <a:pt x="24" y="18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75" name="Line 2851"/>
              <p:cNvSpPr>
                <a:spLocks noChangeShapeType="1"/>
              </p:cNvSpPr>
              <p:nvPr/>
            </p:nvSpPr>
            <p:spPr bwMode="auto">
              <a:xfrm flipH="1" flipV="1">
                <a:off x="1470" y="938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76" name="Line 2852"/>
              <p:cNvSpPr>
                <a:spLocks noChangeShapeType="1"/>
              </p:cNvSpPr>
              <p:nvPr/>
            </p:nvSpPr>
            <p:spPr bwMode="auto">
              <a:xfrm flipV="1">
                <a:off x="1470" y="926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77" name="Freeform 2853"/>
              <p:cNvSpPr>
                <a:spLocks/>
              </p:cNvSpPr>
              <p:nvPr/>
            </p:nvSpPr>
            <p:spPr bwMode="auto">
              <a:xfrm>
                <a:off x="1464" y="794"/>
                <a:ext cx="66" cy="30"/>
              </a:xfrm>
              <a:custGeom>
                <a:avLst/>
                <a:gdLst/>
                <a:ahLst/>
                <a:cxnLst>
                  <a:cxn ang="0">
                    <a:pos x="24" y="30"/>
                  </a:cxn>
                  <a:cxn ang="0">
                    <a:pos x="0" y="18"/>
                  </a:cxn>
                  <a:cxn ang="0">
                    <a:pos x="66" y="0"/>
                  </a:cxn>
                  <a:cxn ang="0">
                    <a:pos x="24" y="30"/>
                  </a:cxn>
                </a:cxnLst>
                <a:rect l="0" t="0" r="r" b="b"/>
                <a:pathLst>
                  <a:path w="66" h="30">
                    <a:moveTo>
                      <a:pt x="24" y="30"/>
                    </a:moveTo>
                    <a:lnTo>
                      <a:pt x="0" y="18"/>
                    </a:lnTo>
                    <a:lnTo>
                      <a:pt x="66" y="0"/>
                    </a:lnTo>
                    <a:lnTo>
                      <a:pt x="24" y="30"/>
                    </a:lnTo>
                    <a:close/>
                  </a:path>
                </a:pathLst>
              </a:custGeom>
              <a:solidFill>
                <a:srgbClr val="9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78" name="Line 2854"/>
              <p:cNvSpPr>
                <a:spLocks noChangeShapeType="1"/>
              </p:cNvSpPr>
              <p:nvPr/>
            </p:nvSpPr>
            <p:spPr bwMode="auto">
              <a:xfrm flipH="1" flipV="1">
                <a:off x="1464" y="812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79" name="Line 2855"/>
              <p:cNvSpPr>
                <a:spLocks noChangeShapeType="1"/>
              </p:cNvSpPr>
              <p:nvPr/>
            </p:nvSpPr>
            <p:spPr bwMode="auto">
              <a:xfrm flipV="1">
                <a:off x="1464" y="794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80" name="Freeform 2856"/>
              <p:cNvSpPr>
                <a:spLocks/>
              </p:cNvSpPr>
              <p:nvPr/>
            </p:nvSpPr>
            <p:spPr bwMode="auto">
              <a:xfrm>
                <a:off x="1464" y="1118"/>
                <a:ext cx="66" cy="72"/>
              </a:xfrm>
              <a:custGeom>
                <a:avLst/>
                <a:gdLst/>
                <a:ahLst/>
                <a:cxnLst>
                  <a:cxn ang="0">
                    <a:pos x="24" y="72"/>
                  </a:cxn>
                  <a:cxn ang="0">
                    <a:pos x="0" y="30"/>
                  </a:cxn>
                  <a:cxn ang="0">
                    <a:pos x="66" y="0"/>
                  </a:cxn>
                  <a:cxn ang="0">
                    <a:pos x="24" y="72"/>
                  </a:cxn>
                </a:cxnLst>
                <a:rect l="0" t="0" r="r" b="b"/>
                <a:pathLst>
                  <a:path w="66" h="72">
                    <a:moveTo>
                      <a:pt x="24" y="72"/>
                    </a:moveTo>
                    <a:lnTo>
                      <a:pt x="0" y="30"/>
                    </a:lnTo>
                    <a:lnTo>
                      <a:pt x="66" y="0"/>
                    </a:lnTo>
                    <a:lnTo>
                      <a:pt x="24" y="72"/>
                    </a:lnTo>
                    <a:close/>
                  </a:path>
                </a:pathLst>
              </a:custGeom>
              <a:solidFill>
                <a:srgbClr val="E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81" name="Line 2857"/>
              <p:cNvSpPr>
                <a:spLocks noChangeShapeType="1"/>
              </p:cNvSpPr>
              <p:nvPr/>
            </p:nvSpPr>
            <p:spPr bwMode="auto">
              <a:xfrm flipH="1" flipV="1">
                <a:off x="1464" y="1148"/>
                <a:ext cx="24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82" name="Line 2858"/>
              <p:cNvSpPr>
                <a:spLocks noChangeShapeType="1"/>
              </p:cNvSpPr>
              <p:nvPr/>
            </p:nvSpPr>
            <p:spPr bwMode="auto">
              <a:xfrm flipV="1">
                <a:off x="1464" y="1118"/>
                <a:ext cx="66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83" name="Freeform 2859"/>
              <p:cNvSpPr>
                <a:spLocks/>
              </p:cNvSpPr>
              <p:nvPr/>
            </p:nvSpPr>
            <p:spPr bwMode="auto">
              <a:xfrm>
                <a:off x="1458" y="884"/>
                <a:ext cx="66" cy="30"/>
              </a:xfrm>
              <a:custGeom>
                <a:avLst/>
                <a:gdLst/>
                <a:ahLst/>
                <a:cxnLst>
                  <a:cxn ang="0">
                    <a:pos x="24" y="30"/>
                  </a:cxn>
                  <a:cxn ang="0">
                    <a:pos x="0" y="18"/>
                  </a:cxn>
                  <a:cxn ang="0">
                    <a:pos x="66" y="0"/>
                  </a:cxn>
                  <a:cxn ang="0">
                    <a:pos x="24" y="30"/>
                  </a:cxn>
                </a:cxnLst>
                <a:rect l="0" t="0" r="r" b="b"/>
                <a:pathLst>
                  <a:path w="66" h="30">
                    <a:moveTo>
                      <a:pt x="24" y="30"/>
                    </a:moveTo>
                    <a:lnTo>
                      <a:pt x="0" y="18"/>
                    </a:lnTo>
                    <a:lnTo>
                      <a:pt x="66" y="0"/>
                    </a:lnTo>
                    <a:lnTo>
                      <a:pt x="24" y="30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84" name="Line 2860"/>
              <p:cNvSpPr>
                <a:spLocks noChangeShapeType="1"/>
              </p:cNvSpPr>
              <p:nvPr/>
            </p:nvSpPr>
            <p:spPr bwMode="auto">
              <a:xfrm flipH="1" flipV="1">
                <a:off x="1458" y="902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85" name="Line 2861"/>
              <p:cNvSpPr>
                <a:spLocks noChangeShapeType="1"/>
              </p:cNvSpPr>
              <p:nvPr/>
            </p:nvSpPr>
            <p:spPr bwMode="auto">
              <a:xfrm flipV="1">
                <a:off x="1458" y="884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86" name="Freeform 2862"/>
              <p:cNvSpPr>
                <a:spLocks/>
              </p:cNvSpPr>
              <p:nvPr/>
            </p:nvSpPr>
            <p:spPr bwMode="auto">
              <a:xfrm>
                <a:off x="1458" y="872"/>
                <a:ext cx="66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66" y="12"/>
                  </a:cxn>
                  <a:cxn ang="0">
                    <a:pos x="42" y="0"/>
                  </a:cxn>
                  <a:cxn ang="0">
                    <a:pos x="0" y="30"/>
                  </a:cxn>
                </a:cxnLst>
                <a:rect l="0" t="0" r="r" b="b"/>
                <a:pathLst>
                  <a:path w="66" h="30">
                    <a:moveTo>
                      <a:pt x="0" y="30"/>
                    </a:moveTo>
                    <a:lnTo>
                      <a:pt x="66" y="12"/>
                    </a:lnTo>
                    <a:lnTo>
                      <a:pt x="42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87" name="Line 2863"/>
              <p:cNvSpPr>
                <a:spLocks noChangeShapeType="1"/>
              </p:cNvSpPr>
              <p:nvPr/>
            </p:nvSpPr>
            <p:spPr bwMode="auto">
              <a:xfrm flipV="1">
                <a:off x="1458" y="884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88" name="Line 2864"/>
              <p:cNvSpPr>
                <a:spLocks noChangeShapeType="1"/>
              </p:cNvSpPr>
              <p:nvPr/>
            </p:nvSpPr>
            <p:spPr bwMode="auto">
              <a:xfrm flipH="1" flipV="1">
                <a:off x="1500" y="872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89" name="Freeform 2865"/>
              <p:cNvSpPr>
                <a:spLocks/>
              </p:cNvSpPr>
              <p:nvPr/>
            </p:nvSpPr>
            <p:spPr bwMode="auto">
              <a:xfrm>
                <a:off x="1458" y="1250"/>
                <a:ext cx="66" cy="18"/>
              </a:xfrm>
              <a:custGeom>
                <a:avLst/>
                <a:gdLst/>
                <a:ahLst/>
                <a:cxnLst>
                  <a:cxn ang="0">
                    <a:pos x="24" y="12"/>
                  </a:cxn>
                  <a:cxn ang="0">
                    <a:pos x="0" y="18"/>
                  </a:cxn>
                  <a:cxn ang="0">
                    <a:pos x="66" y="0"/>
                  </a:cxn>
                  <a:cxn ang="0">
                    <a:pos x="24" y="12"/>
                  </a:cxn>
                </a:cxnLst>
                <a:rect l="0" t="0" r="r" b="b"/>
                <a:pathLst>
                  <a:path w="66" h="18">
                    <a:moveTo>
                      <a:pt x="24" y="12"/>
                    </a:moveTo>
                    <a:lnTo>
                      <a:pt x="0" y="18"/>
                    </a:lnTo>
                    <a:lnTo>
                      <a:pt x="66" y="0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E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90" name="Line 2866"/>
              <p:cNvSpPr>
                <a:spLocks noChangeShapeType="1"/>
              </p:cNvSpPr>
              <p:nvPr/>
            </p:nvSpPr>
            <p:spPr bwMode="auto">
              <a:xfrm flipH="1">
                <a:off x="1458" y="1262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91" name="Line 2867"/>
              <p:cNvSpPr>
                <a:spLocks noChangeShapeType="1"/>
              </p:cNvSpPr>
              <p:nvPr/>
            </p:nvSpPr>
            <p:spPr bwMode="auto">
              <a:xfrm flipV="1">
                <a:off x="1458" y="1250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92" name="Freeform 2868"/>
              <p:cNvSpPr>
                <a:spLocks/>
              </p:cNvSpPr>
              <p:nvPr/>
            </p:nvSpPr>
            <p:spPr bwMode="auto">
              <a:xfrm>
                <a:off x="1458" y="1226"/>
                <a:ext cx="66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66" y="24"/>
                  </a:cxn>
                  <a:cxn ang="0">
                    <a:pos x="42" y="0"/>
                  </a:cxn>
                  <a:cxn ang="0">
                    <a:pos x="0" y="42"/>
                  </a:cxn>
                </a:cxnLst>
                <a:rect l="0" t="0" r="r" b="b"/>
                <a:pathLst>
                  <a:path w="66" h="42">
                    <a:moveTo>
                      <a:pt x="0" y="42"/>
                    </a:moveTo>
                    <a:lnTo>
                      <a:pt x="66" y="24"/>
                    </a:lnTo>
                    <a:lnTo>
                      <a:pt x="42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93" name="Line 2869"/>
              <p:cNvSpPr>
                <a:spLocks noChangeShapeType="1"/>
              </p:cNvSpPr>
              <p:nvPr/>
            </p:nvSpPr>
            <p:spPr bwMode="auto">
              <a:xfrm flipV="1">
                <a:off x="1458" y="1250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94" name="Line 2870"/>
              <p:cNvSpPr>
                <a:spLocks noChangeShapeType="1"/>
              </p:cNvSpPr>
              <p:nvPr/>
            </p:nvSpPr>
            <p:spPr bwMode="auto">
              <a:xfrm flipH="1" flipV="1">
                <a:off x="1500" y="1226"/>
                <a:ext cx="24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95" name="Freeform 2871"/>
              <p:cNvSpPr>
                <a:spLocks/>
              </p:cNvSpPr>
              <p:nvPr/>
            </p:nvSpPr>
            <p:spPr bwMode="auto">
              <a:xfrm>
                <a:off x="1446" y="836"/>
                <a:ext cx="72" cy="24"/>
              </a:xfrm>
              <a:custGeom>
                <a:avLst/>
                <a:gdLst/>
                <a:ahLst/>
                <a:cxnLst>
                  <a:cxn ang="0">
                    <a:pos x="30" y="24"/>
                  </a:cxn>
                  <a:cxn ang="0">
                    <a:pos x="0" y="12"/>
                  </a:cxn>
                  <a:cxn ang="0">
                    <a:pos x="72" y="0"/>
                  </a:cxn>
                  <a:cxn ang="0">
                    <a:pos x="30" y="24"/>
                  </a:cxn>
                </a:cxnLst>
                <a:rect l="0" t="0" r="r" b="b"/>
                <a:pathLst>
                  <a:path w="72" h="24">
                    <a:moveTo>
                      <a:pt x="30" y="24"/>
                    </a:moveTo>
                    <a:lnTo>
                      <a:pt x="0" y="12"/>
                    </a:lnTo>
                    <a:lnTo>
                      <a:pt x="72" y="0"/>
                    </a:lnTo>
                    <a:lnTo>
                      <a:pt x="30" y="24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96" name="Line 2872"/>
              <p:cNvSpPr>
                <a:spLocks noChangeShapeType="1"/>
              </p:cNvSpPr>
              <p:nvPr/>
            </p:nvSpPr>
            <p:spPr bwMode="auto">
              <a:xfrm flipH="1" flipV="1">
                <a:off x="1446" y="848"/>
                <a:ext cx="3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97" name="Line 2873"/>
              <p:cNvSpPr>
                <a:spLocks noChangeShapeType="1"/>
              </p:cNvSpPr>
              <p:nvPr/>
            </p:nvSpPr>
            <p:spPr bwMode="auto">
              <a:xfrm flipV="1">
                <a:off x="1446" y="836"/>
                <a:ext cx="72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98" name="Freeform 2874"/>
              <p:cNvSpPr>
                <a:spLocks/>
              </p:cNvSpPr>
              <p:nvPr/>
            </p:nvSpPr>
            <p:spPr bwMode="auto">
              <a:xfrm>
                <a:off x="1446" y="824"/>
                <a:ext cx="72" cy="24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72" y="12"/>
                  </a:cxn>
                  <a:cxn ang="0">
                    <a:pos x="42" y="0"/>
                  </a:cxn>
                  <a:cxn ang="0">
                    <a:pos x="0" y="24"/>
                  </a:cxn>
                </a:cxnLst>
                <a:rect l="0" t="0" r="r" b="b"/>
                <a:pathLst>
                  <a:path w="72" h="24">
                    <a:moveTo>
                      <a:pt x="0" y="24"/>
                    </a:moveTo>
                    <a:lnTo>
                      <a:pt x="72" y="12"/>
                    </a:lnTo>
                    <a:lnTo>
                      <a:pt x="42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9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99" name="Line 2875"/>
              <p:cNvSpPr>
                <a:spLocks noChangeShapeType="1"/>
              </p:cNvSpPr>
              <p:nvPr/>
            </p:nvSpPr>
            <p:spPr bwMode="auto">
              <a:xfrm flipV="1">
                <a:off x="1446" y="836"/>
                <a:ext cx="72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00" name="Line 2876"/>
              <p:cNvSpPr>
                <a:spLocks noChangeShapeType="1"/>
              </p:cNvSpPr>
              <p:nvPr/>
            </p:nvSpPr>
            <p:spPr bwMode="auto">
              <a:xfrm flipH="1" flipV="1">
                <a:off x="1488" y="824"/>
                <a:ext cx="3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01" name="Freeform 2877"/>
              <p:cNvSpPr>
                <a:spLocks/>
              </p:cNvSpPr>
              <p:nvPr/>
            </p:nvSpPr>
            <p:spPr bwMode="auto">
              <a:xfrm>
                <a:off x="1440" y="920"/>
                <a:ext cx="66" cy="18"/>
              </a:xfrm>
              <a:custGeom>
                <a:avLst/>
                <a:gdLst/>
                <a:ahLst/>
                <a:cxnLst>
                  <a:cxn ang="0">
                    <a:pos x="30" y="18"/>
                  </a:cxn>
                  <a:cxn ang="0">
                    <a:pos x="0" y="18"/>
                  </a:cxn>
                  <a:cxn ang="0">
                    <a:pos x="66" y="0"/>
                  </a:cxn>
                  <a:cxn ang="0">
                    <a:pos x="30" y="18"/>
                  </a:cxn>
                </a:cxnLst>
                <a:rect l="0" t="0" r="r" b="b"/>
                <a:pathLst>
                  <a:path w="66" h="18">
                    <a:moveTo>
                      <a:pt x="30" y="18"/>
                    </a:moveTo>
                    <a:lnTo>
                      <a:pt x="0" y="18"/>
                    </a:lnTo>
                    <a:lnTo>
                      <a:pt x="66" y="0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02" name="Line 2878"/>
              <p:cNvSpPr>
                <a:spLocks noChangeShapeType="1"/>
              </p:cNvSpPr>
              <p:nvPr/>
            </p:nvSpPr>
            <p:spPr bwMode="auto">
              <a:xfrm flipH="1">
                <a:off x="1440" y="938"/>
                <a:ext cx="3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03" name="Line 2879"/>
              <p:cNvSpPr>
                <a:spLocks noChangeShapeType="1"/>
              </p:cNvSpPr>
              <p:nvPr/>
            </p:nvSpPr>
            <p:spPr bwMode="auto">
              <a:xfrm flipV="1">
                <a:off x="1440" y="920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04" name="Freeform 2880"/>
              <p:cNvSpPr>
                <a:spLocks/>
              </p:cNvSpPr>
              <p:nvPr/>
            </p:nvSpPr>
            <p:spPr bwMode="auto">
              <a:xfrm>
                <a:off x="1440" y="914"/>
                <a:ext cx="66" cy="24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66" y="6"/>
                  </a:cxn>
                  <a:cxn ang="0">
                    <a:pos x="42" y="0"/>
                  </a:cxn>
                  <a:cxn ang="0">
                    <a:pos x="0" y="24"/>
                  </a:cxn>
                </a:cxnLst>
                <a:rect l="0" t="0" r="r" b="b"/>
                <a:pathLst>
                  <a:path w="66" h="24">
                    <a:moveTo>
                      <a:pt x="0" y="24"/>
                    </a:moveTo>
                    <a:lnTo>
                      <a:pt x="66" y="6"/>
                    </a:lnTo>
                    <a:lnTo>
                      <a:pt x="42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05" name="Line 2881"/>
              <p:cNvSpPr>
                <a:spLocks noChangeShapeType="1"/>
              </p:cNvSpPr>
              <p:nvPr/>
            </p:nvSpPr>
            <p:spPr bwMode="auto">
              <a:xfrm flipV="1">
                <a:off x="1440" y="920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06" name="Line 2882"/>
              <p:cNvSpPr>
                <a:spLocks noChangeShapeType="1"/>
              </p:cNvSpPr>
              <p:nvPr/>
            </p:nvSpPr>
            <p:spPr bwMode="auto">
              <a:xfrm flipH="1" flipV="1">
                <a:off x="1482" y="914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07" name="Freeform 2883"/>
              <p:cNvSpPr>
                <a:spLocks/>
              </p:cNvSpPr>
              <p:nvPr/>
            </p:nvSpPr>
            <p:spPr bwMode="auto">
              <a:xfrm>
                <a:off x="1440" y="1286"/>
                <a:ext cx="66" cy="30"/>
              </a:xfrm>
              <a:custGeom>
                <a:avLst/>
                <a:gdLst/>
                <a:ahLst/>
                <a:cxnLst>
                  <a:cxn ang="0">
                    <a:pos x="24" y="30"/>
                  </a:cxn>
                  <a:cxn ang="0">
                    <a:pos x="0" y="0"/>
                  </a:cxn>
                  <a:cxn ang="0">
                    <a:pos x="66" y="0"/>
                  </a:cxn>
                  <a:cxn ang="0">
                    <a:pos x="24" y="30"/>
                  </a:cxn>
                </a:cxnLst>
                <a:rect l="0" t="0" r="r" b="b"/>
                <a:pathLst>
                  <a:path w="66" h="30">
                    <a:moveTo>
                      <a:pt x="24" y="30"/>
                    </a:moveTo>
                    <a:lnTo>
                      <a:pt x="0" y="0"/>
                    </a:lnTo>
                    <a:lnTo>
                      <a:pt x="66" y="0"/>
                    </a:lnTo>
                    <a:lnTo>
                      <a:pt x="24" y="3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08" name="Line 2884"/>
              <p:cNvSpPr>
                <a:spLocks noChangeShapeType="1"/>
              </p:cNvSpPr>
              <p:nvPr/>
            </p:nvSpPr>
            <p:spPr bwMode="auto">
              <a:xfrm flipH="1" flipV="1">
                <a:off x="1440" y="1286"/>
                <a:ext cx="24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09" name="Line 2885"/>
              <p:cNvSpPr>
                <a:spLocks noChangeShapeType="1"/>
              </p:cNvSpPr>
              <p:nvPr/>
            </p:nvSpPr>
            <p:spPr bwMode="auto">
              <a:xfrm>
                <a:off x="1440" y="1286"/>
                <a:ext cx="6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10" name="Freeform 2886"/>
              <p:cNvSpPr>
                <a:spLocks/>
              </p:cNvSpPr>
              <p:nvPr/>
            </p:nvSpPr>
            <p:spPr bwMode="auto">
              <a:xfrm>
                <a:off x="1440" y="1262"/>
                <a:ext cx="66" cy="24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66" y="24"/>
                  </a:cxn>
                  <a:cxn ang="0">
                    <a:pos x="42" y="0"/>
                  </a:cxn>
                  <a:cxn ang="0">
                    <a:pos x="0" y="24"/>
                  </a:cxn>
                </a:cxnLst>
                <a:rect l="0" t="0" r="r" b="b"/>
                <a:pathLst>
                  <a:path w="66" h="24">
                    <a:moveTo>
                      <a:pt x="0" y="24"/>
                    </a:moveTo>
                    <a:lnTo>
                      <a:pt x="66" y="24"/>
                    </a:lnTo>
                    <a:lnTo>
                      <a:pt x="42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E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11" name="Line 2887"/>
              <p:cNvSpPr>
                <a:spLocks noChangeShapeType="1"/>
              </p:cNvSpPr>
              <p:nvPr/>
            </p:nvSpPr>
            <p:spPr bwMode="auto">
              <a:xfrm>
                <a:off x="1440" y="1286"/>
                <a:ext cx="6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12" name="Line 2888"/>
              <p:cNvSpPr>
                <a:spLocks noChangeShapeType="1"/>
              </p:cNvSpPr>
              <p:nvPr/>
            </p:nvSpPr>
            <p:spPr bwMode="auto">
              <a:xfrm flipH="1" flipV="1">
                <a:off x="1482" y="1262"/>
                <a:ext cx="24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13" name="Freeform 2889"/>
              <p:cNvSpPr>
                <a:spLocks/>
              </p:cNvSpPr>
              <p:nvPr/>
            </p:nvSpPr>
            <p:spPr bwMode="auto">
              <a:xfrm>
                <a:off x="1434" y="992"/>
                <a:ext cx="66" cy="30"/>
              </a:xfrm>
              <a:custGeom>
                <a:avLst/>
                <a:gdLst/>
                <a:ahLst/>
                <a:cxnLst>
                  <a:cxn ang="0">
                    <a:pos x="24" y="30"/>
                  </a:cxn>
                  <a:cxn ang="0">
                    <a:pos x="0" y="0"/>
                  </a:cxn>
                  <a:cxn ang="0">
                    <a:pos x="66" y="6"/>
                  </a:cxn>
                  <a:cxn ang="0">
                    <a:pos x="24" y="30"/>
                  </a:cxn>
                </a:cxnLst>
                <a:rect l="0" t="0" r="r" b="b"/>
                <a:pathLst>
                  <a:path w="66" h="30">
                    <a:moveTo>
                      <a:pt x="24" y="30"/>
                    </a:moveTo>
                    <a:lnTo>
                      <a:pt x="0" y="0"/>
                    </a:lnTo>
                    <a:lnTo>
                      <a:pt x="66" y="6"/>
                    </a:lnTo>
                    <a:lnTo>
                      <a:pt x="24" y="30"/>
                    </a:lnTo>
                    <a:close/>
                  </a:path>
                </a:pathLst>
              </a:custGeom>
              <a:solidFill>
                <a:srgbClr val="B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14" name="Line 2890"/>
              <p:cNvSpPr>
                <a:spLocks noChangeShapeType="1"/>
              </p:cNvSpPr>
              <p:nvPr/>
            </p:nvSpPr>
            <p:spPr bwMode="auto">
              <a:xfrm flipH="1" flipV="1">
                <a:off x="1434" y="992"/>
                <a:ext cx="24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15" name="Line 2891"/>
              <p:cNvSpPr>
                <a:spLocks noChangeShapeType="1"/>
              </p:cNvSpPr>
              <p:nvPr/>
            </p:nvSpPr>
            <p:spPr bwMode="auto">
              <a:xfrm>
                <a:off x="1434" y="992"/>
                <a:ext cx="6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16" name="Freeform 2892"/>
              <p:cNvSpPr>
                <a:spLocks/>
              </p:cNvSpPr>
              <p:nvPr/>
            </p:nvSpPr>
            <p:spPr bwMode="auto">
              <a:xfrm>
                <a:off x="1434" y="968"/>
                <a:ext cx="66" cy="30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66" y="30"/>
                  </a:cxn>
                  <a:cxn ang="0">
                    <a:pos x="42" y="0"/>
                  </a:cxn>
                  <a:cxn ang="0">
                    <a:pos x="0" y="24"/>
                  </a:cxn>
                </a:cxnLst>
                <a:rect l="0" t="0" r="r" b="b"/>
                <a:pathLst>
                  <a:path w="66" h="30">
                    <a:moveTo>
                      <a:pt x="0" y="24"/>
                    </a:moveTo>
                    <a:lnTo>
                      <a:pt x="66" y="30"/>
                    </a:lnTo>
                    <a:lnTo>
                      <a:pt x="42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17" name="Line 2893"/>
              <p:cNvSpPr>
                <a:spLocks noChangeShapeType="1"/>
              </p:cNvSpPr>
              <p:nvPr/>
            </p:nvSpPr>
            <p:spPr bwMode="auto">
              <a:xfrm>
                <a:off x="1434" y="992"/>
                <a:ext cx="6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18" name="Line 2894"/>
              <p:cNvSpPr>
                <a:spLocks noChangeShapeType="1"/>
              </p:cNvSpPr>
              <p:nvPr/>
            </p:nvSpPr>
            <p:spPr bwMode="auto">
              <a:xfrm flipH="1" flipV="1">
                <a:off x="1476" y="968"/>
                <a:ext cx="24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19" name="Freeform 2895"/>
              <p:cNvSpPr>
                <a:spLocks/>
              </p:cNvSpPr>
              <p:nvPr/>
            </p:nvSpPr>
            <p:spPr bwMode="auto">
              <a:xfrm>
                <a:off x="1434" y="872"/>
                <a:ext cx="66" cy="30"/>
              </a:xfrm>
              <a:custGeom>
                <a:avLst/>
                <a:gdLst/>
                <a:ahLst/>
                <a:cxnLst>
                  <a:cxn ang="0">
                    <a:pos x="24" y="30"/>
                  </a:cxn>
                  <a:cxn ang="0">
                    <a:pos x="0" y="18"/>
                  </a:cxn>
                  <a:cxn ang="0">
                    <a:pos x="66" y="0"/>
                  </a:cxn>
                  <a:cxn ang="0">
                    <a:pos x="24" y="30"/>
                  </a:cxn>
                </a:cxnLst>
                <a:rect l="0" t="0" r="r" b="b"/>
                <a:pathLst>
                  <a:path w="66" h="30">
                    <a:moveTo>
                      <a:pt x="24" y="30"/>
                    </a:moveTo>
                    <a:lnTo>
                      <a:pt x="0" y="18"/>
                    </a:lnTo>
                    <a:lnTo>
                      <a:pt x="66" y="0"/>
                    </a:lnTo>
                    <a:lnTo>
                      <a:pt x="24" y="30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20" name="Line 2896"/>
              <p:cNvSpPr>
                <a:spLocks noChangeShapeType="1"/>
              </p:cNvSpPr>
              <p:nvPr/>
            </p:nvSpPr>
            <p:spPr bwMode="auto">
              <a:xfrm flipH="1" flipV="1">
                <a:off x="1434" y="890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21" name="Line 2897"/>
              <p:cNvSpPr>
                <a:spLocks noChangeShapeType="1"/>
              </p:cNvSpPr>
              <p:nvPr/>
            </p:nvSpPr>
            <p:spPr bwMode="auto">
              <a:xfrm flipV="1">
                <a:off x="1434" y="872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22" name="Freeform 2898"/>
              <p:cNvSpPr>
                <a:spLocks/>
              </p:cNvSpPr>
              <p:nvPr/>
            </p:nvSpPr>
            <p:spPr bwMode="auto">
              <a:xfrm>
                <a:off x="1434" y="860"/>
                <a:ext cx="66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66" y="12"/>
                  </a:cxn>
                  <a:cxn ang="0">
                    <a:pos x="42" y="0"/>
                  </a:cxn>
                  <a:cxn ang="0">
                    <a:pos x="0" y="30"/>
                  </a:cxn>
                </a:cxnLst>
                <a:rect l="0" t="0" r="r" b="b"/>
                <a:pathLst>
                  <a:path w="66" h="30">
                    <a:moveTo>
                      <a:pt x="0" y="30"/>
                    </a:moveTo>
                    <a:lnTo>
                      <a:pt x="66" y="12"/>
                    </a:lnTo>
                    <a:lnTo>
                      <a:pt x="42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23" name="Line 2899"/>
              <p:cNvSpPr>
                <a:spLocks noChangeShapeType="1"/>
              </p:cNvSpPr>
              <p:nvPr/>
            </p:nvSpPr>
            <p:spPr bwMode="auto">
              <a:xfrm flipV="1">
                <a:off x="1434" y="872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24" name="Line 2900"/>
              <p:cNvSpPr>
                <a:spLocks noChangeShapeType="1"/>
              </p:cNvSpPr>
              <p:nvPr/>
            </p:nvSpPr>
            <p:spPr bwMode="auto">
              <a:xfrm flipH="1" flipV="1">
                <a:off x="1476" y="860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25" name="Freeform 2901"/>
              <p:cNvSpPr>
                <a:spLocks/>
              </p:cNvSpPr>
              <p:nvPr/>
            </p:nvSpPr>
            <p:spPr bwMode="auto">
              <a:xfrm>
                <a:off x="1428" y="1208"/>
                <a:ext cx="72" cy="48"/>
              </a:xfrm>
              <a:custGeom>
                <a:avLst/>
                <a:gdLst/>
                <a:ahLst/>
                <a:cxnLst>
                  <a:cxn ang="0">
                    <a:pos x="0" y="48"/>
                  </a:cxn>
                  <a:cxn ang="0">
                    <a:pos x="72" y="18"/>
                  </a:cxn>
                  <a:cxn ang="0">
                    <a:pos x="42" y="0"/>
                  </a:cxn>
                  <a:cxn ang="0">
                    <a:pos x="0" y="48"/>
                  </a:cxn>
                </a:cxnLst>
                <a:rect l="0" t="0" r="r" b="b"/>
                <a:pathLst>
                  <a:path w="72" h="48">
                    <a:moveTo>
                      <a:pt x="0" y="48"/>
                    </a:moveTo>
                    <a:lnTo>
                      <a:pt x="72" y="18"/>
                    </a:lnTo>
                    <a:lnTo>
                      <a:pt x="42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26" name="Line 2902"/>
              <p:cNvSpPr>
                <a:spLocks noChangeShapeType="1"/>
              </p:cNvSpPr>
              <p:nvPr/>
            </p:nvSpPr>
            <p:spPr bwMode="auto">
              <a:xfrm flipV="1">
                <a:off x="1428" y="1226"/>
                <a:ext cx="72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27" name="Line 2903"/>
              <p:cNvSpPr>
                <a:spLocks noChangeShapeType="1"/>
              </p:cNvSpPr>
              <p:nvPr/>
            </p:nvSpPr>
            <p:spPr bwMode="auto">
              <a:xfrm flipH="1" flipV="1">
                <a:off x="1470" y="1208"/>
                <a:ext cx="3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28" name="Freeform 2904"/>
              <p:cNvSpPr>
                <a:spLocks/>
              </p:cNvSpPr>
              <p:nvPr/>
            </p:nvSpPr>
            <p:spPr bwMode="auto">
              <a:xfrm>
                <a:off x="1428" y="1226"/>
                <a:ext cx="72" cy="42"/>
              </a:xfrm>
              <a:custGeom>
                <a:avLst/>
                <a:gdLst/>
                <a:ahLst/>
                <a:cxnLst>
                  <a:cxn ang="0">
                    <a:pos x="30" y="42"/>
                  </a:cxn>
                  <a:cxn ang="0">
                    <a:pos x="0" y="30"/>
                  </a:cxn>
                  <a:cxn ang="0">
                    <a:pos x="72" y="0"/>
                  </a:cxn>
                  <a:cxn ang="0">
                    <a:pos x="30" y="42"/>
                  </a:cxn>
                </a:cxnLst>
                <a:rect l="0" t="0" r="r" b="b"/>
                <a:pathLst>
                  <a:path w="72" h="42">
                    <a:moveTo>
                      <a:pt x="30" y="42"/>
                    </a:moveTo>
                    <a:lnTo>
                      <a:pt x="0" y="30"/>
                    </a:lnTo>
                    <a:lnTo>
                      <a:pt x="72" y="0"/>
                    </a:lnTo>
                    <a:lnTo>
                      <a:pt x="30" y="4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29" name="Line 2905"/>
              <p:cNvSpPr>
                <a:spLocks noChangeShapeType="1"/>
              </p:cNvSpPr>
              <p:nvPr/>
            </p:nvSpPr>
            <p:spPr bwMode="auto">
              <a:xfrm flipH="1" flipV="1">
                <a:off x="1428" y="1256"/>
                <a:ext cx="3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30" name="Line 2906"/>
              <p:cNvSpPr>
                <a:spLocks noChangeShapeType="1"/>
              </p:cNvSpPr>
              <p:nvPr/>
            </p:nvSpPr>
            <p:spPr bwMode="auto">
              <a:xfrm flipV="1">
                <a:off x="1428" y="1226"/>
                <a:ext cx="72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31" name="Freeform 2907"/>
              <p:cNvSpPr>
                <a:spLocks/>
              </p:cNvSpPr>
              <p:nvPr/>
            </p:nvSpPr>
            <p:spPr bwMode="auto">
              <a:xfrm>
                <a:off x="1422" y="812"/>
                <a:ext cx="66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66" y="12"/>
                  </a:cxn>
                  <a:cxn ang="0">
                    <a:pos x="42" y="0"/>
                  </a:cxn>
                  <a:cxn ang="0">
                    <a:pos x="0" y="30"/>
                  </a:cxn>
                </a:cxnLst>
                <a:rect l="0" t="0" r="r" b="b"/>
                <a:pathLst>
                  <a:path w="66" h="30">
                    <a:moveTo>
                      <a:pt x="0" y="30"/>
                    </a:moveTo>
                    <a:lnTo>
                      <a:pt x="66" y="12"/>
                    </a:lnTo>
                    <a:lnTo>
                      <a:pt x="42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9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32" name="Line 2908"/>
              <p:cNvSpPr>
                <a:spLocks noChangeShapeType="1"/>
              </p:cNvSpPr>
              <p:nvPr/>
            </p:nvSpPr>
            <p:spPr bwMode="auto">
              <a:xfrm flipV="1">
                <a:off x="1422" y="824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33" name="Line 2909"/>
              <p:cNvSpPr>
                <a:spLocks noChangeShapeType="1"/>
              </p:cNvSpPr>
              <p:nvPr/>
            </p:nvSpPr>
            <p:spPr bwMode="auto">
              <a:xfrm flipH="1" flipV="1">
                <a:off x="1464" y="812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34" name="Freeform 2910"/>
              <p:cNvSpPr>
                <a:spLocks/>
              </p:cNvSpPr>
              <p:nvPr/>
            </p:nvSpPr>
            <p:spPr bwMode="auto">
              <a:xfrm>
                <a:off x="1422" y="824"/>
                <a:ext cx="66" cy="24"/>
              </a:xfrm>
              <a:custGeom>
                <a:avLst/>
                <a:gdLst/>
                <a:ahLst/>
                <a:cxnLst>
                  <a:cxn ang="0">
                    <a:pos x="24" y="24"/>
                  </a:cxn>
                  <a:cxn ang="0">
                    <a:pos x="0" y="18"/>
                  </a:cxn>
                  <a:cxn ang="0">
                    <a:pos x="66" y="0"/>
                  </a:cxn>
                  <a:cxn ang="0">
                    <a:pos x="24" y="24"/>
                  </a:cxn>
                </a:cxnLst>
                <a:rect l="0" t="0" r="r" b="b"/>
                <a:pathLst>
                  <a:path w="66" h="24">
                    <a:moveTo>
                      <a:pt x="24" y="24"/>
                    </a:moveTo>
                    <a:lnTo>
                      <a:pt x="0" y="18"/>
                    </a:lnTo>
                    <a:lnTo>
                      <a:pt x="66" y="0"/>
                    </a:lnTo>
                    <a:lnTo>
                      <a:pt x="24" y="24"/>
                    </a:lnTo>
                    <a:close/>
                  </a:path>
                </a:pathLst>
              </a:custGeom>
              <a:solidFill>
                <a:srgbClr val="9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35" name="Line 2911"/>
              <p:cNvSpPr>
                <a:spLocks noChangeShapeType="1"/>
              </p:cNvSpPr>
              <p:nvPr/>
            </p:nvSpPr>
            <p:spPr bwMode="auto">
              <a:xfrm flipH="1" flipV="1">
                <a:off x="1422" y="842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36" name="Line 2912"/>
              <p:cNvSpPr>
                <a:spLocks noChangeShapeType="1"/>
              </p:cNvSpPr>
              <p:nvPr/>
            </p:nvSpPr>
            <p:spPr bwMode="auto">
              <a:xfrm flipV="1">
                <a:off x="1422" y="824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37" name="Freeform 2913"/>
              <p:cNvSpPr>
                <a:spLocks/>
              </p:cNvSpPr>
              <p:nvPr/>
            </p:nvSpPr>
            <p:spPr bwMode="auto">
              <a:xfrm>
                <a:off x="1422" y="1148"/>
                <a:ext cx="66" cy="66"/>
              </a:xfrm>
              <a:custGeom>
                <a:avLst/>
                <a:gdLst/>
                <a:ahLst/>
                <a:cxnLst>
                  <a:cxn ang="0">
                    <a:pos x="0" y="66"/>
                  </a:cxn>
                  <a:cxn ang="0">
                    <a:pos x="66" y="42"/>
                  </a:cxn>
                  <a:cxn ang="0">
                    <a:pos x="42" y="0"/>
                  </a:cxn>
                  <a:cxn ang="0">
                    <a:pos x="0" y="66"/>
                  </a:cxn>
                </a:cxnLst>
                <a:rect l="0" t="0" r="r" b="b"/>
                <a:pathLst>
                  <a:path w="66" h="66">
                    <a:moveTo>
                      <a:pt x="0" y="66"/>
                    </a:moveTo>
                    <a:lnTo>
                      <a:pt x="66" y="42"/>
                    </a:lnTo>
                    <a:lnTo>
                      <a:pt x="42" y="0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E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38" name="Line 2914"/>
              <p:cNvSpPr>
                <a:spLocks noChangeShapeType="1"/>
              </p:cNvSpPr>
              <p:nvPr/>
            </p:nvSpPr>
            <p:spPr bwMode="auto">
              <a:xfrm flipV="1">
                <a:off x="1422" y="1190"/>
                <a:ext cx="6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39" name="Line 2915"/>
              <p:cNvSpPr>
                <a:spLocks noChangeShapeType="1"/>
              </p:cNvSpPr>
              <p:nvPr/>
            </p:nvSpPr>
            <p:spPr bwMode="auto">
              <a:xfrm flipH="1" flipV="1">
                <a:off x="1464" y="1148"/>
                <a:ext cx="24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40" name="Freeform 2916"/>
              <p:cNvSpPr>
                <a:spLocks/>
              </p:cNvSpPr>
              <p:nvPr/>
            </p:nvSpPr>
            <p:spPr bwMode="auto">
              <a:xfrm>
                <a:off x="1422" y="1190"/>
                <a:ext cx="66" cy="24"/>
              </a:xfrm>
              <a:custGeom>
                <a:avLst/>
                <a:gdLst/>
                <a:ahLst/>
                <a:cxnLst>
                  <a:cxn ang="0">
                    <a:pos x="24" y="18"/>
                  </a:cxn>
                  <a:cxn ang="0">
                    <a:pos x="0" y="24"/>
                  </a:cxn>
                  <a:cxn ang="0">
                    <a:pos x="66" y="0"/>
                  </a:cxn>
                  <a:cxn ang="0">
                    <a:pos x="24" y="18"/>
                  </a:cxn>
                </a:cxnLst>
                <a:rect l="0" t="0" r="r" b="b"/>
                <a:pathLst>
                  <a:path w="66" h="24">
                    <a:moveTo>
                      <a:pt x="24" y="18"/>
                    </a:moveTo>
                    <a:lnTo>
                      <a:pt x="0" y="24"/>
                    </a:lnTo>
                    <a:lnTo>
                      <a:pt x="66" y="0"/>
                    </a:lnTo>
                    <a:lnTo>
                      <a:pt x="24" y="18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41" name="Line 2917"/>
              <p:cNvSpPr>
                <a:spLocks noChangeShapeType="1"/>
              </p:cNvSpPr>
              <p:nvPr/>
            </p:nvSpPr>
            <p:spPr bwMode="auto">
              <a:xfrm flipH="1">
                <a:off x="1422" y="1208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42" name="Line 2918"/>
              <p:cNvSpPr>
                <a:spLocks noChangeShapeType="1"/>
              </p:cNvSpPr>
              <p:nvPr/>
            </p:nvSpPr>
            <p:spPr bwMode="auto">
              <a:xfrm flipV="1">
                <a:off x="1422" y="1190"/>
                <a:ext cx="6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43" name="Freeform 2919"/>
              <p:cNvSpPr>
                <a:spLocks/>
              </p:cNvSpPr>
              <p:nvPr/>
            </p:nvSpPr>
            <p:spPr bwMode="auto">
              <a:xfrm>
                <a:off x="1422" y="1016"/>
                <a:ext cx="66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66" y="0"/>
                  </a:cxn>
                  <a:cxn ang="0">
                    <a:pos x="36" y="6"/>
                  </a:cxn>
                  <a:cxn ang="0">
                    <a:pos x="0" y="30"/>
                  </a:cxn>
                </a:cxnLst>
                <a:rect l="0" t="0" r="r" b="b"/>
                <a:pathLst>
                  <a:path w="66" h="30">
                    <a:moveTo>
                      <a:pt x="0" y="30"/>
                    </a:moveTo>
                    <a:lnTo>
                      <a:pt x="66" y="0"/>
                    </a:lnTo>
                    <a:lnTo>
                      <a:pt x="36" y="6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44" name="Line 2920"/>
              <p:cNvSpPr>
                <a:spLocks noChangeShapeType="1"/>
              </p:cNvSpPr>
              <p:nvPr/>
            </p:nvSpPr>
            <p:spPr bwMode="auto">
              <a:xfrm flipV="1">
                <a:off x="1422" y="1016"/>
                <a:ext cx="66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45" name="Line 2921"/>
              <p:cNvSpPr>
                <a:spLocks noChangeShapeType="1"/>
              </p:cNvSpPr>
              <p:nvPr/>
            </p:nvSpPr>
            <p:spPr bwMode="auto">
              <a:xfrm flipH="1">
                <a:off x="1458" y="1016"/>
                <a:ext cx="3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46" name="Freeform 2922"/>
              <p:cNvSpPr>
                <a:spLocks/>
              </p:cNvSpPr>
              <p:nvPr/>
            </p:nvSpPr>
            <p:spPr bwMode="auto">
              <a:xfrm>
                <a:off x="1422" y="1016"/>
                <a:ext cx="66" cy="90"/>
              </a:xfrm>
              <a:custGeom>
                <a:avLst/>
                <a:gdLst/>
                <a:ahLst/>
                <a:cxnLst>
                  <a:cxn ang="0">
                    <a:pos x="24" y="90"/>
                  </a:cxn>
                  <a:cxn ang="0">
                    <a:pos x="0" y="30"/>
                  </a:cxn>
                  <a:cxn ang="0">
                    <a:pos x="66" y="0"/>
                  </a:cxn>
                  <a:cxn ang="0">
                    <a:pos x="24" y="90"/>
                  </a:cxn>
                </a:cxnLst>
                <a:rect l="0" t="0" r="r" b="b"/>
                <a:pathLst>
                  <a:path w="66" h="90">
                    <a:moveTo>
                      <a:pt x="24" y="90"/>
                    </a:moveTo>
                    <a:lnTo>
                      <a:pt x="0" y="30"/>
                    </a:lnTo>
                    <a:lnTo>
                      <a:pt x="66" y="0"/>
                    </a:lnTo>
                    <a:lnTo>
                      <a:pt x="24" y="90"/>
                    </a:lnTo>
                    <a:close/>
                  </a:path>
                </a:pathLst>
              </a:custGeom>
              <a:solidFill>
                <a:srgbClr val="E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47" name="Line 2923"/>
              <p:cNvSpPr>
                <a:spLocks noChangeShapeType="1"/>
              </p:cNvSpPr>
              <p:nvPr/>
            </p:nvSpPr>
            <p:spPr bwMode="auto">
              <a:xfrm flipH="1" flipV="1">
                <a:off x="1422" y="1046"/>
                <a:ext cx="24" cy="6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48" name="Line 2924"/>
              <p:cNvSpPr>
                <a:spLocks noChangeShapeType="1"/>
              </p:cNvSpPr>
              <p:nvPr/>
            </p:nvSpPr>
            <p:spPr bwMode="auto">
              <a:xfrm flipV="1">
                <a:off x="1422" y="1016"/>
                <a:ext cx="66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49" name="Freeform 2925"/>
              <p:cNvSpPr>
                <a:spLocks/>
              </p:cNvSpPr>
              <p:nvPr/>
            </p:nvSpPr>
            <p:spPr bwMode="auto">
              <a:xfrm>
                <a:off x="1416" y="914"/>
                <a:ext cx="66" cy="24"/>
              </a:xfrm>
              <a:custGeom>
                <a:avLst/>
                <a:gdLst/>
                <a:ahLst/>
                <a:cxnLst>
                  <a:cxn ang="0">
                    <a:pos x="24" y="24"/>
                  </a:cxn>
                  <a:cxn ang="0">
                    <a:pos x="0" y="18"/>
                  </a:cxn>
                  <a:cxn ang="0">
                    <a:pos x="66" y="0"/>
                  </a:cxn>
                  <a:cxn ang="0">
                    <a:pos x="24" y="24"/>
                  </a:cxn>
                </a:cxnLst>
                <a:rect l="0" t="0" r="r" b="b"/>
                <a:pathLst>
                  <a:path w="66" h="24">
                    <a:moveTo>
                      <a:pt x="24" y="24"/>
                    </a:moveTo>
                    <a:lnTo>
                      <a:pt x="0" y="18"/>
                    </a:lnTo>
                    <a:lnTo>
                      <a:pt x="66" y="0"/>
                    </a:lnTo>
                    <a:lnTo>
                      <a:pt x="24" y="24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50" name="Line 2926"/>
              <p:cNvSpPr>
                <a:spLocks noChangeShapeType="1"/>
              </p:cNvSpPr>
              <p:nvPr/>
            </p:nvSpPr>
            <p:spPr bwMode="auto">
              <a:xfrm flipH="1" flipV="1">
                <a:off x="1416" y="932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51" name="Line 2927"/>
              <p:cNvSpPr>
                <a:spLocks noChangeShapeType="1"/>
              </p:cNvSpPr>
              <p:nvPr/>
            </p:nvSpPr>
            <p:spPr bwMode="auto">
              <a:xfrm flipV="1">
                <a:off x="1416" y="914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52" name="Freeform 2928"/>
              <p:cNvSpPr>
                <a:spLocks/>
              </p:cNvSpPr>
              <p:nvPr/>
            </p:nvSpPr>
            <p:spPr bwMode="auto">
              <a:xfrm>
                <a:off x="1416" y="902"/>
                <a:ext cx="66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66" y="12"/>
                  </a:cxn>
                  <a:cxn ang="0">
                    <a:pos x="42" y="0"/>
                  </a:cxn>
                  <a:cxn ang="0">
                    <a:pos x="0" y="30"/>
                  </a:cxn>
                </a:cxnLst>
                <a:rect l="0" t="0" r="r" b="b"/>
                <a:pathLst>
                  <a:path w="66" h="30">
                    <a:moveTo>
                      <a:pt x="0" y="30"/>
                    </a:moveTo>
                    <a:lnTo>
                      <a:pt x="66" y="12"/>
                    </a:lnTo>
                    <a:lnTo>
                      <a:pt x="42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53" name="Line 2929"/>
              <p:cNvSpPr>
                <a:spLocks noChangeShapeType="1"/>
              </p:cNvSpPr>
              <p:nvPr/>
            </p:nvSpPr>
            <p:spPr bwMode="auto">
              <a:xfrm flipV="1">
                <a:off x="1416" y="914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54" name="Line 2930"/>
              <p:cNvSpPr>
                <a:spLocks noChangeShapeType="1"/>
              </p:cNvSpPr>
              <p:nvPr/>
            </p:nvSpPr>
            <p:spPr bwMode="auto">
              <a:xfrm flipH="1" flipV="1">
                <a:off x="1458" y="902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55" name="Freeform 2931"/>
              <p:cNvSpPr>
                <a:spLocks/>
              </p:cNvSpPr>
              <p:nvPr/>
            </p:nvSpPr>
            <p:spPr bwMode="auto">
              <a:xfrm>
                <a:off x="1416" y="1262"/>
                <a:ext cx="66" cy="30"/>
              </a:xfrm>
              <a:custGeom>
                <a:avLst/>
                <a:gdLst/>
                <a:ahLst/>
                <a:cxnLst>
                  <a:cxn ang="0">
                    <a:pos x="24" y="24"/>
                  </a:cxn>
                  <a:cxn ang="0">
                    <a:pos x="0" y="30"/>
                  </a:cxn>
                  <a:cxn ang="0">
                    <a:pos x="66" y="0"/>
                  </a:cxn>
                  <a:cxn ang="0">
                    <a:pos x="24" y="24"/>
                  </a:cxn>
                </a:cxnLst>
                <a:rect l="0" t="0" r="r" b="b"/>
                <a:pathLst>
                  <a:path w="66" h="30">
                    <a:moveTo>
                      <a:pt x="24" y="24"/>
                    </a:moveTo>
                    <a:lnTo>
                      <a:pt x="0" y="30"/>
                    </a:lnTo>
                    <a:lnTo>
                      <a:pt x="66" y="0"/>
                    </a:lnTo>
                    <a:lnTo>
                      <a:pt x="24" y="24"/>
                    </a:lnTo>
                    <a:close/>
                  </a:path>
                </a:pathLst>
              </a:custGeom>
              <a:solidFill>
                <a:srgbClr val="E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56" name="Line 2932"/>
              <p:cNvSpPr>
                <a:spLocks noChangeShapeType="1"/>
              </p:cNvSpPr>
              <p:nvPr/>
            </p:nvSpPr>
            <p:spPr bwMode="auto">
              <a:xfrm flipH="1">
                <a:off x="1416" y="1286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57" name="Line 2933"/>
              <p:cNvSpPr>
                <a:spLocks noChangeShapeType="1"/>
              </p:cNvSpPr>
              <p:nvPr/>
            </p:nvSpPr>
            <p:spPr bwMode="auto">
              <a:xfrm flipV="1">
                <a:off x="1416" y="1262"/>
                <a:ext cx="66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58" name="Freeform 2934"/>
              <p:cNvSpPr>
                <a:spLocks/>
              </p:cNvSpPr>
              <p:nvPr/>
            </p:nvSpPr>
            <p:spPr bwMode="auto">
              <a:xfrm>
                <a:off x="1416" y="1262"/>
                <a:ext cx="66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66" y="0"/>
                  </a:cxn>
                  <a:cxn ang="0">
                    <a:pos x="42" y="6"/>
                  </a:cxn>
                  <a:cxn ang="0">
                    <a:pos x="0" y="30"/>
                  </a:cxn>
                </a:cxnLst>
                <a:rect l="0" t="0" r="r" b="b"/>
                <a:pathLst>
                  <a:path w="66" h="30">
                    <a:moveTo>
                      <a:pt x="0" y="30"/>
                    </a:moveTo>
                    <a:lnTo>
                      <a:pt x="66" y="0"/>
                    </a:lnTo>
                    <a:lnTo>
                      <a:pt x="42" y="6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59" name="Line 2935"/>
              <p:cNvSpPr>
                <a:spLocks noChangeShapeType="1"/>
              </p:cNvSpPr>
              <p:nvPr/>
            </p:nvSpPr>
            <p:spPr bwMode="auto">
              <a:xfrm flipV="1">
                <a:off x="1416" y="1262"/>
                <a:ext cx="66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60" name="Line 2936"/>
              <p:cNvSpPr>
                <a:spLocks noChangeShapeType="1"/>
              </p:cNvSpPr>
              <p:nvPr/>
            </p:nvSpPr>
            <p:spPr bwMode="auto">
              <a:xfrm flipH="1">
                <a:off x="1458" y="1262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61" name="Freeform 2937"/>
              <p:cNvSpPr>
                <a:spLocks/>
              </p:cNvSpPr>
              <p:nvPr/>
            </p:nvSpPr>
            <p:spPr bwMode="auto">
              <a:xfrm>
                <a:off x="1410" y="860"/>
                <a:ext cx="66" cy="30"/>
              </a:xfrm>
              <a:custGeom>
                <a:avLst/>
                <a:gdLst/>
                <a:ahLst/>
                <a:cxnLst>
                  <a:cxn ang="0">
                    <a:pos x="24" y="30"/>
                  </a:cxn>
                  <a:cxn ang="0">
                    <a:pos x="0" y="18"/>
                  </a:cxn>
                  <a:cxn ang="0">
                    <a:pos x="66" y="0"/>
                  </a:cxn>
                  <a:cxn ang="0">
                    <a:pos x="24" y="30"/>
                  </a:cxn>
                </a:cxnLst>
                <a:rect l="0" t="0" r="r" b="b"/>
                <a:pathLst>
                  <a:path w="66" h="30">
                    <a:moveTo>
                      <a:pt x="24" y="30"/>
                    </a:moveTo>
                    <a:lnTo>
                      <a:pt x="0" y="18"/>
                    </a:lnTo>
                    <a:lnTo>
                      <a:pt x="66" y="0"/>
                    </a:lnTo>
                    <a:lnTo>
                      <a:pt x="24" y="30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62" name="Line 2938"/>
              <p:cNvSpPr>
                <a:spLocks noChangeShapeType="1"/>
              </p:cNvSpPr>
              <p:nvPr/>
            </p:nvSpPr>
            <p:spPr bwMode="auto">
              <a:xfrm flipH="1" flipV="1">
                <a:off x="1410" y="878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63" name="Line 2939"/>
              <p:cNvSpPr>
                <a:spLocks noChangeShapeType="1"/>
              </p:cNvSpPr>
              <p:nvPr/>
            </p:nvSpPr>
            <p:spPr bwMode="auto">
              <a:xfrm flipV="1">
                <a:off x="1410" y="860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64" name="Freeform 2940"/>
              <p:cNvSpPr>
                <a:spLocks/>
              </p:cNvSpPr>
              <p:nvPr/>
            </p:nvSpPr>
            <p:spPr bwMode="auto">
              <a:xfrm>
                <a:off x="1410" y="848"/>
                <a:ext cx="66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66" y="12"/>
                  </a:cxn>
                  <a:cxn ang="0">
                    <a:pos x="36" y="0"/>
                  </a:cxn>
                  <a:cxn ang="0">
                    <a:pos x="0" y="30"/>
                  </a:cxn>
                </a:cxnLst>
                <a:rect l="0" t="0" r="r" b="b"/>
                <a:pathLst>
                  <a:path w="66" h="30">
                    <a:moveTo>
                      <a:pt x="0" y="30"/>
                    </a:moveTo>
                    <a:lnTo>
                      <a:pt x="66" y="12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65" name="Line 2941"/>
              <p:cNvSpPr>
                <a:spLocks noChangeShapeType="1"/>
              </p:cNvSpPr>
              <p:nvPr/>
            </p:nvSpPr>
            <p:spPr bwMode="auto">
              <a:xfrm flipV="1">
                <a:off x="1410" y="860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66" name="Line 2942"/>
              <p:cNvSpPr>
                <a:spLocks noChangeShapeType="1"/>
              </p:cNvSpPr>
              <p:nvPr/>
            </p:nvSpPr>
            <p:spPr bwMode="auto">
              <a:xfrm flipH="1" flipV="1">
                <a:off x="1446" y="848"/>
                <a:ext cx="3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67" name="Freeform 2943"/>
              <p:cNvSpPr>
                <a:spLocks/>
              </p:cNvSpPr>
              <p:nvPr/>
            </p:nvSpPr>
            <p:spPr bwMode="auto">
              <a:xfrm>
                <a:off x="1404" y="1208"/>
                <a:ext cx="66" cy="48"/>
              </a:xfrm>
              <a:custGeom>
                <a:avLst/>
                <a:gdLst/>
                <a:ahLst/>
                <a:cxnLst>
                  <a:cxn ang="0">
                    <a:pos x="24" y="48"/>
                  </a:cxn>
                  <a:cxn ang="0">
                    <a:pos x="0" y="36"/>
                  </a:cxn>
                  <a:cxn ang="0">
                    <a:pos x="66" y="0"/>
                  </a:cxn>
                  <a:cxn ang="0">
                    <a:pos x="24" y="48"/>
                  </a:cxn>
                </a:cxnLst>
                <a:rect l="0" t="0" r="r" b="b"/>
                <a:pathLst>
                  <a:path w="66" h="48">
                    <a:moveTo>
                      <a:pt x="24" y="48"/>
                    </a:moveTo>
                    <a:lnTo>
                      <a:pt x="0" y="36"/>
                    </a:lnTo>
                    <a:lnTo>
                      <a:pt x="66" y="0"/>
                    </a:lnTo>
                    <a:lnTo>
                      <a:pt x="24" y="4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68" name="Line 2944"/>
              <p:cNvSpPr>
                <a:spLocks noChangeShapeType="1"/>
              </p:cNvSpPr>
              <p:nvPr/>
            </p:nvSpPr>
            <p:spPr bwMode="auto">
              <a:xfrm flipH="1" flipV="1">
                <a:off x="1404" y="1244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69" name="Line 2945"/>
              <p:cNvSpPr>
                <a:spLocks noChangeShapeType="1"/>
              </p:cNvSpPr>
              <p:nvPr/>
            </p:nvSpPr>
            <p:spPr bwMode="auto">
              <a:xfrm flipV="1">
                <a:off x="1404" y="1208"/>
                <a:ext cx="66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70" name="Freeform 2946"/>
              <p:cNvSpPr>
                <a:spLocks/>
              </p:cNvSpPr>
              <p:nvPr/>
            </p:nvSpPr>
            <p:spPr bwMode="auto">
              <a:xfrm>
                <a:off x="1404" y="1208"/>
                <a:ext cx="66" cy="36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66" y="0"/>
                  </a:cxn>
                  <a:cxn ang="0">
                    <a:pos x="42" y="0"/>
                  </a:cxn>
                  <a:cxn ang="0">
                    <a:pos x="0" y="36"/>
                  </a:cxn>
                </a:cxnLst>
                <a:rect l="0" t="0" r="r" b="b"/>
                <a:pathLst>
                  <a:path w="66" h="36">
                    <a:moveTo>
                      <a:pt x="0" y="36"/>
                    </a:moveTo>
                    <a:lnTo>
                      <a:pt x="66" y="0"/>
                    </a:lnTo>
                    <a:lnTo>
                      <a:pt x="42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E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71" name="Line 2947"/>
              <p:cNvSpPr>
                <a:spLocks noChangeShapeType="1"/>
              </p:cNvSpPr>
              <p:nvPr/>
            </p:nvSpPr>
            <p:spPr bwMode="auto">
              <a:xfrm flipV="1">
                <a:off x="1404" y="1208"/>
                <a:ext cx="66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72" name="Line 2948"/>
              <p:cNvSpPr>
                <a:spLocks noChangeShapeType="1"/>
              </p:cNvSpPr>
              <p:nvPr/>
            </p:nvSpPr>
            <p:spPr bwMode="auto">
              <a:xfrm flipH="1">
                <a:off x="1446" y="1208"/>
                <a:ext cx="2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73" name="Freeform 2949"/>
              <p:cNvSpPr>
                <a:spLocks/>
              </p:cNvSpPr>
              <p:nvPr/>
            </p:nvSpPr>
            <p:spPr bwMode="auto">
              <a:xfrm>
                <a:off x="1398" y="938"/>
                <a:ext cx="72" cy="24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72" y="0"/>
                  </a:cxn>
                  <a:cxn ang="0">
                    <a:pos x="42" y="0"/>
                  </a:cxn>
                  <a:cxn ang="0">
                    <a:pos x="0" y="24"/>
                  </a:cxn>
                </a:cxnLst>
                <a:rect l="0" t="0" r="r" b="b"/>
                <a:pathLst>
                  <a:path w="72" h="24">
                    <a:moveTo>
                      <a:pt x="0" y="24"/>
                    </a:moveTo>
                    <a:lnTo>
                      <a:pt x="72" y="0"/>
                    </a:lnTo>
                    <a:lnTo>
                      <a:pt x="42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74" name="Line 2950"/>
              <p:cNvSpPr>
                <a:spLocks noChangeShapeType="1"/>
              </p:cNvSpPr>
              <p:nvPr/>
            </p:nvSpPr>
            <p:spPr bwMode="auto">
              <a:xfrm flipV="1">
                <a:off x="1398" y="938"/>
                <a:ext cx="72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75" name="Line 2951"/>
              <p:cNvSpPr>
                <a:spLocks noChangeShapeType="1"/>
              </p:cNvSpPr>
              <p:nvPr/>
            </p:nvSpPr>
            <p:spPr bwMode="auto">
              <a:xfrm flipH="1">
                <a:off x="1440" y="938"/>
                <a:ext cx="3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76" name="Freeform 2952"/>
              <p:cNvSpPr>
                <a:spLocks/>
              </p:cNvSpPr>
              <p:nvPr/>
            </p:nvSpPr>
            <p:spPr bwMode="auto">
              <a:xfrm>
                <a:off x="1398" y="812"/>
                <a:ext cx="66" cy="30"/>
              </a:xfrm>
              <a:custGeom>
                <a:avLst/>
                <a:gdLst/>
                <a:ahLst/>
                <a:cxnLst>
                  <a:cxn ang="0">
                    <a:pos x="24" y="30"/>
                  </a:cxn>
                  <a:cxn ang="0">
                    <a:pos x="0" y="18"/>
                  </a:cxn>
                  <a:cxn ang="0">
                    <a:pos x="66" y="0"/>
                  </a:cxn>
                  <a:cxn ang="0">
                    <a:pos x="24" y="30"/>
                  </a:cxn>
                </a:cxnLst>
                <a:rect l="0" t="0" r="r" b="b"/>
                <a:pathLst>
                  <a:path w="66" h="30">
                    <a:moveTo>
                      <a:pt x="24" y="30"/>
                    </a:moveTo>
                    <a:lnTo>
                      <a:pt x="0" y="18"/>
                    </a:lnTo>
                    <a:lnTo>
                      <a:pt x="66" y="0"/>
                    </a:lnTo>
                    <a:lnTo>
                      <a:pt x="24" y="30"/>
                    </a:lnTo>
                    <a:close/>
                  </a:path>
                </a:pathLst>
              </a:custGeom>
              <a:solidFill>
                <a:srgbClr val="9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77" name="Line 2953"/>
              <p:cNvSpPr>
                <a:spLocks noChangeShapeType="1"/>
              </p:cNvSpPr>
              <p:nvPr/>
            </p:nvSpPr>
            <p:spPr bwMode="auto">
              <a:xfrm flipH="1" flipV="1">
                <a:off x="1398" y="830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78" name="Line 2954"/>
              <p:cNvSpPr>
                <a:spLocks noChangeShapeType="1"/>
              </p:cNvSpPr>
              <p:nvPr/>
            </p:nvSpPr>
            <p:spPr bwMode="auto">
              <a:xfrm flipV="1">
                <a:off x="1398" y="812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79" name="Freeform 2955"/>
              <p:cNvSpPr>
                <a:spLocks/>
              </p:cNvSpPr>
              <p:nvPr/>
            </p:nvSpPr>
            <p:spPr bwMode="auto">
              <a:xfrm>
                <a:off x="1398" y="1148"/>
                <a:ext cx="66" cy="66"/>
              </a:xfrm>
              <a:custGeom>
                <a:avLst/>
                <a:gdLst/>
                <a:ahLst/>
                <a:cxnLst>
                  <a:cxn ang="0">
                    <a:pos x="24" y="66"/>
                  </a:cxn>
                  <a:cxn ang="0">
                    <a:pos x="0" y="42"/>
                  </a:cxn>
                  <a:cxn ang="0">
                    <a:pos x="66" y="0"/>
                  </a:cxn>
                  <a:cxn ang="0">
                    <a:pos x="24" y="66"/>
                  </a:cxn>
                </a:cxnLst>
                <a:rect l="0" t="0" r="r" b="b"/>
                <a:pathLst>
                  <a:path w="66" h="66">
                    <a:moveTo>
                      <a:pt x="24" y="66"/>
                    </a:moveTo>
                    <a:lnTo>
                      <a:pt x="0" y="42"/>
                    </a:lnTo>
                    <a:lnTo>
                      <a:pt x="66" y="0"/>
                    </a:lnTo>
                    <a:lnTo>
                      <a:pt x="24" y="66"/>
                    </a:lnTo>
                    <a:close/>
                  </a:path>
                </a:pathLst>
              </a:custGeom>
              <a:solidFill>
                <a:srgbClr val="E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80" name="Line 2956"/>
              <p:cNvSpPr>
                <a:spLocks noChangeShapeType="1"/>
              </p:cNvSpPr>
              <p:nvPr/>
            </p:nvSpPr>
            <p:spPr bwMode="auto">
              <a:xfrm flipH="1" flipV="1">
                <a:off x="1398" y="1190"/>
                <a:ext cx="24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81" name="Line 2957"/>
              <p:cNvSpPr>
                <a:spLocks noChangeShapeType="1"/>
              </p:cNvSpPr>
              <p:nvPr/>
            </p:nvSpPr>
            <p:spPr bwMode="auto">
              <a:xfrm flipV="1">
                <a:off x="1398" y="1148"/>
                <a:ext cx="66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82" name="Freeform 2958"/>
              <p:cNvSpPr>
                <a:spLocks/>
              </p:cNvSpPr>
              <p:nvPr/>
            </p:nvSpPr>
            <p:spPr bwMode="auto">
              <a:xfrm>
                <a:off x="1398" y="1148"/>
                <a:ext cx="66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66" y="0"/>
                  </a:cxn>
                  <a:cxn ang="0">
                    <a:pos x="42" y="6"/>
                  </a:cxn>
                  <a:cxn ang="0">
                    <a:pos x="0" y="42"/>
                  </a:cxn>
                </a:cxnLst>
                <a:rect l="0" t="0" r="r" b="b"/>
                <a:pathLst>
                  <a:path w="66" h="42">
                    <a:moveTo>
                      <a:pt x="0" y="42"/>
                    </a:moveTo>
                    <a:lnTo>
                      <a:pt x="66" y="0"/>
                    </a:lnTo>
                    <a:lnTo>
                      <a:pt x="42" y="6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83" name="Line 2959"/>
              <p:cNvSpPr>
                <a:spLocks noChangeShapeType="1"/>
              </p:cNvSpPr>
              <p:nvPr/>
            </p:nvSpPr>
            <p:spPr bwMode="auto">
              <a:xfrm flipV="1">
                <a:off x="1398" y="1148"/>
                <a:ext cx="66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84" name="Line 2960"/>
              <p:cNvSpPr>
                <a:spLocks noChangeShapeType="1"/>
              </p:cNvSpPr>
              <p:nvPr/>
            </p:nvSpPr>
            <p:spPr bwMode="auto">
              <a:xfrm flipH="1">
                <a:off x="1440" y="1148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85" name="Freeform 2961"/>
              <p:cNvSpPr>
                <a:spLocks/>
              </p:cNvSpPr>
              <p:nvPr/>
            </p:nvSpPr>
            <p:spPr bwMode="auto">
              <a:xfrm>
                <a:off x="1344" y="1256"/>
                <a:ext cx="66" cy="648"/>
              </a:xfrm>
              <a:custGeom>
                <a:avLst/>
                <a:gdLst/>
                <a:ahLst/>
                <a:cxnLst>
                  <a:cxn ang="0">
                    <a:pos x="0" y="366"/>
                  </a:cxn>
                  <a:cxn ang="0">
                    <a:pos x="66" y="0"/>
                  </a:cxn>
                  <a:cxn ang="0">
                    <a:pos x="42" y="648"/>
                  </a:cxn>
                  <a:cxn ang="0">
                    <a:pos x="0" y="366"/>
                  </a:cxn>
                </a:cxnLst>
                <a:rect l="0" t="0" r="r" b="b"/>
                <a:pathLst>
                  <a:path w="66" h="648">
                    <a:moveTo>
                      <a:pt x="0" y="366"/>
                    </a:moveTo>
                    <a:lnTo>
                      <a:pt x="66" y="0"/>
                    </a:lnTo>
                    <a:lnTo>
                      <a:pt x="42" y="648"/>
                    </a:lnTo>
                    <a:lnTo>
                      <a:pt x="0" y="366"/>
                    </a:lnTo>
                    <a:close/>
                  </a:path>
                </a:pathLst>
              </a:custGeom>
              <a:solidFill>
                <a:srgbClr val="20FFD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86" name="Line 2962"/>
              <p:cNvSpPr>
                <a:spLocks noChangeShapeType="1"/>
              </p:cNvSpPr>
              <p:nvPr/>
            </p:nvSpPr>
            <p:spPr bwMode="auto">
              <a:xfrm flipV="1">
                <a:off x="1344" y="1256"/>
                <a:ext cx="66" cy="36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87" name="Line 2963"/>
              <p:cNvSpPr>
                <a:spLocks noChangeShapeType="1"/>
              </p:cNvSpPr>
              <p:nvPr/>
            </p:nvSpPr>
            <p:spPr bwMode="auto">
              <a:xfrm flipH="1">
                <a:off x="1386" y="1256"/>
                <a:ext cx="24" cy="64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88" name="Freeform 2964"/>
              <p:cNvSpPr>
                <a:spLocks/>
              </p:cNvSpPr>
              <p:nvPr/>
            </p:nvSpPr>
            <p:spPr bwMode="auto">
              <a:xfrm>
                <a:off x="1392" y="1256"/>
                <a:ext cx="66" cy="24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66" y="12"/>
                  </a:cxn>
                  <a:cxn ang="0">
                    <a:pos x="36" y="0"/>
                  </a:cxn>
                  <a:cxn ang="0">
                    <a:pos x="0" y="24"/>
                  </a:cxn>
                </a:cxnLst>
                <a:rect l="0" t="0" r="r" b="b"/>
                <a:pathLst>
                  <a:path w="66" h="24">
                    <a:moveTo>
                      <a:pt x="0" y="24"/>
                    </a:moveTo>
                    <a:lnTo>
                      <a:pt x="66" y="12"/>
                    </a:lnTo>
                    <a:lnTo>
                      <a:pt x="36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E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89" name="Line 2965"/>
              <p:cNvSpPr>
                <a:spLocks noChangeShapeType="1"/>
              </p:cNvSpPr>
              <p:nvPr/>
            </p:nvSpPr>
            <p:spPr bwMode="auto">
              <a:xfrm flipV="1">
                <a:off x="1392" y="1268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90" name="Line 2966"/>
              <p:cNvSpPr>
                <a:spLocks noChangeShapeType="1"/>
              </p:cNvSpPr>
              <p:nvPr/>
            </p:nvSpPr>
            <p:spPr bwMode="auto">
              <a:xfrm flipH="1" flipV="1">
                <a:off x="1428" y="1256"/>
                <a:ext cx="3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91" name="Freeform 2967"/>
              <p:cNvSpPr>
                <a:spLocks/>
              </p:cNvSpPr>
              <p:nvPr/>
            </p:nvSpPr>
            <p:spPr bwMode="auto">
              <a:xfrm>
                <a:off x="1392" y="1268"/>
                <a:ext cx="66" cy="24"/>
              </a:xfrm>
              <a:custGeom>
                <a:avLst/>
                <a:gdLst/>
                <a:ahLst/>
                <a:cxnLst>
                  <a:cxn ang="0">
                    <a:pos x="24" y="24"/>
                  </a:cxn>
                  <a:cxn ang="0">
                    <a:pos x="0" y="12"/>
                  </a:cxn>
                  <a:cxn ang="0">
                    <a:pos x="66" y="0"/>
                  </a:cxn>
                  <a:cxn ang="0">
                    <a:pos x="24" y="24"/>
                  </a:cxn>
                </a:cxnLst>
                <a:rect l="0" t="0" r="r" b="b"/>
                <a:pathLst>
                  <a:path w="66" h="24">
                    <a:moveTo>
                      <a:pt x="24" y="24"/>
                    </a:moveTo>
                    <a:lnTo>
                      <a:pt x="0" y="12"/>
                    </a:lnTo>
                    <a:lnTo>
                      <a:pt x="66" y="0"/>
                    </a:lnTo>
                    <a:lnTo>
                      <a:pt x="24" y="2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92" name="Line 2968"/>
              <p:cNvSpPr>
                <a:spLocks noChangeShapeType="1"/>
              </p:cNvSpPr>
              <p:nvPr/>
            </p:nvSpPr>
            <p:spPr bwMode="auto">
              <a:xfrm flipH="1" flipV="1">
                <a:off x="1392" y="1280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93" name="Line 2969"/>
              <p:cNvSpPr>
                <a:spLocks noChangeShapeType="1"/>
              </p:cNvSpPr>
              <p:nvPr/>
            </p:nvSpPr>
            <p:spPr bwMode="auto">
              <a:xfrm flipV="1">
                <a:off x="1392" y="1268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94" name="Freeform 2970"/>
              <p:cNvSpPr>
                <a:spLocks/>
              </p:cNvSpPr>
              <p:nvPr/>
            </p:nvSpPr>
            <p:spPr bwMode="auto">
              <a:xfrm>
                <a:off x="1386" y="1082"/>
                <a:ext cx="66" cy="6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6" y="60"/>
                  </a:cxn>
                  <a:cxn ang="0">
                    <a:pos x="42" y="42"/>
                  </a:cxn>
                  <a:cxn ang="0">
                    <a:pos x="0" y="0"/>
                  </a:cxn>
                </a:cxnLst>
                <a:rect l="0" t="0" r="r" b="b"/>
                <a:pathLst>
                  <a:path w="66" h="60">
                    <a:moveTo>
                      <a:pt x="0" y="0"/>
                    </a:moveTo>
                    <a:lnTo>
                      <a:pt x="66" y="60"/>
                    </a:lnTo>
                    <a:lnTo>
                      <a:pt x="42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95" name="Line 2971"/>
              <p:cNvSpPr>
                <a:spLocks noChangeShapeType="1"/>
              </p:cNvSpPr>
              <p:nvPr/>
            </p:nvSpPr>
            <p:spPr bwMode="auto">
              <a:xfrm>
                <a:off x="1386" y="1082"/>
                <a:ext cx="66" cy="6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96" name="Line 2972"/>
              <p:cNvSpPr>
                <a:spLocks noChangeShapeType="1"/>
              </p:cNvSpPr>
              <p:nvPr/>
            </p:nvSpPr>
            <p:spPr bwMode="auto">
              <a:xfrm flipH="1" flipV="1">
                <a:off x="1428" y="1124"/>
                <a:ext cx="24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97" name="Freeform 2973"/>
              <p:cNvSpPr>
                <a:spLocks/>
              </p:cNvSpPr>
              <p:nvPr/>
            </p:nvSpPr>
            <p:spPr bwMode="auto">
              <a:xfrm>
                <a:off x="1386" y="1082"/>
                <a:ext cx="66" cy="60"/>
              </a:xfrm>
              <a:custGeom>
                <a:avLst/>
                <a:gdLst/>
                <a:ahLst/>
                <a:cxnLst>
                  <a:cxn ang="0">
                    <a:pos x="24" y="30"/>
                  </a:cxn>
                  <a:cxn ang="0">
                    <a:pos x="0" y="0"/>
                  </a:cxn>
                  <a:cxn ang="0">
                    <a:pos x="66" y="60"/>
                  </a:cxn>
                  <a:cxn ang="0">
                    <a:pos x="24" y="30"/>
                  </a:cxn>
                </a:cxnLst>
                <a:rect l="0" t="0" r="r" b="b"/>
                <a:pathLst>
                  <a:path w="66" h="60">
                    <a:moveTo>
                      <a:pt x="24" y="30"/>
                    </a:moveTo>
                    <a:lnTo>
                      <a:pt x="0" y="0"/>
                    </a:lnTo>
                    <a:lnTo>
                      <a:pt x="66" y="60"/>
                    </a:lnTo>
                    <a:lnTo>
                      <a:pt x="24" y="30"/>
                    </a:lnTo>
                    <a:close/>
                  </a:path>
                </a:pathLst>
              </a:custGeom>
              <a:solidFill>
                <a:srgbClr val="B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98" name="Line 2974"/>
              <p:cNvSpPr>
                <a:spLocks noChangeShapeType="1"/>
              </p:cNvSpPr>
              <p:nvPr/>
            </p:nvSpPr>
            <p:spPr bwMode="auto">
              <a:xfrm flipH="1" flipV="1">
                <a:off x="1386" y="1082"/>
                <a:ext cx="24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99" name="Line 2975"/>
              <p:cNvSpPr>
                <a:spLocks noChangeShapeType="1"/>
              </p:cNvSpPr>
              <p:nvPr/>
            </p:nvSpPr>
            <p:spPr bwMode="auto">
              <a:xfrm>
                <a:off x="1386" y="1082"/>
                <a:ext cx="66" cy="6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00" name="Freeform 2976"/>
              <p:cNvSpPr>
                <a:spLocks/>
              </p:cNvSpPr>
              <p:nvPr/>
            </p:nvSpPr>
            <p:spPr bwMode="auto">
              <a:xfrm>
                <a:off x="1380" y="842"/>
                <a:ext cx="66" cy="24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66" y="6"/>
                  </a:cxn>
                  <a:cxn ang="0">
                    <a:pos x="42" y="0"/>
                  </a:cxn>
                  <a:cxn ang="0">
                    <a:pos x="0" y="24"/>
                  </a:cxn>
                </a:cxnLst>
                <a:rect l="0" t="0" r="r" b="b"/>
                <a:pathLst>
                  <a:path w="66" h="24">
                    <a:moveTo>
                      <a:pt x="0" y="24"/>
                    </a:moveTo>
                    <a:lnTo>
                      <a:pt x="66" y="6"/>
                    </a:lnTo>
                    <a:lnTo>
                      <a:pt x="42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9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01" name="Line 2977"/>
              <p:cNvSpPr>
                <a:spLocks noChangeShapeType="1"/>
              </p:cNvSpPr>
              <p:nvPr/>
            </p:nvSpPr>
            <p:spPr bwMode="auto">
              <a:xfrm flipV="1">
                <a:off x="1380" y="848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02" name="Line 2978"/>
              <p:cNvSpPr>
                <a:spLocks noChangeShapeType="1"/>
              </p:cNvSpPr>
              <p:nvPr/>
            </p:nvSpPr>
            <p:spPr bwMode="auto">
              <a:xfrm flipH="1" flipV="1">
                <a:off x="1422" y="842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03" name="Freeform 2979"/>
              <p:cNvSpPr>
                <a:spLocks/>
              </p:cNvSpPr>
              <p:nvPr/>
            </p:nvSpPr>
            <p:spPr bwMode="auto">
              <a:xfrm>
                <a:off x="1380" y="848"/>
                <a:ext cx="66" cy="30"/>
              </a:xfrm>
              <a:custGeom>
                <a:avLst/>
                <a:gdLst/>
                <a:ahLst/>
                <a:cxnLst>
                  <a:cxn ang="0">
                    <a:pos x="30" y="30"/>
                  </a:cxn>
                  <a:cxn ang="0">
                    <a:pos x="0" y="18"/>
                  </a:cxn>
                  <a:cxn ang="0">
                    <a:pos x="66" y="0"/>
                  </a:cxn>
                  <a:cxn ang="0">
                    <a:pos x="30" y="30"/>
                  </a:cxn>
                </a:cxnLst>
                <a:rect l="0" t="0" r="r" b="b"/>
                <a:pathLst>
                  <a:path w="66" h="30">
                    <a:moveTo>
                      <a:pt x="30" y="30"/>
                    </a:moveTo>
                    <a:lnTo>
                      <a:pt x="0" y="18"/>
                    </a:lnTo>
                    <a:lnTo>
                      <a:pt x="66" y="0"/>
                    </a:lnTo>
                    <a:lnTo>
                      <a:pt x="30" y="30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04" name="Line 2980"/>
              <p:cNvSpPr>
                <a:spLocks noChangeShapeType="1"/>
              </p:cNvSpPr>
              <p:nvPr/>
            </p:nvSpPr>
            <p:spPr bwMode="auto">
              <a:xfrm flipH="1" flipV="1">
                <a:off x="1380" y="866"/>
                <a:ext cx="3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05" name="Line 2981"/>
              <p:cNvSpPr>
                <a:spLocks noChangeShapeType="1"/>
              </p:cNvSpPr>
              <p:nvPr/>
            </p:nvSpPr>
            <p:spPr bwMode="auto">
              <a:xfrm flipV="1">
                <a:off x="1380" y="848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06" name="Freeform 2982"/>
              <p:cNvSpPr>
                <a:spLocks/>
              </p:cNvSpPr>
              <p:nvPr/>
            </p:nvSpPr>
            <p:spPr bwMode="auto">
              <a:xfrm>
                <a:off x="1380" y="1208"/>
                <a:ext cx="66" cy="24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66" y="0"/>
                  </a:cxn>
                  <a:cxn ang="0">
                    <a:pos x="42" y="6"/>
                  </a:cxn>
                  <a:cxn ang="0">
                    <a:pos x="0" y="24"/>
                  </a:cxn>
                </a:cxnLst>
                <a:rect l="0" t="0" r="r" b="b"/>
                <a:pathLst>
                  <a:path w="66" h="24">
                    <a:moveTo>
                      <a:pt x="0" y="24"/>
                    </a:moveTo>
                    <a:lnTo>
                      <a:pt x="66" y="0"/>
                    </a:lnTo>
                    <a:lnTo>
                      <a:pt x="42" y="6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E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07" name="Line 2983"/>
              <p:cNvSpPr>
                <a:spLocks noChangeShapeType="1"/>
              </p:cNvSpPr>
              <p:nvPr/>
            </p:nvSpPr>
            <p:spPr bwMode="auto">
              <a:xfrm flipV="1">
                <a:off x="1380" y="1208"/>
                <a:ext cx="6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08" name="Line 2984"/>
              <p:cNvSpPr>
                <a:spLocks noChangeShapeType="1"/>
              </p:cNvSpPr>
              <p:nvPr/>
            </p:nvSpPr>
            <p:spPr bwMode="auto">
              <a:xfrm flipH="1">
                <a:off x="1422" y="1208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09" name="Freeform 2985"/>
              <p:cNvSpPr>
                <a:spLocks/>
              </p:cNvSpPr>
              <p:nvPr/>
            </p:nvSpPr>
            <p:spPr bwMode="auto">
              <a:xfrm>
                <a:off x="1380" y="1208"/>
                <a:ext cx="66" cy="36"/>
              </a:xfrm>
              <a:custGeom>
                <a:avLst/>
                <a:gdLst/>
                <a:ahLst/>
                <a:cxnLst>
                  <a:cxn ang="0">
                    <a:pos x="24" y="36"/>
                  </a:cxn>
                  <a:cxn ang="0">
                    <a:pos x="0" y="24"/>
                  </a:cxn>
                  <a:cxn ang="0">
                    <a:pos x="66" y="0"/>
                  </a:cxn>
                  <a:cxn ang="0">
                    <a:pos x="24" y="36"/>
                  </a:cxn>
                </a:cxnLst>
                <a:rect l="0" t="0" r="r" b="b"/>
                <a:pathLst>
                  <a:path w="66" h="36">
                    <a:moveTo>
                      <a:pt x="24" y="36"/>
                    </a:moveTo>
                    <a:lnTo>
                      <a:pt x="0" y="24"/>
                    </a:lnTo>
                    <a:lnTo>
                      <a:pt x="66" y="0"/>
                    </a:lnTo>
                    <a:lnTo>
                      <a:pt x="24" y="36"/>
                    </a:lnTo>
                    <a:close/>
                  </a:path>
                </a:pathLst>
              </a:custGeom>
              <a:solidFill>
                <a:srgbClr val="E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10" name="Line 2986"/>
              <p:cNvSpPr>
                <a:spLocks noChangeShapeType="1"/>
              </p:cNvSpPr>
              <p:nvPr/>
            </p:nvSpPr>
            <p:spPr bwMode="auto">
              <a:xfrm flipH="1" flipV="1">
                <a:off x="1380" y="1232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11" name="Line 2987"/>
              <p:cNvSpPr>
                <a:spLocks noChangeShapeType="1"/>
              </p:cNvSpPr>
              <p:nvPr/>
            </p:nvSpPr>
            <p:spPr bwMode="auto">
              <a:xfrm flipV="1">
                <a:off x="1380" y="1208"/>
                <a:ext cx="6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12" name="Freeform 2988"/>
              <p:cNvSpPr>
                <a:spLocks/>
              </p:cNvSpPr>
              <p:nvPr/>
            </p:nvSpPr>
            <p:spPr bwMode="auto">
              <a:xfrm>
                <a:off x="1374" y="896"/>
                <a:ext cx="66" cy="4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6" y="42"/>
                  </a:cxn>
                  <a:cxn ang="0">
                    <a:pos x="42" y="36"/>
                  </a:cxn>
                  <a:cxn ang="0">
                    <a:pos x="0" y="0"/>
                  </a:cxn>
                </a:cxnLst>
                <a:rect l="0" t="0" r="r" b="b"/>
                <a:pathLst>
                  <a:path w="66" h="42">
                    <a:moveTo>
                      <a:pt x="0" y="0"/>
                    </a:moveTo>
                    <a:lnTo>
                      <a:pt x="66" y="42"/>
                    </a:lnTo>
                    <a:lnTo>
                      <a:pt x="42" y="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13" name="Line 2989"/>
              <p:cNvSpPr>
                <a:spLocks noChangeShapeType="1"/>
              </p:cNvSpPr>
              <p:nvPr/>
            </p:nvSpPr>
            <p:spPr bwMode="auto">
              <a:xfrm>
                <a:off x="1374" y="896"/>
                <a:ext cx="66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14" name="Line 2990"/>
              <p:cNvSpPr>
                <a:spLocks noChangeShapeType="1"/>
              </p:cNvSpPr>
              <p:nvPr/>
            </p:nvSpPr>
            <p:spPr bwMode="auto">
              <a:xfrm flipH="1" flipV="1">
                <a:off x="1416" y="932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15" name="Freeform 2991"/>
              <p:cNvSpPr>
                <a:spLocks/>
              </p:cNvSpPr>
              <p:nvPr/>
            </p:nvSpPr>
            <p:spPr bwMode="auto">
              <a:xfrm>
                <a:off x="1374" y="896"/>
                <a:ext cx="66" cy="66"/>
              </a:xfrm>
              <a:custGeom>
                <a:avLst/>
                <a:gdLst/>
                <a:ahLst/>
                <a:cxnLst>
                  <a:cxn ang="0">
                    <a:pos x="24" y="66"/>
                  </a:cxn>
                  <a:cxn ang="0">
                    <a:pos x="0" y="0"/>
                  </a:cxn>
                  <a:cxn ang="0">
                    <a:pos x="66" y="42"/>
                  </a:cxn>
                  <a:cxn ang="0">
                    <a:pos x="24" y="66"/>
                  </a:cxn>
                </a:cxnLst>
                <a:rect l="0" t="0" r="r" b="b"/>
                <a:pathLst>
                  <a:path w="66" h="66">
                    <a:moveTo>
                      <a:pt x="24" y="66"/>
                    </a:moveTo>
                    <a:lnTo>
                      <a:pt x="0" y="0"/>
                    </a:lnTo>
                    <a:lnTo>
                      <a:pt x="66" y="42"/>
                    </a:lnTo>
                    <a:lnTo>
                      <a:pt x="24" y="66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16" name="Line 2992"/>
              <p:cNvSpPr>
                <a:spLocks noChangeShapeType="1"/>
              </p:cNvSpPr>
              <p:nvPr/>
            </p:nvSpPr>
            <p:spPr bwMode="auto">
              <a:xfrm flipH="1" flipV="1">
                <a:off x="1374" y="896"/>
                <a:ext cx="24" cy="6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17" name="Line 2993"/>
              <p:cNvSpPr>
                <a:spLocks noChangeShapeType="1"/>
              </p:cNvSpPr>
              <p:nvPr/>
            </p:nvSpPr>
            <p:spPr bwMode="auto">
              <a:xfrm>
                <a:off x="1374" y="896"/>
                <a:ext cx="66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18" name="Freeform 2994"/>
              <p:cNvSpPr>
                <a:spLocks/>
              </p:cNvSpPr>
              <p:nvPr/>
            </p:nvSpPr>
            <p:spPr bwMode="auto">
              <a:xfrm>
                <a:off x="1368" y="1154"/>
                <a:ext cx="72" cy="36"/>
              </a:xfrm>
              <a:custGeom>
                <a:avLst/>
                <a:gdLst/>
                <a:ahLst/>
                <a:cxnLst>
                  <a:cxn ang="0">
                    <a:pos x="30" y="36"/>
                  </a:cxn>
                  <a:cxn ang="0">
                    <a:pos x="0" y="30"/>
                  </a:cxn>
                  <a:cxn ang="0">
                    <a:pos x="72" y="0"/>
                  </a:cxn>
                  <a:cxn ang="0">
                    <a:pos x="30" y="36"/>
                  </a:cxn>
                </a:cxnLst>
                <a:rect l="0" t="0" r="r" b="b"/>
                <a:pathLst>
                  <a:path w="72" h="36">
                    <a:moveTo>
                      <a:pt x="30" y="36"/>
                    </a:moveTo>
                    <a:lnTo>
                      <a:pt x="0" y="30"/>
                    </a:lnTo>
                    <a:lnTo>
                      <a:pt x="72" y="0"/>
                    </a:lnTo>
                    <a:lnTo>
                      <a:pt x="30" y="36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19" name="Line 2995"/>
              <p:cNvSpPr>
                <a:spLocks noChangeShapeType="1"/>
              </p:cNvSpPr>
              <p:nvPr/>
            </p:nvSpPr>
            <p:spPr bwMode="auto">
              <a:xfrm flipH="1" flipV="1">
                <a:off x="1368" y="1184"/>
                <a:ext cx="3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20" name="Line 2996"/>
              <p:cNvSpPr>
                <a:spLocks noChangeShapeType="1"/>
              </p:cNvSpPr>
              <p:nvPr/>
            </p:nvSpPr>
            <p:spPr bwMode="auto">
              <a:xfrm flipV="1">
                <a:off x="1368" y="1154"/>
                <a:ext cx="72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21" name="Freeform 2997"/>
              <p:cNvSpPr>
                <a:spLocks/>
              </p:cNvSpPr>
              <p:nvPr/>
            </p:nvSpPr>
            <p:spPr bwMode="auto">
              <a:xfrm>
                <a:off x="1368" y="1112"/>
                <a:ext cx="72" cy="72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72" y="42"/>
                  </a:cxn>
                  <a:cxn ang="0">
                    <a:pos x="42" y="0"/>
                  </a:cxn>
                  <a:cxn ang="0">
                    <a:pos x="0" y="72"/>
                  </a:cxn>
                </a:cxnLst>
                <a:rect l="0" t="0" r="r" b="b"/>
                <a:pathLst>
                  <a:path w="72" h="72">
                    <a:moveTo>
                      <a:pt x="0" y="72"/>
                    </a:moveTo>
                    <a:lnTo>
                      <a:pt x="72" y="42"/>
                    </a:lnTo>
                    <a:lnTo>
                      <a:pt x="42" y="0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22" name="Line 2998"/>
              <p:cNvSpPr>
                <a:spLocks noChangeShapeType="1"/>
              </p:cNvSpPr>
              <p:nvPr/>
            </p:nvSpPr>
            <p:spPr bwMode="auto">
              <a:xfrm flipV="1">
                <a:off x="1368" y="1154"/>
                <a:ext cx="72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23" name="Line 2999"/>
              <p:cNvSpPr>
                <a:spLocks noChangeShapeType="1"/>
              </p:cNvSpPr>
              <p:nvPr/>
            </p:nvSpPr>
            <p:spPr bwMode="auto">
              <a:xfrm flipH="1" flipV="1">
                <a:off x="1410" y="1112"/>
                <a:ext cx="30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24" name="Freeform 3000"/>
              <p:cNvSpPr>
                <a:spLocks/>
              </p:cNvSpPr>
              <p:nvPr/>
            </p:nvSpPr>
            <p:spPr bwMode="auto">
              <a:xfrm>
                <a:off x="1362" y="1256"/>
                <a:ext cx="66" cy="24"/>
              </a:xfrm>
              <a:custGeom>
                <a:avLst/>
                <a:gdLst/>
                <a:ahLst/>
                <a:cxnLst>
                  <a:cxn ang="0">
                    <a:pos x="30" y="24"/>
                  </a:cxn>
                  <a:cxn ang="0">
                    <a:pos x="0" y="0"/>
                  </a:cxn>
                  <a:cxn ang="0">
                    <a:pos x="66" y="0"/>
                  </a:cxn>
                  <a:cxn ang="0">
                    <a:pos x="30" y="24"/>
                  </a:cxn>
                </a:cxnLst>
                <a:rect l="0" t="0" r="r" b="b"/>
                <a:pathLst>
                  <a:path w="66" h="24">
                    <a:moveTo>
                      <a:pt x="30" y="24"/>
                    </a:moveTo>
                    <a:lnTo>
                      <a:pt x="0" y="0"/>
                    </a:lnTo>
                    <a:lnTo>
                      <a:pt x="66" y="0"/>
                    </a:lnTo>
                    <a:lnTo>
                      <a:pt x="30" y="24"/>
                    </a:lnTo>
                    <a:close/>
                  </a:path>
                </a:pathLst>
              </a:custGeom>
              <a:solidFill>
                <a:srgbClr val="E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25" name="Line 3001"/>
              <p:cNvSpPr>
                <a:spLocks noChangeShapeType="1"/>
              </p:cNvSpPr>
              <p:nvPr/>
            </p:nvSpPr>
            <p:spPr bwMode="auto">
              <a:xfrm flipH="1" flipV="1">
                <a:off x="1362" y="1256"/>
                <a:ext cx="30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26" name="Line 3002"/>
              <p:cNvSpPr>
                <a:spLocks noChangeShapeType="1"/>
              </p:cNvSpPr>
              <p:nvPr/>
            </p:nvSpPr>
            <p:spPr bwMode="auto">
              <a:xfrm>
                <a:off x="1362" y="1256"/>
                <a:ext cx="6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27" name="Freeform 3003"/>
              <p:cNvSpPr>
                <a:spLocks/>
              </p:cNvSpPr>
              <p:nvPr/>
            </p:nvSpPr>
            <p:spPr bwMode="auto">
              <a:xfrm>
                <a:off x="1362" y="1244"/>
                <a:ext cx="66" cy="12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66" y="12"/>
                  </a:cxn>
                  <a:cxn ang="0">
                    <a:pos x="42" y="0"/>
                  </a:cxn>
                  <a:cxn ang="0">
                    <a:pos x="0" y="12"/>
                  </a:cxn>
                </a:cxnLst>
                <a:rect l="0" t="0" r="r" b="b"/>
                <a:pathLst>
                  <a:path w="66" h="12">
                    <a:moveTo>
                      <a:pt x="0" y="12"/>
                    </a:moveTo>
                    <a:lnTo>
                      <a:pt x="66" y="12"/>
                    </a:lnTo>
                    <a:lnTo>
                      <a:pt x="42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28" name="Line 3004"/>
              <p:cNvSpPr>
                <a:spLocks noChangeShapeType="1"/>
              </p:cNvSpPr>
              <p:nvPr/>
            </p:nvSpPr>
            <p:spPr bwMode="auto">
              <a:xfrm>
                <a:off x="1362" y="1256"/>
                <a:ext cx="6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29" name="Line 3005"/>
              <p:cNvSpPr>
                <a:spLocks noChangeShapeType="1"/>
              </p:cNvSpPr>
              <p:nvPr/>
            </p:nvSpPr>
            <p:spPr bwMode="auto">
              <a:xfrm flipH="1" flipV="1">
                <a:off x="1404" y="1244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30" name="Freeform 3006"/>
              <p:cNvSpPr>
                <a:spLocks/>
              </p:cNvSpPr>
              <p:nvPr/>
            </p:nvSpPr>
            <p:spPr bwMode="auto">
              <a:xfrm>
                <a:off x="1356" y="842"/>
                <a:ext cx="66" cy="24"/>
              </a:xfrm>
              <a:custGeom>
                <a:avLst/>
                <a:gdLst/>
                <a:ahLst/>
                <a:cxnLst>
                  <a:cxn ang="0">
                    <a:pos x="24" y="24"/>
                  </a:cxn>
                  <a:cxn ang="0">
                    <a:pos x="0" y="12"/>
                  </a:cxn>
                  <a:cxn ang="0">
                    <a:pos x="66" y="0"/>
                  </a:cxn>
                  <a:cxn ang="0">
                    <a:pos x="24" y="24"/>
                  </a:cxn>
                </a:cxnLst>
                <a:rect l="0" t="0" r="r" b="b"/>
                <a:pathLst>
                  <a:path w="66" h="24">
                    <a:moveTo>
                      <a:pt x="24" y="24"/>
                    </a:moveTo>
                    <a:lnTo>
                      <a:pt x="0" y="12"/>
                    </a:lnTo>
                    <a:lnTo>
                      <a:pt x="66" y="0"/>
                    </a:lnTo>
                    <a:lnTo>
                      <a:pt x="24" y="24"/>
                    </a:lnTo>
                    <a:close/>
                  </a:path>
                </a:pathLst>
              </a:custGeom>
              <a:solidFill>
                <a:srgbClr val="9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31" name="Line 3007"/>
              <p:cNvSpPr>
                <a:spLocks noChangeShapeType="1"/>
              </p:cNvSpPr>
              <p:nvPr/>
            </p:nvSpPr>
            <p:spPr bwMode="auto">
              <a:xfrm flipH="1" flipV="1">
                <a:off x="1356" y="854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32" name="Line 3008"/>
              <p:cNvSpPr>
                <a:spLocks noChangeShapeType="1"/>
              </p:cNvSpPr>
              <p:nvPr/>
            </p:nvSpPr>
            <p:spPr bwMode="auto">
              <a:xfrm flipV="1">
                <a:off x="1356" y="842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33" name="Freeform 3009"/>
              <p:cNvSpPr>
                <a:spLocks/>
              </p:cNvSpPr>
              <p:nvPr/>
            </p:nvSpPr>
            <p:spPr bwMode="auto">
              <a:xfrm>
                <a:off x="1356" y="830"/>
                <a:ext cx="66" cy="24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66" y="12"/>
                  </a:cxn>
                  <a:cxn ang="0">
                    <a:pos x="42" y="0"/>
                  </a:cxn>
                  <a:cxn ang="0">
                    <a:pos x="0" y="24"/>
                  </a:cxn>
                </a:cxnLst>
                <a:rect l="0" t="0" r="r" b="b"/>
                <a:pathLst>
                  <a:path w="66" h="24">
                    <a:moveTo>
                      <a:pt x="0" y="24"/>
                    </a:moveTo>
                    <a:lnTo>
                      <a:pt x="66" y="12"/>
                    </a:lnTo>
                    <a:lnTo>
                      <a:pt x="42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9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34" name="Line 3010"/>
              <p:cNvSpPr>
                <a:spLocks noChangeShapeType="1"/>
              </p:cNvSpPr>
              <p:nvPr/>
            </p:nvSpPr>
            <p:spPr bwMode="auto">
              <a:xfrm flipV="1">
                <a:off x="1356" y="842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35" name="Line 3011"/>
              <p:cNvSpPr>
                <a:spLocks noChangeShapeType="1"/>
              </p:cNvSpPr>
              <p:nvPr/>
            </p:nvSpPr>
            <p:spPr bwMode="auto">
              <a:xfrm flipH="1" flipV="1">
                <a:off x="1398" y="830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36" name="Freeform 3012"/>
              <p:cNvSpPr>
                <a:spLocks/>
              </p:cNvSpPr>
              <p:nvPr/>
            </p:nvSpPr>
            <p:spPr bwMode="auto">
              <a:xfrm>
                <a:off x="1356" y="1214"/>
                <a:ext cx="66" cy="18"/>
              </a:xfrm>
              <a:custGeom>
                <a:avLst/>
                <a:gdLst/>
                <a:ahLst/>
                <a:cxnLst>
                  <a:cxn ang="0">
                    <a:pos x="24" y="18"/>
                  </a:cxn>
                  <a:cxn ang="0">
                    <a:pos x="0" y="0"/>
                  </a:cxn>
                  <a:cxn ang="0">
                    <a:pos x="66" y="0"/>
                  </a:cxn>
                  <a:cxn ang="0">
                    <a:pos x="24" y="18"/>
                  </a:cxn>
                </a:cxnLst>
                <a:rect l="0" t="0" r="r" b="b"/>
                <a:pathLst>
                  <a:path w="66" h="18">
                    <a:moveTo>
                      <a:pt x="24" y="18"/>
                    </a:moveTo>
                    <a:lnTo>
                      <a:pt x="0" y="0"/>
                    </a:lnTo>
                    <a:lnTo>
                      <a:pt x="66" y="0"/>
                    </a:lnTo>
                    <a:lnTo>
                      <a:pt x="24" y="18"/>
                    </a:lnTo>
                    <a:close/>
                  </a:path>
                </a:pathLst>
              </a:custGeom>
              <a:solidFill>
                <a:srgbClr val="E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37" name="Line 3013"/>
              <p:cNvSpPr>
                <a:spLocks noChangeShapeType="1"/>
              </p:cNvSpPr>
              <p:nvPr/>
            </p:nvSpPr>
            <p:spPr bwMode="auto">
              <a:xfrm flipH="1" flipV="1">
                <a:off x="1356" y="1214"/>
                <a:ext cx="24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38" name="Line 3014"/>
              <p:cNvSpPr>
                <a:spLocks noChangeShapeType="1"/>
              </p:cNvSpPr>
              <p:nvPr/>
            </p:nvSpPr>
            <p:spPr bwMode="auto">
              <a:xfrm>
                <a:off x="1356" y="1214"/>
                <a:ext cx="6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39" name="Freeform 3015"/>
              <p:cNvSpPr>
                <a:spLocks/>
              </p:cNvSpPr>
              <p:nvPr/>
            </p:nvSpPr>
            <p:spPr bwMode="auto">
              <a:xfrm>
                <a:off x="1356" y="1190"/>
                <a:ext cx="66" cy="24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66" y="24"/>
                  </a:cxn>
                  <a:cxn ang="0">
                    <a:pos x="42" y="0"/>
                  </a:cxn>
                  <a:cxn ang="0">
                    <a:pos x="0" y="24"/>
                  </a:cxn>
                </a:cxnLst>
                <a:rect l="0" t="0" r="r" b="b"/>
                <a:pathLst>
                  <a:path w="66" h="24">
                    <a:moveTo>
                      <a:pt x="0" y="24"/>
                    </a:moveTo>
                    <a:lnTo>
                      <a:pt x="66" y="24"/>
                    </a:lnTo>
                    <a:lnTo>
                      <a:pt x="42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40" name="Line 3016"/>
              <p:cNvSpPr>
                <a:spLocks noChangeShapeType="1"/>
              </p:cNvSpPr>
              <p:nvPr/>
            </p:nvSpPr>
            <p:spPr bwMode="auto">
              <a:xfrm>
                <a:off x="1356" y="1214"/>
                <a:ext cx="6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41" name="Line 3017"/>
              <p:cNvSpPr>
                <a:spLocks noChangeShapeType="1"/>
              </p:cNvSpPr>
              <p:nvPr/>
            </p:nvSpPr>
            <p:spPr bwMode="auto">
              <a:xfrm flipH="1" flipV="1">
                <a:off x="1398" y="1190"/>
                <a:ext cx="24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42" name="Freeform 3018"/>
              <p:cNvSpPr>
                <a:spLocks/>
              </p:cNvSpPr>
              <p:nvPr/>
            </p:nvSpPr>
            <p:spPr bwMode="auto">
              <a:xfrm>
                <a:off x="1344" y="1112"/>
                <a:ext cx="66" cy="72"/>
              </a:xfrm>
              <a:custGeom>
                <a:avLst/>
                <a:gdLst/>
                <a:ahLst/>
                <a:cxnLst>
                  <a:cxn ang="0">
                    <a:pos x="24" y="72"/>
                  </a:cxn>
                  <a:cxn ang="0">
                    <a:pos x="0" y="48"/>
                  </a:cxn>
                  <a:cxn ang="0">
                    <a:pos x="66" y="0"/>
                  </a:cxn>
                  <a:cxn ang="0">
                    <a:pos x="24" y="72"/>
                  </a:cxn>
                </a:cxnLst>
                <a:rect l="0" t="0" r="r" b="b"/>
                <a:pathLst>
                  <a:path w="66" h="72">
                    <a:moveTo>
                      <a:pt x="24" y="72"/>
                    </a:moveTo>
                    <a:lnTo>
                      <a:pt x="0" y="48"/>
                    </a:lnTo>
                    <a:lnTo>
                      <a:pt x="66" y="0"/>
                    </a:lnTo>
                    <a:lnTo>
                      <a:pt x="24" y="72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43" name="Line 3019"/>
              <p:cNvSpPr>
                <a:spLocks noChangeShapeType="1"/>
              </p:cNvSpPr>
              <p:nvPr/>
            </p:nvSpPr>
            <p:spPr bwMode="auto">
              <a:xfrm flipH="1" flipV="1">
                <a:off x="1344" y="1160"/>
                <a:ext cx="24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4245" name="Group 3221"/>
            <p:cNvGrpSpPr>
              <a:grpSpLocks/>
            </p:cNvGrpSpPr>
            <p:nvPr/>
          </p:nvGrpSpPr>
          <p:grpSpPr bwMode="auto">
            <a:xfrm>
              <a:off x="1828800" y="1317625"/>
              <a:ext cx="409575" cy="1905000"/>
              <a:chOff x="1152" y="830"/>
              <a:chExt cx="258" cy="1200"/>
            </a:xfrm>
          </p:grpSpPr>
          <p:sp>
            <p:nvSpPr>
              <p:cNvPr id="4045" name="Line 3021"/>
              <p:cNvSpPr>
                <a:spLocks noChangeShapeType="1"/>
              </p:cNvSpPr>
              <p:nvPr/>
            </p:nvSpPr>
            <p:spPr bwMode="auto">
              <a:xfrm flipV="1">
                <a:off x="1344" y="1112"/>
                <a:ext cx="66" cy="4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46" name="Freeform 3022"/>
              <p:cNvSpPr>
                <a:spLocks/>
              </p:cNvSpPr>
              <p:nvPr/>
            </p:nvSpPr>
            <p:spPr bwMode="auto">
              <a:xfrm>
                <a:off x="1344" y="1082"/>
                <a:ext cx="66" cy="78"/>
              </a:xfrm>
              <a:custGeom>
                <a:avLst/>
                <a:gdLst/>
                <a:ahLst/>
                <a:cxnLst>
                  <a:cxn ang="0">
                    <a:pos x="0" y="78"/>
                  </a:cxn>
                  <a:cxn ang="0">
                    <a:pos x="66" y="30"/>
                  </a:cxn>
                  <a:cxn ang="0">
                    <a:pos x="42" y="0"/>
                  </a:cxn>
                  <a:cxn ang="0">
                    <a:pos x="0" y="78"/>
                  </a:cxn>
                </a:cxnLst>
                <a:rect l="0" t="0" r="r" b="b"/>
                <a:pathLst>
                  <a:path w="66" h="78">
                    <a:moveTo>
                      <a:pt x="0" y="78"/>
                    </a:moveTo>
                    <a:lnTo>
                      <a:pt x="66" y="30"/>
                    </a:lnTo>
                    <a:lnTo>
                      <a:pt x="42" y="0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47" name="Line 3023"/>
              <p:cNvSpPr>
                <a:spLocks noChangeShapeType="1"/>
              </p:cNvSpPr>
              <p:nvPr/>
            </p:nvSpPr>
            <p:spPr bwMode="auto">
              <a:xfrm flipV="1">
                <a:off x="1344" y="1112"/>
                <a:ext cx="66" cy="4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48" name="Line 3024"/>
              <p:cNvSpPr>
                <a:spLocks noChangeShapeType="1"/>
              </p:cNvSpPr>
              <p:nvPr/>
            </p:nvSpPr>
            <p:spPr bwMode="auto">
              <a:xfrm flipH="1" flipV="1">
                <a:off x="1386" y="1082"/>
                <a:ext cx="24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49" name="Freeform 3025"/>
              <p:cNvSpPr>
                <a:spLocks/>
              </p:cNvSpPr>
              <p:nvPr/>
            </p:nvSpPr>
            <p:spPr bwMode="auto">
              <a:xfrm>
                <a:off x="1338" y="866"/>
                <a:ext cx="72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12"/>
                  </a:cxn>
                  <a:cxn ang="0">
                    <a:pos x="42" y="0"/>
                  </a:cxn>
                  <a:cxn ang="0">
                    <a:pos x="0" y="30"/>
                  </a:cxn>
                </a:cxnLst>
                <a:rect l="0" t="0" r="r" b="b"/>
                <a:pathLst>
                  <a:path w="72" h="30">
                    <a:moveTo>
                      <a:pt x="0" y="30"/>
                    </a:moveTo>
                    <a:lnTo>
                      <a:pt x="72" y="12"/>
                    </a:lnTo>
                    <a:lnTo>
                      <a:pt x="42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50" name="Line 3026"/>
              <p:cNvSpPr>
                <a:spLocks noChangeShapeType="1"/>
              </p:cNvSpPr>
              <p:nvPr/>
            </p:nvSpPr>
            <p:spPr bwMode="auto">
              <a:xfrm flipV="1">
                <a:off x="1338" y="878"/>
                <a:ext cx="72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51" name="Line 3027"/>
              <p:cNvSpPr>
                <a:spLocks noChangeShapeType="1"/>
              </p:cNvSpPr>
              <p:nvPr/>
            </p:nvSpPr>
            <p:spPr bwMode="auto">
              <a:xfrm flipH="1" flipV="1">
                <a:off x="1380" y="866"/>
                <a:ext cx="3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52" name="Freeform 3028"/>
              <p:cNvSpPr>
                <a:spLocks/>
              </p:cNvSpPr>
              <p:nvPr/>
            </p:nvSpPr>
            <p:spPr bwMode="auto">
              <a:xfrm>
                <a:off x="1338" y="1244"/>
                <a:ext cx="66" cy="12"/>
              </a:xfrm>
              <a:custGeom>
                <a:avLst/>
                <a:gdLst/>
                <a:ahLst/>
                <a:cxnLst>
                  <a:cxn ang="0">
                    <a:pos x="24" y="12"/>
                  </a:cxn>
                  <a:cxn ang="0">
                    <a:pos x="0" y="6"/>
                  </a:cxn>
                  <a:cxn ang="0">
                    <a:pos x="66" y="0"/>
                  </a:cxn>
                  <a:cxn ang="0">
                    <a:pos x="24" y="12"/>
                  </a:cxn>
                </a:cxnLst>
                <a:rect l="0" t="0" r="r" b="b"/>
                <a:pathLst>
                  <a:path w="66" h="12">
                    <a:moveTo>
                      <a:pt x="24" y="12"/>
                    </a:moveTo>
                    <a:lnTo>
                      <a:pt x="0" y="6"/>
                    </a:lnTo>
                    <a:lnTo>
                      <a:pt x="66" y="0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53" name="Line 3029"/>
              <p:cNvSpPr>
                <a:spLocks noChangeShapeType="1"/>
              </p:cNvSpPr>
              <p:nvPr/>
            </p:nvSpPr>
            <p:spPr bwMode="auto">
              <a:xfrm flipH="1" flipV="1">
                <a:off x="1338" y="1250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54" name="Line 3030"/>
              <p:cNvSpPr>
                <a:spLocks noChangeShapeType="1"/>
              </p:cNvSpPr>
              <p:nvPr/>
            </p:nvSpPr>
            <p:spPr bwMode="auto">
              <a:xfrm flipV="1">
                <a:off x="1338" y="1244"/>
                <a:ext cx="6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55" name="Freeform 3031"/>
              <p:cNvSpPr>
                <a:spLocks/>
              </p:cNvSpPr>
              <p:nvPr/>
            </p:nvSpPr>
            <p:spPr bwMode="auto">
              <a:xfrm>
                <a:off x="1338" y="1232"/>
                <a:ext cx="66" cy="18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66" y="12"/>
                  </a:cxn>
                  <a:cxn ang="0">
                    <a:pos x="42" y="0"/>
                  </a:cxn>
                  <a:cxn ang="0">
                    <a:pos x="0" y="18"/>
                  </a:cxn>
                </a:cxnLst>
                <a:rect l="0" t="0" r="r" b="b"/>
                <a:pathLst>
                  <a:path w="66" h="18">
                    <a:moveTo>
                      <a:pt x="0" y="18"/>
                    </a:moveTo>
                    <a:lnTo>
                      <a:pt x="66" y="12"/>
                    </a:lnTo>
                    <a:lnTo>
                      <a:pt x="42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56" name="Line 3032"/>
              <p:cNvSpPr>
                <a:spLocks noChangeShapeType="1"/>
              </p:cNvSpPr>
              <p:nvPr/>
            </p:nvSpPr>
            <p:spPr bwMode="auto">
              <a:xfrm flipV="1">
                <a:off x="1338" y="1244"/>
                <a:ext cx="6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57" name="Line 3033"/>
              <p:cNvSpPr>
                <a:spLocks noChangeShapeType="1"/>
              </p:cNvSpPr>
              <p:nvPr/>
            </p:nvSpPr>
            <p:spPr bwMode="auto">
              <a:xfrm flipH="1" flipV="1">
                <a:off x="1380" y="1232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58" name="Freeform 3034"/>
              <p:cNvSpPr>
                <a:spLocks/>
              </p:cNvSpPr>
              <p:nvPr/>
            </p:nvSpPr>
            <p:spPr bwMode="auto">
              <a:xfrm>
                <a:off x="1338" y="1064"/>
                <a:ext cx="66" cy="72"/>
              </a:xfrm>
              <a:custGeom>
                <a:avLst/>
                <a:gdLst/>
                <a:ahLst/>
                <a:cxnLst>
                  <a:cxn ang="0">
                    <a:pos x="24" y="48"/>
                  </a:cxn>
                  <a:cxn ang="0">
                    <a:pos x="0" y="72"/>
                  </a:cxn>
                  <a:cxn ang="0">
                    <a:pos x="66" y="0"/>
                  </a:cxn>
                  <a:cxn ang="0">
                    <a:pos x="24" y="48"/>
                  </a:cxn>
                </a:cxnLst>
                <a:rect l="0" t="0" r="r" b="b"/>
                <a:pathLst>
                  <a:path w="66" h="72">
                    <a:moveTo>
                      <a:pt x="24" y="48"/>
                    </a:moveTo>
                    <a:lnTo>
                      <a:pt x="0" y="72"/>
                    </a:lnTo>
                    <a:lnTo>
                      <a:pt x="66" y="0"/>
                    </a:lnTo>
                    <a:lnTo>
                      <a:pt x="24" y="48"/>
                    </a:lnTo>
                    <a:close/>
                  </a:path>
                </a:pathLst>
              </a:custGeom>
              <a:solidFill>
                <a:srgbClr val="B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59" name="Line 3035"/>
              <p:cNvSpPr>
                <a:spLocks noChangeShapeType="1"/>
              </p:cNvSpPr>
              <p:nvPr/>
            </p:nvSpPr>
            <p:spPr bwMode="auto">
              <a:xfrm flipH="1">
                <a:off x="1338" y="1112"/>
                <a:ext cx="24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60" name="Line 3036"/>
              <p:cNvSpPr>
                <a:spLocks noChangeShapeType="1"/>
              </p:cNvSpPr>
              <p:nvPr/>
            </p:nvSpPr>
            <p:spPr bwMode="auto">
              <a:xfrm flipV="1">
                <a:off x="1338" y="1064"/>
                <a:ext cx="66" cy="7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61" name="Freeform 3037"/>
              <p:cNvSpPr>
                <a:spLocks/>
              </p:cNvSpPr>
              <p:nvPr/>
            </p:nvSpPr>
            <p:spPr bwMode="auto">
              <a:xfrm>
                <a:off x="1338" y="1046"/>
                <a:ext cx="66" cy="90"/>
              </a:xfrm>
              <a:custGeom>
                <a:avLst/>
                <a:gdLst/>
                <a:ahLst/>
                <a:cxnLst>
                  <a:cxn ang="0">
                    <a:pos x="0" y="90"/>
                  </a:cxn>
                  <a:cxn ang="0">
                    <a:pos x="66" y="18"/>
                  </a:cxn>
                  <a:cxn ang="0">
                    <a:pos x="42" y="0"/>
                  </a:cxn>
                  <a:cxn ang="0">
                    <a:pos x="0" y="90"/>
                  </a:cxn>
                </a:cxnLst>
                <a:rect l="0" t="0" r="r" b="b"/>
                <a:pathLst>
                  <a:path w="66" h="90">
                    <a:moveTo>
                      <a:pt x="0" y="90"/>
                    </a:moveTo>
                    <a:lnTo>
                      <a:pt x="66" y="18"/>
                    </a:lnTo>
                    <a:lnTo>
                      <a:pt x="42" y="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62" name="Line 3038"/>
              <p:cNvSpPr>
                <a:spLocks noChangeShapeType="1"/>
              </p:cNvSpPr>
              <p:nvPr/>
            </p:nvSpPr>
            <p:spPr bwMode="auto">
              <a:xfrm flipV="1">
                <a:off x="1338" y="1064"/>
                <a:ext cx="66" cy="7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63" name="Line 3039"/>
              <p:cNvSpPr>
                <a:spLocks noChangeShapeType="1"/>
              </p:cNvSpPr>
              <p:nvPr/>
            </p:nvSpPr>
            <p:spPr bwMode="auto">
              <a:xfrm flipH="1" flipV="1">
                <a:off x="1380" y="1046"/>
                <a:ext cx="24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64" name="Freeform 3040"/>
              <p:cNvSpPr>
                <a:spLocks/>
              </p:cNvSpPr>
              <p:nvPr/>
            </p:nvSpPr>
            <p:spPr bwMode="auto">
              <a:xfrm>
                <a:off x="1332" y="830"/>
                <a:ext cx="66" cy="24"/>
              </a:xfrm>
              <a:custGeom>
                <a:avLst/>
                <a:gdLst/>
                <a:ahLst/>
                <a:cxnLst>
                  <a:cxn ang="0">
                    <a:pos x="24" y="24"/>
                  </a:cxn>
                  <a:cxn ang="0">
                    <a:pos x="0" y="12"/>
                  </a:cxn>
                  <a:cxn ang="0">
                    <a:pos x="66" y="0"/>
                  </a:cxn>
                  <a:cxn ang="0">
                    <a:pos x="24" y="24"/>
                  </a:cxn>
                </a:cxnLst>
                <a:rect l="0" t="0" r="r" b="b"/>
                <a:pathLst>
                  <a:path w="66" h="24">
                    <a:moveTo>
                      <a:pt x="24" y="24"/>
                    </a:moveTo>
                    <a:lnTo>
                      <a:pt x="0" y="12"/>
                    </a:lnTo>
                    <a:lnTo>
                      <a:pt x="66" y="0"/>
                    </a:lnTo>
                    <a:lnTo>
                      <a:pt x="24" y="24"/>
                    </a:lnTo>
                    <a:close/>
                  </a:path>
                </a:pathLst>
              </a:custGeom>
              <a:solidFill>
                <a:srgbClr val="9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65" name="Line 3041"/>
              <p:cNvSpPr>
                <a:spLocks noChangeShapeType="1"/>
              </p:cNvSpPr>
              <p:nvPr/>
            </p:nvSpPr>
            <p:spPr bwMode="auto">
              <a:xfrm flipH="1" flipV="1">
                <a:off x="1332" y="842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66" name="Line 3042"/>
              <p:cNvSpPr>
                <a:spLocks noChangeShapeType="1"/>
              </p:cNvSpPr>
              <p:nvPr/>
            </p:nvSpPr>
            <p:spPr bwMode="auto">
              <a:xfrm flipV="1">
                <a:off x="1332" y="830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67" name="Freeform 3043"/>
              <p:cNvSpPr>
                <a:spLocks/>
              </p:cNvSpPr>
              <p:nvPr/>
            </p:nvSpPr>
            <p:spPr bwMode="auto">
              <a:xfrm>
                <a:off x="1332" y="1184"/>
                <a:ext cx="66" cy="18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66" y="6"/>
                  </a:cxn>
                  <a:cxn ang="0">
                    <a:pos x="36" y="0"/>
                  </a:cxn>
                  <a:cxn ang="0">
                    <a:pos x="0" y="18"/>
                  </a:cxn>
                </a:cxnLst>
                <a:rect l="0" t="0" r="r" b="b"/>
                <a:pathLst>
                  <a:path w="66" h="18">
                    <a:moveTo>
                      <a:pt x="0" y="18"/>
                    </a:moveTo>
                    <a:lnTo>
                      <a:pt x="66" y="6"/>
                    </a:lnTo>
                    <a:lnTo>
                      <a:pt x="36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68" name="Line 3044"/>
              <p:cNvSpPr>
                <a:spLocks noChangeShapeType="1"/>
              </p:cNvSpPr>
              <p:nvPr/>
            </p:nvSpPr>
            <p:spPr bwMode="auto">
              <a:xfrm flipV="1">
                <a:off x="1332" y="1190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69" name="Line 3045"/>
              <p:cNvSpPr>
                <a:spLocks noChangeShapeType="1"/>
              </p:cNvSpPr>
              <p:nvPr/>
            </p:nvSpPr>
            <p:spPr bwMode="auto">
              <a:xfrm flipH="1" flipV="1">
                <a:off x="1368" y="1184"/>
                <a:ext cx="3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70" name="Freeform 3046"/>
              <p:cNvSpPr>
                <a:spLocks/>
              </p:cNvSpPr>
              <p:nvPr/>
            </p:nvSpPr>
            <p:spPr bwMode="auto">
              <a:xfrm>
                <a:off x="1332" y="1190"/>
                <a:ext cx="66" cy="24"/>
              </a:xfrm>
              <a:custGeom>
                <a:avLst/>
                <a:gdLst/>
                <a:ahLst/>
                <a:cxnLst>
                  <a:cxn ang="0">
                    <a:pos x="24" y="24"/>
                  </a:cxn>
                  <a:cxn ang="0">
                    <a:pos x="0" y="12"/>
                  </a:cxn>
                  <a:cxn ang="0">
                    <a:pos x="66" y="0"/>
                  </a:cxn>
                  <a:cxn ang="0">
                    <a:pos x="24" y="24"/>
                  </a:cxn>
                </a:cxnLst>
                <a:rect l="0" t="0" r="r" b="b"/>
                <a:pathLst>
                  <a:path w="66" h="24">
                    <a:moveTo>
                      <a:pt x="24" y="24"/>
                    </a:moveTo>
                    <a:lnTo>
                      <a:pt x="0" y="12"/>
                    </a:lnTo>
                    <a:lnTo>
                      <a:pt x="66" y="0"/>
                    </a:lnTo>
                    <a:lnTo>
                      <a:pt x="24" y="24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71" name="Line 3047"/>
              <p:cNvSpPr>
                <a:spLocks noChangeShapeType="1"/>
              </p:cNvSpPr>
              <p:nvPr/>
            </p:nvSpPr>
            <p:spPr bwMode="auto">
              <a:xfrm flipH="1" flipV="1">
                <a:off x="1332" y="1202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72" name="Line 3048"/>
              <p:cNvSpPr>
                <a:spLocks noChangeShapeType="1"/>
              </p:cNvSpPr>
              <p:nvPr/>
            </p:nvSpPr>
            <p:spPr bwMode="auto">
              <a:xfrm flipV="1">
                <a:off x="1332" y="1190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73" name="Freeform 3049"/>
              <p:cNvSpPr>
                <a:spLocks/>
              </p:cNvSpPr>
              <p:nvPr/>
            </p:nvSpPr>
            <p:spPr bwMode="auto">
              <a:xfrm>
                <a:off x="1164" y="932"/>
                <a:ext cx="66" cy="36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66" y="36"/>
                  </a:cxn>
                  <a:cxn ang="0">
                    <a:pos x="42" y="0"/>
                  </a:cxn>
                  <a:cxn ang="0">
                    <a:pos x="0" y="12"/>
                  </a:cxn>
                </a:cxnLst>
                <a:rect l="0" t="0" r="r" b="b"/>
                <a:pathLst>
                  <a:path w="66" h="36">
                    <a:moveTo>
                      <a:pt x="0" y="12"/>
                    </a:moveTo>
                    <a:lnTo>
                      <a:pt x="66" y="36"/>
                    </a:lnTo>
                    <a:lnTo>
                      <a:pt x="42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9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74" name="Line 3050"/>
              <p:cNvSpPr>
                <a:spLocks noChangeShapeType="1"/>
              </p:cNvSpPr>
              <p:nvPr/>
            </p:nvSpPr>
            <p:spPr bwMode="auto">
              <a:xfrm>
                <a:off x="1164" y="944"/>
                <a:ext cx="6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75" name="Line 3051"/>
              <p:cNvSpPr>
                <a:spLocks noChangeShapeType="1"/>
              </p:cNvSpPr>
              <p:nvPr/>
            </p:nvSpPr>
            <p:spPr bwMode="auto">
              <a:xfrm flipH="1" flipV="1">
                <a:off x="1206" y="932"/>
                <a:ext cx="24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76" name="Freeform 3052"/>
              <p:cNvSpPr>
                <a:spLocks/>
              </p:cNvSpPr>
              <p:nvPr/>
            </p:nvSpPr>
            <p:spPr bwMode="auto">
              <a:xfrm>
                <a:off x="1206" y="914"/>
                <a:ext cx="66" cy="54"/>
              </a:xfrm>
              <a:custGeom>
                <a:avLst/>
                <a:gdLst/>
                <a:ahLst/>
                <a:cxnLst>
                  <a:cxn ang="0">
                    <a:pos x="24" y="54"/>
                  </a:cxn>
                  <a:cxn ang="0">
                    <a:pos x="0" y="18"/>
                  </a:cxn>
                  <a:cxn ang="0">
                    <a:pos x="66" y="0"/>
                  </a:cxn>
                  <a:cxn ang="0">
                    <a:pos x="24" y="54"/>
                  </a:cxn>
                </a:cxnLst>
                <a:rect l="0" t="0" r="r" b="b"/>
                <a:pathLst>
                  <a:path w="66" h="54">
                    <a:moveTo>
                      <a:pt x="24" y="54"/>
                    </a:moveTo>
                    <a:lnTo>
                      <a:pt x="0" y="18"/>
                    </a:lnTo>
                    <a:lnTo>
                      <a:pt x="66" y="0"/>
                    </a:lnTo>
                    <a:lnTo>
                      <a:pt x="24" y="54"/>
                    </a:lnTo>
                    <a:close/>
                  </a:path>
                </a:pathLst>
              </a:custGeom>
              <a:solidFill>
                <a:srgbClr val="B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77" name="Line 3053"/>
              <p:cNvSpPr>
                <a:spLocks noChangeShapeType="1"/>
              </p:cNvSpPr>
              <p:nvPr/>
            </p:nvSpPr>
            <p:spPr bwMode="auto">
              <a:xfrm flipH="1" flipV="1">
                <a:off x="1206" y="932"/>
                <a:ext cx="24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78" name="Line 3054"/>
              <p:cNvSpPr>
                <a:spLocks noChangeShapeType="1"/>
              </p:cNvSpPr>
              <p:nvPr/>
            </p:nvSpPr>
            <p:spPr bwMode="auto">
              <a:xfrm flipV="1">
                <a:off x="1206" y="914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79" name="Freeform 3055"/>
              <p:cNvSpPr>
                <a:spLocks/>
              </p:cNvSpPr>
              <p:nvPr/>
            </p:nvSpPr>
            <p:spPr bwMode="auto">
              <a:xfrm>
                <a:off x="1188" y="950"/>
                <a:ext cx="72" cy="1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2" y="18"/>
                  </a:cxn>
                  <a:cxn ang="0">
                    <a:pos x="42" y="18"/>
                  </a:cxn>
                  <a:cxn ang="0">
                    <a:pos x="0" y="0"/>
                  </a:cxn>
                </a:cxnLst>
                <a:rect l="0" t="0" r="r" b="b"/>
                <a:pathLst>
                  <a:path w="72" h="18">
                    <a:moveTo>
                      <a:pt x="0" y="0"/>
                    </a:moveTo>
                    <a:lnTo>
                      <a:pt x="72" y="18"/>
                    </a:lnTo>
                    <a:lnTo>
                      <a:pt x="42" y="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80" name="Line 3056"/>
              <p:cNvSpPr>
                <a:spLocks noChangeShapeType="1"/>
              </p:cNvSpPr>
              <p:nvPr/>
            </p:nvSpPr>
            <p:spPr bwMode="auto">
              <a:xfrm>
                <a:off x="1188" y="950"/>
                <a:ext cx="72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81" name="Line 3057"/>
              <p:cNvSpPr>
                <a:spLocks noChangeShapeType="1"/>
              </p:cNvSpPr>
              <p:nvPr/>
            </p:nvSpPr>
            <p:spPr bwMode="auto">
              <a:xfrm flipH="1">
                <a:off x="1230" y="968"/>
                <a:ext cx="3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82" name="Freeform 3058"/>
              <p:cNvSpPr>
                <a:spLocks/>
              </p:cNvSpPr>
              <p:nvPr/>
            </p:nvSpPr>
            <p:spPr bwMode="auto">
              <a:xfrm>
                <a:off x="1164" y="944"/>
                <a:ext cx="66" cy="24"/>
              </a:xfrm>
              <a:custGeom>
                <a:avLst/>
                <a:gdLst/>
                <a:ahLst/>
                <a:cxnLst>
                  <a:cxn ang="0">
                    <a:pos x="24" y="6"/>
                  </a:cxn>
                  <a:cxn ang="0">
                    <a:pos x="0" y="0"/>
                  </a:cxn>
                  <a:cxn ang="0">
                    <a:pos x="66" y="24"/>
                  </a:cxn>
                  <a:cxn ang="0">
                    <a:pos x="24" y="6"/>
                  </a:cxn>
                </a:cxnLst>
                <a:rect l="0" t="0" r="r" b="b"/>
                <a:pathLst>
                  <a:path w="66" h="24">
                    <a:moveTo>
                      <a:pt x="24" y="6"/>
                    </a:moveTo>
                    <a:lnTo>
                      <a:pt x="0" y="0"/>
                    </a:lnTo>
                    <a:lnTo>
                      <a:pt x="66" y="24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9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83" name="Line 3059"/>
              <p:cNvSpPr>
                <a:spLocks noChangeShapeType="1"/>
              </p:cNvSpPr>
              <p:nvPr/>
            </p:nvSpPr>
            <p:spPr bwMode="auto">
              <a:xfrm flipH="1" flipV="1">
                <a:off x="1164" y="944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84" name="Line 3060"/>
              <p:cNvSpPr>
                <a:spLocks noChangeShapeType="1"/>
              </p:cNvSpPr>
              <p:nvPr/>
            </p:nvSpPr>
            <p:spPr bwMode="auto">
              <a:xfrm>
                <a:off x="1164" y="944"/>
                <a:ext cx="6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85" name="Freeform 3061"/>
              <p:cNvSpPr>
                <a:spLocks/>
              </p:cNvSpPr>
              <p:nvPr/>
            </p:nvSpPr>
            <p:spPr bwMode="auto">
              <a:xfrm>
                <a:off x="1188" y="950"/>
                <a:ext cx="72" cy="66"/>
              </a:xfrm>
              <a:custGeom>
                <a:avLst/>
                <a:gdLst/>
                <a:ahLst/>
                <a:cxnLst>
                  <a:cxn ang="0">
                    <a:pos x="30" y="66"/>
                  </a:cxn>
                  <a:cxn ang="0">
                    <a:pos x="0" y="0"/>
                  </a:cxn>
                  <a:cxn ang="0">
                    <a:pos x="72" y="18"/>
                  </a:cxn>
                  <a:cxn ang="0">
                    <a:pos x="30" y="66"/>
                  </a:cxn>
                </a:cxnLst>
                <a:rect l="0" t="0" r="r" b="b"/>
                <a:pathLst>
                  <a:path w="72" h="66">
                    <a:moveTo>
                      <a:pt x="30" y="66"/>
                    </a:moveTo>
                    <a:lnTo>
                      <a:pt x="0" y="0"/>
                    </a:lnTo>
                    <a:lnTo>
                      <a:pt x="72" y="18"/>
                    </a:lnTo>
                    <a:lnTo>
                      <a:pt x="30" y="66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86" name="Line 3062"/>
              <p:cNvSpPr>
                <a:spLocks noChangeShapeType="1"/>
              </p:cNvSpPr>
              <p:nvPr/>
            </p:nvSpPr>
            <p:spPr bwMode="auto">
              <a:xfrm flipH="1" flipV="1">
                <a:off x="1188" y="950"/>
                <a:ext cx="30" cy="6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87" name="Line 3063"/>
              <p:cNvSpPr>
                <a:spLocks noChangeShapeType="1"/>
              </p:cNvSpPr>
              <p:nvPr/>
            </p:nvSpPr>
            <p:spPr bwMode="auto">
              <a:xfrm>
                <a:off x="1188" y="950"/>
                <a:ext cx="72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88" name="Freeform 3064"/>
              <p:cNvSpPr>
                <a:spLocks/>
              </p:cNvSpPr>
              <p:nvPr/>
            </p:nvSpPr>
            <p:spPr bwMode="auto">
              <a:xfrm>
                <a:off x="1218" y="896"/>
                <a:ext cx="66" cy="120"/>
              </a:xfrm>
              <a:custGeom>
                <a:avLst/>
                <a:gdLst/>
                <a:ahLst/>
                <a:cxnLst>
                  <a:cxn ang="0">
                    <a:pos x="0" y="120"/>
                  </a:cxn>
                  <a:cxn ang="0">
                    <a:pos x="66" y="0"/>
                  </a:cxn>
                  <a:cxn ang="0">
                    <a:pos x="42" y="72"/>
                  </a:cxn>
                  <a:cxn ang="0">
                    <a:pos x="0" y="120"/>
                  </a:cxn>
                </a:cxnLst>
                <a:rect l="0" t="0" r="r" b="b"/>
                <a:pathLst>
                  <a:path w="66" h="120">
                    <a:moveTo>
                      <a:pt x="0" y="120"/>
                    </a:moveTo>
                    <a:lnTo>
                      <a:pt x="66" y="0"/>
                    </a:lnTo>
                    <a:lnTo>
                      <a:pt x="42" y="72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89" name="Line 3065"/>
              <p:cNvSpPr>
                <a:spLocks noChangeShapeType="1"/>
              </p:cNvSpPr>
              <p:nvPr/>
            </p:nvSpPr>
            <p:spPr bwMode="auto">
              <a:xfrm flipV="1">
                <a:off x="1218" y="896"/>
                <a:ext cx="66" cy="12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90" name="Line 3066"/>
              <p:cNvSpPr>
                <a:spLocks noChangeShapeType="1"/>
              </p:cNvSpPr>
              <p:nvPr/>
            </p:nvSpPr>
            <p:spPr bwMode="auto">
              <a:xfrm flipH="1">
                <a:off x="1260" y="896"/>
                <a:ext cx="24" cy="7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91" name="Freeform 3067"/>
              <p:cNvSpPr>
                <a:spLocks/>
              </p:cNvSpPr>
              <p:nvPr/>
            </p:nvSpPr>
            <p:spPr bwMode="auto">
              <a:xfrm>
                <a:off x="1218" y="896"/>
                <a:ext cx="66" cy="624"/>
              </a:xfrm>
              <a:custGeom>
                <a:avLst/>
                <a:gdLst/>
                <a:ahLst/>
                <a:cxnLst>
                  <a:cxn ang="0">
                    <a:pos x="24" y="624"/>
                  </a:cxn>
                  <a:cxn ang="0">
                    <a:pos x="0" y="120"/>
                  </a:cxn>
                  <a:cxn ang="0">
                    <a:pos x="66" y="0"/>
                  </a:cxn>
                  <a:cxn ang="0">
                    <a:pos x="24" y="624"/>
                  </a:cxn>
                </a:cxnLst>
                <a:rect l="0" t="0" r="r" b="b"/>
                <a:pathLst>
                  <a:path w="66" h="624">
                    <a:moveTo>
                      <a:pt x="24" y="624"/>
                    </a:moveTo>
                    <a:lnTo>
                      <a:pt x="0" y="120"/>
                    </a:lnTo>
                    <a:lnTo>
                      <a:pt x="66" y="0"/>
                    </a:lnTo>
                    <a:lnTo>
                      <a:pt x="24" y="624"/>
                    </a:lnTo>
                    <a:close/>
                  </a:path>
                </a:pathLst>
              </a:custGeom>
              <a:solidFill>
                <a:srgbClr val="60FF9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92" name="Line 3068"/>
              <p:cNvSpPr>
                <a:spLocks noChangeShapeType="1"/>
              </p:cNvSpPr>
              <p:nvPr/>
            </p:nvSpPr>
            <p:spPr bwMode="auto">
              <a:xfrm flipH="1" flipV="1">
                <a:off x="1218" y="1016"/>
                <a:ext cx="24" cy="50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93" name="Line 3069"/>
              <p:cNvSpPr>
                <a:spLocks noChangeShapeType="1"/>
              </p:cNvSpPr>
              <p:nvPr/>
            </p:nvSpPr>
            <p:spPr bwMode="auto">
              <a:xfrm flipV="1">
                <a:off x="1218" y="896"/>
                <a:ext cx="66" cy="12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94" name="Freeform 3070"/>
              <p:cNvSpPr>
                <a:spLocks/>
              </p:cNvSpPr>
              <p:nvPr/>
            </p:nvSpPr>
            <p:spPr bwMode="auto">
              <a:xfrm>
                <a:off x="1236" y="1022"/>
                <a:ext cx="66" cy="666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66" y="0"/>
                  </a:cxn>
                  <a:cxn ang="0">
                    <a:pos x="42" y="666"/>
                  </a:cxn>
                  <a:cxn ang="0">
                    <a:pos x="0" y="24"/>
                  </a:cxn>
                </a:cxnLst>
                <a:rect l="0" t="0" r="r" b="b"/>
                <a:pathLst>
                  <a:path w="66" h="666">
                    <a:moveTo>
                      <a:pt x="0" y="24"/>
                    </a:moveTo>
                    <a:lnTo>
                      <a:pt x="66" y="0"/>
                    </a:lnTo>
                    <a:lnTo>
                      <a:pt x="42" y="666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95" name="Line 3071"/>
              <p:cNvSpPr>
                <a:spLocks noChangeShapeType="1"/>
              </p:cNvSpPr>
              <p:nvPr/>
            </p:nvSpPr>
            <p:spPr bwMode="auto">
              <a:xfrm flipV="1">
                <a:off x="1236" y="1022"/>
                <a:ext cx="6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96" name="Line 3072"/>
              <p:cNvSpPr>
                <a:spLocks noChangeShapeType="1"/>
              </p:cNvSpPr>
              <p:nvPr/>
            </p:nvSpPr>
            <p:spPr bwMode="auto">
              <a:xfrm flipH="1">
                <a:off x="1278" y="1022"/>
                <a:ext cx="24" cy="66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97" name="Freeform 3073"/>
              <p:cNvSpPr>
                <a:spLocks/>
              </p:cNvSpPr>
              <p:nvPr/>
            </p:nvSpPr>
            <p:spPr bwMode="auto">
              <a:xfrm>
                <a:off x="1152" y="1016"/>
                <a:ext cx="66" cy="618"/>
              </a:xfrm>
              <a:custGeom>
                <a:avLst/>
                <a:gdLst/>
                <a:ahLst/>
                <a:cxnLst>
                  <a:cxn ang="0">
                    <a:pos x="24" y="618"/>
                  </a:cxn>
                  <a:cxn ang="0">
                    <a:pos x="0" y="78"/>
                  </a:cxn>
                  <a:cxn ang="0">
                    <a:pos x="66" y="0"/>
                  </a:cxn>
                  <a:cxn ang="0">
                    <a:pos x="24" y="618"/>
                  </a:cxn>
                </a:cxnLst>
                <a:rect l="0" t="0" r="r" b="b"/>
                <a:pathLst>
                  <a:path w="66" h="618">
                    <a:moveTo>
                      <a:pt x="24" y="618"/>
                    </a:moveTo>
                    <a:lnTo>
                      <a:pt x="0" y="78"/>
                    </a:lnTo>
                    <a:lnTo>
                      <a:pt x="66" y="0"/>
                    </a:lnTo>
                    <a:lnTo>
                      <a:pt x="24" y="618"/>
                    </a:lnTo>
                    <a:close/>
                  </a:path>
                </a:pathLst>
              </a:custGeom>
              <a:solidFill>
                <a:srgbClr val="10FFE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98" name="Line 3074"/>
              <p:cNvSpPr>
                <a:spLocks noChangeShapeType="1"/>
              </p:cNvSpPr>
              <p:nvPr/>
            </p:nvSpPr>
            <p:spPr bwMode="auto">
              <a:xfrm flipH="1" flipV="1">
                <a:off x="1152" y="1094"/>
                <a:ext cx="24" cy="54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99" name="Line 3075"/>
              <p:cNvSpPr>
                <a:spLocks noChangeShapeType="1"/>
              </p:cNvSpPr>
              <p:nvPr/>
            </p:nvSpPr>
            <p:spPr bwMode="auto">
              <a:xfrm flipV="1">
                <a:off x="1152" y="1016"/>
                <a:ext cx="66" cy="7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00" name="Freeform 3076"/>
              <p:cNvSpPr>
                <a:spLocks/>
              </p:cNvSpPr>
              <p:nvPr/>
            </p:nvSpPr>
            <p:spPr bwMode="auto">
              <a:xfrm>
                <a:off x="1176" y="1016"/>
                <a:ext cx="66" cy="618"/>
              </a:xfrm>
              <a:custGeom>
                <a:avLst/>
                <a:gdLst/>
                <a:ahLst/>
                <a:cxnLst>
                  <a:cxn ang="0">
                    <a:pos x="0" y="618"/>
                  </a:cxn>
                  <a:cxn ang="0">
                    <a:pos x="66" y="504"/>
                  </a:cxn>
                  <a:cxn ang="0">
                    <a:pos x="42" y="0"/>
                  </a:cxn>
                  <a:cxn ang="0">
                    <a:pos x="0" y="618"/>
                  </a:cxn>
                </a:cxnLst>
                <a:rect l="0" t="0" r="r" b="b"/>
                <a:pathLst>
                  <a:path w="66" h="618">
                    <a:moveTo>
                      <a:pt x="0" y="618"/>
                    </a:moveTo>
                    <a:lnTo>
                      <a:pt x="66" y="504"/>
                    </a:lnTo>
                    <a:lnTo>
                      <a:pt x="42" y="0"/>
                    </a:lnTo>
                    <a:lnTo>
                      <a:pt x="0" y="618"/>
                    </a:lnTo>
                    <a:close/>
                  </a:path>
                </a:pathLst>
              </a:custGeom>
              <a:solidFill>
                <a:srgbClr val="10FFE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01" name="Line 3077"/>
              <p:cNvSpPr>
                <a:spLocks noChangeShapeType="1"/>
              </p:cNvSpPr>
              <p:nvPr/>
            </p:nvSpPr>
            <p:spPr bwMode="auto">
              <a:xfrm flipV="1">
                <a:off x="1176" y="1520"/>
                <a:ext cx="66" cy="11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02" name="Line 3078"/>
              <p:cNvSpPr>
                <a:spLocks noChangeShapeType="1"/>
              </p:cNvSpPr>
              <p:nvPr/>
            </p:nvSpPr>
            <p:spPr bwMode="auto">
              <a:xfrm flipH="1" flipV="1">
                <a:off x="1218" y="1016"/>
                <a:ext cx="24" cy="50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03" name="Freeform 3079"/>
              <p:cNvSpPr>
                <a:spLocks/>
              </p:cNvSpPr>
              <p:nvPr/>
            </p:nvSpPr>
            <p:spPr bwMode="auto">
              <a:xfrm>
                <a:off x="1170" y="1046"/>
                <a:ext cx="66" cy="378"/>
              </a:xfrm>
              <a:custGeom>
                <a:avLst/>
                <a:gdLst/>
                <a:ahLst/>
                <a:cxnLst>
                  <a:cxn ang="0">
                    <a:pos x="0" y="60"/>
                  </a:cxn>
                  <a:cxn ang="0">
                    <a:pos x="66" y="0"/>
                  </a:cxn>
                  <a:cxn ang="0">
                    <a:pos x="42" y="378"/>
                  </a:cxn>
                  <a:cxn ang="0">
                    <a:pos x="0" y="60"/>
                  </a:cxn>
                </a:cxnLst>
                <a:rect l="0" t="0" r="r" b="b"/>
                <a:pathLst>
                  <a:path w="66" h="378">
                    <a:moveTo>
                      <a:pt x="0" y="60"/>
                    </a:moveTo>
                    <a:lnTo>
                      <a:pt x="66" y="0"/>
                    </a:lnTo>
                    <a:lnTo>
                      <a:pt x="42" y="378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04" name="Line 3080"/>
              <p:cNvSpPr>
                <a:spLocks noChangeShapeType="1"/>
              </p:cNvSpPr>
              <p:nvPr/>
            </p:nvSpPr>
            <p:spPr bwMode="auto">
              <a:xfrm flipV="1">
                <a:off x="1170" y="1046"/>
                <a:ext cx="66" cy="6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05" name="Line 3081"/>
              <p:cNvSpPr>
                <a:spLocks noChangeShapeType="1"/>
              </p:cNvSpPr>
              <p:nvPr/>
            </p:nvSpPr>
            <p:spPr bwMode="auto">
              <a:xfrm flipH="1">
                <a:off x="1212" y="1046"/>
                <a:ext cx="24" cy="37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06" name="Freeform 3082"/>
              <p:cNvSpPr>
                <a:spLocks/>
              </p:cNvSpPr>
              <p:nvPr/>
            </p:nvSpPr>
            <p:spPr bwMode="auto">
              <a:xfrm>
                <a:off x="1176" y="1520"/>
                <a:ext cx="66" cy="486"/>
              </a:xfrm>
              <a:custGeom>
                <a:avLst/>
                <a:gdLst/>
                <a:ahLst/>
                <a:cxnLst>
                  <a:cxn ang="0">
                    <a:pos x="24" y="486"/>
                  </a:cxn>
                  <a:cxn ang="0">
                    <a:pos x="0" y="114"/>
                  </a:cxn>
                  <a:cxn ang="0">
                    <a:pos x="66" y="0"/>
                  </a:cxn>
                  <a:cxn ang="0">
                    <a:pos x="24" y="486"/>
                  </a:cxn>
                </a:cxnLst>
                <a:rect l="0" t="0" r="r" b="b"/>
                <a:pathLst>
                  <a:path w="66" h="486">
                    <a:moveTo>
                      <a:pt x="24" y="486"/>
                    </a:moveTo>
                    <a:lnTo>
                      <a:pt x="0" y="114"/>
                    </a:lnTo>
                    <a:lnTo>
                      <a:pt x="66" y="0"/>
                    </a:lnTo>
                    <a:lnTo>
                      <a:pt x="24" y="486"/>
                    </a:lnTo>
                    <a:close/>
                  </a:path>
                </a:pathLst>
              </a:custGeom>
              <a:solidFill>
                <a:srgbClr val="0000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07" name="Line 3083"/>
              <p:cNvSpPr>
                <a:spLocks noChangeShapeType="1"/>
              </p:cNvSpPr>
              <p:nvPr/>
            </p:nvSpPr>
            <p:spPr bwMode="auto">
              <a:xfrm flipH="1" flipV="1">
                <a:off x="1176" y="1634"/>
                <a:ext cx="24" cy="37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08" name="Line 3084"/>
              <p:cNvSpPr>
                <a:spLocks noChangeShapeType="1"/>
              </p:cNvSpPr>
              <p:nvPr/>
            </p:nvSpPr>
            <p:spPr bwMode="auto">
              <a:xfrm flipV="1">
                <a:off x="1176" y="1520"/>
                <a:ext cx="66" cy="11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09" name="Freeform 3085"/>
              <p:cNvSpPr>
                <a:spLocks/>
              </p:cNvSpPr>
              <p:nvPr/>
            </p:nvSpPr>
            <p:spPr bwMode="auto">
              <a:xfrm>
                <a:off x="1200" y="1520"/>
                <a:ext cx="66" cy="486"/>
              </a:xfrm>
              <a:custGeom>
                <a:avLst/>
                <a:gdLst/>
                <a:ahLst/>
                <a:cxnLst>
                  <a:cxn ang="0">
                    <a:pos x="0" y="486"/>
                  </a:cxn>
                  <a:cxn ang="0">
                    <a:pos x="66" y="390"/>
                  </a:cxn>
                  <a:cxn ang="0">
                    <a:pos x="42" y="0"/>
                  </a:cxn>
                  <a:cxn ang="0">
                    <a:pos x="0" y="486"/>
                  </a:cxn>
                </a:cxnLst>
                <a:rect l="0" t="0" r="r" b="b"/>
                <a:pathLst>
                  <a:path w="66" h="486">
                    <a:moveTo>
                      <a:pt x="0" y="486"/>
                    </a:moveTo>
                    <a:lnTo>
                      <a:pt x="66" y="390"/>
                    </a:lnTo>
                    <a:lnTo>
                      <a:pt x="42" y="0"/>
                    </a:lnTo>
                    <a:lnTo>
                      <a:pt x="0" y="486"/>
                    </a:lnTo>
                    <a:close/>
                  </a:path>
                </a:pathLst>
              </a:custGeom>
              <a:solidFill>
                <a:srgbClr val="0000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10" name="Line 3086"/>
              <p:cNvSpPr>
                <a:spLocks noChangeShapeType="1"/>
              </p:cNvSpPr>
              <p:nvPr/>
            </p:nvSpPr>
            <p:spPr bwMode="auto">
              <a:xfrm flipV="1">
                <a:off x="1200" y="1910"/>
                <a:ext cx="66" cy="9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11" name="Line 3087"/>
              <p:cNvSpPr>
                <a:spLocks noChangeShapeType="1"/>
              </p:cNvSpPr>
              <p:nvPr/>
            </p:nvSpPr>
            <p:spPr bwMode="auto">
              <a:xfrm flipH="1" flipV="1">
                <a:off x="1242" y="1520"/>
                <a:ext cx="24" cy="39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12" name="Freeform 3088"/>
              <p:cNvSpPr>
                <a:spLocks/>
              </p:cNvSpPr>
              <p:nvPr/>
            </p:nvSpPr>
            <p:spPr bwMode="auto">
              <a:xfrm>
                <a:off x="1212" y="1046"/>
                <a:ext cx="66" cy="642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0" y="378"/>
                  </a:cxn>
                  <a:cxn ang="0">
                    <a:pos x="66" y="642"/>
                  </a:cxn>
                  <a:cxn ang="0">
                    <a:pos x="24" y="0"/>
                  </a:cxn>
                </a:cxnLst>
                <a:rect l="0" t="0" r="r" b="b"/>
                <a:pathLst>
                  <a:path w="66" h="642">
                    <a:moveTo>
                      <a:pt x="24" y="0"/>
                    </a:moveTo>
                    <a:lnTo>
                      <a:pt x="0" y="378"/>
                    </a:lnTo>
                    <a:lnTo>
                      <a:pt x="66" y="642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13" name="Line 3089"/>
              <p:cNvSpPr>
                <a:spLocks noChangeShapeType="1"/>
              </p:cNvSpPr>
              <p:nvPr/>
            </p:nvSpPr>
            <p:spPr bwMode="auto">
              <a:xfrm flipH="1">
                <a:off x="1212" y="1046"/>
                <a:ext cx="24" cy="37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14" name="Line 3090"/>
              <p:cNvSpPr>
                <a:spLocks noChangeShapeType="1"/>
              </p:cNvSpPr>
              <p:nvPr/>
            </p:nvSpPr>
            <p:spPr bwMode="auto">
              <a:xfrm>
                <a:off x="1212" y="1424"/>
                <a:ext cx="66" cy="26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15" name="Freeform 3091"/>
              <p:cNvSpPr>
                <a:spLocks/>
              </p:cNvSpPr>
              <p:nvPr/>
            </p:nvSpPr>
            <p:spPr bwMode="auto">
              <a:xfrm>
                <a:off x="1218" y="1082"/>
                <a:ext cx="66" cy="48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48"/>
                  </a:cxn>
                  <a:cxn ang="0">
                    <a:pos x="42" y="0"/>
                  </a:cxn>
                  <a:cxn ang="0">
                    <a:pos x="0" y="6"/>
                  </a:cxn>
                </a:cxnLst>
                <a:rect l="0" t="0" r="r" b="b"/>
                <a:pathLst>
                  <a:path w="66" h="48">
                    <a:moveTo>
                      <a:pt x="0" y="6"/>
                    </a:moveTo>
                    <a:lnTo>
                      <a:pt x="66" y="48"/>
                    </a:lnTo>
                    <a:lnTo>
                      <a:pt x="42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16" name="Line 3092"/>
              <p:cNvSpPr>
                <a:spLocks noChangeShapeType="1"/>
              </p:cNvSpPr>
              <p:nvPr/>
            </p:nvSpPr>
            <p:spPr bwMode="auto">
              <a:xfrm>
                <a:off x="1218" y="1088"/>
                <a:ext cx="66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17" name="Line 3093"/>
              <p:cNvSpPr>
                <a:spLocks noChangeShapeType="1"/>
              </p:cNvSpPr>
              <p:nvPr/>
            </p:nvSpPr>
            <p:spPr bwMode="auto">
              <a:xfrm flipH="1" flipV="1">
                <a:off x="1260" y="1082"/>
                <a:ext cx="24" cy="4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18" name="Freeform 3094"/>
              <p:cNvSpPr>
                <a:spLocks/>
              </p:cNvSpPr>
              <p:nvPr/>
            </p:nvSpPr>
            <p:spPr bwMode="auto">
              <a:xfrm>
                <a:off x="1278" y="1022"/>
                <a:ext cx="66" cy="66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0" y="666"/>
                  </a:cxn>
                  <a:cxn ang="0">
                    <a:pos x="66" y="600"/>
                  </a:cxn>
                  <a:cxn ang="0">
                    <a:pos x="24" y="0"/>
                  </a:cxn>
                </a:cxnLst>
                <a:rect l="0" t="0" r="r" b="b"/>
                <a:pathLst>
                  <a:path w="66" h="666">
                    <a:moveTo>
                      <a:pt x="24" y="0"/>
                    </a:moveTo>
                    <a:lnTo>
                      <a:pt x="0" y="666"/>
                    </a:lnTo>
                    <a:lnTo>
                      <a:pt x="66" y="60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9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19" name="Line 3095"/>
              <p:cNvSpPr>
                <a:spLocks noChangeShapeType="1"/>
              </p:cNvSpPr>
              <p:nvPr/>
            </p:nvSpPr>
            <p:spPr bwMode="auto">
              <a:xfrm flipH="1">
                <a:off x="1278" y="1022"/>
                <a:ext cx="24" cy="66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20" name="Line 3096"/>
              <p:cNvSpPr>
                <a:spLocks noChangeShapeType="1"/>
              </p:cNvSpPr>
              <p:nvPr/>
            </p:nvSpPr>
            <p:spPr bwMode="auto">
              <a:xfrm flipV="1">
                <a:off x="1278" y="1622"/>
                <a:ext cx="66" cy="6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21" name="Freeform 3097"/>
              <p:cNvSpPr>
                <a:spLocks/>
              </p:cNvSpPr>
              <p:nvPr/>
            </p:nvSpPr>
            <p:spPr bwMode="auto">
              <a:xfrm>
                <a:off x="1260" y="1070"/>
                <a:ext cx="66" cy="60"/>
              </a:xfrm>
              <a:custGeom>
                <a:avLst/>
                <a:gdLst/>
                <a:ahLst/>
                <a:cxnLst>
                  <a:cxn ang="0">
                    <a:pos x="24" y="60"/>
                  </a:cxn>
                  <a:cxn ang="0">
                    <a:pos x="0" y="12"/>
                  </a:cxn>
                  <a:cxn ang="0">
                    <a:pos x="66" y="0"/>
                  </a:cxn>
                  <a:cxn ang="0">
                    <a:pos x="24" y="60"/>
                  </a:cxn>
                </a:cxnLst>
                <a:rect l="0" t="0" r="r" b="b"/>
                <a:pathLst>
                  <a:path w="66" h="60">
                    <a:moveTo>
                      <a:pt x="24" y="60"/>
                    </a:moveTo>
                    <a:lnTo>
                      <a:pt x="0" y="12"/>
                    </a:lnTo>
                    <a:lnTo>
                      <a:pt x="66" y="0"/>
                    </a:lnTo>
                    <a:lnTo>
                      <a:pt x="24" y="60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22" name="Line 3098"/>
              <p:cNvSpPr>
                <a:spLocks noChangeShapeType="1"/>
              </p:cNvSpPr>
              <p:nvPr/>
            </p:nvSpPr>
            <p:spPr bwMode="auto">
              <a:xfrm flipH="1" flipV="1">
                <a:off x="1260" y="1082"/>
                <a:ext cx="24" cy="4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23" name="Line 3099"/>
              <p:cNvSpPr>
                <a:spLocks noChangeShapeType="1"/>
              </p:cNvSpPr>
              <p:nvPr/>
            </p:nvSpPr>
            <p:spPr bwMode="auto">
              <a:xfrm flipV="1">
                <a:off x="1260" y="1070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24" name="Freeform 3100"/>
              <p:cNvSpPr>
                <a:spLocks/>
              </p:cNvSpPr>
              <p:nvPr/>
            </p:nvSpPr>
            <p:spPr bwMode="auto">
              <a:xfrm>
                <a:off x="1284" y="1070"/>
                <a:ext cx="66" cy="60"/>
              </a:xfrm>
              <a:custGeom>
                <a:avLst/>
                <a:gdLst/>
                <a:ahLst/>
                <a:cxnLst>
                  <a:cxn ang="0">
                    <a:pos x="0" y="60"/>
                  </a:cxn>
                  <a:cxn ang="0">
                    <a:pos x="66" y="30"/>
                  </a:cxn>
                  <a:cxn ang="0">
                    <a:pos x="42" y="0"/>
                  </a:cxn>
                  <a:cxn ang="0">
                    <a:pos x="0" y="60"/>
                  </a:cxn>
                </a:cxnLst>
                <a:rect l="0" t="0" r="r" b="b"/>
                <a:pathLst>
                  <a:path w="66" h="60">
                    <a:moveTo>
                      <a:pt x="0" y="60"/>
                    </a:moveTo>
                    <a:lnTo>
                      <a:pt x="66" y="30"/>
                    </a:lnTo>
                    <a:lnTo>
                      <a:pt x="42" y="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25" name="Line 3101"/>
              <p:cNvSpPr>
                <a:spLocks noChangeShapeType="1"/>
              </p:cNvSpPr>
              <p:nvPr/>
            </p:nvSpPr>
            <p:spPr bwMode="auto">
              <a:xfrm flipV="1">
                <a:off x="1284" y="1100"/>
                <a:ext cx="66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26" name="Line 3102"/>
              <p:cNvSpPr>
                <a:spLocks noChangeShapeType="1"/>
              </p:cNvSpPr>
              <p:nvPr/>
            </p:nvSpPr>
            <p:spPr bwMode="auto">
              <a:xfrm flipH="1" flipV="1">
                <a:off x="1326" y="1070"/>
                <a:ext cx="24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27" name="Freeform 3103"/>
              <p:cNvSpPr>
                <a:spLocks/>
              </p:cNvSpPr>
              <p:nvPr/>
            </p:nvSpPr>
            <p:spPr bwMode="auto">
              <a:xfrm>
                <a:off x="1284" y="1100"/>
                <a:ext cx="66" cy="30"/>
              </a:xfrm>
              <a:custGeom>
                <a:avLst/>
                <a:gdLst/>
                <a:ahLst/>
                <a:cxnLst>
                  <a:cxn ang="0">
                    <a:pos x="24" y="30"/>
                  </a:cxn>
                  <a:cxn ang="0">
                    <a:pos x="0" y="30"/>
                  </a:cxn>
                  <a:cxn ang="0">
                    <a:pos x="66" y="0"/>
                  </a:cxn>
                  <a:cxn ang="0">
                    <a:pos x="24" y="30"/>
                  </a:cxn>
                </a:cxnLst>
                <a:rect l="0" t="0" r="r" b="b"/>
                <a:pathLst>
                  <a:path w="66" h="30">
                    <a:moveTo>
                      <a:pt x="24" y="30"/>
                    </a:moveTo>
                    <a:lnTo>
                      <a:pt x="0" y="30"/>
                    </a:lnTo>
                    <a:lnTo>
                      <a:pt x="66" y="0"/>
                    </a:lnTo>
                    <a:lnTo>
                      <a:pt x="24" y="30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28" name="Line 3104"/>
              <p:cNvSpPr>
                <a:spLocks noChangeShapeType="1"/>
              </p:cNvSpPr>
              <p:nvPr/>
            </p:nvSpPr>
            <p:spPr bwMode="auto">
              <a:xfrm flipH="1">
                <a:off x="1284" y="1130"/>
                <a:ext cx="2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29" name="Line 3105"/>
              <p:cNvSpPr>
                <a:spLocks noChangeShapeType="1"/>
              </p:cNvSpPr>
              <p:nvPr/>
            </p:nvSpPr>
            <p:spPr bwMode="auto">
              <a:xfrm flipV="1">
                <a:off x="1284" y="1100"/>
                <a:ext cx="66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30" name="Freeform 3106"/>
              <p:cNvSpPr>
                <a:spLocks/>
              </p:cNvSpPr>
              <p:nvPr/>
            </p:nvSpPr>
            <p:spPr bwMode="auto">
              <a:xfrm>
                <a:off x="1242" y="1100"/>
                <a:ext cx="6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6" y="30"/>
                  </a:cxn>
                  <a:cxn ang="0">
                    <a:pos x="42" y="30"/>
                  </a:cxn>
                  <a:cxn ang="0">
                    <a:pos x="0" y="0"/>
                  </a:cxn>
                </a:cxnLst>
                <a:rect l="0" t="0" r="r" b="b"/>
                <a:pathLst>
                  <a:path w="66" h="30">
                    <a:moveTo>
                      <a:pt x="0" y="0"/>
                    </a:moveTo>
                    <a:lnTo>
                      <a:pt x="66" y="30"/>
                    </a:lnTo>
                    <a:lnTo>
                      <a:pt x="42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31" name="Line 3107"/>
              <p:cNvSpPr>
                <a:spLocks noChangeShapeType="1"/>
              </p:cNvSpPr>
              <p:nvPr/>
            </p:nvSpPr>
            <p:spPr bwMode="auto">
              <a:xfrm>
                <a:off x="1242" y="1100"/>
                <a:ext cx="66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32" name="Line 3108"/>
              <p:cNvSpPr>
                <a:spLocks noChangeShapeType="1"/>
              </p:cNvSpPr>
              <p:nvPr/>
            </p:nvSpPr>
            <p:spPr bwMode="auto">
              <a:xfrm flipH="1">
                <a:off x="1284" y="1130"/>
                <a:ext cx="2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33" name="Freeform 3109"/>
              <p:cNvSpPr>
                <a:spLocks/>
              </p:cNvSpPr>
              <p:nvPr/>
            </p:nvSpPr>
            <p:spPr bwMode="auto">
              <a:xfrm>
                <a:off x="1242" y="1100"/>
                <a:ext cx="66" cy="30"/>
              </a:xfrm>
              <a:custGeom>
                <a:avLst/>
                <a:gdLst/>
                <a:ahLst/>
                <a:cxnLst>
                  <a:cxn ang="0">
                    <a:pos x="30" y="12"/>
                  </a:cxn>
                  <a:cxn ang="0">
                    <a:pos x="0" y="0"/>
                  </a:cxn>
                  <a:cxn ang="0">
                    <a:pos x="66" y="30"/>
                  </a:cxn>
                  <a:cxn ang="0">
                    <a:pos x="30" y="12"/>
                  </a:cxn>
                </a:cxnLst>
                <a:rect l="0" t="0" r="r" b="b"/>
                <a:pathLst>
                  <a:path w="66" h="30">
                    <a:moveTo>
                      <a:pt x="30" y="12"/>
                    </a:moveTo>
                    <a:lnTo>
                      <a:pt x="0" y="0"/>
                    </a:lnTo>
                    <a:lnTo>
                      <a:pt x="66" y="30"/>
                    </a:lnTo>
                    <a:lnTo>
                      <a:pt x="30" y="12"/>
                    </a:lnTo>
                    <a:close/>
                  </a:path>
                </a:pathLst>
              </a:custGeom>
              <a:solidFill>
                <a:srgbClr val="B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34" name="Line 3110"/>
              <p:cNvSpPr>
                <a:spLocks noChangeShapeType="1"/>
              </p:cNvSpPr>
              <p:nvPr/>
            </p:nvSpPr>
            <p:spPr bwMode="auto">
              <a:xfrm flipH="1" flipV="1">
                <a:off x="1242" y="1100"/>
                <a:ext cx="3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35" name="Line 3111"/>
              <p:cNvSpPr>
                <a:spLocks noChangeShapeType="1"/>
              </p:cNvSpPr>
              <p:nvPr/>
            </p:nvSpPr>
            <p:spPr bwMode="auto">
              <a:xfrm>
                <a:off x="1242" y="1100"/>
                <a:ext cx="66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36" name="Freeform 3112"/>
              <p:cNvSpPr>
                <a:spLocks/>
              </p:cNvSpPr>
              <p:nvPr/>
            </p:nvSpPr>
            <p:spPr bwMode="auto">
              <a:xfrm>
                <a:off x="1308" y="1046"/>
                <a:ext cx="72" cy="84"/>
              </a:xfrm>
              <a:custGeom>
                <a:avLst/>
                <a:gdLst/>
                <a:ahLst/>
                <a:cxnLst>
                  <a:cxn ang="0">
                    <a:pos x="0" y="84"/>
                  </a:cxn>
                  <a:cxn ang="0">
                    <a:pos x="72" y="0"/>
                  </a:cxn>
                  <a:cxn ang="0">
                    <a:pos x="42" y="54"/>
                  </a:cxn>
                  <a:cxn ang="0">
                    <a:pos x="0" y="84"/>
                  </a:cxn>
                </a:cxnLst>
                <a:rect l="0" t="0" r="r" b="b"/>
                <a:pathLst>
                  <a:path w="72" h="84">
                    <a:moveTo>
                      <a:pt x="0" y="84"/>
                    </a:moveTo>
                    <a:lnTo>
                      <a:pt x="72" y="0"/>
                    </a:lnTo>
                    <a:lnTo>
                      <a:pt x="42" y="54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37" name="Line 3113"/>
              <p:cNvSpPr>
                <a:spLocks noChangeShapeType="1"/>
              </p:cNvSpPr>
              <p:nvPr/>
            </p:nvSpPr>
            <p:spPr bwMode="auto">
              <a:xfrm flipV="1">
                <a:off x="1308" y="1046"/>
                <a:ext cx="72" cy="8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38" name="Line 3114"/>
              <p:cNvSpPr>
                <a:spLocks noChangeShapeType="1"/>
              </p:cNvSpPr>
              <p:nvPr/>
            </p:nvSpPr>
            <p:spPr bwMode="auto">
              <a:xfrm flipH="1">
                <a:off x="1350" y="1046"/>
                <a:ext cx="30" cy="5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39" name="Freeform 3115"/>
              <p:cNvSpPr>
                <a:spLocks/>
              </p:cNvSpPr>
              <p:nvPr/>
            </p:nvSpPr>
            <p:spPr bwMode="auto">
              <a:xfrm>
                <a:off x="1308" y="1046"/>
                <a:ext cx="72" cy="90"/>
              </a:xfrm>
              <a:custGeom>
                <a:avLst/>
                <a:gdLst/>
                <a:ahLst/>
                <a:cxnLst>
                  <a:cxn ang="0">
                    <a:pos x="30" y="90"/>
                  </a:cxn>
                  <a:cxn ang="0">
                    <a:pos x="0" y="84"/>
                  </a:cxn>
                  <a:cxn ang="0">
                    <a:pos x="72" y="0"/>
                  </a:cxn>
                  <a:cxn ang="0">
                    <a:pos x="30" y="90"/>
                  </a:cxn>
                </a:cxnLst>
                <a:rect l="0" t="0" r="r" b="b"/>
                <a:pathLst>
                  <a:path w="72" h="90">
                    <a:moveTo>
                      <a:pt x="30" y="90"/>
                    </a:moveTo>
                    <a:lnTo>
                      <a:pt x="0" y="84"/>
                    </a:lnTo>
                    <a:lnTo>
                      <a:pt x="72" y="0"/>
                    </a:lnTo>
                    <a:lnTo>
                      <a:pt x="30" y="90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40" name="Line 3116"/>
              <p:cNvSpPr>
                <a:spLocks noChangeShapeType="1"/>
              </p:cNvSpPr>
              <p:nvPr/>
            </p:nvSpPr>
            <p:spPr bwMode="auto">
              <a:xfrm flipH="1" flipV="1">
                <a:off x="1308" y="1130"/>
                <a:ext cx="3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41" name="Line 3117"/>
              <p:cNvSpPr>
                <a:spLocks noChangeShapeType="1"/>
              </p:cNvSpPr>
              <p:nvPr/>
            </p:nvSpPr>
            <p:spPr bwMode="auto">
              <a:xfrm flipV="1">
                <a:off x="1308" y="1046"/>
                <a:ext cx="72" cy="8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42" name="Freeform 3118"/>
              <p:cNvSpPr>
                <a:spLocks/>
              </p:cNvSpPr>
              <p:nvPr/>
            </p:nvSpPr>
            <p:spPr bwMode="auto">
              <a:xfrm>
                <a:off x="1272" y="1112"/>
                <a:ext cx="66" cy="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6" y="24"/>
                  </a:cxn>
                  <a:cxn ang="0">
                    <a:pos x="36" y="18"/>
                  </a:cxn>
                  <a:cxn ang="0">
                    <a:pos x="0" y="0"/>
                  </a:cxn>
                </a:cxnLst>
                <a:rect l="0" t="0" r="r" b="b"/>
                <a:pathLst>
                  <a:path w="66" h="24">
                    <a:moveTo>
                      <a:pt x="0" y="0"/>
                    </a:moveTo>
                    <a:lnTo>
                      <a:pt x="66" y="24"/>
                    </a:lnTo>
                    <a:lnTo>
                      <a:pt x="36" y="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43" name="Line 3119"/>
              <p:cNvSpPr>
                <a:spLocks noChangeShapeType="1"/>
              </p:cNvSpPr>
              <p:nvPr/>
            </p:nvSpPr>
            <p:spPr bwMode="auto">
              <a:xfrm>
                <a:off x="1272" y="1112"/>
                <a:ext cx="6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44" name="Line 3120"/>
              <p:cNvSpPr>
                <a:spLocks noChangeShapeType="1"/>
              </p:cNvSpPr>
              <p:nvPr/>
            </p:nvSpPr>
            <p:spPr bwMode="auto">
              <a:xfrm flipH="1" flipV="1">
                <a:off x="1308" y="1130"/>
                <a:ext cx="30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45" name="Freeform 3121"/>
              <p:cNvSpPr>
                <a:spLocks/>
              </p:cNvSpPr>
              <p:nvPr/>
            </p:nvSpPr>
            <p:spPr bwMode="auto">
              <a:xfrm>
                <a:off x="1218" y="1088"/>
                <a:ext cx="66" cy="42"/>
              </a:xfrm>
              <a:custGeom>
                <a:avLst/>
                <a:gdLst/>
                <a:ahLst/>
                <a:cxnLst>
                  <a:cxn ang="0">
                    <a:pos x="24" y="12"/>
                  </a:cxn>
                  <a:cxn ang="0">
                    <a:pos x="0" y="0"/>
                  </a:cxn>
                  <a:cxn ang="0">
                    <a:pos x="66" y="42"/>
                  </a:cxn>
                  <a:cxn ang="0">
                    <a:pos x="24" y="12"/>
                  </a:cxn>
                </a:cxnLst>
                <a:rect l="0" t="0" r="r" b="b"/>
                <a:pathLst>
                  <a:path w="66" h="42">
                    <a:moveTo>
                      <a:pt x="24" y="12"/>
                    </a:moveTo>
                    <a:lnTo>
                      <a:pt x="0" y="0"/>
                    </a:lnTo>
                    <a:lnTo>
                      <a:pt x="66" y="42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46" name="Line 3122"/>
              <p:cNvSpPr>
                <a:spLocks noChangeShapeType="1"/>
              </p:cNvSpPr>
              <p:nvPr/>
            </p:nvSpPr>
            <p:spPr bwMode="auto">
              <a:xfrm flipH="1" flipV="1">
                <a:off x="1218" y="1088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47" name="Line 3123"/>
              <p:cNvSpPr>
                <a:spLocks noChangeShapeType="1"/>
              </p:cNvSpPr>
              <p:nvPr/>
            </p:nvSpPr>
            <p:spPr bwMode="auto">
              <a:xfrm>
                <a:off x="1218" y="1088"/>
                <a:ext cx="66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48" name="Freeform 3124"/>
              <p:cNvSpPr>
                <a:spLocks/>
              </p:cNvSpPr>
              <p:nvPr/>
            </p:nvSpPr>
            <p:spPr bwMode="auto">
              <a:xfrm>
                <a:off x="1272" y="1112"/>
                <a:ext cx="66" cy="30"/>
              </a:xfrm>
              <a:custGeom>
                <a:avLst/>
                <a:gdLst/>
                <a:ahLst/>
                <a:cxnLst>
                  <a:cxn ang="0">
                    <a:pos x="24" y="30"/>
                  </a:cxn>
                  <a:cxn ang="0">
                    <a:pos x="0" y="0"/>
                  </a:cxn>
                  <a:cxn ang="0">
                    <a:pos x="66" y="24"/>
                  </a:cxn>
                  <a:cxn ang="0">
                    <a:pos x="24" y="30"/>
                  </a:cxn>
                </a:cxnLst>
                <a:rect l="0" t="0" r="r" b="b"/>
                <a:pathLst>
                  <a:path w="66" h="30">
                    <a:moveTo>
                      <a:pt x="24" y="30"/>
                    </a:moveTo>
                    <a:lnTo>
                      <a:pt x="0" y="0"/>
                    </a:lnTo>
                    <a:lnTo>
                      <a:pt x="66" y="24"/>
                    </a:lnTo>
                    <a:lnTo>
                      <a:pt x="24" y="30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49" name="Line 3125"/>
              <p:cNvSpPr>
                <a:spLocks noChangeShapeType="1"/>
              </p:cNvSpPr>
              <p:nvPr/>
            </p:nvSpPr>
            <p:spPr bwMode="auto">
              <a:xfrm flipH="1" flipV="1">
                <a:off x="1272" y="1112"/>
                <a:ext cx="24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50" name="Line 3126"/>
              <p:cNvSpPr>
                <a:spLocks noChangeShapeType="1"/>
              </p:cNvSpPr>
              <p:nvPr/>
            </p:nvSpPr>
            <p:spPr bwMode="auto">
              <a:xfrm>
                <a:off x="1272" y="1112"/>
                <a:ext cx="6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51" name="Freeform 3127"/>
              <p:cNvSpPr>
                <a:spLocks/>
              </p:cNvSpPr>
              <p:nvPr/>
            </p:nvSpPr>
            <p:spPr bwMode="auto">
              <a:xfrm>
                <a:off x="1296" y="1112"/>
                <a:ext cx="66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66" y="0"/>
                  </a:cxn>
                  <a:cxn ang="0">
                    <a:pos x="42" y="24"/>
                  </a:cxn>
                  <a:cxn ang="0">
                    <a:pos x="0" y="30"/>
                  </a:cxn>
                </a:cxnLst>
                <a:rect l="0" t="0" r="r" b="b"/>
                <a:pathLst>
                  <a:path w="66" h="30">
                    <a:moveTo>
                      <a:pt x="0" y="30"/>
                    </a:moveTo>
                    <a:lnTo>
                      <a:pt x="66" y="0"/>
                    </a:lnTo>
                    <a:lnTo>
                      <a:pt x="42" y="2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52" name="Line 3128"/>
              <p:cNvSpPr>
                <a:spLocks noChangeShapeType="1"/>
              </p:cNvSpPr>
              <p:nvPr/>
            </p:nvSpPr>
            <p:spPr bwMode="auto">
              <a:xfrm flipV="1">
                <a:off x="1296" y="1112"/>
                <a:ext cx="66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53" name="Line 3129"/>
              <p:cNvSpPr>
                <a:spLocks noChangeShapeType="1"/>
              </p:cNvSpPr>
              <p:nvPr/>
            </p:nvSpPr>
            <p:spPr bwMode="auto">
              <a:xfrm flipH="1">
                <a:off x="1338" y="1112"/>
                <a:ext cx="24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54" name="Freeform 3130"/>
              <p:cNvSpPr>
                <a:spLocks/>
              </p:cNvSpPr>
              <p:nvPr/>
            </p:nvSpPr>
            <p:spPr bwMode="auto">
              <a:xfrm>
                <a:off x="1296" y="1112"/>
                <a:ext cx="66" cy="48"/>
              </a:xfrm>
              <a:custGeom>
                <a:avLst/>
                <a:gdLst/>
                <a:ahLst/>
                <a:cxnLst>
                  <a:cxn ang="0">
                    <a:pos x="24" y="48"/>
                  </a:cxn>
                  <a:cxn ang="0">
                    <a:pos x="0" y="30"/>
                  </a:cxn>
                  <a:cxn ang="0">
                    <a:pos x="66" y="0"/>
                  </a:cxn>
                  <a:cxn ang="0">
                    <a:pos x="24" y="48"/>
                  </a:cxn>
                </a:cxnLst>
                <a:rect l="0" t="0" r="r" b="b"/>
                <a:pathLst>
                  <a:path w="66" h="48">
                    <a:moveTo>
                      <a:pt x="24" y="48"/>
                    </a:moveTo>
                    <a:lnTo>
                      <a:pt x="0" y="30"/>
                    </a:lnTo>
                    <a:lnTo>
                      <a:pt x="66" y="0"/>
                    </a:lnTo>
                    <a:lnTo>
                      <a:pt x="24" y="48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55" name="Line 3131"/>
              <p:cNvSpPr>
                <a:spLocks noChangeShapeType="1"/>
              </p:cNvSpPr>
              <p:nvPr/>
            </p:nvSpPr>
            <p:spPr bwMode="auto">
              <a:xfrm flipH="1" flipV="1">
                <a:off x="1296" y="1142"/>
                <a:ext cx="24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56" name="Line 3132"/>
              <p:cNvSpPr>
                <a:spLocks noChangeShapeType="1"/>
              </p:cNvSpPr>
              <p:nvPr/>
            </p:nvSpPr>
            <p:spPr bwMode="auto">
              <a:xfrm flipV="1">
                <a:off x="1296" y="1112"/>
                <a:ext cx="66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57" name="Freeform 3133"/>
              <p:cNvSpPr>
                <a:spLocks/>
              </p:cNvSpPr>
              <p:nvPr/>
            </p:nvSpPr>
            <p:spPr bwMode="auto">
              <a:xfrm>
                <a:off x="1320" y="1082"/>
                <a:ext cx="66" cy="78"/>
              </a:xfrm>
              <a:custGeom>
                <a:avLst/>
                <a:gdLst/>
                <a:ahLst/>
                <a:cxnLst>
                  <a:cxn ang="0">
                    <a:pos x="0" y="78"/>
                  </a:cxn>
                  <a:cxn ang="0">
                    <a:pos x="66" y="0"/>
                  </a:cxn>
                  <a:cxn ang="0">
                    <a:pos x="42" y="30"/>
                  </a:cxn>
                  <a:cxn ang="0">
                    <a:pos x="0" y="78"/>
                  </a:cxn>
                </a:cxnLst>
                <a:rect l="0" t="0" r="r" b="b"/>
                <a:pathLst>
                  <a:path w="66" h="78">
                    <a:moveTo>
                      <a:pt x="0" y="78"/>
                    </a:moveTo>
                    <a:lnTo>
                      <a:pt x="66" y="0"/>
                    </a:lnTo>
                    <a:lnTo>
                      <a:pt x="42" y="30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58" name="Line 3134"/>
              <p:cNvSpPr>
                <a:spLocks noChangeShapeType="1"/>
              </p:cNvSpPr>
              <p:nvPr/>
            </p:nvSpPr>
            <p:spPr bwMode="auto">
              <a:xfrm flipV="1">
                <a:off x="1320" y="1082"/>
                <a:ext cx="66" cy="7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59" name="Line 3135"/>
              <p:cNvSpPr>
                <a:spLocks noChangeShapeType="1"/>
              </p:cNvSpPr>
              <p:nvPr/>
            </p:nvSpPr>
            <p:spPr bwMode="auto">
              <a:xfrm flipH="1">
                <a:off x="1362" y="1082"/>
                <a:ext cx="24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60" name="Freeform 3136"/>
              <p:cNvSpPr>
                <a:spLocks/>
              </p:cNvSpPr>
              <p:nvPr/>
            </p:nvSpPr>
            <p:spPr bwMode="auto">
              <a:xfrm>
                <a:off x="1320" y="1082"/>
                <a:ext cx="66" cy="78"/>
              </a:xfrm>
              <a:custGeom>
                <a:avLst/>
                <a:gdLst/>
                <a:ahLst/>
                <a:cxnLst>
                  <a:cxn ang="0">
                    <a:pos x="24" y="78"/>
                  </a:cxn>
                  <a:cxn ang="0">
                    <a:pos x="0" y="78"/>
                  </a:cxn>
                  <a:cxn ang="0">
                    <a:pos x="66" y="0"/>
                  </a:cxn>
                  <a:cxn ang="0">
                    <a:pos x="24" y="78"/>
                  </a:cxn>
                </a:cxnLst>
                <a:rect l="0" t="0" r="r" b="b"/>
                <a:pathLst>
                  <a:path w="66" h="78">
                    <a:moveTo>
                      <a:pt x="24" y="78"/>
                    </a:moveTo>
                    <a:lnTo>
                      <a:pt x="0" y="78"/>
                    </a:lnTo>
                    <a:lnTo>
                      <a:pt x="66" y="0"/>
                    </a:lnTo>
                    <a:lnTo>
                      <a:pt x="24" y="78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61" name="Line 3137"/>
              <p:cNvSpPr>
                <a:spLocks noChangeShapeType="1"/>
              </p:cNvSpPr>
              <p:nvPr/>
            </p:nvSpPr>
            <p:spPr bwMode="auto">
              <a:xfrm flipH="1">
                <a:off x="1320" y="1160"/>
                <a:ext cx="2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62" name="Line 3138"/>
              <p:cNvSpPr>
                <a:spLocks noChangeShapeType="1"/>
              </p:cNvSpPr>
              <p:nvPr/>
            </p:nvSpPr>
            <p:spPr bwMode="auto">
              <a:xfrm flipV="1">
                <a:off x="1320" y="1082"/>
                <a:ext cx="66" cy="7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63" name="Freeform 3139"/>
              <p:cNvSpPr>
                <a:spLocks/>
              </p:cNvSpPr>
              <p:nvPr/>
            </p:nvSpPr>
            <p:spPr bwMode="auto">
              <a:xfrm>
                <a:off x="1290" y="1910"/>
                <a:ext cx="72" cy="120"/>
              </a:xfrm>
              <a:custGeom>
                <a:avLst/>
                <a:gdLst/>
                <a:ahLst/>
                <a:cxnLst>
                  <a:cxn ang="0">
                    <a:pos x="30" y="120"/>
                  </a:cxn>
                  <a:cxn ang="0">
                    <a:pos x="0" y="30"/>
                  </a:cxn>
                  <a:cxn ang="0">
                    <a:pos x="72" y="0"/>
                  </a:cxn>
                  <a:cxn ang="0">
                    <a:pos x="30" y="120"/>
                  </a:cxn>
                </a:cxnLst>
                <a:rect l="0" t="0" r="r" b="b"/>
                <a:pathLst>
                  <a:path w="72" h="120">
                    <a:moveTo>
                      <a:pt x="30" y="120"/>
                    </a:moveTo>
                    <a:lnTo>
                      <a:pt x="0" y="30"/>
                    </a:lnTo>
                    <a:lnTo>
                      <a:pt x="72" y="0"/>
                    </a:lnTo>
                    <a:lnTo>
                      <a:pt x="30" y="120"/>
                    </a:lnTo>
                    <a:close/>
                  </a:path>
                </a:pathLst>
              </a:custGeom>
              <a:solidFill>
                <a:srgbClr val="00009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64" name="Line 3140"/>
              <p:cNvSpPr>
                <a:spLocks noChangeShapeType="1"/>
              </p:cNvSpPr>
              <p:nvPr/>
            </p:nvSpPr>
            <p:spPr bwMode="auto">
              <a:xfrm flipH="1" flipV="1">
                <a:off x="1290" y="1940"/>
                <a:ext cx="30" cy="9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65" name="Line 3141"/>
              <p:cNvSpPr>
                <a:spLocks noChangeShapeType="1"/>
              </p:cNvSpPr>
              <p:nvPr/>
            </p:nvSpPr>
            <p:spPr bwMode="auto">
              <a:xfrm flipV="1">
                <a:off x="1290" y="1910"/>
                <a:ext cx="72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66" name="Freeform 3142"/>
              <p:cNvSpPr>
                <a:spLocks/>
              </p:cNvSpPr>
              <p:nvPr/>
            </p:nvSpPr>
            <p:spPr bwMode="auto">
              <a:xfrm>
                <a:off x="1320" y="1904"/>
                <a:ext cx="66" cy="126"/>
              </a:xfrm>
              <a:custGeom>
                <a:avLst/>
                <a:gdLst/>
                <a:ahLst/>
                <a:cxnLst>
                  <a:cxn ang="0">
                    <a:pos x="0" y="126"/>
                  </a:cxn>
                  <a:cxn ang="0">
                    <a:pos x="66" y="0"/>
                  </a:cxn>
                  <a:cxn ang="0">
                    <a:pos x="42" y="6"/>
                  </a:cxn>
                  <a:cxn ang="0">
                    <a:pos x="0" y="126"/>
                  </a:cxn>
                </a:cxnLst>
                <a:rect l="0" t="0" r="r" b="b"/>
                <a:pathLst>
                  <a:path w="66" h="126">
                    <a:moveTo>
                      <a:pt x="0" y="126"/>
                    </a:moveTo>
                    <a:lnTo>
                      <a:pt x="66" y="0"/>
                    </a:lnTo>
                    <a:lnTo>
                      <a:pt x="42" y="6"/>
                    </a:lnTo>
                    <a:lnTo>
                      <a:pt x="0" y="126"/>
                    </a:lnTo>
                    <a:close/>
                  </a:path>
                </a:pathLst>
              </a:custGeom>
              <a:solidFill>
                <a:srgbClr val="00009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67" name="Line 3143"/>
              <p:cNvSpPr>
                <a:spLocks noChangeShapeType="1"/>
              </p:cNvSpPr>
              <p:nvPr/>
            </p:nvSpPr>
            <p:spPr bwMode="auto">
              <a:xfrm flipV="1">
                <a:off x="1320" y="1904"/>
                <a:ext cx="66" cy="1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68" name="Line 3144"/>
              <p:cNvSpPr>
                <a:spLocks noChangeShapeType="1"/>
              </p:cNvSpPr>
              <p:nvPr/>
            </p:nvSpPr>
            <p:spPr bwMode="auto">
              <a:xfrm flipH="1">
                <a:off x="1362" y="1904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69" name="Freeform 3145"/>
              <p:cNvSpPr>
                <a:spLocks/>
              </p:cNvSpPr>
              <p:nvPr/>
            </p:nvSpPr>
            <p:spPr bwMode="auto">
              <a:xfrm>
                <a:off x="1320" y="1622"/>
                <a:ext cx="66" cy="40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0" y="408"/>
                  </a:cxn>
                  <a:cxn ang="0">
                    <a:pos x="66" y="282"/>
                  </a:cxn>
                  <a:cxn ang="0">
                    <a:pos x="24" y="0"/>
                  </a:cxn>
                </a:cxnLst>
                <a:rect l="0" t="0" r="r" b="b"/>
                <a:pathLst>
                  <a:path w="66" h="408">
                    <a:moveTo>
                      <a:pt x="24" y="0"/>
                    </a:moveTo>
                    <a:lnTo>
                      <a:pt x="0" y="408"/>
                    </a:lnTo>
                    <a:lnTo>
                      <a:pt x="66" y="282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20FFD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70" name="Line 3146"/>
              <p:cNvSpPr>
                <a:spLocks noChangeShapeType="1"/>
              </p:cNvSpPr>
              <p:nvPr/>
            </p:nvSpPr>
            <p:spPr bwMode="auto">
              <a:xfrm flipH="1">
                <a:off x="1320" y="1622"/>
                <a:ext cx="24" cy="40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71" name="Line 3147"/>
              <p:cNvSpPr>
                <a:spLocks noChangeShapeType="1"/>
              </p:cNvSpPr>
              <p:nvPr/>
            </p:nvSpPr>
            <p:spPr bwMode="auto">
              <a:xfrm flipV="1">
                <a:off x="1320" y="1904"/>
                <a:ext cx="66" cy="1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72" name="Freeform 3148"/>
              <p:cNvSpPr>
                <a:spLocks/>
              </p:cNvSpPr>
              <p:nvPr/>
            </p:nvSpPr>
            <p:spPr bwMode="auto">
              <a:xfrm>
                <a:off x="1314" y="854"/>
                <a:ext cx="66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66" y="12"/>
                  </a:cxn>
                  <a:cxn ang="0">
                    <a:pos x="42" y="0"/>
                  </a:cxn>
                  <a:cxn ang="0">
                    <a:pos x="0" y="30"/>
                  </a:cxn>
                </a:cxnLst>
                <a:rect l="0" t="0" r="r" b="b"/>
                <a:pathLst>
                  <a:path w="66" h="30">
                    <a:moveTo>
                      <a:pt x="0" y="30"/>
                    </a:moveTo>
                    <a:lnTo>
                      <a:pt x="66" y="12"/>
                    </a:lnTo>
                    <a:lnTo>
                      <a:pt x="42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9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73" name="Line 3149"/>
              <p:cNvSpPr>
                <a:spLocks noChangeShapeType="1"/>
              </p:cNvSpPr>
              <p:nvPr/>
            </p:nvSpPr>
            <p:spPr bwMode="auto">
              <a:xfrm flipV="1">
                <a:off x="1314" y="866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74" name="Line 3150"/>
              <p:cNvSpPr>
                <a:spLocks noChangeShapeType="1"/>
              </p:cNvSpPr>
              <p:nvPr/>
            </p:nvSpPr>
            <p:spPr bwMode="auto">
              <a:xfrm flipH="1" flipV="1">
                <a:off x="1356" y="854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75" name="Freeform 3151"/>
              <p:cNvSpPr>
                <a:spLocks/>
              </p:cNvSpPr>
              <p:nvPr/>
            </p:nvSpPr>
            <p:spPr bwMode="auto">
              <a:xfrm>
                <a:off x="1314" y="866"/>
                <a:ext cx="66" cy="30"/>
              </a:xfrm>
              <a:custGeom>
                <a:avLst/>
                <a:gdLst/>
                <a:ahLst/>
                <a:cxnLst>
                  <a:cxn ang="0">
                    <a:pos x="24" y="30"/>
                  </a:cxn>
                  <a:cxn ang="0">
                    <a:pos x="0" y="18"/>
                  </a:cxn>
                  <a:cxn ang="0">
                    <a:pos x="66" y="0"/>
                  </a:cxn>
                  <a:cxn ang="0">
                    <a:pos x="24" y="30"/>
                  </a:cxn>
                </a:cxnLst>
                <a:rect l="0" t="0" r="r" b="b"/>
                <a:pathLst>
                  <a:path w="66" h="30">
                    <a:moveTo>
                      <a:pt x="24" y="30"/>
                    </a:moveTo>
                    <a:lnTo>
                      <a:pt x="0" y="18"/>
                    </a:lnTo>
                    <a:lnTo>
                      <a:pt x="66" y="0"/>
                    </a:lnTo>
                    <a:lnTo>
                      <a:pt x="24" y="30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76" name="Line 3152"/>
              <p:cNvSpPr>
                <a:spLocks noChangeShapeType="1"/>
              </p:cNvSpPr>
              <p:nvPr/>
            </p:nvSpPr>
            <p:spPr bwMode="auto">
              <a:xfrm flipH="1" flipV="1">
                <a:off x="1314" y="884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77" name="Line 3153"/>
              <p:cNvSpPr>
                <a:spLocks noChangeShapeType="1"/>
              </p:cNvSpPr>
              <p:nvPr/>
            </p:nvSpPr>
            <p:spPr bwMode="auto">
              <a:xfrm flipV="1">
                <a:off x="1314" y="866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78" name="Freeform 3154"/>
              <p:cNvSpPr>
                <a:spLocks/>
              </p:cNvSpPr>
              <p:nvPr/>
            </p:nvSpPr>
            <p:spPr bwMode="auto">
              <a:xfrm>
                <a:off x="1314" y="1214"/>
                <a:ext cx="66" cy="18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66" y="18"/>
                  </a:cxn>
                  <a:cxn ang="0">
                    <a:pos x="42" y="0"/>
                  </a:cxn>
                  <a:cxn ang="0">
                    <a:pos x="0" y="18"/>
                  </a:cxn>
                </a:cxnLst>
                <a:rect l="0" t="0" r="r" b="b"/>
                <a:pathLst>
                  <a:path w="66" h="18">
                    <a:moveTo>
                      <a:pt x="0" y="18"/>
                    </a:moveTo>
                    <a:lnTo>
                      <a:pt x="66" y="18"/>
                    </a:lnTo>
                    <a:lnTo>
                      <a:pt x="42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79" name="Line 3155"/>
              <p:cNvSpPr>
                <a:spLocks noChangeShapeType="1"/>
              </p:cNvSpPr>
              <p:nvPr/>
            </p:nvSpPr>
            <p:spPr bwMode="auto">
              <a:xfrm>
                <a:off x="1314" y="1232"/>
                <a:ext cx="6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80" name="Line 3156"/>
              <p:cNvSpPr>
                <a:spLocks noChangeShapeType="1"/>
              </p:cNvSpPr>
              <p:nvPr/>
            </p:nvSpPr>
            <p:spPr bwMode="auto">
              <a:xfrm flipH="1" flipV="1">
                <a:off x="1356" y="1214"/>
                <a:ext cx="24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81" name="Freeform 3157"/>
              <p:cNvSpPr>
                <a:spLocks/>
              </p:cNvSpPr>
              <p:nvPr/>
            </p:nvSpPr>
            <p:spPr bwMode="auto">
              <a:xfrm>
                <a:off x="1314" y="1232"/>
                <a:ext cx="66" cy="18"/>
              </a:xfrm>
              <a:custGeom>
                <a:avLst/>
                <a:gdLst/>
                <a:ahLst/>
                <a:cxnLst>
                  <a:cxn ang="0">
                    <a:pos x="24" y="18"/>
                  </a:cxn>
                  <a:cxn ang="0">
                    <a:pos x="0" y="0"/>
                  </a:cxn>
                  <a:cxn ang="0">
                    <a:pos x="66" y="0"/>
                  </a:cxn>
                  <a:cxn ang="0">
                    <a:pos x="24" y="18"/>
                  </a:cxn>
                </a:cxnLst>
                <a:rect l="0" t="0" r="r" b="b"/>
                <a:pathLst>
                  <a:path w="66" h="18">
                    <a:moveTo>
                      <a:pt x="24" y="18"/>
                    </a:moveTo>
                    <a:lnTo>
                      <a:pt x="0" y="0"/>
                    </a:lnTo>
                    <a:lnTo>
                      <a:pt x="66" y="0"/>
                    </a:lnTo>
                    <a:lnTo>
                      <a:pt x="24" y="18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82" name="Line 3158"/>
              <p:cNvSpPr>
                <a:spLocks noChangeShapeType="1"/>
              </p:cNvSpPr>
              <p:nvPr/>
            </p:nvSpPr>
            <p:spPr bwMode="auto">
              <a:xfrm flipH="1" flipV="1">
                <a:off x="1314" y="1232"/>
                <a:ext cx="24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83" name="Line 3159"/>
              <p:cNvSpPr>
                <a:spLocks noChangeShapeType="1"/>
              </p:cNvSpPr>
              <p:nvPr/>
            </p:nvSpPr>
            <p:spPr bwMode="auto">
              <a:xfrm>
                <a:off x="1314" y="1232"/>
                <a:ext cx="6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84" name="Freeform 3160"/>
              <p:cNvSpPr>
                <a:spLocks/>
              </p:cNvSpPr>
              <p:nvPr/>
            </p:nvSpPr>
            <p:spPr bwMode="auto">
              <a:xfrm>
                <a:off x="1302" y="1160"/>
                <a:ext cx="66" cy="24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66" y="24"/>
                  </a:cxn>
                  <a:cxn ang="0">
                    <a:pos x="42" y="0"/>
                  </a:cxn>
                  <a:cxn ang="0">
                    <a:pos x="0" y="24"/>
                  </a:cxn>
                </a:cxnLst>
                <a:rect l="0" t="0" r="r" b="b"/>
                <a:pathLst>
                  <a:path w="66" h="24">
                    <a:moveTo>
                      <a:pt x="0" y="24"/>
                    </a:moveTo>
                    <a:lnTo>
                      <a:pt x="66" y="24"/>
                    </a:lnTo>
                    <a:lnTo>
                      <a:pt x="42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85" name="Line 3161"/>
              <p:cNvSpPr>
                <a:spLocks noChangeShapeType="1"/>
              </p:cNvSpPr>
              <p:nvPr/>
            </p:nvSpPr>
            <p:spPr bwMode="auto">
              <a:xfrm>
                <a:off x="1302" y="1184"/>
                <a:ext cx="6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86" name="Line 3162"/>
              <p:cNvSpPr>
                <a:spLocks noChangeShapeType="1"/>
              </p:cNvSpPr>
              <p:nvPr/>
            </p:nvSpPr>
            <p:spPr bwMode="auto">
              <a:xfrm flipH="1" flipV="1">
                <a:off x="1344" y="1160"/>
                <a:ext cx="24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87" name="Freeform 3163"/>
              <p:cNvSpPr>
                <a:spLocks/>
              </p:cNvSpPr>
              <p:nvPr/>
            </p:nvSpPr>
            <p:spPr bwMode="auto">
              <a:xfrm>
                <a:off x="1302" y="1184"/>
                <a:ext cx="66" cy="18"/>
              </a:xfrm>
              <a:custGeom>
                <a:avLst/>
                <a:gdLst/>
                <a:ahLst/>
                <a:cxnLst>
                  <a:cxn ang="0">
                    <a:pos x="30" y="18"/>
                  </a:cxn>
                  <a:cxn ang="0">
                    <a:pos x="0" y="0"/>
                  </a:cxn>
                  <a:cxn ang="0">
                    <a:pos x="66" y="0"/>
                  </a:cxn>
                  <a:cxn ang="0">
                    <a:pos x="30" y="18"/>
                  </a:cxn>
                </a:cxnLst>
                <a:rect l="0" t="0" r="r" b="b"/>
                <a:pathLst>
                  <a:path w="66" h="18">
                    <a:moveTo>
                      <a:pt x="30" y="18"/>
                    </a:moveTo>
                    <a:lnTo>
                      <a:pt x="0" y="0"/>
                    </a:lnTo>
                    <a:lnTo>
                      <a:pt x="66" y="0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88" name="Line 3164"/>
              <p:cNvSpPr>
                <a:spLocks noChangeShapeType="1"/>
              </p:cNvSpPr>
              <p:nvPr/>
            </p:nvSpPr>
            <p:spPr bwMode="auto">
              <a:xfrm flipH="1" flipV="1">
                <a:off x="1302" y="1184"/>
                <a:ext cx="3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89" name="Line 3165"/>
              <p:cNvSpPr>
                <a:spLocks noChangeShapeType="1"/>
              </p:cNvSpPr>
              <p:nvPr/>
            </p:nvSpPr>
            <p:spPr bwMode="auto">
              <a:xfrm>
                <a:off x="1302" y="1184"/>
                <a:ext cx="6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90" name="Freeform 3166"/>
              <p:cNvSpPr>
                <a:spLocks/>
              </p:cNvSpPr>
              <p:nvPr/>
            </p:nvSpPr>
            <p:spPr bwMode="auto">
              <a:xfrm>
                <a:off x="1302" y="992"/>
                <a:ext cx="66" cy="78"/>
              </a:xfrm>
              <a:custGeom>
                <a:avLst/>
                <a:gdLst/>
                <a:ahLst/>
                <a:cxnLst>
                  <a:cxn ang="0">
                    <a:pos x="24" y="78"/>
                  </a:cxn>
                  <a:cxn ang="0">
                    <a:pos x="0" y="30"/>
                  </a:cxn>
                  <a:cxn ang="0">
                    <a:pos x="66" y="0"/>
                  </a:cxn>
                  <a:cxn ang="0">
                    <a:pos x="24" y="78"/>
                  </a:cxn>
                </a:cxnLst>
                <a:rect l="0" t="0" r="r" b="b"/>
                <a:pathLst>
                  <a:path w="66" h="78">
                    <a:moveTo>
                      <a:pt x="24" y="78"/>
                    </a:moveTo>
                    <a:lnTo>
                      <a:pt x="0" y="30"/>
                    </a:lnTo>
                    <a:lnTo>
                      <a:pt x="66" y="0"/>
                    </a:lnTo>
                    <a:lnTo>
                      <a:pt x="24" y="78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91" name="Line 3167"/>
              <p:cNvSpPr>
                <a:spLocks noChangeShapeType="1"/>
              </p:cNvSpPr>
              <p:nvPr/>
            </p:nvSpPr>
            <p:spPr bwMode="auto">
              <a:xfrm flipH="1" flipV="1">
                <a:off x="1302" y="1022"/>
                <a:ext cx="24" cy="4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92" name="Line 3168"/>
              <p:cNvSpPr>
                <a:spLocks noChangeShapeType="1"/>
              </p:cNvSpPr>
              <p:nvPr/>
            </p:nvSpPr>
            <p:spPr bwMode="auto">
              <a:xfrm flipV="1">
                <a:off x="1302" y="992"/>
                <a:ext cx="66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93" name="Freeform 3169"/>
              <p:cNvSpPr>
                <a:spLocks/>
              </p:cNvSpPr>
              <p:nvPr/>
            </p:nvSpPr>
            <p:spPr bwMode="auto">
              <a:xfrm>
                <a:off x="1290" y="854"/>
                <a:ext cx="66" cy="30"/>
              </a:xfrm>
              <a:custGeom>
                <a:avLst/>
                <a:gdLst/>
                <a:ahLst/>
                <a:cxnLst>
                  <a:cxn ang="0">
                    <a:pos x="24" y="30"/>
                  </a:cxn>
                  <a:cxn ang="0">
                    <a:pos x="0" y="18"/>
                  </a:cxn>
                  <a:cxn ang="0">
                    <a:pos x="66" y="0"/>
                  </a:cxn>
                  <a:cxn ang="0">
                    <a:pos x="24" y="30"/>
                  </a:cxn>
                </a:cxnLst>
                <a:rect l="0" t="0" r="r" b="b"/>
                <a:pathLst>
                  <a:path w="66" h="30">
                    <a:moveTo>
                      <a:pt x="24" y="30"/>
                    </a:moveTo>
                    <a:lnTo>
                      <a:pt x="0" y="18"/>
                    </a:lnTo>
                    <a:lnTo>
                      <a:pt x="66" y="0"/>
                    </a:lnTo>
                    <a:lnTo>
                      <a:pt x="24" y="30"/>
                    </a:lnTo>
                    <a:close/>
                  </a:path>
                </a:pathLst>
              </a:custGeom>
              <a:solidFill>
                <a:srgbClr val="9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94" name="Line 3170"/>
              <p:cNvSpPr>
                <a:spLocks noChangeShapeType="1"/>
              </p:cNvSpPr>
              <p:nvPr/>
            </p:nvSpPr>
            <p:spPr bwMode="auto">
              <a:xfrm flipH="1" flipV="1">
                <a:off x="1290" y="872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95" name="Line 3171"/>
              <p:cNvSpPr>
                <a:spLocks noChangeShapeType="1"/>
              </p:cNvSpPr>
              <p:nvPr/>
            </p:nvSpPr>
            <p:spPr bwMode="auto">
              <a:xfrm flipV="1">
                <a:off x="1290" y="854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96" name="Freeform 3172"/>
              <p:cNvSpPr>
                <a:spLocks/>
              </p:cNvSpPr>
              <p:nvPr/>
            </p:nvSpPr>
            <p:spPr bwMode="auto">
              <a:xfrm>
                <a:off x="1290" y="842"/>
                <a:ext cx="66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66" y="12"/>
                  </a:cxn>
                  <a:cxn ang="0">
                    <a:pos x="42" y="0"/>
                  </a:cxn>
                  <a:cxn ang="0">
                    <a:pos x="0" y="30"/>
                  </a:cxn>
                </a:cxnLst>
                <a:rect l="0" t="0" r="r" b="b"/>
                <a:pathLst>
                  <a:path w="66" h="30">
                    <a:moveTo>
                      <a:pt x="0" y="30"/>
                    </a:moveTo>
                    <a:lnTo>
                      <a:pt x="66" y="12"/>
                    </a:lnTo>
                    <a:lnTo>
                      <a:pt x="42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9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97" name="Line 3173"/>
              <p:cNvSpPr>
                <a:spLocks noChangeShapeType="1"/>
              </p:cNvSpPr>
              <p:nvPr/>
            </p:nvSpPr>
            <p:spPr bwMode="auto">
              <a:xfrm flipV="1">
                <a:off x="1290" y="854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98" name="Line 3174"/>
              <p:cNvSpPr>
                <a:spLocks noChangeShapeType="1"/>
              </p:cNvSpPr>
              <p:nvPr/>
            </p:nvSpPr>
            <p:spPr bwMode="auto">
              <a:xfrm flipH="1" flipV="1">
                <a:off x="1332" y="842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199" name="Freeform 3175"/>
              <p:cNvSpPr>
                <a:spLocks/>
              </p:cNvSpPr>
              <p:nvPr/>
            </p:nvSpPr>
            <p:spPr bwMode="auto">
              <a:xfrm>
                <a:off x="1290" y="1202"/>
                <a:ext cx="66" cy="24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66" y="12"/>
                  </a:cxn>
                  <a:cxn ang="0">
                    <a:pos x="42" y="0"/>
                  </a:cxn>
                  <a:cxn ang="0">
                    <a:pos x="0" y="24"/>
                  </a:cxn>
                </a:cxnLst>
                <a:rect l="0" t="0" r="r" b="b"/>
                <a:pathLst>
                  <a:path w="66" h="24">
                    <a:moveTo>
                      <a:pt x="0" y="24"/>
                    </a:moveTo>
                    <a:lnTo>
                      <a:pt x="66" y="12"/>
                    </a:lnTo>
                    <a:lnTo>
                      <a:pt x="42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00" name="Line 3176"/>
              <p:cNvSpPr>
                <a:spLocks noChangeShapeType="1"/>
              </p:cNvSpPr>
              <p:nvPr/>
            </p:nvSpPr>
            <p:spPr bwMode="auto">
              <a:xfrm flipV="1">
                <a:off x="1290" y="1214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01" name="Line 3177"/>
              <p:cNvSpPr>
                <a:spLocks noChangeShapeType="1"/>
              </p:cNvSpPr>
              <p:nvPr/>
            </p:nvSpPr>
            <p:spPr bwMode="auto">
              <a:xfrm flipH="1" flipV="1">
                <a:off x="1332" y="1202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02" name="Freeform 3178"/>
              <p:cNvSpPr>
                <a:spLocks/>
              </p:cNvSpPr>
              <p:nvPr/>
            </p:nvSpPr>
            <p:spPr bwMode="auto">
              <a:xfrm>
                <a:off x="1290" y="1214"/>
                <a:ext cx="66" cy="18"/>
              </a:xfrm>
              <a:custGeom>
                <a:avLst/>
                <a:gdLst/>
                <a:ahLst/>
                <a:cxnLst>
                  <a:cxn ang="0">
                    <a:pos x="24" y="18"/>
                  </a:cxn>
                  <a:cxn ang="0">
                    <a:pos x="0" y="12"/>
                  </a:cxn>
                  <a:cxn ang="0">
                    <a:pos x="66" y="0"/>
                  </a:cxn>
                  <a:cxn ang="0">
                    <a:pos x="24" y="18"/>
                  </a:cxn>
                </a:cxnLst>
                <a:rect l="0" t="0" r="r" b="b"/>
                <a:pathLst>
                  <a:path w="66" h="18">
                    <a:moveTo>
                      <a:pt x="24" y="18"/>
                    </a:moveTo>
                    <a:lnTo>
                      <a:pt x="0" y="12"/>
                    </a:lnTo>
                    <a:lnTo>
                      <a:pt x="66" y="0"/>
                    </a:lnTo>
                    <a:lnTo>
                      <a:pt x="24" y="18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03" name="Line 3179"/>
              <p:cNvSpPr>
                <a:spLocks noChangeShapeType="1"/>
              </p:cNvSpPr>
              <p:nvPr/>
            </p:nvSpPr>
            <p:spPr bwMode="auto">
              <a:xfrm flipH="1" flipV="1">
                <a:off x="1290" y="1226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04" name="Line 3180"/>
              <p:cNvSpPr>
                <a:spLocks noChangeShapeType="1"/>
              </p:cNvSpPr>
              <p:nvPr/>
            </p:nvSpPr>
            <p:spPr bwMode="auto">
              <a:xfrm flipV="1">
                <a:off x="1290" y="1214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05" name="Freeform 3181"/>
              <p:cNvSpPr>
                <a:spLocks/>
              </p:cNvSpPr>
              <p:nvPr/>
            </p:nvSpPr>
            <p:spPr bwMode="auto">
              <a:xfrm>
                <a:off x="1278" y="1160"/>
                <a:ext cx="66" cy="18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66" y="0"/>
                  </a:cxn>
                  <a:cxn ang="0">
                    <a:pos x="42" y="0"/>
                  </a:cxn>
                  <a:cxn ang="0">
                    <a:pos x="0" y="18"/>
                  </a:cxn>
                </a:cxnLst>
                <a:rect l="0" t="0" r="r" b="b"/>
                <a:pathLst>
                  <a:path w="66" h="18">
                    <a:moveTo>
                      <a:pt x="0" y="18"/>
                    </a:moveTo>
                    <a:lnTo>
                      <a:pt x="66" y="0"/>
                    </a:lnTo>
                    <a:lnTo>
                      <a:pt x="42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06" name="Line 3182"/>
              <p:cNvSpPr>
                <a:spLocks noChangeShapeType="1"/>
              </p:cNvSpPr>
              <p:nvPr/>
            </p:nvSpPr>
            <p:spPr bwMode="auto">
              <a:xfrm flipV="1">
                <a:off x="1278" y="1160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07" name="Line 3183"/>
              <p:cNvSpPr>
                <a:spLocks noChangeShapeType="1"/>
              </p:cNvSpPr>
              <p:nvPr/>
            </p:nvSpPr>
            <p:spPr bwMode="auto">
              <a:xfrm flipH="1">
                <a:off x="1320" y="1160"/>
                <a:ext cx="2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08" name="Freeform 3184"/>
              <p:cNvSpPr>
                <a:spLocks/>
              </p:cNvSpPr>
              <p:nvPr/>
            </p:nvSpPr>
            <p:spPr bwMode="auto">
              <a:xfrm>
                <a:off x="1278" y="1160"/>
                <a:ext cx="66" cy="24"/>
              </a:xfrm>
              <a:custGeom>
                <a:avLst/>
                <a:gdLst/>
                <a:ahLst/>
                <a:cxnLst>
                  <a:cxn ang="0">
                    <a:pos x="24" y="24"/>
                  </a:cxn>
                  <a:cxn ang="0">
                    <a:pos x="0" y="18"/>
                  </a:cxn>
                  <a:cxn ang="0">
                    <a:pos x="66" y="0"/>
                  </a:cxn>
                  <a:cxn ang="0">
                    <a:pos x="24" y="24"/>
                  </a:cxn>
                </a:cxnLst>
                <a:rect l="0" t="0" r="r" b="b"/>
                <a:pathLst>
                  <a:path w="66" h="24">
                    <a:moveTo>
                      <a:pt x="24" y="24"/>
                    </a:moveTo>
                    <a:lnTo>
                      <a:pt x="0" y="18"/>
                    </a:lnTo>
                    <a:lnTo>
                      <a:pt x="66" y="0"/>
                    </a:lnTo>
                    <a:lnTo>
                      <a:pt x="24" y="24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09" name="Line 3185"/>
              <p:cNvSpPr>
                <a:spLocks noChangeShapeType="1"/>
              </p:cNvSpPr>
              <p:nvPr/>
            </p:nvSpPr>
            <p:spPr bwMode="auto">
              <a:xfrm flipH="1" flipV="1">
                <a:off x="1278" y="1178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10" name="Line 3186"/>
              <p:cNvSpPr>
                <a:spLocks noChangeShapeType="1"/>
              </p:cNvSpPr>
              <p:nvPr/>
            </p:nvSpPr>
            <p:spPr bwMode="auto">
              <a:xfrm flipV="1">
                <a:off x="1278" y="1160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11" name="Freeform 3187"/>
              <p:cNvSpPr>
                <a:spLocks/>
              </p:cNvSpPr>
              <p:nvPr/>
            </p:nvSpPr>
            <p:spPr bwMode="auto">
              <a:xfrm>
                <a:off x="1278" y="1622"/>
                <a:ext cx="66" cy="408"/>
              </a:xfrm>
              <a:custGeom>
                <a:avLst/>
                <a:gdLst/>
                <a:ahLst/>
                <a:cxnLst>
                  <a:cxn ang="0">
                    <a:pos x="0" y="66"/>
                  </a:cxn>
                  <a:cxn ang="0">
                    <a:pos x="66" y="0"/>
                  </a:cxn>
                  <a:cxn ang="0">
                    <a:pos x="42" y="408"/>
                  </a:cxn>
                  <a:cxn ang="0">
                    <a:pos x="0" y="66"/>
                  </a:cxn>
                </a:cxnLst>
                <a:rect l="0" t="0" r="r" b="b"/>
                <a:pathLst>
                  <a:path w="66" h="408">
                    <a:moveTo>
                      <a:pt x="0" y="66"/>
                    </a:moveTo>
                    <a:lnTo>
                      <a:pt x="66" y="0"/>
                    </a:lnTo>
                    <a:lnTo>
                      <a:pt x="42" y="408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00E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12" name="Line 3188"/>
              <p:cNvSpPr>
                <a:spLocks noChangeShapeType="1"/>
              </p:cNvSpPr>
              <p:nvPr/>
            </p:nvSpPr>
            <p:spPr bwMode="auto">
              <a:xfrm flipV="1">
                <a:off x="1278" y="1622"/>
                <a:ext cx="66" cy="6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13" name="Line 3189"/>
              <p:cNvSpPr>
                <a:spLocks noChangeShapeType="1"/>
              </p:cNvSpPr>
              <p:nvPr/>
            </p:nvSpPr>
            <p:spPr bwMode="auto">
              <a:xfrm flipH="1">
                <a:off x="1320" y="1622"/>
                <a:ext cx="24" cy="40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14" name="Freeform 3190"/>
              <p:cNvSpPr>
                <a:spLocks/>
              </p:cNvSpPr>
              <p:nvPr/>
            </p:nvSpPr>
            <p:spPr bwMode="auto">
              <a:xfrm>
                <a:off x="1266" y="842"/>
                <a:ext cx="66" cy="30"/>
              </a:xfrm>
              <a:custGeom>
                <a:avLst/>
                <a:gdLst/>
                <a:ahLst/>
                <a:cxnLst>
                  <a:cxn ang="0">
                    <a:pos x="24" y="30"/>
                  </a:cxn>
                  <a:cxn ang="0">
                    <a:pos x="0" y="18"/>
                  </a:cxn>
                  <a:cxn ang="0">
                    <a:pos x="66" y="0"/>
                  </a:cxn>
                  <a:cxn ang="0">
                    <a:pos x="24" y="30"/>
                  </a:cxn>
                </a:cxnLst>
                <a:rect l="0" t="0" r="r" b="b"/>
                <a:pathLst>
                  <a:path w="66" h="30">
                    <a:moveTo>
                      <a:pt x="24" y="30"/>
                    </a:moveTo>
                    <a:lnTo>
                      <a:pt x="0" y="18"/>
                    </a:lnTo>
                    <a:lnTo>
                      <a:pt x="66" y="0"/>
                    </a:lnTo>
                    <a:lnTo>
                      <a:pt x="24" y="30"/>
                    </a:lnTo>
                    <a:close/>
                  </a:path>
                </a:pathLst>
              </a:custGeom>
              <a:solidFill>
                <a:srgbClr val="9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15" name="Line 3191"/>
              <p:cNvSpPr>
                <a:spLocks noChangeShapeType="1"/>
              </p:cNvSpPr>
              <p:nvPr/>
            </p:nvSpPr>
            <p:spPr bwMode="auto">
              <a:xfrm flipH="1" flipV="1">
                <a:off x="1266" y="860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16" name="Line 3192"/>
              <p:cNvSpPr>
                <a:spLocks noChangeShapeType="1"/>
              </p:cNvSpPr>
              <p:nvPr/>
            </p:nvSpPr>
            <p:spPr bwMode="auto">
              <a:xfrm flipV="1">
                <a:off x="1266" y="842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17" name="Freeform 3193"/>
              <p:cNvSpPr>
                <a:spLocks/>
              </p:cNvSpPr>
              <p:nvPr/>
            </p:nvSpPr>
            <p:spPr bwMode="auto">
              <a:xfrm>
                <a:off x="1260" y="1202"/>
                <a:ext cx="72" cy="24"/>
              </a:xfrm>
              <a:custGeom>
                <a:avLst/>
                <a:gdLst/>
                <a:ahLst/>
                <a:cxnLst>
                  <a:cxn ang="0">
                    <a:pos x="30" y="24"/>
                  </a:cxn>
                  <a:cxn ang="0">
                    <a:pos x="0" y="24"/>
                  </a:cxn>
                  <a:cxn ang="0">
                    <a:pos x="72" y="0"/>
                  </a:cxn>
                  <a:cxn ang="0">
                    <a:pos x="30" y="24"/>
                  </a:cxn>
                </a:cxnLst>
                <a:rect l="0" t="0" r="r" b="b"/>
                <a:pathLst>
                  <a:path w="72" h="24">
                    <a:moveTo>
                      <a:pt x="30" y="24"/>
                    </a:moveTo>
                    <a:lnTo>
                      <a:pt x="0" y="24"/>
                    </a:lnTo>
                    <a:lnTo>
                      <a:pt x="72" y="0"/>
                    </a:lnTo>
                    <a:lnTo>
                      <a:pt x="30" y="24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18" name="Line 3194"/>
              <p:cNvSpPr>
                <a:spLocks noChangeShapeType="1"/>
              </p:cNvSpPr>
              <p:nvPr/>
            </p:nvSpPr>
            <p:spPr bwMode="auto">
              <a:xfrm flipH="1">
                <a:off x="1260" y="1226"/>
                <a:ext cx="3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19" name="Line 3195"/>
              <p:cNvSpPr>
                <a:spLocks noChangeShapeType="1"/>
              </p:cNvSpPr>
              <p:nvPr/>
            </p:nvSpPr>
            <p:spPr bwMode="auto">
              <a:xfrm flipV="1">
                <a:off x="1260" y="1202"/>
                <a:ext cx="72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20" name="Freeform 3196"/>
              <p:cNvSpPr>
                <a:spLocks/>
              </p:cNvSpPr>
              <p:nvPr/>
            </p:nvSpPr>
            <p:spPr bwMode="auto">
              <a:xfrm>
                <a:off x="1260" y="1184"/>
                <a:ext cx="72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72" y="18"/>
                  </a:cxn>
                  <a:cxn ang="0">
                    <a:pos x="42" y="0"/>
                  </a:cxn>
                  <a:cxn ang="0">
                    <a:pos x="0" y="42"/>
                  </a:cxn>
                </a:cxnLst>
                <a:rect l="0" t="0" r="r" b="b"/>
                <a:pathLst>
                  <a:path w="72" h="42">
                    <a:moveTo>
                      <a:pt x="0" y="42"/>
                    </a:moveTo>
                    <a:lnTo>
                      <a:pt x="72" y="18"/>
                    </a:lnTo>
                    <a:lnTo>
                      <a:pt x="42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21" name="Line 3197"/>
              <p:cNvSpPr>
                <a:spLocks noChangeShapeType="1"/>
              </p:cNvSpPr>
              <p:nvPr/>
            </p:nvSpPr>
            <p:spPr bwMode="auto">
              <a:xfrm flipV="1">
                <a:off x="1260" y="1202"/>
                <a:ext cx="72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22" name="Line 3198"/>
              <p:cNvSpPr>
                <a:spLocks noChangeShapeType="1"/>
              </p:cNvSpPr>
              <p:nvPr/>
            </p:nvSpPr>
            <p:spPr bwMode="auto">
              <a:xfrm flipH="1" flipV="1">
                <a:off x="1302" y="1184"/>
                <a:ext cx="3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23" name="Freeform 3199"/>
              <p:cNvSpPr>
                <a:spLocks/>
              </p:cNvSpPr>
              <p:nvPr/>
            </p:nvSpPr>
            <p:spPr bwMode="auto">
              <a:xfrm>
                <a:off x="1260" y="1022"/>
                <a:ext cx="66" cy="60"/>
              </a:xfrm>
              <a:custGeom>
                <a:avLst/>
                <a:gdLst/>
                <a:ahLst/>
                <a:cxnLst>
                  <a:cxn ang="0">
                    <a:pos x="0" y="60"/>
                  </a:cxn>
                  <a:cxn ang="0">
                    <a:pos x="66" y="48"/>
                  </a:cxn>
                  <a:cxn ang="0">
                    <a:pos x="42" y="0"/>
                  </a:cxn>
                  <a:cxn ang="0">
                    <a:pos x="0" y="60"/>
                  </a:cxn>
                </a:cxnLst>
                <a:rect l="0" t="0" r="r" b="b"/>
                <a:pathLst>
                  <a:path w="66" h="60">
                    <a:moveTo>
                      <a:pt x="0" y="60"/>
                    </a:moveTo>
                    <a:lnTo>
                      <a:pt x="66" y="48"/>
                    </a:lnTo>
                    <a:lnTo>
                      <a:pt x="42" y="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B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24" name="Line 3200"/>
              <p:cNvSpPr>
                <a:spLocks noChangeShapeType="1"/>
              </p:cNvSpPr>
              <p:nvPr/>
            </p:nvSpPr>
            <p:spPr bwMode="auto">
              <a:xfrm flipV="1">
                <a:off x="1260" y="1070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25" name="Line 3201"/>
              <p:cNvSpPr>
                <a:spLocks noChangeShapeType="1"/>
              </p:cNvSpPr>
              <p:nvPr/>
            </p:nvSpPr>
            <p:spPr bwMode="auto">
              <a:xfrm flipH="1" flipV="1">
                <a:off x="1302" y="1022"/>
                <a:ext cx="24" cy="4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26" name="Freeform 3202"/>
              <p:cNvSpPr>
                <a:spLocks/>
              </p:cNvSpPr>
              <p:nvPr/>
            </p:nvSpPr>
            <p:spPr bwMode="auto">
              <a:xfrm>
                <a:off x="1254" y="1160"/>
                <a:ext cx="66" cy="18"/>
              </a:xfrm>
              <a:custGeom>
                <a:avLst/>
                <a:gdLst/>
                <a:ahLst/>
                <a:cxnLst>
                  <a:cxn ang="0">
                    <a:pos x="24" y="18"/>
                  </a:cxn>
                  <a:cxn ang="0">
                    <a:pos x="0" y="6"/>
                  </a:cxn>
                  <a:cxn ang="0">
                    <a:pos x="66" y="0"/>
                  </a:cxn>
                  <a:cxn ang="0">
                    <a:pos x="24" y="18"/>
                  </a:cxn>
                </a:cxnLst>
                <a:rect l="0" t="0" r="r" b="b"/>
                <a:pathLst>
                  <a:path w="66" h="18">
                    <a:moveTo>
                      <a:pt x="24" y="18"/>
                    </a:moveTo>
                    <a:lnTo>
                      <a:pt x="0" y="6"/>
                    </a:lnTo>
                    <a:lnTo>
                      <a:pt x="66" y="0"/>
                    </a:lnTo>
                    <a:lnTo>
                      <a:pt x="24" y="18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27" name="Line 3203"/>
              <p:cNvSpPr>
                <a:spLocks noChangeShapeType="1"/>
              </p:cNvSpPr>
              <p:nvPr/>
            </p:nvSpPr>
            <p:spPr bwMode="auto">
              <a:xfrm flipH="1" flipV="1">
                <a:off x="1254" y="1166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28" name="Line 3204"/>
              <p:cNvSpPr>
                <a:spLocks noChangeShapeType="1"/>
              </p:cNvSpPr>
              <p:nvPr/>
            </p:nvSpPr>
            <p:spPr bwMode="auto">
              <a:xfrm flipV="1">
                <a:off x="1254" y="1160"/>
                <a:ext cx="6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29" name="Freeform 3205"/>
              <p:cNvSpPr>
                <a:spLocks/>
              </p:cNvSpPr>
              <p:nvPr/>
            </p:nvSpPr>
            <p:spPr bwMode="auto">
              <a:xfrm>
                <a:off x="1254" y="1142"/>
                <a:ext cx="66" cy="24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66" y="18"/>
                  </a:cxn>
                  <a:cxn ang="0">
                    <a:pos x="42" y="0"/>
                  </a:cxn>
                  <a:cxn ang="0">
                    <a:pos x="0" y="24"/>
                  </a:cxn>
                </a:cxnLst>
                <a:rect l="0" t="0" r="r" b="b"/>
                <a:pathLst>
                  <a:path w="66" h="24">
                    <a:moveTo>
                      <a:pt x="0" y="24"/>
                    </a:moveTo>
                    <a:lnTo>
                      <a:pt x="66" y="18"/>
                    </a:lnTo>
                    <a:lnTo>
                      <a:pt x="42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30" name="Line 3206"/>
              <p:cNvSpPr>
                <a:spLocks noChangeShapeType="1"/>
              </p:cNvSpPr>
              <p:nvPr/>
            </p:nvSpPr>
            <p:spPr bwMode="auto">
              <a:xfrm flipV="1">
                <a:off x="1254" y="1160"/>
                <a:ext cx="6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31" name="Line 3207"/>
              <p:cNvSpPr>
                <a:spLocks noChangeShapeType="1"/>
              </p:cNvSpPr>
              <p:nvPr/>
            </p:nvSpPr>
            <p:spPr bwMode="auto">
              <a:xfrm flipH="1" flipV="1">
                <a:off x="1296" y="1142"/>
                <a:ext cx="24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32" name="Freeform 3208"/>
              <p:cNvSpPr>
                <a:spLocks/>
              </p:cNvSpPr>
              <p:nvPr/>
            </p:nvSpPr>
            <p:spPr bwMode="auto">
              <a:xfrm>
                <a:off x="1200" y="1910"/>
                <a:ext cx="66" cy="96"/>
              </a:xfrm>
              <a:custGeom>
                <a:avLst/>
                <a:gdLst/>
                <a:ahLst/>
                <a:cxnLst>
                  <a:cxn ang="0">
                    <a:pos x="24" y="66"/>
                  </a:cxn>
                  <a:cxn ang="0">
                    <a:pos x="0" y="96"/>
                  </a:cxn>
                  <a:cxn ang="0">
                    <a:pos x="66" y="0"/>
                  </a:cxn>
                  <a:cxn ang="0">
                    <a:pos x="24" y="66"/>
                  </a:cxn>
                </a:cxnLst>
                <a:rect l="0" t="0" r="r" b="b"/>
                <a:pathLst>
                  <a:path w="66" h="96">
                    <a:moveTo>
                      <a:pt x="24" y="66"/>
                    </a:moveTo>
                    <a:lnTo>
                      <a:pt x="0" y="96"/>
                    </a:lnTo>
                    <a:lnTo>
                      <a:pt x="66" y="0"/>
                    </a:lnTo>
                    <a:lnTo>
                      <a:pt x="24" y="66"/>
                    </a:lnTo>
                    <a:close/>
                  </a:path>
                </a:pathLst>
              </a:custGeom>
              <a:solidFill>
                <a:srgbClr val="0000D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33" name="Line 3209"/>
              <p:cNvSpPr>
                <a:spLocks noChangeShapeType="1"/>
              </p:cNvSpPr>
              <p:nvPr/>
            </p:nvSpPr>
            <p:spPr bwMode="auto">
              <a:xfrm flipH="1">
                <a:off x="1200" y="1976"/>
                <a:ext cx="24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34" name="Line 3210"/>
              <p:cNvSpPr>
                <a:spLocks noChangeShapeType="1"/>
              </p:cNvSpPr>
              <p:nvPr/>
            </p:nvSpPr>
            <p:spPr bwMode="auto">
              <a:xfrm flipV="1">
                <a:off x="1200" y="1910"/>
                <a:ext cx="66" cy="9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35" name="Freeform 3211"/>
              <p:cNvSpPr>
                <a:spLocks/>
              </p:cNvSpPr>
              <p:nvPr/>
            </p:nvSpPr>
            <p:spPr bwMode="auto">
              <a:xfrm>
                <a:off x="1224" y="1910"/>
                <a:ext cx="66" cy="66"/>
              </a:xfrm>
              <a:custGeom>
                <a:avLst/>
                <a:gdLst/>
                <a:ahLst/>
                <a:cxnLst>
                  <a:cxn ang="0">
                    <a:pos x="0" y="66"/>
                  </a:cxn>
                  <a:cxn ang="0">
                    <a:pos x="66" y="30"/>
                  </a:cxn>
                  <a:cxn ang="0">
                    <a:pos x="42" y="0"/>
                  </a:cxn>
                  <a:cxn ang="0">
                    <a:pos x="0" y="66"/>
                  </a:cxn>
                </a:cxnLst>
                <a:rect l="0" t="0" r="r" b="b"/>
                <a:pathLst>
                  <a:path w="66" h="66">
                    <a:moveTo>
                      <a:pt x="0" y="66"/>
                    </a:moveTo>
                    <a:lnTo>
                      <a:pt x="66" y="30"/>
                    </a:lnTo>
                    <a:lnTo>
                      <a:pt x="42" y="0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0000D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36" name="Line 3212"/>
              <p:cNvSpPr>
                <a:spLocks noChangeShapeType="1"/>
              </p:cNvSpPr>
              <p:nvPr/>
            </p:nvSpPr>
            <p:spPr bwMode="auto">
              <a:xfrm flipV="1">
                <a:off x="1224" y="1940"/>
                <a:ext cx="66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37" name="Line 3213"/>
              <p:cNvSpPr>
                <a:spLocks noChangeShapeType="1"/>
              </p:cNvSpPr>
              <p:nvPr/>
            </p:nvSpPr>
            <p:spPr bwMode="auto">
              <a:xfrm flipH="1" flipV="1">
                <a:off x="1266" y="1910"/>
                <a:ext cx="24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38" name="Freeform 3214"/>
              <p:cNvSpPr>
                <a:spLocks/>
              </p:cNvSpPr>
              <p:nvPr/>
            </p:nvSpPr>
            <p:spPr bwMode="auto">
              <a:xfrm>
                <a:off x="1224" y="1940"/>
                <a:ext cx="66" cy="66"/>
              </a:xfrm>
              <a:custGeom>
                <a:avLst/>
                <a:gdLst/>
                <a:ahLst/>
                <a:cxnLst>
                  <a:cxn ang="0">
                    <a:pos x="24" y="66"/>
                  </a:cxn>
                  <a:cxn ang="0">
                    <a:pos x="0" y="36"/>
                  </a:cxn>
                  <a:cxn ang="0">
                    <a:pos x="66" y="0"/>
                  </a:cxn>
                  <a:cxn ang="0">
                    <a:pos x="24" y="66"/>
                  </a:cxn>
                </a:cxnLst>
                <a:rect l="0" t="0" r="r" b="b"/>
                <a:pathLst>
                  <a:path w="66" h="66">
                    <a:moveTo>
                      <a:pt x="24" y="66"/>
                    </a:moveTo>
                    <a:lnTo>
                      <a:pt x="0" y="36"/>
                    </a:lnTo>
                    <a:lnTo>
                      <a:pt x="66" y="0"/>
                    </a:lnTo>
                    <a:lnTo>
                      <a:pt x="24" y="66"/>
                    </a:lnTo>
                    <a:close/>
                  </a:path>
                </a:pathLst>
              </a:custGeom>
              <a:solidFill>
                <a:srgbClr val="0000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39" name="Line 3215"/>
              <p:cNvSpPr>
                <a:spLocks noChangeShapeType="1"/>
              </p:cNvSpPr>
              <p:nvPr/>
            </p:nvSpPr>
            <p:spPr bwMode="auto">
              <a:xfrm flipH="1" flipV="1">
                <a:off x="1224" y="1976"/>
                <a:ext cx="24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40" name="Line 3216"/>
              <p:cNvSpPr>
                <a:spLocks noChangeShapeType="1"/>
              </p:cNvSpPr>
              <p:nvPr/>
            </p:nvSpPr>
            <p:spPr bwMode="auto">
              <a:xfrm flipV="1">
                <a:off x="1224" y="1940"/>
                <a:ext cx="66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41" name="Freeform 3217"/>
              <p:cNvSpPr>
                <a:spLocks/>
              </p:cNvSpPr>
              <p:nvPr/>
            </p:nvSpPr>
            <p:spPr bwMode="auto">
              <a:xfrm>
                <a:off x="1248" y="1940"/>
                <a:ext cx="72" cy="90"/>
              </a:xfrm>
              <a:custGeom>
                <a:avLst/>
                <a:gdLst/>
                <a:ahLst/>
                <a:cxnLst>
                  <a:cxn ang="0">
                    <a:pos x="0" y="66"/>
                  </a:cxn>
                  <a:cxn ang="0">
                    <a:pos x="72" y="90"/>
                  </a:cxn>
                  <a:cxn ang="0">
                    <a:pos x="42" y="0"/>
                  </a:cxn>
                  <a:cxn ang="0">
                    <a:pos x="0" y="66"/>
                  </a:cxn>
                </a:cxnLst>
                <a:rect l="0" t="0" r="r" b="b"/>
                <a:pathLst>
                  <a:path w="72" h="90">
                    <a:moveTo>
                      <a:pt x="0" y="66"/>
                    </a:moveTo>
                    <a:lnTo>
                      <a:pt x="72" y="90"/>
                    </a:lnTo>
                    <a:lnTo>
                      <a:pt x="42" y="0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0000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42" name="Line 3218"/>
              <p:cNvSpPr>
                <a:spLocks noChangeShapeType="1"/>
              </p:cNvSpPr>
              <p:nvPr/>
            </p:nvSpPr>
            <p:spPr bwMode="auto">
              <a:xfrm>
                <a:off x="1248" y="2006"/>
                <a:ext cx="72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43" name="Line 3219"/>
              <p:cNvSpPr>
                <a:spLocks noChangeShapeType="1"/>
              </p:cNvSpPr>
              <p:nvPr/>
            </p:nvSpPr>
            <p:spPr bwMode="auto">
              <a:xfrm flipH="1" flipV="1">
                <a:off x="1290" y="1940"/>
                <a:ext cx="30" cy="9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44" name="Freeform 3220"/>
              <p:cNvSpPr>
                <a:spLocks/>
              </p:cNvSpPr>
              <p:nvPr/>
            </p:nvSpPr>
            <p:spPr bwMode="auto">
              <a:xfrm>
                <a:off x="1248" y="1688"/>
                <a:ext cx="72" cy="342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0" y="318"/>
                  </a:cxn>
                  <a:cxn ang="0">
                    <a:pos x="72" y="342"/>
                  </a:cxn>
                  <a:cxn ang="0">
                    <a:pos x="30" y="0"/>
                  </a:cxn>
                </a:cxnLst>
                <a:rect l="0" t="0" r="r" b="b"/>
                <a:pathLst>
                  <a:path w="72" h="342">
                    <a:moveTo>
                      <a:pt x="30" y="0"/>
                    </a:moveTo>
                    <a:lnTo>
                      <a:pt x="0" y="318"/>
                    </a:lnTo>
                    <a:lnTo>
                      <a:pt x="72" y="342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00E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4446" name="Group 3422"/>
            <p:cNvGrpSpPr>
              <a:grpSpLocks/>
            </p:cNvGrpSpPr>
            <p:nvPr/>
          </p:nvGrpSpPr>
          <p:grpSpPr bwMode="auto">
            <a:xfrm>
              <a:off x="1504950" y="1365250"/>
              <a:ext cx="590550" cy="1857375"/>
              <a:chOff x="948" y="860"/>
              <a:chExt cx="372" cy="1170"/>
            </a:xfrm>
          </p:grpSpPr>
          <p:sp>
            <p:nvSpPr>
              <p:cNvPr id="4246" name="Line 3222"/>
              <p:cNvSpPr>
                <a:spLocks noChangeShapeType="1"/>
              </p:cNvSpPr>
              <p:nvPr/>
            </p:nvSpPr>
            <p:spPr bwMode="auto">
              <a:xfrm flipH="1">
                <a:off x="1248" y="1688"/>
                <a:ext cx="30" cy="3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47" name="Line 3223"/>
              <p:cNvSpPr>
                <a:spLocks noChangeShapeType="1"/>
              </p:cNvSpPr>
              <p:nvPr/>
            </p:nvSpPr>
            <p:spPr bwMode="auto">
              <a:xfrm>
                <a:off x="1248" y="2006"/>
                <a:ext cx="72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48" name="Freeform 3224"/>
              <p:cNvSpPr>
                <a:spLocks/>
              </p:cNvSpPr>
              <p:nvPr/>
            </p:nvSpPr>
            <p:spPr bwMode="auto">
              <a:xfrm>
                <a:off x="1248" y="872"/>
                <a:ext cx="66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66" y="12"/>
                  </a:cxn>
                  <a:cxn ang="0">
                    <a:pos x="42" y="0"/>
                  </a:cxn>
                  <a:cxn ang="0">
                    <a:pos x="0" y="30"/>
                  </a:cxn>
                </a:cxnLst>
                <a:rect l="0" t="0" r="r" b="b"/>
                <a:pathLst>
                  <a:path w="66" h="30">
                    <a:moveTo>
                      <a:pt x="0" y="30"/>
                    </a:moveTo>
                    <a:lnTo>
                      <a:pt x="66" y="12"/>
                    </a:lnTo>
                    <a:lnTo>
                      <a:pt x="42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9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49" name="Line 3225"/>
              <p:cNvSpPr>
                <a:spLocks noChangeShapeType="1"/>
              </p:cNvSpPr>
              <p:nvPr/>
            </p:nvSpPr>
            <p:spPr bwMode="auto">
              <a:xfrm flipV="1">
                <a:off x="1248" y="884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50" name="Line 3226"/>
              <p:cNvSpPr>
                <a:spLocks noChangeShapeType="1"/>
              </p:cNvSpPr>
              <p:nvPr/>
            </p:nvSpPr>
            <p:spPr bwMode="auto">
              <a:xfrm flipH="1" flipV="1">
                <a:off x="1290" y="872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51" name="Freeform 3227"/>
              <p:cNvSpPr>
                <a:spLocks/>
              </p:cNvSpPr>
              <p:nvPr/>
            </p:nvSpPr>
            <p:spPr bwMode="auto">
              <a:xfrm>
                <a:off x="1236" y="1184"/>
                <a:ext cx="66" cy="42"/>
              </a:xfrm>
              <a:custGeom>
                <a:avLst/>
                <a:gdLst/>
                <a:ahLst/>
                <a:cxnLst>
                  <a:cxn ang="0">
                    <a:pos x="24" y="42"/>
                  </a:cxn>
                  <a:cxn ang="0">
                    <a:pos x="0" y="12"/>
                  </a:cxn>
                  <a:cxn ang="0">
                    <a:pos x="66" y="0"/>
                  </a:cxn>
                  <a:cxn ang="0">
                    <a:pos x="24" y="42"/>
                  </a:cxn>
                </a:cxnLst>
                <a:rect l="0" t="0" r="r" b="b"/>
                <a:pathLst>
                  <a:path w="66" h="42">
                    <a:moveTo>
                      <a:pt x="24" y="42"/>
                    </a:moveTo>
                    <a:lnTo>
                      <a:pt x="0" y="12"/>
                    </a:lnTo>
                    <a:lnTo>
                      <a:pt x="66" y="0"/>
                    </a:lnTo>
                    <a:lnTo>
                      <a:pt x="24" y="42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52" name="Line 3228"/>
              <p:cNvSpPr>
                <a:spLocks noChangeShapeType="1"/>
              </p:cNvSpPr>
              <p:nvPr/>
            </p:nvSpPr>
            <p:spPr bwMode="auto">
              <a:xfrm flipH="1" flipV="1">
                <a:off x="1236" y="1196"/>
                <a:ext cx="24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53" name="Line 3229"/>
              <p:cNvSpPr>
                <a:spLocks noChangeShapeType="1"/>
              </p:cNvSpPr>
              <p:nvPr/>
            </p:nvSpPr>
            <p:spPr bwMode="auto">
              <a:xfrm flipV="1">
                <a:off x="1236" y="1184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54" name="Freeform 3230"/>
              <p:cNvSpPr>
                <a:spLocks/>
              </p:cNvSpPr>
              <p:nvPr/>
            </p:nvSpPr>
            <p:spPr bwMode="auto">
              <a:xfrm>
                <a:off x="1236" y="1178"/>
                <a:ext cx="66" cy="18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66" y="6"/>
                  </a:cxn>
                  <a:cxn ang="0">
                    <a:pos x="42" y="0"/>
                  </a:cxn>
                  <a:cxn ang="0">
                    <a:pos x="0" y="18"/>
                  </a:cxn>
                </a:cxnLst>
                <a:rect l="0" t="0" r="r" b="b"/>
                <a:pathLst>
                  <a:path w="66" h="18">
                    <a:moveTo>
                      <a:pt x="0" y="18"/>
                    </a:moveTo>
                    <a:lnTo>
                      <a:pt x="66" y="6"/>
                    </a:lnTo>
                    <a:lnTo>
                      <a:pt x="42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55" name="Line 3231"/>
              <p:cNvSpPr>
                <a:spLocks noChangeShapeType="1"/>
              </p:cNvSpPr>
              <p:nvPr/>
            </p:nvSpPr>
            <p:spPr bwMode="auto">
              <a:xfrm flipV="1">
                <a:off x="1236" y="1184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56" name="Line 3232"/>
              <p:cNvSpPr>
                <a:spLocks noChangeShapeType="1"/>
              </p:cNvSpPr>
              <p:nvPr/>
            </p:nvSpPr>
            <p:spPr bwMode="auto">
              <a:xfrm flipH="1" flipV="1">
                <a:off x="1278" y="1178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57" name="Freeform 3233"/>
              <p:cNvSpPr>
                <a:spLocks/>
              </p:cNvSpPr>
              <p:nvPr/>
            </p:nvSpPr>
            <p:spPr bwMode="auto">
              <a:xfrm>
                <a:off x="1236" y="1022"/>
                <a:ext cx="66" cy="60"/>
              </a:xfrm>
              <a:custGeom>
                <a:avLst/>
                <a:gdLst/>
                <a:ahLst/>
                <a:cxnLst>
                  <a:cxn ang="0">
                    <a:pos x="24" y="60"/>
                  </a:cxn>
                  <a:cxn ang="0">
                    <a:pos x="0" y="24"/>
                  </a:cxn>
                  <a:cxn ang="0">
                    <a:pos x="66" y="0"/>
                  </a:cxn>
                  <a:cxn ang="0">
                    <a:pos x="24" y="60"/>
                  </a:cxn>
                </a:cxnLst>
                <a:rect l="0" t="0" r="r" b="b"/>
                <a:pathLst>
                  <a:path w="66" h="60">
                    <a:moveTo>
                      <a:pt x="24" y="60"/>
                    </a:moveTo>
                    <a:lnTo>
                      <a:pt x="0" y="24"/>
                    </a:lnTo>
                    <a:lnTo>
                      <a:pt x="66" y="0"/>
                    </a:lnTo>
                    <a:lnTo>
                      <a:pt x="24" y="60"/>
                    </a:lnTo>
                    <a:close/>
                  </a:path>
                </a:pathLst>
              </a:custGeom>
              <a:solidFill>
                <a:srgbClr val="B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58" name="Line 3234"/>
              <p:cNvSpPr>
                <a:spLocks noChangeShapeType="1"/>
              </p:cNvSpPr>
              <p:nvPr/>
            </p:nvSpPr>
            <p:spPr bwMode="auto">
              <a:xfrm flipH="1" flipV="1">
                <a:off x="1236" y="1046"/>
                <a:ext cx="24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59" name="Line 3235"/>
              <p:cNvSpPr>
                <a:spLocks noChangeShapeType="1"/>
              </p:cNvSpPr>
              <p:nvPr/>
            </p:nvSpPr>
            <p:spPr bwMode="auto">
              <a:xfrm flipV="1">
                <a:off x="1236" y="1022"/>
                <a:ext cx="6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60" name="Freeform 3236"/>
              <p:cNvSpPr>
                <a:spLocks/>
              </p:cNvSpPr>
              <p:nvPr/>
            </p:nvSpPr>
            <p:spPr bwMode="auto">
              <a:xfrm>
                <a:off x="1200" y="1100"/>
                <a:ext cx="72" cy="48"/>
              </a:xfrm>
              <a:custGeom>
                <a:avLst/>
                <a:gdLst/>
                <a:ahLst/>
                <a:cxnLst>
                  <a:cxn ang="0">
                    <a:pos x="0" y="48"/>
                  </a:cxn>
                  <a:cxn ang="0">
                    <a:pos x="72" y="12"/>
                  </a:cxn>
                  <a:cxn ang="0">
                    <a:pos x="42" y="0"/>
                  </a:cxn>
                  <a:cxn ang="0">
                    <a:pos x="0" y="48"/>
                  </a:cxn>
                </a:cxnLst>
                <a:rect l="0" t="0" r="r" b="b"/>
                <a:pathLst>
                  <a:path w="72" h="48">
                    <a:moveTo>
                      <a:pt x="0" y="48"/>
                    </a:moveTo>
                    <a:lnTo>
                      <a:pt x="72" y="12"/>
                    </a:lnTo>
                    <a:lnTo>
                      <a:pt x="42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61" name="Line 3237"/>
              <p:cNvSpPr>
                <a:spLocks noChangeShapeType="1"/>
              </p:cNvSpPr>
              <p:nvPr/>
            </p:nvSpPr>
            <p:spPr bwMode="auto">
              <a:xfrm flipV="1">
                <a:off x="1200" y="1112"/>
                <a:ext cx="72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62" name="Line 3238"/>
              <p:cNvSpPr>
                <a:spLocks noChangeShapeType="1"/>
              </p:cNvSpPr>
              <p:nvPr/>
            </p:nvSpPr>
            <p:spPr bwMode="auto">
              <a:xfrm flipH="1" flipV="1">
                <a:off x="1242" y="1100"/>
                <a:ext cx="3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63" name="Freeform 3239"/>
              <p:cNvSpPr>
                <a:spLocks/>
              </p:cNvSpPr>
              <p:nvPr/>
            </p:nvSpPr>
            <p:spPr bwMode="auto">
              <a:xfrm>
                <a:off x="1200" y="1112"/>
                <a:ext cx="72" cy="36"/>
              </a:xfrm>
              <a:custGeom>
                <a:avLst/>
                <a:gdLst/>
                <a:ahLst/>
                <a:cxnLst>
                  <a:cxn ang="0">
                    <a:pos x="30" y="18"/>
                  </a:cxn>
                  <a:cxn ang="0">
                    <a:pos x="0" y="36"/>
                  </a:cxn>
                  <a:cxn ang="0">
                    <a:pos x="72" y="0"/>
                  </a:cxn>
                  <a:cxn ang="0">
                    <a:pos x="30" y="18"/>
                  </a:cxn>
                </a:cxnLst>
                <a:rect l="0" t="0" r="r" b="b"/>
                <a:pathLst>
                  <a:path w="72" h="36">
                    <a:moveTo>
                      <a:pt x="30" y="18"/>
                    </a:moveTo>
                    <a:lnTo>
                      <a:pt x="0" y="36"/>
                    </a:lnTo>
                    <a:lnTo>
                      <a:pt x="72" y="0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64" name="Line 3240"/>
              <p:cNvSpPr>
                <a:spLocks noChangeShapeType="1"/>
              </p:cNvSpPr>
              <p:nvPr/>
            </p:nvSpPr>
            <p:spPr bwMode="auto">
              <a:xfrm flipH="1">
                <a:off x="1200" y="1130"/>
                <a:ext cx="3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65" name="Line 3241"/>
              <p:cNvSpPr>
                <a:spLocks noChangeShapeType="1"/>
              </p:cNvSpPr>
              <p:nvPr/>
            </p:nvSpPr>
            <p:spPr bwMode="auto">
              <a:xfrm flipV="1">
                <a:off x="1200" y="1112"/>
                <a:ext cx="72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66" name="Freeform 3242"/>
              <p:cNvSpPr>
                <a:spLocks/>
              </p:cNvSpPr>
              <p:nvPr/>
            </p:nvSpPr>
            <p:spPr bwMode="auto">
              <a:xfrm>
                <a:off x="1230" y="1130"/>
                <a:ext cx="66" cy="36"/>
              </a:xfrm>
              <a:custGeom>
                <a:avLst/>
                <a:gdLst/>
                <a:ahLst/>
                <a:cxnLst>
                  <a:cxn ang="0">
                    <a:pos x="24" y="36"/>
                  </a:cxn>
                  <a:cxn ang="0">
                    <a:pos x="0" y="0"/>
                  </a:cxn>
                  <a:cxn ang="0">
                    <a:pos x="66" y="12"/>
                  </a:cxn>
                  <a:cxn ang="0">
                    <a:pos x="24" y="36"/>
                  </a:cxn>
                </a:cxnLst>
                <a:rect l="0" t="0" r="r" b="b"/>
                <a:pathLst>
                  <a:path w="66" h="36">
                    <a:moveTo>
                      <a:pt x="24" y="36"/>
                    </a:moveTo>
                    <a:lnTo>
                      <a:pt x="0" y="0"/>
                    </a:lnTo>
                    <a:lnTo>
                      <a:pt x="66" y="12"/>
                    </a:lnTo>
                    <a:lnTo>
                      <a:pt x="24" y="36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67" name="Line 3243"/>
              <p:cNvSpPr>
                <a:spLocks noChangeShapeType="1"/>
              </p:cNvSpPr>
              <p:nvPr/>
            </p:nvSpPr>
            <p:spPr bwMode="auto">
              <a:xfrm flipH="1" flipV="1">
                <a:off x="1230" y="1130"/>
                <a:ext cx="24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68" name="Line 3244"/>
              <p:cNvSpPr>
                <a:spLocks noChangeShapeType="1"/>
              </p:cNvSpPr>
              <p:nvPr/>
            </p:nvSpPr>
            <p:spPr bwMode="auto">
              <a:xfrm>
                <a:off x="1230" y="1130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69" name="Freeform 3245"/>
              <p:cNvSpPr>
                <a:spLocks/>
              </p:cNvSpPr>
              <p:nvPr/>
            </p:nvSpPr>
            <p:spPr bwMode="auto">
              <a:xfrm>
                <a:off x="1230" y="1112"/>
                <a:ext cx="66" cy="30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66" y="30"/>
                  </a:cxn>
                  <a:cxn ang="0">
                    <a:pos x="42" y="0"/>
                  </a:cxn>
                  <a:cxn ang="0">
                    <a:pos x="0" y="18"/>
                  </a:cxn>
                </a:cxnLst>
                <a:rect l="0" t="0" r="r" b="b"/>
                <a:pathLst>
                  <a:path w="66" h="30">
                    <a:moveTo>
                      <a:pt x="0" y="18"/>
                    </a:moveTo>
                    <a:lnTo>
                      <a:pt x="66" y="30"/>
                    </a:lnTo>
                    <a:lnTo>
                      <a:pt x="42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70" name="Line 3246"/>
              <p:cNvSpPr>
                <a:spLocks noChangeShapeType="1"/>
              </p:cNvSpPr>
              <p:nvPr/>
            </p:nvSpPr>
            <p:spPr bwMode="auto">
              <a:xfrm>
                <a:off x="1230" y="1130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71" name="Line 3247"/>
              <p:cNvSpPr>
                <a:spLocks noChangeShapeType="1"/>
              </p:cNvSpPr>
              <p:nvPr/>
            </p:nvSpPr>
            <p:spPr bwMode="auto">
              <a:xfrm flipH="1" flipV="1">
                <a:off x="1272" y="1112"/>
                <a:ext cx="24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72" name="Freeform 3248"/>
              <p:cNvSpPr>
                <a:spLocks/>
              </p:cNvSpPr>
              <p:nvPr/>
            </p:nvSpPr>
            <p:spPr bwMode="auto">
              <a:xfrm>
                <a:off x="1224" y="860"/>
                <a:ext cx="66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66" y="12"/>
                  </a:cxn>
                  <a:cxn ang="0">
                    <a:pos x="42" y="0"/>
                  </a:cxn>
                  <a:cxn ang="0">
                    <a:pos x="0" y="30"/>
                  </a:cxn>
                </a:cxnLst>
                <a:rect l="0" t="0" r="r" b="b"/>
                <a:pathLst>
                  <a:path w="66" h="30">
                    <a:moveTo>
                      <a:pt x="0" y="30"/>
                    </a:moveTo>
                    <a:lnTo>
                      <a:pt x="66" y="12"/>
                    </a:lnTo>
                    <a:lnTo>
                      <a:pt x="42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9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73" name="Line 3249"/>
              <p:cNvSpPr>
                <a:spLocks noChangeShapeType="1"/>
              </p:cNvSpPr>
              <p:nvPr/>
            </p:nvSpPr>
            <p:spPr bwMode="auto">
              <a:xfrm flipV="1">
                <a:off x="1224" y="872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74" name="Line 3250"/>
              <p:cNvSpPr>
                <a:spLocks noChangeShapeType="1"/>
              </p:cNvSpPr>
              <p:nvPr/>
            </p:nvSpPr>
            <p:spPr bwMode="auto">
              <a:xfrm flipH="1" flipV="1">
                <a:off x="1266" y="860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75" name="Freeform 3251"/>
              <p:cNvSpPr>
                <a:spLocks/>
              </p:cNvSpPr>
              <p:nvPr/>
            </p:nvSpPr>
            <p:spPr bwMode="auto">
              <a:xfrm>
                <a:off x="1224" y="872"/>
                <a:ext cx="66" cy="30"/>
              </a:xfrm>
              <a:custGeom>
                <a:avLst/>
                <a:gdLst/>
                <a:ahLst/>
                <a:cxnLst>
                  <a:cxn ang="0">
                    <a:pos x="24" y="30"/>
                  </a:cxn>
                  <a:cxn ang="0">
                    <a:pos x="0" y="18"/>
                  </a:cxn>
                  <a:cxn ang="0">
                    <a:pos x="66" y="0"/>
                  </a:cxn>
                  <a:cxn ang="0">
                    <a:pos x="24" y="30"/>
                  </a:cxn>
                </a:cxnLst>
                <a:rect l="0" t="0" r="r" b="b"/>
                <a:pathLst>
                  <a:path w="66" h="30">
                    <a:moveTo>
                      <a:pt x="24" y="30"/>
                    </a:moveTo>
                    <a:lnTo>
                      <a:pt x="0" y="18"/>
                    </a:lnTo>
                    <a:lnTo>
                      <a:pt x="66" y="0"/>
                    </a:lnTo>
                    <a:lnTo>
                      <a:pt x="24" y="30"/>
                    </a:lnTo>
                    <a:close/>
                  </a:path>
                </a:pathLst>
              </a:custGeom>
              <a:solidFill>
                <a:srgbClr val="9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76" name="Line 3252"/>
              <p:cNvSpPr>
                <a:spLocks noChangeShapeType="1"/>
              </p:cNvSpPr>
              <p:nvPr/>
            </p:nvSpPr>
            <p:spPr bwMode="auto">
              <a:xfrm flipH="1" flipV="1">
                <a:off x="1224" y="890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77" name="Line 3253"/>
              <p:cNvSpPr>
                <a:spLocks noChangeShapeType="1"/>
              </p:cNvSpPr>
              <p:nvPr/>
            </p:nvSpPr>
            <p:spPr bwMode="auto">
              <a:xfrm flipV="1">
                <a:off x="1224" y="872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78" name="Freeform 3254"/>
              <p:cNvSpPr>
                <a:spLocks/>
              </p:cNvSpPr>
              <p:nvPr/>
            </p:nvSpPr>
            <p:spPr bwMode="auto">
              <a:xfrm>
                <a:off x="1212" y="1178"/>
                <a:ext cx="66" cy="18"/>
              </a:xfrm>
              <a:custGeom>
                <a:avLst/>
                <a:gdLst/>
                <a:ahLst/>
                <a:cxnLst>
                  <a:cxn ang="0">
                    <a:pos x="24" y="18"/>
                  </a:cxn>
                  <a:cxn ang="0">
                    <a:pos x="0" y="18"/>
                  </a:cxn>
                  <a:cxn ang="0">
                    <a:pos x="66" y="0"/>
                  </a:cxn>
                  <a:cxn ang="0">
                    <a:pos x="24" y="18"/>
                  </a:cxn>
                </a:cxnLst>
                <a:rect l="0" t="0" r="r" b="b"/>
                <a:pathLst>
                  <a:path w="66" h="18">
                    <a:moveTo>
                      <a:pt x="24" y="18"/>
                    </a:moveTo>
                    <a:lnTo>
                      <a:pt x="0" y="18"/>
                    </a:lnTo>
                    <a:lnTo>
                      <a:pt x="66" y="0"/>
                    </a:lnTo>
                    <a:lnTo>
                      <a:pt x="24" y="18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79" name="Line 3255"/>
              <p:cNvSpPr>
                <a:spLocks noChangeShapeType="1"/>
              </p:cNvSpPr>
              <p:nvPr/>
            </p:nvSpPr>
            <p:spPr bwMode="auto">
              <a:xfrm flipH="1">
                <a:off x="1212" y="1196"/>
                <a:ext cx="2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80" name="Line 3256"/>
              <p:cNvSpPr>
                <a:spLocks noChangeShapeType="1"/>
              </p:cNvSpPr>
              <p:nvPr/>
            </p:nvSpPr>
            <p:spPr bwMode="auto">
              <a:xfrm flipV="1">
                <a:off x="1212" y="1178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81" name="Freeform 3257"/>
              <p:cNvSpPr>
                <a:spLocks/>
              </p:cNvSpPr>
              <p:nvPr/>
            </p:nvSpPr>
            <p:spPr bwMode="auto">
              <a:xfrm>
                <a:off x="1212" y="1166"/>
                <a:ext cx="66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66" y="12"/>
                  </a:cxn>
                  <a:cxn ang="0">
                    <a:pos x="42" y="0"/>
                  </a:cxn>
                  <a:cxn ang="0">
                    <a:pos x="0" y="30"/>
                  </a:cxn>
                </a:cxnLst>
                <a:rect l="0" t="0" r="r" b="b"/>
                <a:pathLst>
                  <a:path w="66" h="30">
                    <a:moveTo>
                      <a:pt x="0" y="30"/>
                    </a:moveTo>
                    <a:lnTo>
                      <a:pt x="66" y="12"/>
                    </a:lnTo>
                    <a:lnTo>
                      <a:pt x="42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82" name="Line 3258"/>
              <p:cNvSpPr>
                <a:spLocks noChangeShapeType="1"/>
              </p:cNvSpPr>
              <p:nvPr/>
            </p:nvSpPr>
            <p:spPr bwMode="auto">
              <a:xfrm flipV="1">
                <a:off x="1212" y="1178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83" name="Line 3259"/>
              <p:cNvSpPr>
                <a:spLocks noChangeShapeType="1"/>
              </p:cNvSpPr>
              <p:nvPr/>
            </p:nvSpPr>
            <p:spPr bwMode="auto">
              <a:xfrm flipH="1" flipV="1">
                <a:off x="1254" y="1166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84" name="Freeform 3260"/>
              <p:cNvSpPr>
                <a:spLocks/>
              </p:cNvSpPr>
              <p:nvPr/>
            </p:nvSpPr>
            <p:spPr bwMode="auto">
              <a:xfrm>
                <a:off x="1212" y="1424"/>
                <a:ext cx="66" cy="58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6" y="264"/>
                  </a:cxn>
                  <a:cxn ang="0">
                    <a:pos x="36" y="582"/>
                  </a:cxn>
                  <a:cxn ang="0">
                    <a:pos x="0" y="0"/>
                  </a:cxn>
                </a:cxnLst>
                <a:rect l="0" t="0" r="r" b="b"/>
                <a:pathLst>
                  <a:path w="66" h="582">
                    <a:moveTo>
                      <a:pt x="0" y="0"/>
                    </a:moveTo>
                    <a:lnTo>
                      <a:pt x="66" y="264"/>
                    </a:lnTo>
                    <a:lnTo>
                      <a:pt x="36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FF1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85" name="Line 3261"/>
              <p:cNvSpPr>
                <a:spLocks noChangeShapeType="1"/>
              </p:cNvSpPr>
              <p:nvPr/>
            </p:nvSpPr>
            <p:spPr bwMode="auto">
              <a:xfrm>
                <a:off x="1212" y="1424"/>
                <a:ext cx="66" cy="26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86" name="Line 3262"/>
              <p:cNvSpPr>
                <a:spLocks noChangeShapeType="1"/>
              </p:cNvSpPr>
              <p:nvPr/>
            </p:nvSpPr>
            <p:spPr bwMode="auto">
              <a:xfrm flipH="1">
                <a:off x="1248" y="1688"/>
                <a:ext cx="30" cy="3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87" name="Freeform 3263"/>
              <p:cNvSpPr>
                <a:spLocks/>
              </p:cNvSpPr>
              <p:nvPr/>
            </p:nvSpPr>
            <p:spPr bwMode="auto">
              <a:xfrm>
                <a:off x="1206" y="902"/>
                <a:ext cx="66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66" y="12"/>
                  </a:cxn>
                  <a:cxn ang="0">
                    <a:pos x="42" y="0"/>
                  </a:cxn>
                  <a:cxn ang="0">
                    <a:pos x="0" y="30"/>
                  </a:cxn>
                </a:cxnLst>
                <a:rect l="0" t="0" r="r" b="b"/>
                <a:pathLst>
                  <a:path w="66" h="30">
                    <a:moveTo>
                      <a:pt x="0" y="30"/>
                    </a:moveTo>
                    <a:lnTo>
                      <a:pt x="66" y="12"/>
                    </a:lnTo>
                    <a:lnTo>
                      <a:pt x="42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88" name="Line 3264"/>
              <p:cNvSpPr>
                <a:spLocks noChangeShapeType="1"/>
              </p:cNvSpPr>
              <p:nvPr/>
            </p:nvSpPr>
            <p:spPr bwMode="auto">
              <a:xfrm flipV="1">
                <a:off x="1206" y="914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89" name="Line 3265"/>
              <p:cNvSpPr>
                <a:spLocks noChangeShapeType="1"/>
              </p:cNvSpPr>
              <p:nvPr/>
            </p:nvSpPr>
            <p:spPr bwMode="auto">
              <a:xfrm flipH="1" flipV="1">
                <a:off x="1248" y="902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90" name="Freeform 3266"/>
              <p:cNvSpPr>
                <a:spLocks/>
              </p:cNvSpPr>
              <p:nvPr/>
            </p:nvSpPr>
            <p:spPr bwMode="auto">
              <a:xfrm>
                <a:off x="1200" y="860"/>
                <a:ext cx="66" cy="30"/>
              </a:xfrm>
              <a:custGeom>
                <a:avLst/>
                <a:gdLst/>
                <a:ahLst/>
                <a:cxnLst>
                  <a:cxn ang="0">
                    <a:pos x="24" y="30"/>
                  </a:cxn>
                  <a:cxn ang="0">
                    <a:pos x="0" y="18"/>
                  </a:cxn>
                  <a:cxn ang="0">
                    <a:pos x="66" y="0"/>
                  </a:cxn>
                  <a:cxn ang="0">
                    <a:pos x="24" y="30"/>
                  </a:cxn>
                </a:cxnLst>
                <a:rect l="0" t="0" r="r" b="b"/>
                <a:pathLst>
                  <a:path w="66" h="30">
                    <a:moveTo>
                      <a:pt x="24" y="30"/>
                    </a:moveTo>
                    <a:lnTo>
                      <a:pt x="0" y="18"/>
                    </a:lnTo>
                    <a:lnTo>
                      <a:pt x="66" y="0"/>
                    </a:lnTo>
                    <a:lnTo>
                      <a:pt x="24" y="30"/>
                    </a:lnTo>
                    <a:close/>
                  </a:path>
                </a:pathLst>
              </a:custGeom>
              <a:solidFill>
                <a:srgbClr val="9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91" name="Line 3267"/>
              <p:cNvSpPr>
                <a:spLocks noChangeShapeType="1"/>
              </p:cNvSpPr>
              <p:nvPr/>
            </p:nvSpPr>
            <p:spPr bwMode="auto">
              <a:xfrm flipH="1" flipV="1">
                <a:off x="1200" y="878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92" name="Line 3268"/>
              <p:cNvSpPr>
                <a:spLocks noChangeShapeType="1"/>
              </p:cNvSpPr>
              <p:nvPr/>
            </p:nvSpPr>
            <p:spPr bwMode="auto">
              <a:xfrm flipV="1">
                <a:off x="1200" y="860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93" name="Freeform 3269"/>
              <p:cNvSpPr>
                <a:spLocks/>
              </p:cNvSpPr>
              <p:nvPr/>
            </p:nvSpPr>
            <p:spPr bwMode="auto">
              <a:xfrm>
                <a:off x="1194" y="1046"/>
                <a:ext cx="66" cy="48"/>
              </a:xfrm>
              <a:custGeom>
                <a:avLst/>
                <a:gdLst/>
                <a:ahLst/>
                <a:cxnLst>
                  <a:cxn ang="0">
                    <a:pos x="0" y="48"/>
                  </a:cxn>
                  <a:cxn ang="0">
                    <a:pos x="66" y="36"/>
                  </a:cxn>
                  <a:cxn ang="0">
                    <a:pos x="42" y="0"/>
                  </a:cxn>
                  <a:cxn ang="0">
                    <a:pos x="0" y="48"/>
                  </a:cxn>
                </a:cxnLst>
                <a:rect l="0" t="0" r="r" b="b"/>
                <a:pathLst>
                  <a:path w="66" h="48">
                    <a:moveTo>
                      <a:pt x="0" y="48"/>
                    </a:moveTo>
                    <a:lnTo>
                      <a:pt x="66" y="36"/>
                    </a:lnTo>
                    <a:lnTo>
                      <a:pt x="42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B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94" name="Line 3270"/>
              <p:cNvSpPr>
                <a:spLocks noChangeShapeType="1"/>
              </p:cNvSpPr>
              <p:nvPr/>
            </p:nvSpPr>
            <p:spPr bwMode="auto">
              <a:xfrm flipV="1">
                <a:off x="1194" y="1082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95" name="Line 3271"/>
              <p:cNvSpPr>
                <a:spLocks noChangeShapeType="1"/>
              </p:cNvSpPr>
              <p:nvPr/>
            </p:nvSpPr>
            <p:spPr bwMode="auto">
              <a:xfrm flipH="1" flipV="1">
                <a:off x="1236" y="1046"/>
                <a:ext cx="24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96" name="Freeform 3272"/>
              <p:cNvSpPr>
                <a:spLocks/>
              </p:cNvSpPr>
              <p:nvPr/>
            </p:nvSpPr>
            <p:spPr bwMode="auto">
              <a:xfrm>
                <a:off x="1194" y="1082"/>
                <a:ext cx="66" cy="12"/>
              </a:xfrm>
              <a:custGeom>
                <a:avLst/>
                <a:gdLst/>
                <a:ahLst/>
                <a:cxnLst>
                  <a:cxn ang="0">
                    <a:pos x="24" y="6"/>
                  </a:cxn>
                  <a:cxn ang="0">
                    <a:pos x="0" y="12"/>
                  </a:cxn>
                  <a:cxn ang="0">
                    <a:pos x="66" y="0"/>
                  </a:cxn>
                  <a:cxn ang="0">
                    <a:pos x="24" y="6"/>
                  </a:cxn>
                </a:cxnLst>
                <a:rect l="0" t="0" r="r" b="b"/>
                <a:pathLst>
                  <a:path w="66" h="12">
                    <a:moveTo>
                      <a:pt x="24" y="6"/>
                    </a:moveTo>
                    <a:lnTo>
                      <a:pt x="0" y="12"/>
                    </a:lnTo>
                    <a:lnTo>
                      <a:pt x="66" y="0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97" name="Line 3273"/>
              <p:cNvSpPr>
                <a:spLocks noChangeShapeType="1"/>
              </p:cNvSpPr>
              <p:nvPr/>
            </p:nvSpPr>
            <p:spPr bwMode="auto">
              <a:xfrm flipH="1">
                <a:off x="1194" y="1088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98" name="Line 3274"/>
              <p:cNvSpPr>
                <a:spLocks noChangeShapeType="1"/>
              </p:cNvSpPr>
              <p:nvPr/>
            </p:nvSpPr>
            <p:spPr bwMode="auto">
              <a:xfrm flipV="1">
                <a:off x="1194" y="1082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299" name="Freeform 3275"/>
              <p:cNvSpPr>
                <a:spLocks/>
              </p:cNvSpPr>
              <p:nvPr/>
            </p:nvSpPr>
            <p:spPr bwMode="auto">
              <a:xfrm>
                <a:off x="1188" y="1166"/>
                <a:ext cx="66" cy="30"/>
              </a:xfrm>
              <a:custGeom>
                <a:avLst/>
                <a:gdLst/>
                <a:ahLst/>
                <a:cxnLst>
                  <a:cxn ang="0">
                    <a:pos x="24" y="30"/>
                  </a:cxn>
                  <a:cxn ang="0">
                    <a:pos x="0" y="12"/>
                  </a:cxn>
                  <a:cxn ang="0">
                    <a:pos x="66" y="0"/>
                  </a:cxn>
                  <a:cxn ang="0">
                    <a:pos x="24" y="30"/>
                  </a:cxn>
                </a:cxnLst>
                <a:rect l="0" t="0" r="r" b="b"/>
                <a:pathLst>
                  <a:path w="66" h="30">
                    <a:moveTo>
                      <a:pt x="24" y="30"/>
                    </a:moveTo>
                    <a:lnTo>
                      <a:pt x="0" y="12"/>
                    </a:lnTo>
                    <a:lnTo>
                      <a:pt x="66" y="0"/>
                    </a:lnTo>
                    <a:lnTo>
                      <a:pt x="24" y="30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00" name="Line 3276"/>
              <p:cNvSpPr>
                <a:spLocks noChangeShapeType="1"/>
              </p:cNvSpPr>
              <p:nvPr/>
            </p:nvSpPr>
            <p:spPr bwMode="auto">
              <a:xfrm flipH="1" flipV="1">
                <a:off x="1188" y="1178"/>
                <a:ext cx="24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01" name="Line 3277"/>
              <p:cNvSpPr>
                <a:spLocks noChangeShapeType="1"/>
              </p:cNvSpPr>
              <p:nvPr/>
            </p:nvSpPr>
            <p:spPr bwMode="auto">
              <a:xfrm flipV="1">
                <a:off x="1188" y="1166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02" name="Freeform 3278"/>
              <p:cNvSpPr>
                <a:spLocks/>
              </p:cNvSpPr>
              <p:nvPr/>
            </p:nvSpPr>
            <p:spPr bwMode="auto">
              <a:xfrm>
                <a:off x="1188" y="1130"/>
                <a:ext cx="66" cy="48"/>
              </a:xfrm>
              <a:custGeom>
                <a:avLst/>
                <a:gdLst/>
                <a:ahLst/>
                <a:cxnLst>
                  <a:cxn ang="0">
                    <a:pos x="0" y="48"/>
                  </a:cxn>
                  <a:cxn ang="0">
                    <a:pos x="66" y="36"/>
                  </a:cxn>
                  <a:cxn ang="0">
                    <a:pos x="42" y="0"/>
                  </a:cxn>
                  <a:cxn ang="0">
                    <a:pos x="0" y="48"/>
                  </a:cxn>
                </a:cxnLst>
                <a:rect l="0" t="0" r="r" b="b"/>
                <a:pathLst>
                  <a:path w="66" h="48">
                    <a:moveTo>
                      <a:pt x="0" y="48"/>
                    </a:moveTo>
                    <a:lnTo>
                      <a:pt x="66" y="36"/>
                    </a:lnTo>
                    <a:lnTo>
                      <a:pt x="42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03" name="Line 3279"/>
              <p:cNvSpPr>
                <a:spLocks noChangeShapeType="1"/>
              </p:cNvSpPr>
              <p:nvPr/>
            </p:nvSpPr>
            <p:spPr bwMode="auto">
              <a:xfrm flipV="1">
                <a:off x="1188" y="1166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04" name="Line 3280"/>
              <p:cNvSpPr>
                <a:spLocks noChangeShapeType="1"/>
              </p:cNvSpPr>
              <p:nvPr/>
            </p:nvSpPr>
            <p:spPr bwMode="auto">
              <a:xfrm flipH="1" flipV="1">
                <a:off x="1230" y="1130"/>
                <a:ext cx="24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05" name="Freeform 3281"/>
              <p:cNvSpPr>
                <a:spLocks/>
              </p:cNvSpPr>
              <p:nvPr/>
            </p:nvSpPr>
            <p:spPr bwMode="auto">
              <a:xfrm>
                <a:off x="1134" y="1562"/>
                <a:ext cx="66" cy="44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6" y="444"/>
                  </a:cxn>
                  <a:cxn ang="0">
                    <a:pos x="42" y="72"/>
                  </a:cxn>
                  <a:cxn ang="0">
                    <a:pos x="0" y="0"/>
                  </a:cxn>
                </a:cxnLst>
                <a:rect l="0" t="0" r="r" b="b"/>
                <a:pathLst>
                  <a:path w="66" h="444">
                    <a:moveTo>
                      <a:pt x="0" y="0"/>
                    </a:moveTo>
                    <a:lnTo>
                      <a:pt x="66" y="444"/>
                    </a:lnTo>
                    <a:lnTo>
                      <a:pt x="42" y="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0FF9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06" name="Line 3282"/>
              <p:cNvSpPr>
                <a:spLocks noChangeShapeType="1"/>
              </p:cNvSpPr>
              <p:nvPr/>
            </p:nvSpPr>
            <p:spPr bwMode="auto">
              <a:xfrm>
                <a:off x="1134" y="1562"/>
                <a:ext cx="66" cy="44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07" name="Line 3283"/>
              <p:cNvSpPr>
                <a:spLocks noChangeShapeType="1"/>
              </p:cNvSpPr>
              <p:nvPr/>
            </p:nvSpPr>
            <p:spPr bwMode="auto">
              <a:xfrm flipH="1" flipV="1">
                <a:off x="1176" y="1634"/>
                <a:ext cx="24" cy="37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08" name="Freeform 3284"/>
              <p:cNvSpPr>
                <a:spLocks/>
              </p:cNvSpPr>
              <p:nvPr/>
            </p:nvSpPr>
            <p:spPr bwMode="auto">
              <a:xfrm>
                <a:off x="1182" y="1820"/>
                <a:ext cx="66" cy="18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6" y="186"/>
                  </a:cxn>
                  <a:cxn ang="0">
                    <a:pos x="42" y="156"/>
                  </a:cxn>
                  <a:cxn ang="0">
                    <a:pos x="0" y="0"/>
                  </a:cxn>
                </a:cxnLst>
                <a:rect l="0" t="0" r="r" b="b"/>
                <a:pathLst>
                  <a:path w="66" h="186">
                    <a:moveTo>
                      <a:pt x="0" y="0"/>
                    </a:moveTo>
                    <a:lnTo>
                      <a:pt x="66" y="186"/>
                    </a:lnTo>
                    <a:lnTo>
                      <a:pt x="42" y="1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80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09" name="Line 3285"/>
              <p:cNvSpPr>
                <a:spLocks noChangeShapeType="1"/>
              </p:cNvSpPr>
              <p:nvPr/>
            </p:nvSpPr>
            <p:spPr bwMode="auto">
              <a:xfrm>
                <a:off x="1182" y="1820"/>
                <a:ext cx="66" cy="18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10" name="Line 3286"/>
              <p:cNvSpPr>
                <a:spLocks noChangeShapeType="1"/>
              </p:cNvSpPr>
              <p:nvPr/>
            </p:nvSpPr>
            <p:spPr bwMode="auto">
              <a:xfrm flipH="1" flipV="1">
                <a:off x="1224" y="1976"/>
                <a:ext cx="24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11" name="Freeform 3287"/>
              <p:cNvSpPr>
                <a:spLocks/>
              </p:cNvSpPr>
              <p:nvPr/>
            </p:nvSpPr>
            <p:spPr bwMode="auto">
              <a:xfrm>
                <a:off x="1182" y="1424"/>
                <a:ext cx="66" cy="582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0" y="396"/>
                  </a:cxn>
                  <a:cxn ang="0">
                    <a:pos x="66" y="582"/>
                  </a:cxn>
                  <a:cxn ang="0">
                    <a:pos x="30" y="0"/>
                  </a:cxn>
                </a:cxnLst>
                <a:rect l="0" t="0" r="r" b="b"/>
                <a:pathLst>
                  <a:path w="66" h="582">
                    <a:moveTo>
                      <a:pt x="30" y="0"/>
                    </a:moveTo>
                    <a:lnTo>
                      <a:pt x="0" y="396"/>
                    </a:lnTo>
                    <a:lnTo>
                      <a:pt x="66" y="582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FFF1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12" name="Line 3288"/>
              <p:cNvSpPr>
                <a:spLocks noChangeShapeType="1"/>
              </p:cNvSpPr>
              <p:nvPr/>
            </p:nvSpPr>
            <p:spPr bwMode="auto">
              <a:xfrm flipH="1">
                <a:off x="1182" y="1424"/>
                <a:ext cx="30" cy="39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13" name="Line 3289"/>
              <p:cNvSpPr>
                <a:spLocks noChangeShapeType="1"/>
              </p:cNvSpPr>
              <p:nvPr/>
            </p:nvSpPr>
            <p:spPr bwMode="auto">
              <a:xfrm>
                <a:off x="1182" y="1820"/>
                <a:ext cx="66" cy="18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14" name="Freeform 3290"/>
              <p:cNvSpPr>
                <a:spLocks/>
              </p:cNvSpPr>
              <p:nvPr/>
            </p:nvSpPr>
            <p:spPr bwMode="auto">
              <a:xfrm>
                <a:off x="1182" y="902"/>
                <a:ext cx="66" cy="30"/>
              </a:xfrm>
              <a:custGeom>
                <a:avLst/>
                <a:gdLst/>
                <a:ahLst/>
                <a:cxnLst>
                  <a:cxn ang="0">
                    <a:pos x="24" y="30"/>
                  </a:cxn>
                  <a:cxn ang="0">
                    <a:pos x="0" y="18"/>
                  </a:cxn>
                  <a:cxn ang="0">
                    <a:pos x="66" y="0"/>
                  </a:cxn>
                  <a:cxn ang="0">
                    <a:pos x="24" y="30"/>
                  </a:cxn>
                </a:cxnLst>
                <a:rect l="0" t="0" r="r" b="b"/>
                <a:pathLst>
                  <a:path w="66" h="30">
                    <a:moveTo>
                      <a:pt x="24" y="30"/>
                    </a:moveTo>
                    <a:lnTo>
                      <a:pt x="0" y="18"/>
                    </a:lnTo>
                    <a:lnTo>
                      <a:pt x="66" y="0"/>
                    </a:lnTo>
                    <a:lnTo>
                      <a:pt x="24" y="30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15" name="Line 3291"/>
              <p:cNvSpPr>
                <a:spLocks noChangeShapeType="1"/>
              </p:cNvSpPr>
              <p:nvPr/>
            </p:nvSpPr>
            <p:spPr bwMode="auto">
              <a:xfrm flipH="1" flipV="1">
                <a:off x="1182" y="920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16" name="Line 3292"/>
              <p:cNvSpPr>
                <a:spLocks noChangeShapeType="1"/>
              </p:cNvSpPr>
              <p:nvPr/>
            </p:nvSpPr>
            <p:spPr bwMode="auto">
              <a:xfrm flipV="1">
                <a:off x="1182" y="902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17" name="Freeform 3293"/>
              <p:cNvSpPr>
                <a:spLocks/>
              </p:cNvSpPr>
              <p:nvPr/>
            </p:nvSpPr>
            <p:spPr bwMode="auto">
              <a:xfrm>
                <a:off x="1182" y="890"/>
                <a:ext cx="66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66" y="12"/>
                  </a:cxn>
                  <a:cxn ang="0">
                    <a:pos x="42" y="0"/>
                  </a:cxn>
                  <a:cxn ang="0">
                    <a:pos x="0" y="30"/>
                  </a:cxn>
                </a:cxnLst>
                <a:rect l="0" t="0" r="r" b="b"/>
                <a:pathLst>
                  <a:path w="66" h="30">
                    <a:moveTo>
                      <a:pt x="0" y="30"/>
                    </a:moveTo>
                    <a:lnTo>
                      <a:pt x="66" y="12"/>
                    </a:lnTo>
                    <a:lnTo>
                      <a:pt x="42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9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18" name="Line 3294"/>
              <p:cNvSpPr>
                <a:spLocks noChangeShapeType="1"/>
              </p:cNvSpPr>
              <p:nvPr/>
            </p:nvSpPr>
            <p:spPr bwMode="auto">
              <a:xfrm flipV="1">
                <a:off x="1182" y="902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19" name="Line 3295"/>
              <p:cNvSpPr>
                <a:spLocks noChangeShapeType="1"/>
              </p:cNvSpPr>
              <p:nvPr/>
            </p:nvSpPr>
            <p:spPr bwMode="auto">
              <a:xfrm flipH="1" flipV="1">
                <a:off x="1224" y="890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20" name="Freeform 3296"/>
              <p:cNvSpPr>
                <a:spLocks/>
              </p:cNvSpPr>
              <p:nvPr/>
            </p:nvSpPr>
            <p:spPr bwMode="auto">
              <a:xfrm>
                <a:off x="1032" y="962"/>
                <a:ext cx="66" cy="36"/>
              </a:xfrm>
              <a:custGeom>
                <a:avLst/>
                <a:gdLst/>
                <a:ahLst/>
                <a:cxnLst>
                  <a:cxn ang="0">
                    <a:pos x="24" y="36"/>
                  </a:cxn>
                  <a:cxn ang="0">
                    <a:pos x="0" y="6"/>
                  </a:cxn>
                  <a:cxn ang="0">
                    <a:pos x="66" y="0"/>
                  </a:cxn>
                  <a:cxn ang="0">
                    <a:pos x="24" y="36"/>
                  </a:cxn>
                </a:cxnLst>
                <a:rect l="0" t="0" r="r" b="b"/>
                <a:pathLst>
                  <a:path w="66" h="36">
                    <a:moveTo>
                      <a:pt x="24" y="36"/>
                    </a:moveTo>
                    <a:lnTo>
                      <a:pt x="0" y="6"/>
                    </a:lnTo>
                    <a:lnTo>
                      <a:pt x="66" y="0"/>
                    </a:lnTo>
                    <a:lnTo>
                      <a:pt x="24" y="36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21" name="Line 3297"/>
              <p:cNvSpPr>
                <a:spLocks noChangeShapeType="1"/>
              </p:cNvSpPr>
              <p:nvPr/>
            </p:nvSpPr>
            <p:spPr bwMode="auto">
              <a:xfrm flipH="1" flipV="1">
                <a:off x="1032" y="968"/>
                <a:ext cx="24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22" name="Line 3298"/>
              <p:cNvSpPr>
                <a:spLocks noChangeShapeType="1"/>
              </p:cNvSpPr>
              <p:nvPr/>
            </p:nvSpPr>
            <p:spPr bwMode="auto">
              <a:xfrm flipV="1">
                <a:off x="1032" y="962"/>
                <a:ext cx="66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23" name="Freeform 3299"/>
              <p:cNvSpPr>
                <a:spLocks/>
              </p:cNvSpPr>
              <p:nvPr/>
            </p:nvSpPr>
            <p:spPr bwMode="auto">
              <a:xfrm>
                <a:off x="1056" y="962"/>
                <a:ext cx="66" cy="36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66" y="24"/>
                  </a:cxn>
                  <a:cxn ang="0">
                    <a:pos x="42" y="0"/>
                  </a:cxn>
                  <a:cxn ang="0">
                    <a:pos x="0" y="36"/>
                  </a:cxn>
                </a:cxnLst>
                <a:rect l="0" t="0" r="r" b="b"/>
                <a:pathLst>
                  <a:path w="66" h="36">
                    <a:moveTo>
                      <a:pt x="0" y="36"/>
                    </a:moveTo>
                    <a:lnTo>
                      <a:pt x="66" y="24"/>
                    </a:lnTo>
                    <a:lnTo>
                      <a:pt x="42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24" name="Line 3300"/>
              <p:cNvSpPr>
                <a:spLocks noChangeShapeType="1"/>
              </p:cNvSpPr>
              <p:nvPr/>
            </p:nvSpPr>
            <p:spPr bwMode="auto">
              <a:xfrm flipV="1">
                <a:off x="1056" y="986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25" name="Line 3301"/>
              <p:cNvSpPr>
                <a:spLocks noChangeShapeType="1"/>
              </p:cNvSpPr>
              <p:nvPr/>
            </p:nvSpPr>
            <p:spPr bwMode="auto">
              <a:xfrm flipH="1" flipV="1">
                <a:off x="1098" y="962"/>
                <a:ext cx="24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26" name="Freeform 3302"/>
              <p:cNvSpPr>
                <a:spLocks/>
              </p:cNvSpPr>
              <p:nvPr/>
            </p:nvSpPr>
            <p:spPr bwMode="auto">
              <a:xfrm>
                <a:off x="1056" y="974"/>
                <a:ext cx="66" cy="24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0" y="24"/>
                  </a:cxn>
                  <a:cxn ang="0">
                    <a:pos x="66" y="12"/>
                  </a:cxn>
                  <a:cxn ang="0">
                    <a:pos x="24" y="0"/>
                  </a:cxn>
                </a:cxnLst>
                <a:rect l="0" t="0" r="r" b="b"/>
                <a:pathLst>
                  <a:path w="66" h="24">
                    <a:moveTo>
                      <a:pt x="24" y="0"/>
                    </a:moveTo>
                    <a:lnTo>
                      <a:pt x="0" y="24"/>
                    </a:lnTo>
                    <a:lnTo>
                      <a:pt x="66" y="12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8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27" name="Line 3303"/>
              <p:cNvSpPr>
                <a:spLocks noChangeShapeType="1"/>
              </p:cNvSpPr>
              <p:nvPr/>
            </p:nvSpPr>
            <p:spPr bwMode="auto">
              <a:xfrm flipH="1">
                <a:off x="1056" y="974"/>
                <a:ext cx="24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28" name="Line 3304"/>
              <p:cNvSpPr>
                <a:spLocks noChangeShapeType="1"/>
              </p:cNvSpPr>
              <p:nvPr/>
            </p:nvSpPr>
            <p:spPr bwMode="auto">
              <a:xfrm flipV="1">
                <a:off x="1056" y="986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29" name="Freeform 3305"/>
              <p:cNvSpPr>
                <a:spLocks/>
              </p:cNvSpPr>
              <p:nvPr/>
            </p:nvSpPr>
            <p:spPr bwMode="auto">
              <a:xfrm>
                <a:off x="1080" y="974"/>
                <a:ext cx="72" cy="150"/>
              </a:xfrm>
              <a:custGeom>
                <a:avLst/>
                <a:gdLst/>
                <a:ahLst/>
                <a:cxnLst>
                  <a:cxn ang="0">
                    <a:pos x="30" y="150"/>
                  </a:cxn>
                  <a:cxn ang="0">
                    <a:pos x="0" y="0"/>
                  </a:cxn>
                  <a:cxn ang="0">
                    <a:pos x="72" y="120"/>
                  </a:cxn>
                  <a:cxn ang="0">
                    <a:pos x="30" y="150"/>
                  </a:cxn>
                </a:cxnLst>
                <a:rect l="0" t="0" r="r" b="b"/>
                <a:pathLst>
                  <a:path w="72" h="150">
                    <a:moveTo>
                      <a:pt x="30" y="150"/>
                    </a:moveTo>
                    <a:lnTo>
                      <a:pt x="0" y="0"/>
                    </a:lnTo>
                    <a:lnTo>
                      <a:pt x="72" y="120"/>
                    </a:lnTo>
                    <a:lnTo>
                      <a:pt x="30" y="150"/>
                    </a:lnTo>
                    <a:close/>
                  </a:path>
                </a:pathLst>
              </a:custGeom>
              <a:solidFill>
                <a:srgbClr val="FF1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30" name="Line 3306"/>
              <p:cNvSpPr>
                <a:spLocks noChangeShapeType="1"/>
              </p:cNvSpPr>
              <p:nvPr/>
            </p:nvSpPr>
            <p:spPr bwMode="auto">
              <a:xfrm flipH="1" flipV="1">
                <a:off x="1080" y="974"/>
                <a:ext cx="30" cy="15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31" name="Line 3307"/>
              <p:cNvSpPr>
                <a:spLocks noChangeShapeType="1"/>
              </p:cNvSpPr>
              <p:nvPr/>
            </p:nvSpPr>
            <p:spPr bwMode="auto">
              <a:xfrm>
                <a:off x="1080" y="974"/>
                <a:ext cx="72" cy="12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32" name="Freeform 3308"/>
              <p:cNvSpPr>
                <a:spLocks/>
              </p:cNvSpPr>
              <p:nvPr/>
            </p:nvSpPr>
            <p:spPr bwMode="auto">
              <a:xfrm>
                <a:off x="1110" y="1094"/>
                <a:ext cx="66" cy="54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66" y="540"/>
                  </a:cxn>
                  <a:cxn ang="0">
                    <a:pos x="42" y="0"/>
                  </a:cxn>
                  <a:cxn ang="0">
                    <a:pos x="0" y="30"/>
                  </a:cxn>
                </a:cxnLst>
                <a:rect l="0" t="0" r="r" b="b"/>
                <a:pathLst>
                  <a:path w="66" h="540">
                    <a:moveTo>
                      <a:pt x="0" y="30"/>
                    </a:moveTo>
                    <a:lnTo>
                      <a:pt x="66" y="540"/>
                    </a:lnTo>
                    <a:lnTo>
                      <a:pt x="42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F1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33" name="Line 3309"/>
              <p:cNvSpPr>
                <a:spLocks noChangeShapeType="1"/>
              </p:cNvSpPr>
              <p:nvPr/>
            </p:nvSpPr>
            <p:spPr bwMode="auto">
              <a:xfrm>
                <a:off x="1110" y="1124"/>
                <a:ext cx="66" cy="5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34" name="Line 3310"/>
              <p:cNvSpPr>
                <a:spLocks noChangeShapeType="1"/>
              </p:cNvSpPr>
              <p:nvPr/>
            </p:nvSpPr>
            <p:spPr bwMode="auto">
              <a:xfrm flipH="1" flipV="1">
                <a:off x="1152" y="1094"/>
                <a:ext cx="24" cy="54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35" name="Freeform 3311"/>
              <p:cNvSpPr>
                <a:spLocks/>
              </p:cNvSpPr>
              <p:nvPr/>
            </p:nvSpPr>
            <p:spPr bwMode="auto">
              <a:xfrm>
                <a:off x="1140" y="1094"/>
                <a:ext cx="72" cy="330"/>
              </a:xfrm>
              <a:custGeom>
                <a:avLst/>
                <a:gdLst/>
                <a:ahLst/>
                <a:cxnLst>
                  <a:cxn ang="0">
                    <a:pos x="30" y="12"/>
                  </a:cxn>
                  <a:cxn ang="0">
                    <a:pos x="0" y="0"/>
                  </a:cxn>
                  <a:cxn ang="0">
                    <a:pos x="72" y="330"/>
                  </a:cxn>
                  <a:cxn ang="0">
                    <a:pos x="30" y="12"/>
                  </a:cxn>
                </a:cxnLst>
                <a:rect l="0" t="0" r="r" b="b"/>
                <a:pathLst>
                  <a:path w="72" h="330">
                    <a:moveTo>
                      <a:pt x="30" y="12"/>
                    </a:moveTo>
                    <a:lnTo>
                      <a:pt x="0" y="0"/>
                    </a:lnTo>
                    <a:lnTo>
                      <a:pt x="72" y="330"/>
                    </a:lnTo>
                    <a:lnTo>
                      <a:pt x="30" y="12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36" name="Line 3312"/>
              <p:cNvSpPr>
                <a:spLocks noChangeShapeType="1"/>
              </p:cNvSpPr>
              <p:nvPr/>
            </p:nvSpPr>
            <p:spPr bwMode="auto">
              <a:xfrm flipH="1" flipV="1">
                <a:off x="1140" y="1094"/>
                <a:ext cx="3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37" name="Line 3313"/>
              <p:cNvSpPr>
                <a:spLocks noChangeShapeType="1"/>
              </p:cNvSpPr>
              <p:nvPr/>
            </p:nvSpPr>
            <p:spPr bwMode="auto">
              <a:xfrm>
                <a:off x="1140" y="1094"/>
                <a:ext cx="72" cy="3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38" name="Freeform 3314"/>
              <p:cNvSpPr>
                <a:spLocks/>
              </p:cNvSpPr>
              <p:nvPr/>
            </p:nvSpPr>
            <p:spPr bwMode="auto">
              <a:xfrm>
                <a:off x="1176" y="1100"/>
                <a:ext cx="66" cy="78"/>
              </a:xfrm>
              <a:custGeom>
                <a:avLst/>
                <a:gdLst/>
                <a:ahLst/>
                <a:cxnLst>
                  <a:cxn ang="0">
                    <a:pos x="24" y="48"/>
                  </a:cxn>
                  <a:cxn ang="0">
                    <a:pos x="0" y="78"/>
                  </a:cxn>
                  <a:cxn ang="0">
                    <a:pos x="66" y="0"/>
                  </a:cxn>
                  <a:cxn ang="0">
                    <a:pos x="24" y="48"/>
                  </a:cxn>
                </a:cxnLst>
                <a:rect l="0" t="0" r="r" b="b"/>
                <a:pathLst>
                  <a:path w="66" h="78">
                    <a:moveTo>
                      <a:pt x="24" y="48"/>
                    </a:moveTo>
                    <a:lnTo>
                      <a:pt x="0" y="78"/>
                    </a:lnTo>
                    <a:lnTo>
                      <a:pt x="66" y="0"/>
                    </a:lnTo>
                    <a:lnTo>
                      <a:pt x="24" y="48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39" name="Line 3315"/>
              <p:cNvSpPr>
                <a:spLocks noChangeShapeType="1"/>
              </p:cNvSpPr>
              <p:nvPr/>
            </p:nvSpPr>
            <p:spPr bwMode="auto">
              <a:xfrm flipH="1">
                <a:off x="1176" y="1148"/>
                <a:ext cx="24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40" name="Line 3316"/>
              <p:cNvSpPr>
                <a:spLocks noChangeShapeType="1"/>
              </p:cNvSpPr>
              <p:nvPr/>
            </p:nvSpPr>
            <p:spPr bwMode="auto">
              <a:xfrm flipV="1">
                <a:off x="1176" y="1100"/>
                <a:ext cx="66" cy="7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41" name="Freeform 3317"/>
              <p:cNvSpPr>
                <a:spLocks/>
              </p:cNvSpPr>
              <p:nvPr/>
            </p:nvSpPr>
            <p:spPr bwMode="auto">
              <a:xfrm>
                <a:off x="1176" y="1088"/>
                <a:ext cx="66" cy="90"/>
              </a:xfrm>
              <a:custGeom>
                <a:avLst/>
                <a:gdLst/>
                <a:ahLst/>
                <a:cxnLst>
                  <a:cxn ang="0">
                    <a:pos x="0" y="90"/>
                  </a:cxn>
                  <a:cxn ang="0">
                    <a:pos x="66" y="12"/>
                  </a:cxn>
                  <a:cxn ang="0">
                    <a:pos x="42" y="0"/>
                  </a:cxn>
                  <a:cxn ang="0">
                    <a:pos x="0" y="90"/>
                  </a:cxn>
                </a:cxnLst>
                <a:rect l="0" t="0" r="r" b="b"/>
                <a:pathLst>
                  <a:path w="66" h="90">
                    <a:moveTo>
                      <a:pt x="0" y="90"/>
                    </a:moveTo>
                    <a:lnTo>
                      <a:pt x="66" y="12"/>
                    </a:lnTo>
                    <a:lnTo>
                      <a:pt x="42" y="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E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42" name="Line 3318"/>
              <p:cNvSpPr>
                <a:spLocks noChangeShapeType="1"/>
              </p:cNvSpPr>
              <p:nvPr/>
            </p:nvSpPr>
            <p:spPr bwMode="auto">
              <a:xfrm flipV="1">
                <a:off x="1176" y="1100"/>
                <a:ext cx="66" cy="7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43" name="Line 3319"/>
              <p:cNvSpPr>
                <a:spLocks noChangeShapeType="1"/>
              </p:cNvSpPr>
              <p:nvPr/>
            </p:nvSpPr>
            <p:spPr bwMode="auto">
              <a:xfrm flipH="1" flipV="1">
                <a:off x="1218" y="1088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44" name="Freeform 3320"/>
              <p:cNvSpPr>
                <a:spLocks/>
              </p:cNvSpPr>
              <p:nvPr/>
            </p:nvSpPr>
            <p:spPr bwMode="auto">
              <a:xfrm>
                <a:off x="1170" y="1046"/>
                <a:ext cx="66" cy="60"/>
              </a:xfrm>
              <a:custGeom>
                <a:avLst/>
                <a:gdLst/>
                <a:ahLst/>
                <a:cxnLst>
                  <a:cxn ang="0">
                    <a:pos x="24" y="48"/>
                  </a:cxn>
                  <a:cxn ang="0">
                    <a:pos x="0" y="60"/>
                  </a:cxn>
                  <a:cxn ang="0">
                    <a:pos x="66" y="0"/>
                  </a:cxn>
                  <a:cxn ang="0">
                    <a:pos x="24" y="48"/>
                  </a:cxn>
                </a:cxnLst>
                <a:rect l="0" t="0" r="r" b="b"/>
                <a:pathLst>
                  <a:path w="66" h="60">
                    <a:moveTo>
                      <a:pt x="24" y="48"/>
                    </a:moveTo>
                    <a:lnTo>
                      <a:pt x="0" y="60"/>
                    </a:lnTo>
                    <a:lnTo>
                      <a:pt x="66" y="0"/>
                    </a:lnTo>
                    <a:lnTo>
                      <a:pt x="24" y="48"/>
                    </a:lnTo>
                    <a:close/>
                  </a:path>
                </a:pathLst>
              </a:custGeom>
              <a:solidFill>
                <a:srgbClr val="B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45" name="Line 3321"/>
              <p:cNvSpPr>
                <a:spLocks noChangeShapeType="1"/>
              </p:cNvSpPr>
              <p:nvPr/>
            </p:nvSpPr>
            <p:spPr bwMode="auto">
              <a:xfrm flipH="1">
                <a:off x="1170" y="1094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46" name="Line 3322"/>
              <p:cNvSpPr>
                <a:spLocks noChangeShapeType="1"/>
              </p:cNvSpPr>
              <p:nvPr/>
            </p:nvSpPr>
            <p:spPr bwMode="auto">
              <a:xfrm flipV="1">
                <a:off x="1170" y="1046"/>
                <a:ext cx="66" cy="6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47" name="Freeform 3323"/>
              <p:cNvSpPr>
                <a:spLocks/>
              </p:cNvSpPr>
              <p:nvPr/>
            </p:nvSpPr>
            <p:spPr bwMode="auto">
              <a:xfrm>
                <a:off x="990" y="968"/>
                <a:ext cx="66" cy="60"/>
              </a:xfrm>
              <a:custGeom>
                <a:avLst/>
                <a:gdLst/>
                <a:ahLst/>
                <a:cxnLst>
                  <a:cxn ang="0">
                    <a:pos x="0" y="60"/>
                  </a:cxn>
                  <a:cxn ang="0">
                    <a:pos x="66" y="30"/>
                  </a:cxn>
                  <a:cxn ang="0">
                    <a:pos x="42" y="0"/>
                  </a:cxn>
                  <a:cxn ang="0">
                    <a:pos x="0" y="60"/>
                  </a:cxn>
                </a:cxnLst>
                <a:rect l="0" t="0" r="r" b="b"/>
                <a:pathLst>
                  <a:path w="66" h="60">
                    <a:moveTo>
                      <a:pt x="0" y="60"/>
                    </a:moveTo>
                    <a:lnTo>
                      <a:pt x="66" y="30"/>
                    </a:lnTo>
                    <a:lnTo>
                      <a:pt x="42" y="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48" name="Line 3324"/>
              <p:cNvSpPr>
                <a:spLocks noChangeShapeType="1"/>
              </p:cNvSpPr>
              <p:nvPr/>
            </p:nvSpPr>
            <p:spPr bwMode="auto">
              <a:xfrm flipV="1">
                <a:off x="990" y="998"/>
                <a:ext cx="66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49" name="Line 3325"/>
              <p:cNvSpPr>
                <a:spLocks noChangeShapeType="1"/>
              </p:cNvSpPr>
              <p:nvPr/>
            </p:nvSpPr>
            <p:spPr bwMode="auto">
              <a:xfrm flipH="1" flipV="1">
                <a:off x="1032" y="968"/>
                <a:ext cx="24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50" name="Freeform 3326"/>
              <p:cNvSpPr>
                <a:spLocks/>
              </p:cNvSpPr>
              <p:nvPr/>
            </p:nvSpPr>
            <p:spPr bwMode="auto">
              <a:xfrm>
                <a:off x="990" y="998"/>
                <a:ext cx="66" cy="42"/>
              </a:xfrm>
              <a:custGeom>
                <a:avLst/>
                <a:gdLst/>
                <a:ahLst/>
                <a:cxnLst>
                  <a:cxn ang="0">
                    <a:pos x="24" y="42"/>
                  </a:cxn>
                  <a:cxn ang="0">
                    <a:pos x="0" y="30"/>
                  </a:cxn>
                  <a:cxn ang="0">
                    <a:pos x="66" y="0"/>
                  </a:cxn>
                  <a:cxn ang="0">
                    <a:pos x="24" y="42"/>
                  </a:cxn>
                </a:cxnLst>
                <a:rect l="0" t="0" r="r" b="b"/>
                <a:pathLst>
                  <a:path w="66" h="42">
                    <a:moveTo>
                      <a:pt x="24" y="42"/>
                    </a:moveTo>
                    <a:lnTo>
                      <a:pt x="0" y="30"/>
                    </a:lnTo>
                    <a:lnTo>
                      <a:pt x="66" y="0"/>
                    </a:lnTo>
                    <a:lnTo>
                      <a:pt x="24" y="42"/>
                    </a:lnTo>
                    <a:close/>
                  </a:path>
                </a:pathLst>
              </a:custGeom>
              <a:solidFill>
                <a:srgbClr val="B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51" name="Line 3327"/>
              <p:cNvSpPr>
                <a:spLocks noChangeShapeType="1"/>
              </p:cNvSpPr>
              <p:nvPr/>
            </p:nvSpPr>
            <p:spPr bwMode="auto">
              <a:xfrm flipH="1" flipV="1">
                <a:off x="990" y="1028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52" name="Line 3328"/>
              <p:cNvSpPr>
                <a:spLocks noChangeShapeType="1"/>
              </p:cNvSpPr>
              <p:nvPr/>
            </p:nvSpPr>
            <p:spPr bwMode="auto">
              <a:xfrm flipV="1">
                <a:off x="990" y="998"/>
                <a:ext cx="66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53" name="Freeform 3329"/>
              <p:cNvSpPr>
                <a:spLocks/>
              </p:cNvSpPr>
              <p:nvPr/>
            </p:nvSpPr>
            <p:spPr bwMode="auto">
              <a:xfrm>
                <a:off x="1014" y="974"/>
                <a:ext cx="66" cy="66"/>
              </a:xfrm>
              <a:custGeom>
                <a:avLst/>
                <a:gdLst/>
                <a:ahLst/>
                <a:cxnLst>
                  <a:cxn ang="0">
                    <a:pos x="0" y="66"/>
                  </a:cxn>
                  <a:cxn ang="0">
                    <a:pos x="66" y="0"/>
                  </a:cxn>
                  <a:cxn ang="0">
                    <a:pos x="42" y="24"/>
                  </a:cxn>
                  <a:cxn ang="0">
                    <a:pos x="0" y="66"/>
                  </a:cxn>
                </a:cxnLst>
                <a:rect l="0" t="0" r="r" b="b"/>
                <a:pathLst>
                  <a:path w="66" h="66">
                    <a:moveTo>
                      <a:pt x="0" y="66"/>
                    </a:moveTo>
                    <a:lnTo>
                      <a:pt x="66" y="0"/>
                    </a:lnTo>
                    <a:lnTo>
                      <a:pt x="42" y="24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B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54" name="Line 3330"/>
              <p:cNvSpPr>
                <a:spLocks noChangeShapeType="1"/>
              </p:cNvSpPr>
              <p:nvPr/>
            </p:nvSpPr>
            <p:spPr bwMode="auto">
              <a:xfrm flipV="1">
                <a:off x="1014" y="974"/>
                <a:ext cx="66" cy="6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55" name="Line 3331"/>
              <p:cNvSpPr>
                <a:spLocks noChangeShapeType="1"/>
              </p:cNvSpPr>
              <p:nvPr/>
            </p:nvSpPr>
            <p:spPr bwMode="auto">
              <a:xfrm flipH="1">
                <a:off x="1056" y="974"/>
                <a:ext cx="24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56" name="Freeform 3332"/>
              <p:cNvSpPr>
                <a:spLocks/>
              </p:cNvSpPr>
              <p:nvPr/>
            </p:nvSpPr>
            <p:spPr bwMode="auto">
              <a:xfrm>
                <a:off x="1014" y="974"/>
                <a:ext cx="66" cy="66"/>
              </a:xfrm>
              <a:custGeom>
                <a:avLst/>
                <a:gdLst/>
                <a:ahLst/>
                <a:cxnLst>
                  <a:cxn ang="0">
                    <a:pos x="30" y="6"/>
                  </a:cxn>
                  <a:cxn ang="0">
                    <a:pos x="0" y="66"/>
                  </a:cxn>
                  <a:cxn ang="0">
                    <a:pos x="66" y="0"/>
                  </a:cxn>
                  <a:cxn ang="0">
                    <a:pos x="30" y="6"/>
                  </a:cxn>
                </a:cxnLst>
                <a:rect l="0" t="0" r="r" b="b"/>
                <a:pathLst>
                  <a:path w="66" h="66">
                    <a:moveTo>
                      <a:pt x="30" y="6"/>
                    </a:moveTo>
                    <a:lnTo>
                      <a:pt x="0" y="66"/>
                    </a:lnTo>
                    <a:lnTo>
                      <a:pt x="66" y="0"/>
                    </a:lnTo>
                    <a:lnTo>
                      <a:pt x="30" y="6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57" name="Line 3333"/>
              <p:cNvSpPr>
                <a:spLocks noChangeShapeType="1"/>
              </p:cNvSpPr>
              <p:nvPr/>
            </p:nvSpPr>
            <p:spPr bwMode="auto">
              <a:xfrm flipH="1">
                <a:off x="1014" y="980"/>
                <a:ext cx="30" cy="6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58" name="Line 3334"/>
              <p:cNvSpPr>
                <a:spLocks noChangeShapeType="1"/>
              </p:cNvSpPr>
              <p:nvPr/>
            </p:nvSpPr>
            <p:spPr bwMode="auto">
              <a:xfrm flipV="1">
                <a:off x="1014" y="974"/>
                <a:ext cx="66" cy="6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59" name="Freeform 3335"/>
              <p:cNvSpPr>
                <a:spLocks/>
              </p:cNvSpPr>
              <p:nvPr/>
            </p:nvSpPr>
            <p:spPr bwMode="auto">
              <a:xfrm>
                <a:off x="1044" y="974"/>
                <a:ext cx="66" cy="15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50"/>
                  </a:cxn>
                  <a:cxn ang="0">
                    <a:pos x="36" y="0"/>
                  </a:cxn>
                  <a:cxn ang="0">
                    <a:pos x="0" y="6"/>
                  </a:cxn>
                </a:cxnLst>
                <a:rect l="0" t="0" r="r" b="b"/>
                <a:pathLst>
                  <a:path w="66" h="150">
                    <a:moveTo>
                      <a:pt x="0" y="6"/>
                    </a:moveTo>
                    <a:lnTo>
                      <a:pt x="66" y="150"/>
                    </a:lnTo>
                    <a:lnTo>
                      <a:pt x="36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60" name="Line 3336"/>
              <p:cNvSpPr>
                <a:spLocks noChangeShapeType="1"/>
              </p:cNvSpPr>
              <p:nvPr/>
            </p:nvSpPr>
            <p:spPr bwMode="auto">
              <a:xfrm>
                <a:off x="1044" y="980"/>
                <a:ext cx="66" cy="14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61" name="Line 3337"/>
              <p:cNvSpPr>
                <a:spLocks noChangeShapeType="1"/>
              </p:cNvSpPr>
              <p:nvPr/>
            </p:nvSpPr>
            <p:spPr bwMode="auto">
              <a:xfrm flipH="1" flipV="1">
                <a:off x="1080" y="974"/>
                <a:ext cx="30" cy="15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62" name="Freeform 3338"/>
              <p:cNvSpPr>
                <a:spLocks/>
              </p:cNvSpPr>
              <p:nvPr/>
            </p:nvSpPr>
            <p:spPr bwMode="auto">
              <a:xfrm>
                <a:off x="1044" y="980"/>
                <a:ext cx="66" cy="144"/>
              </a:xfrm>
              <a:custGeom>
                <a:avLst/>
                <a:gdLst/>
                <a:ahLst/>
                <a:cxnLst>
                  <a:cxn ang="0">
                    <a:pos x="24" y="84"/>
                  </a:cxn>
                  <a:cxn ang="0">
                    <a:pos x="0" y="0"/>
                  </a:cxn>
                  <a:cxn ang="0">
                    <a:pos x="66" y="144"/>
                  </a:cxn>
                  <a:cxn ang="0">
                    <a:pos x="24" y="84"/>
                  </a:cxn>
                </a:cxnLst>
                <a:rect l="0" t="0" r="r" b="b"/>
                <a:pathLst>
                  <a:path w="66" h="144">
                    <a:moveTo>
                      <a:pt x="24" y="84"/>
                    </a:moveTo>
                    <a:lnTo>
                      <a:pt x="0" y="0"/>
                    </a:lnTo>
                    <a:lnTo>
                      <a:pt x="66" y="144"/>
                    </a:lnTo>
                    <a:lnTo>
                      <a:pt x="24" y="84"/>
                    </a:lnTo>
                    <a:close/>
                  </a:path>
                </a:pathLst>
              </a:custGeom>
              <a:solidFill>
                <a:srgbClr val="B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63" name="Line 3339"/>
              <p:cNvSpPr>
                <a:spLocks noChangeShapeType="1"/>
              </p:cNvSpPr>
              <p:nvPr/>
            </p:nvSpPr>
            <p:spPr bwMode="auto">
              <a:xfrm flipH="1" flipV="1">
                <a:off x="1044" y="980"/>
                <a:ext cx="24" cy="8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64" name="Line 3340"/>
              <p:cNvSpPr>
                <a:spLocks noChangeShapeType="1"/>
              </p:cNvSpPr>
              <p:nvPr/>
            </p:nvSpPr>
            <p:spPr bwMode="auto">
              <a:xfrm>
                <a:off x="1044" y="980"/>
                <a:ext cx="66" cy="14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65" name="Freeform 3341"/>
              <p:cNvSpPr>
                <a:spLocks/>
              </p:cNvSpPr>
              <p:nvPr/>
            </p:nvSpPr>
            <p:spPr bwMode="auto">
              <a:xfrm>
                <a:off x="948" y="1028"/>
                <a:ext cx="66" cy="78"/>
              </a:xfrm>
              <a:custGeom>
                <a:avLst/>
                <a:gdLst/>
                <a:ahLst/>
                <a:cxnLst>
                  <a:cxn ang="0">
                    <a:pos x="0" y="78"/>
                  </a:cxn>
                  <a:cxn ang="0">
                    <a:pos x="66" y="12"/>
                  </a:cxn>
                  <a:cxn ang="0">
                    <a:pos x="42" y="0"/>
                  </a:cxn>
                  <a:cxn ang="0">
                    <a:pos x="0" y="78"/>
                  </a:cxn>
                </a:cxnLst>
                <a:rect l="0" t="0" r="r" b="b"/>
                <a:pathLst>
                  <a:path w="66" h="78">
                    <a:moveTo>
                      <a:pt x="0" y="78"/>
                    </a:moveTo>
                    <a:lnTo>
                      <a:pt x="66" y="12"/>
                    </a:lnTo>
                    <a:lnTo>
                      <a:pt x="42" y="0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66" name="Line 3342"/>
              <p:cNvSpPr>
                <a:spLocks noChangeShapeType="1"/>
              </p:cNvSpPr>
              <p:nvPr/>
            </p:nvSpPr>
            <p:spPr bwMode="auto">
              <a:xfrm flipV="1">
                <a:off x="948" y="1040"/>
                <a:ext cx="66" cy="6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67" name="Line 3343"/>
              <p:cNvSpPr>
                <a:spLocks noChangeShapeType="1"/>
              </p:cNvSpPr>
              <p:nvPr/>
            </p:nvSpPr>
            <p:spPr bwMode="auto">
              <a:xfrm flipH="1" flipV="1">
                <a:off x="990" y="1028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68" name="Freeform 3344"/>
              <p:cNvSpPr>
                <a:spLocks/>
              </p:cNvSpPr>
              <p:nvPr/>
            </p:nvSpPr>
            <p:spPr bwMode="auto">
              <a:xfrm>
                <a:off x="948" y="1040"/>
                <a:ext cx="66" cy="66"/>
              </a:xfrm>
              <a:custGeom>
                <a:avLst/>
                <a:gdLst/>
                <a:ahLst/>
                <a:cxnLst>
                  <a:cxn ang="0">
                    <a:pos x="24" y="24"/>
                  </a:cxn>
                  <a:cxn ang="0">
                    <a:pos x="0" y="66"/>
                  </a:cxn>
                  <a:cxn ang="0">
                    <a:pos x="66" y="0"/>
                  </a:cxn>
                  <a:cxn ang="0">
                    <a:pos x="24" y="24"/>
                  </a:cxn>
                </a:cxnLst>
                <a:rect l="0" t="0" r="r" b="b"/>
                <a:pathLst>
                  <a:path w="66" h="66">
                    <a:moveTo>
                      <a:pt x="24" y="24"/>
                    </a:moveTo>
                    <a:lnTo>
                      <a:pt x="0" y="66"/>
                    </a:lnTo>
                    <a:lnTo>
                      <a:pt x="66" y="0"/>
                    </a:lnTo>
                    <a:lnTo>
                      <a:pt x="24" y="24"/>
                    </a:lnTo>
                    <a:close/>
                  </a:path>
                </a:pathLst>
              </a:custGeom>
              <a:solidFill>
                <a:srgbClr val="B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69" name="Line 3345"/>
              <p:cNvSpPr>
                <a:spLocks noChangeShapeType="1"/>
              </p:cNvSpPr>
              <p:nvPr/>
            </p:nvSpPr>
            <p:spPr bwMode="auto">
              <a:xfrm flipH="1">
                <a:off x="948" y="1064"/>
                <a:ext cx="24" cy="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70" name="Line 3346"/>
              <p:cNvSpPr>
                <a:spLocks noChangeShapeType="1"/>
              </p:cNvSpPr>
              <p:nvPr/>
            </p:nvSpPr>
            <p:spPr bwMode="auto">
              <a:xfrm flipV="1">
                <a:off x="948" y="1040"/>
                <a:ext cx="66" cy="6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71" name="Freeform 3347"/>
              <p:cNvSpPr>
                <a:spLocks/>
              </p:cNvSpPr>
              <p:nvPr/>
            </p:nvSpPr>
            <p:spPr bwMode="auto">
              <a:xfrm>
                <a:off x="972" y="980"/>
                <a:ext cx="72" cy="84"/>
              </a:xfrm>
              <a:custGeom>
                <a:avLst/>
                <a:gdLst/>
                <a:ahLst/>
                <a:cxnLst>
                  <a:cxn ang="0">
                    <a:pos x="0" y="84"/>
                  </a:cxn>
                  <a:cxn ang="0">
                    <a:pos x="72" y="0"/>
                  </a:cxn>
                  <a:cxn ang="0">
                    <a:pos x="42" y="60"/>
                  </a:cxn>
                  <a:cxn ang="0">
                    <a:pos x="0" y="84"/>
                  </a:cxn>
                </a:cxnLst>
                <a:rect l="0" t="0" r="r" b="b"/>
                <a:pathLst>
                  <a:path w="72" h="84">
                    <a:moveTo>
                      <a:pt x="0" y="84"/>
                    </a:moveTo>
                    <a:lnTo>
                      <a:pt x="72" y="0"/>
                    </a:lnTo>
                    <a:lnTo>
                      <a:pt x="42" y="60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B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72" name="Line 3348"/>
              <p:cNvSpPr>
                <a:spLocks noChangeShapeType="1"/>
              </p:cNvSpPr>
              <p:nvPr/>
            </p:nvSpPr>
            <p:spPr bwMode="auto">
              <a:xfrm flipV="1">
                <a:off x="972" y="980"/>
                <a:ext cx="72" cy="8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73" name="Line 3349"/>
              <p:cNvSpPr>
                <a:spLocks noChangeShapeType="1"/>
              </p:cNvSpPr>
              <p:nvPr/>
            </p:nvSpPr>
            <p:spPr bwMode="auto">
              <a:xfrm flipH="1">
                <a:off x="1014" y="980"/>
                <a:ext cx="30" cy="6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74" name="Freeform 3350"/>
              <p:cNvSpPr>
                <a:spLocks/>
              </p:cNvSpPr>
              <p:nvPr/>
            </p:nvSpPr>
            <p:spPr bwMode="auto">
              <a:xfrm>
                <a:off x="1002" y="980"/>
                <a:ext cx="66" cy="84"/>
              </a:xfrm>
              <a:custGeom>
                <a:avLst/>
                <a:gdLst/>
                <a:ahLst/>
                <a:cxnLst>
                  <a:cxn ang="0">
                    <a:pos x="0" y="60"/>
                  </a:cxn>
                  <a:cxn ang="0">
                    <a:pos x="66" y="84"/>
                  </a:cxn>
                  <a:cxn ang="0">
                    <a:pos x="42" y="0"/>
                  </a:cxn>
                  <a:cxn ang="0">
                    <a:pos x="0" y="60"/>
                  </a:cxn>
                </a:cxnLst>
                <a:rect l="0" t="0" r="r" b="b"/>
                <a:pathLst>
                  <a:path w="66" h="84">
                    <a:moveTo>
                      <a:pt x="0" y="60"/>
                    </a:moveTo>
                    <a:lnTo>
                      <a:pt x="66" y="84"/>
                    </a:lnTo>
                    <a:lnTo>
                      <a:pt x="42" y="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9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75" name="Line 3351"/>
              <p:cNvSpPr>
                <a:spLocks noChangeShapeType="1"/>
              </p:cNvSpPr>
              <p:nvPr/>
            </p:nvSpPr>
            <p:spPr bwMode="auto">
              <a:xfrm>
                <a:off x="1002" y="1040"/>
                <a:ext cx="6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76" name="Line 3352"/>
              <p:cNvSpPr>
                <a:spLocks noChangeShapeType="1"/>
              </p:cNvSpPr>
              <p:nvPr/>
            </p:nvSpPr>
            <p:spPr bwMode="auto">
              <a:xfrm flipH="1" flipV="1">
                <a:off x="1044" y="980"/>
                <a:ext cx="24" cy="8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77" name="Freeform 3353"/>
              <p:cNvSpPr>
                <a:spLocks/>
              </p:cNvSpPr>
              <p:nvPr/>
            </p:nvSpPr>
            <p:spPr bwMode="auto">
              <a:xfrm>
                <a:off x="1002" y="1040"/>
                <a:ext cx="66" cy="24"/>
              </a:xfrm>
              <a:custGeom>
                <a:avLst/>
                <a:gdLst/>
                <a:ahLst/>
                <a:cxnLst>
                  <a:cxn ang="0">
                    <a:pos x="24" y="12"/>
                  </a:cxn>
                  <a:cxn ang="0">
                    <a:pos x="0" y="0"/>
                  </a:cxn>
                  <a:cxn ang="0">
                    <a:pos x="66" y="24"/>
                  </a:cxn>
                  <a:cxn ang="0">
                    <a:pos x="24" y="12"/>
                  </a:cxn>
                </a:cxnLst>
                <a:rect l="0" t="0" r="r" b="b"/>
                <a:pathLst>
                  <a:path w="66" h="24">
                    <a:moveTo>
                      <a:pt x="24" y="12"/>
                    </a:moveTo>
                    <a:lnTo>
                      <a:pt x="0" y="0"/>
                    </a:lnTo>
                    <a:lnTo>
                      <a:pt x="66" y="24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9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78" name="Line 3354"/>
              <p:cNvSpPr>
                <a:spLocks noChangeShapeType="1"/>
              </p:cNvSpPr>
              <p:nvPr/>
            </p:nvSpPr>
            <p:spPr bwMode="auto">
              <a:xfrm flipH="1" flipV="1">
                <a:off x="1002" y="1040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79" name="Line 3355"/>
              <p:cNvSpPr>
                <a:spLocks noChangeShapeType="1"/>
              </p:cNvSpPr>
              <p:nvPr/>
            </p:nvSpPr>
            <p:spPr bwMode="auto">
              <a:xfrm>
                <a:off x="1002" y="1040"/>
                <a:ext cx="66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80" name="Freeform 3356"/>
              <p:cNvSpPr>
                <a:spLocks/>
              </p:cNvSpPr>
              <p:nvPr/>
            </p:nvSpPr>
            <p:spPr bwMode="auto">
              <a:xfrm>
                <a:off x="1068" y="1064"/>
                <a:ext cx="66" cy="49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6" y="498"/>
                  </a:cxn>
                  <a:cxn ang="0">
                    <a:pos x="42" y="60"/>
                  </a:cxn>
                  <a:cxn ang="0">
                    <a:pos x="0" y="0"/>
                  </a:cxn>
                </a:cxnLst>
                <a:rect l="0" t="0" r="r" b="b"/>
                <a:pathLst>
                  <a:path w="66" h="498">
                    <a:moveTo>
                      <a:pt x="0" y="0"/>
                    </a:moveTo>
                    <a:lnTo>
                      <a:pt x="66" y="498"/>
                    </a:lnTo>
                    <a:lnTo>
                      <a:pt x="42" y="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81" name="Line 3357"/>
              <p:cNvSpPr>
                <a:spLocks noChangeShapeType="1"/>
              </p:cNvSpPr>
              <p:nvPr/>
            </p:nvSpPr>
            <p:spPr bwMode="auto">
              <a:xfrm>
                <a:off x="1068" y="1064"/>
                <a:ext cx="66" cy="49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82" name="Line 3358"/>
              <p:cNvSpPr>
                <a:spLocks noChangeShapeType="1"/>
              </p:cNvSpPr>
              <p:nvPr/>
            </p:nvSpPr>
            <p:spPr bwMode="auto">
              <a:xfrm flipH="1" flipV="1">
                <a:off x="1110" y="1124"/>
                <a:ext cx="24" cy="4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83" name="Freeform 3359"/>
              <p:cNvSpPr>
                <a:spLocks/>
              </p:cNvSpPr>
              <p:nvPr/>
            </p:nvSpPr>
            <p:spPr bwMode="auto">
              <a:xfrm>
                <a:off x="1068" y="1064"/>
                <a:ext cx="66" cy="498"/>
              </a:xfrm>
              <a:custGeom>
                <a:avLst/>
                <a:gdLst/>
                <a:ahLst/>
                <a:cxnLst>
                  <a:cxn ang="0">
                    <a:pos x="24" y="150"/>
                  </a:cxn>
                  <a:cxn ang="0">
                    <a:pos x="0" y="0"/>
                  </a:cxn>
                  <a:cxn ang="0">
                    <a:pos x="66" y="498"/>
                  </a:cxn>
                  <a:cxn ang="0">
                    <a:pos x="24" y="150"/>
                  </a:cxn>
                </a:cxnLst>
                <a:rect l="0" t="0" r="r" b="b"/>
                <a:pathLst>
                  <a:path w="66" h="498">
                    <a:moveTo>
                      <a:pt x="24" y="150"/>
                    </a:moveTo>
                    <a:lnTo>
                      <a:pt x="0" y="0"/>
                    </a:lnTo>
                    <a:lnTo>
                      <a:pt x="66" y="498"/>
                    </a:lnTo>
                    <a:lnTo>
                      <a:pt x="24" y="150"/>
                    </a:lnTo>
                    <a:close/>
                  </a:path>
                </a:pathLst>
              </a:custGeom>
              <a:solidFill>
                <a:srgbClr val="FF4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84" name="Line 3360"/>
              <p:cNvSpPr>
                <a:spLocks noChangeShapeType="1"/>
              </p:cNvSpPr>
              <p:nvPr/>
            </p:nvSpPr>
            <p:spPr bwMode="auto">
              <a:xfrm flipH="1" flipV="1">
                <a:off x="1068" y="1064"/>
                <a:ext cx="24" cy="15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85" name="Line 3361"/>
              <p:cNvSpPr>
                <a:spLocks noChangeShapeType="1"/>
              </p:cNvSpPr>
              <p:nvPr/>
            </p:nvSpPr>
            <p:spPr bwMode="auto">
              <a:xfrm>
                <a:off x="1068" y="1064"/>
                <a:ext cx="66" cy="49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86" name="Freeform 3362"/>
              <p:cNvSpPr>
                <a:spLocks/>
              </p:cNvSpPr>
              <p:nvPr/>
            </p:nvSpPr>
            <p:spPr bwMode="auto">
              <a:xfrm>
                <a:off x="1026" y="1052"/>
                <a:ext cx="66" cy="1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6" y="162"/>
                  </a:cxn>
                  <a:cxn ang="0">
                    <a:pos x="42" y="12"/>
                  </a:cxn>
                  <a:cxn ang="0">
                    <a:pos x="0" y="0"/>
                  </a:cxn>
                </a:cxnLst>
                <a:rect l="0" t="0" r="r" b="b"/>
                <a:pathLst>
                  <a:path w="66" h="162">
                    <a:moveTo>
                      <a:pt x="0" y="0"/>
                    </a:moveTo>
                    <a:lnTo>
                      <a:pt x="66" y="162"/>
                    </a:lnTo>
                    <a:lnTo>
                      <a:pt x="42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87" name="Line 3363"/>
              <p:cNvSpPr>
                <a:spLocks noChangeShapeType="1"/>
              </p:cNvSpPr>
              <p:nvPr/>
            </p:nvSpPr>
            <p:spPr bwMode="auto">
              <a:xfrm>
                <a:off x="1026" y="1052"/>
                <a:ext cx="66" cy="16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88" name="Line 3364"/>
              <p:cNvSpPr>
                <a:spLocks noChangeShapeType="1"/>
              </p:cNvSpPr>
              <p:nvPr/>
            </p:nvSpPr>
            <p:spPr bwMode="auto">
              <a:xfrm flipH="1" flipV="1">
                <a:off x="1068" y="1064"/>
                <a:ext cx="24" cy="15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89" name="Freeform 3365"/>
              <p:cNvSpPr>
                <a:spLocks/>
              </p:cNvSpPr>
              <p:nvPr/>
            </p:nvSpPr>
            <p:spPr bwMode="auto">
              <a:xfrm>
                <a:off x="1110" y="1124"/>
                <a:ext cx="66" cy="510"/>
              </a:xfrm>
              <a:custGeom>
                <a:avLst/>
                <a:gdLst/>
                <a:ahLst/>
                <a:cxnLst>
                  <a:cxn ang="0">
                    <a:pos x="24" y="438"/>
                  </a:cxn>
                  <a:cxn ang="0">
                    <a:pos x="0" y="0"/>
                  </a:cxn>
                  <a:cxn ang="0">
                    <a:pos x="66" y="510"/>
                  </a:cxn>
                  <a:cxn ang="0">
                    <a:pos x="24" y="438"/>
                  </a:cxn>
                </a:cxnLst>
                <a:rect l="0" t="0" r="r" b="b"/>
                <a:pathLst>
                  <a:path w="66" h="510">
                    <a:moveTo>
                      <a:pt x="24" y="438"/>
                    </a:moveTo>
                    <a:lnTo>
                      <a:pt x="0" y="0"/>
                    </a:lnTo>
                    <a:lnTo>
                      <a:pt x="66" y="510"/>
                    </a:lnTo>
                    <a:lnTo>
                      <a:pt x="24" y="438"/>
                    </a:lnTo>
                    <a:close/>
                  </a:path>
                </a:pathLst>
              </a:custGeom>
              <a:solidFill>
                <a:srgbClr val="60FF9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90" name="Line 3366"/>
              <p:cNvSpPr>
                <a:spLocks noChangeShapeType="1"/>
              </p:cNvSpPr>
              <p:nvPr/>
            </p:nvSpPr>
            <p:spPr bwMode="auto">
              <a:xfrm flipH="1" flipV="1">
                <a:off x="1110" y="1124"/>
                <a:ext cx="24" cy="4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91" name="Line 3367"/>
              <p:cNvSpPr>
                <a:spLocks noChangeShapeType="1"/>
              </p:cNvSpPr>
              <p:nvPr/>
            </p:nvSpPr>
            <p:spPr bwMode="auto">
              <a:xfrm>
                <a:off x="1110" y="1124"/>
                <a:ext cx="66" cy="5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92" name="Freeform 3368"/>
              <p:cNvSpPr>
                <a:spLocks/>
              </p:cNvSpPr>
              <p:nvPr/>
            </p:nvSpPr>
            <p:spPr bwMode="auto">
              <a:xfrm>
                <a:off x="1050" y="1022"/>
                <a:ext cx="66" cy="1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6" y="132"/>
                  </a:cxn>
                  <a:cxn ang="0">
                    <a:pos x="42" y="192"/>
                  </a:cxn>
                  <a:cxn ang="0">
                    <a:pos x="0" y="0"/>
                  </a:cxn>
                </a:cxnLst>
                <a:rect l="0" t="0" r="r" b="b"/>
                <a:pathLst>
                  <a:path w="66" h="192">
                    <a:moveTo>
                      <a:pt x="0" y="0"/>
                    </a:moveTo>
                    <a:lnTo>
                      <a:pt x="66" y="132"/>
                    </a:lnTo>
                    <a:lnTo>
                      <a:pt x="42" y="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93" name="Line 3369"/>
              <p:cNvSpPr>
                <a:spLocks noChangeShapeType="1"/>
              </p:cNvSpPr>
              <p:nvPr/>
            </p:nvSpPr>
            <p:spPr bwMode="auto">
              <a:xfrm>
                <a:off x="1050" y="1022"/>
                <a:ext cx="66" cy="13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94" name="Line 3370"/>
              <p:cNvSpPr>
                <a:spLocks noChangeShapeType="1"/>
              </p:cNvSpPr>
              <p:nvPr/>
            </p:nvSpPr>
            <p:spPr bwMode="auto">
              <a:xfrm flipH="1">
                <a:off x="1092" y="1154"/>
                <a:ext cx="24" cy="6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95" name="Freeform 3371"/>
              <p:cNvSpPr>
                <a:spLocks/>
              </p:cNvSpPr>
              <p:nvPr/>
            </p:nvSpPr>
            <p:spPr bwMode="auto">
              <a:xfrm>
                <a:off x="1050" y="1022"/>
                <a:ext cx="66" cy="132"/>
              </a:xfrm>
              <a:custGeom>
                <a:avLst/>
                <a:gdLst/>
                <a:ahLst/>
                <a:cxnLst>
                  <a:cxn ang="0">
                    <a:pos x="24" y="60"/>
                  </a:cxn>
                  <a:cxn ang="0">
                    <a:pos x="0" y="0"/>
                  </a:cxn>
                  <a:cxn ang="0">
                    <a:pos x="66" y="132"/>
                  </a:cxn>
                  <a:cxn ang="0">
                    <a:pos x="24" y="60"/>
                  </a:cxn>
                </a:cxnLst>
                <a:rect l="0" t="0" r="r" b="b"/>
                <a:pathLst>
                  <a:path w="66" h="132">
                    <a:moveTo>
                      <a:pt x="24" y="60"/>
                    </a:moveTo>
                    <a:lnTo>
                      <a:pt x="0" y="0"/>
                    </a:lnTo>
                    <a:lnTo>
                      <a:pt x="66" y="132"/>
                    </a:lnTo>
                    <a:lnTo>
                      <a:pt x="24" y="60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96" name="Line 3372"/>
              <p:cNvSpPr>
                <a:spLocks noChangeShapeType="1"/>
              </p:cNvSpPr>
              <p:nvPr/>
            </p:nvSpPr>
            <p:spPr bwMode="auto">
              <a:xfrm flipH="1" flipV="1">
                <a:off x="1050" y="1022"/>
                <a:ext cx="24" cy="6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97" name="Line 3373"/>
              <p:cNvSpPr>
                <a:spLocks noChangeShapeType="1"/>
              </p:cNvSpPr>
              <p:nvPr/>
            </p:nvSpPr>
            <p:spPr bwMode="auto">
              <a:xfrm>
                <a:off x="1050" y="1022"/>
                <a:ext cx="66" cy="13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98" name="Freeform 3374"/>
              <p:cNvSpPr>
                <a:spLocks/>
              </p:cNvSpPr>
              <p:nvPr/>
            </p:nvSpPr>
            <p:spPr bwMode="auto">
              <a:xfrm>
                <a:off x="1074" y="1082"/>
                <a:ext cx="66" cy="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6" y="12"/>
                  </a:cxn>
                  <a:cxn ang="0">
                    <a:pos x="42" y="72"/>
                  </a:cxn>
                  <a:cxn ang="0">
                    <a:pos x="0" y="0"/>
                  </a:cxn>
                </a:cxnLst>
                <a:rect l="0" t="0" r="r" b="b"/>
                <a:pathLst>
                  <a:path w="66" h="72">
                    <a:moveTo>
                      <a:pt x="0" y="0"/>
                    </a:moveTo>
                    <a:lnTo>
                      <a:pt x="66" y="12"/>
                    </a:lnTo>
                    <a:lnTo>
                      <a:pt x="42" y="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399" name="Line 3375"/>
              <p:cNvSpPr>
                <a:spLocks noChangeShapeType="1"/>
              </p:cNvSpPr>
              <p:nvPr/>
            </p:nvSpPr>
            <p:spPr bwMode="auto">
              <a:xfrm>
                <a:off x="1074" y="1082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400" name="Line 3376"/>
              <p:cNvSpPr>
                <a:spLocks noChangeShapeType="1"/>
              </p:cNvSpPr>
              <p:nvPr/>
            </p:nvSpPr>
            <p:spPr bwMode="auto">
              <a:xfrm flipH="1">
                <a:off x="1116" y="1094"/>
                <a:ext cx="24" cy="6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401" name="Freeform 3377"/>
              <p:cNvSpPr>
                <a:spLocks/>
              </p:cNvSpPr>
              <p:nvPr/>
            </p:nvSpPr>
            <p:spPr bwMode="auto">
              <a:xfrm>
                <a:off x="1116" y="1094"/>
                <a:ext cx="66" cy="72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0" y="60"/>
                  </a:cxn>
                  <a:cxn ang="0">
                    <a:pos x="66" y="726"/>
                  </a:cxn>
                  <a:cxn ang="0">
                    <a:pos x="24" y="0"/>
                  </a:cxn>
                </a:cxnLst>
                <a:rect l="0" t="0" r="r" b="b"/>
                <a:pathLst>
                  <a:path w="66" h="726">
                    <a:moveTo>
                      <a:pt x="24" y="0"/>
                    </a:moveTo>
                    <a:lnTo>
                      <a:pt x="0" y="60"/>
                    </a:lnTo>
                    <a:lnTo>
                      <a:pt x="66" y="726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402" name="Line 3378"/>
              <p:cNvSpPr>
                <a:spLocks noChangeShapeType="1"/>
              </p:cNvSpPr>
              <p:nvPr/>
            </p:nvSpPr>
            <p:spPr bwMode="auto">
              <a:xfrm flipH="1">
                <a:off x="1116" y="1094"/>
                <a:ext cx="24" cy="6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403" name="Line 3379"/>
              <p:cNvSpPr>
                <a:spLocks noChangeShapeType="1"/>
              </p:cNvSpPr>
              <p:nvPr/>
            </p:nvSpPr>
            <p:spPr bwMode="auto">
              <a:xfrm>
                <a:off x="1116" y="1154"/>
                <a:ext cx="66" cy="66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404" name="Freeform 3380"/>
              <p:cNvSpPr>
                <a:spLocks/>
              </p:cNvSpPr>
              <p:nvPr/>
            </p:nvSpPr>
            <p:spPr bwMode="auto">
              <a:xfrm>
                <a:off x="1140" y="1094"/>
                <a:ext cx="72" cy="72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2" y="330"/>
                  </a:cxn>
                  <a:cxn ang="0">
                    <a:pos x="42" y="726"/>
                  </a:cxn>
                  <a:cxn ang="0">
                    <a:pos x="0" y="0"/>
                  </a:cxn>
                </a:cxnLst>
                <a:rect l="0" t="0" r="r" b="b"/>
                <a:pathLst>
                  <a:path w="72" h="726">
                    <a:moveTo>
                      <a:pt x="0" y="0"/>
                    </a:moveTo>
                    <a:lnTo>
                      <a:pt x="72" y="330"/>
                    </a:lnTo>
                    <a:lnTo>
                      <a:pt x="42" y="7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405" name="Line 3381"/>
              <p:cNvSpPr>
                <a:spLocks noChangeShapeType="1"/>
              </p:cNvSpPr>
              <p:nvPr/>
            </p:nvSpPr>
            <p:spPr bwMode="auto">
              <a:xfrm>
                <a:off x="1140" y="1094"/>
                <a:ext cx="72" cy="3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406" name="Line 3382"/>
              <p:cNvSpPr>
                <a:spLocks noChangeShapeType="1"/>
              </p:cNvSpPr>
              <p:nvPr/>
            </p:nvSpPr>
            <p:spPr bwMode="auto">
              <a:xfrm flipH="1">
                <a:off x="1182" y="1424"/>
                <a:ext cx="30" cy="39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407" name="Freeform 3383"/>
              <p:cNvSpPr>
                <a:spLocks/>
              </p:cNvSpPr>
              <p:nvPr/>
            </p:nvSpPr>
            <p:spPr bwMode="auto">
              <a:xfrm>
                <a:off x="1110" y="1142"/>
                <a:ext cx="66" cy="36"/>
              </a:xfrm>
              <a:custGeom>
                <a:avLst/>
                <a:gdLst/>
                <a:ahLst/>
                <a:cxnLst>
                  <a:cxn ang="0">
                    <a:pos x="24" y="36"/>
                  </a:cxn>
                  <a:cxn ang="0">
                    <a:pos x="0" y="0"/>
                  </a:cxn>
                  <a:cxn ang="0">
                    <a:pos x="66" y="36"/>
                  </a:cxn>
                  <a:cxn ang="0">
                    <a:pos x="24" y="36"/>
                  </a:cxn>
                </a:cxnLst>
                <a:rect l="0" t="0" r="r" b="b"/>
                <a:pathLst>
                  <a:path w="66" h="36">
                    <a:moveTo>
                      <a:pt x="24" y="36"/>
                    </a:moveTo>
                    <a:lnTo>
                      <a:pt x="0" y="0"/>
                    </a:lnTo>
                    <a:lnTo>
                      <a:pt x="66" y="36"/>
                    </a:lnTo>
                    <a:lnTo>
                      <a:pt x="24" y="36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408" name="Line 3384"/>
              <p:cNvSpPr>
                <a:spLocks noChangeShapeType="1"/>
              </p:cNvSpPr>
              <p:nvPr/>
            </p:nvSpPr>
            <p:spPr bwMode="auto">
              <a:xfrm flipH="1" flipV="1">
                <a:off x="1110" y="1142"/>
                <a:ext cx="24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409" name="Line 3385"/>
              <p:cNvSpPr>
                <a:spLocks noChangeShapeType="1"/>
              </p:cNvSpPr>
              <p:nvPr/>
            </p:nvSpPr>
            <p:spPr bwMode="auto">
              <a:xfrm>
                <a:off x="1110" y="1142"/>
                <a:ext cx="66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410" name="Freeform 3386"/>
              <p:cNvSpPr>
                <a:spLocks/>
              </p:cNvSpPr>
              <p:nvPr/>
            </p:nvSpPr>
            <p:spPr bwMode="auto">
              <a:xfrm>
                <a:off x="1074" y="1082"/>
                <a:ext cx="66" cy="54"/>
              </a:xfrm>
              <a:custGeom>
                <a:avLst/>
                <a:gdLst/>
                <a:ahLst/>
                <a:cxnLst>
                  <a:cxn ang="0">
                    <a:pos x="30" y="54"/>
                  </a:cxn>
                  <a:cxn ang="0">
                    <a:pos x="0" y="0"/>
                  </a:cxn>
                  <a:cxn ang="0">
                    <a:pos x="66" y="12"/>
                  </a:cxn>
                  <a:cxn ang="0">
                    <a:pos x="30" y="54"/>
                  </a:cxn>
                </a:cxnLst>
                <a:rect l="0" t="0" r="r" b="b"/>
                <a:pathLst>
                  <a:path w="66" h="54">
                    <a:moveTo>
                      <a:pt x="30" y="54"/>
                    </a:moveTo>
                    <a:lnTo>
                      <a:pt x="0" y="0"/>
                    </a:lnTo>
                    <a:lnTo>
                      <a:pt x="66" y="12"/>
                    </a:lnTo>
                    <a:lnTo>
                      <a:pt x="30" y="54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411" name="Line 3387"/>
              <p:cNvSpPr>
                <a:spLocks noChangeShapeType="1"/>
              </p:cNvSpPr>
              <p:nvPr/>
            </p:nvSpPr>
            <p:spPr bwMode="auto">
              <a:xfrm flipH="1" flipV="1">
                <a:off x="1074" y="1082"/>
                <a:ext cx="30" cy="5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412" name="Line 3388"/>
              <p:cNvSpPr>
                <a:spLocks noChangeShapeType="1"/>
              </p:cNvSpPr>
              <p:nvPr/>
            </p:nvSpPr>
            <p:spPr bwMode="auto">
              <a:xfrm>
                <a:off x="1074" y="1082"/>
                <a:ext cx="66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413" name="Freeform 3389"/>
              <p:cNvSpPr>
                <a:spLocks/>
              </p:cNvSpPr>
              <p:nvPr/>
            </p:nvSpPr>
            <p:spPr bwMode="auto">
              <a:xfrm>
                <a:off x="1080" y="974"/>
                <a:ext cx="72" cy="1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2" y="120"/>
                  </a:cxn>
                  <a:cxn ang="0">
                    <a:pos x="42" y="12"/>
                  </a:cxn>
                  <a:cxn ang="0">
                    <a:pos x="0" y="0"/>
                  </a:cxn>
                </a:cxnLst>
                <a:rect l="0" t="0" r="r" b="b"/>
                <a:pathLst>
                  <a:path w="72" h="120">
                    <a:moveTo>
                      <a:pt x="0" y="0"/>
                    </a:moveTo>
                    <a:lnTo>
                      <a:pt x="72" y="120"/>
                    </a:lnTo>
                    <a:lnTo>
                      <a:pt x="42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414" name="Line 3390"/>
              <p:cNvSpPr>
                <a:spLocks noChangeShapeType="1"/>
              </p:cNvSpPr>
              <p:nvPr/>
            </p:nvSpPr>
            <p:spPr bwMode="auto">
              <a:xfrm>
                <a:off x="1080" y="974"/>
                <a:ext cx="72" cy="12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415" name="Line 3391"/>
              <p:cNvSpPr>
                <a:spLocks noChangeShapeType="1"/>
              </p:cNvSpPr>
              <p:nvPr/>
            </p:nvSpPr>
            <p:spPr bwMode="auto">
              <a:xfrm flipH="1" flipV="1">
                <a:off x="1122" y="986"/>
                <a:ext cx="30" cy="10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416" name="Freeform 3392"/>
              <p:cNvSpPr>
                <a:spLocks/>
              </p:cNvSpPr>
              <p:nvPr/>
            </p:nvSpPr>
            <p:spPr bwMode="auto">
              <a:xfrm>
                <a:off x="1104" y="1094"/>
                <a:ext cx="66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66" y="12"/>
                  </a:cxn>
                  <a:cxn ang="0">
                    <a:pos x="36" y="0"/>
                  </a:cxn>
                  <a:cxn ang="0">
                    <a:pos x="0" y="42"/>
                  </a:cxn>
                </a:cxnLst>
                <a:rect l="0" t="0" r="r" b="b"/>
                <a:pathLst>
                  <a:path w="66" h="42">
                    <a:moveTo>
                      <a:pt x="0" y="42"/>
                    </a:moveTo>
                    <a:lnTo>
                      <a:pt x="66" y="12"/>
                    </a:lnTo>
                    <a:lnTo>
                      <a:pt x="36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417" name="Line 3393"/>
              <p:cNvSpPr>
                <a:spLocks noChangeShapeType="1"/>
              </p:cNvSpPr>
              <p:nvPr/>
            </p:nvSpPr>
            <p:spPr bwMode="auto">
              <a:xfrm flipV="1">
                <a:off x="1104" y="1106"/>
                <a:ext cx="66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418" name="Line 3394"/>
              <p:cNvSpPr>
                <a:spLocks noChangeShapeType="1"/>
              </p:cNvSpPr>
              <p:nvPr/>
            </p:nvSpPr>
            <p:spPr bwMode="auto">
              <a:xfrm flipH="1" flipV="1">
                <a:off x="1140" y="1094"/>
                <a:ext cx="30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419" name="Freeform 3395"/>
              <p:cNvSpPr>
                <a:spLocks/>
              </p:cNvSpPr>
              <p:nvPr/>
            </p:nvSpPr>
            <p:spPr bwMode="auto">
              <a:xfrm>
                <a:off x="1122" y="950"/>
                <a:ext cx="66" cy="144"/>
              </a:xfrm>
              <a:custGeom>
                <a:avLst/>
                <a:gdLst/>
                <a:ahLst/>
                <a:cxnLst>
                  <a:cxn ang="0">
                    <a:pos x="30" y="144"/>
                  </a:cxn>
                  <a:cxn ang="0">
                    <a:pos x="0" y="36"/>
                  </a:cxn>
                  <a:cxn ang="0">
                    <a:pos x="66" y="0"/>
                  </a:cxn>
                  <a:cxn ang="0">
                    <a:pos x="30" y="144"/>
                  </a:cxn>
                </a:cxnLst>
                <a:rect l="0" t="0" r="r" b="b"/>
                <a:pathLst>
                  <a:path w="66" h="144">
                    <a:moveTo>
                      <a:pt x="30" y="144"/>
                    </a:moveTo>
                    <a:lnTo>
                      <a:pt x="0" y="36"/>
                    </a:lnTo>
                    <a:lnTo>
                      <a:pt x="66" y="0"/>
                    </a:lnTo>
                    <a:lnTo>
                      <a:pt x="30" y="144"/>
                    </a:lnTo>
                    <a:close/>
                  </a:path>
                </a:pathLst>
              </a:custGeom>
              <a:solidFill>
                <a:srgbClr val="FF1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420" name="Line 3396"/>
              <p:cNvSpPr>
                <a:spLocks noChangeShapeType="1"/>
              </p:cNvSpPr>
              <p:nvPr/>
            </p:nvSpPr>
            <p:spPr bwMode="auto">
              <a:xfrm flipH="1" flipV="1">
                <a:off x="1122" y="986"/>
                <a:ext cx="30" cy="10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421" name="Line 3397"/>
              <p:cNvSpPr>
                <a:spLocks noChangeShapeType="1"/>
              </p:cNvSpPr>
              <p:nvPr/>
            </p:nvSpPr>
            <p:spPr bwMode="auto">
              <a:xfrm flipV="1">
                <a:off x="1122" y="950"/>
                <a:ext cx="66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422" name="Freeform 3398"/>
              <p:cNvSpPr>
                <a:spLocks/>
              </p:cNvSpPr>
              <p:nvPr/>
            </p:nvSpPr>
            <p:spPr bwMode="auto">
              <a:xfrm>
                <a:off x="1152" y="950"/>
                <a:ext cx="66" cy="144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66" y="66"/>
                  </a:cxn>
                  <a:cxn ang="0">
                    <a:pos x="36" y="0"/>
                  </a:cxn>
                  <a:cxn ang="0">
                    <a:pos x="0" y="144"/>
                  </a:cxn>
                </a:cxnLst>
                <a:rect l="0" t="0" r="r" b="b"/>
                <a:pathLst>
                  <a:path w="66" h="144">
                    <a:moveTo>
                      <a:pt x="0" y="144"/>
                    </a:moveTo>
                    <a:lnTo>
                      <a:pt x="66" y="66"/>
                    </a:lnTo>
                    <a:lnTo>
                      <a:pt x="36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F1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423" name="Line 3399"/>
              <p:cNvSpPr>
                <a:spLocks noChangeShapeType="1"/>
              </p:cNvSpPr>
              <p:nvPr/>
            </p:nvSpPr>
            <p:spPr bwMode="auto">
              <a:xfrm flipV="1">
                <a:off x="1152" y="1016"/>
                <a:ext cx="66" cy="7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424" name="Line 3400"/>
              <p:cNvSpPr>
                <a:spLocks noChangeShapeType="1"/>
              </p:cNvSpPr>
              <p:nvPr/>
            </p:nvSpPr>
            <p:spPr bwMode="auto">
              <a:xfrm flipH="1" flipV="1">
                <a:off x="1188" y="950"/>
                <a:ext cx="30" cy="6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425" name="Freeform 3401"/>
              <p:cNvSpPr>
                <a:spLocks/>
              </p:cNvSpPr>
              <p:nvPr/>
            </p:nvSpPr>
            <p:spPr bwMode="auto">
              <a:xfrm>
                <a:off x="1104" y="1076"/>
                <a:ext cx="66" cy="60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0" y="60"/>
                  </a:cxn>
                  <a:cxn ang="0">
                    <a:pos x="66" y="30"/>
                  </a:cxn>
                  <a:cxn ang="0">
                    <a:pos x="24" y="0"/>
                  </a:cxn>
                </a:cxnLst>
                <a:rect l="0" t="0" r="r" b="b"/>
                <a:pathLst>
                  <a:path w="66" h="60">
                    <a:moveTo>
                      <a:pt x="24" y="0"/>
                    </a:moveTo>
                    <a:lnTo>
                      <a:pt x="0" y="60"/>
                    </a:lnTo>
                    <a:lnTo>
                      <a:pt x="66" y="3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9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426" name="Line 3402"/>
              <p:cNvSpPr>
                <a:spLocks noChangeShapeType="1"/>
              </p:cNvSpPr>
              <p:nvPr/>
            </p:nvSpPr>
            <p:spPr bwMode="auto">
              <a:xfrm flipH="1">
                <a:off x="1104" y="1076"/>
                <a:ext cx="24" cy="6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427" name="Line 3403"/>
              <p:cNvSpPr>
                <a:spLocks noChangeShapeType="1"/>
              </p:cNvSpPr>
              <p:nvPr/>
            </p:nvSpPr>
            <p:spPr bwMode="auto">
              <a:xfrm flipV="1">
                <a:off x="1104" y="1106"/>
                <a:ext cx="66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428" name="Freeform 3404"/>
              <p:cNvSpPr>
                <a:spLocks/>
              </p:cNvSpPr>
              <p:nvPr/>
            </p:nvSpPr>
            <p:spPr bwMode="auto">
              <a:xfrm>
                <a:off x="1110" y="1106"/>
                <a:ext cx="66" cy="72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66" y="72"/>
                  </a:cxn>
                  <a:cxn ang="0">
                    <a:pos x="42" y="0"/>
                  </a:cxn>
                  <a:cxn ang="0">
                    <a:pos x="0" y="36"/>
                  </a:cxn>
                </a:cxnLst>
                <a:rect l="0" t="0" r="r" b="b"/>
                <a:pathLst>
                  <a:path w="66" h="72">
                    <a:moveTo>
                      <a:pt x="0" y="36"/>
                    </a:moveTo>
                    <a:lnTo>
                      <a:pt x="66" y="72"/>
                    </a:lnTo>
                    <a:lnTo>
                      <a:pt x="42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B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429" name="Line 3405"/>
              <p:cNvSpPr>
                <a:spLocks noChangeShapeType="1"/>
              </p:cNvSpPr>
              <p:nvPr/>
            </p:nvSpPr>
            <p:spPr bwMode="auto">
              <a:xfrm>
                <a:off x="1110" y="1142"/>
                <a:ext cx="66" cy="3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430" name="Line 3406"/>
              <p:cNvSpPr>
                <a:spLocks noChangeShapeType="1"/>
              </p:cNvSpPr>
              <p:nvPr/>
            </p:nvSpPr>
            <p:spPr bwMode="auto">
              <a:xfrm flipH="1" flipV="1">
                <a:off x="1152" y="1106"/>
                <a:ext cx="24" cy="7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431" name="Freeform 3407"/>
              <p:cNvSpPr>
                <a:spLocks/>
              </p:cNvSpPr>
              <p:nvPr/>
            </p:nvSpPr>
            <p:spPr bwMode="auto">
              <a:xfrm>
                <a:off x="1152" y="1088"/>
                <a:ext cx="66" cy="90"/>
              </a:xfrm>
              <a:custGeom>
                <a:avLst/>
                <a:gdLst/>
                <a:ahLst/>
                <a:cxnLst>
                  <a:cxn ang="0">
                    <a:pos x="24" y="90"/>
                  </a:cxn>
                  <a:cxn ang="0">
                    <a:pos x="0" y="18"/>
                  </a:cxn>
                  <a:cxn ang="0">
                    <a:pos x="66" y="0"/>
                  </a:cxn>
                  <a:cxn ang="0">
                    <a:pos x="24" y="90"/>
                  </a:cxn>
                </a:cxnLst>
                <a:rect l="0" t="0" r="r" b="b"/>
                <a:pathLst>
                  <a:path w="66" h="90">
                    <a:moveTo>
                      <a:pt x="24" y="90"/>
                    </a:moveTo>
                    <a:lnTo>
                      <a:pt x="0" y="18"/>
                    </a:lnTo>
                    <a:lnTo>
                      <a:pt x="66" y="0"/>
                    </a:lnTo>
                    <a:lnTo>
                      <a:pt x="24" y="90"/>
                    </a:lnTo>
                    <a:close/>
                  </a:path>
                </a:pathLst>
              </a:custGeom>
              <a:solidFill>
                <a:srgbClr val="E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432" name="Line 3408"/>
              <p:cNvSpPr>
                <a:spLocks noChangeShapeType="1"/>
              </p:cNvSpPr>
              <p:nvPr/>
            </p:nvSpPr>
            <p:spPr bwMode="auto">
              <a:xfrm flipH="1" flipV="1">
                <a:off x="1152" y="1106"/>
                <a:ext cx="24" cy="7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433" name="Line 3409"/>
              <p:cNvSpPr>
                <a:spLocks noChangeShapeType="1"/>
              </p:cNvSpPr>
              <p:nvPr/>
            </p:nvSpPr>
            <p:spPr bwMode="auto">
              <a:xfrm flipV="1">
                <a:off x="1152" y="1088"/>
                <a:ext cx="66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434" name="Freeform 3410"/>
              <p:cNvSpPr>
                <a:spLocks/>
              </p:cNvSpPr>
              <p:nvPr/>
            </p:nvSpPr>
            <p:spPr bwMode="auto">
              <a:xfrm>
                <a:off x="1134" y="1148"/>
                <a:ext cx="66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66" y="0"/>
                  </a:cxn>
                  <a:cxn ang="0">
                    <a:pos x="42" y="30"/>
                  </a:cxn>
                  <a:cxn ang="0">
                    <a:pos x="0" y="30"/>
                  </a:cxn>
                </a:cxnLst>
                <a:rect l="0" t="0" r="r" b="b"/>
                <a:pathLst>
                  <a:path w="66" h="30">
                    <a:moveTo>
                      <a:pt x="0" y="30"/>
                    </a:moveTo>
                    <a:lnTo>
                      <a:pt x="66" y="0"/>
                    </a:lnTo>
                    <a:lnTo>
                      <a:pt x="42" y="3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435" name="Line 3411"/>
              <p:cNvSpPr>
                <a:spLocks noChangeShapeType="1"/>
              </p:cNvSpPr>
              <p:nvPr/>
            </p:nvSpPr>
            <p:spPr bwMode="auto">
              <a:xfrm flipV="1">
                <a:off x="1134" y="1148"/>
                <a:ext cx="66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436" name="Line 3412"/>
              <p:cNvSpPr>
                <a:spLocks noChangeShapeType="1"/>
              </p:cNvSpPr>
              <p:nvPr/>
            </p:nvSpPr>
            <p:spPr bwMode="auto">
              <a:xfrm flipH="1">
                <a:off x="1176" y="1148"/>
                <a:ext cx="24" cy="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437" name="Freeform 3413"/>
              <p:cNvSpPr>
                <a:spLocks/>
              </p:cNvSpPr>
              <p:nvPr/>
            </p:nvSpPr>
            <p:spPr bwMode="auto">
              <a:xfrm>
                <a:off x="1164" y="1130"/>
                <a:ext cx="66" cy="54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66" y="0"/>
                  </a:cxn>
                  <a:cxn ang="0">
                    <a:pos x="36" y="18"/>
                  </a:cxn>
                  <a:cxn ang="0">
                    <a:pos x="0" y="54"/>
                  </a:cxn>
                </a:cxnLst>
                <a:rect l="0" t="0" r="r" b="b"/>
                <a:pathLst>
                  <a:path w="66" h="54">
                    <a:moveTo>
                      <a:pt x="0" y="54"/>
                    </a:moveTo>
                    <a:lnTo>
                      <a:pt x="66" y="0"/>
                    </a:lnTo>
                    <a:lnTo>
                      <a:pt x="36" y="18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D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438" name="Line 3414"/>
              <p:cNvSpPr>
                <a:spLocks noChangeShapeType="1"/>
              </p:cNvSpPr>
              <p:nvPr/>
            </p:nvSpPr>
            <p:spPr bwMode="auto">
              <a:xfrm flipV="1">
                <a:off x="1164" y="1130"/>
                <a:ext cx="66" cy="5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439" name="Line 3415"/>
              <p:cNvSpPr>
                <a:spLocks noChangeShapeType="1"/>
              </p:cNvSpPr>
              <p:nvPr/>
            </p:nvSpPr>
            <p:spPr bwMode="auto">
              <a:xfrm flipH="1">
                <a:off x="1200" y="1130"/>
                <a:ext cx="3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440" name="Freeform 3416"/>
              <p:cNvSpPr>
                <a:spLocks/>
              </p:cNvSpPr>
              <p:nvPr/>
            </p:nvSpPr>
            <p:spPr bwMode="auto">
              <a:xfrm>
                <a:off x="1164" y="1130"/>
                <a:ext cx="66" cy="54"/>
              </a:xfrm>
              <a:custGeom>
                <a:avLst/>
                <a:gdLst/>
                <a:ahLst/>
                <a:cxnLst>
                  <a:cxn ang="0">
                    <a:pos x="24" y="48"/>
                  </a:cxn>
                  <a:cxn ang="0">
                    <a:pos x="0" y="54"/>
                  </a:cxn>
                  <a:cxn ang="0">
                    <a:pos x="66" y="0"/>
                  </a:cxn>
                  <a:cxn ang="0">
                    <a:pos x="24" y="48"/>
                  </a:cxn>
                </a:cxnLst>
                <a:rect l="0" t="0" r="r" b="b"/>
                <a:pathLst>
                  <a:path w="66" h="54">
                    <a:moveTo>
                      <a:pt x="24" y="48"/>
                    </a:moveTo>
                    <a:lnTo>
                      <a:pt x="0" y="54"/>
                    </a:lnTo>
                    <a:lnTo>
                      <a:pt x="66" y="0"/>
                    </a:lnTo>
                    <a:lnTo>
                      <a:pt x="24" y="48"/>
                    </a:lnTo>
                    <a:close/>
                  </a:path>
                </a:pathLst>
              </a:custGeom>
              <a:solidFill>
                <a:srgbClr val="C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441" name="Line 3417"/>
              <p:cNvSpPr>
                <a:spLocks noChangeShapeType="1"/>
              </p:cNvSpPr>
              <p:nvPr/>
            </p:nvSpPr>
            <p:spPr bwMode="auto">
              <a:xfrm flipH="1">
                <a:off x="1164" y="1178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442" name="Line 3418"/>
              <p:cNvSpPr>
                <a:spLocks noChangeShapeType="1"/>
              </p:cNvSpPr>
              <p:nvPr/>
            </p:nvSpPr>
            <p:spPr bwMode="auto">
              <a:xfrm flipV="1">
                <a:off x="1164" y="1130"/>
                <a:ext cx="66" cy="5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443" name="Freeform 3419"/>
              <p:cNvSpPr>
                <a:spLocks/>
              </p:cNvSpPr>
              <p:nvPr/>
            </p:nvSpPr>
            <p:spPr bwMode="auto">
              <a:xfrm>
                <a:off x="1134" y="1562"/>
                <a:ext cx="66" cy="444"/>
              </a:xfrm>
              <a:custGeom>
                <a:avLst/>
                <a:gdLst/>
                <a:ahLst/>
                <a:cxnLst>
                  <a:cxn ang="0">
                    <a:pos x="24" y="318"/>
                  </a:cxn>
                  <a:cxn ang="0">
                    <a:pos x="0" y="0"/>
                  </a:cxn>
                  <a:cxn ang="0">
                    <a:pos x="66" y="444"/>
                  </a:cxn>
                  <a:cxn ang="0">
                    <a:pos x="24" y="318"/>
                  </a:cxn>
                </a:cxnLst>
                <a:rect l="0" t="0" r="r" b="b"/>
                <a:pathLst>
                  <a:path w="66" h="444">
                    <a:moveTo>
                      <a:pt x="24" y="318"/>
                    </a:moveTo>
                    <a:lnTo>
                      <a:pt x="0" y="0"/>
                    </a:lnTo>
                    <a:lnTo>
                      <a:pt x="66" y="444"/>
                    </a:lnTo>
                    <a:lnTo>
                      <a:pt x="24" y="318"/>
                    </a:lnTo>
                    <a:close/>
                  </a:path>
                </a:pathLst>
              </a:custGeom>
              <a:solidFill>
                <a:srgbClr val="0040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444" name="Line 3420"/>
              <p:cNvSpPr>
                <a:spLocks noChangeShapeType="1"/>
              </p:cNvSpPr>
              <p:nvPr/>
            </p:nvSpPr>
            <p:spPr bwMode="auto">
              <a:xfrm flipH="1" flipV="1">
                <a:off x="1134" y="1562"/>
                <a:ext cx="24" cy="3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445" name="Line 3421"/>
              <p:cNvSpPr>
                <a:spLocks noChangeShapeType="1"/>
              </p:cNvSpPr>
              <p:nvPr/>
            </p:nvSpPr>
            <p:spPr bwMode="auto">
              <a:xfrm>
                <a:off x="1134" y="1562"/>
                <a:ext cx="66" cy="44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sp>
          <p:nvSpPr>
            <p:cNvPr id="4447" name="Freeform 3423"/>
            <p:cNvSpPr>
              <a:spLocks/>
            </p:cNvSpPr>
            <p:nvPr/>
          </p:nvSpPr>
          <p:spPr bwMode="auto">
            <a:xfrm>
              <a:off x="1838325" y="2889250"/>
              <a:ext cx="104775" cy="24765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60"/>
                </a:cxn>
                <a:cxn ang="0">
                  <a:pos x="66" y="156"/>
                </a:cxn>
                <a:cxn ang="0">
                  <a:pos x="24" y="0"/>
                </a:cxn>
              </a:cxnLst>
              <a:rect l="0" t="0" r="r" b="b"/>
              <a:pathLst>
                <a:path w="66" h="156">
                  <a:moveTo>
                    <a:pt x="24" y="0"/>
                  </a:moveTo>
                  <a:lnTo>
                    <a:pt x="0" y="60"/>
                  </a:lnTo>
                  <a:lnTo>
                    <a:pt x="66" y="156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8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48" name="Line 3424"/>
            <p:cNvSpPr>
              <a:spLocks noChangeShapeType="1"/>
            </p:cNvSpPr>
            <p:nvPr/>
          </p:nvSpPr>
          <p:spPr bwMode="auto">
            <a:xfrm flipH="1">
              <a:off x="1838325" y="2889250"/>
              <a:ext cx="38100" cy="952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49" name="Line 3425"/>
            <p:cNvSpPr>
              <a:spLocks noChangeShapeType="1"/>
            </p:cNvSpPr>
            <p:nvPr/>
          </p:nvSpPr>
          <p:spPr bwMode="auto">
            <a:xfrm>
              <a:off x="1838325" y="2984500"/>
              <a:ext cx="104775" cy="152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50" name="Freeform 3426"/>
            <p:cNvSpPr>
              <a:spLocks/>
            </p:cNvSpPr>
            <p:nvPr/>
          </p:nvSpPr>
          <p:spPr bwMode="auto">
            <a:xfrm>
              <a:off x="1838325" y="2984500"/>
              <a:ext cx="104775" cy="2000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96"/>
                </a:cxn>
                <a:cxn ang="0">
                  <a:pos x="42" y="126"/>
                </a:cxn>
                <a:cxn ang="0">
                  <a:pos x="0" y="0"/>
                </a:cxn>
              </a:cxnLst>
              <a:rect l="0" t="0" r="r" b="b"/>
              <a:pathLst>
                <a:path w="66" h="126">
                  <a:moveTo>
                    <a:pt x="0" y="0"/>
                  </a:moveTo>
                  <a:lnTo>
                    <a:pt x="66" y="96"/>
                  </a:lnTo>
                  <a:lnTo>
                    <a:pt x="42" y="1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51" name="Line 3427"/>
            <p:cNvSpPr>
              <a:spLocks noChangeShapeType="1"/>
            </p:cNvSpPr>
            <p:nvPr/>
          </p:nvSpPr>
          <p:spPr bwMode="auto">
            <a:xfrm>
              <a:off x="1838325" y="2984500"/>
              <a:ext cx="104775" cy="152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52" name="Line 3428"/>
            <p:cNvSpPr>
              <a:spLocks noChangeShapeType="1"/>
            </p:cNvSpPr>
            <p:nvPr/>
          </p:nvSpPr>
          <p:spPr bwMode="auto">
            <a:xfrm flipH="1">
              <a:off x="1905000" y="3136900"/>
              <a:ext cx="38100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53" name="Freeform 3429"/>
            <p:cNvSpPr>
              <a:spLocks/>
            </p:cNvSpPr>
            <p:nvPr/>
          </p:nvSpPr>
          <p:spPr bwMode="auto">
            <a:xfrm>
              <a:off x="1838325" y="1412875"/>
              <a:ext cx="104775" cy="47625"/>
            </a:xfrm>
            <a:custGeom>
              <a:avLst/>
              <a:gdLst/>
              <a:ahLst/>
              <a:cxnLst>
                <a:cxn ang="0">
                  <a:pos x="24" y="30"/>
                </a:cxn>
                <a:cxn ang="0">
                  <a:pos x="0" y="18"/>
                </a:cxn>
                <a:cxn ang="0">
                  <a:pos x="66" y="0"/>
                </a:cxn>
                <a:cxn ang="0">
                  <a:pos x="24" y="30"/>
                </a:cxn>
              </a:cxnLst>
              <a:rect l="0" t="0" r="r" b="b"/>
              <a:pathLst>
                <a:path w="66" h="30">
                  <a:moveTo>
                    <a:pt x="24" y="30"/>
                  </a:moveTo>
                  <a:lnTo>
                    <a:pt x="0" y="18"/>
                  </a:lnTo>
                  <a:lnTo>
                    <a:pt x="66" y="0"/>
                  </a:lnTo>
                  <a:lnTo>
                    <a:pt x="24" y="30"/>
                  </a:lnTo>
                  <a:close/>
                </a:path>
              </a:pathLst>
            </a:custGeom>
            <a:solidFill>
              <a:srgbClr val="9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54" name="Line 3430"/>
            <p:cNvSpPr>
              <a:spLocks noChangeShapeType="1"/>
            </p:cNvSpPr>
            <p:nvPr/>
          </p:nvSpPr>
          <p:spPr bwMode="auto">
            <a:xfrm flipH="1" flipV="1">
              <a:off x="1838325" y="1441450"/>
              <a:ext cx="38100" cy="190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55" name="Line 3431"/>
            <p:cNvSpPr>
              <a:spLocks noChangeShapeType="1"/>
            </p:cNvSpPr>
            <p:nvPr/>
          </p:nvSpPr>
          <p:spPr bwMode="auto">
            <a:xfrm flipV="1">
              <a:off x="1838325" y="1412875"/>
              <a:ext cx="104775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56" name="Freeform 3432"/>
            <p:cNvSpPr>
              <a:spLocks/>
            </p:cNvSpPr>
            <p:nvPr/>
          </p:nvSpPr>
          <p:spPr bwMode="auto">
            <a:xfrm>
              <a:off x="1838325" y="1393825"/>
              <a:ext cx="104775" cy="47625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66" y="12"/>
                </a:cxn>
                <a:cxn ang="0">
                  <a:pos x="42" y="0"/>
                </a:cxn>
                <a:cxn ang="0">
                  <a:pos x="0" y="30"/>
                </a:cxn>
              </a:cxnLst>
              <a:rect l="0" t="0" r="r" b="b"/>
              <a:pathLst>
                <a:path w="66" h="30">
                  <a:moveTo>
                    <a:pt x="0" y="30"/>
                  </a:moveTo>
                  <a:lnTo>
                    <a:pt x="66" y="12"/>
                  </a:lnTo>
                  <a:lnTo>
                    <a:pt x="42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9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57" name="Line 3433"/>
            <p:cNvSpPr>
              <a:spLocks noChangeShapeType="1"/>
            </p:cNvSpPr>
            <p:nvPr/>
          </p:nvSpPr>
          <p:spPr bwMode="auto">
            <a:xfrm flipV="1">
              <a:off x="1838325" y="1412875"/>
              <a:ext cx="104775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58" name="Line 3434"/>
            <p:cNvSpPr>
              <a:spLocks noChangeShapeType="1"/>
            </p:cNvSpPr>
            <p:nvPr/>
          </p:nvSpPr>
          <p:spPr bwMode="auto">
            <a:xfrm flipH="1" flipV="1">
              <a:off x="1905000" y="1393825"/>
              <a:ext cx="38100" cy="190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59" name="Freeform 3435"/>
            <p:cNvSpPr>
              <a:spLocks/>
            </p:cNvSpPr>
            <p:nvPr/>
          </p:nvSpPr>
          <p:spPr bwMode="auto">
            <a:xfrm>
              <a:off x="1790700" y="1708150"/>
              <a:ext cx="104775" cy="476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18"/>
                </a:cxn>
                <a:cxn ang="0">
                  <a:pos x="42" y="30"/>
                </a:cxn>
                <a:cxn ang="0">
                  <a:pos x="0" y="0"/>
                </a:cxn>
              </a:cxnLst>
              <a:rect l="0" t="0" r="r" b="b"/>
              <a:pathLst>
                <a:path w="66" h="30">
                  <a:moveTo>
                    <a:pt x="0" y="0"/>
                  </a:moveTo>
                  <a:lnTo>
                    <a:pt x="66" y="18"/>
                  </a:lnTo>
                  <a:lnTo>
                    <a:pt x="42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60" name="Line 3436"/>
            <p:cNvSpPr>
              <a:spLocks noChangeShapeType="1"/>
            </p:cNvSpPr>
            <p:nvPr/>
          </p:nvSpPr>
          <p:spPr bwMode="auto">
            <a:xfrm>
              <a:off x="1790700" y="1708150"/>
              <a:ext cx="104775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61" name="Line 3437"/>
            <p:cNvSpPr>
              <a:spLocks noChangeShapeType="1"/>
            </p:cNvSpPr>
            <p:nvPr/>
          </p:nvSpPr>
          <p:spPr bwMode="auto">
            <a:xfrm flipH="1">
              <a:off x="1857375" y="1736725"/>
              <a:ext cx="38100" cy="190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62" name="Freeform 3438"/>
            <p:cNvSpPr>
              <a:spLocks/>
            </p:cNvSpPr>
            <p:nvPr/>
          </p:nvSpPr>
          <p:spPr bwMode="auto">
            <a:xfrm>
              <a:off x="1828800" y="1727200"/>
              <a:ext cx="104775" cy="28575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6" y="0"/>
                </a:cxn>
                <a:cxn ang="0">
                  <a:pos x="42" y="6"/>
                </a:cxn>
                <a:cxn ang="0">
                  <a:pos x="0" y="18"/>
                </a:cxn>
              </a:cxnLst>
              <a:rect l="0" t="0" r="r" b="b"/>
              <a:pathLst>
                <a:path w="66" h="18">
                  <a:moveTo>
                    <a:pt x="0" y="18"/>
                  </a:moveTo>
                  <a:lnTo>
                    <a:pt x="66" y="0"/>
                  </a:lnTo>
                  <a:lnTo>
                    <a:pt x="42" y="6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A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63" name="Line 3439"/>
            <p:cNvSpPr>
              <a:spLocks noChangeShapeType="1"/>
            </p:cNvSpPr>
            <p:nvPr/>
          </p:nvSpPr>
          <p:spPr bwMode="auto">
            <a:xfrm flipV="1">
              <a:off x="1828800" y="1727200"/>
              <a:ext cx="104775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64" name="Line 3440"/>
            <p:cNvSpPr>
              <a:spLocks noChangeShapeType="1"/>
            </p:cNvSpPr>
            <p:nvPr/>
          </p:nvSpPr>
          <p:spPr bwMode="auto">
            <a:xfrm flipH="1">
              <a:off x="1895475" y="1727200"/>
              <a:ext cx="38100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65" name="Freeform 3441"/>
            <p:cNvSpPr>
              <a:spLocks/>
            </p:cNvSpPr>
            <p:nvPr/>
          </p:nvSpPr>
          <p:spPr bwMode="auto">
            <a:xfrm>
              <a:off x="1809750" y="1460500"/>
              <a:ext cx="104775" cy="47625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66" y="12"/>
                </a:cxn>
                <a:cxn ang="0">
                  <a:pos x="42" y="0"/>
                </a:cxn>
                <a:cxn ang="0">
                  <a:pos x="0" y="30"/>
                </a:cxn>
              </a:cxnLst>
              <a:rect l="0" t="0" r="r" b="b"/>
              <a:pathLst>
                <a:path w="66" h="30">
                  <a:moveTo>
                    <a:pt x="0" y="30"/>
                  </a:moveTo>
                  <a:lnTo>
                    <a:pt x="66" y="12"/>
                  </a:lnTo>
                  <a:lnTo>
                    <a:pt x="42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66" name="Line 3442"/>
            <p:cNvSpPr>
              <a:spLocks noChangeShapeType="1"/>
            </p:cNvSpPr>
            <p:nvPr/>
          </p:nvSpPr>
          <p:spPr bwMode="auto">
            <a:xfrm flipV="1">
              <a:off x="1809750" y="1479550"/>
              <a:ext cx="104775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67" name="Line 3443"/>
            <p:cNvSpPr>
              <a:spLocks noChangeShapeType="1"/>
            </p:cNvSpPr>
            <p:nvPr/>
          </p:nvSpPr>
          <p:spPr bwMode="auto">
            <a:xfrm flipH="1" flipV="1">
              <a:off x="1876425" y="1460500"/>
              <a:ext cx="38100" cy="190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68" name="Freeform 3444"/>
            <p:cNvSpPr>
              <a:spLocks/>
            </p:cNvSpPr>
            <p:nvPr/>
          </p:nvSpPr>
          <p:spPr bwMode="auto">
            <a:xfrm>
              <a:off x="1809750" y="1479550"/>
              <a:ext cx="104775" cy="28575"/>
            </a:xfrm>
            <a:custGeom>
              <a:avLst/>
              <a:gdLst/>
              <a:ahLst/>
              <a:cxnLst>
                <a:cxn ang="0">
                  <a:pos x="24" y="12"/>
                </a:cxn>
                <a:cxn ang="0">
                  <a:pos x="0" y="18"/>
                </a:cxn>
                <a:cxn ang="0">
                  <a:pos x="66" y="0"/>
                </a:cxn>
                <a:cxn ang="0">
                  <a:pos x="24" y="12"/>
                </a:cxn>
              </a:cxnLst>
              <a:rect l="0" t="0" r="r" b="b"/>
              <a:pathLst>
                <a:path w="66" h="18">
                  <a:moveTo>
                    <a:pt x="24" y="12"/>
                  </a:moveTo>
                  <a:lnTo>
                    <a:pt x="0" y="18"/>
                  </a:lnTo>
                  <a:lnTo>
                    <a:pt x="66" y="0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9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69" name="Line 3445"/>
            <p:cNvSpPr>
              <a:spLocks noChangeShapeType="1"/>
            </p:cNvSpPr>
            <p:nvPr/>
          </p:nvSpPr>
          <p:spPr bwMode="auto">
            <a:xfrm flipH="1">
              <a:off x="1809750" y="1498600"/>
              <a:ext cx="38100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70" name="Line 3446"/>
            <p:cNvSpPr>
              <a:spLocks noChangeShapeType="1"/>
            </p:cNvSpPr>
            <p:nvPr/>
          </p:nvSpPr>
          <p:spPr bwMode="auto">
            <a:xfrm flipV="1">
              <a:off x="1809750" y="1479550"/>
              <a:ext cx="104775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71" name="Freeform 3447"/>
            <p:cNvSpPr>
              <a:spLocks/>
            </p:cNvSpPr>
            <p:nvPr/>
          </p:nvSpPr>
          <p:spPr bwMode="auto">
            <a:xfrm>
              <a:off x="1800225" y="1822450"/>
              <a:ext cx="104775" cy="57150"/>
            </a:xfrm>
            <a:custGeom>
              <a:avLst/>
              <a:gdLst/>
              <a:ahLst/>
              <a:cxnLst>
                <a:cxn ang="0">
                  <a:pos x="30" y="36"/>
                </a:cxn>
                <a:cxn ang="0">
                  <a:pos x="0" y="30"/>
                </a:cxn>
                <a:cxn ang="0">
                  <a:pos x="66" y="0"/>
                </a:cxn>
                <a:cxn ang="0">
                  <a:pos x="30" y="36"/>
                </a:cxn>
              </a:cxnLst>
              <a:rect l="0" t="0" r="r" b="b"/>
              <a:pathLst>
                <a:path w="66" h="36">
                  <a:moveTo>
                    <a:pt x="30" y="36"/>
                  </a:moveTo>
                  <a:lnTo>
                    <a:pt x="0" y="30"/>
                  </a:lnTo>
                  <a:lnTo>
                    <a:pt x="66" y="0"/>
                  </a:lnTo>
                  <a:lnTo>
                    <a:pt x="30" y="36"/>
                  </a:lnTo>
                  <a:close/>
                </a:path>
              </a:pathLst>
            </a:custGeom>
            <a:solidFill>
              <a:srgbClr val="D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72" name="Line 3448"/>
            <p:cNvSpPr>
              <a:spLocks noChangeShapeType="1"/>
            </p:cNvSpPr>
            <p:nvPr/>
          </p:nvSpPr>
          <p:spPr bwMode="auto">
            <a:xfrm flipH="1" flipV="1">
              <a:off x="1800225" y="1870075"/>
              <a:ext cx="47625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73" name="Line 3449"/>
            <p:cNvSpPr>
              <a:spLocks noChangeShapeType="1"/>
            </p:cNvSpPr>
            <p:nvPr/>
          </p:nvSpPr>
          <p:spPr bwMode="auto">
            <a:xfrm flipV="1">
              <a:off x="1800225" y="1822450"/>
              <a:ext cx="104775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74" name="Freeform 3450"/>
            <p:cNvSpPr>
              <a:spLocks/>
            </p:cNvSpPr>
            <p:nvPr/>
          </p:nvSpPr>
          <p:spPr bwMode="auto">
            <a:xfrm>
              <a:off x="1790700" y="1393825"/>
              <a:ext cx="114300" cy="47625"/>
            </a:xfrm>
            <a:custGeom>
              <a:avLst/>
              <a:gdLst/>
              <a:ahLst/>
              <a:cxnLst>
                <a:cxn ang="0">
                  <a:pos x="30" y="30"/>
                </a:cxn>
                <a:cxn ang="0">
                  <a:pos x="0" y="18"/>
                </a:cxn>
                <a:cxn ang="0">
                  <a:pos x="72" y="0"/>
                </a:cxn>
                <a:cxn ang="0">
                  <a:pos x="30" y="30"/>
                </a:cxn>
              </a:cxnLst>
              <a:rect l="0" t="0" r="r" b="b"/>
              <a:pathLst>
                <a:path w="72" h="30">
                  <a:moveTo>
                    <a:pt x="30" y="30"/>
                  </a:moveTo>
                  <a:lnTo>
                    <a:pt x="0" y="18"/>
                  </a:lnTo>
                  <a:lnTo>
                    <a:pt x="72" y="0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9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75" name="Line 3451"/>
            <p:cNvSpPr>
              <a:spLocks noChangeShapeType="1"/>
            </p:cNvSpPr>
            <p:nvPr/>
          </p:nvSpPr>
          <p:spPr bwMode="auto">
            <a:xfrm flipH="1" flipV="1">
              <a:off x="1790700" y="1422400"/>
              <a:ext cx="47625" cy="190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76" name="Line 3452"/>
            <p:cNvSpPr>
              <a:spLocks noChangeShapeType="1"/>
            </p:cNvSpPr>
            <p:nvPr/>
          </p:nvSpPr>
          <p:spPr bwMode="auto">
            <a:xfrm flipV="1">
              <a:off x="1790700" y="1393825"/>
              <a:ext cx="11430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77" name="Freeform 3453"/>
            <p:cNvSpPr>
              <a:spLocks/>
            </p:cNvSpPr>
            <p:nvPr/>
          </p:nvSpPr>
          <p:spPr bwMode="auto">
            <a:xfrm>
              <a:off x="1790700" y="1708150"/>
              <a:ext cx="104775" cy="47625"/>
            </a:xfrm>
            <a:custGeom>
              <a:avLst/>
              <a:gdLst/>
              <a:ahLst/>
              <a:cxnLst>
                <a:cxn ang="0">
                  <a:pos x="24" y="30"/>
                </a:cxn>
                <a:cxn ang="0">
                  <a:pos x="0" y="0"/>
                </a:cxn>
                <a:cxn ang="0">
                  <a:pos x="66" y="18"/>
                </a:cxn>
                <a:cxn ang="0">
                  <a:pos x="24" y="30"/>
                </a:cxn>
              </a:cxnLst>
              <a:rect l="0" t="0" r="r" b="b"/>
              <a:pathLst>
                <a:path w="66" h="30">
                  <a:moveTo>
                    <a:pt x="24" y="30"/>
                  </a:moveTo>
                  <a:lnTo>
                    <a:pt x="0" y="0"/>
                  </a:lnTo>
                  <a:lnTo>
                    <a:pt x="66" y="18"/>
                  </a:lnTo>
                  <a:lnTo>
                    <a:pt x="24" y="30"/>
                  </a:lnTo>
                  <a:close/>
                </a:path>
              </a:pathLst>
            </a:custGeom>
            <a:solidFill>
              <a:srgbClr val="A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78" name="Line 3454"/>
            <p:cNvSpPr>
              <a:spLocks noChangeShapeType="1"/>
            </p:cNvSpPr>
            <p:nvPr/>
          </p:nvSpPr>
          <p:spPr bwMode="auto">
            <a:xfrm flipH="1" flipV="1">
              <a:off x="1790700" y="1708150"/>
              <a:ext cx="38100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79" name="Line 3455"/>
            <p:cNvSpPr>
              <a:spLocks noChangeShapeType="1"/>
            </p:cNvSpPr>
            <p:nvPr/>
          </p:nvSpPr>
          <p:spPr bwMode="auto">
            <a:xfrm>
              <a:off x="1790700" y="1708150"/>
              <a:ext cx="104775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80" name="Freeform 3456"/>
            <p:cNvSpPr>
              <a:spLocks/>
            </p:cNvSpPr>
            <p:nvPr/>
          </p:nvSpPr>
          <p:spPr bwMode="auto">
            <a:xfrm>
              <a:off x="1781175" y="1498600"/>
              <a:ext cx="104775" cy="666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66" y="6"/>
                </a:cxn>
                <a:cxn ang="0">
                  <a:pos x="42" y="0"/>
                </a:cxn>
                <a:cxn ang="0">
                  <a:pos x="0" y="42"/>
                </a:cxn>
              </a:cxnLst>
              <a:rect l="0" t="0" r="r" b="b"/>
              <a:pathLst>
                <a:path w="66" h="42">
                  <a:moveTo>
                    <a:pt x="0" y="42"/>
                  </a:moveTo>
                  <a:lnTo>
                    <a:pt x="66" y="6"/>
                  </a:lnTo>
                  <a:lnTo>
                    <a:pt x="42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A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81" name="Line 3457"/>
            <p:cNvSpPr>
              <a:spLocks noChangeShapeType="1"/>
            </p:cNvSpPr>
            <p:nvPr/>
          </p:nvSpPr>
          <p:spPr bwMode="auto">
            <a:xfrm flipV="1">
              <a:off x="1781175" y="1508125"/>
              <a:ext cx="104775" cy="571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82" name="Line 3458"/>
            <p:cNvSpPr>
              <a:spLocks noChangeShapeType="1"/>
            </p:cNvSpPr>
            <p:nvPr/>
          </p:nvSpPr>
          <p:spPr bwMode="auto">
            <a:xfrm flipH="1" flipV="1">
              <a:off x="1847850" y="1498600"/>
              <a:ext cx="38100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83" name="Freeform 3459"/>
            <p:cNvSpPr>
              <a:spLocks/>
            </p:cNvSpPr>
            <p:nvPr/>
          </p:nvSpPr>
          <p:spPr bwMode="auto">
            <a:xfrm>
              <a:off x="1771650" y="1831975"/>
              <a:ext cx="104775" cy="1152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666"/>
                </a:cxn>
                <a:cxn ang="0">
                  <a:pos x="42" y="726"/>
                </a:cxn>
                <a:cxn ang="0">
                  <a:pos x="0" y="0"/>
                </a:cxn>
              </a:cxnLst>
              <a:rect l="0" t="0" r="r" b="b"/>
              <a:pathLst>
                <a:path w="66" h="726">
                  <a:moveTo>
                    <a:pt x="0" y="0"/>
                  </a:moveTo>
                  <a:lnTo>
                    <a:pt x="66" y="666"/>
                  </a:lnTo>
                  <a:lnTo>
                    <a:pt x="42" y="7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1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84" name="Line 3460"/>
            <p:cNvSpPr>
              <a:spLocks noChangeShapeType="1"/>
            </p:cNvSpPr>
            <p:nvPr/>
          </p:nvSpPr>
          <p:spPr bwMode="auto">
            <a:xfrm>
              <a:off x="1771650" y="1831975"/>
              <a:ext cx="104775" cy="1057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85" name="Line 3461"/>
            <p:cNvSpPr>
              <a:spLocks noChangeShapeType="1"/>
            </p:cNvSpPr>
            <p:nvPr/>
          </p:nvSpPr>
          <p:spPr bwMode="auto">
            <a:xfrm flipH="1">
              <a:off x="1838325" y="2889250"/>
              <a:ext cx="38100" cy="952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86" name="Freeform 3462"/>
            <p:cNvSpPr>
              <a:spLocks/>
            </p:cNvSpPr>
            <p:nvPr/>
          </p:nvSpPr>
          <p:spPr bwMode="auto">
            <a:xfrm>
              <a:off x="1771650" y="1460500"/>
              <a:ext cx="104775" cy="47625"/>
            </a:xfrm>
            <a:custGeom>
              <a:avLst/>
              <a:gdLst/>
              <a:ahLst/>
              <a:cxnLst>
                <a:cxn ang="0">
                  <a:pos x="24" y="30"/>
                </a:cxn>
                <a:cxn ang="0">
                  <a:pos x="0" y="18"/>
                </a:cxn>
                <a:cxn ang="0">
                  <a:pos x="66" y="0"/>
                </a:cxn>
                <a:cxn ang="0">
                  <a:pos x="24" y="30"/>
                </a:cxn>
              </a:cxnLst>
              <a:rect l="0" t="0" r="r" b="b"/>
              <a:pathLst>
                <a:path w="66" h="30">
                  <a:moveTo>
                    <a:pt x="24" y="30"/>
                  </a:moveTo>
                  <a:lnTo>
                    <a:pt x="0" y="18"/>
                  </a:lnTo>
                  <a:lnTo>
                    <a:pt x="66" y="0"/>
                  </a:lnTo>
                  <a:lnTo>
                    <a:pt x="24" y="30"/>
                  </a:lnTo>
                  <a:close/>
                </a:path>
              </a:pathLst>
            </a:custGeom>
            <a:solidFill>
              <a:srgbClr val="A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87" name="Line 3463"/>
            <p:cNvSpPr>
              <a:spLocks noChangeShapeType="1"/>
            </p:cNvSpPr>
            <p:nvPr/>
          </p:nvSpPr>
          <p:spPr bwMode="auto">
            <a:xfrm flipH="1" flipV="1">
              <a:off x="1771650" y="1489075"/>
              <a:ext cx="38100" cy="190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88" name="Line 3464"/>
            <p:cNvSpPr>
              <a:spLocks noChangeShapeType="1"/>
            </p:cNvSpPr>
            <p:nvPr/>
          </p:nvSpPr>
          <p:spPr bwMode="auto">
            <a:xfrm flipV="1">
              <a:off x="1771650" y="1460500"/>
              <a:ext cx="104775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89" name="Freeform 3465"/>
            <p:cNvSpPr>
              <a:spLocks/>
            </p:cNvSpPr>
            <p:nvPr/>
          </p:nvSpPr>
          <p:spPr bwMode="auto">
            <a:xfrm>
              <a:off x="1771650" y="1441450"/>
              <a:ext cx="104775" cy="47625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66" y="12"/>
                </a:cxn>
                <a:cxn ang="0">
                  <a:pos x="42" y="0"/>
                </a:cxn>
                <a:cxn ang="0">
                  <a:pos x="0" y="30"/>
                </a:cxn>
              </a:cxnLst>
              <a:rect l="0" t="0" r="r" b="b"/>
              <a:pathLst>
                <a:path w="66" h="30">
                  <a:moveTo>
                    <a:pt x="0" y="30"/>
                  </a:moveTo>
                  <a:lnTo>
                    <a:pt x="66" y="12"/>
                  </a:lnTo>
                  <a:lnTo>
                    <a:pt x="42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9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90" name="Line 3466"/>
            <p:cNvSpPr>
              <a:spLocks noChangeShapeType="1"/>
            </p:cNvSpPr>
            <p:nvPr/>
          </p:nvSpPr>
          <p:spPr bwMode="auto">
            <a:xfrm flipV="1">
              <a:off x="1771650" y="1460500"/>
              <a:ext cx="104775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91" name="Line 3467"/>
            <p:cNvSpPr>
              <a:spLocks noChangeShapeType="1"/>
            </p:cNvSpPr>
            <p:nvPr/>
          </p:nvSpPr>
          <p:spPr bwMode="auto">
            <a:xfrm flipH="1" flipV="1">
              <a:off x="1838325" y="1441450"/>
              <a:ext cx="38100" cy="190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92" name="Freeform 3468"/>
            <p:cNvSpPr>
              <a:spLocks/>
            </p:cNvSpPr>
            <p:nvPr/>
          </p:nvSpPr>
          <p:spPr bwMode="auto">
            <a:xfrm>
              <a:off x="1743075" y="1498600"/>
              <a:ext cx="104775" cy="28575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6" y="0"/>
                </a:cxn>
                <a:cxn ang="0">
                  <a:pos x="42" y="6"/>
                </a:cxn>
                <a:cxn ang="0">
                  <a:pos x="0" y="18"/>
                </a:cxn>
              </a:cxnLst>
              <a:rect l="0" t="0" r="r" b="b"/>
              <a:pathLst>
                <a:path w="66" h="18">
                  <a:moveTo>
                    <a:pt x="0" y="18"/>
                  </a:moveTo>
                  <a:lnTo>
                    <a:pt x="66" y="0"/>
                  </a:lnTo>
                  <a:lnTo>
                    <a:pt x="42" y="6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9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93" name="Line 3469"/>
            <p:cNvSpPr>
              <a:spLocks noChangeShapeType="1"/>
            </p:cNvSpPr>
            <p:nvPr/>
          </p:nvSpPr>
          <p:spPr bwMode="auto">
            <a:xfrm flipV="1">
              <a:off x="1743075" y="1498600"/>
              <a:ext cx="104775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94" name="Line 3470"/>
            <p:cNvSpPr>
              <a:spLocks noChangeShapeType="1"/>
            </p:cNvSpPr>
            <p:nvPr/>
          </p:nvSpPr>
          <p:spPr bwMode="auto">
            <a:xfrm flipH="1">
              <a:off x="1809750" y="1498600"/>
              <a:ext cx="38100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95" name="Freeform 3471"/>
            <p:cNvSpPr>
              <a:spLocks/>
            </p:cNvSpPr>
            <p:nvPr/>
          </p:nvSpPr>
          <p:spPr bwMode="auto">
            <a:xfrm>
              <a:off x="1743075" y="1498600"/>
              <a:ext cx="104775" cy="66675"/>
            </a:xfrm>
            <a:custGeom>
              <a:avLst/>
              <a:gdLst/>
              <a:ahLst/>
              <a:cxnLst>
                <a:cxn ang="0">
                  <a:pos x="24" y="42"/>
                </a:cxn>
                <a:cxn ang="0">
                  <a:pos x="0" y="18"/>
                </a:cxn>
                <a:cxn ang="0">
                  <a:pos x="66" y="0"/>
                </a:cxn>
                <a:cxn ang="0">
                  <a:pos x="24" y="42"/>
                </a:cxn>
              </a:cxnLst>
              <a:rect l="0" t="0" r="r" b="b"/>
              <a:pathLst>
                <a:path w="66" h="42">
                  <a:moveTo>
                    <a:pt x="24" y="42"/>
                  </a:moveTo>
                  <a:lnTo>
                    <a:pt x="0" y="18"/>
                  </a:lnTo>
                  <a:lnTo>
                    <a:pt x="66" y="0"/>
                  </a:lnTo>
                  <a:lnTo>
                    <a:pt x="24" y="42"/>
                  </a:lnTo>
                  <a:close/>
                </a:path>
              </a:pathLst>
            </a:custGeom>
            <a:solidFill>
              <a:srgbClr val="A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96" name="Line 3472"/>
            <p:cNvSpPr>
              <a:spLocks noChangeShapeType="1"/>
            </p:cNvSpPr>
            <p:nvPr/>
          </p:nvSpPr>
          <p:spPr bwMode="auto">
            <a:xfrm flipH="1" flipV="1">
              <a:off x="1743075" y="1527175"/>
              <a:ext cx="38100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97" name="Line 3473"/>
            <p:cNvSpPr>
              <a:spLocks noChangeShapeType="1"/>
            </p:cNvSpPr>
            <p:nvPr/>
          </p:nvSpPr>
          <p:spPr bwMode="auto">
            <a:xfrm flipV="1">
              <a:off x="1743075" y="1498600"/>
              <a:ext cx="104775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98" name="Freeform 3474"/>
            <p:cNvSpPr>
              <a:spLocks/>
            </p:cNvSpPr>
            <p:nvPr/>
          </p:nvSpPr>
          <p:spPr bwMode="auto">
            <a:xfrm>
              <a:off x="1733550" y="1927225"/>
              <a:ext cx="104775" cy="10572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666"/>
                </a:cxn>
                <a:cxn ang="0">
                  <a:pos x="42" y="348"/>
                </a:cxn>
                <a:cxn ang="0">
                  <a:pos x="0" y="0"/>
                </a:cxn>
              </a:cxnLst>
              <a:rect l="0" t="0" r="r" b="b"/>
              <a:pathLst>
                <a:path w="66" h="666">
                  <a:moveTo>
                    <a:pt x="0" y="0"/>
                  </a:moveTo>
                  <a:lnTo>
                    <a:pt x="66" y="666"/>
                  </a:lnTo>
                  <a:lnTo>
                    <a:pt x="42" y="3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99" name="Line 3475"/>
            <p:cNvSpPr>
              <a:spLocks noChangeShapeType="1"/>
            </p:cNvSpPr>
            <p:nvPr/>
          </p:nvSpPr>
          <p:spPr bwMode="auto">
            <a:xfrm>
              <a:off x="1733550" y="1927225"/>
              <a:ext cx="104775" cy="1057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00" name="Line 3476"/>
            <p:cNvSpPr>
              <a:spLocks noChangeShapeType="1"/>
            </p:cNvSpPr>
            <p:nvPr/>
          </p:nvSpPr>
          <p:spPr bwMode="auto">
            <a:xfrm flipH="1" flipV="1">
              <a:off x="1800225" y="2479675"/>
              <a:ext cx="38100" cy="5048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01" name="Freeform 3477"/>
            <p:cNvSpPr>
              <a:spLocks/>
            </p:cNvSpPr>
            <p:nvPr/>
          </p:nvSpPr>
          <p:spPr bwMode="auto">
            <a:xfrm>
              <a:off x="1733550" y="1831975"/>
              <a:ext cx="104775" cy="1152525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60"/>
                </a:cxn>
                <a:cxn ang="0">
                  <a:pos x="66" y="726"/>
                </a:cxn>
                <a:cxn ang="0">
                  <a:pos x="24" y="0"/>
                </a:cxn>
              </a:cxnLst>
              <a:rect l="0" t="0" r="r" b="b"/>
              <a:pathLst>
                <a:path w="66" h="726">
                  <a:moveTo>
                    <a:pt x="24" y="0"/>
                  </a:moveTo>
                  <a:lnTo>
                    <a:pt x="0" y="60"/>
                  </a:lnTo>
                  <a:lnTo>
                    <a:pt x="66" y="726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1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02" name="Line 3478"/>
            <p:cNvSpPr>
              <a:spLocks noChangeShapeType="1"/>
            </p:cNvSpPr>
            <p:nvPr/>
          </p:nvSpPr>
          <p:spPr bwMode="auto">
            <a:xfrm flipH="1">
              <a:off x="1733550" y="1831975"/>
              <a:ext cx="38100" cy="952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03" name="Line 3479"/>
            <p:cNvSpPr>
              <a:spLocks noChangeShapeType="1"/>
            </p:cNvSpPr>
            <p:nvPr/>
          </p:nvSpPr>
          <p:spPr bwMode="auto">
            <a:xfrm>
              <a:off x="1733550" y="1927225"/>
              <a:ext cx="104775" cy="1057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04" name="Freeform 3480"/>
            <p:cNvSpPr>
              <a:spLocks/>
            </p:cNvSpPr>
            <p:nvPr/>
          </p:nvSpPr>
          <p:spPr bwMode="auto">
            <a:xfrm>
              <a:off x="1733550" y="1422400"/>
              <a:ext cx="104775" cy="47625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66" y="12"/>
                </a:cxn>
                <a:cxn ang="0">
                  <a:pos x="36" y="0"/>
                </a:cxn>
                <a:cxn ang="0">
                  <a:pos x="0" y="30"/>
                </a:cxn>
              </a:cxnLst>
              <a:rect l="0" t="0" r="r" b="b"/>
              <a:pathLst>
                <a:path w="66" h="30">
                  <a:moveTo>
                    <a:pt x="0" y="30"/>
                  </a:moveTo>
                  <a:lnTo>
                    <a:pt x="66" y="12"/>
                  </a:lnTo>
                  <a:lnTo>
                    <a:pt x="36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9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05" name="Line 3481"/>
            <p:cNvSpPr>
              <a:spLocks noChangeShapeType="1"/>
            </p:cNvSpPr>
            <p:nvPr/>
          </p:nvSpPr>
          <p:spPr bwMode="auto">
            <a:xfrm flipV="1">
              <a:off x="1733550" y="1441450"/>
              <a:ext cx="104775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06" name="Line 3482"/>
            <p:cNvSpPr>
              <a:spLocks noChangeShapeType="1"/>
            </p:cNvSpPr>
            <p:nvPr/>
          </p:nvSpPr>
          <p:spPr bwMode="auto">
            <a:xfrm flipH="1" flipV="1">
              <a:off x="1790700" y="1422400"/>
              <a:ext cx="47625" cy="190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07" name="Freeform 3483"/>
            <p:cNvSpPr>
              <a:spLocks/>
            </p:cNvSpPr>
            <p:nvPr/>
          </p:nvSpPr>
          <p:spPr bwMode="auto">
            <a:xfrm>
              <a:off x="1733550" y="1441450"/>
              <a:ext cx="104775" cy="47625"/>
            </a:xfrm>
            <a:custGeom>
              <a:avLst/>
              <a:gdLst/>
              <a:ahLst/>
              <a:cxnLst>
                <a:cxn ang="0">
                  <a:pos x="24" y="30"/>
                </a:cxn>
                <a:cxn ang="0">
                  <a:pos x="0" y="18"/>
                </a:cxn>
                <a:cxn ang="0">
                  <a:pos x="66" y="0"/>
                </a:cxn>
                <a:cxn ang="0">
                  <a:pos x="24" y="30"/>
                </a:cxn>
              </a:cxnLst>
              <a:rect l="0" t="0" r="r" b="b"/>
              <a:pathLst>
                <a:path w="66" h="30">
                  <a:moveTo>
                    <a:pt x="24" y="30"/>
                  </a:moveTo>
                  <a:lnTo>
                    <a:pt x="0" y="18"/>
                  </a:lnTo>
                  <a:lnTo>
                    <a:pt x="66" y="0"/>
                  </a:lnTo>
                  <a:lnTo>
                    <a:pt x="24" y="30"/>
                  </a:lnTo>
                  <a:close/>
                </a:path>
              </a:pathLst>
            </a:custGeom>
            <a:solidFill>
              <a:srgbClr val="9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08" name="Line 3484"/>
            <p:cNvSpPr>
              <a:spLocks noChangeShapeType="1"/>
            </p:cNvSpPr>
            <p:nvPr/>
          </p:nvSpPr>
          <p:spPr bwMode="auto">
            <a:xfrm flipH="1" flipV="1">
              <a:off x="1733550" y="1470025"/>
              <a:ext cx="38100" cy="190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09" name="Line 3485"/>
            <p:cNvSpPr>
              <a:spLocks noChangeShapeType="1"/>
            </p:cNvSpPr>
            <p:nvPr/>
          </p:nvSpPr>
          <p:spPr bwMode="auto">
            <a:xfrm flipV="1">
              <a:off x="1733550" y="1441450"/>
              <a:ext cx="104775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10" name="Freeform 3486"/>
            <p:cNvSpPr>
              <a:spLocks/>
            </p:cNvSpPr>
            <p:nvPr/>
          </p:nvSpPr>
          <p:spPr bwMode="auto">
            <a:xfrm>
              <a:off x="1628775" y="1622425"/>
              <a:ext cx="104775" cy="3048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30"/>
                </a:cxn>
                <a:cxn ang="0">
                  <a:pos x="66" y="192"/>
                </a:cxn>
                <a:cxn ang="0">
                  <a:pos x="24" y="0"/>
                </a:cxn>
              </a:cxnLst>
              <a:rect l="0" t="0" r="r" b="b"/>
              <a:pathLst>
                <a:path w="66" h="192">
                  <a:moveTo>
                    <a:pt x="24" y="0"/>
                  </a:moveTo>
                  <a:lnTo>
                    <a:pt x="0" y="30"/>
                  </a:lnTo>
                  <a:lnTo>
                    <a:pt x="66" y="19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11" name="Line 3487"/>
            <p:cNvSpPr>
              <a:spLocks noChangeShapeType="1"/>
            </p:cNvSpPr>
            <p:nvPr/>
          </p:nvSpPr>
          <p:spPr bwMode="auto">
            <a:xfrm flipH="1">
              <a:off x="1628775" y="1622425"/>
              <a:ext cx="38100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12" name="Line 3488"/>
            <p:cNvSpPr>
              <a:spLocks noChangeShapeType="1"/>
            </p:cNvSpPr>
            <p:nvPr/>
          </p:nvSpPr>
          <p:spPr bwMode="auto">
            <a:xfrm>
              <a:off x="1628775" y="1670050"/>
              <a:ext cx="104775" cy="2571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13" name="Freeform 3489"/>
            <p:cNvSpPr>
              <a:spLocks/>
            </p:cNvSpPr>
            <p:nvPr/>
          </p:nvSpPr>
          <p:spPr bwMode="auto">
            <a:xfrm>
              <a:off x="1600200" y="1622425"/>
              <a:ext cx="104775" cy="152400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66" y="60"/>
                </a:cxn>
                <a:cxn ang="0">
                  <a:pos x="42" y="0"/>
                </a:cxn>
                <a:cxn ang="0">
                  <a:pos x="0" y="96"/>
                </a:cxn>
              </a:cxnLst>
              <a:rect l="0" t="0" r="r" b="b"/>
              <a:pathLst>
                <a:path w="66" h="96">
                  <a:moveTo>
                    <a:pt x="0" y="96"/>
                  </a:moveTo>
                  <a:lnTo>
                    <a:pt x="66" y="60"/>
                  </a:lnTo>
                  <a:lnTo>
                    <a:pt x="42" y="0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B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14" name="Line 3490"/>
            <p:cNvSpPr>
              <a:spLocks noChangeShapeType="1"/>
            </p:cNvSpPr>
            <p:nvPr/>
          </p:nvSpPr>
          <p:spPr bwMode="auto">
            <a:xfrm flipV="1">
              <a:off x="1600200" y="1717675"/>
              <a:ext cx="104775" cy="571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15" name="Line 3491"/>
            <p:cNvSpPr>
              <a:spLocks noChangeShapeType="1"/>
            </p:cNvSpPr>
            <p:nvPr/>
          </p:nvSpPr>
          <p:spPr bwMode="auto">
            <a:xfrm flipH="1" flipV="1">
              <a:off x="1666875" y="1622425"/>
              <a:ext cx="38100" cy="952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16" name="Freeform 3492"/>
            <p:cNvSpPr>
              <a:spLocks/>
            </p:cNvSpPr>
            <p:nvPr/>
          </p:nvSpPr>
          <p:spPr bwMode="auto">
            <a:xfrm>
              <a:off x="1600200" y="1717675"/>
              <a:ext cx="104775" cy="57150"/>
            </a:xfrm>
            <a:custGeom>
              <a:avLst/>
              <a:gdLst/>
              <a:ahLst/>
              <a:cxnLst>
                <a:cxn ang="0">
                  <a:pos x="24" y="6"/>
                </a:cxn>
                <a:cxn ang="0">
                  <a:pos x="0" y="36"/>
                </a:cxn>
                <a:cxn ang="0">
                  <a:pos x="66" y="0"/>
                </a:cxn>
                <a:cxn ang="0">
                  <a:pos x="24" y="6"/>
                </a:cxn>
              </a:cxnLst>
              <a:rect l="0" t="0" r="r" b="b"/>
              <a:pathLst>
                <a:path w="66" h="36">
                  <a:moveTo>
                    <a:pt x="24" y="6"/>
                  </a:moveTo>
                  <a:lnTo>
                    <a:pt x="0" y="36"/>
                  </a:lnTo>
                  <a:lnTo>
                    <a:pt x="66" y="0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rgbClr val="9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17" name="Line 3493"/>
            <p:cNvSpPr>
              <a:spLocks noChangeShapeType="1"/>
            </p:cNvSpPr>
            <p:nvPr/>
          </p:nvSpPr>
          <p:spPr bwMode="auto">
            <a:xfrm flipH="1">
              <a:off x="1600200" y="1727200"/>
              <a:ext cx="38100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18" name="Line 3494"/>
            <p:cNvSpPr>
              <a:spLocks noChangeShapeType="1"/>
            </p:cNvSpPr>
            <p:nvPr/>
          </p:nvSpPr>
          <p:spPr bwMode="auto">
            <a:xfrm flipV="1">
              <a:off x="1600200" y="1717675"/>
              <a:ext cx="104775" cy="571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19" name="Freeform 3495"/>
            <p:cNvSpPr>
              <a:spLocks/>
            </p:cNvSpPr>
            <p:nvPr/>
          </p:nvSpPr>
          <p:spPr bwMode="auto">
            <a:xfrm>
              <a:off x="1638300" y="1717675"/>
              <a:ext cx="114300" cy="857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72" y="54"/>
                </a:cxn>
                <a:cxn ang="0">
                  <a:pos x="42" y="0"/>
                </a:cxn>
                <a:cxn ang="0">
                  <a:pos x="0" y="6"/>
                </a:cxn>
              </a:cxnLst>
              <a:rect l="0" t="0" r="r" b="b"/>
              <a:pathLst>
                <a:path w="72" h="54">
                  <a:moveTo>
                    <a:pt x="0" y="6"/>
                  </a:moveTo>
                  <a:lnTo>
                    <a:pt x="72" y="54"/>
                  </a:lnTo>
                  <a:lnTo>
                    <a:pt x="42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9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20" name="Line 3496"/>
            <p:cNvSpPr>
              <a:spLocks noChangeShapeType="1"/>
            </p:cNvSpPr>
            <p:nvPr/>
          </p:nvSpPr>
          <p:spPr bwMode="auto">
            <a:xfrm>
              <a:off x="1638300" y="1727200"/>
              <a:ext cx="114300" cy="762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21" name="Line 3497"/>
            <p:cNvSpPr>
              <a:spLocks noChangeShapeType="1"/>
            </p:cNvSpPr>
            <p:nvPr/>
          </p:nvSpPr>
          <p:spPr bwMode="auto">
            <a:xfrm flipH="1" flipV="1">
              <a:off x="1704975" y="1717675"/>
              <a:ext cx="47625" cy="857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22" name="Freeform 3498"/>
            <p:cNvSpPr>
              <a:spLocks/>
            </p:cNvSpPr>
            <p:nvPr/>
          </p:nvSpPr>
          <p:spPr bwMode="auto">
            <a:xfrm>
              <a:off x="1638300" y="1727200"/>
              <a:ext cx="114300" cy="114300"/>
            </a:xfrm>
            <a:custGeom>
              <a:avLst/>
              <a:gdLst/>
              <a:ahLst/>
              <a:cxnLst>
                <a:cxn ang="0">
                  <a:pos x="30" y="72"/>
                </a:cxn>
                <a:cxn ang="0">
                  <a:pos x="0" y="0"/>
                </a:cxn>
                <a:cxn ang="0">
                  <a:pos x="72" y="48"/>
                </a:cxn>
                <a:cxn ang="0">
                  <a:pos x="30" y="72"/>
                </a:cxn>
              </a:cxnLst>
              <a:rect l="0" t="0" r="r" b="b"/>
              <a:pathLst>
                <a:path w="72" h="72">
                  <a:moveTo>
                    <a:pt x="30" y="72"/>
                  </a:moveTo>
                  <a:lnTo>
                    <a:pt x="0" y="0"/>
                  </a:lnTo>
                  <a:lnTo>
                    <a:pt x="72" y="48"/>
                  </a:lnTo>
                  <a:lnTo>
                    <a:pt x="30" y="72"/>
                  </a:lnTo>
                  <a:close/>
                </a:path>
              </a:pathLst>
            </a:custGeom>
            <a:solidFill>
              <a:srgbClr val="D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23" name="Line 3499"/>
            <p:cNvSpPr>
              <a:spLocks noChangeShapeType="1"/>
            </p:cNvSpPr>
            <p:nvPr/>
          </p:nvSpPr>
          <p:spPr bwMode="auto">
            <a:xfrm flipH="1" flipV="1">
              <a:off x="1638300" y="1727200"/>
              <a:ext cx="47625" cy="1143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24" name="Line 3500"/>
            <p:cNvSpPr>
              <a:spLocks noChangeShapeType="1"/>
            </p:cNvSpPr>
            <p:nvPr/>
          </p:nvSpPr>
          <p:spPr bwMode="auto">
            <a:xfrm>
              <a:off x="1638300" y="1727200"/>
              <a:ext cx="114300" cy="762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25" name="Freeform 3501"/>
            <p:cNvSpPr>
              <a:spLocks/>
            </p:cNvSpPr>
            <p:nvPr/>
          </p:nvSpPr>
          <p:spPr bwMode="auto">
            <a:xfrm>
              <a:off x="1685925" y="1708150"/>
              <a:ext cx="104775" cy="133350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66" y="0"/>
                </a:cxn>
                <a:cxn ang="0">
                  <a:pos x="42" y="60"/>
                </a:cxn>
                <a:cxn ang="0">
                  <a:pos x="0" y="84"/>
                </a:cxn>
              </a:cxnLst>
              <a:rect l="0" t="0" r="r" b="b"/>
              <a:pathLst>
                <a:path w="66" h="84">
                  <a:moveTo>
                    <a:pt x="0" y="84"/>
                  </a:moveTo>
                  <a:lnTo>
                    <a:pt x="66" y="0"/>
                  </a:lnTo>
                  <a:lnTo>
                    <a:pt x="42" y="60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D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26" name="Line 3502"/>
            <p:cNvSpPr>
              <a:spLocks noChangeShapeType="1"/>
            </p:cNvSpPr>
            <p:nvPr/>
          </p:nvSpPr>
          <p:spPr bwMode="auto">
            <a:xfrm flipV="1">
              <a:off x="1685925" y="1708150"/>
              <a:ext cx="104775" cy="1333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27" name="Line 3503"/>
            <p:cNvSpPr>
              <a:spLocks noChangeShapeType="1"/>
            </p:cNvSpPr>
            <p:nvPr/>
          </p:nvSpPr>
          <p:spPr bwMode="auto">
            <a:xfrm flipH="1">
              <a:off x="1752600" y="1708150"/>
              <a:ext cx="38100" cy="952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28" name="Freeform 3504"/>
            <p:cNvSpPr>
              <a:spLocks/>
            </p:cNvSpPr>
            <p:nvPr/>
          </p:nvSpPr>
          <p:spPr bwMode="auto">
            <a:xfrm>
              <a:off x="1724025" y="1708150"/>
              <a:ext cx="104775" cy="123825"/>
            </a:xfrm>
            <a:custGeom>
              <a:avLst/>
              <a:gdLst/>
              <a:ahLst/>
              <a:cxnLst>
                <a:cxn ang="0">
                  <a:pos x="0" y="78"/>
                </a:cxn>
                <a:cxn ang="0">
                  <a:pos x="66" y="30"/>
                </a:cxn>
                <a:cxn ang="0">
                  <a:pos x="42" y="0"/>
                </a:cxn>
                <a:cxn ang="0">
                  <a:pos x="0" y="78"/>
                </a:cxn>
              </a:cxnLst>
              <a:rect l="0" t="0" r="r" b="b"/>
              <a:pathLst>
                <a:path w="66" h="78">
                  <a:moveTo>
                    <a:pt x="0" y="78"/>
                  </a:moveTo>
                  <a:lnTo>
                    <a:pt x="66" y="30"/>
                  </a:lnTo>
                  <a:lnTo>
                    <a:pt x="42" y="0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C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29" name="Line 3505"/>
            <p:cNvSpPr>
              <a:spLocks noChangeShapeType="1"/>
            </p:cNvSpPr>
            <p:nvPr/>
          </p:nvSpPr>
          <p:spPr bwMode="auto">
            <a:xfrm flipV="1">
              <a:off x="1724025" y="1755775"/>
              <a:ext cx="104775" cy="762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30" name="Line 3506"/>
            <p:cNvSpPr>
              <a:spLocks noChangeShapeType="1"/>
            </p:cNvSpPr>
            <p:nvPr/>
          </p:nvSpPr>
          <p:spPr bwMode="auto">
            <a:xfrm flipH="1" flipV="1">
              <a:off x="1790700" y="1708150"/>
              <a:ext cx="38100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31" name="Freeform 3507"/>
            <p:cNvSpPr>
              <a:spLocks/>
            </p:cNvSpPr>
            <p:nvPr/>
          </p:nvSpPr>
          <p:spPr bwMode="auto">
            <a:xfrm>
              <a:off x="1724025" y="1755775"/>
              <a:ext cx="104775" cy="76200"/>
            </a:xfrm>
            <a:custGeom>
              <a:avLst/>
              <a:gdLst/>
              <a:ahLst/>
              <a:cxnLst>
                <a:cxn ang="0">
                  <a:pos x="24" y="36"/>
                </a:cxn>
                <a:cxn ang="0">
                  <a:pos x="0" y="48"/>
                </a:cxn>
                <a:cxn ang="0">
                  <a:pos x="66" y="0"/>
                </a:cxn>
                <a:cxn ang="0">
                  <a:pos x="24" y="36"/>
                </a:cxn>
              </a:cxnLst>
              <a:rect l="0" t="0" r="r" b="b"/>
              <a:pathLst>
                <a:path w="66" h="48">
                  <a:moveTo>
                    <a:pt x="24" y="36"/>
                  </a:moveTo>
                  <a:lnTo>
                    <a:pt x="0" y="48"/>
                  </a:lnTo>
                  <a:lnTo>
                    <a:pt x="66" y="0"/>
                  </a:lnTo>
                  <a:lnTo>
                    <a:pt x="24" y="36"/>
                  </a:lnTo>
                  <a:close/>
                </a:path>
              </a:pathLst>
            </a:custGeom>
            <a:solidFill>
              <a:srgbClr val="B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32" name="Line 3508"/>
            <p:cNvSpPr>
              <a:spLocks noChangeShapeType="1"/>
            </p:cNvSpPr>
            <p:nvPr/>
          </p:nvSpPr>
          <p:spPr bwMode="auto">
            <a:xfrm flipH="1">
              <a:off x="1724025" y="1812925"/>
              <a:ext cx="38100" cy="190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33" name="Line 3509"/>
            <p:cNvSpPr>
              <a:spLocks noChangeShapeType="1"/>
            </p:cNvSpPr>
            <p:nvPr/>
          </p:nvSpPr>
          <p:spPr bwMode="auto">
            <a:xfrm flipV="1">
              <a:off x="1724025" y="1755775"/>
              <a:ext cx="104775" cy="762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34" name="Freeform 3510"/>
            <p:cNvSpPr>
              <a:spLocks/>
            </p:cNvSpPr>
            <p:nvPr/>
          </p:nvSpPr>
          <p:spPr bwMode="auto">
            <a:xfrm>
              <a:off x="1704975" y="1489075"/>
              <a:ext cx="104775" cy="3810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66" y="12"/>
                </a:cxn>
                <a:cxn ang="0">
                  <a:pos x="42" y="0"/>
                </a:cxn>
                <a:cxn ang="0">
                  <a:pos x="0" y="24"/>
                </a:cxn>
              </a:cxnLst>
              <a:rect l="0" t="0" r="r" b="b"/>
              <a:pathLst>
                <a:path w="66" h="24">
                  <a:moveTo>
                    <a:pt x="0" y="24"/>
                  </a:moveTo>
                  <a:lnTo>
                    <a:pt x="66" y="12"/>
                  </a:lnTo>
                  <a:lnTo>
                    <a:pt x="42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9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35" name="Line 3511"/>
            <p:cNvSpPr>
              <a:spLocks noChangeShapeType="1"/>
            </p:cNvSpPr>
            <p:nvPr/>
          </p:nvSpPr>
          <p:spPr bwMode="auto">
            <a:xfrm flipV="1">
              <a:off x="1704975" y="1508125"/>
              <a:ext cx="104775" cy="190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36" name="Line 3512"/>
            <p:cNvSpPr>
              <a:spLocks noChangeShapeType="1"/>
            </p:cNvSpPr>
            <p:nvPr/>
          </p:nvSpPr>
          <p:spPr bwMode="auto">
            <a:xfrm flipH="1" flipV="1">
              <a:off x="1771650" y="1489075"/>
              <a:ext cx="38100" cy="190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37" name="Freeform 3513"/>
            <p:cNvSpPr>
              <a:spLocks/>
            </p:cNvSpPr>
            <p:nvPr/>
          </p:nvSpPr>
          <p:spPr bwMode="auto">
            <a:xfrm>
              <a:off x="1704975" y="1508125"/>
              <a:ext cx="104775" cy="19050"/>
            </a:xfrm>
            <a:custGeom>
              <a:avLst/>
              <a:gdLst/>
              <a:ahLst/>
              <a:cxnLst>
                <a:cxn ang="0">
                  <a:pos x="24" y="12"/>
                </a:cxn>
                <a:cxn ang="0">
                  <a:pos x="0" y="12"/>
                </a:cxn>
                <a:cxn ang="0">
                  <a:pos x="66" y="0"/>
                </a:cxn>
                <a:cxn ang="0">
                  <a:pos x="24" y="12"/>
                </a:cxn>
              </a:cxnLst>
              <a:rect l="0" t="0" r="r" b="b"/>
              <a:pathLst>
                <a:path w="66" h="12">
                  <a:moveTo>
                    <a:pt x="24" y="12"/>
                  </a:moveTo>
                  <a:lnTo>
                    <a:pt x="0" y="12"/>
                  </a:lnTo>
                  <a:lnTo>
                    <a:pt x="66" y="0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9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38" name="Line 3514"/>
            <p:cNvSpPr>
              <a:spLocks noChangeShapeType="1"/>
            </p:cNvSpPr>
            <p:nvPr/>
          </p:nvSpPr>
          <p:spPr bwMode="auto">
            <a:xfrm flipH="1">
              <a:off x="1704975" y="1527175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39" name="Line 3515"/>
            <p:cNvSpPr>
              <a:spLocks noChangeShapeType="1"/>
            </p:cNvSpPr>
            <p:nvPr/>
          </p:nvSpPr>
          <p:spPr bwMode="auto">
            <a:xfrm flipV="1">
              <a:off x="1704975" y="1508125"/>
              <a:ext cx="104775" cy="190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40" name="Freeform 3516"/>
            <p:cNvSpPr>
              <a:spLocks/>
            </p:cNvSpPr>
            <p:nvPr/>
          </p:nvSpPr>
          <p:spPr bwMode="auto">
            <a:xfrm>
              <a:off x="1685925" y="1422400"/>
              <a:ext cx="104775" cy="47625"/>
            </a:xfrm>
            <a:custGeom>
              <a:avLst/>
              <a:gdLst/>
              <a:ahLst/>
              <a:cxnLst>
                <a:cxn ang="0">
                  <a:pos x="30" y="30"/>
                </a:cxn>
                <a:cxn ang="0">
                  <a:pos x="0" y="18"/>
                </a:cxn>
                <a:cxn ang="0">
                  <a:pos x="66" y="0"/>
                </a:cxn>
                <a:cxn ang="0">
                  <a:pos x="30" y="30"/>
                </a:cxn>
              </a:cxnLst>
              <a:rect l="0" t="0" r="r" b="b"/>
              <a:pathLst>
                <a:path w="66" h="30">
                  <a:moveTo>
                    <a:pt x="30" y="30"/>
                  </a:moveTo>
                  <a:lnTo>
                    <a:pt x="0" y="18"/>
                  </a:lnTo>
                  <a:lnTo>
                    <a:pt x="66" y="0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9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41" name="Line 3517"/>
            <p:cNvSpPr>
              <a:spLocks noChangeShapeType="1"/>
            </p:cNvSpPr>
            <p:nvPr/>
          </p:nvSpPr>
          <p:spPr bwMode="auto">
            <a:xfrm flipH="1" flipV="1">
              <a:off x="1685925" y="1450975"/>
              <a:ext cx="47625" cy="190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42" name="Line 3518"/>
            <p:cNvSpPr>
              <a:spLocks noChangeShapeType="1"/>
            </p:cNvSpPr>
            <p:nvPr/>
          </p:nvSpPr>
          <p:spPr bwMode="auto">
            <a:xfrm flipV="1">
              <a:off x="1685925" y="1422400"/>
              <a:ext cx="104775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43" name="Freeform 3519"/>
            <p:cNvSpPr>
              <a:spLocks/>
            </p:cNvSpPr>
            <p:nvPr/>
          </p:nvSpPr>
          <p:spPr bwMode="auto">
            <a:xfrm>
              <a:off x="1685925" y="1708150"/>
              <a:ext cx="104775" cy="133350"/>
            </a:xfrm>
            <a:custGeom>
              <a:avLst/>
              <a:gdLst/>
              <a:ahLst/>
              <a:cxnLst>
                <a:cxn ang="0">
                  <a:pos x="24" y="78"/>
                </a:cxn>
                <a:cxn ang="0">
                  <a:pos x="0" y="84"/>
                </a:cxn>
                <a:cxn ang="0">
                  <a:pos x="66" y="0"/>
                </a:cxn>
                <a:cxn ang="0">
                  <a:pos x="24" y="78"/>
                </a:cxn>
              </a:cxnLst>
              <a:rect l="0" t="0" r="r" b="b"/>
              <a:pathLst>
                <a:path w="66" h="84">
                  <a:moveTo>
                    <a:pt x="24" y="78"/>
                  </a:moveTo>
                  <a:lnTo>
                    <a:pt x="0" y="84"/>
                  </a:lnTo>
                  <a:lnTo>
                    <a:pt x="66" y="0"/>
                  </a:lnTo>
                  <a:lnTo>
                    <a:pt x="24" y="78"/>
                  </a:lnTo>
                  <a:close/>
                </a:path>
              </a:pathLst>
            </a:custGeom>
            <a:solidFill>
              <a:srgbClr val="C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44" name="Line 3520"/>
            <p:cNvSpPr>
              <a:spLocks noChangeShapeType="1"/>
            </p:cNvSpPr>
            <p:nvPr/>
          </p:nvSpPr>
          <p:spPr bwMode="auto">
            <a:xfrm flipH="1">
              <a:off x="1685925" y="1831975"/>
              <a:ext cx="38100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45" name="Line 3521"/>
            <p:cNvSpPr>
              <a:spLocks noChangeShapeType="1"/>
            </p:cNvSpPr>
            <p:nvPr/>
          </p:nvSpPr>
          <p:spPr bwMode="auto">
            <a:xfrm flipV="1">
              <a:off x="1685925" y="1708150"/>
              <a:ext cx="104775" cy="1333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46" name="Freeform 3522"/>
            <p:cNvSpPr>
              <a:spLocks/>
            </p:cNvSpPr>
            <p:nvPr/>
          </p:nvSpPr>
          <p:spPr bwMode="auto">
            <a:xfrm>
              <a:off x="1666875" y="1470025"/>
              <a:ext cx="104775" cy="3810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66" y="12"/>
                </a:cxn>
                <a:cxn ang="0">
                  <a:pos x="42" y="0"/>
                </a:cxn>
                <a:cxn ang="0">
                  <a:pos x="0" y="24"/>
                </a:cxn>
              </a:cxnLst>
              <a:rect l="0" t="0" r="r" b="b"/>
              <a:pathLst>
                <a:path w="66" h="24">
                  <a:moveTo>
                    <a:pt x="0" y="24"/>
                  </a:moveTo>
                  <a:lnTo>
                    <a:pt x="66" y="12"/>
                  </a:lnTo>
                  <a:lnTo>
                    <a:pt x="42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9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47" name="Line 3523"/>
            <p:cNvSpPr>
              <a:spLocks noChangeShapeType="1"/>
            </p:cNvSpPr>
            <p:nvPr/>
          </p:nvSpPr>
          <p:spPr bwMode="auto">
            <a:xfrm flipV="1">
              <a:off x="1666875" y="1489075"/>
              <a:ext cx="104775" cy="190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48" name="Line 3524"/>
            <p:cNvSpPr>
              <a:spLocks noChangeShapeType="1"/>
            </p:cNvSpPr>
            <p:nvPr/>
          </p:nvSpPr>
          <p:spPr bwMode="auto">
            <a:xfrm flipH="1" flipV="1">
              <a:off x="1733550" y="1470025"/>
              <a:ext cx="38100" cy="190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49" name="Freeform 3525"/>
            <p:cNvSpPr>
              <a:spLocks/>
            </p:cNvSpPr>
            <p:nvPr/>
          </p:nvSpPr>
          <p:spPr bwMode="auto">
            <a:xfrm>
              <a:off x="1666875" y="1489075"/>
              <a:ext cx="104775" cy="38100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12"/>
                </a:cxn>
                <a:cxn ang="0">
                  <a:pos x="66" y="0"/>
                </a:cxn>
                <a:cxn ang="0">
                  <a:pos x="24" y="24"/>
                </a:cxn>
              </a:cxnLst>
              <a:rect l="0" t="0" r="r" b="b"/>
              <a:pathLst>
                <a:path w="66" h="24">
                  <a:moveTo>
                    <a:pt x="24" y="24"/>
                  </a:moveTo>
                  <a:lnTo>
                    <a:pt x="0" y="12"/>
                  </a:lnTo>
                  <a:lnTo>
                    <a:pt x="66" y="0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rgbClr val="9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50" name="Line 3526"/>
            <p:cNvSpPr>
              <a:spLocks noChangeShapeType="1"/>
            </p:cNvSpPr>
            <p:nvPr/>
          </p:nvSpPr>
          <p:spPr bwMode="auto">
            <a:xfrm flipH="1" flipV="1">
              <a:off x="1666875" y="1508125"/>
              <a:ext cx="38100" cy="190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51" name="Line 3527"/>
            <p:cNvSpPr>
              <a:spLocks noChangeShapeType="1"/>
            </p:cNvSpPr>
            <p:nvPr/>
          </p:nvSpPr>
          <p:spPr bwMode="auto">
            <a:xfrm flipV="1">
              <a:off x="1666875" y="1489075"/>
              <a:ext cx="104775" cy="190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52" name="Freeform 3528"/>
            <p:cNvSpPr>
              <a:spLocks/>
            </p:cNvSpPr>
            <p:nvPr/>
          </p:nvSpPr>
          <p:spPr bwMode="auto">
            <a:xfrm>
              <a:off x="1638300" y="1527175"/>
              <a:ext cx="10477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66" y="0"/>
                </a:cxn>
                <a:cxn ang="0">
                  <a:pos x="42" y="0"/>
                </a:cxn>
                <a:cxn ang="0">
                  <a:pos x="0" y="6"/>
                </a:cxn>
              </a:cxnLst>
              <a:rect l="0" t="0" r="r" b="b"/>
              <a:pathLst>
                <a:path w="66" h="6">
                  <a:moveTo>
                    <a:pt x="0" y="6"/>
                  </a:moveTo>
                  <a:lnTo>
                    <a:pt x="66" y="0"/>
                  </a:lnTo>
                  <a:lnTo>
                    <a:pt x="42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9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53" name="Line 3529"/>
            <p:cNvSpPr>
              <a:spLocks noChangeShapeType="1"/>
            </p:cNvSpPr>
            <p:nvPr/>
          </p:nvSpPr>
          <p:spPr bwMode="auto">
            <a:xfrm flipV="1">
              <a:off x="1638300" y="1527175"/>
              <a:ext cx="104775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54" name="Line 3530"/>
            <p:cNvSpPr>
              <a:spLocks noChangeShapeType="1"/>
            </p:cNvSpPr>
            <p:nvPr/>
          </p:nvSpPr>
          <p:spPr bwMode="auto">
            <a:xfrm flipH="1">
              <a:off x="1704975" y="1527175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55" name="Freeform 3531"/>
            <p:cNvSpPr>
              <a:spLocks/>
            </p:cNvSpPr>
            <p:nvPr/>
          </p:nvSpPr>
          <p:spPr bwMode="auto">
            <a:xfrm>
              <a:off x="1619250" y="1450975"/>
              <a:ext cx="114300" cy="47625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72" y="12"/>
                </a:cxn>
                <a:cxn ang="0">
                  <a:pos x="42" y="0"/>
                </a:cxn>
                <a:cxn ang="0">
                  <a:pos x="0" y="30"/>
                </a:cxn>
              </a:cxnLst>
              <a:rect l="0" t="0" r="r" b="b"/>
              <a:pathLst>
                <a:path w="72" h="30">
                  <a:moveTo>
                    <a:pt x="0" y="30"/>
                  </a:moveTo>
                  <a:lnTo>
                    <a:pt x="72" y="12"/>
                  </a:lnTo>
                  <a:lnTo>
                    <a:pt x="42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9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56" name="Line 3532"/>
            <p:cNvSpPr>
              <a:spLocks noChangeShapeType="1"/>
            </p:cNvSpPr>
            <p:nvPr/>
          </p:nvSpPr>
          <p:spPr bwMode="auto">
            <a:xfrm flipV="1">
              <a:off x="1619250" y="1470025"/>
              <a:ext cx="11430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57" name="Line 3533"/>
            <p:cNvSpPr>
              <a:spLocks noChangeShapeType="1"/>
            </p:cNvSpPr>
            <p:nvPr/>
          </p:nvSpPr>
          <p:spPr bwMode="auto">
            <a:xfrm flipH="1" flipV="1">
              <a:off x="1685925" y="1450975"/>
              <a:ext cx="47625" cy="190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58" name="Freeform 3534"/>
            <p:cNvSpPr>
              <a:spLocks/>
            </p:cNvSpPr>
            <p:nvPr/>
          </p:nvSpPr>
          <p:spPr bwMode="auto">
            <a:xfrm>
              <a:off x="1619250" y="1470025"/>
              <a:ext cx="114300" cy="38100"/>
            </a:xfrm>
            <a:custGeom>
              <a:avLst/>
              <a:gdLst/>
              <a:ahLst/>
              <a:cxnLst>
                <a:cxn ang="0">
                  <a:pos x="30" y="24"/>
                </a:cxn>
                <a:cxn ang="0">
                  <a:pos x="0" y="18"/>
                </a:cxn>
                <a:cxn ang="0">
                  <a:pos x="72" y="0"/>
                </a:cxn>
                <a:cxn ang="0">
                  <a:pos x="30" y="24"/>
                </a:cxn>
              </a:cxnLst>
              <a:rect l="0" t="0" r="r" b="b"/>
              <a:pathLst>
                <a:path w="72" h="24">
                  <a:moveTo>
                    <a:pt x="30" y="24"/>
                  </a:moveTo>
                  <a:lnTo>
                    <a:pt x="0" y="18"/>
                  </a:lnTo>
                  <a:lnTo>
                    <a:pt x="72" y="0"/>
                  </a:lnTo>
                  <a:lnTo>
                    <a:pt x="30" y="24"/>
                  </a:lnTo>
                  <a:close/>
                </a:path>
              </a:pathLst>
            </a:custGeom>
            <a:solidFill>
              <a:srgbClr val="9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59" name="Line 3535"/>
            <p:cNvSpPr>
              <a:spLocks noChangeShapeType="1"/>
            </p:cNvSpPr>
            <p:nvPr/>
          </p:nvSpPr>
          <p:spPr bwMode="auto">
            <a:xfrm flipH="1" flipV="1">
              <a:off x="1619250" y="1498600"/>
              <a:ext cx="47625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60" name="Line 3536"/>
            <p:cNvSpPr>
              <a:spLocks noChangeShapeType="1"/>
            </p:cNvSpPr>
            <p:nvPr/>
          </p:nvSpPr>
          <p:spPr bwMode="auto">
            <a:xfrm flipV="1">
              <a:off x="1619250" y="1470025"/>
              <a:ext cx="11430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61" name="Rectangle 3537"/>
            <p:cNvSpPr>
              <a:spLocks noChangeArrowheads="1"/>
            </p:cNvSpPr>
            <p:nvPr/>
          </p:nvSpPr>
          <p:spPr bwMode="auto">
            <a:xfrm>
              <a:off x="1115616" y="3717032"/>
              <a:ext cx="468077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Y [Pixel]</a:t>
              </a: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62" name="Freeform 3538"/>
            <p:cNvSpPr>
              <a:spLocks/>
            </p:cNvSpPr>
            <p:nvPr/>
          </p:nvSpPr>
          <p:spPr bwMode="auto">
            <a:xfrm>
              <a:off x="1600200" y="1508125"/>
              <a:ext cx="104775" cy="3810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66" y="12"/>
                </a:cxn>
                <a:cxn ang="0">
                  <a:pos x="42" y="0"/>
                </a:cxn>
                <a:cxn ang="0">
                  <a:pos x="0" y="24"/>
                </a:cxn>
              </a:cxnLst>
              <a:rect l="0" t="0" r="r" b="b"/>
              <a:pathLst>
                <a:path w="66" h="24">
                  <a:moveTo>
                    <a:pt x="0" y="24"/>
                  </a:moveTo>
                  <a:lnTo>
                    <a:pt x="66" y="12"/>
                  </a:lnTo>
                  <a:lnTo>
                    <a:pt x="42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9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63" name="Line 3539"/>
            <p:cNvSpPr>
              <a:spLocks noChangeShapeType="1"/>
            </p:cNvSpPr>
            <p:nvPr/>
          </p:nvSpPr>
          <p:spPr bwMode="auto">
            <a:xfrm flipV="1">
              <a:off x="1600200" y="1527175"/>
              <a:ext cx="104775" cy="190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64" name="Line 3540"/>
            <p:cNvSpPr>
              <a:spLocks noChangeShapeType="1"/>
            </p:cNvSpPr>
            <p:nvPr/>
          </p:nvSpPr>
          <p:spPr bwMode="auto">
            <a:xfrm flipH="1" flipV="1">
              <a:off x="1666875" y="1508125"/>
              <a:ext cx="38100" cy="190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65" name="Freeform 3541"/>
            <p:cNvSpPr>
              <a:spLocks/>
            </p:cNvSpPr>
            <p:nvPr/>
          </p:nvSpPr>
          <p:spPr bwMode="auto">
            <a:xfrm>
              <a:off x="1600200" y="1527175"/>
              <a:ext cx="104775" cy="19050"/>
            </a:xfrm>
            <a:custGeom>
              <a:avLst/>
              <a:gdLst/>
              <a:ahLst/>
              <a:cxnLst>
                <a:cxn ang="0">
                  <a:pos x="24" y="6"/>
                </a:cxn>
                <a:cxn ang="0">
                  <a:pos x="0" y="12"/>
                </a:cxn>
                <a:cxn ang="0">
                  <a:pos x="66" y="0"/>
                </a:cxn>
                <a:cxn ang="0">
                  <a:pos x="24" y="6"/>
                </a:cxn>
              </a:cxnLst>
              <a:rect l="0" t="0" r="r" b="b"/>
              <a:pathLst>
                <a:path w="66" h="12">
                  <a:moveTo>
                    <a:pt x="24" y="6"/>
                  </a:moveTo>
                  <a:lnTo>
                    <a:pt x="0" y="12"/>
                  </a:lnTo>
                  <a:lnTo>
                    <a:pt x="66" y="0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rgbClr val="9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66" name="Line 3542"/>
            <p:cNvSpPr>
              <a:spLocks noChangeShapeType="1"/>
            </p:cNvSpPr>
            <p:nvPr/>
          </p:nvSpPr>
          <p:spPr bwMode="auto">
            <a:xfrm flipH="1">
              <a:off x="1600200" y="1536700"/>
              <a:ext cx="38100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67" name="Line 3543"/>
            <p:cNvSpPr>
              <a:spLocks noChangeShapeType="1"/>
            </p:cNvSpPr>
            <p:nvPr/>
          </p:nvSpPr>
          <p:spPr bwMode="auto">
            <a:xfrm flipV="1">
              <a:off x="1600200" y="1527175"/>
              <a:ext cx="104775" cy="190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68" name="Freeform 3544"/>
            <p:cNvSpPr>
              <a:spLocks/>
            </p:cNvSpPr>
            <p:nvPr/>
          </p:nvSpPr>
          <p:spPr bwMode="auto">
            <a:xfrm>
              <a:off x="1581150" y="1450975"/>
              <a:ext cx="104775" cy="47625"/>
            </a:xfrm>
            <a:custGeom>
              <a:avLst/>
              <a:gdLst/>
              <a:ahLst/>
              <a:cxnLst>
                <a:cxn ang="0">
                  <a:pos x="24" y="30"/>
                </a:cxn>
                <a:cxn ang="0">
                  <a:pos x="0" y="12"/>
                </a:cxn>
                <a:cxn ang="0">
                  <a:pos x="66" y="0"/>
                </a:cxn>
                <a:cxn ang="0">
                  <a:pos x="24" y="30"/>
                </a:cxn>
              </a:cxnLst>
              <a:rect l="0" t="0" r="r" b="b"/>
              <a:pathLst>
                <a:path w="66" h="30">
                  <a:moveTo>
                    <a:pt x="24" y="30"/>
                  </a:moveTo>
                  <a:lnTo>
                    <a:pt x="0" y="12"/>
                  </a:lnTo>
                  <a:lnTo>
                    <a:pt x="66" y="0"/>
                  </a:lnTo>
                  <a:lnTo>
                    <a:pt x="24" y="30"/>
                  </a:lnTo>
                  <a:close/>
                </a:path>
              </a:pathLst>
            </a:custGeom>
            <a:solidFill>
              <a:srgbClr val="9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69" name="Line 3545"/>
            <p:cNvSpPr>
              <a:spLocks noChangeShapeType="1"/>
            </p:cNvSpPr>
            <p:nvPr/>
          </p:nvSpPr>
          <p:spPr bwMode="auto">
            <a:xfrm flipH="1" flipV="1">
              <a:off x="1581150" y="1470025"/>
              <a:ext cx="3810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70" name="Line 3546"/>
            <p:cNvSpPr>
              <a:spLocks noChangeShapeType="1"/>
            </p:cNvSpPr>
            <p:nvPr/>
          </p:nvSpPr>
          <p:spPr bwMode="auto">
            <a:xfrm flipV="1">
              <a:off x="1581150" y="1450975"/>
              <a:ext cx="104775" cy="190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71" name="Freeform 3547"/>
            <p:cNvSpPr>
              <a:spLocks/>
            </p:cNvSpPr>
            <p:nvPr/>
          </p:nvSpPr>
          <p:spPr bwMode="auto">
            <a:xfrm>
              <a:off x="1562100" y="1622425"/>
              <a:ext cx="104775" cy="142875"/>
            </a:xfrm>
            <a:custGeom>
              <a:avLst/>
              <a:gdLst/>
              <a:ahLst/>
              <a:cxnLst>
                <a:cxn ang="0">
                  <a:pos x="0" y="90"/>
                </a:cxn>
                <a:cxn ang="0">
                  <a:pos x="66" y="0"/>
                </a:cxn>
                <a:cxn ang="0">
                  <a:pos x="42" y="30"/>
                </a:cxn>
                <a:cxn ang="0">
                  <a:pos x="0" y="90"/>
                </a:cxn>
              </a:cxnLst>
              <a:rect l="0" t="0" r="r" b="b"/>
              <a:pathLst>
                <a:path w="66" h="90">
                  <a:moveTo>
                    <a:pt x="0" y="90"/>
                  </a:moveTo>
                  <a:lnTo>
                    <a:pt x="66" y="0"/>
                  </a:lnTo>
                  <a:lnTo>
                    <a:pt x="42" y="30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B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72" name="Line 3548"/>
            <p:cNvSpPr>
              <a:spLocks noChangeShapeType="1"/>
            </p:cNvSpPr>
            <p:nvPr/>
          </p:nvSpPr>
          <p:spPr bwMode="auto">
            <a:xfrm flipV="1">
              <a:off x="1562100" y="1622425"/>
              <a:ext cx="104775" cy="1428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73" name="Line 3549"/>
            <p:cNvSpPr>
              <a:spLocks noChangeShapeType="1"/>
            </p:cNvSpPr>
            <p:nvPr/>
          </p:nvSpPr>
          <p:spPr bwMode="auto">
            <a:xfrm flipH="1">
              <a:off x="1628775" y="1622425"/>
              <a:ext cx="38100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74" name="Freeform 3550"/>
            <p:cNvSpPr>
              <a:spLocks/>
            </p:cNvSpPr>
            <p:nvPr/>
          </p:nvSpPr>
          <p:spPr bwMode="auto">
            <a:xfrm>
              <a:off x="1562100" y="1622425"/>
              <a:ext cx="104775" cy="152400"/>
            </a:xfrm>
            <a:custGeom>
              <a:avLst/>
              <a:gdLst/>
              <a:ahLst/>
              <a:cxnLst>
                <a:cxn ang="0">
                  <a:pos x="24" y="96"/>
                </a:cxn>
                <a:cxn ang="0">
                  <a:pos x="0" y="90"/>
                </a:cxn>
                <a:cxn ang="0">
                  <a:pos x="66" y="0"/>
                </a:cxn>
                <a:cxn ang="0">
                  <a:pos x="24" y="96"/>
                </a:cxn>
              </a:cxnLst>
              <a:rect l="0" t="0" r="r" b="b"/>
              <a:pathLst>
                <a:path w="66" h="96">
                  <a:moveTo>
                    <a:pt x="24" y="96"/>
                  </a:moveTo>
                  <a:lnTo>
                    <a:pt x="0" y="90"/>
                  </a:lnTo>
                  <a:lnTo>
                    <a:pt x="66" y="0"/>
                  </a:lnTo>
                  <a:lnTo>
                    <a:pt x="24" y="96"/>
                  </a:lnTo>
                  <a:close/>
                </a:path>
              </a:pathLst>
            </a:custGeom>
            <a:solidFill>
              <a:srgbClr val="B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75" name="Line 3551"/>
            <p:cNvSpPr>
              <a:spLocks noChangeShapeType="1"/>
            </p:cNvSpPr>
            <p:nvPr/>
          </p:nvSpPr>
          <p:spPr bwMode="auto">
            <a:xfrm flipH="1" flipV="1">
              <a:off x="1562100" y="1765300"/>
              <a:ext cx="38100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76" name="Line 3552"/>
            <p:cNvSpPr>
              <a:spLocks noChangeShapeType="1"/>
            </p:cNvSpPr>
            <p:nvPr/>
          </p:nvSpPr>
          <p:spPr bwMode="auto">
            <a:xfrm flipV="1">
              <a:off x="1562100" y="1622425"/>
              <a:ext cx="104775" cy="1428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77" name="Freeform 3553"/>
            <p:cNvSpPr>
              <a:spLocks/>
            </p:cNvSpPr>
            <p:nvPr/>
          </p:nvSpPr>
          <p:spPr bwMode="auto">
            <a:xfrm>
              <a:off x="1562100" y="1508125"/>
              <a:ext cx="104775" cy="38100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18"/>
                </a:cxn>
                <a:cxn ang="0">
                  <a:pos x="66" y="0"/>
                </a:cxn>
                <a:cxn ang="0">
                  <a:pos x="24" y="24"/>
                </a:cxn>
              </a:cxnLst>
              <a:rect l="0" t="0" r="r" b="b"/>
              <a:pathLst>
                <a:path w="66" h="24">
                  <a:moveTo>
                    <a:pt x="24" y="24"/>
                  </a:moveTo>
                  <a:lnTo>
                    <a:pt x="0" y="18"/>
                  </a:lnTo>
                  <a:lnTo>
                    <a:pt x="66" y="0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rgbClr val="9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78" name="Line 3554"/>
            <p:cNvSpPr>
              <a:spLocks noChangeShapeType="1"/>
            </p:cNvSpPr>
            <p:nvPr/>
          </p:nvSpPr>
          <p:spPr bwMode="auto">
            <a:xfrm flipH="1" flipV="1">
              <a:off x="1562100" y="1536700"/>
              <a:ext cx="38100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79" name="Line 3555"/>
            <p:cNvSpPr>
              <a:spLocks noChangeShapeType="1"/>
            </p:cNvSpPr>
            <p:nvPr/>
          </p:nvSpPr>
          <p:spPr bwMode="auto">
            <a:xfrm flipV="1">
              <a:off x="1562100" y="1508125"/>
              <a:ext cx="104775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80" name="Freeform 3556"/>
            <p:cNvSpPr>
              <a:spLocks/>
            </p:cNvSpPr>
            <p:nvPr/>
          </p:nvSpPr>
          <p:spPr bwMode="auto">
            <a:xfrm>
              <a:off x="1562100" y="1498600"/>
              <a:ext cx="104775" cy="3810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66" y="6"/>
                </a:cxn>
                <a:cxn ang="0">
                  <a:pos x="36" y="0"/>
                </a:cxn>
                <a:cxn ang="0">
                  <a:pos x="0" y="24"/>
                </a:cxn>
              </a:cxnLst>
              <a:rect l="0" t="0" r="r" b="b"/>
              <a:pathLst>
                <a:path w="66" h="24">
                  <a:moveTo>
                    <a:pt x="0" y="24"/>
                  </a:moveTo>
                  <a:lnTo>
                    <a:pt x="66" y="6"/>
                  </a:lnTo>
                  <a:lnTo>
                    <a:pt x="36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9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81" name="Line 3557"/>
            <p:cNvSpPr>
              <a:spLocks noChangeShapeType="1"/>
            </p:cNvSpPr>
            <p:nvPr/>
          </p:nvSpPr>
          <p:spPr bwMode="auto">
            <a:xfrm flipV="1">
              <a:off x="1562100" y="1508125"/>
              <a:ext cx="104775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82" name="Line 3558"/>
            <p:cNvSpPr>
              <a:spLocks noChangeShapeType="1"/>
            </p:cNvSpPr>
            <p:nvPr/>
          </p:nvSpPr>
          <p:spPr bwMode="auto">
            <a:xfrm flipH="1" flipV="1">
              <a:off x="1619250" y="1498600"/>
              <a:ext cx="47625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83" name="Freeform 3559"/>
            <p:cNvSpPr>
              <a:spLocks/>
            </p:cNvSpPr>
            <p:nvPr/>
          </p:nvSpPr>
          <p:spPr bwMode="auto">
            <a:xfrm>
              <a:off x="1543050" y="1555750"/>
              <a:ext cx="114300" cy="133350"/>
            </a:xfrm>
            <a:custGeom>
              <a:avLst/>
              <a:gdLst/>
              <a:ahLst/>
              <a:cxnLst>
                <a:cxn ang="0">
                  <a:pos x="30" y="60"/>
                </a:cxn>
                <a:cxn ang="0">
                  <a:pos x="0" y="84"/>
                </a:cxn>
                <a:cxn ang="0">
                  <a:pos x="72" y="0"/>
                </a:cxn>
                <a:cxn ang="0">
                  <a:pos x="30" y="60"/>
                </a:cxn>
              </a:cxnLst>
              <a:rect l="0" t="0" r="r" b="b"/>
              <a:pathLst>
                <a:path w="72" h="84">
                  <a:moveTo>
                    <a:pt x="30" y="60"/>
                  </a:moveTo>
                  <a:lnTo>
                    <a:pt x="0" y="84"/>
                  </a:lnTo>
                  <a:lnTo>
                    <a:pt x="72" y="0"/>
                  </a:lnTo>
                  <a:lnTo>
                    <a:pt x="30" y="60"/>
                  </a:lnTo>
                  <a:close/>
                </a:path>
              </a:pathLst>
            </a:custGeom>
            <a:solidFill>
              <a:srgbClr val="9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84" name="Line 3560"/>
            <p:cNvSpPr>
              <a:spLocks noChangeShapeType="1"/>
            </p:cNvSpPr>
            <p:nvPr/>
          </p:nvSpPr>
          <p:spPr bwMode="auto">
            <a:xfrm flipH="1">
              <a:off x="1543050" y="1651000"/>
              <a:ext cx="47625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85" name="Line 3561"/>
            <p:cNvSpPr>
              <a:spLocks noChangeShapeType="1"/>
            </p:cNvSpPr>
            <p:nvPr/>
          </p:nvSpPr>
          <p:spPr bwMode="auto">
            <a:xfrm flipV="1">
              <a:off x="1543050" y="1555750"/>
              <a:ext cx="114300" cy="1333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86" name="Freeform 3562"/>
            <p:cNvSpPr>
              <a:spLocks/>
            </p:cNvSpPr>
            <p:nvPr/>
          </p:nvSpPr>
          <p:spPr bwMode="auto">
            <a:xfrm>
              <a:off x="1533525" y="1536700"/>
              <a:ext cx="104775" cy="95250"/>
            </a:xfrm>
            <a:custGeom>
              <a:avLst/>
              <a:gdLst/>
              <a:ahLst/>
              <a:cxnLst>
                <a:cxn ang="0">
                  <a:pos x="24" y="60"/>
                </a:cxn>
                <a:cxn ang="0">
                  <a:pos x="0" y="36"/>
                </a:cxn>
                <a:cxn ang="0">
                  <a:pos x="66" y="0"/>
                </a:cxn>
                <a:cxn ang="0">
                  <a:pos x="24" y="60"/>
                </a:cxn>
              </a:cxnLst>
              <a:rect l="0" t="0" r="r" b="b"/>
              <a:pathLst>
                <a:path w="66" h="60">
                  <a:moveTo>
                    <a:pt x="24" y="60"/>
                  </a:moveTo>
                  <a:lnTo>
                    <a:pt x="0" y="36"/>
                  </a:lnTo>
                  <a:lnTo>
                    <a:pt x="66" y="0"/>
                  </a:lnTo>
                  <a:lnTo>
                    <a:pt x="24" y="60"/>
                  </a:lnTo>
                  <a:close/>
                </a:path>
              </a:pathLst>
            </a:custGeom>
            <a:solidFill>
              <a:srgbClr val="A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87" name="Line 3563"/>
            <p:cNvSpPr>
              <a:spLocks noChangeShapeType="1"/>
            </p:cNvSpPr>
            <p:nvPr/>
          </p:nvSpPr>
          <p:spPr bwMode="auto">
            <a:xfrm flipH="1" flipV="1">
              <a:off x="1533525" y="1593850"/>
              <a:ext cx="38100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88" name="Line 3564"/>
            <p:cNvSpPr>
              <a:spLocks noChangeShapeType="1"/>
            </p:cNvSpPr>
            <p:nvPr/>
          </p:nvSpPr>
          <p:spPr bwMode="auto">
            <a:xfrm flipV="1">
              <a:off x="1533525" y="1536700"/>
              <a:ext cx="104775" cy="571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89" name="Freeform 3565"/>
            <p:cNvSpPr>
              <a:spLocks/>
            </p:cNvSpPr>
            <p:nvPr/>
          </p:nvSpPr>
          <p:spPr bwMode="auto">
            <a:xfrm>
              <a:off x="1533525" y="1536700"/>
              <a:ext cx="104775" cy="57150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66" y="0"/>
                </a:cxn>
                <a:cxn ang="0">
                  <a:pos x="42" y="6"/>
                </a:cxn>
                <a:cxn ang="0">
                  <a:pos x="0" y="36"/>
                </a:cxn>
              </a:cxnLst>
              <a:rect l="0" t="0" r="r" b="b"/>
              <a:pathLst>
                <a:path w="66" h="36">
                  <a:moveTo>
                    <a:pt x="0" y="36"/>
                  </a:moveTo>
                  <a:lnTo>
                    <a:pt x="66" y="0"/>
                  </a:lnTo>
                  <a:lnTo>
                    <a:pt x="42" y="6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A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90" name="Line 3566"/>
            <p:cNvSpPr>
              <a:spLocks noChangeShapeType="1"/>
            </p:cNvSpPr>
            <p:nvPr/>
          </p:nvSpPr>
          <p:spPr bwMode="auto">
            <a:xfrm flipV="1">
              <a:off x="1533525" y="1536700"/>
              <a:ext cx="104775" cy="571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91" name="Line 3567"/>
            <p:cNvSpPr>
              <a:spLocks noChangeShapeType="1"/>
            </p:cNvSpPr>
            <p:nvPr/>
          </p:nvSpPr>
          <p:spPr bwMode="auto">
            <a:xfrm flipH="1">
              <a:off x="1600200" y="1536700"/>
              <a:ext cx="38100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92" name="Freeform 3568"/>
            <p:cNvSpPr>
              <a:spLocks/>
            </p:cNvSpPr>
            <p:nvPr/>
          </p:nvSpPr>
          <p:spPr bwMode="auto">
            <a:xfrm>
              <a:off x="1524000" y="1651000"/>
              <a:ext cx="104775" cy="8572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66" y="12"/>
                </a:cxn>
                <a:cxn ang="0">
                  <a:pos x="42" y="0"/>
                </a:cxn>
                <a:cxn ang="0">
                  <a:pos x="0" y="54"/>
                </a:cxn>
              </a:cxnLst>
              <a:rect l="0" t="0" r="r" b="b"/>
              <a:pathLst>
                <a:path w="66" h="54">
                  <a:moveTo>
                    <a:pt x="0" y="54"/>
                  </a:moveTo>
                  <a:lnTo>
                    <a:pt x="66" y="12"/>
                  </a:lnTo>
                  <a:lnTo>
                    <a:pt x="42" y="0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B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93" name="Line 3569"/>
            <p:cNvSpPr>
              <a:spLocks noChangeShapeType="1"/>
            </p:cNvSpPr>
            <p:nvPr/>
          </p:nvSpPr>
          <p:spPr bwMode="auto">
            <a:xfrm flipV="1">
              <a:off x="1524000" y="1670050"/>
              <a:ext cx="104775" cy="666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94" name="Line 3570"/>
            <p:cNvSpPr>
              <a:spLocks noChangeShapeType="1"/>
            </p:cNvSpPr>
            <p:nvPr/>
          </p:nvSpPr>
          <p:spPr bwMode="auto">
            <a:xfrm flipH="1" flipV="1">
              <a:off x="1590675" y="1651000"/>
              <a:ext cx="38100" cy="190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95" name="Freeform 3571"/>
            <p:cNvSpPr>
              <a:spLocks/>
            </p:cNvSpPr>
            <p:nvPr/>
          </p:nvSpPr>
          <p:spPr bwMode="auto">
            <a:xfrm>
              <a:off x="1524000" y="1670050"/>
              <a:ext cx="104775" cy="95250"/>
            </a:xfrm>
            <a:custGeom>
              <a:avLst/>
              <a:gdLst/>
              <a:ahLst/>
              <a:cxnLst>
                <a:cxn ang="0">
                  <a:pos x="24" y="60"/>
                </a:cxn>
                <a:cxn ang="0">
                  <a:pos x="0" y="42"/>
                </a:cxn>
                <a:cxn ang="0">
                  <a:pos x="66" y="0"/>
                </a:cxn>
                <a:cxn ang="0">
                  <a:pos x="24" y="60"/>
                </a:cxn>
              </a:cxnLst>
              <a:rect l="0" t="0" r="r" b="b"/>
              <a:pathLst>
                <a:path w="66" h="60">
                  <a:moveTo>
                    <a:pt x="24" y="60"/>
                  </a:moveTo>
                  <a:lnTo>
                    <a:pt x="0" y="42"/>
                  </a:lnTo>
                  <a:lnTo>
                    <a:pt x="66" y="0"/>
                  </a:lnTo>
                  <a:lnTo>
                    <a:pt x="24" y="60"/>
                  </a:lnTo>
                  <a:close/>
                </a:path>
              </a:pathLst>
            </a:custGeom>
            <a:solidFill>
              <a:srgbClr val="B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96" name="Line 3572"/>
            <p:cNvSpPr>
              <a:spLocks noChangeShapeType="1"/>
            </p:cNvSpPr>
            <p:nvPr/>
          </p:nvSpPr>
          <p:spPr bwMode="auto">
            <a:xfrm flipH="1" flipV="1">
              <a:off x="1524000" y="1736725"/>
              <a:ext cx="3810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97" name="Line 3573"/>
            <p:cNvSpPr>
              <a:spLocks noChangeShapeType="1"/>
            </p:cNvSpPr>
            <p:nvPr/>
          </p:nvSpPr>
          <p:spPr bwMode="auto">
            <a:xfrm flipV="1">
              <a:off x="1524000" y="1670050"/>
              <a:ext cx="104775" cy="666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98" name="Freeform 3574"/>
            <p:cNvSpPr>
              <a:spLocks/>
            </p:cNvSpPr>
            <p:nvPr/>
          </p:nvSpPr>
          <p:spPr bwMode="auto">
            <a:xfrm>
              <a:off x="1514475" y="1498600"/>
              <a:ext cx="104775" cy="38100"/>
            </a:xfrm>
            <a:custGeom>
              <a:avLst/>
              <a:gdLst/>
              <a:ahLst/>
              <a:cxnLst>
                <a:cxn ang="0">
                  <a:pos x="30" y="24"/>
                </a:cxn>
                <a:cxn ang="0">
                  <a:pos x="0" y="12"/>
                </a:cxn>
                <a:cxn ang="0">
                  <a:pos x="66" y="0"/>
                </a:cxn>
                <a:cxn ang="0">
                  <a:pos x="30" y="24"/>
                </a:cxn>
              </a:cxnLst>
              <a:rect l="0" t="0" r="r" b="b"/>
              <a:pathLst>
                <a:path w="66" h="24">
                  <a:moveTo>
                    <a:pt x="30" y="24"/>
                  </a:moveTo>
                  <a:lnTo>
                    <a:pt x="0" y="12"/>
                  </a:lnTo>
                  <a:lnTo>
                    <a:pt x="66" y="0"/>
                  </a:lnTo>
                  <a:lnTo>
                    <a:pt x="30" y="24"/>
                  </a:lnTo>
                  <a:close/>
                </a:path>
              </a:pathLst>
            </a:custGeom>
            <a:solidFill>
              <a:srgbClr val="9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99" name="Line 3575"/>
            <p:cNvSpPr>
              <a:spLocks noChangeShapeType="1"/>
            </p:cNvSpPr>
            <p:nvPr/>
          </p:nvSpPr>
          <p:spPr bwMode="auto">
            <a:xfrm flipH="1" flipV="1">
              <a:off x="1514475" y="1517650"/>
              <a:ext cx="47625" cy="190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00" name="Line 3576"/>
            <p:cNvSpPr>
              <a:spLocks noChangeShapeType="1"/>
            </p:cNvSpPr>
            <p:nvPr/>
          </p:nvSpPr>
          <p:spPr bwMode="auto">
            <a:xfrm flipV="1">
              <a:off x="1514475" y="1498600"/>
              <a:ext cx="104775" cy="190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01" name="Freeform 3577"/>
            <p:cNvSpPr>
              <a:spLocks/>
            </p:cNvSpPr>
            <p:nvPr/>
          </p:nvSpPr>
          <p:spPr bwMode="auto">
            <a:xfrm>
              <a:off x="1514475" y="1470025"/>
              <a:ext cx="104775" cy="47625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66" y="18"/>
                </a:cxn>
                <a:cxn ang="0">
                  <a:pos x="42" y="0"/>
                </a:cxn>
                <a:cxn ang="0">
                  <a:pos x="0" y="30"/>
                </a:cxn>
              </a:cxnLst>
              <a:rect l="0" t="0" r="r" b="b"/>
              <a:pathLst>
                <a:path w="66" h="30">
                  <a:moveTo>
                    <a:pt x="0" y="30"/>
                  </a:moveTo>
                  <a:lnTo>
                    <a:pt x="66" y="18"/>
                  </a:lnTo>
                  <a:lnTo>
                    <a:pt x="42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9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02" name="Line 3578"/>
            <p:cNvSpPr>
              <a:spLocks noChangeShapeType="1"/>
            </p:cNvSpPr>
            <p:nvPr/>
          </p:nvSpPr>
          <p:spPr bwMode="auto">
            <a:xfrm flipV="1">
              <a:off x="1514475" y="1498600"/>
              <a:ext cx="104775" cy="190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03" name="Line 3579"/>
            <p:cNvSpPr>
              <a:spLocks noChangeShapeType="1"/>
            </p:cNvSpPr>
            <p:nvPr/>
          </p:nvSpPr>
          <p:spPr bwMode="auto">
            <a:xfrm flipH="1" flipV="1">
              <a:off x="1581150" y="1470025"/>
              <a:ext cx="3810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04" name="Freeform 3580"/>
            <p:cNvSpPr>
              <a:spLocks/>
            </p:cNvSpPr>
            <p:nvPr/>
          </p:nvSpPr>
          <p:spPr bwMode="auto">
            <a:xfrm>
              <a:off x="1495425" y="1546225"/>
              <a:ext cx="104775" cy="47625"/>
            </a:xfrm>
            <a:custGeom>
              <a:avLst/>
              <a:gdLst/>
              <a:ahLst/>
              <a:cxnLst>
                <a:cxn ang="0">
                  <a:pos x="24" y="30"/>
                </a:cxn>
                <a:cxn ang="0">
                  <a:pos x="0" y="18"/>
                </a:cxn>
                <a:cxn ang="0">
                  <a:pos x="66" y="0"/>
                </a:cxn>
                <a:cxn ang="0">
                  <a:pos x="24" y="30"/>
                </a:cxn>
              </a:cxnLst>
              <a:rect l="0" t="0" r="r" b="b"/>
              <a:pathLst>
                <a:path w="66" h="30">
                  <a:moveTo>
                    <a:pt x="24" y="30"/>
                  </a:moveTo>
                  <a:lnTo>
                    <a:pt x="0" y="18"/>
                  </a:lnTo>
                  <a:lnTo>
                    <a:pt x="66" y="0"/>
                  </a:lnTo>
                  <a:lnTo>
                    <a:pt x="24" y="30"/>
                  </a:lnTo>
                  <a:close/>
                </a:path>
              </a:pathLst>
            </a:custGeom>
            <a:solidFill>
              <a:srgbClr val="A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05" name="Line 3581"/>
            <p:cNvSpPr>
              <a:spLocks noChangeShapeType="1"/>
            </p:cNvSpPr>
            <p:nvPr/>
          </p:nvSpPr>
          <p:spPr bwMode="auto">
            <a:xfrm flipH="1" flipV="1">
              <a:off x="1495425" y="1574800"/>
              <a:ext cx="38100" cy="190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06" name="Line 3582"/>
            <p:cNvSpPr>
              <a:spLocks noChangeShapeType="1"/>
            </p:cNvSpPr>
            <p:nvPr/>
          </p:nvSpPr>
          <p:spPr bwMode="auto">
            <a:xfrm flipV="1">
              <a:off x="1495425" y="1546225"/>
              <a:ext cx="104775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07" name="Freeform 3583"/>
            <p:cNvSpPr>
              <a:spLocks/>
            </p:cNvSpPr>
            <p:nvPr/>
          </p:nvSpPr>
          <p:spPr bwMode="auto">
            <a:xfrm>
              <a:off x="1495425" y="1536700"/>
              <a:ext cx="104775" cy="3810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66" y="6"/>
                </a:cxn>
                <a:cxn ang="0">
                  <a:pos x="42" y="0"/>
                </a:cxn>
                <a:cxn ang="0">
                  <a:pos x="0" y="24"/>
                </a:cxn>
              </a:cxnLst>
              <a:rect l="0" t="0" r="r" b="b"/>
              <a:pathLst>
                <a:path w="66" h="24">
                  <a:moveTo>
                    <a:pt x="0" y="24"/>
                  </a:moveTo>
                  <a:lnTo>
                    <a:pt x="66" y="6"/>
                  </a:lnTo>
                  <a:lnTo>
                    <a:pt x="42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9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08" name="Line 3584"/>
            <p:cNvSpPr>
              <a:spLocks noChangeShapeType="1"/>
            </p:cNvSpPr>
            <p:nvPr/>
          </p:nvSpPr>
          <p:spPr bwMode="auto">
            <a:xfrm flipV="1">
              <a:off x="1495425" y="1546225"/>
              <a:ext cx="104775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09" name="Line 3585"/>
            <p:cNvSpPr>
              <a:spLocks noChangeShapeType="1"/>
            </p:cNvSpPr>
            <p:nvPr/>
          </p:nvSpPr>
          <p:spPr bwMode="auto">
            <a:xfrm flipH="1" flipV="1">
              <a:off x="1562100" y="1536700"/>
              <a:ext cx="38100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10" name="Freeform 3586"/>
            <p:cNvSpPr>
              <a:spLocks/>
            </p:cNvSpPr>
            <p:nvPr/>
          </p:nvSpPr>
          <p:spPr bwMode="auto">
            <a:xfrm>
              <a:off x="1400175" y="1631950"/>
              <a:ext cx="104775" cy="123825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66" y="78"/>
                </a:cxn>
                <a:cxn ang="0">
                  <a:pos x="42" y="0"/>
                </a:cxn>
                <a:cxn ang="0">
                  <a:pos x="0" y="24"/>
                </a:cxn>
              </a:cxnLst>
              <a:rect l="0" t="0" r="r" b="b"/>
              <a:pathLst>
                <a:path w="66" h="78">
                  <a:moveTo>
                    <a:pt x="0" y="24"/>
                  </a:moveTo>
                  <a:lnTo>
                    <a:pt x="66" y="78"/>
                  </a:lnTo>
                  <a:lnTo>
                    <a:pt x="42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9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11" name="Line 3587"/>
            <p:cNvSpPr>
              <a:spLocks noChangeShapeType="1"/>
            </p:cNvSpPr>
            <p:nvPr/>
          </p:nvSpPr>
          <p:spPr bwMode="auto">
            <a:xfrm>
              <a:off x="1400175" y="1670050"/>
              <a:ext cx="104775" cy="857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12" name="Line 3588"/>
            <p:cNvSpPr>
              <a:spLocks noChangeShapeType="1"/>
            </p:cNvSpPr>
            <p:nvPr/>
          </p:nvSpPr>
          <p:spPr bwMode="auto">
            <a:xfrm flipH="1" flipV="1">
              <a:off x="1466850" y="1631950"/>
              <a:ext cx="38100" cy="1238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13" name="Freeform 3589"/>
            <p:cNvSpPr>
              <a:spLocks/>
            </p:cNvSpPr>
            <p:nvPr/>
          </p:nvSpPr>
          <p:spPr bwMode="auto">
            <a:xfrm>
              <a:off x="1466850" y="1631950"/>
              <a:ext cx="104775" cy="123825"/>
            </a:xfrm>
            <a:custGeom>
              <a:avLst/>
              <a:gdLst/>
              <a:ahLst/>
              <a:cxnLst>
                <a:cxn ang="0">
                  <a:pos x="24" y="78"/>
                </a:cxn>
                <a:cxn ang="0">
                  <a:pos x="0" y="0"/>
                </a:cxn>
                <a:cxn ang="0">
                  <a:pos x="66" y="0"/>
                </a:cxn>
                <a:cxn ang="0">
                  <a:pos x="24" y="78"/>
                </a:cxn>
              </a:cxnLst>
              <a:rect l="0" t="0" r="r" b="b"/>
              <a:pathLst>
                <a:path w="66" h="78">
                  <a:moveTo>
                    <a:pt x="24" y="78"/>
                  </a:moveTo>
                  <a:lnTo>
                    <a:pt x="0" y="0"/>
                  </a:lnTo>
                  <a:lnTo>
                    <a:pt x="66" y="0"/>
                  </a:lnTo>
                  <a:lnTo>
                    <a:pt x="24" y="78"/>
                  </a:lnTo>
                  <a:close/>
                </a:path>
              </a:pathLst>
            </a:custGeom>
            <a:solidFill>
              <a:srgbClr val="D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14" name="Line 3590"/>
            <p:cNvSpPr>
              <a:spLocks noChangeShapeType="1"/>
            </p:cNvSpPr>
            <p:nvPr/>
          </p:nvSpPr>
          <p:spPr bwMode="auto">
            <a:xfrm flipH="1" flipV="1">
              <a:off x="1466850" y="1631950"/>
              <a:ext cx="38100" cy="1238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15" name="Line 3591"/>
            <p:cNvSpPr>
              <a:spLocks noChangeShapeType="1"/>
            </p:cNvSpPr>
            <p:nvPr/>
          </p:nvSpPr>
          <p:spPr bwMode="auto">
            <a:xfrm>
              <a:off x="1466850" y="1631950"/>
              <a:ext cx="1047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16" name="Freeform 3592"/>
            <p:cNvSpPr>
              <a:spLocks/>
            </p:cNvSpPr>
            <p:nvPr/>
          </p:nvSpPr>
          <p:spPr bwMode="auto">
            <a:xfrm>
              <a:off x="1438275" y="1689100"/>
              <a:ext cx="104775" cy="6667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66" y="0"/>
                </a:cxn>
                <a:cxn ang="0">
                  <a:pos x="42" y="42"/>
                </a:cxn>
                <a:cxn ang="0">
                  <a:pos x="0" y="6"/>
                </a:cxn>
              </a:cxnLst>
              <a:rect l="0" t="0" r="r" b="b"/>
              <a:pathLst>
                <a:path w="66" h="42">
                  <a:moveTo>
                    <a:pt x="0" y="6"/>
                  </a:moveTo>
                  <a:lnTo>
                    <a:pt x="66" y="0"/>
                  </a:lnTo>
                  <a:lnTo>
                    <a:pt x="42" y="42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A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17" name="Line 3593"/>
            <p:cNvSpPr>
              <a:spLocks noChangeShapeType="1"/>
            </p:cNvSpPr>
            <p:nvPr/>
          </p:nvSpPr>
          <p:spPr bwMode="auto">
            <a:xfrm flipV="1">
              <a:off x="1438275" y="1689100"/>
              <a:ext cx="104775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18" name="Line 3594"/>
            <p:cNvSpPr>
              <a:spLocks noChangeShapeType="1"/>
            </p:cNvSpPr>
            <p:nvPr/>
          </p:nvSpPr>
          <p:spPr bwMode="auto">
            <a:xfrm flipH="1">
              <a:off x="1504950" y="1689100"/>
              <a:ext cx="38100" cy="666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19" name="Freeform 3595"/>
            <p:cNvSpPr>
              <a:spLocks/>
            </p:cNvSpPr>
            <p:nvPr/>
          </p:nvSpPr>
          <p:spPr bwMode="auto">
            <a:xfrm>
              <a:off x="1438275" y="1689100"/>
              <a:ext cx="104775" cy="9525"/>
            </a:xfrm>
            <a:custGeom>
              <a:avLst/>
              <a:gdLst/>
              <a:ahLst/>
              <a:cxnLst>
                <a:cxn ang="0">
                  <a:pos x="24" y="6"/>
                </a:cxn>
                <a:cxn ang="0">
                  <a:pos x="0" y="6"/>
                </a:cxn>
                <a:cxn ang="0">
                  <a:pos x="66" y="0"/>
                </a:cxn>
                <a:cxn ang="0">
                  <a:pos x="24" y="6"/>
                </a:cxn>
              </a:cxnLst>
              <a:rect l="0" t="0" r="r" b="b"/>
              <a:pathLst>
                <a:path w="66" h="6">
                  <a:moveTo>
                    <a:pt x="24" y="6"/>
                  </a:moveTo>
                  <a:lnTo>
                    <a:pt x="0" y="6"/>
                  </a:lnTo>
                  <a:lnTo>
                    <a:pt x="66" y="0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rgbClr val="A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20" name="Line 3596"/>
            <p:cNvSpPr>
              <a:spLocks noChangeShapeType="1"/>
            </p:cNvSpPr>
            <p:nvPr/>
          </p:nvSpPr>
          <p:spPr bwMode="auto">
            <a:xfrm flipH="1">
              <a:off x="1438275" y="1698625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21" name="Line 3597"/>
            <p:cNvSpPr>
              <a:spLocks noChangeShapeType="1"/>
            </p:cNvSpPr>
            <p:nvPr/>
          </p:nvSpPr>
          <p:spPr bwMode="auto">
            <a:xfrm flipV="1">
              <a:off x="1438275" y="1689100"/>
              <a:ext cx="104775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22" name="Freeform 3598"/>
            <p:cNvSpPr>
              <a:spLocks/>
            </p:cNvSpPr>
            <p:nvPr/>
          </p:nvSpPr>
          <p:spPr bwMode="auto">
            <a:xfrm>
              <a:off x="1476375" y="1651000"/>
              <a:ext cx="114300" cy="47625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72" y="0"/>
                </a:cxn>
                <a:cxn ang="0">
                  <a:pos x="42" y="24"/>
                </a:cxn>
                <a:cxn ang="0">
                  <a:pos x="0" y="30"/>
                </a:cxn>
              </a:cxnLst>
              <a:rect l="0" t="0" r="r" b="b"/>
              <a:pathLst>
                <a:path w="72" h="30">
                  <a:moveTo>
                    <a:pt x="0" y="30"/>
                  </a:moveTo>
                  <a:lnTo>
                    <a:pt x="72" y="0"/>
                  </a:lnTo>
                  <a:lnTo>
                    <a:pt x="42" y="24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23" name="Line 3599"/>
            <p:cNvSpPr>
              <a:spLocks noChangeShapeType="1"/>
            </p:cNvSpPr>
            <p:nvPr/>
          </p:nvSpPr>
          <p:spPr bwMode="auto">
            <a:xfrm flipV="1">
              <a:off x="1476375" y="1651000"/>
              <a:ext cx="114300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24" name="Line 3600"/>
            <p:cNvSpPr>
              <a:spLocks noChangeShapeType="1"/>
            </p:cNvSpPr>
            <p:nvPr/>
          </p:nvSpPr>
          <p:spPr bwMode="auto">
            <a:xfrm flipH="1">
              <a:off x="1543050" y="1651000"/>
              <a:ext cx="47625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25" name="Freeform 3601"/>
            <p:cNvSpPr>
              <a:spLocks/>
            </p:cNvSpPr>
            <p:nvPr/>
          </p:nvSpPr>
          <p:spPr bwMode="auto">
            <a:xfrm>
              <a:off x="1476375" y="1651000"/>
              <a:ext cx="114300" cy="85725"/>
            </a:xfrm>
            <a:custGeom>
              <a:avLst/>
              <a:gdLst/>
              <a:ahLst/>
              <a:cxnLst>
                <a:cxn ang="0">
                  <a:pos x="30" y="54"/>
                </a:cxn>
                <a:cxn ang="0">
                  <a:pos x="0" y="30"/>
                </a:cxn>
                <a:cxn ang="0">
                  <a:pos x="72" y="0"/>
                </a:cxn>
                <a:cxn ang="0">
                  <a:pos x="30" y="54"/>
                </a:cxn>
              </a:cxnLst>
              <a:rect l="0" t="0" r="r" b="b"/>
              <a:pathLst>
                <a:path w="72" h="54">
                  <a:moveTo>
                    <a:pt x="30" y="54"/>
                  </a:moveTo>
                  <a:lnTo>
                    <a:pt x="0" y="30"/>
                  </a:lnTo>
                  <a:lnTo>
                    <a:pt x="72" y="0"/>
                  </a:lnTo>
                  <a:lnTo>
                    <a:pt x="30" y="54"/>
                  </a:lnTo>
                  <a:close/>
                </a:path>
              </a:pathLst>
            </a:custGeom>
            <a:solidFill>
              <a:srgbClr val="B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26" name="Line 3602"/>
            <p:cNvSpPr>
              <a:spLocks noChangeShapeType="1"/>
            </p:cNvSpPr>
            <p:nvPr/>
          </p:nvSpPr>
          <p:spPr bwMode="auto">
            <a:xfrm flipH="1" flipV="1">
              <a:off x="1476375" y="1698625"/>
              <a:ext cx="47625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27" name="Line 3603"/>
            <p:cNvSpPr>
              <a:spLocks noChangeShapeType="1"/>
            </p:cNvSpPr>
            <p:nvPr/>
          </p:nvSpPr>
          <p:spPr bwMode="auto">
            <a:xfrm flipV="1">
              <a:off x="1476375" y="1651000"/>
              <a:ext cx="114300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28" name="Freeform 3604"/>
            <p:cNvSpPr>
              <a:spLocks/>
            </p:cNvSpPr>
            <p:nvPr/>
          </p:nvSpPr>
          <p:spPr bwMode="auto">
            <a:xfrm>
              <a:off x="1476375" y="1470025"/>
              <a:ext cx="104775" cy="47625"/>
            </a:xfrm>
            <a:custGeom>
              <a:avLst/>
              <a:gdLst/>
              <a:ahLst/>
              <a:cxnLst>
                <a:cxn ang="0">
                  <a:pos x="24" y="30"/>
                </a:cxn>
                <a:cxn ang="0">
                  <a:pos x="0" y="18"/>
                </a:cxn>
                <a:cxn ang="0">
                  <a:pos x="66" y="0"/>
                </a:cxn>
                <a:cxn ang="0">
                  <a:pos x="24" y="30"/>
                </a:cxn>
              </a:cxnLst>
              <a:rect l="0" t="0" r="r" b="b"/>
              <a:pathLst>
                <a:path w="66" h="30">
                  <a:moveTo>
                    <a:pt x="24" y="30"/>
                  </a:moveTo>
                  <a:lnTo>
                    <a:pt x="0" y="18"/>
                  </a:lnTo>
                  <a:lnTo>
                    <a:pt x="66" y="0"/>
                  </a:lnTo>
                  <a:lnTo>
                    <a:pt x="24" y="30"/>
                  </a:lnTo>
                  <a:close/>
                </a:path>
              </a:pathLst>
            </a:custGeom>
            <a:solidFill>
              <a:srgbClr val="9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29" name="Line 3605"/>
            <p:cNvSpPr>
              <a:spLocks noChangeShapeType="1"/>
            </p:cNvSpPr>
            <p:nvPr/>
          </p:nvSpPr>
          <p:spPr bwMode="auto">
            <a:xfrm flipH="1" flipV="1">
              <a:off x="1476375" y="1498600"/>
              <a:ext cx="38100" cy="190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30" name="Line 3606"/>
            <p:cNvSpPr>
              <a:spLocks noChangeShapeType="1"/>
            </p:cNvSpPr>
            <p:nvPr/>
          </p:nvSpPr>
          <p:spPr bwMode="auto">
            <a:xfrm flipV="1">
              <a:off x="1476375" y="1470025"/>
              <a:ext cx="104775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31" name="Freeform 3607"/>
            <p:cNvSpPr>
              <a:spLocks/>
            </p:cNvSpPr>
            <p:nvPr/>
          </p:nvSpPr>
          <p:spPr bwMode="auto">
            <a:xfrm>
              <a:off x="1466850" y="1593850"/>
              <a:ext cx="104775" cy="3810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66" y="24"/>
                </a:cxn>
                <a:cxn ang="0">
                  <a:pos x="42" y="0"/>
                </a:cxn>
                <a:cxn ang="0">
                  <a:pos x="0" y="24"/>
                </a:cxn>
              </a:cxnLst>
              <a:rect l="0" t="0" r="r" b="b"/>
              <a:pathLst>
                <a:path w="66" h="24">
                  <a:moveTo>
                    <a:pt x="0" y="24"/>
                  </a:moveTo>
                  <a:lnTo>
                    <a:pt x="66" y="24"/>
                  </a:lnTo>
                  <a:lnTo>
                    <a:pt x="42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9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32" name="Line 3608"/>
            <p:cNvSpPr>
              <a:spLocks noChangeShapeType="1"/>
            </p:cNvSpPr>
            <p:nvPr/>
          </p:nvSpPr>
          <p:spPr bwMode="auto">
            <a:xfrm>
              <a:off x="1466850" y="1631950"/>
              <a:ext cx="1047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33" name="Line 3609"/>
            <p:cNvSpPr>
              <a:spLocks noChangeShapeType="1"/>
            </p:cNvSpPr>
            <p:nvPr/>
          </p:nvSpPr>
          <p:spPr bwMode="auto">
            <a:xfrm flipH="1" flipV="1">
              <a:off x="1533525" y="1593850"/>
              <a:ext cx="38100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34" name="Freeform 3610"/>
            <p:cNvSpPr>
              <a:spLocks/>
            </p:cNvSpPr>
            <p:nvPr/>
          </p:nvSpPr>
          <p:spPr bwMode="auto">
            <a:xfrm>
              <a:off x="1447800" y="1536700"/>
              <a:ext cx="114300" cy="38100"/>
            </a:xfrm>
            <a:custGeom>
              <a:avLst/>
              <a:gdLst/>
              <a:ahLst/>
              <a:cxnLst>
                <a:cxn ang="0">
                  <a:pos x="30" y="24"/>
                </a:cxn>
                <a:cxn ang="0">
                  <a:pos x="0" y="12"/>
                </a:cxn>
                <a:cxn ang="0">
                  <a:pos x="72" y="0"/>
                </a:cxn>
                <a:cxn ang="0">
                  <a:pos x="30" y="24"/>
                </a:cxn>
              </a:cxnLst>
              <a:rect l="0" t="0" r="r" b="b"/>
              <a:pathLst>
                <a:path w="72" h="24">
                  <a:moveTo>
                    <a:pt x="30" y="24"/>
                  </a:moveTo>
                  <a:lnTo>
                    <a:pt x="0" y="12"/>
                  </a:lnTo>
                  <a:lnTo>
                    <a:pt x="72" y="0"/>
                  </a:lnTo>
                  <a:lnTo>
                    <a:pt x="30" y="24"/>
                  </a:lnTo>
                  <a:close/>
                </a:path>
              </a:pathLst>
            </a:custGeom>
            <a:solidFill>
              <a:srgbClr val="9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35" name="Line 3611"/>
            <p:cNvSpPr>
              <a:spLocks noChangeShapeType="1"/>
            </p:cNvSpPr>
            <p:nvPr/>
          </p:nvSpPr>
          <p:spPr bwMode="auto">
            <a:xfrm flipH="1" flipV="1">
              <a:off x="1447800" y="1555750"/>
              <a:ext cx="47625" cy="190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36" name="Line 3612"/>
            <p:cNvSpPr>
              <a:spLocks noChangeShapeType="1"/>
            </p:cNvSpPr>
            <p:nvPr/>
          </p:nvSpPr>
          <p:spPr bwMode="auto">
            <a:xfrm flipV="1">
              <a:off x="1447800" y="1536700"/>
              <a:ext cx="114300" cy="190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37" name="Freeform 3613"/>
            <p:cNvSpPr>
              <a:spLocks/>
            </p:cNvSpPr>
            <p:nvPr/>
          </p:nvSpPr>
          <p:spPr bwMode="auto">
            <a:xfrm>
              <a:off x="1447800" y="1517650"/>
              <a:ext cx="114300" cy="3810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72" y="12"/>
                </a:cxn>
                <a:cxn ang="0">
                  <a:pos x="42" y="0"/>
                </a:cxn>
                <a:cxn ang="0">
                  <a:pos x="0" y="24"/>
                </a:cxn>
              </a:cxnLst>
              <a:rect l="0" t="0" r="r" b="b"/>
              <a:pathLst>
                <a:path w="72" h="24">
                  <a:moveTo>
                    <a:pt x="0" y="24"/>
                  </a:moveTo>
                  <a:lnTo>
                    <a:pt x="72" y="12"/>
                  </a:lnTo>
                  <a:lnTo>
                    <a:pt x="42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9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38" name="Line 3614"/>
            <p:cNvSpPr>
              <a:spLocks noChangeShapeType="1"/>
            </p:cNvSpPr>
            <p:nvPr/>
          </p:nvSpPr>
          <p:spPr bwMode="auto">
            <a:xfrm flipV="1">
              <a:off x="1447800" y="1536700"/>
              <a:ext cx="114300" cy="190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39" name="Line 3615"/>
            <p:cNvSpPr>
              <a:spLocks noChangeShapeType="1"/>
            </p:cNvSpPr>
            <p:nvPr/>
          </p:nvSpPr>
          <p:spPr bwMode="auto">
            <a:xfrm flipH="1" flipV="1">
              <a:off x="1514475" y="1517650"/>
              <a:ext cx="47625" cy="190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40" name="Freeform 3616"/>
            <p:cNvSpPr>
              <a:spLocks/>
            </p:cNvSpPr>
            <p:nvPr/>
          </p:nvSpPr>
          <p:spPr bwMode="auto">
            <a:xfrm>
              <a:off x="1428750" y="1574800"/>
              <a:ext cx="104775" cy="19050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66" y="12"/>
                </a:cxn>
                <a:cxn ang="0">
                  <a:pos x="42" y="0"/>
                </a:cxn>
                <a:cxn ang="0">
                  <a:pos x="0" y="12"/>
                </a:cxn>
              </a:cxnLst>
              <a:rect l="0" t="0" r="r" b="b"/>
              <a:pathLst>
                <a:path w="66" h="12">
                  <a:moveTo>
                    <a:pt x="0" y="12"/>
                  </a:moveTo>
                  <a:lnTo>
                    <a:pt x="66" y="12"/>
                  </a:lnTo>
                  <a:lnTo>
                    <a:pt x="42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9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41" name="Line 3617"/>
            <p:cNvSpPr>
              <a:spLocks noChangeShapeType="1"/>
            </p:cNvSpPr>
            <p:nvPr/>
          </p:nvSpPr>
          <p:spPr bwMode="auto">
            <a:xfrm>
              <a:off x="1428750" y="1593850"/>
              <a:ext cx="1047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42" name="Line 3618"/>
            <p:cNvSpPr>
              <a:spLocks noChangeShapeType="1"/>
            </p:cNvSpPr>
            <p:nvPr/>
          </p:nvSpPr>
          <p:spPr bwMode="auto">
            <a:xfrm flipH="1" flipV="1">
              <a:off x="1495425" y="1574800"/>
              <a:ext cx="38100" cy="190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43" name="Freeform 3619"/>
            <p:cNvSpPr>
              <a:spLocks/>
            </p:cNvSpPr>
            <p:nvPr/>
          </p:nvSpPr>
          <p:spPr bwMode="auto">
            <a:xfrm>
              <a:off x="1428750" y="1593850"/>
              <a:ext cx="104775" cy="38100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0"/>
                </a:cxn>
                <a:cxn ang="0">
                  <a:pos x="66" y="0"/>
                </a:cxn>
                <a:cxn ang="0">
                  <a:pos x="24" y="24"/>
                </a:cxn>
              </a:cxnLst>
              <a:rect l="0" t="0" r="r" b="b"/>
              <a:pathLst>
                <a:path w="66" h="24">
                  <a:moveTo>
                    <a:pt x="24" y="24"/>
                  </a:moveTo>
                  <a:lnTo>
                    <a:pt x="0" y="0"/>
                  </a:lnTo>
                  <a:lnTo>
                    <a:pt x="66" y="0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rgbClr val="9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44" name="Line 3620"/>
            <p:cNvSpPr>
              <a:spLocks noChangeShapeType="1"/>
            </p:cNvSpPr>
            <p:nvPr/>
          </p:nvSpPr>
          <p:spPr bwMode="auto">
            <a:xfrm flipH="1" flipV="1">
              <a:off x="1428750" y="1593850"/>
              <a:ext cx="38100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45" name="Line 3621"/>
            <p:cNvSpPr>
              <a:spLocks noChangeShapeType="1"/>
            </p:cNvSpPr>
            <p:nvPr/>
          </p:nvSpPr>
          <p:spPr bwMode="auto">
            <a:xfrm>
              <a:off x="1428750" y="1593850"/>
              <a:ext cx="1047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46" name="Freeform 3622"/>
            <p:cNvSpPr>
              <a:spLocks/>
            </p:cNvSpPr>
            <p:nvPr/>
          </p:nvSpPr>
          <p:spPr bwMode="auto">
            <a:xfrm>
              <a:off x="1409700" y="1498600"/>
              <a:ext cx="104775" cy="3810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66" y="12"/>
                </a:cxn>
                <a:cxn ang="0">
                  <a:pos x="42" y="0"/>
                </a:cxn>
                <a:cxn ang="0">
                  <a:pos x="0" y="24"/>
                </a:cxn>
              </a:cxnLst>
              <a:rect l="0" t="0" r="r" b="b"/>
              <a:pathLst>
                <a:path w="66" h="24">
                  <a:moveTo>
                    <a:pt x="0" y="24"/>
                  </a:moveTo>
                  <a:lnTo>
                    <a:pt x="66" y="12"/>
                  </a:lnTo>
                  <a:lnTo>
                    <a:pt x="42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9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48" name="Line 3624"/>
            <p:cNvSpPr>
              <a:spLocks noChangeShapeType="1"/>
            </p:cNvSpPr>
            <p:nvPr/>
          </p:nvSpPr>
          <p:spPr bwMode="auto">
            <a:xfrm flipV="1">
              <a:off x="1409700" y="1517650"/>
              <a:ext cx="104775" cy="190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49" name="Line 3625"/>
            <p:cNvSpPr>
              <a:spLocks noChangeShapeType="1"/>
            </p:cNvSpPr>
            <p:nvPr/>
          </p:nvSpPr>
          <p:spPr bwMode="auto">
            <a:xfrm flipH="1" flipV="1">
              <a:off x="1476375" y="1498600"/>
              <a:ext cx="38100" cy="190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50" name="Freeform 3626"/>
            <p:cNvSpPr>
              <a:spLocks/>
            </p:cNvSpPr>
            <p:nvPr/>
          </p:nvSpPr>
          <p:spPr bwMode="auto">
            <a:xfrm>
              <a:off x="1409700" y="1517650"/>
              <a:ext cx="104775" cy="38100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12"/>
                </a:cxn>
                <a:cxn ang="0">
                  <a:pos x="66" y="0"/>
                </a:cxn>
                <a:cxn ang="0">
                  <a:pos x="24" y="24"/>
                </a:cxn>
              </a:cxnLst>
              <a:rect l="0" t="0" r="r" b="b"/>
              <a:pathLst>
                <a:path w="66" h="24">
                  <a:moveTo>
                    <a:pt x="24" y="24"/>
                  </a:moveTo>
                  <a:lnTo>
                    <a:pt x="0" y="12"/>
                  </a:lnTo>
                  <a:lnTo>
                    <a:pt x="66" y="0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rgbClr val="9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51" name="Line 3627"/>
            <p:cNvSpPr>
              <a:spLocks noChangeShapeType="1"/>
            </p:cNvSpPr>
            <p:nvPr/>
          </p:nvSpPr>
          <p:spPr bwMode="auto">
            <a:xfrm flipH="1" flipV="1">
              <a:off x="1409700" y="1536700"/>
              <a:ext cx="38100" cy="190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52" name="Line 3628"/>
            <p:cNvSpPr>
              <a:spLocks noChangeShapeType="1"/>
            </p:cNvSpPr>
            <p:nvPr/>
          </p:nvSpPr>
          <p:spPr bwMode="auto">
            <a:xfrm flipV="1">
              <a:off x="1409700" y="1517650"/>
              <a:ext cx="104775" cy="190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53" name="Freeform 3629"/>
            <p:cNvSpPr>
              <a:spLocks/>
            </p:cNvSpPr>
            <p:nvPr/>
          </p:nvSpPr>
          <p:spPr bwMode="auto">
            <a:xfrm>
              <a:off x="1400175" y="1670050"/>
              <a:ext cx="104775" cy="85725"/>
            </a:xfrm>
            <a:custGeom>
              <a:avLst/>
              <a:gdLst/>
              <a:ahLst/>
              <a:cxnLst>
                <a:cxn ang="0">
                  <a:pos x="24" y="18"/>
                </a:cxn>
                <a:cxn ang="0">
                  <a:pos x="0" y="0"/>
                </a:cxn>
                <a:cxn ang="0">
                  <a:pos x="66" y="54"/>
                </a:cxn>
                <a:cxn ang="0">
                  <a:pos x="24" y="18"/>
                </a:cxn>
              </a:cxnLst>
              <a:rect l="0" t="0" r="r" b="b"/>
              <a:pathLst>
                <a:path w="66" h="54">
                  <a:moveTo>
                    <a:pt x="24" y="18"/>
                  </a:moveTo>
                  <a:lnTo>
                    <a:pt x="0" y="0"/>
                  </a:lnTo>
                  <a:lnTo>
                    <a:pt x="66" y="54"/>
                  </a:lnTo>
                  <a:lnTo>
                    <a:pt x="24" y="18"/>
                  </a:lnTo>
                  <a:close/>
                </a:path>
              </a:pathLst>
            </a:custGeom>
            <a:solidFill>
              <a:srgbClr val="A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54" name="Line 3630"/>
            <p:cNvSpPr>
              <a:spLocks noChangeShapeType="1"/>
            </p:cNvSpPr>
            <p:nvPr/>
          </p:nvSpPr>
          <p:spPr bwMode="auto">
            <a:xfrm flipH="1" flipV="1">
              <a:off x="1400175" y="1670050"/>
              <a:ext cx="3810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55" name="Line 3631"/>
            <p:cNvSpPr>
              <a:spLocks noChangeShapeType="1"/>
            </p:cNvSpPr>
            <p:nvPr/>
          </p:nvSpPr>
          <p:spPr bwMode="auto">
            <a:xfrm>
              <a:off x="1400175" y="1670050"/>
              <a:ext cx="104775" cy="857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56" name="Freeform 3632"/>
            <p:cNvSpPr>
              <a:spLocks/>
            </p:cNvSpPr>
            <p:nvPr/>
          </p:nvSpPr>
          <p:spPr bwMode="auto">
            <a:xfrm>
              <a:off x="1381125" y="1555750"/>
              <a:ext cx="114300" cy="47625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72" y="12"/>
                </a:cxn>
                <a:cxn ang="0">
                  <a:pos x="42" y="0"/>
                </a:cxn>
                <a:cxn ang="0">
                  <a:pos x="0" y="30"/>
                </a:cxn>
              </a:cxnLst>
              <a:rect l="0" t="0" r="r" b="b"/>
              <a:pathLst>
                <a:path w="72" h="30">
                  <a:moveTo>
                    <a:pt x="0" y="30"/>
                  </a:moveTo>
                  <a:lnTo>
                    <a:pt x="72" y="12"/>
                  </a:lnTo>
                  <a:lnTo>
                    <a:pt x="42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9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57" name="Line 3633"/>
            <p:cNvSpPr>
              <a:spLocks noChangeShapeType="1"/>
            </p:cNvSpPr>
            <p:nvPr/>
          </p:nvSpPr>
          <p:spPr bwMode="auto">
            <a:xfrm flipV="1">
              <a:off x="1381125" y="1574800"/>
              <a:ext cx="11430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58" name="Line 3634"/>
            <p:cNvSpPr>
              <a:spLocks noChangeShapeType="1"/>
            </p:cNvSpPr>
            <p:nvPr/>
          </p:nvSpPr>
          <p:spPr bwMode="auto">
            <a:xfrm flipH="1" flipV="1">
              <a:off x="1447800" y="1555750"/>
              <a:ext cx="47625" cy="190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59" name="Freeform 3635"/>
            <p:cNvSpPr>
              <a:spLocks/>
            </p:cNvSpPr>
            <p:nvPr/>
          </p:nvSpPr>
          <p:spPr bwMode="auto">
            <a:xfrm>
              <a:off x="1381125" y="1574800"/>
              <a:ext cx="114300" cy="28575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0" y="18"/>
                </a:cxn>
                <a:cxn ang="0">
                  <a:pos x="72" y="0"/>
                </a:cxn>
                <a:cxn ang="0">
                  <a:pos x="30" y="12"/>
                </a:cxn>
              </a:cxnLst>
              <a:rect l="0" t="0" r="r" b="b"/>
              <a:pathLst>
                <a:path w="72" h="18">
                  <a:moveTo>
                    <a:pt x="30" y="12"/>
                  </a:moveTo>
                  <a:lnTo>
                    <a:pt x="0" y="18"/>
                  </a:lnTo>
                  <a:lnTo>
                    <a:pt x="72" y="0"/>
                  </a:lnTo>
                  <a:lnTo>
                    <a:pt x="30" y="12"/>
                  </a:lnTo>
                  <a:close/>
                </a:path>
              </a:pathLst>
            </a:custGeom>
            <a:solidFill>
              <a:srgbClr val="9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60" name="Line 3636"/>
            <p:cNvSpPr>
              <a:spLocks noChangeShapeType="1"/>
            </p:cNvSpPr>
            <p:nvPr/>
          </p:nvSpPr>
          <p:spPr bwMode="auto">
            <a:xfrm flipH="1">
              <a:off x="1381125" y="1593850"/>
              <a:ext cx="47625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61" name="Line 3637"/>
            <p:cNvSpPr>
              <a:spLocks noChangeShapeType="1"/>
            </p:cNvSpPr>
            <p:nvPr/>
          </p:nvSpPr>
          <p:spPr bwMode="auto">
            <a:xfrm flipV="1">
              <a:off x="1381125" y="1574800"/>
              <a:ext cx="11430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62" name="Freeform 3638"/>
            <p:cNvSpPr>
              <a:spLocks/>
            </p:cNvSpPr>
            <p:nvPr/>
          </p:nvSpPr>
          <p:spPr bwMode="auto">
            <a:xfrm>
              <a:off x="1371600" y="1498600"/>
              <a:ext cx="104775" cy="38100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12"/>
                </a:cxn>
                <a:cxn ang="0">
                  <a:pos x="66" y="0"/>
                </a:cxn>
                <a:cxn ang="0">
                  <a:pos x="24" y="24"/>
                </a:cxn>
              </a:cxnLst>
              <a:rect l="0" t="0" r="r" b="b"/>
              <a:pathLst>
                <a:path w="66" h="24">
                  <a:moveTo>
                    <a:pt x="24" y="24"/>
                  </a:moveTo>
                  <a:lnTo>
                    <a:pt x="0" y="12"/>
                  </a:lnTo>
                  <a:lnTo>
                    <a:pt x="66" y="0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rgbClr val="9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63" name="Line 3639"/>
            <p:cNvSpPr>
              <a:spLocks noChangeShapeType="1"/>
            </p:cNvSpPr>
            <p:nvPr/>
          </p:nvSpPr>
          <p:spPr bwMode="auto">
            <a:xfrm flipH="1" flipV="1">
              <a:off x="1371600" y="1517650"/>
              <a:ext cx="38100" cy="190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64" name="Line 3640"/>
            <p:cNvSpPr>
              <a:spLocks noChangeShapeType="1"/>
            </p:cNvSpPr>
            <p:nvPr/>
          </p:nvSpPr>
          <p:spPr bwMode="auto">
            <a:xfrm flipV="1">
              <a:off x="1371600" y="1498600"/>
              <a:ext cx="104775" cy="190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65" name="Freeform 3641"/>
            <p:cNvSpPr>
              <a:spLocks/>
            </p:cNvSpPr>
            <p:nvPr/>
          </p:nvSpPr>
          <p:spPr bwMode="auto">
            <a:xfrm>
              <a:off x="1323975" y="1593850"/>
              <a:ext cx="104775" cy="762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66" y="0"/>
                </a:cxn>
                <a:cxn ang="0">
                  <a:pos x="36" y="6"/>
                </a:cxn>
                <a:cxn ang="0">
                  <a:pos x="0" y="48"/>
                </a:cxn>
              </a:cxnLst>
              <a:rect l="0" t="0" r="r" b="b"/>
              <a:pathLst>
                <a:path w="66" h="48">
                  <a:moveTo>
                    <a:pt x="0" y="48"/>
                  </a:moveTo>
                  <a:lnTo>
                    <a:pt x="66" y="0"/>
                  </a:lnTo>
                  <a:lnTo>
                    <a:pt x="36" y="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A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66" name="Line 3642"/>
            <p:cNvSpPr>
              <a:spLocks noChangeShapeType="1"/>
            </p:cNvSpPr>
            <p:nvPr/>
          </p:nvSpPr>
          <p:spPr bwMode="auto">
            <a:xfrm flipV="1">
              <a:off x="1323975" y="1593850"/>
              <a:ext cx="104775" cy="762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67" name="Line 3643"/>
            <p:cNvSpPr>
              <a:spLocks noChangeShapeType="1"/>
            </p:cNvSpPr>
            <p:nvPr/>
          </p:nvSpPr>
          <p:spPr bwMode="auto">
            <a:xfrm flipH="1">
              <a:off x="1381125" y="1593850"/>
              <a:ext cx="47625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68" name="Freeform 3644"/>
            <p:cNvSpPr>
              <a:spLocks/>
            </p:cNvSpPr>
            <p:nvPr/>
          </p:nvSpPr>
          <p:spPr bwMode="auto">
            <a:xfrm>
              <a:off x="1323975" y="1593850"/>
              <a:ext cx="104775" cy="76200"/>
            </a:xfrm>
            <a:custGeom>
              <a:avLst/>
              <a:gdLst/>
              <a:ahLst/>
              <a:cxnLst>
                <a:cxn ang="0">
                  <a:pos x="24" y="30"/>
                </a:cxn>
                <a:cxn ang="0">
                  <a:pos x="0" y="48"/>
                </a:cxn>
                <a:cxn ang="0">
                  <a:pos x="66" y="0"/>
                </a:cxn>
                <a:cxn ang="0">
                  <a:pos x="24" y="30"/>
                </a:cxn>
              </a:cxnLst>
              <a:rect l="0" t="0" r="r" b="b"/>
              <a:pathLst>
                <a:path w="66" h="48">
                  <a:moveTo>
                    <a:pt x="24" y="30"/>
                  </a:moveTo>
                  <a:lnTo>
                    <a:pt x="0" y="48"/>
                  </a:lnTo>
                  <a:lnTo>
                    <a:pt x="66" y="0"/>
                  </a:lnTo>
                  <a:lnTo>
                    <a:pt x="24" y="30"/>
                  </a:lnTo>
                  <a:close/>
                </a:path>
              </a:pathLst>
            </a:custGeom>
            <a:solidFill>
              <a:srgbClr val="9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69" name="Line 3645"/>
            <p:cNvSpPr>
              <a:spLocks noChangeShapeType="1"/>
            </p:cNvSpPr>
            <p:nvPr/>
          </p:nvSpPr>
          <p:spPr bwMode="auto">
            <a:xfrm flipH="1">
              <a:off x="1323975" y="1641475"/>
              <a:ext cx="3810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70" name="Line 3646"/>
            <p:cNvSpPr>
              <a:spLocks noChangeShapeType="1"/>
            </p:cNvSpPr>
            <p:nvPr/>
          </p:nvSpPr>
          <p:spPr bwMode="auto">
            <a:xfrm flipV="1">
              <a:off x="1323975" y="1593850"/>
              <a:ext cx="104775" cy="762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71" name="Freeform 3647"/>
            <p:cNvSpPr>
              <a:spLocks/>
            </p:cNvSpPr>
            <p:nvPr/>
          </p:nvSpPr>
          <p:spPr bwMode="auto">
            <a:xfrm>
              <a:off x="1362075" y="1593850"/>
              <a:ext cx="104775" cy="47625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66" y="24"/>
                </a:cxn>
                <a:cxn ang="0">
                  <a:pos x="42" y="0"/>
                </a:cxn>
                <a:cxn ang="0">
                  <a:pos x="0" y="30"/>
                </a:cxn>
              </a:cxnLst>
              <a:rect l="0" t="0" r="r" b="b"/>
              <a:pathLst>
                <a:path w="66" h="30">
                  <a:moveTo>
                    <a:pt x="0" y="30"/>
                  </a:moveTo>
                  <a:lnTo>
                    <a:pt x="66" y="24"/>
                  </a:lnTo>
                  <a:lnTo>
                    <a:pt x="42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9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72" name="Line 3648"/>
            <p:cNvSpPr>
              <a:spLocks noChangeShapeType="1"/>
            </p:cNvSpPr>
            <p:nvPr/>
          </p:nvSpPr>
          <p:spPr bwMode="auto">
            <a:xfrm flipV="1">
              <a:off x="1362075" y="1631950"/>
              <a:ext cx="104775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73" name="Line 3649"/>
            <p:cNvSpPr>
              <a:spLocks noChangeShapeType="1"/>
            </p:cNvSpPr>
            <p:nvPr/>
          </p:nvSpPr>
          <p:spPr bwMode="auto">
            <a:xfrm flipH="1" flipV="1">
              <a:off x="1428750" y="1593850"/>
              <a:ext cx="38100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74" name="Freeform 3650"/>
            <p:cNvSpPr>
              <a:spLocks/>
            </p:cNvSpPr>
            <p:nvPr/>
          </p:nvSpPr>
          <p:spPr bwMode="auto">
            <a:xfrm>
              <a:off x="1362075" y="1631950"/>
              <a:ext cx="104775" cy="38100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6"/>
                </a:cxn>
                <a:cxn ang="0">
                  <a:pos x="66" y="0"/>
                </a:cxn>
                <a:cxn ang="0">
                  <a:pos x="24" y="24"/>
                </a:cxn>
              </a:cxnLst>
              <a:rect l="0" t="0" r="r" b="b"/>
              <a:pathLst>
                <a:path w="66" h="24">
                  <a:moveTo>
                    <a:pt x="24" y="24"/>
                  </a:moveTo>
                  <a:lnTo>
                    <a:pt x="0" y="6"/>
                  </a:lnTo>
                  <a:lnTo>
                    <a:pt x="66" y="0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rgbClr val="9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75" name="Line 3651"/>
            <p:cNvSpPr>
              <a:spLocks noChangeShapeType="1"/>
            </p:cNvSpPr>
            <p:nvPr/>
          </p:nvSpPr>
          <p:spPr bwMode="auto">
            <a:xfrm flipH="1" flipV="1">
              <a:off x="1362075" y="1641475"/>
              <a:ext cx="38100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76" name="Line 3652"/>
            <p:cNvSpPr>
              <a:spLocks noChangeShapeType="1"/>
            </p:cNvSpPr>
            <p:nvPr/>
          </p:nvSpPr>
          <p:spPr bwMode="auto">
            <a:xfrm flipV="1">
              <a:off x="1362075" y="1631950"/>
              <a:ext cx="104775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77" name="Freeform 3653"/>
            <p:cNvSpPr>
              <a:spLocks/>
            </p:cNvSpPr>
            <p:nvPr/>
          </p:nvSpPr>
          <p:spPr bwMode="auto">
            <a:xfrm>
              <a:off x="1343025" y="1555750"/>
              <a:ext cx="104775" cy="47625"/>
            </a:xfrm>
            <a:custGeom>
              <a:avLst/>
              <a:gdLst/>
              <a:ahLst/>
              <a:cxnLst>
                <a:cxn ang="0">
                  <a:pos x="24" y="30"/>
                </a:cxn>
                <a:cxn ang="0">
                  <a:pos x="0" y="18"/>
                </a:cxn>
                <a:cxn ang="0">
                  <a:pos x="66" y="0"/>
                </a:cxn>
                <a:cxn ang="0">
                  <a:pos x="24" y="30"/>
                </a:cxn>
              </a:cxnLst>
              <a:rect l="0" t="0" r="r" b="b"/>
              <a:pathLst>
                <a:path w="66" h="30">
                  <a:moveTo>
                    <a:pt x="24" y="30"/>
                  </a:moveTo>
                  <a:lnTo>
                    <a:pt x="0" y="18"/>
                  </a:lnTo>
                  <a:lnTo>
                    <a:pt x="66" y="0"/>
                  </a:lnTo>
                  <a:lnTo>
                    <a:pt x="24" y="30"/>
                  </a:lnTo>
                  <a:close/>
                </a:path>
              </a:pathLst>
            </a:custGeom>
            <a:solidFill>
              <a:srgbClr val="9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78" name="Line 3654"/>
            <p:cNvSpPr>
              <a:spLocks noChangeShapeType="1"/>
            </p:cNvSpPr>
            <p:nvPr/>
          </p:nvSpPr>
          <p:spPr bwMode="auto">
            <a:xfrm flipH="1" flipV="1">
              <a:off x="1343025" y="1584325"/>
              <a:ext cx="38100" cy="190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79" name="Line 3655"/>
            <p:cNvSpPr>
              <a:spLocks noChangeShapeType="1"/>
            </p:cNvSpPr>
            <p:nvPr/>
          </p:nvSpPr>
          <p:spPr bwMode="auto">
            <a:xfrm flipV="1">
              <a:off x="1343025" y="1555750"/>
              <a:ext cx="104775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80" name="Freeform 3656"/>
            <p:cNvSpPr>
              <a:spLocks/>
            </p:cNvSpPr>
            <p:nvPr/>
          </p:nvSpPr>
          <p:spPr bwMode="auto">
            <a:xfrm>
              <a:off x="1343025" y="1536700"/>
              <a:ext cx="104775" cy="47625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66" y="12"/>
                </a:cxn>
                <a:cxn ang="0">
                  <a:pos x="42" y="0"/>
                </a:cxn>
                <a:cxn ang="0">
                  <a:pos x="0" y="30"/>
                </a:cxn>
              </a:cxnLst>
              <a:rect l="0" t="0" r="r" b="b"/>
              <a:pathLst>
                <a:path w="66" h="30">
                  <a:moveTo>
                    <a:pt x="0" y="30"/>
                  </a:moveTo>
                  <a:lnTo>
                    <a:pt x="66" y="12"/>
                  </a:lnTo>
                  <a:lnTo>
                    <a:pt x="42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9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81" name="Line 3657"/>
            <p:cNvSpPr>
              <a:spLocks noChangeShapeType="1"/>
            </p:cNvSpPr>
            <p:nvPr/>
          </p:nvSpPr>
          <p:spPr bwMode="auto">
            <a:xfrm flipV="1">
              <a:off x="1343025" y="1555750"/>
              <a:ext cx="104775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82" name="Line 3658"/>
            <p:cNvSpPr>
              <a:spLocks noChangeShapeType="1"/>
            </p:cNvSpPr>
            <p:nvPr/>
          </p:nvSpPr>
          <p:spPr bwMode="auto">
            <a:xfrm flipH="1" flipV="1">
              <a:off x="1409700" y="1536700"/>
              <a:ext cx="38100" cy="190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83" name="Freeform 3659"/>
            <p:cNvSpPr>
              <a:spLocks/>
            </p:cNvSpPr>
            <p:nvPr/>
          </p:nvSpPr>
          <p:spPr bwMode="auto">
            <a:xfrm>
              <a:off x="1304925" y="1536700"/>
              <a:ext cx="104775" cy="47625"/>
            </a:xfrm>
            <a:custGeom>
              <a:avLst/>
              <a:gdLst/>
              <a:ahLst/>
              <a:cxnLst>
                <a:cxn ang="0">
                  <a:pos x="24" y="30"/>
                </a:cxn>
                <a:cxn ang="0">
                  <a:pos x="0" y="18"/>
                </a:cxn>
                <a:cxn ang="0">
                  <a:pos x="66" y="0"/>
                </a:cxn>
                <a:cxn ang="0">
                  <a:pos x="24" y="30"/>
                </a:cxn>
              </a:cxnLst>
              <a:rect l="0" t="0" r="r" b="b"/>
              <a:pathLst>
                <a:path w="66" h="30">
                  <a:moveTo>
                    <a:pt x="24" y="30"/>
                  </a:moveTo>
                  <a:lnTo>
                    <a:pt x="0" y="18"/>
                  </a:lnTo>
                  <a:lnTo>
                    <a:pt x="66" y="0"/>
                  </a:lnTo>
                  <a:lnTo>
                    <a:pt x="24" y="30"/>
                  </a:lnTo>
                  <a:close/>
                </a:path>
              </a:pathLst>
            </a:custGeom>
            <a:solidFill>
              <a:srgbClr val="9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84" name="Line 3660"/>
            <p:cNvSpPr>
              <a:spLocks noChangeShapeType="1"/>
            </p:cNvSpPr>
            <p:nvPr/>
          </p:nvSpPr>
          <p:spPr bwMode="auto">
            <a:xfrm flipH="1" flipV="1">
              <a:off x="1304925" y="1565275"/>
              <a:ext cx="38100" cy="190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85" name="Line 3661"/>
            <p:cNvSpPr>
              <a:spLocks noChangeShapeType="1"/>
            </p:cNvSpPr>
            <p:nvPr/>
          </p:nvSpPr>
          <p:spPr bwMode="auto">
            <a:xfrm flipV="1">
              <a:off x="1304925" y="1536700"/>
              <a:ext cx="104775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86" name="Freeform 3662"/>
            <p:cNvSpPr>
              <a:spLocks/>
            </p:cNvSpPr>
            <p:nvPr/>
          </p:nvSpPr>
          <p:spPr bwMode="auto">
            <a:xfrm>
              <a:off x="1304925" y="1517650"/>
              <a:ext cx="104775" cy="47625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66" y="12"/>
                </a:cxn>
                <a:cxn ang="0">
                  <a:pos x="42" y="0"/>
                </a:cxn>
                <a:cxn ang="0">
                  <a:pos x="0" y="30"/>
                </a:cxn>
              </a:cxnLst>
              <a:rect l="0" t="0" r="r" b="b"/>
              <a:pathLst>
                <a:path w="66" h="30">
                  <a:moveTo>
                    <a:pt x="0" y="30"/>
                  </a:moveTo>
                  <a:lnTo>
                    <a:pt x="66" y="12"/>
                  </a:lnTo>
                  <a:lnTo>
                    <a:pt x="42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9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87" name="Line 3663"/>
            <p:cNvSpPr>
              <a:spLocks noChangeShapeType="1"/>
            </p:cNvSpPr>
            <p:nvPr/>
          </p:nvSpPr>
          <p:spPr bwMode="auto">
            <a:xfrm flipV="1">
              <a:off x="1304925" y="1536700"/>
              <a:ext cx="104775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88" name="Line 3664"/>
            <p:cNvSpPr>
              <a:spLocks noChangeShapeType="1"/>
            </p:cNvSpPr>
            <p:nvPr/>
          </p:nvSpPr>
          <p:spPr bwMode="auto">
            <a:xfrm flipH="1" flipV="1">
              <a:off x="1371600" y="1517650"/>
              <a:ext cx="38100" cy="190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89" name="Freeform 3665"/>
            <p:cNvSpPr>
              <a:spLocks/>
            </p:cNvSpPr>
            <p:nvPr/>
          </p:nvSpPr>
          <p:spPr bwMode="auto">
            <a:xfrm>
              <a:off x="1276350" y="1603375"/>
              <a:ext cx="104775" cy="66675"/>
            </a:xfrm>
            <a:custGeom>
              <a:avLst/>
              <a:gdLst/>
              <a:ahLst/>
              <a:cxnLst>
                <a:cxn ang="0">
                  <a:pos x="30" y="42"/>
                </a:cxn>
                <a:cxn ang="0">
                  <a:pos x="0" y="18"/>
                </a:cxn>
                <a:cxn ang="0">
                  <a:pos x="66" y="0"/>
                </a:cxn>
                <a:cxn ang="0">
                  <a:pos x="30" y="42"/>
                </a:cxn>
              </a:cxnLst>
              <a:rect l="0" t="0" r="r" b="b"/>
              <a:pathLst>
                <a:path w="66" h="42">
                  <a:moveTo>
                    <a:pt x="30" y="42"/>
                  </a:moveTo>
                  <a:lnTo>
                    <a:pt x="0" y="18"/>
                  </a:lnTo>
                  <a:lnTo>
                    <a:pt x="66" y="0"/>
                  </a:lnTo>
                  <a:lnTo>
                    <a:pt x="30" y="42"/>
                  </a:lnTo>
                  <a:close/>
                </a:path>
              </a:pathLst>
            </a:custGeom>
            <a:solidFill>
              <a:srgbClr val="A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90" name="Line 3666"/>
            <p:cNvSpPr>
              <a:spLocks noChangeShapeType="1"/>
            </p:cNvSpPr>
            <p:nvPr/>
          </p:nvSpPr>
          <p:spPr bwMode="auto">
            <a:xfrm flipH="1" flipV="1">
              <a:off x="1276350" y="1631950"/>
              <a:ext cx="47625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91" name="Line 3667"/>
            <p:cNvSpPr>
              <a:spLocks noChangeShapeType="1"/>
            </p:cNvSpPr>
            <p:nvPr/>
          </p:nvSpPr>
          <p:spPr bwMode="auto">
            <a:xfrm flipV="1">
              <a:off x="1276350" y="1603375"/>
              <a:ext cx="104775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92" name="Freeform 3668"/>
            <p:cNvSpPr>
              <a:spLocks/>
            </p:cNvSpPr>
            <p:nvPr/>
          </p:nvSpPr>
          <p:spPr bwMode="auto">
            <a:xfrm>
              <a:off x="1276350" y="1584325"/>
              <a:ext cx="104775" cy="47625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66" y="12"/>
                </a:cxn>
                <a:cxn ang="0">
                  <a:pos x="42" y="0"/>
                </a:cxn>
                <a:cxn ang="0">
                  <a:pos x="0" y="30"/>
                </a:cxn>
              </a:cxnLst>
              <a:rect l="0" t="0" r="r" b="b"/>
              <a:pathLst>
                <a:path w="66" h="30">
                  <a:moveTo>
                    <a:pt x="0" y="30"/>
                  </a:moveTo>
                  <a:lnTo>
                    <a:pt x="66" y="12"/>
                  </a:lnTo>
                  <a:lnTo>
                    <a:pt x="42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9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93" name="Line 3669"/>
            <p:cNvSpPr>
              <a:spLocks noChangeShapeType="1"/>
            </p:cNvSpPr>
            <p:nvPr/>
          </p:nvSpPr>
          <p:spPr bwMode="auto">
            <a:xfrm flipV="1">
              <a:off x="1276350" y="1603375"/>
              <a:ext cx="104775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94" name="Line 3670"/>
            <p:cNvSpPr>
              <a:spLocks noChangeShapeType="1"/>
            </p:cNvSpPr>
            <p:nvPr/>
          </p:nvSpPr>
          <p:spPr bwMode="auto">
            <a:xfrm flipH="1" flipV="1">
              <a:off x="1343025" y="1584325"/>
              <a:ext cx="38100" cy="190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95" name="Freeform 3671"/>
            <p:cNvSpPr>
              <a:spLocks/>
            </p:cNvSpPr>
            <p:nvPr/>
          </p:nvSpPr>
          <p:spPr bwMode="auto">
            <a:xfrm>
              <a:off x="1266825" y="1517650"/>
              <a:ext cx="104775" cy="47625"/>
            </a:xfrm>
            <a:custGeom>
              <a:avLst/>
              <a:gdLst/>
              <a:ahLst/>
              <a:cxnLst>
                <a:cxn ang="0">
                  <a:pos x="24" y="30"/>
                </a:cxn>
                <a:cxn ang="0">
                  <a:pos x="0" y="18"/>
                </a:cxn>
                <a:cxn ang="0">
                  <a:pos x="66" y="0"/>
                </a:cxn>
                <a:cxn ang="0">
                  <a:pos x="24" y="30"/>
                </a:cxn>
              </a:cxnLst>
              <a:rect l="0" t="0" r="r" b="b"/>
              <a:pathLst>
                <a:path w="66" h="30">
                  <a:moveTo>
                    <a:pt x="24" y="30"/>
                  </a:moveTo>
                  <a:lnTo>
                    <a:pt x="0" y="18"/>
                  </a:lnTo>
                  <a:lnTo>
                    <a:pt x="66" y="0"/>
                  </a:lnTo>
                  <a:lnTo>
                    <a:pt x="24" y="30"/>
                  </a:lnTo>
                  <a:close/>
                </a:path>
              </a:pathLst>
            </a:custGeom>
            <a:solidFill>
              <a:srgbClr val="9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96" name="Line 3672"/>
            <p:cNvSpPr>
              <a:spLocks noChangeShapeType="1"/>
            </p:cNvSpPr>
            <p:nvPr/>
          </p:nvSpPr>
          <p:spPr bwMode="auto">
            <a:xfrm flipH="1" flipV="1">
              <a:off x="1266825" y="1546225"/>
              <a:ext cx="38100" cy="190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97" name="Line 3673"/>
            <p:cNvSpPr>
              <a:spLocks noChangeShapeType="1"/>
            </p:cNvSpPr>
            <p:nvPr/>
          </p:nvSpPr>
          <p:spPr bwMode="auto">
            <a:xfrm flipV="1">
              <a:off x="1266825" y="1517650"/>
              <a:ext cx="104775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98" name="Freeform 3674"/>
            <p:cNvSpPr>
              <a:spLocks/>
            </p:cNvSpPr>
            <p:nvPr/>
          </p:nvSpPr>
          <p:spPr bwMode="auto">
            <a:xfrm>
              <a:off x="1238250" y="1565275"/>
              <a:ext cx="104775" cy="47625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66" y="12"/>
                </a:cxn>
                <a:cxn ang="0">
                  <a:pos x="42" y="0"/>
                </a:cxn>
                <a:cxn ang="0">
                  <a:pos x="0" y="30"/>
                </a:cxn>
              </a:cxnLst>
              <a:rect l="0" t="0" r="r" b="b"/>
              <a:pathLst>
                <a:path w="66" h="30">
                  <a:moveTo>
                    <a:pt x="0" y="30"/>
                  </a:moveTo>
                  <a:lnTo>
                    <a:pt x="66" y="12"/>
                  </a:lnTo>
                  <a:lnTo>
                    <a:pt x="42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9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99" name="Line 3675"/>
            <p:cNvSpPr>
              <a:spLocks noChangeShapeType="1"/>
            </p:cNvSpPr>
            <p:nvPr/>
          </p:nvSpPr>
          <p:spPr bwMode="auto">
            <a:xfrm flipV="1">
              <a:off x="1238250" y="1584325"/>
              <a:ext cx="104775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00" name="Line 3676"/>
            <p:cNvSpPr>
              <a:spLocks noChangeShapeType="1"/>
            </p:cNvSpPr>
            <p:nvPr/>
          </p:nvSpPr>
          <p:spPr bwMode="auto">
            <a:xfrm flipH="1" flipV="1">
              <a:off x="1304925" y="1565275"/>
              <a:ext cx="38100" cy="190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01" name="Freeform 3677"/>
            <p:cNvSpPr>
              <a:spLocks/>
            </p:cNvSpPr>
            <p:nvPr/>
          </p:nvSpPr>
          <p:spPr bwMode="auto">
            <a:xfrm>
              <a:off x="1238250" y="1584325"/>
              <a:ext cx="104775" cy="47625"/>
            </a:xfrm>
            <a:custGeom>
              <a:avLst/>
              <a:gdLst/>
              <a:ahLst/>
              <a:cxnLst>
                <a:cxn ang="0">
                  <a:pos x="24" y="30"/>
                </a:cxn>
                <a:cxn ang="0">
                  <a:pos x="0" y="18"/>
                </a:cxn>
                <a:cxn ang="0">
                  <a:pos x="66" y="0"/>
                </a:cxn>
                <a:cxn ang="0">
                  <a:pos x="24" y="30"/>
                </a:cxn>
              </a:cxnLst>
              <a:rect l="0" t="0" r="r" b="b"/>
              <a:pathLst>
                <a:path w="66" h="30">
                  <a:moveTo>
                    <a:pt x="24" y="30"/>
                  </a:moveTo>
                  <a:lnTo>
                    <a:pt x="0" y="18"/>
                  </a:lnTo>
                  <a:lnTo>
                    <a:pt x="66" y="0"/>
                  </a:lnTo>
                  <a:lnTo>
                    <a:pt x="24" y="30"/>
                  </a:lnTo>
                  <a:close/>
                </a:path>
              </a:pathLst>
            </a:custGeom>
            <a:solidFill>
              <a:srgbClr val="9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02" name="Line 3678"/>
            <p:cNvSpPr>
              <a:spLocks noChangeShapeType="1"/>
            </p:cNvSpPr>
            <p:nvPr/>
          </p:nvSpPr>
          <p:spPr bwMode="auto">
            <a:xfrm flipH="1" flipV="1">
              <a:off x="1238250" y="1612900"/>
              <a:ext cx="38100" cy="190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03" name="Line 3679"/>
            <p:cNvSpPr>
              <a:spLocks noChangeShapeType="1"/>
            </p:cNvSpPr>
            <p:nvPr/>
          </p:nvSpPr>
          <p:spPr bwMode="auto">
            <a:xfrm flipV="1">
              <a:off x="1238250" y="1584325"/>
              <a:ext cx="104775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04" name="Freeform 3680"/>
            <p:cNvSpPr>
              <a:spLocks/>
            </p:cNvSpPr>
            <p:nvPr/>
          </p:nvSpPr>
          <p:spPr bwMode="auto">
            <a:xfrm>
              <a:off x="1200150" y="1565275"/>
              <a:ext cx="104775" cy="47625"/>
            </a:xfrm>
            <a:custGeom>
              <a:avLst/>
              <a:gdLst/>
              <a:ahLst/>
              <a:cxnLst>
                <a:cxn ang="0">
                  <a:pos x="24" y="30"/>
                </a:cxn>
                <a:cxn ang="0">
                  <a:pos x="0" y="18"/>
                </a:cxn>
                <a:cxn ang="0">
                  <a:pos x="66" y="0"/>
                </a:cxn>
                <a:cxn ang="0">
                  <a:pos x="24" y="30"/>
                </a:cxn>
              </a:cxnLst>
              <a:rect l="0" t="0" r="r" b="b"/>
              <a:pathLst>
                <a:path w="66" h="30">
                  <a:moveTo>
                    <a:pt x="24" y="30"/>
                  </a:moveTo>
                  <a:lnTo>
                    <a:pt x="0" y="18"/>
                  </a:lnTo>
                  <a:lnTo>
                    <a:pt x="66" y="0"/>
                  </a:lnTo>
                  <a:lnTo>
                    <a:pt x="24" y="30"/>
                  </a:lnTo>
                  <a:close/>
                </a:path>
              </a:pathLst>
            </a:custGeom>
            <a:solidFill>
              <a:srgbClr val="9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05" name="Line 3681"/>
            <p:cNvSpPr>
              <a:spLocks noChangeShapeType="1"/>
            </p:cNvSpPr>
            <p:nvPr/>
          </p:nvSpPr>
          <p:spPr bwMode="auto">
            <a:xfrm flipH="1" flipV="1">
              <a:off x="1200150" y="1593850"/>
              <a:ext cx="38100" cy="190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06" name="Line 3682"/>
            <p:cNvSpPr>
              <a:spLocks noChangeShapeType="1"/>
            </p:cNvSpPr>
            <p:nvPr/>
          </p:nvSpPr>
          <p:spPr bwMode="auto">
            <a:xfrm flipV="1">
              <a:off x="1200150" y="1565275"/>
              <a:ext cx="104775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07" name="Freeform 3683"/>
            <p:cNvSpPr>
              <a:spLocks/>
            </p:cNvSpPr>
            <p:nvPr/>
          </p:nvSpPr>
          <p:spPr bwMode="auto">
            <a:xfrm>
              <a:off x="1200150" y="1546225"/>
              <a:ext cx="104775" cy="47625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66" y="12"/>
                </a:cxn>
                <a:cxn ang="0">
                  <a:pos x="42" y="0"/>
                </a:cxn>
                <a:cxn ang="0">
                  <a:pos x="0" y="30"/>
                </a:cxn>
              </a:cxnLst>
              <a:rect l="0" t="0" r="r" b="b"/>
              <a:pathLst>
                <a:path w="66" h="30">
                  <a:moveTo>
                    <a:pt x="0" y="30"/>
                  </a:moveTo>
                  <a:lnTo>
                    <a:pt x="66" y="12"/>
                  </a:lnTo>
                  <a:lnTo>
                    <a:pt x="42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9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08" name="Line 3684"/>
            <p:cNvSpPr>
              <a:spLocks noChangeShapeType="1"/>
            </p:cNvSpPr>
            <p:nvPr/>
          </p:nvSpPr>
          <p:spPr bwMode="auto">
            <a:xfrm flipV="1">
              <a:off x="1200150" y="1565275"/>
              <a:ext cx="104775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09" name="Line 3685"/>
            <p:cNvSpPr>
              <a:spLocks noChangeShapeType="1"/>
            </p:cNvSpPr>
            <p:nvPr/>
          </p:nvSpPr>
          <p:spPr bwMode="auto">
            <a:xfrm flipH="1" flipV="1">
              <a:off x="1266825" y="1546225"/>
              <a:ext cx="38100" cy="190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10" name="Freeform 3686"/>
            <p:cNvSpPr>
              <a:spLocks/>
            </p:cNvSpPr>
            <p:nvPr/>
          </p:nvSpPr>
          <p:spPr bwMode="auto">
            <a:xfrm>
              <a:off x="1162050" y="1546225"/>
              <a:ext cx="104775" cy="47625"/>
            </a:xfrm>
            <a:custGeom>
              <a:avLst/>
              <a:gdLst/>
              <a:ahLst/>
              <a:cxnLst>
                <a:cxn ang="0">
                  <a:pos x="24" y="30"/>
                </a:cxn>
                <a:cxn ang="0">
                  <a:pos x="0" y="18"/>
                </a:cxn>
                <a:cxn ang="0">
                  <a:pos x="66" y="0"/>
                </a:cxn>
                <a:cxn ang="0">
                  <a:pos x="24" y="30"/>
                </a:cxn>
              </a:cxnLst>
              <a:rect l="0" t="0" r="r" b="b"/>
              <a:pathLst>
                <a:path w="66" h="30">
                  <a:moveTo>
                    <a:pt x="24" y="30"/>
                  </a:moveTo>
                  <a:lnTo>
                    <a:pt x="0" y="18"/>
                  </a:lnTo>
                  <a:lnTo>
                    <a:pt x="66" y="0"/>
                  </a:lnTo>
                  <a:lnTo>
                    <a:pt x="24" y="30"/>
                  </a:lnTo>
                  <a:close/>
                </a:path>
              </a:pathLst>
            </a:custGeom>
            <a:solidFill>
              <a:srgbClr val="9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11" name="Line 3687"/>
            <p:cNvSpPr>
              <a:spLocks noChangeShapeType="1"/>
            </p:cNvSpPr>
            <p:nvPr/>
          </p:nvSpPr>
          <p:spPr bwMode="auto">
            <a:xfrm flipH="1" flipV="1">
              <a:off x="1162050" y="1574800"/>
              <a:ext cx="38100" cy="190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12" name="Line 3688"/>
            <p:cNvSpPr>
              <a:spLocks noChangeShapeType="1"/>
            </p:cNvSpPr>
            <p:nvPr/>
          </p:nvSpPr>
          <p:spPr bwMode="auto">
            <a:xfrm flipV="1">
              <a:off x="1162050" y="1546225"/>
              <a:ext cx="104775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13" name="Rectangle 3689"/>
            <p:cNvSpPr>
              <a:spLocks noChangeArrowheads="1"/>
            </p:cNvSpPr>
            <p:nvPr/>
          </p:nvSpPr>
          <p:spPr bwMode="auto">
            <a:xfrm rot="16200000">
              <a:off x="-193299" y="2074118"/>
              <a:ext cx="90730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I(X,Y) [</a:t>
              </a: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Intensity</a:t>
              </a:r>
              <a:r>
                <a:rPr kumimoji="0" lang="de-DE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]</a:t>
              </a: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Bildschirmpräsentation (4:3)</PresentationFormat>
  <Paragraphs>22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Company>Frost-RL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Dio</dc:creator>
  <cp:lastModifiedBy>Anonymos</cp:lastModifiedBy>
  <cp:revision>477</cp:revision>
  <dcterms:created xsi:type="dcterms:W3CDTF">2011-02-09T20:43:30Z</dcterms:created>
  <dcterms:modified xsi:type="dcterms:W3CDTF">2011-05-20T11:55:34Z</dcterms:modified>
</cp:coreProperties>
</file>