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12.05.2011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AutoShape 691"/>
          <p:cNvSpPr>
            <a:spLocks noChangeAspect="1" noChangeArrowheads="1" noTextEdit="1"/>
          </p:cNvSpPr>
          <p:nvPr/>
        </p:nvSpPr>
        <p:spPr bwMode="auto">
          <a:xfrm>
            <a:off x="-3348880" y="-1611560"/>
            <a:ext cx="17992726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17" name="Rectangle 693"/>
          <p:cNvSpPr>
            <a:spLocks noChangeArrowheads="1"/>
          </p:cNvSpPr>
          <p:nvPr/>
        </p:nvSpPr>
        <p:spPr bwMode="auto">
          <a:xfrm>
            <a:off x="-3141663" y="-1765300"/>
            <a:ext cx="19050" cy="1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18" name="Rectangle 694"/>
          <p:cNvSpPr>
            <a:spLocks noChangeArrowheads="1"/>
          </p:cNvSpPr>
          <p:nvPr/>
        </p:nvSpPr>
        <p:spPr bwMode="auto">
          <a:xfrm>
            <a:off x="4125912" y="-231775"/>
            <a:ext cx="476250" cy="190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19" name="Rectangle 695"/>
          <p:cNvSpPr>
            <a:spLocks noChangeArrowheads="1"/>
          </p:cNvSpPr>
          <p:nvPr/>
        </p:nvSpPr>
        <p:spPr bwMode="auto">
          <a:xfrm>
            <a:off x="4135437" y="-241300"/>
            <a:ext cx="485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Motor 2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0" name="Rectangle 696"/>
          <p:cNvSpPr>
            <a:spLocks noChangeArrowheads="1"/>
          </p:cNvSpPr>
          <p:nvPr/>
        </p:nvSpPr>
        <p:spPr bwMode="auto">
          <a:xfrm>
            <a:off x="4125912" y="873125"/>
            <a:ext cx="476250" cy="190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21" name="Rectangle 697"/>
          <p:cNvSpPr>
            <a:spLocks noChangeArrowheads="1"/>
          </p:cNvSpPr>
          <p:nvPr/>
        </p:nvSpPr>
        <p:spPr bwMode="auto">
          <a:xfrm>
            <a:off x="4135437" y="863600"/>
            <a:ext cx="485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Motor 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2" name="AutoShape 698"/>
          <p:cNvSpPr>
            <a:spLocks noChangeArrowheads="1"/>
          </p:cNvSpPr>
          <p:nvPr/>
        </p:nvSpPr>
        <p:spPr bwMode="auto">
          <a:xfrm>
            <a:off x="9355138" y="806450"/>
            <a:ext cx="295275" cy="142875"/>
          </a:xfrm>
          <a:prstGeom prst="roundRect">
            <a:avLst>
              <a:gd name="adj" fmla="val 4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23" name="AutoShape 699"/>
          <p:cNvSpPr>
            <a:spLocks noChangeArrowheads="1"/>
          </p:cNvSpPr>
          <p:nvPr/>
        </p:nvSpPr>
        <p:spPr bwMode="auto">
          <a:xfrm>
            <a:off x="9355138" y="806450"/>
            <a:ext cx="285750" cy="133350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24" name="Rectangle 700"/>
          <p:cNvSpPr>
            <a:spLocks noChangeArrowheads="1"/>
          </p:cNvSpPr>
          <p:nvPr/>
        </p:nvSpPr>
        <p:spPr bwMode="auto">
          <a:xfrm>
            <a:off x="9459913" y="76835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5" name="Rectangle 701"/>
          <p:cNvSpPr>
            <a:spLocks noChangeArrowheads="1"/>
          </p:cNvSpPr>
          <p:nvPr/>
        </p:nvSpPr>
        <p:spPr bwMode="auto">
          <a:xfrm>
            <a:off x="9212263" y="949325"/>
            <a:ext cx="609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angle_out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6" name="Rectangle 702"/>
          <p:cNvSpPr>
            <a:spLocks noChangeArrowheads="1"/>
          </p:cNvSpPr>
          <p:nvPr/>
        </p:nvSpPr>
        <p:spPr bwMode="auto">
          <a:xfrm>
            <a:off x="8212138" y="596900"/>
            <a:ext cx="333375" cy="552450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27" name="Rectangle 703"/>
          <p:cNvSpPr>
            <a:spLocks noChangeArrowheads="1"/>
          </p:cNvSpPr>
          <p:nvPr/>
        </p:nvSpPr>
        <p:spPr bwMode="auto">
          <a:xfrm>
            <a:off x="8212138" y="596900"/>
            <a:ext cx="333375" cy="5524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28" name="Rectangle 704"/>
          <p:cNvSpPr>
            <a:spLocks noChangeArrowheads="1"/>
          </p:cNvSpPr>
          <p:nvPr/>
        </p:nvSpPr>
        <p:spPr bwMode="auto">
          <a:xfrm>
            <a:off x="8335963" y="67310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9" name="Line 705"/>
          <p:cNvSpPr>
            <a:spLocks noChangeShapeType="1"/>
          </p:cNvSpPr>
          <p:nvPr/>
        </p:nvSpPr>
        <p:spPr bwMode="auto">
          <a:xfrm>
            <a:off x="8326438" y="863600"/>
            <a:ext cx="76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30" name="Rectangle 706"/>
          <p:cNvSpPr>
            <a:spLocks noChangeArrowheads="1"/>
          </p:cNvSpPr>
          <p:nvPr/>
        </p:nvSpPr>
        <p:spPr bwMode="auto">
          <a:xfrm>
            <a:off x="8335963" y="86360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1" name="Rectangle 707"/>
          <p:cNvSpPr>
            <a:spLocks noChangeArrowheads="1"/>
          </p:cNvSpPr>
          <p:nvPr/>
        </p:nvSpPr>
        <p:spPr bwMode="auto">
          <a:xfrm>
            <a:off x="7773988" y="377825"/>
            <a:ext cx="1238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 rate Integration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2" name="Rectangle 708"/>
          <p:cNvSpPr>
            <a:spLocks noChangeArrowheads="1"/>
          </p:cNvSpPr>
          <p:nvPr/>
        </p:nvSpPr>
        <p:spPr bwMode="auto">
          <a:xfrm>
            <a:off x="6592888" y="606425"/>
            <a:ext cx="381000" cy="533400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33" name="Rectangle 709"/>
          <p:cNvSpPr>
            <a:spLocks noChangeArrowheads="1"/>
          </p:cNvSpPr>
          <p:nvPr/>
        </p:nvSpPr>
        <p:spPr bwMode="auto">
          <a:xfrm>
            <a:off x="6592888" y="606425"/>
            <a:ext cx="381000" cy="533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34" name="Rectangle 710"/>
          <p:cNvSpPr>
            <a:spLocks noChangeArrowheads="1"/>
          </p:cNvSpPr>
          <p:nvPr/>
        </p:nvSpPr>
        <p:spPr bwMode="auto">
          <a:xfrm>
            <a:off x="6745288" y="67310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5" name="Line 711"/>
          <p:cNvSpPr>
            <a:spLocks noChangeShapeType="1"/>
          </p:cNvSpPr>
          <p:nvPr/>
        </p:nvSpPr>
        <p:spPr bwMode="auto">
          <a:xfrm>
            <a:off x="6735763" y="863600"/>
            <a:ext cx="76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36" name="Rectangle 712"/>
          <p:cNvSpPr>
            <a:spLocks noChangeArrowheads="1"/>
          </p:cNvSpPr>
          <p:nvPr/>
        </p:nvSpPr>
        <p:spPr bwMode="auto">
          <a:xfrm>
            <a:off x="6745288" y="86360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7" name="Rectangle 713"/>
          <p:cNvSpPr>
            <a:spLocks noChangeArrowheads="1"/>
          </p:cNvSpPr>
          <p:nvPr/>
        </p:nvSpPr>
        <p:spPr bwMode="auto">
          <a:xfrm>
            <a:off x="5945188" y="387350"/>
            <a:ext cx="16954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 acceleration Integration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8" name="Oval 714"/>
          <p:cNvSpPr>
            <a:spLocks noChangeArrowheads="1"/>
          </p:cNvSpPr>
          <p:nvPr/>
        </p:nvSpPr>
        <p:spPr bwMode="auto">
          <a:xfrm>
            <a:off x="354012" y="777875"/>
            <a:ext cx="200025" cy="2000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39" name="Oval 715"/>
          <p:cNvSpPr>
            <a:spLocks noChangeArrowheads="1"/>
          </p:cNvSpPr>
          <p:nvPr/>
        </p:nvSpPr>
        <p:spPr bwMode="auto">
          <a:xfrm>
            <a:off x="354012" y="777875"/>
            <a:ext cx="190500" cy="190500"/>
          </a:xfrm>
          <a:prstGeom prst="ellips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0" name="Line 716"/>
          <p:cNvSpPr>
            <a:spLocks noChangeShapeType="1"/>
          </p:cNvSpPr>
          <p:nvPr/>
        </p:nvSpPr>
        <p:spPr bwMode="auto">
          <a:xfrm>
            <a:off x="373062" y="863600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1" name="Line 717"/>
          <p:cNvSpPr>
            <a:spLocks noChangeShapeType="1"/>
          </p:cNvSpPr>
          <p:nvPr/>
        </p:nvSpPr>
        <p:spPr bwMode="auto">
          <a:xfrm>
            <a:off x="392112" y="844550"/>
            <a:ext cx="1588" cy="381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2" name="Line 718"/>
          <p:cNvSpPr>
            <a:spLocks noChangeShapeType="1"/>
          </p:cNvSpPr>
          <p:nvPr/>
        </p:nvSpPr>
        <p:spPr bwMode="auto">
          <a:xfrm>
            <a:off x="420687" y="911225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3" name="Oval 719"/>
          <p:cNvSpPr>
            <a:spLocks noChangeArrowheads="1"/>
          </p:cNvSpPr>
          <p:nvPr/>
        </p:nvSpPr>
        <p:spPr bwMode="auto">
          <a:xfrm>
            <a:off x="1782762" y="777875"/>
            <a:ext cx="200025" cy="2000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4" name="Oval 720"/>
          <p:cNvSpPr>
            <a:spLocks noChangeArrowheads="1"/>
          </p:cNvSpPr>
          <p:nvPr/>
        </p:nvSpPr>
        <p:spPr bwMode="auto">
          <a:xfrm>
            <a:off x="1782762" y="777875"/>
            <a:ext cx="190500" cy="190500"/>
          </a:xfrm>
          <a:prstGeom prst="ellips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5" name="Line 721"/>
          <p:cNvSpPr>
            <a:spLocks noChangeShapeType="1"/>
          </p:cNvSpPr>
          <p:nvPr/>
        </p:nvSpPr>
        <p:spPr bwMode="auto">
          <a:xfrm>
            <a:off x="1801812" y="863600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6" name="Line 722"/>
          <p:cNvSpPr>
            <a:spLocks noChangeShapeType="1"/>
          </p:cNvSpPr>
          <p:nvPr/>
        </p:nvSpPr>
        <p:spPr bwMode="auto">
          <a:xfrm>
            <a:off x="1820862" y="844550"/>
            <a:ext cx="1588" cy="381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7" name="Line 723"/>
          <p:cNvSpPr>
            <a:spLocks noChangeShapeType="1"/>
          </p:cNvSpPr>
          <p:nvPr/>
        </p:nvSpPr>
        <p:spPr bwMode="auto">
          <a:xfrm>
            <a:off x="1849437" y="911225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8" name="Oval 724"/>
          <p:cNvSpPr>
            <a:spLocks noChangeArrowheads="1"/>
          </p:cNvSpPr>
          <p:nvPr/>
        </p:nvSpPr>
        <p:spPr bwMode="auto">
          <a:xfrm>
            <a:off x="5211762" y="777875"/>
            <a:ext cx="200025" cy="200025"/>
          </a:xfrm>
          <a:prstGeom prst="ellipse">
            <a:avLst/>
          </a:prstGeom>
          <a:solidFill>
            <a:srgbClr val="FF8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49" name="Oval 725"/>
          <p:cNvSpPr>
            <a:spLocks noChangeArrowheads="1"/>
          </p:cNvSpPr>
          <p:nvPr/>
        </p:nvSpPr>
        <p:spPr bwMode="auto">
          <a:xfrm>
            <a:off x="5211762" y="777875"/>
            <a:ext cx="190500" cy="190500"/>
          </a:xfrm>
          <a:prstGeom prst="ellips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0" name="Line 726"/>
          <p:cNvSpPr>
            <a:spLocks noChangeShapeType="1"/>
          </p:cNvSpPr>
          <p:nvPr/>
        </p:nvSpPr>
        <p:spPr bwMode="auto">
          <a:xfrm>
            <a:off x="5278437" y="815975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1" name="Line 727"/>
          <p:cNvSpPr>
            <a:spLocks noChangeShapeType="1"/>
          </p:cNvSpPr>
          <p:nvPr/>
        </p:nvSpPr>
        <p:spPr bwMode="auto">
          <a:xfrm>
            <a:off x="5278437" y="911225"/>
            <a:ext cx="381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2" name="Line 728"/>
          <p:cNvSpPr>
            <a:spLocks noChangeShapeType="1"/>
          </p:cNvSpPr>
          <p:nvPr/>
        </p:nvSpPr>
        <p:spPr bwMode="auto">
          <a:xfrm>
            <a:off x="5297487" y="892175"/>
            <a:ext cx="1588" cy="381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3" name="Freeform 729"/>
          <p:cNvSpPr>
            <a:spLocks/>
          </p:cNvSpPr>
          <p:nvPr/>
        </p:nvSpPr>
        <p:spPr bwMode="auto">
          <a:xfrm>
            <a:off x="5678487" y="615950"/>
            <a:ext cx="61912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156"/>
              </a:cxn>
              <a:cxn ang="0">
                <a:pos x="390" y="156"/>
              </a:cxn>
              <a:cxn ang="0">
                <a:pos x="0" y="312"/>
              </a:cxn>
              <a:cxn ang="0">
                <a:pos x="0" y="0"/>
              </a:cxn>
            </a:cxnLst>
            <a:rect l="0" t="0" r="r" b="b"/>
            <a:pathLst>
              <a:path w="390" h="312">
                <a:moveTo>
                  <a:pt x="0" y="0"/>
                </a:moveTo>
                <a:lnTo>
                  <a:pt x="390" y="156"/>
                </a:lnTo>
                <a:lnTo>
                  <a:pt x="390" y="156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4" name="Freeform 730"/>
          <p:cNvSpPr>
            <a:spLocks/>
          </p:cNvSpPr>
          <p:nvPr/>
        </p:nvSpPr>
        <p:spPr bwMode="auto">
          <a:xfrm>
            <a:off x="5678487" y="615950"/>
            <a:ext cx="61912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156"/>
              </a:cxn>
              <a:cxn ang="0">
                <a:pos x="390" y="156"/>
              </a:cxn>
              <a:cxn ang="0">
                <a:pos x="0" y="312"/>
              </a:cxn>
              <a:cxn ang="0">
                <a:pos x="0" y="0"/>
              </a:cxn>
            </a:cxnLst>
            <a:rect l="0" t="0" r="r" b="b"/>
            <a:pathLst>
              <a:path w="390" h="312">
                <a:moveTo>
                  <a:pt x="0" y="0"/>
                </a:moveTo>
                <a:lnTo>
                  <a:pt x="390" y="156"/>
                </a:lnTo>
                <a:lnTo>
                  <a:pt x="390" y="156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5" name="Rectangle 731"/>
          <p:cNvSpPr>
            <a:spLocks noChangeArrowheads="1"/>
          </p:cNvSpPr>
          <p:nvPr/>
        </p:nvSpPr>
        <p:spPr bwMode="auto">
          <a:xfrm>
            <a:off x="5697537" y="768350"/>
            <a:ext cx="3714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110.5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6" name="Rectangle 732"/>
          <p:cNvSpPr>
            <a:spLocks noChangeArrowheads="1"/>
          </p:cNvSpPr>
          <p:nvPr/>
        </p:nvSpPr>
        <p:spPr bwMode="auto">
          <a:xfrm>
            <a:off x="5707062" y="1130300"/>
            <a:ext cx="619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Sum Gain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7" name="Rectangle 733"/>
          <p:cNvSpPr>
            <a:spLocks noChangeArrowheads="1"/>
          </p:cNvSpPr>
          <p:nvPr/>
        </p:nvSpPr>
        <p:spPr bwMode="auto">
          <a:xfrm>
            <a:off x="2401887" y="625475"/>
            <a:ext cx="476250" cy="495300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58" name="Rectangle 734"/>
          <p:cNvSpPr>
            <a:spLocks noChangeArrowheads="1"/>
          </p:cNvSpPr>
          <p:nvPr/>
        </p:nvSpPr>
        <p:spPr bwMode="auto">
          <a:xfrm>
            <a:off x="2459037" y="768350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PID(s)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9" name="Rectangle 735"/>
          <p:cNvSpPr>
            <a:spLocks noChangeArrowheads="1"/>
          </p:cNvSpPr>
          <p:nvPr/>
        </p:nvSpPr>
        <p:spPr bwMode="auto">
          <a:xfrm>
            <a:off x="2401887" y="625475"/>
            <a:ext cx="476250" cy="495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60" name="Rectangle 736"/>
          <p:cNvSpPr>
            <a:spLocks noChangeArrowheads="1"/>
          </p:cNvSpPr>
          <p:nvPr/>
        </p:nvSpPr>
        <p:spPr bwMode="auto">
          <a:xfrm>
            <a:off x="1944687" y="1130300"/>
            <a:ext cx="1438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PID Controller angle rate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1" name="Rectangle 737"/>
          <p:cNvSpPr>
            <a:spLocks noChangeArrowheads="1"/>
          </p:cNvSpPr>
          <p:nvPr/>
        </p:nvSpPr>
        <p:spPr bwMode="auto">
          <a:xfrm>
            <a:off x="925512" y="644525"/>
            <a:ext cx="476250" cy="457200"/>
          </a:xfrm>
          <a:prstGeom prst="rect">
            <a:avLst/>
          </a:prstGeom>
          <a:solidFill>
            <a:srgbClr val="FF8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62" name="Rectangle 738"/>
          <p:cNvSpPr>
            <a:spLocks noChangeArrowheads="1"/>
          </p:cNvSpPr>
          <p:nvPr/>
        </p:nvSpPr>
        <p:spPr bwMode="auto">
          <a:xfrm>
            <a:off x="982662" y="768350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PID(s)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3" name="Rectangle 739"/>
          <p:cNvSpPr>
            <a:spLocks noChangeArrowheads="1"/>
          </p:cNvSpPr>
          <p:nvPr/>
        </p:nvSpPr>
        <p:spPr bwMode="auto">
          <a:xfrm>
            <a:off x="925512" y="644525"/>
            <a:ext cx="476250" cy="45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64" name="Rectangle 740"/>
          <p:cNvSpPr>
            <a:spLocks noChangeArrowheads="1"/>
          </p:cNvSpPr>
          <p:nvPr/>
        </p:nvSpPr>
        <p:spPr bwMode="auto">
          <a:xfrm>
            <a:off x="592137" y="1111250"/>
            <a:ext cx="1181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PID Controller angle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Rectangle 741"/>
          <p:cNvSpPr>
            <a:spLocks noChangeArrowheads="1"/>
          </p:cNvSpPr>
          <p:nvPr/>
        </p:nvSpPr>
        <p:spPr bwMode="auto">
          <a:xfrm>
            <a:off x="8212138" y="1968500"/>
            <a:ext cx="285750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66" name="Rectangle 742"/>
          <p:cNvSpPr>
            <a:spLocks noChangeArrowheads="1"/>
          </p:cNvSpPr>
          <p:nvPr/>
        </p:nvSpPr>
        <p:spPr bwMode="auto">
          <a:xfrm>
            <a:off x="8212138" y="1968500"/>
            <a:ext cx="285750" cy="2857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67" name="Rectangle 743"/>
          <p:cNvSpPr>
            <a:spLocks noChangeArrowheads="1"/>
          </p:cNvSpPr>
          <p:nvPr/>
        </p:nvSpPr>
        <p:spPr bwMode="auto">
          <a:xfrm>
            <a:off x="8316913" y="200660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8" name="Rectangle 744"/>
          <p:cNvSpPr>
            <a:spLocks noChangeArrowheads="1"/>
          </p:cNvSpPr>
          <p:nvPr/>
        </p:nvSpPr>
        <p:spPr bwMode="auto">
          <a:xfrm>
            <a:off x="7954963" y="1749425"/>
            <a:ext cx="8286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No Angle rate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9" name="Freeform 745"/>
          <p:cNvSpPr>
            <a:spLocks/>
          </p:cNvSpPr>
          <p:nvPr/>
        </p:nvSpPr>
        <p:spPr bwMode="auto">
          <a:xfrm>
            <a:off x="4630737" y="177800"/>
            <a:ext cx="428625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162"/>
              </a:cxn>
              <a:cxn ang="0">
                <a:pos x="270" y="162"/>
              </a:cxn>
              <a:cxn ang="0">
                <a:pos x="0" y="324"/>
              </a:cxn>
              <a:cxn ang="0">
                <a:pos x="0" y="0"/>
              </a:cxn>
            </a:cxnLst>
            <a:rect l="0" t="0" r="r" b="b"/>
            <a:pathLst>
              <a:path w="270" h="324">
                <a:moveTo>
                  <a:pt x="0" y="0"/>
                </a:moveTo>
                <a:lnTo>
                  <a:pt x="270" y="162"/>
                </a:lnTo>
                <a:lnTo>
                  <a:pt x="270" y="162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61BD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0" name="Freeform 746"/>
          <p:cNvSpPr>
            <a:spLocks/>
          </p:cNvSpPr>
          <p:nvPr/>
        </p:nvSpPr>
        <p:spPr bwMode="auto">
          <a:xfrm>
            <a:off x="4630737" y="177800"/>
            <a:ext cx="428625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162"/>
              </a:cxn>
              <a:cxn ang="0">
                <a:pos x="270" y="162"/>
              </a:cxn>
              <a:cxn ang="0">
                <a:pos x="0" y="324"/>
              </a:cxn>
              <a:cxn ang="0">
                <a:pos x="0" y="0"/>
              </a:cxn>
            </a:cxnLst>
            <a:rect l="0" t="0" r="r" b="b"/>
            <a:pathLst>
              <a:path w="270" h="324">
                <a:moveTo>
                  <a:pt x="0" y="0"/>
                </a:moveTo>
                <a:lnTo>
                  <a:pt x="270" y="162"/>
                </a:lnTo>
                <a:lnTo>
                  <a:pt x="270" y="162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1" name="Rectangle 747"/>
          <p:cNvSpPr>
            <a:spLocks noChangeArrowheads="1"/>
          </p:cNvSpPr>
          <p:nvPr/>
        </p:nvSpPr>
        <p:spPr bwMode="auto">
          <a:xfrm>
            <a:off x="4668837" y="339725"/>
            <a:ext cx="228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1.3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72" name="Rectangle 748"/>
          <p:cNvSpPr>
            <a:spLocks noChangeArrowheads="1"/>
          </p:cNvSpPr>
          <p:nvPr/>
        </p:nvSpPr>
        <p:spPr bwMode="auto">
          <a:xfrm>
            <a:off x="4373562" y="-31750"/>
            <a:ext cx="990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Individual Gain 2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73" name="Freeform 749"/>
          <p:cNvSpPr>
            <a:spLocks/>
          </p:cNvSpPr>
          <p:nvPr/>
        </p:nvSpPr>
        <p:spPr bwMode="auto">
          <a:xfrm>
            <a:off x="4630737" y="996950"/>
            <a:ext cx="42862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156"/>
              </a:cxn>
              <a:cxn ang="0">
                <a:pos x="270" y="156"/>
              </a:cxn>
              <a:cxn ang="0">
                <a:pos x="0" y="312"/>
              </a:cxn>
              <a:cxn ang="0">
                <a:pos x="0" y="0"/>
              </a:cxn>
            </a:cxnLst>
            <a:rect l="0" t="0" r="r" b="b"/>
            <a:pathLst>
              <a:path w="270" h="312">
                <a:moveTo>
                  <a:pt x="0" y="0"/>
                </a:moveTo>
                <a:lnTo>
                  <a:pt x="270" y="156"/>
                </a:lnTo>
                <a:lnTo>
                  <a:pt x="270" y="156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solidFill>
            <a:srgbClr val="00D1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4" name="Freeform 750"/>
          <p:cNvSpPr>
            <a:spLocks/>
          </p:cNvSpPr>
          <p:nvPr/>
        </p:nvSpPr>
        <p:spPr bwMode="auto">
          <a:xfrm>
            <a:off x="4630737" y="996950"/>
            <a:ext cx="42862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156"/>
              </a:cxn>
              <a:cxn ang="0">
                <a:pos x="270" y="156"/>
              </a:cxn>
              <a:cxn ang="0">
                <a:pos x="0" y="312"/>
              </a:cxn>
              <a:cxn ang="0">
                <a:pos x="0" y="0"/>
              </a:cxn>
            </a:cxnLst>
            <a:rect l="0" t="0" r="r" b="b"/>
            <a:pathLst>
              <a:path w="270" h="312">
                <a:moveTo>
                  <a:pt x="0" y="0"/>
                </a:moveTo>
                <a:lnTo>
                  <a:pt x="270" y="156"/>
                </a:lnTo>
                <a:lnTo>
                  <a:pt x="270" y="156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5" name="Rectangle 751"/>
          <p:cNvSpPr>
            <a:spLocks noChangeArrowheads="1"/>
          </p:cNvSpPr>
          <p:nvPr/>
        </p:nvSpPr>
        <p:spPr bwMode="auto">
          <a:xfrm>
            <a:off x="4659312" y="1149350"/>
            <a:ext cx="228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1.1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76" name="Rectangle 752"/>
          <p:cNvSpPr>
            <a:spLocks noChangeArrowheads="1"/>
          </p:cNvSpPr>
          <p:nvPr/>
        </p:nvSpPr>
        <p:spPr bwMode="auto">
          <a:xfrm>
            <a:off x="4373562" y="1511300"/>
            <a:ext cx="990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Individual Gain 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77" name="Freeform 753"/>
          <p:cNvSpPr>
            <a:spLocks/>
          </p:cNvSpPr>
          <p:nvPr/>
        </p:nvSpPr>
        <p:spPr bwMode="auto">
          <a:xfrm>
            <a:off x="3535362" y="215900"/>
            <a:ext cx="523875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" y="138"/>
              </a:cxn>
              <a:cxn ang="0">
                <a:pos x="330" y="138"/>
              </a:cxn>
              <a:cxn ang="0">
                <a:pos x="0" y="276"/>
              </a:cxn>
              <a:cxn ang="0">
                <a:pos x="0" y="0"/>
              </a:cxn>
            </a:cxnLst>
            <a:rect l="0" t="0" r="r" b="b"/>
            <a:pathLst>
              <a:path w="330" h="276">
                <a:moveTo>
                  <a:pt x="0" y="0"/>
                </a:moveTo>
                <a:lnTo>
                  <a:pt x="330" y="138"/>
                </a:lnTo>
                <a:lnTo>
                  <a:pt x="330" y="138"/>
                </a:lnTo>
                <a:lnTo>
                  <a:pt x="0" y="276"/>
                </a:lnTo>
                <a:lnTo>
                  <a:pt x="0" y="0"/>
                </a:lnTo>
                <a:close/>
              </a:path>
            </a:pathLst>
          </a:custGeom>
          <a:solidFill>
            <a:srgbClr val="61BD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8" name="Freeform 754"/>
          <p:cNvSpPr>
            <a:spLocks/>
          </p:cNvSpPr>
          <p:nvPr/>
        </p:nvSpPr>
        <p:spPr bwMode="auto">
          <a:xfrm>
            <a:off x="3535362" y="215900"/>
            <a:ext cx="523875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" y="138"/>
              </a:cxn>
              <a:cxn ang="0">
                <a:pos x="330" y="138"/>
              </a:cxn>
              <a:cxn ang="0">
                <a:pos x="0" y="276"/>
              </a:cxn>
              <a:cxn ang="0">
                <a:pos x="0" y="0"/>
              </a:cxn>
            </a:cxnLst>
            <a:rect l="0" t="0" r="r" b="b"/>
            <a:pathLst>
              <a:path w="330" h="276">
                <a:moveTo>
                  <a:pt x="0" y="0"/>
                </a:moveTo>
                <a:lnTo>
                  <a:pt x="330" y="138"/>
                </a:lnTo>
                <a:lnTo>
                  <a:pt x="330" y="138"/>
                </a:lnTo>
                <a:lnTo>
                  <a:pt x="0" y="276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79" name="Rectangle 755"/>
          <p:cNvSpPr>
            <a:spLocks noChangeArrowheads="1"/>
          </p:cNvSpPr>
          <p:nvPr/>
        </p:nvSpPr>
        <p:spPr bwMode="auto">
          <a:xfrm>
            <a:off x="3621087" y="339725"/>
            <a:ext cx="1714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-1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0" name="Rectangle 756"/>
          <p:cNvSpPr>
            <a:spLocks noChangeArrowheads="1"/>
          </p:cNvSpPr>
          <p:nvPr/>
        </p:nvSpPr>
        <p:spPr bwMode="auto">
          <a:xfrm>
            <a:off x="3344862" y="6350"/>
            <a:ext cx="952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Direction Gain 2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1" name="Freeform 757"/>
          <p:cNvSpPr>
            <a:spLocks/>
          </p:cNvSpPr>
          <p:nvPr/>
        </p:nvSpPr>
        <p:spPr bwMode="auto">
          <a:xfrm>
            <a:off x="3582987" y="1035050"/>
            <a:ext cx="47625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132"/>
              </a:cxn>
              <a:cxn ang="0">
                <a:pos x="300" y="132"/>
              </a:cxn>
              <a:cxn ang="0">
                <a:pos x="0" y="264"/>
              </a:cxn>
              <a:cxn ang="0">
                <a:pos x="0" y="0"/>
              </a:cxn>
            </a:cxnLst>
            <a:rect l="0" t="0" r="r" b="b"/>
            <a:pathLst>
              <a:path w="300" h="264">
                <a:moveTo>
                  <a:pt x="0" y="0"/>
                </a:moveTo>
                <a:lnTo>
                  <a:pt x="300" y="132"/>
                </a:lnTo>
                <a:lnTo>
                  <a:pt x="300" y="132"/>
                </a:lnTo>
                <a:lnTo>
                  <a:pt x="0" y="264"/>
                </a:lnTo>
                <a:lnTo>
                  <a:pt x="0" y="0"/>
                </a:lnTo>
                <a:close/>
              </a:path>
            </a:pathLst>
          </a:custGeom>
          <a:solidFill>
            <a:srgbClr val="00D1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2" name="Freeform 758"/>
          <p:cNvSpPr>
            <a:spLocks/>
          </p:cNvSpPr>
          <p:nvPr/>
        </p:nvSpPr>
        <p:spPr bwMode="auto">
          <a:xfrm>
            <a:off x="3582987" y="1035050"/>
            <a:ext cx="47625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132"/>
              </a:cxn>
              <a:cxn ang="0">
                <a:pos x="300" y="132"/>
              </a:cxn>
              <a:cxn ang="0">
                <a:pos x="0" y="264"/>
              </a:cxn>
              <a:cxn ang="0">
                <a:pos x="0" y="0"/>
              </a:cxn>
            </a:cxnLst>
            <a:rect l="0" t="0" r="r" b="b"/>
            <a:pathLst>
              <a:path w="300" h="264">
                <a:moveTo>
                  <a:pt x="0" y="0"/>
                </a:moveTo>
                <a:lnTo>
                  <a:pt x="300" y="132"/>
                </a:lnTo>
                <a:lnTo>
                  <a:pt x="300" y="132"/>
                </a:lnTo>
                <a:lnTo>
                  <a:pt x="0" y="264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3" name="Rectangle 759"/>
          <p:cNvSpPr>
            <a:spLocks noChangeArrowheads="1"/>
          </p:cNvSpPr>
          <p:nvPr/>
        </p:nvSpPr>
        <p:spPr bwMode="auto">
          <a:xfrm>
            <a:off x="3668712" y="114935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3373437" y="1473200"/>
            <a:ext cx="952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Direction Gain 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85" name="Rectangle 761"/>
          <p:cNvSpPr>
            <a:spLocks noChangeArrowheads="1"/>
          </p:cNvSpPr>
          <p:nvPr/>
        </p:nvSpPr>
        <p:spPr bwMode="auto">
          <a:xfrm>
            <a:off x="6783388" y="1758950"/>
            <a:ext cx="381000" cy="466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6" name="Line 762"/>
          <p:cNvSpPr>
            <a:spLocks noChangeShapeType="1"/>
          </p:cNvSpPr>
          <p:nvPr/>
        </p:nvSpPr>
        <p:spPr bwMode="auto">
          <a:xfrm>
            <a:off x="7097713" y="1863725"/>
            <a:ext cx="571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7" name="Line 763"/>
          <p:cNvSpPr>
            <a:spLocks noChangeShapeType="1"/>
          </p:cNvSpPr>
          <p:nvPr/>
        </p:nvSpPr>
        <p:spPr bwMode="auto">
          <a:xfrm>
            <a:off x="7097713" y="2101850"/>
            <a:ext cx="571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8" name="Line 764"/>
          <p:cNvSpPr>
            <a:spLocks noChangeShapeType="1"/>
          </p:cNvSpPr>
          <p:nvPr/>
        </p:nvSpPr>
        <p:spPr bwMode="auto">
          <a:xfrm>
            <a:off x="6773863" y="1958975"/>
            <a:ext cx="571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89" name="Freeform 765"/>
          <p:cNvSpPr>
            <a:spLocks/>
          </p:cNvSpPr>
          <p:nvPr/>
        </p:nvSpPr>
        <p:spPr bwMode="auto">
          <a:xfrm>
            <a:off x="7040563" y="1835150"/>
            <a:ext cx="57150" cy="57150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5" y="2"/>
              </a:cxn>
              <a:cxn ang="0">
                <a:pos x="5" y="1"/>
              </a:cxn>
              <a:cxn ang="0">
                <a:pos x="4" y="0"/>
              </a:cxn>
              <a:cxn ang="0">
                <a:pos x="3" y="0"/>
              </a:cxn>
              <a:cxn ang="0">
                <a:pos x="2" y="0"/>
              </a:cxn>
              <a:cxn ang="0">
                <a:pos x="1" y="0"/>
              </a:cxn>
              <a:cxn ang="0">
                <a:pos x="0" y="1"/>
              </a:cxn>
              <a:cxn ang="0">
                <a:pos x="0" y="2"/>
              </a:cxn>
              <a:cxn ang="0">
                <a:pos x="0" y="3"/>
              </a:cxn>
              <a:cxn ang="0">
                <a:pos x="0" y="4"/>
              </a:cxn>
              <a:cxn ang="0">
                <a:pos x="1" y="5"/>
              </a:cxn>
              <a:cxn ang="0">
                <a:pos x="2" y="5"/>
              </a:cxn>
              <a:cxn ang="0">
                <a:pos x="3" y="6"/>
              </a:cxn>
              <a:cxn ang="0">
                <a:pos x="3" y="5"/>
              </a:cxn>
              <a:cxn ang="0">
                <a:pos x="4" y="5"/>
              </a:cxn>
              <a:cxn ang="0">
                <a:pos x="5" y="4"/>
              </a:cxn>
              <a:cxn ang="0">
                <a:pos x="5" y="3"/>
              </a:cxn>
              <a:cxn ang="0">
                <a:pos x="6" y="3"/>
              </a:cxn>
            </a:cxnLst>
            <a:rect l="0" t="0" r="r" b="b"/>
            <a:pathLst>
              <a:path w="6" h="6">
                <a:moveTo>
                  <a:pt x="6" y="3"/>
                </a:move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2" y="5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0" name="Freeform 766"/>
          <p:cNvSpPr>
            <a:spLocks/>
          </p:cNvSpPr>
          <p:nvPr/>
        </p:nvSpPr>
        <p:spPr bwMode="auto">
          <a:xfrm>
            <a:off x="7040563" y="2073275"/>
            <a:ext cx="57150" cy="57150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5" y="2"/>
              </a:cxn>
              <a:cxn ang="0">
                <a:pos x="5" y="1"/>
              </a:cxn>
              <a:cxn ang="0">
                <a:pos x="4" y="0"/>
              </a:cxn>
              <a:cxn ang="0">
                <a:pos x="3" y="0"/>
              </a:cxn>
              <a:cxn ang="0">
                <a:pos x="2" y="0"/>
              </a:cxn>
              <a:cxn ang="0">
                <a:pos x="1" y="0"/>
              </a:cxn>
              <a:cxn ang="0">
                <a:pos x="0" y="1"/>
              </a:cxn>
              <a:cxn ang="0">
                <a:pos x="0" y="2"/>
              </a:cxn>
              <a:cxn ang="0">
                <a:pos x="0" y="3"/>
              </a:cxn>
              <a:cxn ang="0">
                <a:pos x="0" y="4"/>
              </a:cxn>
              <a:cxn ang="0">
                <a:pos x="1" y="5"/>
              </a:cxn>
              <a:cxn ang="0">
                <a:pos x="2" y="5"/>
              </a:cxn>
              <a:cxn ang="0">
                <a:pos x="3" y="6"/>
              </a:cxn>
              <a:cxn ang="0">
                <a:pos x="3" y="5"/>
              </a:cxn>
              <a:cxn ang="0">
                <a:pos x="4" y="5"/>
              </a:cxn>
              <a:cxn ang="0">
                <a:pos x="5" y="4"/>
              </a:cxn>
              <a:cxn ang="0">
                <a:pos x="5" y="3"/>
              </a:cxn>
              <a:cxn ang="0">
                <a:pos x="6" y="3"/>
              </a:cxn>
            </a:cxnLst>
            <a:rect l="0" t="0" r="r" b="b"/>
            <a:pathLst>
              <a:path w="6" h="6">
                <a:moveTo>
                  <a:pt x="6" y="3"/>
                </a:move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2" y="5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1" name="Freeform 767"/>
          <p:cNvSpPr>
            <a:spLocks/>
          </p:cNvSpPr>
          <p:nvPr/>
        </p:nvSpPr>
        <p:spPr bwMode="auto">
          <a:xfrm>
            <a:off x="6831013" y="1930400"/>
            <a:ext cx="57150" cy="57150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5" y="2"/>
              </a:cxn>
              <a:cxn ang="0">
                <a:pos x="5" y="1"/>
              </a:cxn>
              <a:cxn ang="0">
                <a:pos x="4" y="0"/>
              </a:cxn>
              <a:cxn ang="0">
                <a:pos x="3" y="0"/>
              </a:cxn>
              <a:cxn ang="0">
                <a:pos x="2" y="0"/>
              </a:cxn>
              <a:cxn ang="0">
                <a:pos x="1" y="0"/>
              </a:cxn>
              <a:cxn ang="0">
                <a:pos x="0" y="1"/>
              </a:cxn>
              <a:cxn ang="0">
                <a:pos x="0" y="2"/>
              </a:cxn>
              <a:cxn ang="0">
                <a:pos x="0" y="3"/>
              </a:cxn>
              <a:cxn ang="0">
                <a:pos x="0" y="4"/>
              </a:cxn>
              <a:cxn ang="0">
                <a:pos x="1" y="5"/>
              </a:cxn>
              <a:cxn ang="0">
                <a:pos x="2" y="5"/>
              </a:cxn>
              <a:cxn ang="0">
                <a:pos x="3" y="6"/>
              </a:cxn>
              <a:cxn ang="0">
                <a:pos x="3" y="5"/>
              </a:cxn>
              <a:cxn ang="0">
                <a:pos x="4" y="5"/>
              </a:cxn>
              <a:cxn ang="0">
                <a:pos x="5" y="4"/>
              </a:cxn>
              <a:cxn ang="0">
                <a:pos x="5" y="3"/>
              </a:cxn>
              <a:cxn ang="0">
                <a:pos x="6" y="3"/>
              </a:cxn>
            </a:cxnLst>
            <a:rect l="0" t="0" r="r" b="b"/>
            <a:pathLst>
              <a:path w="6" h="6">
                <a:moveTo>
                  <a:pt x="6" y="3"/>
                </a:move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2" y="5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2" name="Line 768"/>
          <p:cNvSpPr>
            <a:spLocks noChangeShapeType="1"/>
          </p:cNvSpPr>
          <p:nvPr/>
        </p:nvSpPr>
        <p:spPr bwMode="auto">
          <a:xfrm flipV="1">
            <a:off x="6888163" y="1882775"/>
            <a:ext cx="209550" cy="762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3" name="Rectangle 769"/>
          <p:cNvSpPr>
            <a:spLocks noChangeArrowheads="1"/>
          </p:cNvSpPr>
          <p:nvPr/>
        </p:nvSpPr>
        <p:spPr bwMode="auto">
          <a:xfrm>
            <a:off x="6588224" y="1628800"/>
            <a:ext cx="9826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Activate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Cascade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94" name="AutoShape 770"/>
          <p:cNvSpPr>
            <a:spLocks noChangeArrowheads="1"/>
          </p:cNvSpPr>
          <p:nvPr/>
        </p:nvSpPr>
        <p:spPr bwMode="auto">
          <a:xfrm>
            <a:off x="-455613" y="806450"/>
            <a:ext cx="295275" cy="142875"/>
          </a:xfrm>
          <a:prstGeom prst="roundRect">
            <a:avLst>
              <a:gd name="adj" fmla="val 4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5" name="AutoShape 771"/>
          <p:cNvSpPr>
            <a:spLocks noChangeArrowheads="1"/>
          </p:cNvSpPr>
          <p:nvPr/>
        </p:nvSpPr>
        <p:spPr bwMode="auto">
          <a:xfrm>
            <a:off x="-455613" y="806450"/>
            <a:ext cx="285750" cy="133350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6" name="Rectangle 772"/>
          <p:cNvSpPr>
            <a:spLocks noChangeArrowheads="1"/>
          </p:cNvSpPr>
          <p:nvPr/>
        </p:nvSpPr>
        <p:spPr bwMode="auto">
          <a:xfrm>
            <a:off x="-350838" y="768350"/>
            <a:ext cx="123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97" name="Rectangle 773"/>
          <p:cNvSpPr>
            <a:spLocks noChangeArrowheads="1"/>
          </p:cNvSpPr>
          <p:nvPr/>
        </p:nvSpPr>
        <p:spPr bwMode="auto">
          <a:xfrm>
            <a:off x="-560388" y="949325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angle_in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98" name="Line 774"/>
          <p:cNvSpPr>
            <a:spLocks noChangeShapeType="1"/>
          </p:cNvSpPr>
          <p:nvPr/>
        </p:nvSpPr>
        <p:spPr bwMode="auto">
          <a:xfrm>
            <a:off x="5392737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99" name="Line 775"/>
          <p:cNvSpPr>
            <a:spLocks noChangeShapeType="1"/>
          </p:cNvSpPr>
          <p:nvPr/>
        </p:nvSpPr>
        <p:spPr bwMode="auto">
          <a:xfrm flipH="1">
            <a:off x="5535612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0" name="Freeform 776"/>
          <p:cNvSpPr>
            <a:spLocks/>
          </p:cNvSpPr>
          <p:nvPr/>
        </p:nvSpPr>
        <p:spPr bwMode="auto">
          <a:xfrm>
            <a:off x="5583237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1" name="Freeform 777"/>
          <p:cNvSpPr>
            <a:spLocks/>
          </p:cNvSpPr>
          <p:nvPr/>
        </p:nvSpPr>
        <p:spPr bwMode="auto">
          <a:xfrm>
            <a:off x="5421312" y="863600"/>
            <a:ext cx="133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72" y="0"/>
              </a:cxn>
              <a:cxn ang="0">
                <a:pos x="84" y="0"/>
              </a:cxn>
            </a:cxnLst>
            <a:rect l="0" t="0" r="r" b="b"/>
            <a:pathLst>
              <a:path w="84">
                <a:moveTo>
                  <a:pt x="0" y="0"/>
                </a:moveTo>
                <a:lnTo>
                  <a:pt x="12" y="0"/>
                </a:lnTo>
                <a:lnTo>
                  <a:pt x="72" y="0"/>
                </a:lnTo>
                <a:lnTo>
                  <a:pt x="8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2" name="Line 778"/>
          <p:cNvSpPr>
            <a:spLocks noChangeShapeType="1"/>
          </p:cNvSpPr>
          <p:nvPr/>
        </p:nvSpPr>
        <p:spPr bwMode="auto">
          <a:xfrm>
            <a:off x="6297613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3" name="Line 779"/>
          <p:cNvSpPr>
            <a:spLocks noChangeShapeType="1"/>
          </p:cNvSpPr>
          <p:nvPr/>
        </p:nvSpPr>
        <p:spPr bwMode="auto">
          <a:xfrm flipH="1">
            <a:off x="6440488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4" name="Freeform 780"/>
          <p:cNvSpPr>
            <a:spLocks/>
          </p:cNvSpPr>
          <p:nvPr/>
        </p:nvSpPr>
        <p:spPr bwMode="auto">
          <a:xfrm>
            <a:off x="6488113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5" name="Freeform 781"/>
          <p:cNvSpPr>
            <a:spLocks/>
          </p:cNvSpPr>
          <p:nvPr/>
        </p:nvSpPr>
        <p:spPr bwMode="auto">
          <a:xfrm>
            <a:off x="6326188" y="863600"/>
            <a:ext cx="133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72" y="0"/>
              </a:cxn>
              <a:cxn ang="0">
                <a:pos x="84" y="0"/>
              </a:cxn>
            </a:cxnLst>
            <a:rect l="0" t="0" r="r" b="b"/>
            <a:pathLst>
              <a:path w="84">
                <a:moveTo>
                  <a:pt x="0" y="0"/>
                </a:moveTo>
                <a:lnTo>
                  <a:pt x="12" y="0"/>
                </a:lnTo>
                <a:lnTo>
                  <a:pt x="72" y="0"/>
                </a:lnTo>
                <a:lnTo>
                  <a:pt x="8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6" name="Line 782"/>
          <p:cNvSpPr>
            <a:spLocks noChangeShapeType="1"/>
          </p:cNvSpPr>
          <p:nvPr/>
        </p:nvSpPr>
        <p:spPr bwMode="auto">
          <a:xfrm>
            <a:off x="439737" y="1006475"/>
            <a:ext cx="1588" cy="952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7" name="Freeform 783"/>
          <p:cNvSpPr>
            <a:spLocks/>
          </p:cNvSpPr>
          <p:nvPr/>
        </p:nvSpPr>
        <p:spPr bwMode="auto">
          <a:xfrm>
            <a:off x="392112" y="958850"/>
            <a:ext cx="95250" cy="95250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60" y="60"/>
              </a:cxn>
              <a:cxn ang="0">
                <a:pos x="30" y="0"/>
              </a:cxn>
              <a:cxn ang="0">
                <a:pos x="0" y="60"/>
              </a:cxn>
            </a:cxnLst>
            <a:rect l="0" t="0" r="r" b="b"/>
            <a:pathLst>
              <a:path w="60" h="60">
                <a:moveTo>
                  <a:pt x="0" y="60"/>
                </a:moveTo>
                <a:lnTo>
                  <a:pt x="60" y="60"/>
                </a:lnTo>
                <a:lnTo>
                  <a:pt x="3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8" name="Freeform 784"/>
          <p:cNvSpPr>
            <a:spLocks/>
          </p:cNvSpPr>
          <p:nvPr/>
        </p:nvSpPr>
        <p:spPr bwMode="auto">
          <a:xfrm>
            <a:off x="439737" y="863600"/>
            <a:ext cx="8572500" cy="1524000"/>
          </a:xfrm>
          <a:custGeom>
            <a:avLst/>
            <a:gdLst/>
            <a:ahLst/>
            <a:cxnLst>
              <a:cxn ang="0">
                <a:pos x="5400" y="0"/>
              </a:cxn>
              <a:cxn ang="0">
                <a:pos x="5400" y="960"/>
              </a:cxn>
              <a:cxn ang="0">
                <a:pos x="0" y="960"/>
              </a:cxn>
              <a:cxn ang="0">
                <a:pos x="0" y="150"/>
              </a:cxn>
              <a:cxn ang="0">
                <a:pos x="0" y="138"/>
              </a:cxn>
            </a:cxnLst>
            <a:rect l="0" t="0" r="r" b="b"/>
            <a:pathLst>
              <a:path w="5400" h="960">
                <a:moveTo>
                  <a:pt x="5400" y="0"/>
                </a:moveTo>
                <a:lnTo>
                  <a:pt x="5400" y="960"/>
                </a:lnTo>
                <a:lnTo>
                  <a:pt x="0" y="960"/>
                </a:lnTo>
                <a:lnTo>
                  <a:pt x="0" y="150"/>
                </a:lnTo>
                <a:lnTo>
                  <a:pt x="0" y="138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09" name="Rectangle 785"/>
          <p:cNvSpPr>
            <a:spLocks noChangeArrowheads="1"/>
          </p:cNvSpPr>
          <p:nvPr/>
        </p:nvSpPr>
        <p:spPr bwMode="auto">
          <a:xfrm>
            <a:off x="4573587" y="2397125"/>
            <a:ext cx="361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10" name="Line 786"/>
          <p:cNvSpPr>
            <a:spLocks noChangeShapeType="1"/>
          </p:cNvSpPr>
          <p:nvPr/>
        </p:nvSpPr>
        <p:spPr bwMode="auto">
          <a:xfrm flipH="1">
            <a:off x="9202738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1" name="Freeform 787"/>
          <p:cNvSpPr>
            <a:spLocks/>
          </p:cNvSpPr>
          <p:nvPr/>
        </p:nvSpPr>
        <p:spPr bwMode="auto">
          <a:xfrm>
            <a:off x="9250363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2" name="Freeform 788"/>
          <p:cNvSpPr>
            <a:spLocks/>
          </p:cNvSpPr>
          <p:nvPr/>
        </p:nvSpPr>
        <p:spPr bwMode="auto">
          <a:xfrm>
            <a:off x="9012238" y="863600"/>
            <a:ext cx="2095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132" y="0"/>
              </a:cxn>
            </a:cxnLst>
            <a:rect l="0" t="0" r="r" b="b"/>
            <a:pathLst>
              <a:path w="132">
                <a:moveTo>
                  <a:pt x="0" y="0"/>
                </a:moveTo>
                <a:lnTo>
                  <a:pt x="120" y="0"/>
                </a:lnTo>
                <a:lnTo>
                  <a:pt x="13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3" name="Line 789"/>
          <p:cNvSpPr>
            <a:spLocks noChangeShapeType="1"/>
          </p:cNvSpPr>
          <p:nvPr/>
        </p:nvSpPr>
        <p:spPr bwMode="auto">
          <a:xfrm>
            <a:off x="8535988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4" name="Freeform 790"/>
          <p:cNvSpPr>
            <a:spLocks/>
          </p:cNvSpPr>
          <p:nvPr/>
        </p:nvSpPr>
        <p:spPr bwMode="auto">
          <a:xfrm>
            <a:off x="8564563" y="863600"/>
            <a:ext cx="447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82" y="0"/>
              </a:cxn>
            </a:cxnLst>
            <a:rect l="0" t="0" r="r" b="b"/>
            <a:pathLst>
              <a:path w="282">
                <a:moveTo>
                  <a:pt x="0" y="0"/>
                </a:moveTo>
                <a:lnTo>
                  <a:pt x="12" y="0"/>
                </a:lnTo>
                <a:lnTo>
                  <a:pt x="28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5" name="Rectangle 791"/>
          <p:cNvSpPr>
            <a:spLocks noChangeArrowheads="1"/>
          </p:cNvSpPr>
          <p:nvPr/>
        </p:nvSpPr>
        <p:spPr bwMode="auto">
          <a:xfrm>
            <a:off x="9012238" y="863600"/>
            <a:ext cx="1905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6" name="Rectangle 792"/>
          <p:cNvSpPr>
            <a:spLocks noChangeArrowheads="1"/>
          </p:cNvSpPr>
          <p:nvPr/>
        </p:nvSpPr>
        <p:spPr bwMode="auto">
          <a:xfrm>
            <a:off x="9012238" y="863600"/>
            <a:ext cx="19050" cy="190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7" name="Rectangle 793"/>
          <p:cNvSpPr>
            <a:spLocks noChangeArrowheads="1"/>
          </p:cNvSpPr>
          <p:nvPr/>
        </p:nvSpPr>
        <p:spPr bwMode="auto">
          <a:xfrm>
            <a:off x="8612188" y="873125"/>
            <a:ext cx="361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angle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18" name="Line 794"/>
          <p:cNvSpPr>
            <a:spLocks noChangeShapeType="1"/>
          </p:cNvSpPr>
          <p:nvPr/>
        </p:nvSpPr>
        <p:spPr bwMode="auto">
          <a:xfrm>
            <a:off x="5059362" y="434975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19" name="Line 795"/>
          <p:cNvSpPr>
            <a:spLocks noChangeShapeType="1"/>
          </p:cNvSpPr>
          <p:nvPr/>
        </p:nvSpPr>
        <p:spPr bwMode="auto">
          <a:xfrm flipV="1">
            <a:off x="5297487" y="625475"/>
            <a:ext cx="1588" cy="952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0" name="Freeform 796"/>
          <p:cNvSpPr>
            <a:spLocks/>
          </p:cNvSpPr>
          <p:nvPr/>
        </p:nvSpPr>
        <p:spPr bwMode="auto">
          <a:xfrm>
            <a:off x="5249862" y="673100"/>
            <a:ext cx="95250" cy="9525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0" y="0"/>
              </a:cxn>
              <a:cxn ang="0">
                <a:pos x="30" y="60"/>
              </a:cxn>
              <a:cxn ang="0">
                <a:pos x="60" y="0"/>
              </a:cxn>
            </a:cxnLst>
            <a:rect l="0" t="0" r="r" b="b"/>
            <a:pathLst>
              <a:path w="60" h="60">
                <a:moveTo>
                  <a:pt x="60" y="0"/>
                </a:moveTo>
                <a:lnTo>
                  <a:pt x="0" y="0"/>
                </a:lnTo>
                <a:lnTo>
                  <a:pt x="30" y="6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1" name="Freeform 797"/>
          <p:cNvSpPr>
            <a:spLocks/>
          </p:cNvSpPr>
          <p:nvPr/>
        </p:nvSpPr>
        <p:spPr bwMode="auto">
          <a:xfrm>
            <a:off x="5087937" y="434975"/>
            <a:ext cx="209550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132" y="0"/>
              </a:cxn>
              <a:cxn ang="0">
                <a:pos x="132" y="120"/>
              </a:cxn>
              <a:cxn ang="0">
                <a:pos x="132" y="132"/>
              </a:cxn>
            </a:cxnLst>
            <a:rect l="0" t="0" r="r" b="b"/>
            <a:pathLst>
              <a:path w="132" h="132">
                <a:moveTo>
                  <a:pt x="0" y="0"/>
                </a:moveTo>
                <a:lnTo>
                  <a:pt x="12" y="0"/>
                </a:lnTo>
                <a:lnTo>
                  <a:pt x="132" y="0"/>
                </a:lnTo>
                <a:lnTo>
                  <a:pt x="132" y="120"/>
                </a:lnTo>
                <a:lnTo>
                  <a:pt x="132" y="13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2" name="Line 798"/>
          <p:cNvSpPr>
            <a:spLocks noChangeShapeType="1"/>
          </p:cNvSpPr>
          <p:nvPr/>
        </p:nvSpPr>
        <p:spPr bwMode="auto">
          <a:xfrm>
            <a:off x="5059362" y="1244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3" name="Line 799"/>
          <p:cNvSpPr>
            <a:spLocks noChangeShapeType="1"/>
          </p:cNvSpPr>
          <p:nvPr/>
        </p:nvSpPr>
        <p:spPr bwMode="auto">
          <a:xfrm>
            <a:off x="5297487" y="1006475"/>
            <a:ext cx="1588" cy="952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4" name="Freeform 800"/>
          <p:cNvSpPr>
            <a:spLocks/>
          </p:cNvSpPr>
          <p:nvPr/>
        </p:nvSpPr>
        <p:spPr bwMode="auto">
          <a:xfrm>
            <a:off x="5249862" y="958850"/>
            <a:ext cx="95250" cy="95250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60" y="60"/>
              </a:cxn>
              <a:cxn ang="0">
                <a:pos x="30" y="0"/>
              </a:cxn>
              <a:cxn ang="0">
                <a:pos x="0" y="60"/>
              </a:cxn>
            </a:cxnLst>
            <a:rect l="0" t="0" r="r" b="b"/>
            <a:pathLst>
              <a:path w="60" h="60">
                <a:moveTo>
                  <a:pt x="0" y="60"/>
                </a:moveTo>
                <a:lnTo>
                  <a:pt x="60" y="60"/>
                </a:lnTo>
                <a:lnTo>
                  <a:pt x="3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5" name="Freeform 801"/>
          <p:cNvSpPr>
            <a:spLocks/>
          </p:cNvSpPr>
          <p:nvPr/>
        </p:nvSpPr>
        <p:spPr bwMode="auto">
          <a:xfrm>
            <a:off x="5087937" y="1082675"/>
            <a:ext cx="209550" cy="16192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12" y="102"/>
              </a:cxn>
              <a:cxn ang="0">
                <a:pos x="132" y="102"/>
              </a:cxn>
              <a:cxn ang="0">
                <a:pos x="132" y="12"/>
              </a:cxn>
              <a:cxn ang="0">
                <a:pos x="132" y="0"/>
              </a:cxn>
            </a:cxnLst>
            <a:rect l="0" t="0" r="r" b="b"/>
            <a:pathLst>
              <a:path w="132" h="102">
                <a:moveTo>
                  <a:pt x="0" y="102"/>
                </a:moveTo>
                <a:lnTo>
                  <a:pt x="12" y="102"/>
                </a:lnTo>
                <a:lnTo>
                  <a:pt x="132" y="102"/>
                </a:lnTo>
                <a:lnTo>
                  <a:pt x="132" y="12"/>
                </a:lnTo>
                <a:lnTo>
                  <a:pt x="13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6" name="Line 802"/>
          <p:cNvSpPr>
            <a:spLocks noChangeShapeType="1"/>
          </p:cNvSpPr>
          <p:nvPr/>
        </p:nvSpPr>
        <p:spPr bwMode="auto">
          <a:xfrm>
            <a:off x="4059237" y="434975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7" name="Line 803"/>
          <p:cNvSpPr>
            <a:spLocks noChangeShapeType="1"/>
          </p:cNvSpPr>
          <p:nvPr/>
        </p:nvSpPr>
        <p:spPr bwMode="auto">
          <a:xfrm flipH="1">
            <a:off x="4487862" y="434975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8" name="Freeform 804"/>
          <p:cNvSpPr>
            <a:spLocks/>
          </p:cNvSpPr>
          <p:nvPr/>
        </p:nvSpPr>
        <p:spPr bwMode="auto">
          <a:xfrm>
            <a:off x="4535487" y="387350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29" name="Freeform 805"/>
          <p:cNvSpPr>
            <a:spLocks/>
          </p:cNvSpPr>
          <p:nvPr/>
        </p:nvSpPr>
        <p:spPr bwMode="auto">
          <a:xfrm>
            <a:off x="4087812" y="434975"/>
            <a:ext cx="4191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52" y="0"/>
              </a:cxn>
              <a:cxn ang="0">
                <a:pos x="264" y="0"/>
              </a:cxn>
            </a:cxnLst>
            <a:rect l="0" t="0" r="r" b="b"/>
            <a:pathLst>
              <a:path w="264">
                <a:moveTo>
                  <a:pt x="0" y="0"/>
                </a:moveTo>
                <a:lnTo>
                  <a:pt x="12" y="0"/>
                </a:lnTo>
                <a:lnTo>
                  <a:pt x="252" y="0"/>
                </a:lnTo>
                <a:lnTo>
                  <a:pt x="26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0" name="Line 806"/>
          <p:cNvSpPr>
            <a:spLocks noChangeShapeType="1"/>
          </p:cNvSpPr>
          <p:nvPr/>
        </p:nvSpPr>
        <p:spPr bwMode="auto">
          <a:xfrm>
            <a:off x="4059237" y="1244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1" name="Line 807"/>
          <p:cNvSpPr>
            <a:spLocks noChangeShapeType="1"/>
          </p:cNvSpPr>
          <p:nvPr/>
        </p:nvSpPr>
        <p:spPr bwMode="auto">
          <a:xfrm flipH="1">
            <a:off x="4487862" y="1244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2" name="Freeform 808"/>
          <p:cNvSpPr>
            <a:spLocks/>
          </p:cNvSpPr>
          <p:nvPr/>
        </p:nvSpPr>
        <p:spPr bwMode="auto">
          <a:xfrm>
            <a:off x="4535487" y="1196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3" name="Freeform 809"/>
          <p:cNvSpPr>
            <a:spLocks/>
          </p:cNvSpPr>
          <p:nvPr/>
        </p:nvSpPr>
        <p:spPr bwMode="auto">
          <a:xfrm>
            <a:off x="4087812" y="1244600"/>
            <a:ext cx="4191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52" y="0"/>
              </a:cxn>
              <a:cxn ang="0">
                <a:pos x="264" y="0"/>
              </a:cxn>
            </a:cxnLst>
            <a:rect l="0" t="0" r="r" b="b"/>
            <a:pathLst>
              <a:path w="264">
                <a:moveTo>
                  <a:pt x="0" y="0"/>
                </a:moveTo>
                <a:lnTo>
                  <a:pt x="12" y="0"/>
                </a:lnTo>
                <a:lnTo>
                  <a:pt x="252" y="0"/>
                </a:lnTo>
                <a:lnTo>
                  <a:pt x="26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4" name="Line 810"/>
          <p:cNvSpPr>
            <a:spLocks noChangeShapeType="1"/>
          </p:cNvSpPr>
          <p:nvPr/>
        </p:nvSpPr>
        <p:spPr bwMode="auto">
          <a:xfrm>
            <a:off x="1392237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5" name="Line 811"/>
          <p:cNvSpPr>
            <a:spLocks noChangeShapeType="1"/>
          </p:cNvSpPr>
          <p:nvPr/>
        </p:nvSpPr>
        <p:spPr bwMode="auto">
          <a:xfrm flipH="1">
            <a:off x="1630362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6" name="Freeform 812"/>
          <p:cNvSpPr>
            <a:spLocks/>
          </p:cNvSpPr>
          <p:nvPr/>
        </p:nvSpPr>
        <p:spPr bwMode="auto">
          <a:xfrm>
            <a:off x="1677987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7" name="Freeform 813"/>
          <p:cNvSpPr>
            <a:spLocks/>
          </p:cNvSpPr>
          <p:nvPr/>
        </p:nvSpPr>
        <p:spPr bwMode="auto">
          <a:xfrm>
            <a:off x="1420812" y="863600"/>
            <a:ext cx="228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132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2" y="0"/>
                </a:lnTo>
                <a:lnTo>
                  <a:pt x="132" y="0"/>
                </a:lnTo>
                <a:lnTo>
                  <a:pt x="14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8" name="Line 814"/>
          <p:cNvSpPr>
            <a:spLocks noChangeShapeType="1"/>
          </p:cNvSpPr>
          <p:nvPr/>
        </p:nvSpPr>
        <p:spPr bwMode="auto">
          <a:xfrm>
            <a:off x="534987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39" name="Line 815"/>
          <p:cNvSpPr>
            <a:spLocks noChangeShapeType="1"/>
          </p:cNvSpPr>
          <p:nvPr/>
        </p:nvSpPr>
        <p:spPr bwMode="auto">
          <a:xfrm flipH="1">
            <a:off x="773112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0" name="Freeform 816"/>
          <p:cNvSpPr>
            <a:spLocks/>
          </p:cNvSpPr>
          <p:nvPr/>
        </p:nvSpPr>
        <p:spPr bwMode="auto">
          <a:xfrm>
            <a:off x="820737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1" name="Freeform 817"/>
          <p:cNvSpPr>
            <a:spLocks/>
          </p:cNvSpPr>
          <p:nvPr/>
        </p:nvSpPr>
        <p:spPr bwMode="auto">
          <a:xfrm>
            <a:off x="563562" y="863600"/>
            <a:ext cx="228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132" y="0"/>
              </a:cxn>
              <a:cxn ang="0">
                <a:pos x="144" y="0"/>
              </a:cxn>
            </a:cxnLst>
            <a:rect l="0" t="0" r="r" b="b"/>
            <a:pathLst>
              <a:path w="144">
                <a:moveTo>
                  <a:pt x="0" y="0"/>
                </a:moveTo>
                <a:lnTo>
                  <a:pt x="12" y="0"/>
                </a:lnTo>
                <a:lnTo>
                  <a:pt x="132" y="0"/>
                </a:lnTo>
                <a:lnTo>
                  <a:pt x="14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2" name="Line 818"/>
          <p:cNvSpPr>
            <a:spLocks noChangeShapeType="1"/>
          </p:cNvSpPr>
          <p:nvPr/>
        </p:nvSpPr>
        <p:spPr bwMode="auto">
          <a:xfrm>
            <a:off x="-179388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3" name="Line 819"/>
          <p:cNvSpPr>
            <a:spLocks noChangeShapeType="1"/>
          </p:cNvSpPr>
          <p:nvPr/>
        </p:nvSpPr>
        <p:spPr bwMode="auto">
          <a:xfrm flipH="1">
            <a:off x="201612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4" name="Freeform 820"/>
          <p:cNvSpPr>
            <a:spLocks/>
          </p:cNvSpPr>
          <p:nvPr/>
        </p:nvSpPr>
        <p:spPr bwMode="auto">
          <a:xfrm>
            <a:off x="249237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5" name="Freeform 821"/>
          <p:cNvSpPr>
            <a:spLocks/>
          </p:cNvSpPr>
          <p:nvPr/>
        </p:nvSpPr>
        <p:spPr bwMode="auto">
          <a:xfrm>
            <a:off x="-150813" y="863600"/>
            <a:ext cx="3714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22" y="0"/>
              </a:cxn>
              <a:cxn ang="0">
                <a:pos x="234" y="0"/>
              </a:cxn>
            </a:cxnLst>
            <a:rect l="0" t="0" r="r" b="b"/>
            <a:pathLst>
              <a:path w="234">
                <a:moveTo>
                  <a:pt x="0" y="0"/>
                </a:moveTo>
                <a:lnTo>
                  <a:pt x="12" y="0"/>
                </a:lnTo>
                <a:lnTo>
                  <a:pt x="222" y="0"/>
                </a:lnTo>
                <a:lnTo>
                  <a:pt x="23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6" name="Line 822"/>
          <p:cNvSpPr>
            <a:spLocks noChangeShapeType="1"/>
          </p:cNvSpPr>
          <p:nvPr/>
        </p:nvSpPr>
        <p:spPr bwMode="auto">
          <a:xfrm>
            <a:off x="7202488" y="1863725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7" name="Freeform 823"/>
          <p:cNvSpPr>
            <a:spLocks/>
          </p:cNvSpPr>
          <p:nvPr/>
        </p:nvSpPr>
        <p:spPr bwMode="auto">
          <a:xfrm>
            <a:off x="7154863" y="1816100"/>
            <a:ext cx="95250" cy="95250"/>
          </a:xfrm>
          <a:custGeom>
            <a:avLst/>
            <a:gdLst/>
            <a:ahLst/>
            <a:cxnLst>
              <a:cxn ang="0">
                <a:pos x="60" y="60"/>
              </a:cxn>
              <a:cxn ang="0">
                <a:pos x="60" y="0"/>
              </a:cxn>
              <a:cxn ang="0">
                <a:pos x="0" y="30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60" y="60"/>
                </a:moveTo>
                <a:lnTo>
                  <a:pt x="60" y="0"/>
                </a:lnTo>
                <a:lnTo>
                  <a:pt x="0" y="30"/>
                </a:lnTo>
                <a:lnTo>
                  <a:pt x="6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8" name="Freeform 824"/>
          <p:cNvSpPr>
            <a:spLocks/>
          </p:cNvSpPr>
          <p:nvPr/>
        </p:nvSpPr>
        <p:spPr bwMode="auto">
          <a:xfrm>
            <a:off x="7278688" y="863600"/>
            <a:ext cx="542925" cy="1000125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342" y="630"/>
              </a:cxn>
              <a:cxn ang="0">
                <a:pos x="12" y="630"/>
              </a:cxn>
              <a:cxn ang="0">
                <a:pos x="0" y="630"/>
              </a:cxn>
            </a:cxnLst>
            <a:rect l="0" t="0" r="r" b="b"/>
            <a:pathLst>
              <a:path w="342" h="630">
                <a:moveTo>
                  <a:pt x="342" y="0"/>
                </a:moveTo>
                <a:lnTo>
                  <a:pt x="342" y="630"/>
                </a:lnTo>
                <a:lnTo>
                  <a:pt x="12" y="630"/>
                </a:lnTo>
                <a:lnTo>
                  <a:pt x="0" y="63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49" name="Line 825"/>
          <p:cNvSpPr>
            <a:spLocks noChangeShapeType="1"/>
          </p:cNvSpPr>
          <p:nvPr/>
        </p:nvSpPr>
        <p:spPr bwMode="auto">
          <a:xfrm flipH="1">
            <a:off x="8059738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0" name="Freeform 826"/>
          <p:cNvSpPr>
            <a:spLocks/>
          </p:cNvSpPr>
          <p:nvPr/>
        </p:nvSpPr>
        <p:spPr bwMode="auto">
          <a:xfrm>
            <a:off x="8107363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1" name="Freeform 827"/>
          <p:cNvSpPr>
            <a:spLocks/>
          </p:cNvSpPr>
          <p:nvPr/>
        </p:nvSpPr>
        <p:spPr bwMode="auto">
          <a:xfrm>
            <a:off x="7821613" y="863600"/>
            <a:ext cx="257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0"/>
              </a:cxn>
              <a:cxn ang="0">
                <a:pos x="162" y="0"/>
              </a:cxn>
            </a:cxnLst>
            <a:rect l="0" t="0" r="r" b="b"/>
            <a:pathLst>
              <a:path w="162">
                <a:moveTo>
                  <a:pt x="0" y="0"/>
                </a:moveTo>
                <a:lnTo>
                  <a:pt x="150" y="0"/>
                </a:lnTo>
                <a:lnTo>
                  <a:pt x="16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2" name="Line 828"/>
          <p:cNvSpPr>
            <a:spLocks noChangeShapeType="1"/>
          </p:cNvSpPr>
          <p:nvPr/>
        </p:nvSpPr>
        <p:spPr bwMode="auto">
          <a:xfrm>
            <a:off x="6964363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3" name="Freeform 829"/>
          <p:cNvSpPr>
            <a:spLocks/>
          </p:cNvSpPr>
          <p:nvPr/>
        </p:nvSpPr>
        <p:spPr bwMode="auto">
          <a:xfrm>
            <a:off x="6992938" y="863600"/>
            <a:ext cx="82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522" y="0"/>
              </a:cxn>
            </a:cxnLst>
            <a:rect l="0" t="0" r="r" b="b"/>
            <a:pathLst>
              <a:path w="522">
                <a:moveTo>
                  <a:pt x="0" y="0"/>
                </a:moveTo>
                <a:lnTo>
                  <a:pt x="12" y="0"/>
                </a:lnTo>
                <a:lnTo>
                  <a:pt x="52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4" name="Rectangle 830"/>
          <p:cNvSpPr>
            <a:spLocks noChangeArrowheads="1"/>
          </p:cNvSpPr>
          <p:nvPr/>
        </p:nvSpPr>
        <p:spPr bwMode="auto">
          <a:xfrm>
            <a:off x="7821613" y="863600"/>
            <a:ext cx="1905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5" name="Rectangle 831"/>
          <p:cNvSpPr>
            <a:spLocks noChangeArrowheads="1"/>
          </p:cNvSpPr>
          <p:nvPr/>
        </p:nvSpPr>
        <p:spPr bwMode="auto">
          <a:xfrm>
            <a:off x="7821613" y="863600"/>
            <a:ext cx="19050" cy="190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6" name="Rectangle 832"/>
          <p:cNvSpPr>
            <a:spLocks noChangeArrowheads="1"/>
          </p:cNvSpPr>
          <p:nvPr/>
        </p:nvSpPr>
        <p:spPr bwMode="auto">
          <a:xfrm>
            <a:off x="4427984" y="1988840"/>
            <a:ext cx="66684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angle_rate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57" name="Line 833"/>
          <p:cNvSpPr>
            <a:spLocks noChangeShapeType="1"/>
          </p:cNvSpPr>
          <p:nvPr/>
        </p:nvSpPr>
        <p:spPr bwMode="auto">
          <a:xfrm>
            <a:off x="1963737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8" name="Line 834"/>
          <p:cNvSpPr>
            <a:spLocks noChangeShapeType="1"/>
          </p:cNvSpPr>
          <p:nvPr/>
        </p:nvSpPr>
        <p:spPr bwMode="auto">
          <a:xfrm flipH="1">
            <a:off x="2249487" y="863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59" name="Freeform 835"/>
          <p:cNvSpPr>
            <a:spLocks/>
          </p:cNvSpPr>
          <p:nvPr/>
        </p:nvSpPr>
        <p:spPr bwMode="auto">
          <a:xfrm>
            <a:off x="2297112" y="815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0" name="Freeform 836"/>
          <p:cNvSpPr>
            <a:spLocks/>
          </p:cNvSpPr>
          <p:nvPr/>
        </p:nvSpPr>
        <p:spPr bwMode="auto">
          <a:xfrm>
            <a:off x="1992312" y="863600"/>
            <a:ext cx="2762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162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0" y="0"/>
                </a:moveTo>
                <a:lnTo>
                  <a:pt x="12" y="0"/>
                </a:lnTo>
                <a:lnTo>
                  <a:pt x="162" y="0"/>
                </a:lnTo>
                <a:lnTo>
                  <a:pt x="17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1" name="Line 837"/>
          <p:cNvSpPr>
            <a:spLocks noChangeShapeType="1"/>
          </p:cNvSpPr>
          <p:nvPr/>
        </p:nvSpPr>
        <p:spPr bwMode="auto">
          <a:xfrm flipH="1">
            <a:off x="3392487" y="434975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2" name="Freeform 838"/>
          <p:cNvSpPr>
            <a:spLocks/>
          </p:cNvSpPr>
          <p:nvPr/>
        </p:nvSpPr>
        <p:spPr bwMode="auto">
          <a:xfrm>
            <a:off x="3440112" y="387350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3" name="Freeform 839"/>
          <p:cNvSpPr>
            <a:spLocks/>
          </p:cNvSpPr>
          <p:nvPr/>
        </p:nvSpPr>
        <p:spPr bwMode="auto">
          <a:xfrm>
            <a:off x="3392487" y="434975"/>
            <a:ext cx="19050" cy="428625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0" y="0"/>
              </a:cxn>
              <a:cxn ang="0">
                <a:pos x="12" y="0"/>
              </a:cxn>
            </a:cxnLst>
            <a:rect l="0" t="0" r="r" b="b"/>
            <a:pathLst>
              <a:path w="12" h="270">
                <a:moveTo>
                  <a:pt x="0" y="270"/>
                </a:moveTo>
                <a:lnTo>
                  <a:pt x="0" y="0"/>
                </a:lnTo>
                <a:lnTo>
                  <a:pt x="1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4" name="Line 840"/>
          <p:cNvSpPr>
            <a:spLocks noChangeShapeType="1"/>
          </p:cNvSpPr>
          <p:nvPr/>
        </p:nvSpPr>
        <p:spPr bwMode="auto">
          <a:xfrm flipH="1">
            <a:off x="3440112" y="124460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5" name="Freeform 841"/>
          <p:cNvSpPr>
            <a:spLocks/>
          </p:cNvSpPr>
          <p:nvPr/>
        </p:nvSpPr>
        <p:spPr bwMode="auto">
          <a:xfrm>
            <a:off x="3487737" y="1196975"/>
            <a:ext cx="95250" cy="95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"/>
              </a:cxn>
              <a:cxn ang="0">
                <a:pos x="60" y="30"/>
              </a:cxn>
              <a:cxn ang="0">
                <a:pos x="0" y="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0" y="60"/>
                </a:lnTo>
                <a:lnTo>
                  <a:pt x="60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6" name="Freeform 842"/>
          <p:cNvSpPr>
            <a:spLocks/>
          </p:cNvSpPr>
          <p:nvPr/>
        </p:nvSpPr>
        <p:spPr bwMode="auto">
          <a:xfrm>
            <a:off x="3392487" y="863600"/>
            <a:ext cx="66675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30" y="240"/>
              </a:cxn>
              <a:cxn ang="0">
                <a:pos x="42" y="240"/>
              </a:cxn>
            </a:cxnLst>
            <a:rect l="0" t="0" r="r" b="b"/>
            <a:pathLst>
              <a:path w="42" h="240">
                <a:moveTo>
                  <a:pt x="0" y="0"/>
                </a:moveTo>
                <a:lnTo>
                  <a:pt x="0" y="240"/>
                </a:lnTo>
                <a:lnTo>
                  <a:pt x="30" y="240"/>
                </a:lnTo>
                <a:lnTo>
                  <a:pt x="42" y="24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7" name="Line 843"/>
          <p:cNvSpPr>
            <a:spLocks noChangeShapeType="1"/>
          </p:cNvSpPr>
          <p:nvPr/>
        </p:nvSpPr>
        <p:spPr bwMode="auto">
          <a:xfrm>
            <a:off x="2868612" y="86360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8" name="Freeform 844"/>
          <p:cNvSpPr>
            <a:spLocks/>
          </p:cNvSpPr>
          <p:nvPr/>
        </p:nvSpPr>
        <p:spPr bwMode="auto">
          <a:xfrm>
            <a:off x="2897187" y="863600"/>
            <a:ext cx="4953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312" y="0"/>
              </a:cxn>
            </a:cxnLst>
            <a:rect l="0" t="0" r="r" b="b"/>
            <a:pathLst>
              <a:path w="312">
                <a:moveTo>
                  <a:pt x="0" y="0"/>
                </a:moveTo>
                <a:lnTo>
                  <a:pt x="12" y="0"/>
                </a:lnTo>
                <a:lnTo>
                  <a:pt x="31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9" name="Rectangle 845"/>
          <p:cNvSpPr>
            <a:spLocks noChangeArrowheads="1"/>
          </p:cNvSpPr>
          <p:nvPr/>
        </p:nvSpPr>
        <p:spPr bwMode="auto">
          <a:xfrm>
            <a:off x="3392487" y="863600"/>
            <a:ext cx="19050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0" name="Rectangle 846"/>
          <p:cNvSpPr>
            <a:spLocks noChangeArrowheads="1"/>
          </p:cNvSpPr>
          <p:nvPr/>
        </p:nvSpPr>
        <p:spPr bwMode="auto">
          <a:xfrm>
            <a:off x="3392487" y="863600"/>
            <a:ext cx="19050" cy="190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1" name="Line 847"/>
          <p:cNvSpPr>
            <a:spLocks noChangeShapeType="1"/>
          </p:cNvSpPr>
          <p:nvPr/>
        </p:nvSpPr>
        <p:spPr bwMode="auto">
          <a:xfrm flipH="1">
            <a:off x="6726238" y="1958975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2" name="Line 848"/>
          <p:cNvSpPr>
            <a:spLocks noChangeShapeType="1"/>
          </p:cNvSpPr>
          <p:nvPr/>
        </p:nvSpPr>
        <p:spPr bwMode="auto">
          <a:xfrm>
            <a:off x="1868487" y="1006475"/>
            <a:ext cx="1588" cy="952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3" name="Freeform 849"/>
          <p:cNvSpPr>
            <a:spLocks/>
          </p:cNvSpPr>
          <p:nvPr/>
        </p:nvSpPr>
        <p:spPr bwMode="auto">
          <a:xfrm>
            <a:off x="1820862" y="958850"/>
            <a:ext cx="95250" cy="95250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60" y="60"/>
              </a:cxn>
              <a:cxn ang="0">
                <a:pos x="30" y="0"/>
              </a:cxn>
              <a:cxn ang="0">
                <a:pos x="0" y="60"/>
              </a:cxn>
            </a:cxnLst>
            <a:rect l="0" t="0" r="r" b="b"/>
            <a:pathLst>
              <a:path w="60" h="60">
                <a:moveTo>
                  <a:pt x="0" y="60"/>
                </a:moveTo>
                <a:lnTo>
                  <a:pt x="60" y="60"/>
                </a:lnTo>
                <a:lnTo>
                  <a:pt x="30" y="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4" name="Freeform 850"/>
          <p:cNvSpPr>
            <a:spLocks/>
          </p:cNvSpPr>
          <p:nvPr/>
        </p:nvSpPr>
        <p:spPr bwMode="auto">
          <a:xfrm>
            <a:off x="1868487" y="1082675"/>
            <a:ext cx="4876800" cy="876300"/>
          </a:xfrm>
          <a:custGeom>
            <a:avLst/>
            <a:gdLst/>
            <a:ahLst/>
            <a:cxnLst>
              <a:cxn ang="0">
                <a:pos x="3072" y="552"/>
              </a:cxn>
              <a:cxn ang="0">
                <a:pos x="3060" y="552"/>
              </a:cxn>
              <a:cxn ang="0">
                <a:pos x="0" y="55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072" h="552">
                <a:moveTo>
                  <a:pt x="3072" y="552"/>
                </a:moveTo>
                <a:lnTo>
                  <a:pt x="3060" y="552"/>
                </a:lnTo>
                <a:lnTo>
                  <a:pt x="0" y="55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5" name="Line 851"/>
          <p:cNvSpPr>
            <a:spLocks noChangeShapeType="1"/>
          </p:cNvSpPr>
          <p:nvPr/>
        </p:nvSpPr>
        <p:spPr bwMode="auto">
          <a:xfrm flipH="1">
            <a:off x="8154988" y="2101850"/>
            <a:ext cx="4762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6" name="Line 852"/>
          <p:cNvSpPr>
            <a:spLocks noChangeShapeType="1"/>
          </p:cNvSpPr>
          <p:nvPr/>
        </p:nvSpPr>
        <p:spPr bwMode="auto">
          <a:xfrm>
            <a:off x="7202488" y="2101850"/>
            <a:ext cx="952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7" name="Freeform 853"/>
          <p:cNvSpPr>
            <a:spLocks/>
          </p:cNvSpPr>
          <p:nvPr/>
        </p:nvSpPr>
        <p:spPr bwMode="auto">
          <a:xfrm>
            <a:off x="7154863" y="2054225"/>
            <a:ext cx="95250" cy="95250"/>
          </a:xfrm>
          <a:custGeom>
            <a:avLst/>
            <a:gdLst/>
            <a:ahLst/>
            <a:cxnLst>
              <a:cxn ang="0">
                <a:pos x="60" y="60"/>
              </a:cxn>
              <a:cxn ang="0">
                <a:pos x="60" y="0"/>
              </a:cxn>
              <a:cxn ang="0">
                <a:pos x="0" y="30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60" y="60"/>
                </a:moveTo>
                <a:lnTo>
                  <a:pt x="60" y="0"/>
                </a:lnTo>
                <a:lnTo>
                  <a:pt x="0" y="30"/>
                </a:lnTo>
                <a:lnTo>
                  <a:pt x="60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78" name="Freeform 854"/>
          <p:cNvSpPr>
            <a:spLocks/>
          </p:cNvSpPr>
          <p:nvPr/>
        </p:nvSpPr>
        <p:spPr bwMode="auto">
          <a:xfrm>
            <a:off x="7278688" y="2101850"/>
            <a:ext cx="895350" cy="15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552" y="0"/>
              </a:cxn>
              <a:cxn ang="0">
                <a:pos x="12" y="0"/>
              </a:cxn>
              <a:cxn ang="0">
                <a:pos x="0" y="0"/>
              </a:cxn>
            </a:cxnLst>
            <a:rect l="0" t="0" r="r" b="b"/>
            <a:pathLst>
              <a:path w="564">
                <a:moveTo>
                  <a:pt x="564" y="0"/>
                </a:moveTo>
                <a:lnTo>
                  <a:pt x="552" y="0"/>
                </a:lnTo>
                <a:lnTo>
                  <a:pt x="12" y="0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172</cp:revision>
  <dcterms:created xsi:type="dcterms:W3CDTF">2011-04-06T09:53:40Z</dcterms:created>
  <dcterms:modified xsi:type="dcterms:W3CDTF">2011-05-12T20:57:22Z</dcterms:modified>
</cp:coreProperties>
</file>