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2" autoAdjust="0"/>
  </p:normalViewPr>
  <p:slideViewPr>
    <p:cSldViewPr>
      <p:cViewPr varScale="1">
        <p:scale>
          <a:sx n="83" d="100"/>
          <a:sy n="83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pieren 242"/>
          <p:cNvGrpSpPr/>
          <p:nvPr/>
        </p:nvGrpSpPr>
        <p:grpSpPr>
          <a:xfrm>
            <a:off x="155762" y="48258"/>
            <a:ext cx="6864510" cy="6724753"/>
            <a:chOff x="155762" y="48258"/>
            <a:chExt cx="6864510" cy="6724753"/>
          </a:xfrm>
        </p:grpSpPr>
        <p:grpSp>
          <p:nvGrpSpPr>
            <p:cNvPr id="5" name="Gruppieren 874"/>
            <p:cNvGrpSpPr/>
            <p:nvPr/>
          </p:nvGrpSpPr>
          <p:grpSpPr>
            <a:xfrm rot="21373508">
              <a:off x="4085608" y="1658604"/>
              <a:ext cx="1258291" cy="868693"/>
              <a:chOff x="5857884" y="3929066"/>
              <a:chExt cx="3143272" cy="2214578"/>
            </a:xfrm>
            <a:solidFill>
              <a:schemeClr val="accent1">
                <a:alpha val="8000"/>
              </a:schemeClr>
            </a:solidFill>
          </p:grpSpPr>
          <p:sp>
            <p:nvSpPr>
              <p:cNvPr id="136" name="Ellipse 135"/>
              <p:cNvSpPr/>
              <p:nvPr/>
            </p:nvSpPr>
            <p:spPr>
              <a:xfrm rot="630830">
                <a:off x="5872914" y="3929066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Ellipse 136"/>
              <p:cNvSpPr/>
              <p:nvPr/>
            </p:nvSpPr>
            <p:spPr>
              <a:xfrm rot="630830">
                <a:off x="5857884" y="397437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Ellipse 137"/>
              <p:cNvSpPr/>
              <p:nvPr/>
            </p:nvSpPr>
            <p:spPr>
              <a:xfrm rot="630830">
                <a:off x="5998141" y="5017517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Ellipse 138"/>
              <p:cNvSpPr/>
              <p:nvPr/>
            </p:nvSpPr>
            <p:spPr>
              <a:xfrm rot="630830">
                <a:off x="5983111" y="506282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Ellipse 139"/>
              <p:cNvSpPr/>
              <p:nvPr/>
            </p:nvSpPr>
            <p:spPr>
              <a:xfrm rot="630830">
                <a:off x="7469403" y="404534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Ellipse 140"/>
              <p:cNvSpPr/>
              <p:nvPr/>
            </p:nvSpPr>
            <p:spPr>
              <a:xfrm rot="630830">
                <a:off x="7454375" y="4090648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Ellipse 141"/>
              <p:cNvSpPr/>
              <p:nvPr/>
            </p:nvSpPr>
            <p:spPr>
              <a:xfrm rot="630830">
                <a:off x="7590140" y="514472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Ellipse 142"/>
              <p:cNvSpPr/>
              <p:nvPr/>
            </p:nvSpPr>
            <p:spPr>
              <a:xfrm rot="630830">
                <a:off x="7575111" y="5190030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4" name="Gruppieren 153"/>
              <p:cNvGrpSpPr/>
              <p:nvPr/>
            </p:nvGrpSpPr>
            <p:grpSpPr>
              <a:xfrm>
                <a:off x="6998364" y="4933282"/>
                <a:ext cx="756544" cy="810143"/>
                <a:chOff x="5572132" y="5786454"/>
                <a:chExt cx="888541" cy="714380"/>
              </a:xfrm>
              <a:grpFill/>
            </p:grpSpPr>
            <p:sp>
              <p:nvSpPr>
                <p:cNvPr id="165" name="Bogen 164"/>
                <p:cNvSpPr/>
                <p:nvPr/>
              </p:nvSpPr>
              <p:spPr>
                <a:xfrm>
                  <a:off x="5585525" y="5786454"/>
                  <a:ext cx="857256" cy="714380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Bogen 165"/>
                <p:cNvSpPr/>
                <p:nvPr/>
              </p:nvSpPr>
              <p:spPr>
                <a:xfrm rot="10800000">
                  <a:off x="5572132" y="5893125"/>
                  <a:ext cx="888541" cy="520548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Bogen 166"/>
                <p:cNvSpPr/>
                <p:nvPr/>
              </p:nvSpPr>
              <p:spPr>
                <a:xfrm>
                  <a:off x="5583383" y="5997142"/>
                  <a:ext cx="859807" cy="482905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5" name="Gruppieren 170"/>
              <p:cNvGrpSpPr/>
              <p:nvPr/>
            </p:nvGrpSpPr>
            <p:grpSpPr>
              <a:xfrm rot="264465">
                <a:off x="6585208" y="4442551"/>
                <a:ext cx="1565329" cy="1414003"/>
                <a:chOff x="7385896" y="3700897"/>
                <a:chExt cx="1961499" cy="1175901"/>
              </a:xfrm>
              <a:grpFill/>
            </p:grpSpPr>
            <p:sp>
              <p:nvSpPr>
                <p:cNvPr id="155" name="Freihandform 154"/>
                <p:cNvSpPr/>
                <p:nvPr/>
              </p:nvSpPr>
              <p:spPr>
                <a:xfrm>
                  <a:off x="7398327" y="440574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Freihandform 155"/>
                <p:cNvSpPr/>
                <p:nvPr/>
              </p:nvSpPr>
              <p:spPr>
                <a:xfrm>
                  <a:off x="7495307" y="450272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Ellipse 156"/>
                <p:cNvSpPr/>
                <p:nvPr/>
              </p:nvSpPr>
              <p:spPr>
                <a:xfrm rot="1710738">
                  <a:off x="7385896" y="4784326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Ellipse 157"/>
                <p:cNvSpPr/>
                <p:nvPr/>
              </p:nvSpPr>
              <p:spPr>
                <a:xfrm rot="1710738">
                  <a:off x="8100201" y="4427137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Zylinder 158"/>
                <p:cNvSpPr/>
                <p:nvPr/>
              </p:nvSpPr>
              <p:spPr>
                <a:xfrm rot="430658">
                  <a:off x="7509804" y="4563894"/>
                  <a:ext cx="116370" cy="188186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60" name="Gruppieren 169"/>
                <p:cNvGrpSpPr/>
                <p:nvPr/>
              </p:nvGrpSpPr>
              <p:grpSpPr>
                <a:xfrm>
                  <a:off x="8580374" y="3700897"/>
                  <a:ext cx="767021" cy="554145"/>
                  <a:chOff x="7748737" y="5249192"/>
                  <a:chExt cx="767021" cy="554145"/>
                </a:xfrm>
                <a:grpFill/>
              </p:grpSpPr>
              <p:sp>
                <p:nvSpPr>
                  <p:cNvPr id="161" name="Freihandform 160"/>
                  <p:cNvSpPr/>
                  <p:nvPr/>
                </p:nvSpPr>
                <p:spPr>
                  <a:xfrm>
                    <a:off x="7761168" y="5357826"/>
                    <a:ext cx="668484" cy="348531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2" name="Freihandform 161"/>
                  <p:cNvSpPr/>
                  <p:nvPr/>
                </p:nvSpPr>
                <p:spPr>
                  <a:xfrm>
                    <a:off x="7858148" y="5429264"/>
                    <a:ext cx="642942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3" name="Ellipse 162"/>
                  <p:cNvSpPr/>
                  <p:nvPr/>
                </p:nvSpPr>
                <p:spPr>
                  <a:xfrm rot="1710738">
                    <a:off x="7748737" y="5710865"/>
                    <a:ext cx="130976" cy="91447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4" name="Zylinder 163"/>
                  <p:cNvSpPr/>
                  <p:nvPr/>
                </p:nvSpPr>
                <p:spPr>
                  <a:xfrm rot="430658">
                    <a:off x="8399388" y="5249192"/>
                    <a:ext cx="116370" cy="188186"/>
                  </a:xfrm>
                  <a:prstGeom prst="can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46" name="Gruppieren 208"/>
              <p:cNvGrpSpPr/>
              <p:nvPr/>
            </p:nvGrpSpPr>
            <p:grpSpPr>
              <a:xfrm>
                <a:off x="6423301" y="4359935"/>
                <a:ext cx="1982756" cy="1595145"/>
                <a:chOff x="5643570" y="5046004"/>
                <a:chExt cx="2348345" cy="1327276"/>
              </a:xfrm>
              <a:grpFill/>
            </p:grpSpPr>
            <p:sp>
              <p:nvSpPr>
                <p:cNvPr id="147" name="Freihandform 146"/>
                <p:cNvSpPr/>
                <p:nvPr/>
              </p:nvSpPr>
              <p:spPr>
                <a:xfrm>
                  <a:off x="5643570" y="5240227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Freihandform 147"/>
                <p:cNvSpPr/>
                <p:nvPr/>
              </p:nvSpPr>
              <p:spPr>
                <a:xfrm>
                  <a:off x="5819999" y="5163039"/>
                  <a:ext cx="751825" cy="39584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9" name="Zylinder 148"/>
                <p:cNvSpPr/>
                <p:nvPr/>
              </p:nvSpPr>
              <p:spPr>
                <a:xfrm rot="453314" flipH="1">
                  <a:off x="5769686" y="5046004"/>
                  <a:ext cx="83877" cy="18459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Freihandform 149"/>
                <p:cNvSpPr/>
                <p:nvPr/>
              </p:nvSpPr>
              <p:spPr>
                <a:xfrm>
                  <a:off x="5657425" y="5157100"/>
                  <a:ext cx="69273" cy="6927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Freihandform 150"/>
                <p:cNvSpPr/>
                <p:nvPr/>
              </p:nvSpPr>
              <p:spPr>
                <a:xfrm rot="10800000">
                  <a:off x="7174497" y="5884906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Freihandform 151"/>
                <p:cNvSpPr/>
                <p:nvPr/>
              </p:nvSpPr>
              <p:spPr>
                <a:xfrm rot="10800000">
                  <a:off x="7063659" y="5981888"/>
                  <a:ext cx="763768" cy="39139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3" name="Zylinder 152"/>
                <p:cNvSpPr/>
                <p:nvPr/>
              </p:nvSpPr>
              <p:spPr>
                <a:xfrm rot="11253314">
                  <a:off x="7736725" y="6108823"/>
                  <a:ext cx="99378" cy="15995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Freihandform 153"/>
                <p:cNvSpPr/>
                <p:nvPr/>
              </p:nvSpPr>
              <p:spPr>
                <a:xfrm rot="10800000">
                  <a:off x="7827426" y="6314396"/>
                  <a:ext cx="150633" cy="5888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" name="Gruppieren 313"/>
            <p:cNvGrpSpPr/>
            <p:nvPr/>
          </p:nvGrpSpPr>
          <p:grpSpPr>
            <a:xfrm rot="21232691">
              <a:off x="2539916" y="2609626"/>
              <a:ext cx="1322500" cy="833373"/>
              <a:chOff x="5857884" y="3929066"/>
              <a:chExt cx="3143272" cy="2214578"/>
            </a:xfrm>
          </p:grpSpPr>
          <p:sp>
            <p:nvSpPr>
              <p:cNvPr id="104" name="Ellipse 103"/>
              <p:cNvSpPr/>
              <p:nvPr/>
            </p:nvSpPr>
            <p:spPr>
              <a:xfrm rot="630830">
                <a:off x="5872914" y="3929066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 rot="630830">
                <a:off x="5857884" y="3974372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 rot="630830">
                <a:off x="5998141" y="5017517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 rot="630830">
                <a:off x="5983111" y="5062822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 rot="630830">
                <a:off x="7469403" y="4045344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rot="630830">
                <a:off x="7454375" y="4090648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rot="630830">
                <a:off x="7590140" y="5144724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Ellipse 110"/>
              <p:cNvSpPr/>
              <p:nvPr/>
            </p:nvSpPr>
            <p:spPr>
              <a:xfrm rot="630830">
                <a:off x="7575111" y="5190030"/>
                <a:ext cx="1411016" cy="953614"/>
              </a:xfrm>
              <a:prstGeom prst="ellipse">
                <a:avLst/>
              </a:prstGeom>
              <a:solidFill>
                <a:schemeClr val="accent1">
                  <a:alpha val="2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12" name="Gruppieren 153"/>
              <p:cNvGrpSpPr/>
              <p:nvPr/>
            </p:nvGrpSpPr>
            <p:grpSpPr>
              <a:xfrm>
                <a:off x="6998364" y="4933282"/>
                <a:ext cx="756544" cy="810143"/>
                <a:chOff x="5572132" y="5786454"/>
                <a:chExt cx="888541" cy="714380"/>
              </a:xfrm>
            </p:grpSpPr>
            <p:sp>
              <p:nvSpPr>
                <p:cNvPr id="133" name="Bogen 132"/>
                <p:cNvSpPr/>
                <p:nvPr/>
              </p:nvSpPr>
              <p:spPr>
                <a:xfrm>
                  <a:off x="5585525" y="5786454"/>
                  <a:ext cx="857256" cy="714380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solidFill>
                  <a:schemeClr val="accent1">
                    <a:alpha val="23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Bogen 133"/>
                <p:cNvSpPr/>
                <p:nvPr/>
              </p:nvSpPr>
              <p:spPr>
                <a:xfrm rot="10800000">
                  <a:off x="5572132" y="5893125"/>
                  <a:ext cx="888541" cy="520548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solidFill>
                  <a:schemeClr val="accent1">
                    <a:alpha val="23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Bogen 134"/>
                <p:cNvSpPr/>
                <p:nvPr/>
              </p:nvSpPr>
              <p:spPr>
                <a:xfrm>
                  <a:off x="5583383" y="5997142"/>
                  <a:ext cx="859807" cy="482905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no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3" name="Gruppieren 170"/>
              <p:cNvGrpSpPr/>
              <p:nvPr/>
            </p:nvGrpSpPr>
            <p:grpSpPr>
              <a:xfrm rot="264465">
                <a:off x="6585206" y="4442549"/>
                <a:ext cx="1565329" cy="1414003"/>
                <a:chOff x="7385896" y="3700897"/>
                <a:chExt cx="1961499" cy="1175901"/>
              </a:xfrm>
            </p:grpSpPr>
            <p:sp>
              <p:nvSpPr>
                <p:cNvPr id="123" name="Freihandform 122"/>
                <p:cNvSpPr/>
                <p:nvPr/>
              </p:nvSpPr>
              <p:spPr>
                <a:xfrm>
                  <a:off x="7398327" y="440574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Freihandform 123"/>
                <p:cNvSpPr/>
                <p:nvPr/>
              </p:nvSpPr>
              <p:spPr>
                <a:xfrm>
                  <a:off x="7495307" y="450272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 rot="1710738">
                  <a:off x="7385896" y="4784326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 rot="1710738">
                  <a:off x="8100201" y="4427137"/>
                  <a:ext cx="130976" cy="91447"/>
                </a:xfrm>
                <a:prstGeom prst="ellipse">
                  <a:avLst/>
                </a:prstGeom>
                <a:solidFill>
                  <a:schemeClr val="accent1">
                    <a:alpha val="22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Zylinder 126"/>
                <p:cNvSpPr/>
                <p:nvPr/>
              </p:nvSpPr>
              <p:spPr>
                <a:xfrm rot="430658">
                  <a:off x="7509804" y="4563894"/>
                  <a:ext cx="116370" cy="188186"/>
                </a:xfrm>
                <a:prstGeom prst="can">
                  <a:avLst/>
                </a:prstGeom>
                <a:solidFill>
                  <a:schemeClr val="accent1">
                    <a:alpha val="2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28" name="Gruppieren 169"/>
                <p:cNvGrpSpPr/>
                <p:nvPr/>
              </p:nvGrpSpPr>
              <p:grpSpPr>
                <a:xfrm>
                  <a:off x="8580374" y="3700897"/>
                  <a:ext cx="767021" cy="554145"/>
                  <a:chOff x="7748737" y="5249192"/>
                  <a:chExt cx="767021" cy="554145"/>
                </a:xfrm>
              </p:grpSpPr>
              <p:sp>
                <p:nvSpPr>
                  <p:cNvPr id="129" name="Freihandform 128"/>
                  <p:cNvSpPr/>
                  <p:nvPr/>
                </p:nvSpPr>
                <p:spPr>
                  <a:xfrm>
                    <a:off x="7761168" y="5357826"/>
                    <a:ext cx="668484" cy="348531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Freihandform 129"/>
                  <p:cNvSpPr/>
                  <p:nvPr/>
                </p:nvSpPr>
                <p:spPr>
                  <a:xfrm>
                    <a:off x="7858148" y="5429264"/>
                    <a:ext cx="642942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1" name="Ellipse 130"/>
                  <p:cNvSpPr/>
                  <p:nvPr/>
                </p:nvSpPr>
                <p:spPr>
                  <a:xfrm rot="1710738">
                    <a:off x="7748737" y="5710865"/>
                    <a:ext cx="130976" cy="91447"/>
                  </a:xfrm>
                  <a:prstGeom prst="ellipse">
                    <a:avLst/>
                  </a:prstGeom>
                  <a:solidFill>
                    <a:schemeClr val="accent1">
                      <a:alpha val="22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2" name="Zylinder 131"/>
                  <p:cNvSpPr/>
                  <p:nvPr/>
                </p:nvSpPr>
                <p:spPr>
                  <a:xfrm rot="430658">
                    <a:off x="8399388" y="5249192"/>
                    <a:ext cx="116370" cy="188186"/>
                  </a:xfrm>
                  <a:prstGeom prst="can">
                    <a:avLst/>
                  </a:prstGeom>
                  <a:solidFill>
                    <a:schemeClr val="accent1">
                      <a:alpha val="24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14" name="Gruppieren 208"/>
              <p:cNvGrpSpPr/>
              <p:nvPr/>
            </p:nvGrpSpPr>
            <p:grpSpPr>
              <a:xfrm>
                <a:off x="6423301" y="4359935"/>
                <a:ext cx="1982756" cy="1595145"/>
                <a:chOff x="5643570" y="5046004"/>
                <a:chExt cx="2348345" cy="1327276"/>
              </a:xfrm>
            </p:grpSpPr>
            <p:sp>
              <p:nvSpPr>
                <p:cNvPr id="115" name="Freihandform 114"/>
                <p:cNvSpPr/>
                <p:nvPr/>
              </p:nvSpPr>
              <p:spPr>
                <a:xfrm>
                  <a:off x="5643570" y="5240227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Freihandform 115"/>
                <p:cNvSpPr/>
                <p:nvPr/>
              </p:nvSpPr>
              <p:spPr>
                <a:xfrm>
                  <a:off x="5819999" y="5163039"/>
                  <a:ext cx="751825" cy="39584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Zylinder 116"/>
                <p:cNvSpPr/>
                <p:nvPr/>
              </p:nvSpPr>
              <p:spPr>
                <a:xfrm rot="453314" flipH="1">
                  <a:off x="5769686" y="5046004"/>
                  <a:ext cx="83877" cy="184593"/>
                </a:xfrm>
                <a:prstGeom prst="can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Freihandform 117"/>
                <p:cNvSpPr/>
                <p:nvPr/>
              </p:nvSpPr>
              <p:spPr>
                <a:xfrm>
                  <a:off x="5657425" y="5157100"/>
                  <a:ext cx="69273" cy="6927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Freihandform 118"/>
                <p:cNvSpPr/>
                <p:nvPr/>
              </p:nvSpPr>
              <p:spPr>
                <a:xfrm rot="10800000">
                  <a:off x="7174497" y="5884906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Freihandform 119"/>
                <p:cNvSpPr/>
                <p:nvPr/>
              </p:nvSpPr>
              <p:spPr>
                <a:xfrm rot="10800000">
                  <a:off x="7063659" y="5981888"/>
                  <a:ext cx="763768" cy="39139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1" name="Zylinder 120"/>
                <p:cNvSpPr/>
                <p:nvPr/>
              </p:nvSpPr>
              <p:spPr>
                <a:xfrm rot="11253314">
                  <a:off x="7736725" y="6108823"/>
                  <a:ext cx="99378" cy="159953"/>
                </a:xfrm>
                <a:prstGeom prst="can">
                  <a:avLst/>
                </a:prstGeom>
                <a:solidFill>
                  <a:schemeClr val="accent1">
                    <a:alpha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2" name="Freihandform 121"/>
                <p:cNvSpPr/>
                <p:nvPr/>
              </p:nvSpPr>
              <p:spPr>
                <a:xfrm rot="10800000">
                  <a:off x="7827426" y="6314396"/>
                  <a:ext cx="150633" cy="5888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9" name="Gerade Verbindung mit Pfeil 8"/>
            <p:cNvCxnSpPr/>
            <p:nvPr/>
          </p:nvCxnSpPr>
          <p:spPr>
            <a:xfrm rot="10800000">
              <a:off x="3911126" y="3379312"/>
              <a:ext cx="518409" cy="3054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Gruppieren 320"/>
            <p:cNvGrpSpPr/>
            <p:nvPr/>
          </p:nvGrpSpPr>
          <p:grpSpPr>
            <a:xfrm>
              <a:off x="2870886" y="4082710"/>
              <a:ext cx="1745010" cy="442089"/>
              <a:chOff x="4427984" y="3521913"/>
              <a:chExt cx="1696696" cy="416861"/>
            </a:xfrm>
          </p:grpSpPr>
          <p:sp>
            <p:nvSpPr>
              <p:cNvPr id="8" name="Textfeld 7"/>
              <p:cNvSpPr txBox="1"/>
              <p:nvPr/>
            </p:nvSpPr>
            <p:spPr>
              <a:xfrm>
                <a:off x="4427984" y="353378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(t&lt;5s):</a:t>
                </a:r>
                <a:endParaRPr lang="de-DE" dirty="0"/>
              </a:p>
            </p:txBody>
          </p:sp>
          <p:graphicFrame>
            <p:nvGraphicFramePr>
              <p:cNvPr id="11" name="Object 5"/>
              <p:cNvGraphicFramePr>
                <a:graphicFrameLocks noChangeAspect="1"/>
              </p:cNvGraphicFramePr>
              <p:nvPr/>
            </p:nvGraphicFramePr>
            <p:xfrm>
              <a:off x="5111750" y="3533962"/>
              <a:ext cx="214313" cy="404812"/>
            </p:xfrm>
            <a:graphic>
              <a:graphicData uri="http://schemas.openxmlformats.org/presentationml/2006/ole">
                <p:oleObj spid="_x0000_s16386" name="Formel" r:id="rId3" imgW="114120" imgH="215640" progId="Equation.3">
                  <p:embed/>
                </p:oleObj>
              </a:graphicData>
            </a:graphic>
          </p:graphicFrame>
          <p:sp>
            <p:nvSpPr>
              <p:cNvPr id="12" name="Textfeld 11"/>
              <p:cNvSpPr txBox="1"/>
              <p:nvPr/>
            </p:nvSpPr>
            <p:spPr>
              <a:xfrm>
                <a:off x="5232705" y="3521913"/>
                <a:ext cx="891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:=1 m/s</a:t>
                </a:r>
                <a:endParaRPr lang="de-DE" dirty="0"/>
              </a:p>
            </p:txBody>
          </p:sp>
          <p:graphicFrame>
            <p:nvGraphicFramePr>
              <p:cNvPr id="13" name="Object 6"/>
              <p:cNvGraphicFramePr>
                <a:graphicFrameLocks noChangeAspect="1"/>
              </p:cNvGraphicFramePr>
              <p:nvPr/>
            </p:nvGraphicFramePr>
            <p:xfrm>
              <a:off x="5099806" y="3605796"/>
              <a:ext cx="285750" cy="261938"/>
            </p:xfrm>
            <a:graphic>
              <a:graphicData uri="http://schemas.openxmlformats.org/presentationml/2006/ole">
                <p:oleObj spid="_x0000_s16387" name="Formel" r:id="rId4" imgW="152280" imgH="139680" progId="Equation.3">
                  <p:embed/>
                </p:oleObj>
              </a:graphicData>
            </a:graphic>
          </p:graphicFrame>
        </p:grpSp>
        <p:grpSp>
          <p:nvGrpSpPr>
            <p:cNvPr id="171" name="Gruppieren 170"/>
            <p:cNvGrpSpPr/>
            <p:nvPr/>
          </p:nvGrpSpPr>
          <p:grpSpPr>
            <a:xfrm>
              <a:off x="4470421" y="3379312"/>
              <a:ext cx="2023857" cy="404277"/>
              <a:chOff x="2759795" y="4109821"/>
              <a:chExt cx="1967823" cy="381207"/>
            </a:xfrm>
          </p:grpSpPr>
          <p:sp>
            <p:nvSpPr>
              <p:cNvPr id="10" name="Textfeld 9"/>
              <p:cNvSpPr txBox="1"/>
              <p:nvPr/>
            </p:nvSpPr>
            <p:spPr>
              <a:xfrm>
                <a:off x="2759795" y="4121696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(t=&gt;6s):</a:t>
                </a:r>
                <a:endParaRPr lang="de-DE" dirty="0"/>
              </a:p>
            </p:txBody>
          </p:sp>
          <p:graphicFrame>
            <p:nvGraphicFramePr>
              <p:cNvPr id="14" name="Object 7"/>
              <p:cNvGraphicFramePr>
                <a:graphicFrameLocks noChangeAspect="1"/>
              </p:cNvGraphicFramePr>
              <p:nvPr/>
            </p:nvGraphicFramePr>
            <p:xfrm>
              <a:off x="3565158" y="4193704"/>
              <a:ext cx="215900" cy="261937"/>
            </p:xfrm>
            <a:graphic>
              <a:graphicData uri="http://schemas.openxmlformats.org/presentationml/2006/ole">
                <p:oleObj spid="_x0000_s16388" name="Formel" r:id="rId5" imgW="114120" imgH="139680" progId="Equation.3">
                  <p:embed/>
                </p:oleObj>
              </a:graphicData>
            </a:graphic>
          </p:graphicFrame>
          <p:sp>
            <p:nvSpPr>
              <p:cNvPr id="15" name="Textfeld 14"/>
              <p:cNvSpPr txBox="1"/>
              <p:nvPr/>
            </p:nvSpPr>
            <p:spPr>
              <a:xfrm>
                <a:off x="3660916" y="4109821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:=10 m/s,</a:t>
                </a:r>
                <a:endParaRPr lang="de-DE" dirty="0"/>
              </a:p>
            </p:txBody>
          </p:sp>
        </p:grpSp>
        <p:cxnSp>
          <p:nvCxnSpPr>
            <p:cNvPr id="19" name="Gerade Verbindung mit Pfeil 18"/>
            <p:cNvCxnSpPr/>
            <p:nvPr/>
          </p:nvCxnSpPr>
          <p:spPr>
            <a:xfrm rot="10800000" flipV="1">
              <a:off x="5318236" y="1546533"/>
              <a:ext cx="370291" cy="235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1467197" y="782875"/>
              <a:ext cx="493983" cy="2668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rot="5400000" flipH="1" flipV="1">
              <a:off x="4281697" y="5554397"/>
              <a:ext cx="1403208" cy="16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 rot="10800000">
              <a:off x="3576193" y="5493160"/>
              <a:ext cx="1407109" cy="7636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flipV="1">
              <a:off x="4983301" y="5340428"/>
              <a:ext cx="1036818" cy="910345"/>
            </a:xfrm>
            <a:prstGeom prst="straightConnector1">
              <a:avLst/>
            </a:prstGeom>
            <a:ln>
              <a:solidFill>
                <a:schemeClr val="accent1">
                  <a:shade val="95000"/>
                  <a:satMod val="105000"/>
                  <a:alpha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5057359" y="4653136"/>
            <a:ext cx="486546" cy="500022"/>
          </p:xfrm>
          <a:graphic>
            <a:graphicData uri="http://schemas.openxmlformats.org/presentationml/2006/ole">
              <p:oleObj spid="_x0000_s16389" name="Formel" r:id="rId6" imgW="215640" imgH="215640" progId="Equation.3">
                <p:embed/>
              </p:oleObj>
            </a:graphicData>
          </a:graphic>
        </p:graphicFrame>
        <p:graphicFrame>
          <p:nvGraphicFramePr>
            <p:cNvPr id="24" name="Object 5"/>
            <p:cNvGraphicFramePr>
              <a:graphicFrameLocks noChangeAspect="1"/>
            </p:cNvGraphicFramePr>
            <p:nvPr/>
          </p:nvGraphicFramePr>
          <p:xfrm>
            <a:off x="3131840" y="5187696"/>
            <a:ext cx="400013" cy="501705"/>
          </p:xfrm>
          <a:graphic>
            <a:graphicData uri="http://schemas.openxmlformats.org/presentationml/2006/ole">
              <p:oleObj spid="_x0000_s16390" name="Formel" r:id="rId7" imgW="177480" imgH="215640" progId="Equation.3">
                <p:embed/>
              </p:oleObj>
            </a:graphicData>
          </a:graphic>
        </p:graphicFrame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6094178" y="5034965"/>
            <a:ext cx="543690" cy="500022"/>
          </p:xfrm>
          <a:graphic>
            <a:graphicData uri="http://schemas.openxmlformats.org/presentationml/2006/ole">
              <p:oleObj spid="_x0000_s16391" name="Formel" r:id="rId8" imgW="241200" imgH="215640" progId="Equation.3">
                <p:embed/>
              </p:oleObj>
            </a:graphicData>
          </a:graphic>
        </p:graphicFrame>
        <p:sp>
          <p:nvSpPr>
            <p:cNvPr id="26" name="Textfeld 25"/>
            <p:cNvSpPr txBox="1"/>
            <p:nvPr/>
          </p:nvSpPr>
          <p:spPr>
            <a:xfrm>
              <a:off x="356320" y="3226580"/>
              <a:ext cx="1048871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(t=&gt;15s):</a:t>
              </a:r>
              <a:endParaRPr lang="de-DE" dirty="0"/>
            </a:p>
          </p:txBody>
        </p:sp>
        <p:graphicFrame>
          <p:nvGraphicFramePr>
            <p:cNvPr id="27" name="Object 7"/>
            <p:cNvGraphicFramePr>
              <a:graphicFrameLocks noChangeAspect="1"/>
            </p:cNvGraphicFramePr>
            <p:nvPr/>
          </p:nvGraphicFramePr>
          <p:xfrm>
            <a:off x="1366862" y="3303078"/>
            <a:ext cx="222048" cy="277790"/>
          </p:xfrm>
          <a:graphic>
            <a:graphicData uri="http://schemas.openxmlformats.org/presentationml/2006/ole">
              <p:oleObj spid="_x0000_s16392" name="Formel" r:id="rId9" imgW="114120" imgH="139680" progId="Equation.3">
                <p:embed/>
              </p:oleObj>
            </a:graphicData>
          </a:graphic>
        </p:graphicFrame>
        <p:sp>
          <p:nvSpPr>
            <p:cNvPr id="28" name="Textfeld 27"/>
            <p:cNvSpPr txBox="1"/>
            <p:nvPr/>
          </p:nvSpPr>
          <p:spPr>
            <a:xfrm>
              <a:off x="1463083" y="3213987"/>
              <a:ext cx="1037725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:=10 m/s</a:t>
              </a:r>
              <a:endParaRPr lang="de-DE" dirty="0"/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1319080" y="401046"/>
              <a:ext cx="2086757" cy="404277"/>
              <a:chOff x="5473749" y="1385392"/>
              <a:chExt cx="2028981" cy="381207"/>
            </a:xfrm>
          </p:grpSpPr>
          <p:sp>
            <p:nvSpPr>
              <p:cNvPr id="29" name="Textfeld 28"/>
              <p:cNvSpPr txBox="1"/>
              <p:nvPr/>
            </p:nvSpPr>
            <p:spPr>
              <a:xfrm>
                <a:off x="5473749" y="1397267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(t=&gt;22s):</a:t>
                </a:r>
                <a:endParaRPr lang="de-DE" dirty="0"/>
              </a:p>
            </p:txBody>
          </p:sp>
          <p:graphicFrame>
            <p:nvGraphicFramePr>
              <p:cNvPr id="30" name="Object 7"/>
              <p:cNvGraphicFramePr>
                <a:graphicFrameLocks noChangeAspect="1"/>
              </p:cNvGraphicFramePr>
              <p:nvPr/>
            </p:nvGraphicFramePr>
            <p:xfrm>
              <a:off x="6385396" y="1469108"/>
              <a:ext cx="239712" cy="261937"/>
            </p:xfrm>
            <a:graphic>
              <a:graphicData uri="http://schemas.openxmlformats.org/presentationml/2006/ole">
                <p:oleObj spid="_x0000_s16393" name="Formel" r:id="rId10" imgW="126720" imgH="139680" progId="Equation.3">
                  <p:embed/>
                </p:oleObj>
              </a:graphicData>
            </a:graphic>
          </p:graphicFrame>
          <p:sp>
            <p:nvSpPr>
              <p:cNvPr id="31" name="Textfeld 30"/>
              <p:cNvSpPr txBox="1"/>
              <p:nvPr/>
            </p:nvSpPr>
            <p:spPr>
              <a:xfrm>
                <a:off x="6493736" y="1385392"/>
                <a:ext cx="1008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:=10 m/s</a:t>
                </a:r>
                <a:endParaRPr lang="de-DE" dirty="0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3749883" y="1164704"/>
              <a:ext cx="2133054" cy="404277"/>
              <a:chOff x="1860204" y="1805565"/>
              <a:chExt cx="2073997" cy="381207"/>
            </a:xfrm>
          </p:grpSpPr>
          <p:sp>
            <p:nvSpPr>
              <p:cNvPr id="32" name="Textfeld 31"/>
              <p:cNvSpPr txBox="1"/>
              <p:nvPr/>
            </p:nvSpPr>
            <p:spPr>
              <a:xfrm>
                <a:off x="1860204" y="1817440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(t=&gt;30s):</a:t>
                </a:r>
                <a:endParaRPr lang="de-DE" dirty="0"/>
              </a:p>
            </p:txBody>
          </p:sp>
          <p:graphicFrame>
            <p:nvGraphicFramePr>
              <p:cNvPr id="33" name="Object 7"/>
              <p:cNvGraphicFramePr>
                <a:graphicFrameLocks noChangeAspect="1"/>
              </p:cNvGraphicFramePr>
              <p:nvPr/>
            </p:nvGraphicFramePr>
            <p:xfrm>
              <a:off x="2832523" y="1889926"/>
              <a:ext cx="215900" cy="261937"/>
            </p:xfrm>
            <a:graphic>
              <a:graphicData uri="http://schemas.openxmlformats.org/presentationml/2006/ole">
                <p:oleObj spid="_x0000_s16394" name="Formel" r:id="rId11" imgW="114120" imgH="139680" progId="Equation.3">
                  <p:embed/>
                </p:oleObj>
              </a:graphicData>
            </a:graphic>
          </p:graphicFrame>
          <p:sp>
            <p:nvSpPr>
              <p:cNvPr id="34" name="Textfeld 33"/>
              <p:cNvSpPr txBox="1"/>
              <p:nvPr/>
            </p:nvSpPr>
            <p:spPr>
              <a:xfrm>
                <a:off x="2925207" y="1805565"/>
                <a:ext cx="1008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:=10 m/s</a:t>
                </a:r>
                <a:endParaRPr lang="de-DE" dirty="0"/>
              </a:p>
            </p:txBody>
          </p:sp>
        </p:grpSp>
        <p:sp>
          <p:nvSpPr>
            <p:cNvPr id="35" name="Rechteck 34"/>
            <p:cNvSpPr/>
            <p:nvPr/>
          </p:nvSpPr>
          <p:spPr>
            <a:xfrm>
              <a:off x="155762" y="48258"/>
              <a:ext cx="6864510" cy="6693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3" name="Gruppieren 874"/>
            <p:cNvGrpSpPr/>
            <p:nvPr/>
          </p:nvGrpSpPr>
          <p:grpSpPr>
            <a:xfrm rot="21204570">
              <a:off x="2030578" y="977375"/>
              <a:ext cx="1258291" cy="868693"/>
              <a:chOff x="5857884" y="3929066"/>
              <a:chExt cx="3143272" cy="2214578"/>
            </a:xfrm>
            <a:solidFill>
              <a:schemeClr val="accent1">
                <a:alpha val="8000"/>
              </a:schemeClr>
            </a:solidFill>
          </p:grpSpPr>
          <p:sp>
            <p:nvSpPr>
              <p:cNvPr id="174" name="Ellipse 173"/>
              <p:cNvSpPr/>
              <p:nvPr/>
            </p:nvSpPr>
            <p:spPr>
              <a:xfrm rot="630830">
                <a:off x="5872914" y="3929066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Ellipse 174"/>
              <p:cNvSpPr/>
              <p:nvPr/>
            </p:nvSpPr>
            <p:spPr>
              <a:xfrm rot="630830">
                <a:off x="5857884" y="397437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Ellipse 175"/>
              <p:cNvSpPr/>
              <p:nvPr/>
            </p:nvSpPr>
            <p:spPr>
              <a:xfrm rot="630830">
                <a:off x="5998141" y="5017517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Ellipse 176"/>
              <p:cNvSpPr/>
              <p:nvPr/>
            </p:nvSpPr>
            <p:spPr>
              <a:xfrm rot="630830">
                <a:off x="5983111" y="506282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 rot="630830">
                <a:off x="7469403" y="404534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/>
              <p:cNvSpPr/>
              <p:nvPr/>
            </p:nvSpPr>
            <p:spPr>
              <a:xfrm rot="630830">
                <a:off x="7454375" y="4090648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/>
              <p:cNvSpPr/>
              <p:nvPr/>
            </p:nvSpPr>
            <p:spPr>
              <a:xfrm rot="630830">
                <a:off x="7590140" y="514472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/>
              <p:cNvSpPr/>
              <p:nvPr/>
            </p:nvSpPr>
            <p:spPr>
              <a:xfrm rot="630830">
                <a:off x="7575111" y="5190030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82" name="Gruppieren 153"/>
              <p:cNvGrpSpPr/>
              <p:nvPr/>
            </p:nvGrpSpPr>
            <p:grpSpPr>
              <a:xfrm>
                <a:off x="6998364" y="4933282"/>
                <a:ext cx="756544" cy="810143"/>
                <a:chOff x="5572132" y="5786454"/>
                <a:chExt cx="888541" cy="714380"/>
              </a:xfrm>
              <a:grpFill/>
            </p:grpSpPr>
            <p:sp>
              <p:nvSpPr>
                <p:cNvPr id="203" name="Bogen 202"/>
                <p:cNvSpPr/>
                <p:nvPr/>
              </p:nvSpPr>
              <p:spPr>
                <a:xfrm>
                  <a:off x="5585525" y="5786454"/>
                  <a:ext cx="857256" cy="714380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" name="Bogen 203"/>
                <p:cNvSpPr/>
                <p:nvPr/>
              </p:nvSpPr>
              <p:spPr>
                <a:xfrm rot="10800000">
                  <a:off x="5572132" y="5893125"/>
                  <a:ext cx="888541" cy="520548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5" name="Bogen 204"/>
                <p:cNvSpPr/>
                <p:nvPr/>
              </p:nvSpPr>
              <p:spPr>
                <a:xfrm>
                  <a:off x="5583383" y="5997142"/>
                  <a:ext cx="859807" cy="482905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3" name="Gruppieren 170"/>
              <p:cNvGrpSpPr/>
              <p:nvPr/>
            </p:nvGrpSpPr>
            <p:grpSpPr>
              <a:xfrm rot="264465">
                <a:off x="6585210" y="4442553"/>
                <a:ext cx="1565329" cy="1414003"/>
                <a:chOff x="7385896" y="3700897"/>
                <a:chExt cx="1961499" cy="1175901"/>
              </a:xfrm>
              <a:grpFill/>
            </p:grpSpPr>
            <p:sp>
              <p:nvSpPr>
                <p:cNvPr id="193" name="Freihandform 192"/>
                <p:cNvSpPr/>
                <p:nvPr/>
              </p:nvSpPr>
              <p:spPr>
                <a:xfrm>
                  <a:off x="7398327" y="440574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4" name="Freihandform 193"/>
                <p:cNvSpPr/>
                <p:nvPr/>
              </p:nvSpPr>
              <p:spPr>
                <a:xfrm>
                  <a:off x="7495307" y="450272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5" name="Ellipse 194"/>
                <p:cNvSpPr/>
                <p:nvPr/>
              </p:nvSpPr>
              <p:spPr>
                <a:xfrm rot="1710738">
                  <a:off x="7385896" y="4784326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/>
                <p:cNvSpPr/>
                <p:nvPr/>
              </p:nvSpPr>
              <p:spPr>
                <a:xfrm rot="1710738">
                  <a:off x="8100201" y="4427137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7" name="Zylinder 196"/>
                <p:cNvSpPr/>
                <p:nvPr/>
              </p:nvSpPr>
              <p:spPr>
                <a:xfrm rot="430658">
                  <a:off x="7509804" y="4563894"/>
                  <a:ext cx="116370" cy="188186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98" name="Gruppieren 169"/>
                <p:cNvGrpSpPr/>
                <p:nvPr/>
              </p:nvGrpSpPr>
              <p:grpSpPr>
                <a:xfrm>
                  <a:off x="8580374" y="3700897"/>
                  <a:ext cx="767021" cy="554145"/>
                  <a:chOff x="7748737" y="5249192"/>
                  <a:chExt cx="767021" cy="554145"/>
                </a:xfrm>
                <a:grpFill/>
              </p:grpSpPr>
              <p:sp>
                <p:nvSpPr>
                  <p:cNvPr id="199" name="Freihandform 198"/>
                  <p:cNvSpPr/>
                  <p:nvPr/>
                </p:nvSpPr>
                <p:spPr>
                  <a:xfrm>
                    <a:off x="7761168" y="5357826"/>
                    <a:ext cx="668484" cy="348531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0" name="Freihandform 199"/>
                  <p:cNvSpPr/>
                  <p:nvPr/>
                </p:nvSpPr>
                <p:spPr>
                  <a:xfrm>
                    <a:off x="7858148" y="5429264"/>
                    <a:ext cx="642942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1" name="Ellipse 200"/>
                  <p:cNvSpPr/>
                  <p:nvPr/>
                </p:nvSpPr>
                <p:spPr>
                  <a:xfrm rot="1710738">
                    <a:off x="7748737" y="5710865"/>
                    <a:ext cx="130976" cy="91447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2" name="Zylinder 201"/>
                  <p:cNvSpPr/>
                  <p:nvPr/>
                </p:nvSpPr>
                <p:spPr>
                  <a:xfrm rot="430658">
                    <a:off x="8399388" y="5249192"/>
                    <a:ext cx="116370" cy="188186"/>
                  </a:xfrm>
                  <a:prstGeom prst="can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184" name="Gruppieren 208"/>
              <p:cNvGrpSpPr/>
              <p:nvPr/>
            </p:nvGrpSpPr>
            <p:grpSpPr>
              <a:xfrm>
                <a:off x="6423301" y="4359935"/>
                <a:ext cx="1982756" cy="1595145"/>
                <a:chOff x="5643570" y="5046004"/>
                <a:chExt cx="2348345" cy="1327276"/>
              </a:xfrm>
              <a:grpFill/>
            </p:grpSpPr>
            <p:sp>
              <p:nvSpPr>
                <p:cNvPr id="185" name="Freihandform 184"/>
                <p:cNvSpPr/>
                <p:nvPr/>
              </p:nvSpPr>
              <p:spPr>
                <a:xfrm>
                  <a:off x="5643570" y="5240227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6" name="Freihandform 185"/>
                <p:cNvSpPr/>
                <p:nvPr/>
              </p:nvSpPr>
              <p:spPr>
                <a:xfrm>
                  <a:off x="5819999" y="5163039"/>
                  <a:ext cx="751825" cy="39584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7" name="Zylinder 186"/>
                <p:cNvSpPr/>
                <p:nvPr/>
              </p:nvSpPr>
              <p:spPr>
                <a:xfrm rot="453314" flipH="1">
                  <a:off x="5769686" y="5046004"/>
                  <a:ext cx="83877" cy="18459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8" name="Freihandform 187"/>
                <p:cNvSpPr/>
                <p:nvPr/>
              </p:nvSpPr>
              <p:spPr>
                <a:xfrm>
                  <a:off x="5657425" y="5157100"/>
                  <a:ext cx="69273" cy="6927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9" name="Freihandform 188"/>
                <p:cNvSpPr/>
                <p:nvPr/>
              </p:nvSpPr>
              <p:spPr>
                <a:xfrm rot="10800000">
                  <a:off x="7174497" y="5884906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Freihandform 189"/>
                <p:cNvSpPr/>
                <p:nvPr/>
              </p:nvSpPr>
              <p:spPr>
                <a:xfrm rot="10800000">
                  <a:off x="7063659" y="5981888"/>
                  <a:ext cx="763768" cy="39139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Zylinder 190"/>
                <p:cNvSpPr/>
                <p:nvPr/>
              </p:nvSpPr>
              <p:spPr>
                <a:xfrm rot="11253314">
                  <a:off x="7736725" y="6108823"/>
                  <a:ext cx="99378" cy="15995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Freihandform 191"/>
                <p:cNvSpPr/>
                <p:nvPr/>
              </p:nvSpPr>
              <p:spPr>
                <a:xfrm rot="10800000">
                  <a:off x="7827426" y="6314396"/>
                  <a:ext cx="150633" cy="5888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06" name="Gruppieren 874"/>
            <p:cNvGrpSpPr/>
            <p:nvPr/>
          </p:nvGrpSpPr>
          <p:grpSpPr>
            <a:xfrm rot="21221784">
              <a:off x="607390" y="2073332"/>
              <a:ext cx="1258291" cy="868693"/>
              <a:chOff x="5857884" y="3929066"/>
              <a:chExt cx="3143272" cy="2214578"/>
            </a:xfrm>
            <a:solidFill>
              <a:schemeClr val="accent1">
                <a:alpha val="8000"/>
              </a:schemeClr>
            </a:solidFill>
          </p:grpSpPr>
          <p:sp>
            <p:nvSpPr>
              <p:cNvPr id="207" name="Ellipse 206"/>
              <p:cNvSpPr/>
              <p:nvPr/>
            </p:nvSpPr>
            <p:spPr>
              <a:xfrm rot="630830">
                <a:off x="5872914" y="3929066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Ellipse 207"/>
              <p:cNvSpPr/>
              <p:nvPr/>
            </p:nvSpPr>
            <p:spPr>
              <a:xfrm rot="630830">
                <a:off x="5857884" y="397437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/>
              <p:cNvSpPr/>
              <p:nvPr/>
            </p:nvSpPr>
            <p:spPr>
              <a:xfrm rot="630830">
                <a:off x="5998141" y="5017517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Ellipse 209"/>
              <p:cNvSpPr/>
              <p:nvPr/>
            </p:nvSpPr>
            <p:spPr>
              <a:xfrm rot="630830">
                <a:off x="5983111" y="506282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Ellipse 210"/>
              <p:cNvSpPr/>
              <p:nvPr/>
            </p:nvSpPr>
            <p:spPr>
              <a:xfrm rot="630830">
                <a:off x="7469403" y="404534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Ellipse 211"/>
              <p:cNvSpPr/>
              <p:nvPr/>
            </p:nvSpPr>
            <p:spPr>
              <a:xfrm rot="630830">
                <a:off x="7454375" y="4090648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Ellipse 212"/>
              <p:cNvSpPr/>
              <p:nvPr/>
            </p:nvSpPr>
            <p:spPr>
              <a:xfrm rot="630830">
                <a:off x="7590140" y="514472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Ellipse 213"/>
              <p:cNvSpPr/>
              <p:nvPr/>
            </p:nvSpPr>
            <p:spPr>
              <a:xfrm rot="630830">
                <a:off x="7575111" y="5190030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15" name="Gruppieren 153"/>
              <p:cNvGrpSpPr/>
              <p:nvPr/>
            </p:nvGrpSpPr>
            <p:grpSpPr>
              <a:xfrm>
                <a:off x="6998364" y="4933282"/>
                <a:ext cx="756544" cy="810143"/>
                <a:chOff x="5572132" y="5786454"/>
                <a:chExt cx="888541" cy="714380"/>
              </a:xfrm>
              <a:grpFill/>
            </p:grpSpPr>
            <p:sp>
              <p:nvSpPr>
                <p:cNvPr id="236" name="Bogen 235"/>
                <p:cNvSpPr/>
                <p:nvPr/>
              </p:nvSpPr>
              <p:spPr>
                <a:xfrm>
                  <a:off x="5585525" y="5786454"/>
                  <a:ext cx="857256" cy="714380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Bogen 236"/>
                <p:cNvSpPr/>
                <p:nvPr/>
              </p:nvSpPr>
              <p:spPr>
                <a:xfrm rot="10800000">
                  <a:off x="5572132" y="5893125"/>
                  <a:ext cx="888541" cy="520548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Bogen 237"/>
                <p:cNvSpPr/>
                <p:nvPr/>
              </p:nvSpPr>
              <p:spPr>
                <a:xfrm>
                  <a:off x="5583383" y="5997142"/>
                  <a:ext cx="859807" cy="482905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16" name="Gruppieren 170"/>
              <p:cNvGrpSpPr/>
              <p:nvPr/>
            </p:nvGrpSpPr>
            <p:grpSpPr>
              <a:xfrm rot="264465">
                <a:off x="6585210" y="4442553"/>
                <a:ext cx="1565329" cy="1414003"/>
                <a:chOff x="7385896" y="3700897"/>
                <a:chExt cx="1961499" cy="1175901"/>
              </a:xfrm>
              <a:grpFill/>
            </p:grpSpPr>
            <p:sp>
              <p:nvSpPr>
                <p:cNvPr id="226" name="Freihandform 225"/>
                <p:cNvSpPr/>
                <p:nvPr/>
              </p:nvSpPr>
              <p:spPr>
                <a:xfrm>
                  <a:off x="7398327" y="440574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Freihandform 226"/>
                <p:cNvSpPr/>
                <p:nvPr/>
              </p:nvSpPr>
              <p:spPr>
                <a:xfrm>
                  <a:off x="7495307" y="450272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Ellipse 227"/>
                <p:cNvSpPr/>
                <p:nvPr/>
              </p:nvSpPr>
              <p:spPr>
                <a:xfrm rot="1710738">
                  <a:off x="7385896" y="4784326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9" name="Ellipse 228"/>
                <p:cNvSpPr/>
                <p:nvPr/>
              </p:nvSpPr>
              <p:spPr>
                <a:xfrm rot="1710738">
                  <a:off x="8100201" y="4427137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0" name="Zylinder 229"/>
                <p:cNvSpPr/>
                <p:nvPr/>
              </p:nvSpPr>
              <p:spPr>
                <a:xfrm rot="430658">
                  <a:off x="7509804" y="4563894"/>
                  <a:ext cx="116370" cy="188186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231" name="Gruppieren 169"/>
                <p:cNvGrpSpPr/>
                <p:nvPr/>
              </p:nvGrpSpPr>
              <p:grpSpPr>
                <a:xfrm>
                  <a:off x="8580374" y="3700897"/>
                  <a:ext cx="767021" cy="554145"/>
                  <a:chOff x="7748737" y="5249192"/>
                  <a:chExt cx="767021" cy="554145"/>
                </a:xfrm>
                <a:grpFill/>
              </p:grpSpPr>
              <p:sp>
                <p:nvSpPr>
                  <p:cNvPr id="232" name="Freihandform 231"/>
                  <p:cNvSpPr/>
                  <p:nvPr/>
                </p:nvSpPr>
                <p:spPr>
                  <a:xfrm>
                    <a:off x="7761168" y="5357826"/>
                    <a:ext cx="668484" cy="348531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3" name="Freihandform 232"/>
                  <p:cNvSpPr/>
                  <p:nvPr/>
                </p:nvSpPr>
                <p:spPr>
                  <a:xfrm>
                    <a:off x="7858148" y="5429264"/>
                    <a:ext cx="642942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4" name="Ellipse 233"/>
                  <p:cNvSpPr/>
                  <p:nvPr/>
                </p:nvSpPr>
                <p:spPr>
                  <a:xfrm rot="1710738">
                    <a:off x="7748737" y="5710865"/>
                    <a:ext cx="130976" cy="91447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5" name="Zylinder 234"/>
                  <p:cNvSpPr/>
                  <p:nvPr/>
                </p:nvSpPr>
                <p:spPr>
                  <a:xfrm rot="430658">
                    <a:off x="8399388" y="5249192"/>
                    <a:ext cx="116370" cy="188186"/>
                  </a:xfrm>
                  <a:prstGeom prst="can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217" name="Gruppieren 208"/>
              <p:cNvGrpSpPr/>
              <p:nvPr/>
            </p:nvGrpSpPr>
            <p:grpSpPr>
              <a:xfrm>
                <a:off x="6423301" y="4359935"/>
                <a:ext cx="1982756" cy="1595145"/>
                <a:chOff x="5643570" y="5046004"/>
                <a:chExt cx="2348345" cy="1327276"/>
              </a:xfrm>
              <a:grpFill/>
            </p:grpSpPr>
            <p:sp>
              <p:nvSpPr>
                <p:cNvPr id="218" name="Freihandform 217"/>
                <p:cNvSpPr/>
                <p:nvPr/>
              </p:nvSpPr>
              <p:spPr>
                <a:xfrm>
                  <a:off x="5643570" y="5240227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9" name="Freihandform 218"/>
                <p:cNvSpPr/>
                <p:nvPr/>
              </p:nvSpPr>
              <p:spPr>
                <a:xfrm>
                  <a:off x="5819999" y="5163039"/>
                  <a:ext cx="751825" cy="39584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0" name="Zylinder 219"/>
                <p:cNvSpPr/>
                <p:nvPr/>
              </p:nvSpPr>
              <p:spPr>
                <a:xfrm rot="453314" flipH="1">
                  <a:off x="5769686" y="5046004"/>
                  <a:ext cx="83877" cy="18459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1" name="Freihandform 220"/>
                <p:cNvSpPr/>
                <p:nvPr/>
              </p:nvSpPr>
              <p:spPr>
                <a:xfrm>
                  <a:off x="5657425" y="5157100"/>
                  <a:ext cx="69273" cy="6927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Freihandform 221"/>
                <p:cNvSpPr/>
                <p:nvPr/>
              </p:nvSpPr>
              <p:spPr>
                <a:xfrm rot="10800000">
                  <a:off x="7174497" y="5884906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Freihandform 222"/>
                <p:cNvSpPr/>
                <p:nvPr/>
              </p:nvSpPr>
              <p:spPr>
                <a:xfrm rot="10800000">
                  <a:off x="7063659" y="5981888"/>
                  <a:ext cx="763768" cy="39139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Zylinder 223"/>
                <p:cNvSpPr/>
                <p:nvPr/>
              </p:nvSpPr>
              <p:spPr>
                <a:xfrm rot="11253314">
                  <a:off x="7736725" y="6108823"/>
                  <a:ext cx="99378" cy="15995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Freihandform 224"/>
                <p:cNvSpPr/>
                <p:nvPr/>
              </p:nvSpPr>
              <p:spPr>
                <a:xfrm rot="10800000">
                  <a:off x="7827426" y="6314396"/>
                  <a:ext cx="150633" cy="5888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42" name="Freihandform 241"/>
            <p:cNvSpPr/>
            <p:nvPr/>
          </p:nvSpPr>
          <p:spPr>
            <a:xfrm>
              <a:off x="1148720" y="1361364"/>
              <a:ext cx="3734214" cy="1583468"/>
            </a:xfrm>
            <a:custGeom>
              <a:avLst/>
              <a:gdLst>
                <a:gd name="connsiteX0" fmla="*/ 2584621 w 3630826"/>
                <a:gd name="connsiteY0" fmla="*/ 1233617 h 1493108"/>
                <a:gd name="connsiteX1" fmla="*/ 3449594 w 3630826"/>
                <a:gd name="connsiteY1" fmla="*/ 603422 h 1493108"/>
                <a:gd name="connsiteX2" fmla="*/ 1497226 w 3630826"/>
                <a:gd name="connsiteY2" fmla="*/ 72081 h 1493108"/>
                <a:gd name="connsiteX3" fmla="*/ 51486 w 3630826"/>
                <a:gd name="connsiteY3" fmla="*/ 1035908 h 1493108"/>
                <a:gd name="connsiteX4" fmla="*/ 1188307 w 3630826"/>
                <a:gd name="connsiteY4" fmla="*/ 1493108 h 149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0826" h="1493108">
                  <a:moveTo>
                    <a:pt x="2584621" y="1233617"/>
                  </a:moveTo>
                  <a:cubicBezTo>
                    <a:pt x="3107723" y="1015314"/>
                    <a:pt x="3630826" y="797011"/>
                    <a:pt x="3449594" y="603422"/>
                  </a:cubicBezTo>
                  <a:cubicBezTo>
                    <a:pt x="3268362" y="409833"/>
                    <a:pt x="2063577" y="0"/>
                    <a:pt x="1497226" y="72081"/>
                  </a:cubicBezTo>
                  <a:cubicBezTo>
                    <a:pt x="930875" y="144162"/>
                    <a:pt x="102972" y="799070"/>
                    <a:pt x="51486" y="1035908"/>
                  </a:cubicBezTo>
                  <a:cubicBezTo>
                    <a:pt x="0" y="1272746"/>
                    <a:pt x="594153" y="1382927"/>
                    <a:pt x="1188307" y="1493108"/>
                  </a:cubicBezTo>
                </a:path>
              </a:pathLst>
            </a:custGeom>
            <a:ln w="19050">
              <a:solidFill>
                <a:srgbClr val="00B050"/>
              </a:solidFill>
              <a:prstDash val="dashDot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7" name="Gerade Verbindung mit Pfeil 246"/>
            <p:cNvCxnSpPr/>
            <p:nvPr/>
          </p:nvCxnSpPr>
          <p:spPr>
            <a:xfrm rot="16200000" flipV="1">
              <a:off x="2511141" y="3042131"/>
              <a:ext cx="1374583" cy="36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Bogen 247"/>
            <p:cNvSpPr/>
            <p:nvPr/>
          </p:nvSpPr>
          <p:spPr>
            <a:xfrm rot="11055719">
              <a:off x="2823009" y="2234907"/>
              <a:ext cx="674229" cy="312363"/>
            </a:xfrm>
            <a:prstGeom prst="arc">
              <a:avLst>
                <a:gd name="adj1" fmla="val 10130473"/>
                <a:gd name="adj2" fmla="val 1371674"/>
              </a:avLst>
            </a:prstGeom>
            <a:ln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rot="5400000" flipH="1" flipV="1">
              <a:off x="2873922" y="3721337"/>
              <a:ext cx="687292" cy="16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/>
            <p:cNvCxnSpPr/>
            <p:nvPr/>
          </p:nvCxnSpPr>
          <p:spPr>
            <a:xfrm flipV="1">
              <a:off x="1834067" y="3608409"/>
              <a:ext cx="888701" cy="4581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/>
            <p:cNvCxnSpPr/>
            <p:nvPr/>
          </p:nvCxnSpPr>
          <p:spPr>
            <a:xfrm rot="5400000" flipH="1" flipV="1">
              <a:off x="2984620" y="3722141"/>
              <a:ext cx="687292" cy="163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mit Pfeil 265"/>
            <p:cNvCxnSpPr/>
            <p:nvPr/>
          </p:nvCxnSpPr>
          <p:spPr>
            <a:xfrm rot="5400000" flipH="1" flipV="1">
              <a:off x="2750232" y="3722141"/>
              <a:ext cx="687292" cy="16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uppieren 271"/>
            <p:cNvGrpSpPr/>
            <p:nvPr/>
          </p:nvGrpSpPr>
          <p:grpSpPr>
            <a:xfrm>
              <a:off x="426957" y="4133116"/>
              <a:ext cx="2068711" cy="1002610"/>
              <a:chOff x="2051720" y="4283804"/>
              <a:chExt cx="2011435" cy="945396"/>
            </a:xfrm>
          </p:grpSpPr>
          <p:sp>
            <p:nvSpPr>
              <p:cNvPr id="246" name="Textfeld 245"/>
              <p:cNvSpPr txBox="1"/>
              <p:nvPr/>
            </p:nvSpPr>
            <p:spPr>
              <a:xfrm>
                <a:off x="2820058" y="4859868"/>
                <a:ext cx="124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Symbol" pitchFamily="18" charset="2"/>
                  </a:rPr>
                  <a:t>y:=2</a:t>
                </a:r>
                <a:r>
                  <a:rPr lang="de-DE" dirty="0" smtClean="0">
                    <a:latin typeface="+mj-lt"/>
                  </a:rPr>
                  <a:t> rad/s</a:t>
                </a:r>
                <a:r>
                  <a:rPr lang="de-DE" dirty="0" smtClean="0">
                    <a:latin typeface="Symbol" pitchFamily="18" charset="2"/>
                  </a:rPr>
                  <a:t> </a:t>
                </a:r>
                <a:endParaRPr lang="de-DE" dirty="0">
                  <a:latin typeface="Symbol" pitchFamily="18" charset="2"/>
                </a:endParaRPr>
              </a:p>
            </p:txBody>
          </p:sp>
          <p:sp>
            <p:nvSpPr>
              <p:cNvPr id="257" name="Textfeld 256"/>
              <p:cNvSpPr txBox="1"/>
              <p:nvPr/>
            </p:nvSpPr>
            <p:spPr>
              <a:xfrm>
                <a:off x="2051720" y="429567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(t=&gt;5s):</a:t>
                </a:r>
                <a:endParaRPr lang="de-DE" dirty="0"/>
              </a:p>
            </p:txBody>
          </p:sp>
          <p:graphicFrame>
            <p:nvGraphicFramePr>
              <p:cNvPr id="258" name="Object 7"/>
              <p:cNvGraphicFramePr>
                <a:graphicFrameLocks noChangeAspect="1"/>
              </p:cNvGraphicFramePr>
              <p:nvPr/>
            </p:nvGraphicFramePr>
            <p:xfrm>
              <a:off x="2868958" y="4367687"/>
              <a:ext cx="215900" cy="261937"/>
            </p:xfrm>
            <a:graphic>
              <a:graphicData uri="http://schemas.openxmlformats.org/presentationml/2006/ole">
                <p:oleObj spid="_x0000_s16395" name="Formel" r:id="rId12" imgW="114120" imgH="139680" progId="Equation.3">
                  <p:embed/>
                </p:oleObj>
              </a:graphicData>
            </a:graphic>
          </p:graphicFrame>
          <p:sp>
            <p:nvSpPr>
              <p:cNvPr id="259" name="Textfeld 258"/>
              <p:cNvSpPr txBox="1"/>
              <p:nvPr/>
            </p:nvSpPr>
            <p:spPr>
              <a:xfrm>
                <a:off x="2952841" y="4283804"/>
                <a:ext cx="1066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:=10 m/s,</a:t>
                </a:r>
              </a:p>
              <a:p>
                <a:endParaRPr lang="de-DE" dirty="0"/>
              </a:p>
            </p:txBody>
          </p:sp>
          <p:sp>
            <p:nvSpPr>
              <p:cNvPr id="267" name="Textfeld 266"/>
              <p:cNvSpPr txBox="1"/>
              <p:nvPr/>
            </p:nvSpPr>
            <p:spPr>
              <a:xfrm>
                <a:off x="2987824" y="4571836"/>
                <a:ext cx="949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:=0 m/s,</a:t>
                </a:r>
                <a:endParaRPr lang="de-DE" dirty="0"/>
              </a:p>
            </p:txBody>
          </p:sp>
          <p:graphicFrame>
            <p:nvGraphicFramePr>
              <p:cNvPr id="268" name="Object 6"/>
              <p:cNvGraphicFramePr>
                <a:graphicFrameLocks noChangeAspect="1"/>
              </p:cNvGraphicFramePr>
              <p:nvPr/>
            </p:nvGraphicFramePr>
            <p:xfrm>
              <a:off x="2854925" y="4669938"/>
              <a:ext cx="285750" cy="261938"/>
            </p:xfrm>
            <a:graphic>
              <a:graphicData uri="http://schemas.openxmlformats.org/presentationml/2006/ole">
                <p:oleObj spid="_x0000_s16396" name="Formel" r:id="rId13" imgW="152280" imgH="139680" progId="Equation.3">
                  <p:embed/>
                </p:oleObj>
              </a:graphicData>
            </a:graphic>
          </p:graphicFrame>
        </p:grpSp>
        <p:sp>
          <p:nvSpPr>
            <p:cNvPr id="269" name="Textfeld 268"/>
            <p:cNvSpPr txBox="1"/>
            <p:nvPr/>
          </p:nvSpPr>
          <p:spPr>
            <a:xfrm>
              <a:off x="5392294" y="3684775"/>
              <a:ext cx="917374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:=0 m/s</a:t>
              </a:r>
              <a:endParaRPr lang="de-DE" dirty="0"/>
            </a:p>
          </p:txBody>
        </p:sp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5244178" y="3773736"/>
            <a:ext cx="293887" cy="277789"/>
          </p:xfrm>
          <a:graphic>
            <a:graphicData uri="http://schemas.openxmlformats.org/presentationml/2006/ole">
              <p:oleObj spid="_x0000_s16397" name="Formel" r:id="rId14" imgW="152280" imgH="139680" progId="Equation.3">
                <p:embed/>
              </p:oleObj>
            </a:graphicData>
          </a:graphic>
        </p:graphicFrame>
        <p:sp>
          <p:nvSpPr>
            <p:cNvPr id="271" name="Textfeld 270"/>
            <p:cNvSpPr txBox="1"/>
            <p:nvPr/>
          </p:nvSpPr>
          <p:spPr>
            <a:xfrm>
              <a:off x="2944944" y="2004728"/>
              <a:ext cx="353141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Symbol" pitchFamily="18" charset="2"/>
                </a:rPr>
                <a:t>y</a:t>
              </a:r>
              <a:endParaRPr lang="de-DE" dirty="0">
                <a:latin typeface="Symbol" pitchFamily="18" charset="2"/>
              </a:endParaRPr>
            </a:p>
          </p:txBody>
        </p:sp>
        <p:cxnSp>
          <p:nvCxnSpPr>
            <p:cNvPr id="278" name="Gerade Verbindung mit Pfeil 277"/>
            <p:cNvCxnSpPr/>
            <p:nvPr/>
          </p:nvCxnSpPr>
          <p:spPr>
            <a:xfrm rot="10800000">
              <a:off x="199974" y="6065045"/>
              <a:ext cx="518409" cy="168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feld 280"/>
            <p:cNvSpPr txBox="1"/>
            <p:nvPr/>
          </p:nvSpPr>
          <p:spPr>
            <a:xfrm>
              <a:off x="656538" y="5877272"/>
              <a:ext cx="2763334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Hovering</a:t>
              </a:r>
              <a:r>
                <a:rPr lang="de-DE" dirty="0" smtClean="0"/>
                <a:t> State Test Stimuli</a:t>
              </a:r>
              <a:endParaRPr lang="de-DE" dirty="0"/>
            </a:p>
          </p:txBody>
        </p:sp>
        <p:cxnSp>
          <p:nvCxnSpPr>
            <p:cNvPr id="282" name="Gerade Verbindung mit Pfeil 281"/>
            <p:cNvCxnSpPr/>
            <p:nvPr/>
          </p:nvCxnSpPr>
          <p:spPr>
            <a:xfrm rot="10800000">
              <a:off x="199974" y="6333691"/>
              <a:ext cx="518409" cy="16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feld 282"/>
            <p:cNvSpPr txBox="1"/>
            <p:nvPr/>
          </p:nvSpPr>
          <p:spPr>
            <a:xfrm>
              <a:off x="615184" y="6133661"/>
              <a:ext cx="2574530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Translational</a:t>
              </a:r>
              <a:r>
                <a:rPr lang="de-DE" dirty="0" smtClean="0"/>
                <a:t> Test Stimuli</a:t>
              </a:r>
              <a:endParaRPr lang="de-DE" dirty="0"/>
            </a:p>
          </p:txBody>
        </p:sp>
        <p:cxnSp>
          <p:nvCxnSpPr>
            <p:cNvPr id="284" name="Gerade Verbindung mit Pfeil 283"/>
            <p:cNvCxnSpPr/>
            <p:nvPr/>
          </p:nvCxnSpPr>
          <p:spPr>
            <a:xfrm rot="10800000">
              <a:off x="199974" y="6595668"/>
              <a:ext cx="518409" cy="16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Textfeld 284"/>
            <p:cNvSpPr txBox="1"/>
            <p:nvPr/>
          </p:nvSpPr>
          <p:spPr>
            <a:xfrm>
              <a:off x="656538" y="6381328"/>
              <a:ext cx="2335740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Rotational</a:t>
              </a:r>
              <a:r>
                <a:rPr lang="de-DE" dirty="0" smtClean="0"/>
                <a:t> Test Stimuli</a:t>
              </a:r>
              <a:endParaRPr lang="de-DE" dirty="0"/>
            </a:p>
          </p:txBody>
        </p:sp>
        <p:grpSp>
          <p:nvGrpSpPr>
            <p:cNvPr id="287" name="Gruppieren 874"/>
            <p:cNvGrpSpPr/>
            <p:nvPr/>
          </p:nvGrpSpPr>
          <p:grpSpPr>
            <a:xfrm rot="20954118">
              <a:off x="5608015" y="438207"/>
              <a:ext cx="1258291" cy="868693"/>
              <a:chOff x="5857884" y="3929066"/>
              <a:chExt cx="3143272" cy="2214578"/>
            </a:xfrm>
            <a:solidFill>
              <a:schemeClr val="accent1">
                <a:alpha val="8000"/>
              </a:schemeClr>
            </a:solidFill>
          </p:grpSpPr>
          <p:sp>
            <p:nvSpPr>
              <p:cNvPr id="288" name="Ellipse 287"/>
              <p:cNvSpPr/>
              <p:nvPr/>
            </p:nvSpPr>
            <p:spPr>
              <a:xfrm rot="630830">
                <a:off x="5872914" y="3929066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9" name="Ellipse 288"/>
              <p:cNvSpPr/>
              <p:nvPr/>
            </p:nvSpPr>
            <p:spPr>
              <a:xfrm rot="630830">
                <a:off x="5857884" y="397437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Ellipse 289"/>
              <p:cNvSpPr/>
              <p:nvPr/>
            </p:nvSpPr>
            <p:spPr>
              <a:xfrm rot="630830">
                <a:off x="5998141" y="5017517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1" name="Ellipse 290"/>
              <p:cNvSpPr/>
              <p:nvPr/>
            </p:nvSpPr>
            <p:spPr>
              <a:xfrm rot="630830">
                <a:off x="5983111" y="5062822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2" name="Ellipse 291"/>
              <p:cNvSpPr/>
              <p:nvPr/>
            </p:nvSpPr>
            <p:spPr>
              <a:xfrm rot="630830">
                <a:off x="7469403" y="404534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3" name="Ellipse 292"/>
              <p:cNvSpPr/>
              <p:nvPr/>
            </p:nvSpPr>
            <p:spPr>
              <a:xfrm rot="630830">
                <a:off x="7454375" y="4090648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Ellipse 293"/>
              <p:cNvSpPr/>
              <p:nvPr/>
            </p:nvSpPr>
            <p:spPr>
              <a:xfrm rot="630830">
                <a:off x="7590140" y="5144724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Ellipse 294"/>
              <p:cNvSpPr/>
              <p:nvPr/>
            </p:nvSpPr>
            <p:spPr>
              <a:xfrm rot="630830">
                <a:off x="7575111" y="5190030"/>
                <a:ext cx="1411016" cy="953614"/>
              </a:xfrm>
              <a:prstGeom prst="ellipse">
                <a:avLst/>
              </a:prstGeom>
              <a:grpFill/>
              <a:ln>
                <a:solidFill>
                  <a:schemeClr val="accent1">
                    <a:shade val="50000"/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96" name="Gruppieren 153"/>
              <p:cNvGrpSpPr/>
              <p:nvPr/>
            </p:nvGrpSpPr>
            <p:grpSpPr>
              <a:xfrm>
                <a:off x="6998364" y="4933282"/>
                <a:ext cx="756544" cy="810143"/>
                <a:chOff x="5572132" y="5786454"/>
                <a:chExt cx="888541" cy="714380"/>
              </a:xfrm>
              <a:grpFill/>
            </p:grpSpPr>
            <p:sp>
              <p:nvSpPr>
                <p:cNvPr id="317" name="Bogen 316"/>
                <p:cNvSpPr/>
                <p:nvPr/>
              </p:nvSpPr>
              <p:spPr>
                <a:xfrm>
                  <a:off x="5585525" y="5786454"/>
                  <a:ext cx="857256" cy="714380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8" name="Bogen 317"/>
                <p:cNvSpPr/>
                <p:nvPr/>
              </p:nvSpPr>
              <p:spPr>
                <a:xfrm rot="10800000">
                  <a:off x="5572132" y="5893125"/>
                  <a:ext cx="888541" cy="520548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9" name="Bogen 318"/>
                <p:cNvSpPr/>
                <p:nvPr/>
              </p:nvSpPr>
              <p:spPr>
                <a:xfrm>
                  <a:off x="5583383" y="5997142"/>
                  <a:ext cx="859807" cy="482905"/>
                </a:xfrm>
                <a:prstGeom prst="arc">
                  <a:avLst>
                    <a:gd name="adj1" fmla="val 10617351"/>
                    <a:gd name="adj2" fmla="val 0"/>
                  </a:avLst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97" name="Gruppieren 170"/>
              <p:cNvGrpSpPr/>
              <p:nvPr/>
            </p:nvGrpSpPr>
            <p:grpSpPr>
              <a:xfrm rot="264465">
                <a:off x="6585212" y="4442555"/>
                <a:ext cx="1565329" cy="1414003"/>
                <a:chOff x="7385896" y="3700897"/>
                <a:chExt cx="1961499" cy="1175901"/>
              </a:xfrm>
              <a:grpFill/>
            </p:grpSpPr>
            <p:sp>
              <p:nvSpPr>
                <p:cNvPr id="307" name="Freihandform 306"/>
                <p:cNvSpPr/>
                <p:nvPr/>
              </p:nvSpPr>
              <p:spPr>
                <a:xfrm>
                  <a:off x="7398327" y="440574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8" name="Freihandform 307"/>
                <p:cNvSpPr/>
                <p:nvPr/>
              </p:nvSpPr>
              <p:spPr>
                <a:xfrm>
                  <a:off x="7495307" y="4502725"/>
                  <a:ext cx="748146" cy="374073"/>
                </a:xfrm>
                <a:custGeom>
                  <a:avLst/>
                  <a:gdLst>
                    <a:gd name="connsiteX0" fmla="*/ 0 w 748146"/>
                    <a:gd name="connsiteY0" fmla="*/ 374073 h 374073"/>
                    <a:gd name="connsiteX1" fmla="*/ 748146 w 748146"/>
                    <a:gd name="connsiteY1" fmla="*/ 0 h 374073"/>
                    <a:gd name="connsiteX2" fmla="*/ 748146 w 748146"/>
                    <a:gd name="connsiteY2" fmla="*/ 0 h 374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374073">
                      <a:moveTo>
                        <a:pt x="0" y="374073"/>
                      </a:moveTo>
                      <a:lnTo>
                        <a:pt x="748146" y="0"/>
                      </a:lnTo>
                      <a:lnTo>
                        <a:pt x="748146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9" name="Ellipse 308"/>
                <p:cNvSpPr/>
                <p:nvPr/>
              </p:nvSpPr>
              <p:spPr>
                <a:xfrm rot="1710738">
                  <a:off x="7385896" y="4784326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0" name="Ellipse 309"/>
                <p:cNvSpPr/>
                <p:nvPr/>
              </p:nvSpPr>
              <p:spPr>
                <a:xfrm rot="1710738">
                  <a:off x="8100201" y="4427137"/>
                  <a:ext cx="130976" cy="91447"/>
                </a:xfrm>
                <a:prstGeom prst="ellipse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1" name="Zylinder 310"/>
                <p:cNvSpPr/>
                <p:nvPr/>
              </p:nvSpPr>
              <p:spPr>
                <a:xfrm rot="430658">
                  <a:off x="7509804" y="4563894"/>
                  <a:ext cx="116370" cy="188186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12" name="Gruppieren 169"/>
                <p:cNvGrpSpPr/>
                <p:nvPr/>
              </p:nvGrpSpPr>
              <p:grpSpPr>
                <a:xfrm>
                  <a:off x="8580374" y="3700897"/>
                  <a:ext cx="767021" cy="554145"/>
                  <a:chOff x="7748737" y="5249192"/>
                  <a:chExt cx="767021" cy="554145"/>
                </a:xfrm>
                <a:grpFill/>
              </p:grpSpPr>
              <p:sp>
                <p:nvSpPr>
                  <p:cNvPr id="313" name="Freihandform 312"/>
                  <p:cNvSpPr/>
                  <p:nvPr/>
                </p:nvSpPr>
                <p:spPr>
                  <a:xfrm>
                    <a:off x="7761168" y="5357826"/>
                    <a:ext cx="668484" cy="348531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4" name="Freihandform 313"/>
                  <p:cNvSpPr/>
                  <p:nvPr/>
                </p:nvSpPr>
                <p:spPr>
                  <a:xfrm>
                    <a:off x="7858148" y="5429264"/>
                    <a:ext cx="642942" cy="374073"/>
                  </a:xfrm>
                  <a:custGeom>
                    <a:avLst/>
                    <a:gdLst>
                      <a:gd name="connsiteX0" fmla="*/ 0 w 748146"/>
                      <a:gd name="connsiteY0" fmla="*/ 374073 h 374073"/>
                      <a:gd name="connsiteX1" fmla="*/ 748146 w 748146"/>
                      <a:gd name="connsiteY1" fmla="*/ 0 h 374073"/>
                      <a:gd name="connsiteX2" fmla="*/ 748146 w 748146"/>
                      <a:gd name="connsiteY2" fmla="*/ 0 h 374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48146" h="374073">
                        <a:moveTo>
                          <a:pt x="0" y="374073"/>
                        </a:moveTo>
                        <a:lnTo>
                          <a:pt x="748146" y="0"/>
                        </a:lnTo>
                        <a:lnTo>
                          <a:pt x="748146" y="0"/>
                        </a:lnTo>
                      </a:path>
                    </a:pathLst>
                  </a:cu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5" name="Ellipse 314"/>
                  <p:cNvSpPr/>
                  <p:nvPr/>
                </p:nvSpPr>
                <p:spPr>
                  <a:xfrm rot="1710738">
                    <a:off x="7748737" y="5710865"/>
                    <a:ext cx="130976" cy="91447"/>
                  </a:xfrm>
                  <a:prstGeom prst="ellipse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16" name="Zylinder 315"/>
                  <p:cNvSpPr/>
                  <p:nvPr/>
                </p:nvSpPr>
                <p:spPr>
                  <a:xfrm rot="430658">
                    <a:off x="8399388" y="5249192"/>
                    <a:ext cx="116370" cy="188186"/>
                  </a:xfrm>
                  <a:prstGeom prst="can">
                    <a:avLst/>
                  </a:prstGeom>
                  <a:grpFill/>
                  <a:ln>
                    <a:solidFill>
                      <a:schemeClr val="accent1">
                        <a:shade val="50000"/>
                        <a:alpha val="1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grpSp>
            <p:nvGrpSpPr>
              <p:cNvPr id="298" name="Gruppieren 208"/>
              <p:cNvGrpSpPr/>
              <p:nvPr/>
            </p:nvGrpSpPr>
            <p:grpSpPr>
              <a:xfrm>
                <a:off x="6423301" y="4359935"/>
                <a:ext cx="1982756" cy="1595145"/>
                <a:chOff x="5643570" y="5046004"/>
                <a:chExt cx="2348345" cy="1327276"/>
              </a:xfrm>
              <a:grpFill/>
            </p:grpSpPr>
            <p:sp>
              <p:nvSpPr>
                <p:cNvPr id="299" name="Freihandform 298"/>
                <p:cNvSpPr/>
                <p:nvPr/>
              </p:nvSpPr>
              <p:spPr>
                <a:xfrm>
                  <a:off x="5643570" y="5240227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0" name="Freihandform 299"/>
                <p:cNvSpPr/>
                <p:nvPr/>
              </p:nvSpPr>
              <p:spPr>
                <a:xfrm>
                  <a:off x="5819999" y="5163039"/>
                  <a:ext cx="751825" cy="39584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1" name="Zylinder 300"/>
                <p:cNvSpPr/>
                <p:nvPr/>
              </p:nvSpPr>
              <p:spPr>
                <a:xfrm rot="453314" flipH="1">
                  <a:off x="5769686" y="5046004"/>
                  <a:ext cx="83877" cy="18459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2" name="Freihandform 301"/>
                <p:cNvSpPr/>
                <p:nvPr/>
              </p:nvSpPr>
              <p:spPr>
                <a:xfrm>
                  <a:off x="5657425" y="5157100"/>
                  <a:ext cx="69273" cy="6927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3" name="Freihandform 302"/>
                <p:cNvSpPr/>
                <p:nvPr/>
              </p:nvSpPr>
              <p:spPr>
                <a:xfrm rot="10800000">
                  <a:off x="7174497" y="5884906"/>
                  <a:ext cx="817418" cy="415637"/>
                </a:xfrm>
                <a:custGeom>
                  <a:avLst/>
                  <a:gdLst>
                    <a:gd name="connsiteX0" fmla="*/ 0 w 817418"/>
                    <a:gd name="connsiteY0" fmla="*/ 0 h 415637"/>
                    <a:gd name="connsiteX1" fmla="*/ 817418 w 817418"/>
                    <a:gd name="connsiteY1" fmla="*/ 415637 h 415637"/>
                    <a:gd name="connsiteX2" fmla="*/ 817418 w 817418"/>
                    <a:gd name="connsiteY2" fmla="*/ 415637 h 41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17418" h="415637">
                      <a:moveTo>
                        <a:pt x="0" y="0"/>
                      </a:moveTo>
                      <a:lnTo>
                        <a:pt x="817418" y="415637"/>
                      </a:lnTo>
                      <a:lnTo>
                        <a:pt x="817418" y="415637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4" name="Freihandform 303"/>
                <p:cNvSpPr/>
                <p:nvPr/>
              </p:nvSpPr>
              <p:spPr>
                <a:xfrm rot="10800000">
                  <a:off x="7063659" y="5981888"/>
                  <a:ext cx="763768" cy="391392"/>
                </a:xfrm>
                <a:custGeom>
                  <a:avLst/>
                  <a:gdLst>
                    <a:gd name="connsiteX0" fmla="*/ 0 w 665018"/>
                    <a:gd name="connsiteY0" fmla="*/ 0 h 360218"/>
                    <a:gd name="connsiteX1" fmla="*/ 665018 w 665018"/>
                    <a:gd name="connsiteY1" fmla="*/ 360218 h 36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5018" h="360218">
                      <a:moveTo>
                        <a:pt x="0" y="0"/>
                      </a:moveTo>
                      <a:lnTo>
                        <a:pt x="665018" y="360218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5" name="Zylinder 304"/>
                <p:cNvSpPr/>
                <p:nvPr/>
              </p:nvSpPr>
              <p:spPr>
                <a:xfrm rot="11253314">
                  <a:off x="7736725" y="6108823"/>
                  <a:ext cx="99378" cy="159953"/>
                </a:xfrm>
                <a:prstGeom prst="can">
                  <a:avLst/>
                </a:pr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6" name="Freihandform 305"/>
                <p:cNvSpPr/>
                <p:nvPr/>
              </p:nvSpPr>
              <p:spPr>
                <a:xfrm rot="10800000">
                  <a:off x="7827426" y="6314396"/>
                  <a:ext cx="150633" cy="58883"/>
                </a:xfrm>
                <a:custGeom>
                  <a:avLst/>
                  <a:gdLst>
                    <a:gd name="connsiteX0" fmla="*/ 0 w 69273"/>
                    <a:gd name="connsiteY0" fmla="*/ 69273 h 69273"/>
                    <a:gd name="connsiteX1" fmla="*/ 27709 w 69273"/>
                    <a:gd name="connsiteY1" fmla="*/ 27709 h 69273"/>
                    <a:gd name="connsiteX2" fmla="*/ 69273 w 69273"/>
                    <a:gd name="connsiteY2" fmla="*/ 13855 h 69273"/>
                    <a:gd name="connsiteX3" fmla="*/ 55418 w 69273"/>
                    <a:gd name="connsiteY3" fmla="*/ 0 h 69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273" h="69273">
                      <a:moveTo>
                        <a:pt x="0" y="69273"/>
                      </a:moveTo>
                      <a:cubicBezTo>
                        <a:pt x="9236" y="55418"/>
                        <a:pt x="14707" y="38111"/>
                        <a:pt x="27709" y="27709"/>
                      </a:cubicBezTo>
                      <a:cubicBezTo>
                        <a:pt x="39113" y="18586"/>
                        <a:pt x="69273" y="13855"/>
                        <a:pt x="69273" y="13855"/>
                      </a:cubicBezTo>
                      <a:lnTo>
                        <a:pt x="55418" y="0"/>
                      </a:lnTo>
                    </a:path>
                  </a:pathLst>
                </a:custGeom>
                <a:grpFill/>
                <a:ln>
                  <a:solidFill>
                    <a:schemeClr val="accent1">
                      <a:shade val="50000"/>
                      <a:alpha val="1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324" name="Freihandform 323"/>
            <p:cNvSpPr/>
            <p:nvPr/>
          </p:nvSpPr>
          <p:spPr>
            <a:xfrm>
              <a:off x="3540833" y="1011972"/>
              <a:ext cx="2962338" cy="2061877"/>
            </a:xfrm>
            <a:custGeom>
              <a:avLst/>
              <a:gdLst>
                <a:gd name="connsiteX0" fmla="*/ 0 w 1710047"/>
                <a:gd name="connsiteY0" fmla="*/ 1567543 h 1567543"/>
                <a:gd name="connsiteX1" fmla="*/ 831273 w 1710047"/>
                <a:gd name="connsiteY1" fmla="*/ 1353787 h 1567543"/>
                <a:gd name="connsiteX2" fmla="*/ 1425039 w 1710047"/>
                <a:gd name="connsiteY2" fmla="*/ 1045028 h 1567543"/>
                <a:gd name="connsiteX3" fmla="*/ 1686296 w 1710047"/>
                <a:gd name="connsiteY3" fmla="*/ 475013 h 1567543"/>
                <a:gd name="connsiteX4" fmla="*/ 1567543 w 1710047"/>
                <a:gd name="connsiteY4" fmla="*/ 0 h 156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047" h="1567543">
                  <a:moveTo>
                    <a:pt x="0" y="1567543"/>
                  </a:moveTo>
                  <a:cubicBezTo>
                    <a:pt x="296883" y="1504208"/>
                    <a:pt x="593767" y="1440873"/>
                    <a:pt x="831273" y="1353787"/>
                  </a:cubicBezTo>
                  <a:cubicBezTo>
                    <a:pt x="1068780" y="1266701"/>
                    <a:pt x="1282535" y="1191490"/>
                    <a:pt x="1425039" y="1045028"/>
                  </a:cubicBezTo>
                  <a:cubicBezTo>
                    <a:pt x="1567543" y="898566"/>
                    <a:pt x="1662545" y="649184"/>
                    <a:pt x="1686296" y="475013"/>
                  </a:cubicBezTo>
                  <a:cubicBezTo>
                    <a:pt x="1710047" y="300842"/>
                    <a:pt x="1638795" y="150421"/>
                    <a:pt x="1567543" y="0"/>
                  </a:cubicBezTo>
                </a:path>
              </a:pathLst>
            </a:custGeom>
            <a:ln w="19050">
              <a:solidFill>
                <a:srgbClr val="C00000"/>
              </a:solidFill>
              <a:prstDash val="dash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 Verbindung mit Pfeil 17"/>
            <p:cNvCxnSpPr/>
            <p:nvPr/>
          </p:nvCxnSpPr>
          <p:spPr>
            <a:xfrm flipV="1">
              <a:off x="208203" y="2997484"/>
              <a:ext cx="592469" cy="30546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367</cp:revision>
  <dcterms:created xsi:type="dcterms:W3CDTF">2011-02-09T20:43:30Z</dcterms:created>
  <dcterms:modified xsi:type="dcterms:W3CDTF">2011-07-23T10:34:34Z</dcterms:modified>
</cp:coreProperties>
</file>