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28.04.2011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6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uppieren 270"/>
          <p:cNvGrpSpPr/>
          <p:nvPr/>
        </p:nvGrpSpPr>
        <p:grpSpPr>
          <a:xfrm>
            <a:off x="0" y="260648"/>
            <a:ext cx="9144000" cy="5904656"/>
            <a:chOff x="0" y="260648"/>
            <a:chExt cx="9144000" cy="5904656"/>
          </a:xfrm>
        </p:grpSpPr>
        <p:sp>
          <p:nvSpPr>
            <p:cNvPr id="347" name="Trapezoid 346"/>
            <p:cNvSpPr/>
            <p:nvPr/>
          </p:nvSpPr>
          <p:spPr>
            <a:xfrm>
              <a:off x="3803662" y="3129093"/>
              <a:ext cx="649588" cy="495425"/>
            </a:xfrm>
            <a:prstGeom prst="trapezoid">
              <a:avLst>
                <a:gd name="adj" fmla="val 47779"/>
              </a:avLst>
            </a:prstGeom>
            <a:solidFill>
              <a:schemeClr val="accent6">
                <a:lumMod val="75000"/>
                <a:alpha val="29000"/>
              </a:schemeClr>
            </a:solidFill>
            <a:ln>
              <a:solidFill>
                <a:schemeClr val="tx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Ellipse 347"/>
            <p:cNvSpPr/>
            <p:nvPr/>
          </p:nvSpPr>
          <p:spPr>
            <a:xfrm rot="10800000">
              <a:off x="3803662" y="3557532"/>
              <a:ext cx="649588" cy="13397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/>
            <p:cNvSpPr/>
            <p:nvPr/>
          </p:nvSpPr>
          <p:spPr>
            <a:xfrm rot="10800000">
              <a:off x="4007811" y="3129093"/>
              <a:ext cx="239774" cy="720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1" name="Gruppieren 250"/>
            <p:cNvGrpSpPr/>
            <p:nvPr/>
          </p:nvGrpSpPr>
          <p:grpSpPr>
            <a:xfrm>
              <a:off x="3898792" y="3564440"/>
              <a:ext cx="459328" cy="94732"/>
              <a:chOff x="5027170" y="2398163"/>
              <a:chExt cx="459328" cy="94732"/>
            </a:xfrm>
          </p:grpSpPr>
          <p:cxnSp>
            <p:nvCxnSpPr>
              <p:cNvPr id="237" name="Gerade Verbindung 236"/>
              <p:cNvCxnSpPr/>
              <p:nvPr/>
            </p:nvCxnSpPr>
            <p:spPr>
              <a:xfrm rot="16200000" flipH="1">
                <a:off x="5209468" y="2215865"/>
                <a:ext cx="94731" cy="459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Gerade Verbindung 247"/>
              <p:cNvCxnSpPr/>
              <p:nvPr/>
            </p:nvCxnSpPr>
            <p:spPr>
              <a:xfrm rot="5400000" flipH="1" flipV="1">
                <a:off x="5209468" y="2215866"/>
                <a:ext cx="94731" cy="459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383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482591">
              <a:off x="1378559" y="3075003"/>
              <a:ext cx="2455690" cy="584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Gerade Verbindung mit Pfeil 244"/>
            <p:cNvCxnSpPr/>
            <p:nvPr/>
          </p:nvCxnSpPr>
          <p:spPr>
            <a:xfrm rot="5400000" flipH="1" flipV="1">
              <a:off x="3179340" y="4403003"/>
              <a:ext cx="187220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reihandform 167"/>
            <p:cNvSpPr/>
            <p:nvPr/>
          </p:nvSpPr>
          <p:spPr>
            <a:xfrm>
              <a:off x="539552" y="4797152"/>
              <a:ext cx="8352928" cy="1296144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rgbClr val="FF0000">
                <a:alpha val="23000"/>
              </a:srgb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Zylinder 173"/>
            <p:cNvSpPr/>
            <p:nvPr/>
          </p:nvSpPr>
          <p:spPr>
            <a:xfrm>
              <a:off x="4004236" y="3164362"/>
              <a:ext cx="118167" cy="260263"/>
            </a:xfrm>
            <a:prstGeom prst="can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/>
            <p:cNvSpPr/>
            <p:nvPr/>
          </p:nvSpPr>
          <p:spPr>
            <a:xfrm>
              <a:off x="2530772" y="2797525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Ellipse 175"/>
            <p:cNvSpPr/>
            <p:nvPr/>
          </p:nvSpPr>
          <p:spPr>
            <a:xfrm>
              <a:off x="2530768" y="2754497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lipse 176"/>
            <p:cNvSpPr/>
            <p:nvPr/>
          </p:nvSpPr>
          <p:spPr>
            <a:xfrm>
              <a:off x="4434397" y="2841079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/>
            <p:cNvSpPr/>
            <p:nvPr/>
          </p:nvSpPr>
          <p:spPr>
            <a:xfrm>
              <a:off x="4434397" y="2802563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Ellipse 179"/>
            <p:cNvSpPr/>
            <p:nvPr/>
          </p:nvSpPr>
          <p:spPr>
            <a:xfrm>
              <a:off x="3414847" y="3068960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Ellipse 180"/>
            <p:cNvSpPr/>
            <p:nvPr/>
          </p:nvSpPr>
          <p:spPr>
            <a:xfrm>
              <a:off x="3620189" y="2577250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3620189" y="2538743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Zylinder 182"/>
            <p:cNvSpPr/>
            <p:nvPr/>
          </p:nvSpPr>
          <p:spPr>
            <a:xfrm>
              <a:off x="3120150" y="2899156"/>
              <a:ext cx="118167" cy="260263"/>
            </a:xfrm>
            <a:prstGeom prst="can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Zylinder 183"/>
            <p:cNvSpPr/>
            <p:nvPr/>
          </p:nvSpPr>
          <p:spPr>
            <a:xfrm>
              <a:off x="5005861" y="2948384"/>
              <a:ext cx="118167" cy="260263"/>
            </a:xfrm>
            <a:prstGeom prst="can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Freihandform 185"/>
            <p:cNvSpPr/>
            <p:nvPr/>
          </p:nvSpPr>
          <p:spPr>
            <a:xfrm rot="20823597" flipH="1">
              <a:off x="3166003" y="3078156"/>
              <a:ext cx="360709" cy="125511"/>
            </a:xfrm>
            <a:custGeom>
              <a:avLst/>
              <a:gdLst>
                <a:gd name="connsiteX0" fmla="*/ 0 w 748146"/>
                <a:gd name="connsiteY0" fmla="*/ 374073 h 374073"/>
                <a:gd name="connsiteX1" fmla="*/ 748146 w 748146"/>
                <a:gd name="connsiteY1" fmla="*/ 0 h 374073"/>
                <a:gd name="connsiteX2" fmla="*/ 748146 w 748146"/>
                <a:gd name="connsiteY2" fmla="*/ 0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374073">
                  <a:moveTo>
                    <a:pt x="0" y="374073"/>
                  </a:moveTo>
                  <a:lnTo>
                    <a:pt x="748146" y="0"/>
                  </a:lnTo>
                  <a:lnTo>
                    <a:pt x="748146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Freihandform 186"/>
            <p:cNvSpPr/>
            <p:nvPr/>
          </p:nvSpPr>
          <p:spPr>
            <a:xfrm rot="20248305" flipH="1">
              <a:off x="3258744" y="2885381"/>
              <a:ext cx="606868" cy="304172"/>
            </a:xfrm>
            <a:custGeom>
              <a:avLst/>
              <a:gdLst>
                <a:gd name="connsiteX0" fmla="*/ 0 w 748146"/>
                <a:gd name="connsiteY0" fmla="*/ 374073 h 374073"/>
                <a:gd name="connsiteX1" fmla="*/ 748146 w 748146"/>
                <a:gd name="connsiteY1" fmla="*/ 0 h 374073"/>
                <a:gd name="connsiteX2" fmla="*/ 748146 w 748146"/>
                <a:gd name="connsiteY2" fmla="*/ 0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374073">
                  <a:moveTo>
                    <a:pt x="0" y="374073"/>
                  </a:moveTo>
                  <a:lnTo>
                    <a:pt x="748146" y="0"/>
                  </a:lnTo>
                  <a:lnTo>
                    <a:pt x="748146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reihandform 187"/>
            <p:cNvSpPr/>
            <p:nvPr/>
          </p:nvSpPr>
          <p:spPr>
            <a:xfrm rot="20248305" flipH="1">
              <a:off x="4609210" y="3076035"/>
              <a:ext cx="499203" cy="240214"/>
            </a:xfrm>
            <a:custGeom>
              <a:avLst/>
              <a:gdLst>
                <a:gd name="connsiteX0" fmla="*/ 0 w 748146"/>
                <a:gd name="connsiteY0" fmla="*/ 374073 h 374073"/>
                <a:gd name="connsiteX1" fmla="*/ 748146 w 748146"/>
                <a:gd name="connsiteY1" fmla="*/ 0 h 374073"/>
                <a:gd name="connsiteX2" fmla="*/ 748146 w 748146"/>
                <a:gd name="connsiteY2" fmla="*/ 0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146" h="374073">
                  <a:moveTo>
                    <a:pt x="0" y="374073"/>
                  </a:moveTo>
                  <a:lnTo>
                    <a:pt x="748146" y="0"/>
                  </a:lnTo>
                  <a:lnTo>
                    <a:pt x="748146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0" name="Gruppieren 360"/>
            <p:cNvGrpSpPr/>
            <p:nvPr/>
          </p:nvGrpSpPr>
          <p:grpSpPr>
            <a:xfrm rot="233955">
              <a:off x="3791687" y="2763741"/>
              <a:ext cx="648322" cy="565136"/>
              <a:chOff x="7786710" y="5832890"/>
              <a:chExt cx="485642" cy="428116"/>
            </a:xfrm>
          </p:grpSpPr>
          <p:sp>
            <p:nvSpPr>
              <p:cNvPr id="203" name="Ellipse 202"/>
              <p:cNvSpPr/>
              <p:nvPr/>
            </p:nvSpPr>
            <p:spPr>
              <a:xfrm>
                <a:off x="7786710" y="6000768"/>
                <a:ext cx="485642" cy="45011"/>
              </a:xfrm>
              <a:prstGeom prst="ellipse">
                <a:avLst/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Bogen 203"/>
              <p:cNvSpPr/>
              <p:nvPr/>
            </p:nvSpPr>
            <p:spPr>
              <a:xfrm rot="3797">
                <a:off x="7789296" y="5832890"/>
                <a:ext cx="481840" cy="428116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2" name="Gerade Verbindung 191"/>
            <p:cNvCxnSpPr>
              <a:stCxn id="204" idx="1"/>
              <a:endCxn id="198" idx="0"/>
            </p:cNvCxnSpPr>
            <p:nvPr/>
          </p:nvCxnSpPr>
          <p:spPr bwMode="auto">
            <a:xfrm rot="5400000">
              <a:off x="2840060" y="3944914"/>
              <a:ext cx="2175303" cy="3781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194"/>
            <p:cNvCxnSpPr>
              <a:stCxn id="204" idx="1"/>
              <a:endCxn id="198" idx="2"/>
            </p:cNvCxnSpPr>
            <p:nvPr/>
          </p:nvCxnSpPr>
          <p:spPr bwMode="auto">
            <a:xfrm rot="16200000" flipH="1">
              <a:off x="3134139" y="4028941"/>
              <a:ext cx="2503045" cy="537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>
              <a:stCxn id="204" idx="1"/>
              <a:endCxn id="198" idx="1"/>
            </p:cNvCxnSpPr>
            <p:nvPr/>
          </p:nvCxnSpPr>
          <p:spPr bwMode="auto">
            <a:xfrm rot="5400000">
              <a:off x="2126644" y="3559242"/>
              <a:ext cx="2503045" cy="14771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196"/>
            <p:cNvCxnSpPr>
              <a:stCxn id="204" idx="1"/>
              <a:endCxn id="198" idx="3"/>
            </p:cNvCxnSpPr>
            <p:nvPr/>
          </p:nvCxnSpPr>
          <p:spPr bwMode="auto">
            <a:xfrm rot="16200000" flipH="1">
              <a:off x="3717800" y="3445280"/>
              <a:ext cx="2175303" cy="13773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ihandform 197"/>
            <p:cNvSpPr/>
            <p:nvPr/>
          </p:nvSpPr>
          <p:spPr>
            <a:xfrm>
              <a:off x="2639569" y="5221620"/>
              <a:ext cx="2854569" cy="327742"/>
            </a:xfrm>
            <a:custGeom>
              <a:avLst/>
              <a:gdLst>
                <a:gd name="connsiteX0" fmla="*/ 855023 w 2220685"/>
                <a:gd name="connsiteY0" fmla="*/ 0 h 237507"/>
                <a:gd name="connsiteX1" fmla="*/ 0 w 2220685"/>
                <a:gd name="connsiteY1" fmla="*/ 237507 h 237507"/>
                <a:gd name="connsiteX2" fmla="*/ 1567542 w 2220685"/>
                <a:gd name="connsiteY2" fmla="*/ 237507 h 237507"/>
                <a:gd name="connsiteX3" fmla="*/ 2220685 w 2220685"/>
                <a:gd name="connsiteY3" fmla="*/ 0 h 237507"/>
                <a:gd name="connsiteX4" fmla="*/ 855023 w 2220685"/>
                <a:gd name="connsiteY4" fmla="*/ 0 h 23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685" h="237507">
                  <a:moveTo>
                    <a:pt x="855023" y="0"/>
                  </a:moveTo>
                  <a:lnTo>
                    <a:pt x="0" y="237507"/>
                  </a:lnTo>
                  <a:lnTo>
                    <a:pt x="1567542" y="237507"/>
                  </a:lnTo>
                  <a:lnTo>
                    <a:pt x="2220685" y="0"/>
                  </a:lnTo>
                  <a:lnTo>
                    <a:pt x="855023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Bogen 200"/>
            <p:cNvSpPr/>
            <p:nvPr/>
          </p:nvSpPr>
          <p:spPr>
            <a:xfrm>
              <a:off x="3870994" y="5137595"/>
              <a:ext cx="462812" cy="496829"/>
            </a:xfrm>
            <a:prstGeom prst="arc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/>
            <p:nvPr/>
          </p:nvSpPr>
          <p:spPr>
            <a:xfrm>
              <a:off x="4166361" y="5270780"/>
              <a:ext cx="58769" cy="630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Würfel 241"/>
            <p:cNvSpPr/>
            <p:nvPr/>
          </p:nvSpPr>
          <p:spPr>
            <a:xfrm>
              <a:off x="5580112" y="5229200"/>
              <a:ext cx="504056" cy="288032"/>
            </a:xfrm>
            <a:prstGeom prst="cub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Würfel 237"/>
            <p:cNvSpPr/>
            <p:nvPr/>
          </p:nvSpPr>
          <p:spPr>
            <a:xfrm>
              <a:off x="5724128" y="5229200"/>
              <a:ext cx="504056" cy="288032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Würfel 242"/>
            <p:cNvSpPr/>
            <p:nvPr/>
          </p:nvSpPr>
          <p:spPr>
            <a:xfrm>
              <a:off x="5364088" y="5229200"/>
              <a:ext cx="504056" cy="288032"/>
            </a:xfrm>
            <a:prstGeom prst="cub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Würfel 243"/>
            <p:cNvSpPr/>
            <p:nvPr/>
          </p:nvSpPr>
          <p:spPr>
            <a:xfrm>
              <a:off x="5076056" y="5229200"/>
              <a:ext cx="504056" cy="288032"/>
            </a:xfrm>
            <a:prstGeom prst="cub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00704" y="4513965"/>
              <a:ext cx="790410" cy="86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01" name="Gruppieren 400"/>
            <p:cNvGrpSpPr/>
            <p:nvPr/>
          </p:nvGrpSpPr>
          <p:grpSpPr>
            <a:xfrm>
              <a:off x="1479451" y="4264004"/>
              <a:ext cx="485343" cy="314965"/>
              <a:chOff x="1479451" y="4264004"/>
              <a:chExt cx="485343" cy="314965"/>
            </a:xfrm>
          </p:grpSpPr>
          <p:grpSp>
            <p:nvGrpSpPr>
              <p:cNvPr id="353" name="Gruppieren 179"/>
              <p:cNvGrpSpPr/>
              <p:nvPr/>
            </p:nvGrpSpPr>
            <p:grpSpPr>
              <a:xfrm>
                <a:off x="1479451" y="4264004"/>
                <a:ext cx="485343" cy="275449"/>
                <a:chOff x="6072198" y="3000372"/>
                <a:chExt cx="1357322" cy="928694"/>
              </a:xfrm>
            </p:grpSpPr>
            <p:grpSp>
              <p:nvGrpSpPr>
                <p:cNvPr id="355" name="Gruppieren 120"/>
                <p:cNvGrpSpPr/>
                <p:nvPr/>
              </p:nvGrpSpPr>
              <p:grpSpPr>
                <a:xfrm>
                  <a:off x="6643702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387" name="Bogen 386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8" name="Bogen 387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0" name="Bogen 389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6" name="Gruppieren 121"/>
                <p:cNvGrpSpPr/>
                <p:nvPr/>
              </p:nvGrpSpPr>
              <p:grpSpPr>
                <a:xfrm rot="10800000">
                  <a:off x="6072198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357" name="Bogen 356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8" name="Bogen 357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9" name="Bogen 358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cxnSp>
            <p:nvCxnSpPr>
              <p:cNvPr id="354" name="Gerade Verbindung 353"/>
              <p:cNvCxnSpPr/>
              <p:nvPr/>
            </p:nvCxnSpPr>
            <p:spPr>
              <a:xfrm rot="5400000" flipH="1" flipV="1">
                <a:off x="1642290" y="4495564"/>
                <a:ext cx="165269" cy="1541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pieren 401"/>
            <p:cNvGrpSpPr/>
            <p:nvPr/>
          </p:nvGrpSpPr>
          <p:grpSpPr>
            <a:xfrm>
              <a:off x="3299606" y="2240489"/>
              <a:ext cx="485343" cy="314965"/>
              <a:chOff x="1479451" y="4264004"/>
              <a:chExt cx="485343" cy="314965"/>
            </a:xfrm>
          </p:grpSpPr>
          <p:grpSp>
            <p:nvGrpSpPr>
              <p:cNvPr id="404" name="Gruppieren 179"/>
              <p:cNvGrpSpPr/>
              <p:nvPr/>
            </p:nvGrpSpPr>
            <p:grpSpPr>
              <a:xfrm>
                <a:off x="1479460" y="4264004"/>
                <a:ext cx="485345" cy="275449"/>
                <a:chOff x="6072198" y="3000372"/>
                <a:chExt cx="1357322" cy="928694"/>
              </a:xfrm>
            </p:grpSpPr>
            <p:grpSp>
              <p:nvGrpSpPr>
                <p:cNvPr id="406" name="Gruppieren 120"/>
                <p:cNvGrpSpPr/>
                <p:nvPr/>
              </p:nvGrpSpPr>
              <p:grpSpPr>
                <a:xfrm>
                  <a:off x="6643702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412" name="Bogen 411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3" name="Bogen 412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4" name="Bogen 413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08" name="Gruppieren 121"/>
                <p:cNvGrpSpPr/>
                <p:nvPr/>
              </p:nvGrpSpPr>
              <p:grpSpPr>
                <a:xfrm rot="10800000">
                  <a:off x="6072198" y="3000372"/>
                  <a:ext cx="785818" cy="928694"/>
                  <a:chOff x="5857884" y="2538693"/>
                  <a:chExt cx="785818" cy="928694"/>
                </a:xfrm>
              </p:grpSpPr>
              <p:sp>
                <p:nvSpPr>
                  <p:cNvPr id="409" name="Bogen 408"/>
                  <p:cNvSpPr/>
                  <p:nvPr/>
                </p:nvSpPr>
                <p:spPr>
                  <a:xfrm>
                    <a:off x="5857884" y="2786058"/>
                    <a:ext cx="357190" cy="428628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0" name="Bogen 409"/>
                  <p:cNvSpPr/>
                  <p:nvPr/>
                </p:nvSpPr>
                <p:spPr>
                  <a:xfrm>
                    <a:off x="6072198" y="2643182"/>
                    <a:ext cx="347666" cy="704856"/>
                  </a:xfrm>
                  <a:prstGeom prst="arc">
                    <a:avLst>
                      <a:gd name="adj1" fmla="val 16200000"/>
                      <a:gd name="adj2" fmla="val 5219154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1" name="Bogen 410"/>
                  <p:cNvSpPr/>
                  <p:nvPr/>
                </p:nvSpPr>
                <p:spPr>
                  <a:xfrm>
                    <a:off x="6357950" y="2538693"/>
                    <a:ext cx="285752" cy="928694"/>
                  </a:xfrm>
                  <a:prstGeom prst="arc">
                    <a:avLst>
                      <a:gd name="adj1" fmla="val 16200000"/>
                      <a:gd name="adj2" fmla="val 5288503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cxnSp>
            <p:nvCxnSpPr>
              <p:cNvPr id="405" name="Gerade Verbindung 404"/>
              <p:cNvCxnSpPr/>
              <p:nvPr/>
            </p:nvCxnSpPr>
            <p:spPr>
              <a:xfrm rot="5400000" flipH="1" flipV="1">
                <a:off x="1642290" y="4495564"/>
                <a:ext cx="165269" cy="1541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Ellipse 178"/>
            <p:cNvSpPr/>
            <p:nvPr/>
          </p:nvSpPr>
          <p:spPr>
            <a:xfrm>
              <a:off x="3414847" y="3019185"/>
              <a:ext cx="1243491" cy="313050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7" name="Gerade Verbindung 442"/>
            <p:cNvCxnSpPr/>
            <p:nvPr/>
          </p:nvCxnSpPr>
          <p:spPr>
            <a:xfrm rot="5400000">
              <a:off x="5976156" y="4617132"/>
              <a:ext cx="504056" cy="288032"/>
            </a:xfrm>
            <a:prstGeom prst="bentConnector3">
              <a:avLst>
                <a:gd name="adj1" fmla="val 525"/>
              </a:avLst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 Verbindung 442"/>
            <p:cNvCxnSpPr>
              <a:stCxn id="502" idx="2"/>
            </p:cNvCxnSpPr>
            <p:nvPr/>
          </p:nvCxnSpPr>
          <p:spPr>
            <a:xfrm rot="16200000" flipH="1">
              <a:off x="1460993" y="2694256"/>
              <a:ext cx="361781" cy="1107705"/>
            </a:xfrm>
            <a:prstGeom prst="bentConnector2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Gerade Verbindung 442"/>
            <p:cNvCxnSpPr>
              <a:stCxn id="497" idx="1"/>
            </p:cNvCxnSpPr>
            <p:nvPr/>
          </p:nvCxnSpPr>
          <p:spPr>
            <a:xfrm rot="10800000" flipV="1">
              <a:off x="4283968" y="661338"/>
              <a:ext cx="792088" cy="175374"/>
            </a:xfrm>
            <a:prstGeom prst="bentConnector3">
              <a:avLst>
                <a:gd name="adj1" fmla="val 50000"/>
              </a:avLst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Textfeld 496"/>
            <p:cNvSpPr txBox="1"/>
            <p:nvPr/>
          </p:nvSpPr>
          <p:spPr>
            <a:xfrm>
              <a:off x="5076056" y="476672"/>
              <a:ext cx="2866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Quadrocopter</a:t>
              </a:r>
              <a:r>
                <a:rPr lang="de-DE" dirty="0" smtClean="0"/>
                <a:t> Body </a:t>
              </a:r>
              <a:r>
                <a:rPr lang="de-DE" dirty="0" smtClean="0"/>
                <a:t>Domain</a:t>
              </a:r>
              <a:endParaRPr lang="de-DE" dirty="0"/>
            </a:p>
          </p:txBody>
        </p:sp>
        <p:sp>
          <p:nvSpPr>
            <p:cNvPr id="500" name="Textfeld 499"/>
            <p:cNvSpPr txBox="1"/>
            <p:nvPr/>
          </p:nvSpPr>
          <p:spPr>
            <a:xfrm>
              <a:off x="6372200" y="4293096"/>
              <a:ext cx="2228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Underground Domain</a:t>
              </a:r>
              <a:endParaRPr lang="de-DE" dirty="0"/>
            </a:p>
          </p:txBody>
        </p:sp>
        <p:sp>
          <p:nvSpPr>
            <p:cNvPr id="502" name="Textfeld 501"/>
            <p:cNvSpPr txBox="1"/>
            <p:nvPr/>
          </p:nvSpPr>
          <p:spPr>
            <a:xfrm>
              <a:off x="251520" y="2420888"/>
              <a:ext cx="16730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Communication</a:t>
              </a:r>
            </a:p>
            <a:p>
              <a:pPr algn="ctr"/>
              <a:r>
                <a:rPr lang="de-DE" dirty="0" smtClean="0"/>
                <a:t> Domain</a:t>
              </a:r>
              <a:endParaRPr lang="de-DE" dirty="0"/>
            </a:p>
          </p:txBody>
        </p:sp>
        <p:cxnSp>
          <p:nvCxnSpPr>
            <p:cNvPr id="514" name="Gerade Verbindung mit Pfeil 513"/>
            <p:cNvCxnSpPr/>
            <p:nvPr/>
          </p:nvCxnSpPr>
          <p:spPr>
            <a:xfrm rot="5400000" flipH="1" flipV="1">
              <a:off x="5067032" y="5634647"/>
              <a:ext cx="570364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Gerade Verbindung mit Pfeil 521"/>
            <p:cNvCxnSpPr/>
            <p:nvPr/>
          </p:nvCxnSpPr>
          <p:spPr>
            <a:xfrm rot="10800000">
              <a:off x="4644008" y="5337591"/>
              <a:ext cx="72008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Gerade Verbindung mit Pfeil 522"/>
            <p:cNvCxnSpPr/>
            <p:nvPr/>
          </p:nvCxnSpPr>
          <p:spPr>
            <a:xfrm rot="10800000" flipV="1">
              <a:off x="4848158" y="5345859"/>
              <a:ext cx="491423" cy="30351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94" name="Object 34"/>
            <p:cNvGraphicFramePr>
              <a:graphicFrameLocks noChangeAspect="1"/>
            </p:cNvGraphicFramePr>
            <p:nvPr/>
          </p:nvGraphicFramePr>
          <p:xfrm>
            <a:off x="4044194" y="5493482"/>
            <a:ext cx="809625" cy="595313"/>
          </p:xfrm>
          <a:graphic>
            <a:graphicData uri="http://schemas.openxmlformats.org/presentationml/2006/ole">
              <p:oleObj spid="_x0000_s15394" name="Formel" r:id="rId6" imgW="431640" imgH="317160" progId="Equation.3">
                <p:embed/>
              </p:oleObj>
            </a:graphicData>
          </a:graphic>
        </p:graphicFrame>
        <p:sp>
          <p:nvSpPr>
            <p:cNvPr id="541" name="Rechteck 540"/>
            <p:cNvSpPr/>
            <p:nvPr/>
          </p:nvSpPr>
          <p:spPr>
            <a:xfrm>
              <a:off x="0" y="260648"/>
              <a:ext cx="9144000" cy="590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442"/>
            <p:cNvCxnSpPr/>
            <p:nvPr/>
          </p:nvCxnSpPr>
          <p:spPr>
            <a:xfrm rot="10800000">
              <a:off x="3563888" y="2564904"/>
              <a:ext cx="360040" cy="288032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ylinder 184"/>
            <p:cNvSpPr/>
            <p:nvPr/>
          </p:nvSpPr>
          <p:spPr>
            <a:xfrm>
              <a:off x="4181040" y="2664351"/>
              <a:ext cx="117877" cy="156525"/>
            </a:xfrm>
            <a:prstGeom prst="can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Textfeld 497"/>
            <p:cNvSpPr txBox="1"/>
            <p:nvPr/>
          </p:nvSpPr>
          <p:spPr>
            <a:xfrm>
              <a:off x="4860032" y="1844824"/>
              <a:ext cx="169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Camera</a:t>
              </a:r>
              <a:r>
                <a:rPr lang="de-DE" dirty="0" smtClean="0"/>
                <a:t> Domain</a:t>
              </a:r>
              <a:endParaRPr lang="de-DE" dirty="0"/>
            </a:p>
          </p:txBody>
        </p:sp>
        <p:sp>
          <p:nvSpPr>
            <p:cNvPr id="323" name="Bogen 322"/>
            <p:cNvSpPr/>
            <p:nvPr/>
          </p:nvSpPr>
          <p:spPr>
            <a:xfrm rot="10800000">
              <a:off x="6721982" y="3356992"/>
              <a:ext cx="655562" cy="294538"/>
            </a:xfrm>
            <a:prstGeom prst="arc">
              <a:avLst>
                <a:gd name="adj1" fmla="val 10130473"/>
                <a:gd name="adj2" fmla="val 1371674"/>
              </a:avLst>
            </a:prstGeom>
            <a:ln w="254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Bogen 334"/>
            <p:cNvSpPr/>
            <p:nvPr/>
          </p:nvSpPr>
          <p:spPr>
            <a:xfrm rot="17673141">
              <a:off x="7758108" y="2924125"/>
              <a:ext cx="430430" cy="179851"/>
            </a:xfrm>
            <a:prstGeom prst="arc">
              <a:avLst>
                <a:gd name="adj1" fmla="val 10130473"/>
                <a:gd name="adj2" fmla="val 1371674"/>
              </a:avLst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Textfeld 504"/>
            <p:cNvSpPr txBox="1"/>
            <p:nvPr/>
          </p:nvSpPr>
          <p:spPr>
            <a:xfrm>
              <a:off x="6563740" y="347139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Symbol" pitchFamily="18" charset="2"/>
                </a:rPr>
                <a:t>y</a:t>
              </a:r>
              <a:r>
                <a:rPr lang="de-DE" sz="2400" dirty="0" smtClean="0">
                  <a:latin typeface="Symbol" pitchFamily="18" charset="2"/>
                </a:rPr>
                <a:t> </a:t>
              </a:r>
              <a:r>
                <a:rPr lang="de-DE" dirty="0" smtClean="0">
                  <a:latin typeface="Symbol" pitchFamily="18" charset="2"/>
                </a:rPr>
                <a:t> </a:t>
              </a:r>
              <a:endParaRPr lang="de-DE" dirty="0">
                <a:latin typeface="Symbol" pitchFamily="18" charset="2"/>
              </a:endParaRPr>
            </a:p>
          </p:txBody>
        </p:sp>
        <p:graphicFrame>
          <p:nvGraphicFramePr>
            <p:cNvPr id="508" name="Object 12"/>
            <p:cNvGraphicFramePr>
              <a:graphicFrameLocks noChangeAspect="1"/>
            </p:cNvGraphicFramePr>
            <p:nvPr/>
          </p:nvGraphicFramePr>
          <p:xfrm>
            <a:off x="6474761" y="2271688"/>
            <a:ext cx="530225" cy="431800"/>
          </p:xfrm>
          <a:graphic>
            <a:graphicData uri="http://schemas.openxmlformats.org/presentationml/2006/ole">
              <p:oleObj spid="_x0000_s15384" name="Formel" r:id="rId7" imgW="342720" imgH="279360" progId="Equation.3">
                <p:embed/>
              </p:oleObj>
            </a:graphicData>
          </a:graphic>
        </p:graphicFrame>
        <p:graphicFrame>
          <p:nvGraphicFramePr>
            <p:cNvPr id="509" name="Object 7"/>
            <p:cNvGraphicFramePr>
              <a:graphicFrameLocks noChangeAspect="1"/>
            </p:cNvGraphicFramePr>
            <p:nvPr/>
          </p:nvGraphicFramePr>
          <p:xfrm>
            <a:off x="6915150" y="3802063"/>
            <a:ext cx="382588" cy="403225"/>
          </p:xfrm>
          <a:graphic>
            <a:graphicData uri="http://schemas.openxmlformats.org/presentationml/2006/ole">
              <p:oleObj spid="_x0000_s15385" name="Formel" r:id="rId8" imgW="215640" imgH="228600" progId="Equation.3">
                <p:embed/>
              </p:oleObj>
            </a:graphicData>
          </a:graphic>
        </p:graphicFrame>
        <p:graphicFrame>
          <p:nvGraphicFramePr>
            <p:cNvPr id="511" name="Object 8"/>
            <p:cNvGraphicFramePr>
              <a:graphicFrameLocks noChangeAspect="1"/>
            </p:cNvGraphicFramePr>
            <p:nvPr/>
          </p:nvGraphicFramePr>
          <p:xfrm>
            <a:off x="7815263" y="2338388"/>
            <a:ext cx="328612" cy="422275"/>
          </p:xfrm>
          <a:graphic>
            <a:graphicData uri="http://schemas.openxmlformats.org/presentationml/2006/ole">
              <p:oleObj spid="_x0000_s15386" name="Formel" r:id="rId9" imgW="177480" imgH="228600" progId="Equation.3">
                <p:embed/>
              </p:oleObj>
            </a:graphicData>
          </a:graphic>
        </p:graphicFrame>
        <p:graphicFrame>
          <p:nvGraphicFramePr>
            <p:cNvPr id="512" name="Object 9"/>
            <p:cNvGraphicFramePr>
              <a:graphicFrameLocks noChangeAspect="1"/>
            </p:cNvGraphicFramePr>
            <p:nvPr/>
          </p:nvGraphicFramePr>
          <p:xfrm>
            <a:off x="8235950" y="2770188"/>
            <a:ext cx="450850" cy="427037"/>
          </p:xfrm>
          <a:graphic>
            <a:graphicData uri="http://schemas.openxmlformats.org/presentationml/2006/ole">
              <p:oleObj spid="_x0000_s15387" name="Formel" r:id="rId10" imgW="241200" imgH="228600" progId="Equation.3">
                <p:embed/>
              </p:oleObj>
            </a:graphicData>
          </a:graphic>
        </p:graphicFrame>
        <p:cxnSp>
          <p:nvCxnSpPr>
            <p:cNvPr id="105" name="Gerade Verbindung mit Pfeil 104"/>
            <p:cNvCxnSpPr/>
            <p:nvPr/>
          </p:nvCxnSpPr>
          <p:spPr>
            <a:xfrm>
              <a:off x="5929894" y="2985077"/>
              <a:ext cx="230425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/>
            <p:nvPr/>
          </p:nvCxnSpPr>
          <p:spPr>
            <a:xfrm flipV="1">
              <a:off x="6505957" y="2564905"/>
              <a:ext cx="1296903" cy="7838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rot="5400000">
              <a:off x="6241261" y="3032956"/>
              <a:ext cx="1656978" cy="7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 rot="5400000" flipH="1" flipV="1">
              <a:off x="6796840" y="3285740"/>
              <a:ext cx="570364" cy="2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/>
            <p:nvPr/>
          </p:nvCxnSpPr>
          <p:spPr>
            <a:xfrm rot="16200000" flipH="1">
              <a:off x="6744308" y="2746727"/>
              <a:ext cx="660063" cy="838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 flipV="1">
              <a:off x="7082022" y="2996952"/>
              <a:ext cx="699822" cy="1704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/>
            <p:nvPr/>
          </p:nvCxnSpPr>
          <p:spPr>
            <a:xfrm rot="10800000">
              <a:off x="6373816" y="2988684"/>
              <a:ext cx="720080" cy="1588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rot="10800000" flipV="1">
              <a:off x="6733857" y="2996952"/>
              <a:ext cx="347408" cy="216024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V="1">
              <a:off x="7022647" y="2780928"/>
              <a:ext cx="419415" cy="251649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95" name="Object 35"/>
            <p:cNvGraphicFramePr>
              <a:graphicFrameLocks noChangeAspect="1"/>
            </p:cNvGraphicFramePr>
            <p:nvPr/>
          </p:nvGraphicFramePr>
          <p:xfrm>
            <a:off x="7743174" y="3049563"/>
            <a:ext cx="530225" cy="469900"/>
          </p:xfrm>
          <a:graphic>
            <a:graphicData uri="http://schemas.openxmlformats.org/presentationml/2006/ole">
              <p:oleObj spid="_x0000_s15395" name="Formel" r:id="rId11" imgW="342720" imgH="304560" progId="Equation.3">
                <p:embed/>
              </p:oleObj>
            </a:graphicData>
          </a:graphic>
        </p:graphicFrame>
        <p:graphicFrame>
          <p:nvGraphicFramePr>
            <p:cNvPr id="15396" name="Object 36"/>
            <p:cNvGraphicFramePr>
              <a:graphicFrameLocks noChangeAspect="1"/>
            </p:cNvGraphicFramePr>
            <p:nvPr/>
          </p:nvGraphicFramePr>
          <p:xfrm>
            <a:off x="5808011" y="3213075"/>
            <a:ext cx="511175" cy="431800"/>
          </p:xfrm>
          <a:graphic>
            <a:graphicData uri="http://schemas.openxmlformats.org/presentationml/2006/ole">
              <p:oleObj spid="_x0000_s15396" name="Formel" r:id="rId12" imgW="330120" imgH="279360" progId="Equation.3">
                <p:embed/>
              </p:oleObj>
            </a:graphicData>
          </a:graphic>
        </p:graphicFrame>
        <p:graphicFrame>
          <p:nvGraphicFramePr>
            <p:cNvPr id="15397" name="Object 37"/>
            <p:cNvGraphicFramePr>
              <a:graphicFrameLocks noChangeAspect="1"/>
            </p:cNvGraphicFramePr>
            <p:nvPr/>
          </p:nvGraphicFramePr>
          <p:xfrm>
            <a:off x="7228824" y="2565375"/>
            <a:ext cx="195262" cy="215900"/>
          </p:xfrm>
          <a:graphic>
            <a:graphicData uri="http://schemas.openxmlformats.org/presentationml/2006/ole">
              <p:oleObj spid="_x0000_s15397" name="Formel" r:id="rId13" imgW="126720" imgH="139680" progId="Equation.3">
                <p:embed/>
              </p:oleObj>
            </a:graphicData>
          </a:graphic>
        </p:graphicFrame>
        <p:graphicFrame>
          <p:nvGraphicFramePr>
            <p:cNvPr id="15398" name="Object 38"/>
            <p:cNvGraphicFramePr>
              <a:graphicFrameLocks noChangeAspect="1"/>
            </p:cNvGraphicFramePr>
            <p:nvPr/>
          </p:nvGraphicFramePr>
          <p:xfrm>
            <a:off x="7370053" y="3000559"/>
            <a:ext cx="176212" cy="215900"/>
          </p:xfrm>
          <a:graphic>
            <a:graphicData uri="http://schemas.openxmlformats.org/presentationml/2006/ole">
              <p:oleObj spid="_x0000_s15398" name="Formel" r:id="rId14" imgW="114120" imgH="139680" progId="Equation.3">
                <p:embed/>
              </p:oleObj>
            </a:graphicData>
          </a:graphic>
        </p:graphicFrame>
        <p:sp>
          <p:nvSpPr>
            <p:cNvPr id="322" name="Bogen 321"/>
            <p:cNvSpPr/>
            <p:nvPr/>
          </p:nvSpPr>
          <p:spPr>
            <a:xfrm>
              <a:off x="6289934" y="3140968"/>
              <a:ext cx="504056" cy="376034"/>
            </a:xfrm>
            <a:prstGeom prst="arc">
              <a:avLst>
                <a:gd name="adj1" fmla="val 10130473"/>
                <a:gd name="adj2" fmla="val 508036"/>
              </a:avLst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Bogen 164"/>
            <p:cNvSpPr/>
            <p:nvPr/>
          </p:nvSpPr>
          <p:spPr>
            <a:xfrm rot="10800000">
              <a:off x="2821675" y="1544159"/>
              <a:ext cx="655562" cy="294538"/>
            </a:xfrm>
            <a:prstGeom prst="arc">
              <a:avLst>
                <a:gd name="adj1" fmla="val 10130473"/>
                <a:gd name="adj2" fmla="val 1371674"/>
              </a:avLst>
            </a:prstGeom>
            <a:ln w="254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Bogen 165"/>
            <p:cNvSpPr/>
            <p:nvPr/>
          </p:nvSpPr>
          <p:spPr>
            <a:xfrm rot="17673141">
              <a:off x="3857801" y="1051917"/>
              <a:ext cx="430430" cy="179851"/>
            </a:xfrm>
            <a:prstGeom prst="arc">
              <a:avLst>
                <a:gd name="adj1" fmla="val 10130473"/>
                <a:gd name="adj2" fmla="val 1371674"/>
              </a:avLst>
            </a:prstGeom>
            <a:ln w="22225">
              <a:solidFill>
                <a:srgbClr val="00B05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663433" y="163480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Symbol" pitchFamily="18" charset="2"/>
                </a:rPr>
                <a:t>y</a:t>
              </a:r>
              <a:r>
                <a:rPr lang="de-DE" sz="2400" dirty="0" smtClean="0">
                  <a:latin typeface="Symbol" pitchFamily="18" charset="2"/>
                </a:rPr>
                <a:t> </a:t>
              </a:r>
              <a:r>
                <a:rPr lang="de-DE" dirty="0" smtClean="0">
                  <a:latin typeface="Symbol" pitchFamily="18" charset="2"/>
                </a:rPr>
                <a:t> </a:t>
              </a:r>
              <a:endParaRPr lang="de-DE" dirty="0">
                <a:latin typeface="Symbol" pitchFamily="18" charset="2"/>
              </a:endParaRPr>
            </a:p>
          </p:txBody>
        </p:sp>
        <p:graphicFrame>
          <p:nvGraphicFramePr>
            <p:cNvPr id="169" name="Object 12"/>
            <p:cNvGraphicFramePr>
              <a:graphicFrameLocks noChangeAspect="1"/>
            </p:cNvGraphicFramePr>
            <p:nvPr/>
          </p:nvGraphicFramePr>
          <p:xfrm>
            <a:off x="2574454" y="399480"/>
            <a:ext cx="530225" cy="431800"/>
          </p:xfrm>
          <a:graphic>
            <a:graphicData uri="http://schemas.openxmlformats.org/presentationml/2006/ole">
              <p:oleObj spid="_x0000_s15399" name="Formel" r:id="rId15" imgW="342720" imgH="279360" progId="Equation.3">
                <p:embed/>
              </p:oleObj>
            </a:graphicData>
          </a:graphic>
        </p:graphicFrame>
        <p:graphicFrame>
          <p:nvGraphicFramePr>
            <p:cNvPr id="170" name="Object 7"/>
            <p:cNvGraphicFramePr>
              <a:graphicFrameLocks noChangeAspect="1"/>
            </p:cNvGraphicFramePr>
            <p:nvPr/>
          </p:nvGraphicFramePr>
          <p:xfrm>
            <a:off x="3026582" y="1940582"/>
            <a:ext cx="360040" cy="381900"/>
          </p:xfrm>
          <a:graphic>
            <a:graphicData uri="http://schemas.openxmlformats.org/presentationml/2006/ole">
              <p:oleObj spid="_x0000_s15400" name="Formel" r:id="rId16" imgW="203040" imgH="215640" progId="Equation.3">
                <p:embed/>
              </p:oleObj>
            </a:graphicData>
          </a:graphic>
        </p:graphicFrame>
        <p:graphicFrame>
          <p:nvGraphicFramePr>
            <p:cNvPr id="171" name="Object 8"/>
            <p:cNvGraphicFramePr>
              <a:graphicFrameLocks noChangeAspect="1"/>
            </p:cNvGraphicFramePr>
            <p:nvPr/>
          </p:nvGraphicFramePr>
          <p:xfrm>
            <a:off x="3914428" y="476672"/>
            <a:ext cx="329537" cy="399480"/>
          </p:xfrm>
          <a:graphic>
            <a:graphicData uri="http://schemas.openxmlformats.org/presentationml/2006/ole">
              <p:oleObj spid="_x0000_s15401" name="Formel" r:id="rId17" imgW="177480" imgH="215640" progId="Equation.3">
                <p:embed/>
              </p:oleObj>
            </a:graphicData>
          </a:graphic>
        </p:graphicFrame>
        <p:graphicFrame>
          <p:nvGraphicFramePr>
            <p:cNvPr id="172" name="Object 9"/>
            <p:cNvGraphicFramePr>
              <a:graphicFrameLocks noChangeAspect="1"/>
            </p:cNvGraphicFramePr>
            <p:nvPr/>
          </p:nvGraphicFramePr>
          <p:xfrm>
            <a:off x="4346476" y="908720"/>
            <a:ext cx="428055" cy="403595"/>
          </p:xfrm>
          <a:graphic>
            <a:graphicData uri="http://schemas.openxmlformats.org/presentationml/2006/ole">
              <p:oleObj spid="_x0000_s15402" name="Formel" r:id="rId18" imgW="228600" imgH="215640" progId="Equation.3">
                <p:embed/>
              </p:oleObj>
            </a:graphicData>
          </a:graphic>
        </p:graphicFrame>
        <p:cxnSp>
          <p:nvCxnSpPr>
            <p:cNvPr id="173" name="Gerade Verbindung mit Pfeil 172"/>
            <p:cNvCxnSpPr/>
            <p:nvPr/>
          </p:nvCxnSpPr>
          <p:spPr>
            <a:xfrm>
              <a:off x="2029587" y="1112869"/>
              <a:ext cx="230425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/>
            <p:nvPr/>
          </p:nvCxnSpPr>
          <p:spPr>
            <a:xfrm flipV="1">
              <a:off x="2605650" y="692697"/>
              <a:ext cx="1296903" cy="7838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 rot="5400000">
              <a:off x="2340954" y="1160748"/>
              <a:ext cx="1656978" cy="79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5400000" flipH="1" flipV="1">
              <a:off x="2896533" y="1413532"/>
              <a:ext cx="570364" cy="2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/>
            <p:cNvCxnSpPr/>
            <p:nvPr/>
          </p:nvCxnSpPr>
          <p:spPr>
            <a:xfrm rot="16200000" flipH="1">
              <a:off x="2844001" y="874519"/>
              <a:ext cx="660063" cy="838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/>
            <p:nvPr/>
          </p:nvCxnSpPr>
          <p:spPr>
            <a:xfrm flipV="1">
              <a:off x="3181715" y="1124744"/>
              <a:ext cx="699822" cy="1704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/>
            <p:cNvCxnSpPr/>
            <p:nvPr/>
          </p:nvCxnSpPr>
          <p:spPr>
            <a:xfrm rot="10800000">
              <a:off x="2473509" y="1116476"/>
              <a:ext cx="720080" cy="1588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mit Pfeil 205"/>
            <p:cNvCxnSpPr/>
            <p:nvPr/>
          </p:nvCxnSpPr>
          <p:spPr>
            <a:xfrm rot="10800000" flipV="1">
              <a:off x="2833550" y="1124744"/>
              <a:ext cx="347408" cy="216024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/>
            <p:cNvCxnSpPr/>
            <p:nvPr/>
          </p:nvCxnSpPr>
          <p:spPr>
            <a:xfrm flipV="1">
              <a:off x="3122340" y="908720"/>
              <a:ext cx="419415" cy="251649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8" name="Object 35"/>
            <p:cNvGraphicFramePr>
              <a:graphicFrameLocks noChangeAspect="1"/>
            </p:cNvGraphicFramePr>
            <p:nvPr/>
          </p:nvGraphicFramePr>
          <p:xfrm>
            <a:off x="4000500" y="1285875"/>
            <a:ext cx="215900" cy="254000"/>
          </p:xfrm>
          <a:graphic>
            <a:graphicData uri="http://schemas.openxmlformats.org/presentationml/2006/ole">
              <p:oleObj spid="_x0000_s15403" name="Formel" r:id="rId19" imgW="139680" imgH="164880" progId="Equation.3">
                <p:embed/>
              </p:oleObj>
            </a:graphicData>
          </a:graphic>
        </p:graphicFrame>
        <p:graphicFrame>
          <p:nvGraphicFramePr>
            <p:cNvPr id="209" name="Object 36"/>
            <p:cNvGraphicFramePr>
              <a:graphicFrameLocks noChangeAspect="1"/>
            </p:cNvGraphicFramePr>
            <p:nvPr/>
          </p:nvGraphicFramePr>
          <p:xfrm>
            <a:off x="2275043" y="1521928"/>
            <a:ext cx="196850" cy="274638"/>
          </p:xfrm>
          <a:graphic>
            <a:graphicData uri="http://schemas.openxmlformats.org/presentationml/2006/ole">
              <p:oleObj spid="_x0000_s15404" name="Formel" r:id="rId20" imgW="126720" imgH="177480" progId="Equation.3">
                <p:embed/>
              </p:oleObj>
            </a:graphicData>
          </a:graphic>
        </p:graphicFrame>
        <p:graphicFrame>
          <p:nvGraphicFramePr>
            <p:cNvPr id="210" name="Object 37"/>
            <p:cNvGraphicFramePr>
              <a:graphicFrameLocks noChangeAspect="1"/>
            </p:cNvGraphicFramePr>
            <p:nvPr/>
          </p:nvGraphicFramePr>
          <p:xfrm>
            <a:off x="3328517" y="693167"/>
            <a:ext cx="195262" cy="215900"/>
          </p:xfrm>
          <a:graphic>
            <a:graphicData uri="http://schemas.openxmlformats.org/presentationml/2006/ole">
              <p:oleObj spid="_x0000_s15405" name="Formel" r:id="rId21" imgW="126720" imgH="139680" progId="Equation.3">
                <p:embed/>
              </p:oleObj>
            </a:graphicData>
          </a:graphic>
        </p:graphicFrame>
        <p:graphicFrame>
          <p:nvGraphicFramePr>
            <p:cNvPr id="211" name="Object 38"/>
            <p:cNvGraphicFramePr>
              <a:graphicFrameLocks noChangeAspect="1"/>
            </p:cNvGraphicFramePr>
            <p:nvPr/>
          </p:nvGraphicFramePr>
          <p:xfrm>
            <a:off x="3469746" y="1128351"/>
            <a:ext cx="176212" cy="215900"/>
          </p:xfrm>
          <a:graphic>
            <a:graphicData uri="http://schemas.openxmlformats.org/presentationml/2006/ole">
              <p:oleObj spid="_x0000_s15406" name="Formel" r:id="rId22" imgW="114120" imgH="139680" progId="Equation.3">
                <p:embed/>
              </p:oleObj>
            </a:graphicData>
          </a:graphic>
        </p:graphicFrame>
        <p:sp>
          <p:nvSpPr>
            <p:cNvPr id="212" name="Bogen 211"/>
            <p:cNvSpPr/>
            <p:nvPr/>
          </p:nvSpPr>
          <p:spPr>
            <a:xfrm>
              <a:off x="2377752" y="1292510"/>
              <a:ext cx="504056" cy="376034"/>
            </a:xfrm>
            <a:prstGeom prst="arc">
              <a:avLst>
                <a:gd name="adj1" fmla="val 10130473"/>
                <a:gd name="adj2" fmla="val 508036"/>
              </a:avLst>
            </a:prstGeom>
            <a:ln w="22225">
              <a:solidFill>
                <a:srgbClr val="00B05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8" name="Gerade Verbindung 442"/>
            <p:cNvCxnSpPr/>
            <p:nvPr/>
          </p:nvCxnSpPr>
          <p:spPr>
            <a:xfrm rot="16200000" flipV="1">
              <a:off x="2771800" y="1556792"/>
              <a:ext cx="1800200" cy="9361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442"/>
            <p:cNvCxnSpPr/>
            <p:nvPr/>
          </p:nvCxnSpPr>
          <p:spPr>
            <a:xfrm rot="10800000" flipV="1">
              <a:off x="4128082" y="2996952"/>
              <a:ext cx="2964199" cy="626596"/>
            </a:xfrm>
            <a:prstGeom prst="straightConnector1">
              <a:avLst/>
            </a:prstGeom>
            <a:ln w="22225" cap="rnd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442"/>
            <p:cNvCxnSpPr>
              <a:stCxn id="498" idx="3"/>
            </p:cNvCxnSpPr>
            <p:nvPr/>
          </p:nvCxnSpPr>
          <p:spPr>
            <a:xfrm>
              <a:off x="6551585" y="2029490"/>
              <a:ext cx="828727" cy="319390"/>
            </a:xfrm>
            <a:prstGeom prst="bentConnector3">
              <a:avLst>
                <a:gd name="adj1" fmla="val 101587"/>
              </a:avLst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Microsoft Formel-Editor 3.0</vt:lpstr>
      <vt:lpstr>Formel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585</cp:revision>
  <dcterms:created xsi:type="dcterms:W3CDTF">2011-02-09T20:43:30Z</dcterms:created>
  <dcterms:modified xsi:type="dcterms:W3CDTF">2011-04-30T16:03:23Z</dcterms:modified>
</cp:coreProperties>
</file>