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1" r:id="rId2"/>
  </p:sldMasterIdLst>
  <p:notesMasterIdLst>
    <p:notesMasterId r:id="rId30"/>
  </p:notesMasterIdLst>
  <p:sldIdLst>
    <p:sldId id="256" r:id="rId3"/>
    <p:sldId id="258" r:id="rId4"/>
    <p:sldId id="261" r:id="rId5"/>
    <p:sldId id="270" r:id="rId6"/>
    <p:sldId id="262" r:id="rId7"/>
    <p:sldId id="259" r:id="rId8"/>
    <p:sldId id="264" r:id="rId9"/>
    <p:sldId id="267" r:id="rId10"/>
    <p:sldId id="272" r:id="rId11"/>
    <p:sldId id="273" r:id="rId12"/>
    <p:sldId id="271" r:id="rId13"/>
    <p:sldId id="274" r:id="rId14"/>
    <p:sldId id="265" r:id="rId15"/>
    <p:sldId id="275" r:id="rId16"/>
    <p:sldId id="277" r:id="rId17"/>
    <p:sldId id="276" r:id="rId18"/>
    <p:sldId id="266" r:id="rId19"/>
    <p:sldId id="278" r:id="rId20"/>
    <p:sldId id="279" r:id="rId21"/>
    <p:sldId id="285" r:id="rId22"/>
    <p:sldId id="280" r:id="rId23"/>
    <p:sldId id="282" r:id="rId24"/>
    <p:sldId id="281" r:id="rId25"/>
    <p:sldId id="284" r:id="rId26"/>
    <p:sldId id="268" r:id="rId27"/>
    <p:sldId id="283" r:id="rId28"/>
    <p:sldId id="269" r:id="rId29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2" y="-6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26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9.xml"/><Relationship Id="rId17" Type="http://schemas.openxmlformats.org/officeDocument/2006/relationships/slide" Target="slides/slide24.xml"/><Relationship Id="rId2" Type="http://schemas.openxmlformats.org/officeDocument/2006/relationships/slide" Target="slides/slide6.xml"/><Relationship Id="rId16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10.xml"/><Relationship Id="rId15" Type="http://schemas.openxmlformats.org/officeDocument/2006/relationships/slide" Target="slides/slide22.xml"/><Relationship Id="rId10" Type="http://schemas.openxmlformats.org/officeDocument/2006/relationships/slide" Target="slides/slide16.xml"/><Relationship Id="rId4" Type="http://schemas.openxmlformats.org/officeDocument/2006/relationships/slide" Target="slides/slide9.xml"/><Relationship Id="rId9" Type="http://schemas.openxmlformats.org/officeDocument/2006/relationships/slide" Target="slides/slide15.xml"/><Relationship Id="rId14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 zur Bearbeitung der Master-Textformate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C8ED551-4445-4A70-8EAA-82873E4BEAE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88C84-8E86-4E6B-82AC-79718C0B3430}" type="slidenum">
              <a:rPr lang="de-DE"/>
              <a:pPr/>
              <a:t>1</a:t>
            </a:fld>
            <a:endParaRPr lang="de-D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6389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48FCFE-7F06-4D07-A8CB-9DBF4C70C4B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6392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93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94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F8690-0604-4786-A31B-38907386EE6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2234-8775-4FC7-B3E1-3E874150763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829691-8D57-4E8B-AE48-3A18F338B9D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de-DE" smtClean="0"/>
              <a:t>ClipArt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5FA8B0-A9CE-4DF9-A0F4-31E3B5E9E6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23.01.2012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Matthias </a:t>
            </a:r>
            <a:r>
              <a:rPr lang="de-DE" dirty="0" err="1" smtClean="0"/>
              <a:t>Kapche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22447-E222-49CA-A0EC-B13AF8F80180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1D555-8C38-4DC0-9B8F-9F679A8210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705D0-577D-4720-AF2D-B8A8C67A424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9C570-166B-4F96-86C0-8E01053AF1E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DA0BD-7740-4FEA-A887-63E1C2DD7EC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B7638-3B03-41AF-A9F5-C6023834B8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18F6F-7343-4441-8560-16FF5F84362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8E360-3858-4A47-A1A5-A969340C2B1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r>
              <a:rPr lang="de-DE" dirty="0" smtClean="0"/>
              <a:t>23.01.2012</a:t>
            </a:r>
            <a:endParaRPr lang="de-DE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de-DE" dirty="0" smtClean="0"/>
              <a:t>Matthias </a:t>
            </a:r>
            <a:r>
              <a:rPr lang="de-DE" dirty="0" err="1" smtClean="0"/>
              <a:t>Kappche</a:t>
            </a:r>
            <a:endParaRPr lang="de-D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038EBD8-8E2E-4F77-A21F-129B4619202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de-DE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de-DE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de-DE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C4FF-27E8-47E5-AC79-E4C6F9C7E1DF}" type="datetimeFigureOut">
              <a:rPr lang="de-DE" smtClean="0"/>
              <a:pPr/>
              <a:t>01.02.2012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F943-B94D-485F-A847-23900D63B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Optimierung eines Zustandsreglers für einen </a:t>
            </a:r>
            <a:r>
              <a:rPr lang="de-DE" dirty="0" err="1" smtClean="0"/>
              <a:t>Quadrokopter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Matthias </a:t>
            </a:r>
            <a:r>
              <a:rPr lang="de-DE" dirty="0" err="1" smtClean="0"/>
              <a:t>Kapche</a:t>
            </a:r>
            <a:endParaRPr lang="de-DE" dirty="0" smtClean="0"/>
          </a:p>
          <a:p>
            <a:r>
              <a:rPr lang="de-DE" dirty="0" smtClean="0"/>
              <a:t>Bachelorarbeit</a:t>
            </a:r>
          </a:p>
          <a:p>
            <a:r>
              <a:rPr lang="de-DE" dirty="0" smtClean="0"/>
              <a:t>WS 11/12</a:t>
            </a:r>
          </a:p>
          <a:p>
            <a:r>
              <a:rPr lang="de-DE" dirty="0" smtClean="0"/>
              <a:t>HS-Esslingen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 bwMode="auto">
          <a:xfrm>
            <a:off x="2339752" y="2636912"/>
            <a:ext cx="1296144" cy="1224136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Sensorwert-Übertragung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de-DE" dirty="0" smtClean="0"/>
              <a:t>Serielle Funkübertragung Verbindungsabbau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259632" y="3717032"/>
            <a:ext cx="2016224" cy="1440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Notebook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5652120" y="3717032"/>
            <a:ext cx="2016224" cy="1440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Quadrokopter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6"/>
          <p:cNvCxnSpPr/>
          <p:nvPr/>
        </p:nvCxnSpPr>
        <p:spPr bwMode="auto">
          <a:xfrm flipV="1">
            <a:off x="3059832" y="321297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Gerade Verbindung 7"/>
          <p:cNvCxnSpPr/>
          <p:nvPr/>
        </p:nvCxnSpPr>
        <p:spPr bwMode="auto">
          <a:xfrm flipV="1">
            <a:off x="5868144" y="321297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Bogen 8"/>
          <p:cNvSpPr/>
          <p:nvPr/>
        </p:nvSpPr>
        <p:spPr bwMode="auto">
          <a:xfrm>
            <a:off x="2627784" y="2852936"/>
            <a:ext cx="792088" cy="79208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Bogen 10"/>
          <p:cNvSpPr/>
          <p:nvPr/>
        </p:nvSpPr>
        <p:spPr bwMode="auto">
          <a:xfrm flipH="1">
            <a:off x="5508104" y="2852936"/>
            <a:ext cx="792088" cy="79208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ogen 11"/>
          <p:cNvSpPr/>
          <p:nvPr/>
        </p:nvSpPr>
        <p:spPr bwMode="auto">
          <a:xfrm flipH="1">
            <a:off x="5292080" y="2636912"/>
            <a:ext cx="1296144" cy="1224136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3347864" y="3861048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3635896" y="3933056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Kommunikation</a:t>
            </a:r>
          </a:p>
          <a:p>
            <a:r>
              <a:rPr lang="de-DE" dirty="0" smtClean="0"/>
              <a:t>stoppen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 bwMode="auto">
          <a:xfrm>
            <a:off x="3347864" y="4581128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3635896" y="350100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Sensorwert-Übertragung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-Konsole </a:t>
            </a:r>
          </a:p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5987" t="13230" r="23220" b="8336"/>
          <a:stretch>
            <a:fillRect/>
          </a:stretch>
        </p:blipFill>
        <p:spPr bwMode="auto">
          <a:xfrm>
            <a:off x="2195736" y="2060848"/>
            <a:ext cx="4752528" cy="458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Sensorwert-Übertragung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Grafische Darstellung in </a:t>
            </a:r>
            <a:r>
              <a:rPr lang="de-DE" dirty="0" err="1" smtClean="0"/>
              <a:t>Matlab</a:t>
            </a:r>
            <a:r>
              <a:rPr lang="de-DE" dirty="0" smtClean="0"/>
              <a:t>, z.B. Beschleunigung in z-Richtung </a:t>
            </a:r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405" t="3758" r="27964" b="32349"/>
          <a:stretch>
            <a:fillRect/>
          </a:stretch>
        </p:blipFill>
        <p:spPr bwMode="auto">
          <a:xfrm>
            <a:off x="2699792" y="2636912"/>
            <a:ext cx="410445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Platine</a:t>
            </a:r>
          </a:p>
          <a:p>
            <a:pPr lvl="1"/>
            <a:r>
              <a:rPr lang="de-DE" dirty="0" smtClean="0"/>
              <a:t>zweiseitige Bestückung</a:t>
            </a:r>
          </a:p>
          <a:p>
            <a:pPr lvl="1"/>
            <a:r>
              <a:rPr lang="de-DE" dirty="0" smtClean="0"/>
              <a:t>Layout-Fehler</a:t>
            </a:r>
          </a:p>
          <a:p>
            <a:endParaRPr lang="de-DE" dirty="0"/>
          </a:p>
        </p:txBody>
      </p:sp>
      <p:pic>
        <p:nvPicPr>
          <p:cNvPr id="4098" name="Picture 2" descr="G:\lp\lp_010.jpg"/>
          <p:cNvPicPr>
            <a:picLocks noChangeAspect="1" noChangeArrowheads="1"/>
          </p:cNvPicPr>
          <p:nvPr/>
        </p:nvPicPr>
        <p:blipFill>
          <a:blip r:embed="rId2" cstate="print"/>
          <a:srcRect l="12070" t="21109" r="21546" b="4661"/>
          <a:stretch>
            <a:fillRect/>
          </a:stretch>
        </p:blipFill>
        <p:spPr bwMode="auto">
          <a:xfrm>
            <a:off x="3779912" y="2924944"/>
            <a:ext cx="3960440" cy="295232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Platine</a:t>
            </a:r>
          </a:p>
          <a:p>
            <a:pPr lvl="1"/>
            <a:r>
              <a:rPr lang="de-DE" dirty="0" smtClean="0"/>
              <a:t>einseitige Bestückung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122" name="Picture 2" descr="G:\lp\lp_002.jpg"/>
          <p:cNvPicPr>
            <a:picLocks noChangeAspect="1" noChangeArrowheads="1"/>
          </p:cNvPicPr>
          <p:nvPr/>
        </p:nvPicPr>
        <p:blipFill>
          <a:blip r:embed="rId2" cstate="print"/>
          <a:srcRect l="17465" t="5817" r="21782"/>
          <a:stretch>
            <a:fillRect/>
          </a:stretch>
        </p:blipFill>
        <p:spPr bwMode="auto">
          <a:xfrm>
            <a:off x="3923928" y="2564904"/>
            <a:ext cx="3384376" cy="34977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Flugversuch: </a:t>
            </a:r>
            <a:r>
              <a:rPr lang="de-DE" dirty="0" err="1" smtClean="0"/>
              <a:t>Quadrokopter</a:t>
            </a:r>
            <a:r>
              <a:rPr lang="de-DE" dirty="0" smtClean="0"/>
              <a:t> giert unkontrolliert</a:t>
            </a:r>
          </a:p>
          <a:p>
            <a:pPr>
              <a:buNone/>
            </a:pPr>
            <a:r>
              <a:rPr lang="de-DE" dirty="0" smtClean="0"/>
              <a:t>                     Fliegen nicht möglich</a:t>
            </a:r>
          </a:p>
          <a:p>
            <a:r>
              <a:rPr lang="de-DE" dirty="0" smtClean="0"/>
              <a:t>Problem: Gyroskop der z-Achse liefert keine Werte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1331640" y="2276872"/>
            <a:ext cx="108012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Einfacher Prozess mit 3 Zustandsvariablen</a:t>
            </a:r>
          </a:p>
          <a:p>
            <a:endParaRPr lang="de-DE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4877" t="42848" r="15436" b="37107"/>
          <a:stretch>
            <a:fillRect/>
          </a:stretch>
        </p:blipFill>
        <p:spPr bwMode="auto">
          <a:xfrm>
            <a:off x="1403648" y="3645024"/>
            <a:ext cx="64087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Einfacher Prozess mit Zustandsregler</a:t>
            </a:r>
          </a:p>
          <a:p>
            <a:endParaRPr lang="de-DE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2738" t="32835" r="13668" b="26405"/>
          <a:stretch>
            <a:fillRect/>
          </a:stretch>
        </p:blipFill>
        <p:spPr bwMode="auto">
          <a:xfrm>
            <a:off x="1043608" y="2996952"/>
            <a:ext cx="748883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Prozess des </a:t>
            </a:r>
            <a:r>
              <a:rPr lang="de-DE" dirty="0" err="1" smtClean="0"/>
              <a:t>Quadrokopters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3956" t="10035" r="1666" b="21926"/>
          <a:stretch>
            <a:fillRect/>
          </a:stretch>
        </p:blipFill>
        <p:spPr bwMode="auto">
          <a:xfrm>
            <a:off x="1691680" y="2276872"/>
            <a:ext cx="6192688" cy="409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Zustandsregler des </a:t>
            </a:r>
            <a:r>
              <a:rPr lang="de-DE" dirty="0" err="1" smtClean="0"/>
              <a:t>Quadrokopters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Picture 2" descr="C:\Users\Mattse\Studium\BachelorThesis\Bilder\Zustandsregler.bmp"/>
          <p:cNvPicPr>
            <a:picLocks noChangeAspect="1" noChangeArrowheads="1"/>
          </p:cNvPicPr>
          <p:nvPr/>
        </p:nvPicPr>
        <p:blipFill>
          <a:blip r:embed="rId2" cstate="print"/>
          <a:srcRect l="22049" t="13804" b="9504"/>
          <a:stretch>
            <a:fillRect/>
          </a:stretch>
        </p:blipFill>
        <p:spPr bwMode="auto">
          <a:xfrm>
            <a:off x="1259632" y="2204864"/>
            <a:ext cx="7151440" cy="43973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Zustandsregler und PID-Regler im Vergleich</a:t>
            </a:r>
          </a:p>
          <a:p>
            <a:pPr lvl="1"/>
            <a:r>
              <a:rPr lang="de-DE" dirty="0" smtClean="0"/>
              <a:t>Änderung des Winkels Phi nach 2 Sekunden            um -0,35 rad (-20 Grad)	</a:t>
            </a:r>
          </a:p>
          <a:p>
            <a:endParaRPr lang="de-DE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Zustandsregler und PID-Regler im Vergleich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34010" t="20011" r="35003" b="16714"/>
          <a:stretch>
            <a:fillRect/>
          </a:stretch>
        </p:blipFill>
        <p:spPr bwMode="auto">
          <a:xfrm>
            <a:off x="5004048" y="2132856"/>
            <a:ext cx="3528392" cy="450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l="34256" t="18900" r="35032" b="16255"/>
          <a:stretch>
            <a:fillRect/>
          </a:stretch>
        </p:blipFill>
        <p:spPr bwMode="auto">
          <a:xfrm>
            <a:off x="899592" y="2060848"/>
            <a:ext cx="3528392" cy="465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Zustandsregler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Optimierung des Zustandsreglers</a:t>
            </a:r>
          </a:p>
          <a:p>
            <a:pPr lvl="1"/>
            <a:r>
              <a:rPr lang="de-DE" dirty="0" smtClean="0"/>
              <a:t>Fehlerhafte Sensorwertverarbeitung korrigiert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Fernbedienungs-Sollwerte desensibilisiert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Vorzeichenfehler in der Sollwertberechnung korrigiert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KV- und </a:t>
            </a:r>
            <a:r>
              <a:rPr lang="de-DE" dirty="0" err="1" smtClean="0"/>
              <a:t>K_ret</a:t>
            </a:r>
            <a:r>
              <a:rPr lang="de-DE" dirty="0" smtClean="0"/>
              <a:t>-Faktoren neu angepasst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Ziel den </a:t>
            </a:r>
            <a:r>
              <a:rPr lang="de-DE" dirty="0" err="1" smtClean="0"/>
              <a:t>Quadrokopter</a:t>
            </a:r>
            <a:r>
              <a:rPr lang="de-DE" dirty="0" smtClean="0"/>
              <a:t> stabil in der Luft zu halten wurde erreicht</a:t>
            </a:r>
          </a:p>
          <a:p>
            <a:endParaRPr lang="de-DE" dirty="0" smtClean="0"/>
          </a:p>
          <a:p>
            <a:r>
              <a:rPr lang="de-DE" dirty="0" smtClean="0"/>
              <a:t>Weitere Tests mit Störgrößen, wie z.B. Zusatzgewicht der Kamera oder Windeinflüsse</a:t>
            </a:r>
          </a:p>
          <a:p>
            <a:endParaRPr lang="de-DE" dirty="0" smtClean="0"/>
          </a:p>
          <a:p>
            <a:r>
              <a:rPr lang="de-DE" dirty="0" smtClean="0"/>
              <a:t>Weitere Optimierung der grafischen </a:t>
            </a:r>
            <a:r>
              <a:rPr lang="de-DE" dirty="0" err="1" smtClean="0"/>
              <a:t>Matlab</a:t>
            </a:r>
            <a:r>
              <a:rPr lang="de-DE" dirty="0" smtClean="0"/>
              <a:t>-Darstellung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Neue 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Flugfähig nur mit PID-Regler</a:t>
            </a:r>
          </a:p>
          <a:p>
            <a:r>
              <a:rPr lang="de-DE" dirty="0" smtClean="0"/>
              <a:t>Keine grafische Darstellung der Sensorwerte</a:t>
            </a:r>
          </a:p>
          <a:p>
            <a:r>
              <a:rPr lang="de-DE" dirty="0" smtClean="0"/>
              <a:t>Vorhandener Zustandsregler zeigt keine Reaktion</a:t>
            </a:r>
            <a:endParaRPr lang="de-DE" dirty="0"/>
          </a:p>
        </p:txBody>
      </p:sp>
      <p:pic>
        <p:nvPicPr>
          <p:cNvPr id="1026" name="Picture 2" descr="C:\Users\Mattse\Studium\BachelorThesis\Bilder\PID-Regler.bmp"/>
          <p:cNvPicPr>
            <a:picLocks noChangeAspect="1" noChangeArrowheads="1"/>
          </p:cNvPicPr>
          <p:nvPr/>
        </p:nvPicPr>
        <p:blipFill>
          <a:blip r:embed="rId2" cstate="print"/>
          <a:srcRect l="9344" t="16612" r="1365" b="10294"/>
          <a:stretch>
            <a:fillRect/>
          </a:stretch>
        </p:blipFill>
        <p:spPr bwMode="auto">
          <a:xfrm>
            <a:off x="2555776" y="3140968"/>
            <a:ext cx="6192688" cy="31683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Flugfähig mit dem optimierten Zustandsregler</a:t>
            </a:r>
          </a:p>
          <a:p>
            <a:r>
              <a:rPr lang="de-DE" dirty="0" smtClean="0"/>
              <a:t>Grafische Darstellung der Sensorwerte mit Hilfe von </a:t>
            </a:r>
            <a:r>
              <a:rPr lang="de-DE" dirty="0" err="1" smtClean="0"/>
              <a:t>Matlab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3074" name="Picture 2" descr="C:\Users\Mattse\Studium\BachelorThesis\Bilder\Zustandsregler.bmp"/>
          <p:cNvPicPr>
            <a:picLocks noChangeAspect="1" noChangeArrowheads="1"/>
          </p:cNvPicPr>
          <p:nvPr/>
        </p:nvPicPr>
        <p:blipFill>
          <a:blip r:embed="rId2" cstate="print"/>
          <a:srcRect l="22049" t="13804" b="9504"/>
          <a:stretch>
            <a:fillRect/>
          </a:stretch>
        </p:blipFill>
        <p:spPr bwMode="auto">
          <a:xfrm>
            <a:off x="2987824" y="2780928"/>
            <a:ext cx="5855296" cy="3600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Ist-Zustand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Sensorwert-Übertragung</a:t>
            </a:r>
          </a:p>
          <a:p>
            <a:r>
              <a:rPr lang="de-DE" dirty="0" smtClean="0"/>
              <a:t>Flight-</a:t>
            </a:r>
            <a:r>
              <a:rPr lang="de-DE" dirty="0" err="1" smtClean="0"/>
              <a:t>Control</a:t>
            </a:r>
            <a:r>
              <a:rPr lang="de-DE" dirty="0" smtClean="0"/>
              <a:t>-Platine</a:t>
            </a:r>
          </a:p>
          <a:p>
            <a:r>
              <a:rPr lang="de-DE" dirty="0" smtClean="0"/>
              <a:t>Zustandsregler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Sensorwert-Übertragung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Serielle Funkübertragung</a:t>
            </a:r>
          </a:p>
          <a:p>
            <a:r>
              <a:rPr lang="de-DE" dirty="0" err="1" smtClean="0"/>
              <a:t>Xbee</a:t>
            </a:r>
            <a:r>
              <a:rPr lang="de-DE" dirty="0" smtClean="0"/>
              <a:t>-Modul</a:t>
            </a:r>
          </a:p>
          <a:p>
            <a:r>
              <a:rPr lang="de-DE" dirty="0" smtClean="0"/>
              <a:t>Grafische Darstellung in </a:t>
            </a:r>
            <a:r>
              <a:rPr lang="de-DE" dirty="0" err="1" smtClean="0"/>
              <a:t>Matlab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 bwMode="auto">
          <a:xfrm>
            <a:off x="2339752" y="2636912"/>
            <a:ext cx="1296144" cy="1224136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Sensorwert-Übertragung</a:t>
            </a:r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de-DE" dirty="0" smtClean="0"/>
              <a:t>Serielle Funkübertragung Verbindungsaufbau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259632" y="3717032"/>
            <a:ext cx="2016224" cy="1440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Notebook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5652120" y="3717032"/>
            <a:ext cx="2016224" cy="1440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Quadrokopter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6"/>
          <p:cNvCxnSpPr/>
          <p:nvPr/>
        </p:nvCxnSpPr>
        <p:spPr bwMode="auto">
          <a:xfrm flipV="1">
            <a:off x="3059832" y="321297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Gerade Verbindung 7"/>
          <p:cNvCxnSpPr/>
          <p:nvPr/>
        </p:nvCxnSpPr>
        <p:spPr bwMode="auto">
          <a:xfrm flipV="1">
            <a:off x="5868144" y="321297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Bogen 8"/>
          <p:cNvSpPr/>
          <p:nvPr/>
        </p:nvSpPr>
        <p:spPr bwMode="auto">
          <a:xfrm>
            <a:off x="2627784" y="2852936"/>
            <a:ext cx="792088" cy="79208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Bogen 10"/>
          <p:cNvSpPr/>
          <p:nvPr/>
        </p:nvSpPr>
        <p:spPr bwMode="auto">
          <a:xfrm flipH="1">
            <a:off x="5508104" y="2852936"/>
            <a:ext cx="792088" cy="79208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ogen 11"/>
          <p:cNvSpPr/>
          <p:nvPr/>
        </p:nvSpPr>
        <p:spPr bwMode="auto">
          <a:xfrm flipH="1">
            <a:off x="5292080" y="2636912"/>
            <a:ext cx="1296144" cy="1224136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3347864" y="3861048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hteck 14"/>
          <p:cNvSpPr/>
          <p:nvPr/>
        </p:nvSpPr>
        <p:spPr bwMode="auto">
          <a:xfrm>
            <a:off x="3491880" y="3429000"/>
            <a:ext cx="187220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635896" y="350100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konfigurieren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635896" y="3933056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Kommunikation</a:t>
            </a:r>
          </a:p>
          <a:p>
            <a:r>
              <a:rPr lang="de-DE" dirty="0" smtClean="0"/>
              <a:t>starten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 bwMode="auto">
          <a:xfrm>
            <a:off x="3347864" y="4581128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347864" y="5013176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3635896" y="46531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281</Words>
  <Application>Microsoft Office PowerPoint</Application>
  <PresentationFormat>Bildschirmpräsentation (4:3)</PresentationFormat>
  <Paragraphs>145</Paragraphs>
  <Slides>27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Presentation</vt:lpstr>
      <vt:lpstr>Benutzerdefiniertes Design</vt:lpstr>
      <vt:lpstr>Optimierung eines Zustandsreglers für einen Quadrokopter</vt:lpstr>
      <vt:lpstr>Agenda</vt:lpstr>
      <vt:lpstr>Agenda</vt:lpstr>
      <vt:lpstr>Ist-Zustand</vt:lpstr>
      <vt:lpstr>Agenda</vt:lpstr>
      <vt:lpstr>Ziel</vt:lpstr>
      <vt:lpstr>Agenda</vt:lpstr>
      <vt:lpstr>Sensorwert-Übertragung</vt:lpstr>
      <vt:lpstr>Sensorwert-Übertragung</vt:lpstr>
      <vt:lpstr>Sensorwert-Übertragung</vt:lpstr>
      <vt:lpstr>Sensorwert-Übertragung</vt:lpstr>
      <vt:lpstr>Sensorwert-Übertragung</vt:lpstr>
      <vt:lpstr>Agenda</vt:lpstr>
      <vt:lpstr>Neue Flight-Control-Platine</vt:lpstr>
      <vt:lpstr>Neue Flight-Control-Platine</vt:lpstr>
      <vt:lpstr>Neue Flight-Control-Platine</vt:lpstr>
      <vt:lpstr>Agenda</vt:lpstr>
      <vt:lpstr>Zustandsregler</vt:lpstr>
      <vt:lpstr>Zustandsregler</vt:lpstr>
      <vt:lpstr>Zustandsregler</vt:lpstr>
      <vt:lpstr>Zustandsregler</vt:lpstr>
      <vt:lpstr>Zustandsregler</vt:lpstr>
      <vt:lpstr>Zustandsregler</vt:lpstr>
      <vt:lpstr>Zustandsregler</vt:lpstr>
      <vt:lpstr>Agenda</vt:lpstr>
      <vt:lpstr>Fazit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Optimierung eines Zustandsreglers eines Quadrokopters</dc:title>
  <dc:creator>Mattse</dc:creator>
  <cp:lastModifiedBy>Mattse</cp:lastModifiedBy>
  <cp:revision>203</cp:revision>
  <dcterms:created xsi:type="dcterms:W3CDTF">2012-01-21T16:39:08Z</dcterms:created>
  <dcterms:modified xsi:type="dcterms:W3CDTF">2012-02-01T17:21:29Z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</Properties>
</file>