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2" r:id="rId3"/>
    <p:sldId id="267" r:id="rId4"/>
    <p:sldId id="268" r:id="rId5"/>
    <p:sldId id="263" r:id="rId6"/>
    <p:sldId id="264" r:id="rId7"/>
    <p:sldId id="269" r:id="rId8"/>
    <p:sldId id="265" r:id="rId9"/>
    <p:sldId id="270" r:id="rId10"/>
    <p:sldId id="266" r:id="rId11"/>
    <p:sldId id="273" r:id="rId12"/>
    <p:sldId id="260" r:id="rId13"/>
    <p:sldId id="261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E48F"/>
    <a:srgbClr val="FFDC6D"/>
    <a:srgbClr val="009E47"/>
    <a:srgbClr val="B1D9ED"/>
    <a:srgbClr val="FFFFFF"/>
    <a:srgbClr val="ECF2F5"/>
    <a:srgbClr val="F9FBFC"/>
    <a:srgbClr val="A8CCDC"/>
    <a:srgbClr val="A8CBDD"/>
    <a:srgbClr val="004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493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43236C-0E40-43D0-BD4C-6D4DD23F50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80CAC9-53B6-4435-9B2D-D7E2FA1AE1C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851A7-05FA-42F5-9FC7-D1C1F0EB76D6}" type="slidenum">
              <a:rPr lang="de-DE"/>
              <a:pPr/>
              <a:t>1</a:t>
            </a:fld>
            <a:endParaRPr lang="de-DE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840C0-BB75-4EB3-AF32-B8FC35967A8A}" type="slidenum">
              <a:rPr lang="de-DE"/>
              <a:pPr/>
              <a:t>11</a:t>
            </a:fld>
            <a:endParaRPr lang="de-DE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12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840C0-BB75-4EB3-AF32-B8FC35967A8A}" type="slidenum">
              <a:rPr lang="de-DE"/>
              <a:pPr/>
              <a:t>13</a:t>
            </a:fld>
            <a:endParaRPr lang="de-DE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3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4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5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6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7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8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840C0-BB75-4EB3-AF32-B8FC35967A8A}" type="slidenum">
              <a:rPr lang="de-DE"/>
              <a:pPr/>
              <a:t>9</a:t>
            </a:fld>
            <a:endParaRPr lang="de-DE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038C7-C901-4FAA-A39A-758DFD2C1848}" type="slidenum">
              <a:rPr lang="de-DE"/>
              <a:pPr/>
              <a:t>10</a:t>
            </a:fld>
            <a:endParaRPr lang="de-DE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2855913"/>
            <a:ext cx="8061325" cy="87471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35413"/>
            <a:ext cx="8054975" cy="21574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496050"/>
            <a:ext cx="8642350" cy="268288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0988"/>
            <a:ext cx="2057400" cy="469900"/>
          </a:xfrm>
          <a:prstGeom prst="rect">
            <a:avLst/>
          </a:prstGeom>
          <a:noFill/>
        </p:spPr>
      </p:pic>
      <p:pic>
        <p:nvPicPr>
          <p:cNvPr id="31761" name="Picture 17" descr="HE_Campusgrid_rgb_144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5538" y="293688"/>
            <a:ext cx="2786062" cy="2528887"/>
          </a:xfrm>
          <a:prstGeom prst="rect">
            <a:avLst/>
          </a:prstGeom>
          <a:noFill/>
        </p:spPr>
      </p:pic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707172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8613" y="42863"/>
            <a:ext cx="2141537" cy="5956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2863"/>
            <a:ext cx="6275388" cy="59563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42863"/>
            <a:ext cx="6481763" cy="865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569325" cy="23606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3638550"/>
            <a:ext cx="8569325" cy="236061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0825" y="6438900"/>
            <a:ext cx="8137525" cy="349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08463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70717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707172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2863"/>
            <a:ext cx="648176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56932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8900"/>
            <a:ext cx="81375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91338" y="333375"/>
            <a:ext cx="20478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532813" y="6459538"/>
            <a:ext cx="342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fld id="{1090AF66-BC3B-437E-8088-FB6CDE515347}" type="slidenum">
              <a:rPr lang="en-US" sz="14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pPr algn="ctr" eaLnBrk="1" hangingPunct="1"/>
              <a:t>‹Nr.›</a:t>
            </a:fld>
            <a:endParaRPr lang="en-US" sz="140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547813" y="36449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D40032"/>
        </a:buClr>
        <a:buFont typeface="Verdana" pitchFamily="34" charset="0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2000">
          <a:solidFill>
            <a:schemeClr val="tx1"/>
          </a:solidFill>
          <a:latin typeface="+mn-lt"/>
        </a:defRPr>
      </a:lvl2pPr>
      <a:lvl3pPr marL="873125" indent="-228600" algn="l" rtl="0" fontAlgn="base">
        <a:spcBef>
          <a:spcPct val="20000"/>
        </a:spcBef>
        <a:spcAft>
          <a:spcPct val="0"/>
        </a:spcAft>
        <a:buClr>
          <a:srgbClr val="D40032"/>
        </a:buClr>
        <a:buFont typeface="Verdana" pitchFamily="34" charset="0"/>
        <a:buChar char="»"/>
        <a:defRPr>
          <a:solidFill>
            <a:schemeClr val="tx1"/>
          </a:solidFill>
          <a:latin typeface="+mn-lt"/>
        </a:defRPr>
      </a:lvl3pPr>
      <a:lvl4pPr marL="1311275" indent="-228600" algn="l" rtl="0" fontAlgn="base">
        <a:spcBef>
          <a:spcPct val="20000"/>
        </a:spcBef>
        <a:spcAft>
          <a:spcPct val="0"/>
        </a:spcAft>
        <a:buClr>
          <a:srgbClr val="D4003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1719263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176463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6pPr>
      <a:lvl7pPr marL="2633663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7pPr>
      <a:lvl8pPr marL="3090863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8pPr>
      <a:lvl9pPr marL="3548063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Verdana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D:\_HSE\_ARBEIT\eclipse-cpp-galileo-SR1-win32\Workspace2\MASTER_THESIS_PRJ\scratch\PresentationFesto\Pics\Film_0002.wmv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844" y="2268536"/>
            <a:ext cx="8061325" cy="874712"/>
          </a:xfrm>
        </p:spPr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Quadrokopter</a:t>
            </a:r>
            <a:r>
              <a:rPr lang="de-DE" dirty="0" smtClean="0"/>
              <a:t> Projekt</a:t>
            </a:r>
            <a:endParaRPr lang="de-DE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324717"/>
            <a:ext cx="8054975" cy="2157412"/>
          </a:xfrm>
        </p:spPr>
        <p:txBody>
          <a:bodyPr/>
          <a:lstStyle/>
          <a:p>
            <a:r>
              <a:rPr lang="de-DE" dirty="0" smtClean="0"/>
              <a:t>Dionysios </a:t>
            </a:r>
            <a:r>
              <a:rPr lang="de-DE" dirty="0" err="1" smtClean="0"/>
              <a:t>Satikidis</a:t>
            </a:r>
            <a:r>
              <a:rPr lang="de-DE" dirty="0" smtClean="0"/>
              <a:t>,</a:t>
            </a:r>
          </a:p>
          <a:p>
            <a:r>
              <a:rPr lang="de-DE" dirty="0" smtClean="0"/>
              <a:t>Fakultät Informationstechnik,</a:t>
            </a:r>
            <a:endParaRPr lang="de-DE" dirty="0"/>
          </a:p>
          <a:p>
            <a:r>
              <a:rPr lang="de-DE" dirty="0" smtClean="0"/>
              <a:t>Hochschulzentrum Esslingen</a:t>
            </a:r>
            <a:endParaRPr lang="de-DE" dirty="0"/>
          </a:p>
          <a:p>
            <a:r>
              <a:rPr lang="de-DE" dirty="0" smtClean="0"/>
              <a:t>19. </a:t>
            </a:r>
            <a:r>
              <a:rPr lang="de-DE" dirty="0" smtClean="0"/>
              <a:t>Januar 2011</a:t>
            </a:r>
            <a:endParaRPr lang="de-DE" dirty="0"/>
          </a:p>
          <a:p>
            <a:endParaRPr lang="de-DE" dirty="0"/>
          </a:p>
        </p:txBody>
      </p:sp>
      <p:pic>
        <p:nvPicPr>
          <p:cNvPr id="2051" name="Picture 3" descr="C:\Users\Dio\Desktop\Gut\_DSC25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590618"/>
            <a:ext cx="3554382" cy="2360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Positionsgenauigkeit (1/2)</a:t>
            </a:r>
            <a:endParaRPr lang="de-DE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5"/>
            <a:ext cx="8569325" cy="2857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 smtClean="0"/>
              <a:t>Aktueller Stand der Entwicklung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1800" dirty="0" smtClean="0"/>
              <a:t>Genauigkeit des Fluges hängt von Piloten ab</a:t>
            </a:r>
            <a:endParaRPr lang="de-DE" sz="1800" dirty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Keine Sensoren die </a:t>
            </a:r>
            <a:r>
              <a:rPr lang="de-DE" sz="1600" dirty="0" smtClean="0"/>
              <a:t>a</a:t>
            </a:r>
            <a:r>
              <a:rPr lang="de-DE" sz="1600" dirty="0" smtClean="0"/>
              <a:t>bsolute </a:t>
            </a:r>
            <a:r>
              <a:rPr lang="de-DE" sz="1600" dirty="0" smtClean="0"/>
              <a:t>Position bestimmen </a:t>
            </a:r>
            <a:endParaRPr lang="de-DE" sz="1600" dirty="0"/>
          </a:p>
          <a:p>
            <a:pPr>
              <a:lnSpc>
                <a:spcPct val="90000"/>
              </a:lnSpc>
            </a:pPr>
            <a:endParaRPr lang="de-DE" sz="2000" dirty="0" smtClean="0"/>
          </a:p>
          <a:p>
            <a:pPr>
              <a:lnSpc>
                <a:spcPct val="90000"/>
              </a:lnSpc>
            </a:pPr>
            <a:r>
              <a:rPr lang="de-DE" sz="2000" dirty="0" smtClean="0"/>
              <a:t>Zukünftige Projekte in diesem Gebiet</a:t>
            </a:r>
          </a:p>
          <a:p>
            <a:pPr lvl="1">
              <a:lnSpc>
                <a:spcPct val="90000"/>
              </a:lnSpc>
            </a:pPr>
            <a:r>
              <a:rPr lang="de-DE" sz="1800" dirty="0" smtClean="0"/>
              <a:t>GPS-Modul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Soll </a:t>
            </a:r>
            <a:r>
              <a:rPr lang="de-DE" sz="1600" dirty="0" smtClean="0"/>
              <a:t>beim </a:t>
            </a:r>
            <a:r>
              <a:rPr lang="de-DE" sz="1600" dirty="0" err="1" smtClean="0"/>
              <a:t>Outdoor</a:t>
            </a:r>
            <a:r>
              <a:rPr lang="de-DE" sz="1600" dirty="0" smtClean="0"/>
              <a:t>-Flug </a:t>
            </a:r>
            <a:r>
              <a:rPr lang="de-DE" sz="1600" dirty="0" err="1" smtClean="0"/>
              <a:t>Wegpunkt</a:t>
            </a:r>
            <a:r>
              <a:rPr lang="de-DE" sz="1600" dirty="0" smtClean="0"/>
              <a:t>-Navigation </a:t>
            </a:r>
            <a:r>
              <a:rPr lang="de-DE" sz="1600" dirty="0" smtClean="0"/>
              <a:t>ermöglichen </a:t>
            </a:r>
          </a:p>
          <a:p>
            <a:pPr lvl="1">
              <a:lnSpc>
                <a:spcPct val="90000"/>
              </a:lnSpc>
            </a:pPr>
            <a:r>
              <a:rPr lang="de-DE" sz="1800" dirty="0" smtClean="0"/>
              <a:t>Optische Bewegungserkennung mit On-Board Kamera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Soll Drift der IMU-Sensoren beheben ohne Flexibilität einzuschränken</a:t>
            </a:r>
          </a:p>
          <a:p>
            <a:pPr lvl="2">
              <a:lnSpc>
                <a:spcPct val="90000"/>
              </a:lnSpc>
            </a:pPr>
            <a:endParaRPr lang="de-DE" sz="1600" dirty="0" smtClean="0"/>
          </a:p>
        </p:txBody>
      </p:sp>
      <p:grpSp>
        <p:nvGrpSpPr>
          <p:cNvPr id="154" name="Gruppieren 153"/>
          <p:cNvGrpSpPr/>
          <p:nvPr/>
        </p:nvGrpSpPr>
        <p:grpSpPr>
          <a:xfrm>
            <a:off x="4500562" y="3929066"/>
            <a:ext cx="3533715" cy="2308041"/>
            <a:chOff x="4500562" y="3929066"/>
            <a:chExt cx="3533715" cy="2308041"/>
          </a:xfrm>
        </p:grpSpPr>
        <p:sp>
          <p:nvSpPr>
            <p:cNvPr id="228" name="Ellipse 227"/>
            <p:cNvSpPr/>
            <p:nvPr/>
          </p:nvSpPr>
          <p:spPr>
            <a:xfrm>
              <a:off x="6307641" y="5123253"/>
              <a:ext cx="190219" cy="1364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/>
            <p:cNvSpPr/>
            <p:nvPr/>
          </p:nvSpPr>
          <p:spPr>
            <a:xfrm>
              <a:off x="6307412" y="4808366"/>
              <a:ext cx="190219" cy="1364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8" name="Rechteck 4"/>
            <p:cNvSpPr/>
            <p:nvPr/>
          </p:nvSpPr>
          <p:spPr>
            <a:xfrm>
              <a:off x="5777567" y="4370072"/>
              <a:ext cx="1616859" cy="95535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9" name="Rechteck 3"/>
            <p:cNvSpPr/>
            <p:nvPr/>
          </p:nvSpPr>
          <p:spPr>
            <a:xfrm>
              <a:off x="5308993" y="4679698"/>
              <a:ext cx="1616859" cy="95535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0" name="Parallelogramm 6"/>
            <p:cNvSpPr/>
            <p:nvPr/>
          </p:nvSpPr>
          <p:spPr>
            <a:xfrm rot="19539794">
              <a:off x="6594454" y="4612249"/>
              <a:ext cx="1114002" cy="806895"/>
            </a:xfrm>
            <a:prstGeom prst="parallelogram">
              <a:avLst>
                <a:gd name="adj" fmla="val 68523"/>
              </a:avLst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Parallelogramm 7"/>
            <p:cNvSpPr/>
            <p:nvPr/>
          </p:nvSpPr>
          <p:spPr>
            <a:xfrm rot="19539794">
              <a:off x="4988254" y="4599797"/>
              <a:ext cx="1114002" cy="806895"/>
            </a:xfrm>
            <a:prstGeom prst="parallelogram">
              <a:avLst>
                <a:gd name="adj" fmla="val 68523"/>
              </a:avLst>
            </a:prstGeom>
            <a:solidFill>
              <a:srgbClr val="FF0000">
                <a:alpha val="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8"/>
            <p:cNvGrpSpPr/>
            <p:nvPr/>
          </p:nvGrpSpPr>
          <p:grpSpPr>
            <a:xfrm>
              <a:off x="5927203" y="4884418"/>
              <a:ext cx="903538" cy="375317"/>
              <a:chOff x="4632421" y="3143248"/>
              <a:chExt cx="1923145" cy="868273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295" name="Ellipse 9"/>
              <p:cNvSpPr/>
              <p:nvPr/>
            </p:nvSpPr>
            <p:spPr>
              <a:xfrm>
                <a:off x="5550098" y="3143248"/>
                <a:ext cx="642942" cy="28575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6" name="Ellipse 10"/>
              <p:cNvSpPr/>
              <p:nvPr/>
            </p:nvSpPr>
            <p:spPr>
              <a:xfrm>
                <a:off x="5000628" y="3725769"/>
                <a:ext cx="642942" cy="28575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7" name="Ellipse 11"/>
              <p:cNvSpPr/>
              <p:nvPr/>
            </p:nvSpPr>
            <p:spPr>
              <a:xfrm>
                <a:off x="5912624" y="3555523"/>
                <a:ext cx="642942" cy="2857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8" name="Ellipse 12"/>
              <p:cNvSpPr/>
              <p:nvPr/>
            </p:nvSpPr>
            <p:spPr>
              <a:xfrm>
                <a:off x="4632421" y="3297141"/>
                <a:ext cx="642942" cy="28575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9" name="Gerade Verbindung 13"/>
              <p:cNvCxnSpPr/>
              <p:nvPr/>
            </p:nvCxnSpPr>
            <p:spPr>
              <a:xfrm rot="5400000" flipH="1" flipV="1">
                <a:off x="5421199" y="3409687"/>
                <a:ext cx="327599" cy="32215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Gerade Verbindung 14"/>
              <p:cNvCxnSpPr/>
              <p:nvPr/>
            </p:nvCxnSpPr>
            <p:spPr>
              <a:xfrm>
                <a:off x="5253329" y="3478404"/>
                <a:ext cx="675993" cy="16491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uppieren 117"/>
              <p:cNvGrpSpPr/>
              <p:nvPr/>
            </p:nvGrpSpPr>
            <p:grpSpPr>
              <a:xfrm>
                <a:off x="5000620" y="3786190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315" name="Ellipse 314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6" name="Ellipse 315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7" name="Ellipse 32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02" name="Gruppieren 121"/>
              <p:cNvGrpSpPr/>
              <p:nvPr/>
            </p:nvGrpSpPr>
            <p:grpSpPr>
              <a:xfrm>
                <a:off x="5929314" y="3632297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312" name="Ellipse 311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3" name="Ellipse 312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4" name="Ellipse 313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03" name="Gruppieren 125"/>
              <p:cNvGrpSpPr/>
              <p:nvPr/>
            </p:nvGrpSpPr>
            <p:grpSpPr>
              <a:xfrm>
                <a:off x="5561107" y="3214686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309" name="Ellipse 24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0" name="Ellipse 25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1" name="Ellipse 310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04" name="Gruppieren 129"/>
              <p:cNvGrpSpPr/>
              <p:nvPr/>
            </p:nvGrpSpPr>
            <p:grpSpPr>
              <a:xfrm>
                <a:off x="4654447" y="3357562"/>
                <a:ext cx="623054" cy="135288"/>
                <a:chOff x="1805806" y="4365282"/>
                <a:chExt cx="766780" cy="178940"/>
              </a:xfrm>
              <a:grpFill/>
            </p:grpSpPr>
            <p:sp>
              <p:nvSpPr>
                <p:cNvPr id="306" name="Ellipse 305"/>
                <p:cNvSpPr/>
                <p:nvPr/>
              </p:nvSpPr>
              <p:spPr>
                <a:xfrm rot="1082460">
                  <a:off x="2197279" y="4498503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7" name="Ellipse 306"/>
                <p:cNvSpPr/>
                <p:nvPr/>
              </p:nvSpPr>
              <p:spPr>
                <a:xfrm>
                  <a:off x="2146565" y="4385917"/>
                  <a:ext cx="71438" cy="12084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8" name="Ellipse 307"/>
                <p:cNvSpPr/>
                <p:nvPr/>
              </p:nvSpPr>
              <p:spPr>
                <a:xfrm rot="1082460">
                  <a:off x="1805806" y="4365282"/>
                  <a:ext cx="375307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305" name="Gerade Verbindung 20"/>
              <p:cNvCxnSpPr/>
              <p:nvPr/>
            </p:nvCxnSpPr>
            <p:spPr>
              <a:xfrm rot="5400000" flipH="1" flipV="1">
                <a:off x="5594166" y="3417983"/>
                <a:ext cx="142876" cy="1428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72"/>
            <p:cNvGrpSpPr/>
            <p:nvPr/>
          </p:nvGrpSpPr>
          <p:grpSpPr>
            <a:xfrm>
              <a:off x="5890994" y="5511642"/>
              <a:ext cx="237773" cy="204945"/>
              <a:chOff x="6215074" y="4679165"/>
              <a:chExt cx="357190" cy="429104"/>
            </a:xfrm>
          </p:grpSpPr>
          <p:sp>
            <p:nvSpPr>
              <p:cNvPr id="292" name="Trapezoid 71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3" name="Ellipse 292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Ellipse 68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3" name="Gruppieren 73"/>
            <p:cNvGrpSpPr/>
            <p:nvPr/>
          </p:nvGrpSpPr>
          <p:grpSpPr>
            <a:xfrm>
              <a:off x="6450305" y="5519452"/>
              <a:ext cx="237773" cy="204945"/>
              <a:chOff x="6215074" y="4679165"/>
              <a:chExt cx="357190" cy="429104"/>
            </a:xfrm>
          </p:grpSpPr>
          <p:sp>
            <p:nvSpPr>
              <p:cNvPr id="289" name="Trapezoid 74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Ellipse 289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1" name="Ellipse 290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4" name="Gruppieren 77"/>
            <p:cNvGrpSpPr/>
            <p:nvPr/>
          </p:nvGrpSpPr>
          <p:grpSpPr>
            <a:xfrm rot="16200000">
              <a:off x="7151597" y="4724537"/>
              <a:ext cx="170598" cy="285645"/>
              <a:chOff x="6215074" y="4679165"/>
              <a:chExt cx="357190" cy="429104"/>
            </a:xfrm>
          </p:grpSpPr>
          <p:sp>
            <p:nvSpPr>
              <p:cNvPr id="286" name="Trapezoid 285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8" name="Ellipse 287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5" name="Gruppieren 81"/>
            <p:cNvGrpSpPr/>
            <p:nvPr/>
          </p:nvGrpSpPr>
          <p:grpSpPr>
            <a:xfrm rot="16200000">
              <a:off x="7157973" y="5105405"/>
              <a:ext cx="170598" cy="285645"/>
              <a:chOff x="6215074" y="4679165"/>
              <a:chExt cx="357190" cy="429104"/>
            </a:xfrm>
          </p:grpSpPr>
          <p:sp>
            <p:nvSpPr>
              <p:cNvPr id="283" name="Trapezoid 82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4" name="Ellipse 283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5" name="Ellipse 284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6" name="Gruppieren 85"/>
            <p:cNvGrpSpPr/>
            <p:nvPr/>
          </p:nvGrpSpPr>
          <p:grpSpPr>
            <a:xfrm rot="10800000">
              <a:off x="5927204" y="4406741"/>
              <a:ext cx="237773" cy="204945"/>
              <a:chOff x="6215074" y="4679165"/>
              <a:chExt cx="357190" cy="429104"/>
            </a:xfrm>
          </p:grpSpPr>
          <p:sp>
            <p:nvSpPr>
              <p:cNvPr id="280" name="Trapezoid 279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Ellipse 280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2" name="Ellipse 281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37" name="Gruppieren 89"/>
            <p:cNvGrpSpPr/>
            <p:nvPr/>
          </p:nvGrpSpPr>
          <p:grpSpPr>
            <a:xfrm rot="10800000">
              <a:off x="6497860" y="4406741"/>
              <a:ext cx="237773" cy="204945"/>
              <a:chOff x="6215074" y="4679165"/>
              <a:chExt cx="357190" cy="429104"/>
            </a:xfrm>
          </p:grpSpPr>
          <p:sp>
            <p:nvSpPr>
              <p:cNvPr id="277" name="Trapezoid 276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Ellipse 278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8" name="Ellipse 237"/>
            <p:cNvSpPr/>
            <p:nvPr/>
          </p:nvSpPr>
          <p:spPr>
            <a:xfrm>
              <a:off x="5499212" y="4850296"/>
              <a:ext cx="47555" cy="170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5499212" y="5191493"/>
              <a:ext cx="47555" cy="170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25852" y="5635048"/>
              <a:ext cx="542119" cy="536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1" name="Freihandform 240"/>
            <p:cNvSpPr/>
            <p:nvPr/>
          </p:nvSpPr>
          <p:spPr>
            <a:xfrm>
              <a:off x="6402751" y="5089134"/>
              <a:ext cx="760875" cy="477675"/>
            </a:xfrm>
            <a:custGeom>
              <a:avLst/>
              <a:gdLst>
                <a:gd name="connsiteX0" fmla="*/ 0 w 995362"/>
                <a:gd name="connsiteY0" fmla="*/ 0 h 1747838"/>
                <a:gd name="connsiteX1" fmla="*/ 547687 w 995362"/>
                <a:gd name="connsiteY1" fmla="*/ 804863 h 1747838"/>
                <a:gd name="connsiteX2" fmla="*/ 238125 w 995362"/>
                <a:gd name="connsiteY2" fmla="*/ 804863 h 1747838"/>
                <a:gd name="connsiteX3" fmla="*/ 995362 w 995362"/>
                <a:gd name="connsiteY3" fmla="*/ 1747838 h 1747838"/>
                <a:gd name="connsiteX4" fmla="*/ 461962 w 995362"/>
                <a:gd name="connsiteY4" fmla="*/ 966788 h 1747838"/>
                <a:gd name="connsiteX5" fmla="*/ 781050 w 995362"/>
                <a:gd name="connsiteY5" fmla="*/ 962025 h 1747838"/>
                <a:gd name="connsiteX6" fmla="*/ 0 w 995362"/>
                <a:gd name="connsiteY6" fmla="*/ 0 h 174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5362" h="1747838">
                  <a:moveTo>
                    <a:pt x="0" y="0"/>
                  </a:moveTo>
                  <a:lnTo>
                    <a:pt x="547687" y="804863"/>
                  </a:lnTo>
                  <a:lnTo>
                    <a:pt x="238125" y="804863"/>
                  </a:lnTo>
                  <a:lnTo>
                    <a:pt x="995362" y="1747838"/>
                  </a:lnTo>
                  <a:lnTo>
                    <a:pt x="461962" y="966788"/>
                  </a:lnTo>
                  <a:lnTo>
                    <a:pt x="781050" y="96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2" name="Gerade Verbindung 241"/>
            <p:cNvCxnSpPr/>
            <p:nvPr/>
          </p:nvCxnSpPr>
          <p:spPr>
            <a:xfrm rot="5400000" flipH="1" flipV="1">
              <a:off x="7310527" y="5622722"/>
              <a:ext cx="102359" cy="1057"/>
            </a:xfrm>
            <a:prstGeom prst="line">
              <a:avLst/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 Verbindung 242"/>
            <p:cNvCxnSpPr/>
            <p:nvPr/>
          </p:nvCxnSpPr>
          <p:spPr>
            <a:xfrm rot="5400000" flipH="1" flipV="1">
              <a:off x="6337432" y="5026902"/>
              <a:ext cx="102359" cy="1057"/>
            </a:xfrm>
            <a:prstGeom prst="line">
              <a:avLst/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uppieren 125"/>
            <p:cNvGrpSpPr/>
            <p:nvPr/>
          </p:nvGrpSpPr>
          <p:grpSpPr>
            <a:xfrm>
              <a:off x="7185627" y="5480235"/>
              <a:ext cx="332883" cy="170598"/>
              <a:chOff x="6072198" y="3000372"/>
              <a:chExt cx="1357322" cy="928694"/>
            </a:xfrm>
          </p:grpSpPr>
          <p:grpSp>
            <p:nvGrpSpPr>
              <p:cNvPr id="269" name="Gruppieren 120"/>
              <p:cNvGrpSpPr/>
              <p:nvPr/>
            </p:nvGrpSpPr>
            <p:grpSpPr>
              <a:xfrm>
                <a:off x="6643702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274" name="Bogen 273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Bogen 274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6" name="Bogen 275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70" name="Gruppieren 121"/>
              <p:cNvGrpSpPr/>
              <p:nvPr/>
            </p:nvGrpSpPr>
            <p:grpSpPr>
              <a:xfrm rot="10800000">
                <a:off x="6072198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271" name="Bogen 270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2" name="Bogen 271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3" name="Bogen 272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45" name="Gruppieren 126"/>
            <p:cNvGrpSpPr/>
            <p:nvPr/>
          </p:nvGrpSpPr>
          <p:grpSpPr>
            <a:xfrm>
              <a:off x="6212532" y="4884416"/>
              <a:ext cx="332883" cy="170598"/>
              <a:chOff x="6072198" y="3000372"/>
              <a:chExt cx="1357322" cy="928694"/>
            </a:xfrm>
          </p:grpSpPr>
          <p:grpSp>
            <p:nvGrpSpPr>
              <p:cNvPr id="261" name="Gruppieren 120"/>
              <p:cNvGrpSpPr/>
              <p:nvPr/>
            </p:nvGrpSpPr>
            <p:grpSpPr>
              <a:xfrm>
                <a:off x="6643702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266" name="Bogen 265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Bogen 266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8" name="Bogen 267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62" name="Gruppieren 121"/>
              <p:cNvGrpSpPr/>
              <p:nvPr/>
            </p:nvGrpSpPr>
            <p:grpSpPr>
              <a:xfrm rot="10800000">
                <a:off x="6072198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263" name="Bogen 262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Bogen 263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Bogen 264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246" name="Form 245"/>
            <p:cNvCxnSpPr>
              <a:endCxn id="240" idx="1"/>
            </p:cNvCxnSpPr>
            <p:nvPr/>
          </p:nvCxnSpPr>
          <p:spPr>
            <a:xfrm rot="16200000" flipH="1">
              <a:off x="6364353" y="5341861"/>
              <a:ext cx="208608" cy="914389"/>
            </a:xfrm>
            <a:prstGeom prst="bentConnector4">
              <a:avLst>
                <a:gd name="adj1" fmla="val 101524"/>
                <a:gd name="adj2" fmla="val 526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Form 246"/>
            <p:cNvCxnSpPr>
              <a:stCxn id="291" idx="4"/>
              <a:endCxn id="240" idx="1"/>
            </p:cNvCxnSpPr>
            <p:nvPr/>
          </p:nvCxnSpPr>
          <p:spPr>
            <a:xfrm rot="16200000" flipH="1">
              <a:off x="6658833" y="5636339"/>
              <a:ext cx="178962" cy="35507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Form 141"/>
            <p:cNvCxnSpPr>
              <a:stCxn id="285" idx="4"/>
              <a:endCxn id="240" idx="3"/>
            </p:cNvCxnSpPr>
            <p:nvPr/>
          </p:nvCxnSpPr>
          <p:spPr>
            <a:xfrm>
              <a:off x="7386091" y="5247090"/>
              <a:ext cx="81880" cy="656269"/>
            </a:xfrm>
            <a:prstGeom prst="bentConnector3">
              <a:avLst>
                <a:gd name="adj1" fmla="val 28585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Form 141"/>
            <p:cNvCxnSpPr>
              <a:stCxn id="288" idx="4"/>
              <a:endCxn id="240" idx="3"/>
            </p:cNvCxnSpPr>
            <p:nvPr/>
          </p:nvCxnSpPr>
          <p:spPr>
            <a:xfrm>
              <a:off x="7379715" y="4866221"/>
              <a:ext cx="88256" cy="1037138"/>
            </a:xfrm>
            <a:prstGeom prst="bentConnector3">
              <a:avLst>
                <a:gd name="adj1" fmla="val 2724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Form 141"/>
            <p:cNvCxnSpPr>
              <a:stCxn id="279" idx="4"/>
              <a:endCxn id="240" idx="3"/>
            </p:cNvCxnSpPr>
            <p:nvPr/>
          </p:nvCxnSpPr>
          <p:spPr>
            <a:xfrm rot="16200000" flipH="1">
              <a:off x="6293259" y="4728647"/>
              <a:ext cx="1496618" cy="852806"/>
            </a:xfrm>
            <a:prstGeom prst="bentConnector4">
              <a:avLst>
                <a:gd name="adj1" fmla="val -7295"/>
                <a:gd name="adj2" fmla="val 11784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Form 141"/>
            <p:cNvCxnSpPr>
              <a:stCxn id="282" idx="4"/>
              <a:endCxn id="240" idx="3"/>
            </p:cNvCxnSpPr>
            <p:nvPr/>
          </p:nvCxnSpPr>
          <p:spPr>
            <a:xfrm rot="16200000" flipH="1">
              <a:off x="6007931" y="4443319"/>
              <a:ext cx="1496618" cy="1423463"/>
            </a:xfrm>
            <a:prstGeom prst="bentConnector4">
              <a:avLst>
                <a:gd name="adj1" fmla="val -7295"/>
                <a:gd name="adj2" fmla="val 11069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winkelte Verbindung 251"/>
            <p:cNvCxnSpPr>
              <a:stCxn id="238" idx="2"/>
              <a:endCxn id="240" idx="1"/>
            </p:cNvCxnSpPr>
            <p:nvPr/>
          </p:nvCxnSpPr>
          <p:spPr>
            <a:xfrm rot="10800000" flipH="1" flipV="1">
              <a:off x="5499212" y="4935595"/>
              <a:ext cx="1426641" cy="967764"/>
            </a:xfrm>
            <a:prstGeom prst="bentConnector3">
              <a:avLst>
                <a:gd name="adj1" fmla="val -1066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winkelte Verbindung 252"/>
            <p:cNvCxnSpPr>
              <a:stCxn id="239" idx="2"/>
              <a:endCxn id="240" idx="1"/>
            </p:cNvCxnSpPr>
            <p:nvPr/>
          </p:nvCxnSpPr>
          <p:spPr>
            <a:xfrm rot="10800000" flipH="1" flipV="1">
              <a:off x="5499212" y="5276791"/>
              <a:ext cx="1426641" cy="626567"/>
            </a:xfrm>
            <a:prstGeom prst="bentConnector3">
              <a:avLst>
                <a:gd name="adj1" fmla="val -1066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feld 253"/>
            <p:cNvSpPr txBox="1"/>
            <p:nvPr/>
          </p:nvSpPr>
          <p:spPr>
            <a:xfrm>
              <a:off x="4500562" y="5929330"/>
              <a:ext cx="2395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Motion Tracking System</a:t>
              </a:r>
              <a:endParaRPr lang="de-DE" sz="1400" dirty="0"/>
            </a:p>
          </p:txBody>
        </p:sp>
        <p:cxnSp>
          <p:nvCxnSpPr>
            <p:cNvPr id="255" name="Gerade Verbindung mit Pfeil 254"/>
            <p:cNvCxnSpPr>
              <a:endCxn id="240" idx="1"/>
            </p:cNvCxnSpPr>
            <p:nvPr/>
          </p:nvCxnSpPr>
          <p:spPr>
            <a:xfrm flipV="1">
              <a:off x="6715141" y="5903359"/>
              <a:ext cx="210711" cy="168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feld 255"/>
            <p:cNvSpPr txBox="1"/>
            <p:nvPr/>
          </p:nvSpPr>
          <p:spPr>
            <a:xfrm>
              <a:off x="4500562" y="3984151"/>
              <a:ext cx="1119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Off-Board </a:t>
              </a:r>
            </a:p>
            <a:p>
              <a:r>
                <a:rPr lang="de-DE" sz="1400" dirty="0" smtClean="0"/>
                <a:t>Kamera</a:t>
              </a:r>
              <a:endParaRPr lang="de-DE" sz="1400" dirty="0"/>
            </a:p>
          </p:txBody>
        </p:sp>
        <p:cxnSp>
          <p:nvCxnSpPr>
            <p:cNvPr id="257" name="Gerade Verbindung mit Pfeil 256"/>
            <p:cNvCxnSpPr>
              <a:endCxn id="282" idx="2"/>
            </p:cNvCxnSpPr>
            <p:nvPr/>
          </p:nvCxnSpPr>
          <p:spPr>
            <a:xfrm>
              <a:off x="5214944" y="4269905"/>
              <a:ext cx="877119" cy="1477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hteck 226"/>
            <p:cNvSpPr/>
            <p:nvPr/>
          </p:nvSpPr>
          <p:spPr>
            <a:xfrm>
              <a:off x="4515231" y="3929066"/>
              <a:ext cx="3519046" cy="2286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/>
          <p:cNvGrpSpPr/>
          <p:nvPr/>
        </p:nvGrpSpPr>
        <p:grpSpPr>
          <a:xfrm>
            <a:off x="642910" y="3929066"/>
            <a:ext cx="3519047" cy="2286016"/>
            <a:chOff x="4492995" y="4000504"/>
            <a:chExt cx="3519047" cy="2286016"/>
          </a:xfrm>
        </p:grpSpPr>
        <p:sp>
          <p:nvSpPr>
            <p:cNvPr id="203" name="Ellipse 9"/>
            <p:cNvSpPr/>
            <p:nvPr/>
          </p:nvSpPr>
          <p:spPr>
            <a:xfrm>
              <a:off x="6335800" y="4914911"/>
              <a:ext cx="374776" cy="15067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Ellipse 10"/>
            <p:cNvSpPr/>
            <p:nvPr/>
          </p:nvSpPr>
          <p:spPr>
            <a:xfrm>
              <a:off x="6015510" y="5222065"/>
              <a:ext cx="374776" cy="15067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Ellipse 11"/>
            <p:cNvSpPr/>
            <p:nvPr/>
          </p:nvSpPr>
          <p:spPr>
            <a:xfrm>
              <a:off x="6547119" y="5132297"/>
              <a:ext cx="374776" cy="15067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Ellipse 12"/>
            <p:cNvSpPr/>
            <p:nvPr/>
          </p:nvSpPr>
          <p:spPr>
            <a:xfrm>
              <a:off x="5800879" y="4996056"/>
              <a:ext cx="374776" cy="15067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7" name="Gerade Verbindung 13"/>
            <p:cNvCxnSpPr/>
            <p:nvPr/>
          </p:nvCxnSpPr>
          <p:spPr>
            <a:xfrm rot="5400000" flipH="1" flipV="1">
              <a:off x="6269775" y="5046440"/>
              <a:ext cx="172738" cy="187787"/>
            </a:xfrm>
            <a:prstGeom prst="lin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14"/>
            <p:cNvCxnSpPr/>
            <p:nvPr/>
          </p:nvCxnSpPr>
          <p:spPr>
            <a:xfrm>
              <a:off x="6162811" y="5091633"/>
              <a:ext cx="394042" cy="86954"/>
            </a:xfrm>
            <a:prstGeom prst="lin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117"/>
            <p:cNvGrpSpPr/>
            <p:nvPr/>
          </p:nvGrpSpPr>
          <p:grpSpPr>
            <a:xfrm>
              <a:off x="6015504" y="5253924"/>
              <a:ext cx="363183" cy="71335"/>
              <a:chOff x="1805806" y="4365282"/>
              <a:chExt cx="766780" cy="178940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223" name="Ellipse 222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0" name="Gruppieren 121"/>
            <p:cNvGrpSpPr/>
            <p:nvPr/>
          </p:nvGrpSpPr>
          <p:grpSpPr>
            <a:xfrm>
              <a:off x="6556847" y="5172778"/>
              <a:ext cx="363183" cy="71335"/>
              <a:chOff x="1805806" y="4365282"/>
              <a:chExt cx="766780" cy="178940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220" name="Ellipse 219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" name="Ellipse 220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1" name="Gruppieren 125"/>
            <p:cNvGrpSpPr/>
            <p:nvPr/>
          </p:nvGrpSpPr>
          <p:grpSpPr>
            <a:xfrm>
              <a:off x="6342216" y="4952579"/>
              <a:ext cx="363183" cy="71335"/>
              <a:chOff x="1805806" y="4365282"/>
              <a:chExt cx="766780" cy="178940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217" name="Ellipse 216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" name="Ellipse 218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2" name="Gruppieren 129"/>
            <p:cNvGrpSpPr/>
            <p:nvPr/>
          </p:nvGrpSpPr>
          <p:grpSpPr>
            <a:xfrm>
              <a:off x="5813717" y="5027915"/>
              <a:ext cx="363183" cy="71335"/>
              <a:chOff x="1805806" y="4365282"/>
              <a:chExt cx="766780" cy="178940"/>
            </a:xfr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214" name="Ellipse 21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Ellipse 214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Ellipse 215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13" name="Gerade Verbindung 20"/>
            <p:cNvCxnSpPr/>
            <p:nvPr/>
          </p:nvCxnSpPr>
          <p:spPr>
            <a:xfrm rot="5400000" flipH="1" flipV="1">
              <a:off x="6365461" y="5055801"/>
              <a:ext cx="75336" cy="83284"/>
            </a:xfrm>
            <a:prstGeom prst="lin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03617" y="5706487"/>
              <a:ext cx="542119" cy="536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9" name="Freihandform 168"/>
            <p:cNvSpPr/>
            <p:nvPr/>
          </p:nvSpPr>
          <p:spPr>
            <a:xfrm>
              <a:off x="6380515" y="5160572"/>
              <a:ext cx="760875" cy="477675"/>
            </a:xfrm>
            <a:custGeom>
              <a:avLst/>
              <a:gdLst>
                <a:gd name="connsiteX0" fmla="*/ 0 w 995362"/>
                <a:gd name="connsiteY0" fmla="*/ 0 h 1747838"/>
                <a:gd name="connsiteX1" fmla="*/ 547687 w 995362"/>
                <a:gd name="connsiteY1" fmla="*/ 804863 h 1747838"/>
                <a:gd name="connsiteX2" fmla="*/ 238125 w 995362"/>
                <a:gd name="connsiteY2" fmla="*/ 804863 h 1747838"/>
                <a:gd name="connsiteX3" fmla="*/ 995362 w 995362"/>
                <a:gd name="connsiteY3" fmla="*/ 1747838 h 1747838"/>
                <a:gd name="connsiteX4" fmla="*/ 461962 w 995362"/>
                <a:gd name="connsiteY4" fmla="*/ 966788 h 1747838"/>
                <a:gd name="connsiteX5" fmla="*/ 781050 w 995362"/>
                <a:gd name="connsiteY5" fmla="*/ 962025 h 1747838"/>
                <a:gd name="connsiteX6" fmla="*/ 0 w 995362"/>
                <a:gd name="connsiteY6" fmla="*/ 0 h 174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5362" h="1747838">
                  <a:moveTo>
                    <a:pt x="0" y="0"/>
                  </a:moveTo>
                  <a:lnTo>
                    <a:pt x="547687" y="804863"/>
                  </a:lnTo>
                  <a:lnTo>
                    <a:pt x="238125" y="804863"/>
                  </a:lnTo>
                  <a:lnTo>
                    <a:pt x="995362" y="1747838"/>
                  </a:lnTo>
                  <a:lnTo>
                    <a:pt x="461962" y="966788"/>
                  </a:lnTo>
                  <a:lnTo>
                    <a:pt x="781050" y="96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0" name="Gerade Verbindung 169"/>
            <p:cNvCxnSpPr/>
            <p:nvPr/>
          </p:nvCxnSpPr>
          <p:spPr>
            <a:xfrm rot="5400000" flipH="1" flipV="1">
              <a:off x="7288292" y="5694160"/>
              <a:ext cx="102359" cy="1057"/>
            </a:xfrm>
            <a:prstGeom prst="line">
              <a:avLst/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/>
            <p:nvPr/>
          </p:nvCxnSpPr>
          <p:spPr>
            <a:xfrm rot="5400000" flipH="1" flipV="1">
              <a:off x="6315196" y="5098340"/>
              <a:ext cx="102359" cy="1057"/>
            </a:xfrm>
            <a:prstGeom prst="line">
              <a:avLst/>
            </a:prstGeom>
            <a:ln w="22225" cap="rnd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uppieren 125"/>
            <p:cNvGrpSpPr/>
            <p:nvPr/>
          </p:nvGrpSpPr>
          <p:grpSpPr>
            <a:xfrm>
              <a:off x="7163388" y="5551674"/>
              <a:ext cx="332882" cy="170598"/>
              <a:chOff x="6072198" y="3000372"/>
              <a:chExt cx="1357322" cy="928694"/>
            </a:xfrm>
          </p:grpSpPr>
          <p:grpSp>
            <p:nvGrpSpPr>
              <p:cNvPr id="195" name="Gruppieren 120"/>
              <p:cNvGrpSpPr/>
              <p:nvPr/>
            </p:nvGrpSpPr>
            <p:grpSpPr>
              <a:xfrm>
                <a:off x="6643702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200" name="Bogen 199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1" name="Bogen 200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2" name="Bogen 201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6" name="Gruppieren 121"/>
              <p:cNvGrpSpPr/>
              <p:nvPr/>
            </p:nvGrpSpPr>
            <p:grpSpPr>
              <a:xfrm rot="10800000">
                <a:off x="6072198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197" name="Bogen 196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8" name="Bogen 197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Bogen 198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73" name="Gruppieren 126"/>
            <p:cNvGrpSpPr/>
            <p:nvPr/>
          </p:nvGrpSpPr>
          <p:grpSpPr>
            <a:xfrm>
              <a:off x="6190293" y="4955854"/>
              <a:ext cx="332882" cy="170598"/>
              <a:chOff x="6072198" y="3000372"/>
              <a:chExt cx="1357322" cy="928694"/>
            </a:xfrm>
          </p:grpSpPr>
          <p:grpSp>
            <p:nvGrpSpPr>
              <p:cNvPr id="187" name="Gruppieren 120"/>
              <p:cNvGrpSpPr/>
              <p:nvPr/>
            </p:nvGrpSpPr>
            <p:grpSpPr>
              <a:xfrm>
                <a:off x="6643702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192" name="Bogen 191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3" name="Bogen 192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Bogen 193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21"/>
              <p:cNvGrpSpPr/>
              <p:nvPr/>
            </p:nvGrpSpPr>
            <p:grpSpPr>
              <a:xfrm rot="10800000">
                <a:off x="6072198" y="3000372"/>
                <a:ext cx="785818" cy="928694"/>
                <a:chOff x="5857884" y="2538693"/>
                <a:chExt cx="785818" cy="928694"/>
              </a:xfrm>
            </p:grpSpPr>
            <p:sp>
              <p:nvSpPr>
                <p:cNvPr id="189" name="Bogen 188"/>
                <p:cNvSpPr/>
                <p:nvPr/>
              </p:nvSpPr>
              <p:spPr>
                <a:xfrm>
                  <a:off x="5857884" y="2786058"/>
                  <a:ext cx="357190" cy="428628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Bogen 189"/>
                <p:cNvSpPr/>
                <p:nvPr/>
              </p:nvSpPr>
              <p:spPr>
                <a:xfrm>
                  <a:off x="6072198" y="2643182"/>
                  <a:ext cx="347666" cy="704856"/>
                </a:xfrm>
                <a:prstGeom prst="arc">
                  <a:avLst>
                    <a:gd name="adj1" fmla="val 16200000"/>
                    <a:gd name="adj2" fmla="val 52191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Bogen 190"/>
                <p:cNvSpPr/>
                <p:nvPr/>
              </p:nvSpPr>
              <p:spPr>
                <a:xfrm>
                  <a:off x="6357950" y="2538693"/>
                  <a:ext cx="285752" cy="928694"/>
                </a:xfrm>
                <a:prstGeom prst="arc">
                  <a:avLst>
                    <a:gd name="adj1" fmla="val 16200000"/>
                    <a:gd name="adj2" fmla="val 528850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74" name="Textfeld 173"/>
            <p:cNvSpPr txBox="1"/>
            <p:nvPr/>
          </p:nvSpPr>
          <p:spPr>
            <a:xfrm>
              <a:off x="4572000" y="5929330"/>
              <a:ext cx="2434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Motion Tracking System</a:t>
              </a:r>
              <a:endParaRPr lang="de-DE" sz="1400" dirty="0"/>
            </a:p>
          </p:txBody>
        </p:sp>
        <p:sp>
          <p:nvSpPr>
            <p:cNvPr id="176" name="Textfeld 175"/>
            <p:cNvSpPr txBox="1"/>
            <p:nvPr/>
          </p:nvSpPr>
          <p:spPr>
            <a:xfrm>
              <a:off x="4572000" y="4143380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On-Board Kamera</a:t>
              </a:r>
              <a:endParaRPr lang="de-DE" sz="1400" dirty="0"/>
            </a:p>
          </p:txBody>
        </p:sp>
        <p:cxnSp>
          <p:nvCxnSpPr>
            <p:cNvPr id="177" name="Gerade Verbindung mit Pfeil 212"/>
            <p:cNvCxnSpPr>
              <a:stCxn id="176" idx="2"/>
            </p:cNvCxnSpPr>
            <p:nvPr/>
          </p:nvCxnSpPr>
          <p:spPr>
            <a:xfrm rot="16200000" flipH="1">
              <a:off x="5172940" y="4601444"/>
              <a:ext cx="548350" cy="67866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hteck 180"/>
            <p:cNvSpPr/>
            <p:nvPr/>
          </p:nvSpPr>
          <p:spPr>
            <a:xfrm>
              <a:off x="4492995" y="4000504"/>
              <a:ext cx="3519047" cy="2286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85"/>
            <p:cNvGrpSpPr/>
            <p:nvPr/>
          </p:nvGrpSpPr>
          <p:grpSpPr>
            <a:xfrm rot="10800000">
              <a:off x="6254460" y="5122730"/>
              <a:ext cx="237774" cy="204945"/>
              <a:chOff x="6215074" y="4679165"/>
              <a:chExt cx="357190" cy="429104"/>
            </a:xfrm>
          </p:grpSpPr>
          <p:sp>
            <p:nvSpPr>
              <p:cNvPr id="184" name="Trapezoid 183"/>
              <p:cNvSpPr/>
              <p:nvPr/>
            </p:nvSpPr>
            <p:spPr>
              <a:xfrm rot="10800000">
                <a:off x="6215074" y="4714884"/>
                <a:ext cx="357190" cy="357190"/>
              </a:xfrm>
              <a:prstGeom prst="trapezoid">
                <a:avLst>
                  <a:gd name="adj" fmla="val 31000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/>
              <p:cNvSpPr/>
              <p:nvPr/>
            </p:nvSpPr>
            <p:spPr>
              <a:xfrm>
                <a:off x="6215074" y="4679165"/>
                <a:ext cx="357190" cy="7143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/>
              <p:cNvSpPr/>
              <p:nvPr/>
            </p:nvSpPr>
            <p:spPr>
              <a:xfrm>
                <a:off x="6324608" y="5062550"/>
                <a:ext cx="142876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24" name="Gerade Verbindung mit Pfeil 323"/>
            <p:cNvCxnSpPr/>
            <p:nvPr/>
          </p:nvCxnSpPr>
          <p:spPr>
            <a:xfrm flipV="1">
              <a:off x="6643702" y="5857892"/>
              <a:ext cx="210711" cy="168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92150" y="2554288"/>
            <a:ext cx="77724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de-DE" sz="2000">
              <a:solidFill>
                <a:schemeClr val="bg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smtClean="0"/>
              <a:t>Positionsgenauigkeit (2/2)</a:t>
            </a:r>
            <a:endParaRPr lang="de-DE" dirty="0"/>
          </a:p>
        </p:txBody>
      </p:sp>
      <p:pic>
        <p:nvPicPr>
          <p:cNvPr id="5" name="Film_0002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4480" y="1214422"/>
            <a:ext cx="6072206" cy="485776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643042" y="6033819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fling.seas.upenn.edu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en-US" dirty="0" err="1"/>
              <a:t>Hochschule</a:t>
            </a:r>
            <a:r>
              <a:rPr lang="en-US" dirty="0"/>
              <a:t>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Zusammenfassung und Ausblick</a:t>
            </a:r>
            <a:endParaRPr lang="de-DE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 smtClean="0"/>
              <a:t>Stärken des Projektes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1800" dirty="0" smtClean="0"/>
              <a:t>Faszination des Fliegens</a:t>
            </a:r>
            <a:endParaRPr lang="de-DE" sz="1800" dirty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Zunehmende anzahl an interessierten Studenten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Interdisziplinare Herausforderung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 Didaktisch wertvoll</a:t>
            </a:r>
            <a:endParaRPr lang="de-DE" sz="1600" dirty="0"/>
          </a:p>
          <a:p>
            <a:pPr lvl="2">
              <a:lnSpc>
                <a:spcPct val="90000"/>
              </a:lnSpc>
              <a:buNone/>
            </a:pPr>
            <a:endParaRPr lang="de-DE" sz="1800" dirty="0"/>
          </a:p>
          <a:p>
            <a:pPr>
              <a:lnSpc>
                <a:spcPct val="90000"/>
              </a:lnSpc>
            </a:pPr>
            <a:r>
              <a:rPr lang="de-DE" sz="2000" dirty="0" smtClean="0"/>
              <a:t>Zukunft des Projektes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1800" dirty="0" smtClean="0"/>
              <a:t>Projekt lebt durch Weiterentwicklung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Interesse der Studenten muss bewahrt werden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Kontakte zur Industrie oder Sponsoren erhöhen Attraktivität</a:t>
            </a:r>
            <a:endParaRPr lang="de-DE" sz="2000" dirty="0" smtClean="0"/>
          </a:p>
          <a:p>
            <a:pPr lvl="1">
              <a:lnSpc>
                <a:spcPct val="90000"/>
              </a:lnSpc>
            </a:pPr>
            <a:r>
              <a:rPr lang="de-DE" sz="1800" dirty="0" smtClean="0"/>
              <a:t>Sponsoren Profitieren, Projekt Profitiert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Früher Kontakt zu beteiligten Studenten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Vermittlung von </a:t>
            </a:r>
            <a:r>
              <a:rPr lang="de-DE" sz="1600" dirty="0" err="1" smtClean="0"/>
              <a:t>Know-How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1">
              <a:lnSpc>
                <a:spcPct val="90000"/>
              </a:lnSpc>
            </a:pPr>
            <a:endParaRPr lang="de-DE" sz="1800" dirty="0" smtClean="0"/>
          </a:p>
          <a:p>
            <a:pPr lvl="1">
              <a:lnSpc>
                <a:spcPct val="90000"/>
              </a:lnSpc>
            </a:pPr>
            <a:endParaRPr 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1142976" y="5357826"/>
            <a:ext cx="705789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800" dirty="0" smtClean="0"/>
              <a:t>Vielen Dank für Ihre Aufmerksamkeit!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92150" y="2554288"/>
            <a:ext cx="77724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de-DE" sz="2000">
              <a:solidFill>
                <a:schemeClr val="bg2"/>
              </a:solidFill>
            </a:endParaRPr>
          </a:p>
        </p:txBody>
      </p:sp>
      <p:pic>
        <p:nvPicPr>
          <p:cNvPr id="4098" name="Picture 2" descr="C:\Users\Dio\Desktop\Gut\Quadrocopter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071678"/>
            <a:ext cx="4786314" cy="2331087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71472" y="2714620"/>
            <a:ext cx="4207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Haben Sie Fragen? 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en-US" dirty="0" err="1"/>
              <a:t>Hochschule</a:t>
            </a:r>
            <a:r>
              <a:rPr lang="en-US" dirty="0"/>
              <a:t> Esslingen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39342"/>
            <a:ext cx="8569325" cy="4423819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de-DE" sz="2000" dirty="0" smtClean="0"/>
              <a:t>Historie</a:t>
            </a:r>
            <a:endParaRPr lang="de-DE" sz="2000" dirty="0" smtClean="0"/>
          </a:p>
          <a:p>
            <a:pPr lvl="1">
              <a:lnSpc>
                <a:spcPct val="90000"/>
              </a:lnSpc>
              <a:defRPr/>
            </a:pPr>
            <a:r>
              <a:rPr lang="de-DE" sz="1800" dirty="0" smtClean="0"/>
              <a:t>2007: </a:t>
            </a:r>
            <a:r>
              <a:rPr lang="de-DE" sz="1800" dirty="0" smtClean="0"/>
              <a:t>Fakultät Mechatronik baut </a:t>
            </a:r>
            <a:r>
              <a:rPr lang="de-DE" sz="1800" dirty="0" err="1" smtClean="0"/>
              <a:t>Quadrokopter</a:t>
            </a:r>
            <a:r>
              <a:rPr lang="de-DE" sz="1800" dirty="0" smtClean="0"/>
              <a:t> </a:t>
            </a:r>
            <a:endParaRPr lang="de-DE" sz="18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 </a:t>
            </a:r>
            <a:r>
              <a:rPr lang="de-DE" sz="1600" dirty="0" smtClean="0"/>
              <a:t>Wegen falscher Dimensionierung Probleme abzuheben</a:t>
            </a:r>
            <a:endParaRPr lang="de-DE" sz="1800" dirty="0" smtClean="0"/>
          </a:p>
          <a:p>
            <a:pPr lvl="1">
              <a:lnSpc>
                <a:spcPct val="90000"/>
              </a:lnSpc>
              <a:defRPr/>
            </a:pPr>
            <a:r>
              <a:rPr lang="de-DE" sz="1800" dirty="0" smtClean="0"/>
              <a:t>2008: Bau des ersten </a:t>
            </a:r>
            <a:r>
              <a:rPr lang="de-DE" sz="1800" dirty="0" err="1" smtClean="0"/>
              <a:t>Quadrokopters</a:t>
            </a:r>
            <a:r>
              <a:rPr lang="de-DE" sz="1800" dirty="0" smtClean="0"/>
              <a:t> an der Fakultät IT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 Keine Studenten beteiligt, Modellbausatz, keine Eigenentwicklung</a:t>
            </a:r>
          </a:p>
          <a:p>
            <a:pPr lvl="1">
              <a:lnSpc>
                <a:spcPct val="90000"/>
              </a:lnSpc>
              <a:defRPr/>
            </a:pPr>
            <a:r>
              <a:rPr lang="de-DE" sz="1800" dirty="0" smtClean="0"/>
              <a:t>2009: Start einer Eigenentwicklung</a:t>
            </a:r>
            <a:endParaRPr lang="de-DE" sz="18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 </a:t>
            </a:r>
            <a:r>
              <a:rPr lang="de-DE" sz="1600" dirty="0" smtClean="0"/>
              <a:t>Kooperation zwischen der Fakultät IT und Fakultät Mechatronik</a:t>
            </a:r>
          </a:p>
          <a:p>
            <a:pPr lvl="1">
              <a:lnSpc>
                <a:spcPct val="90000"/>
              </a:lnSpc>
              <a:defRPr/>
            </a:pPr>
            <a:r>
              <a:rPr lang="de-DE" sz="1800" dirty="0" smtClean="0"/>
              <a:t>2010: Erster Flug mit eigener </a:t>
            </a:r>
            <a:r>
              <a:rPr lang="de-DE" sz="1800" dirty="0" err="1" smtClean="0"/>
              <a:t>Hard</a:t>
            </a:r>
            <a:r>
              <a:rPr lang="de-DE" sz="1800" dirty="0" smtClean="0"/>
              <a:t>- und Software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Über 15 beteiligte Studenten der Fakultät IT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Weitere Kooperation mit Fakultät Maschinenbau geplant </a:t>
            </a:r>
            <a:endParaRPr lang="de-DE" sz="2000" dirty="0" smtClean="0"/>
          </a:p>
          <a:p>
            <a:pPr lvl="0"/>
            <a:r>
              <a:rPr lang="de-DE" sz="1800" dirty="0" smtClean="0"/>
              <a:t>Beteiligte Personen der Fakultät IT</a:t>
            </a:r>
            <a:endParaRPr lang="de-DE" sz="2000" dirty="0" smtClean="0"/>
          </a:p>
          <a:p>
            <a:endParaRPr lang="de-DE" dirty="0"/>
          </a:p>
        </p:txBody>
      </p:sp>
      <p:pic>
        <p:nvPicPr>
          <p:cNvPr id="1026" name="Picture 2" descr="C:\Users\Dio\Desktop\belt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385409"/>
            <a:ext cx="1371600" cy="1828800"/>
          </a:xfrm>
          <a:prstGeom prst="rect">
            <a:avLst/>
          </a:prstGeom>
          <a:noFill/>
        </p:spPr>
      </p:pic>
      <p:pic>
        <p:nvPicPr>
          <p:cNvPr id="1027" name="Picture 3" descr="C:\Users\Dio\Desktop\friedri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85409"/>
            <a:ext cx="1334837" cy="1830018"/>
          </a:xfrm>
          <a:prstGeom prst="rect">
            <a:avLst/>
          </a:prstGeom>
          <a:noFill/>
        </p:spPr>
      </p:pic>
      <p:pic>
        <p:nvPicPr>
          <p:cNvPr id="1028" name="Picture 4" descr="C:\Users\Dio\Desktop\trybe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289" y="4385409"/>
            <a:ext cx="1371600" cy="1828800"/>
          </a:xfrm>
          <a:prstGeom prst="rect">
            <a:avLst/>
          </a:prstGeom>
          <a:noFill/>
        </p:spPr>
      </p:pic>
      <p:pic>
        <p:nvPicPr>
          <p:cNvPr id="1029" name="Picture 5" descr="C:\Users\Dio\Desktop\dsatikid.JPG"/>
          <p:cNvPicPr>
            <a:picLocks noChangeAspect="1" noChangeArrowheads="1"/>
          </p:cNvPicPr>
          <p:nvPr/>
        </p:nvPicPr>
        <p:blipFill>
          <a:blip r:embed="rId5" cstate="print"/>
          <a:srcRect l="4376" r="6241"/>
          <a:stretch>
            <a:fillRect/>
          </a:stretch>
        </p:blipFill>
        <p:spPr bwMode="auto">
          <a:xfrm>
            <a:off x="7044615" y="4385409"/>
            <a:ext cx="1357322" cy="1823859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357158" y="4099657"/>
            <a:ext cx="1759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Prof. Dr. Friedrich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2721673" y="4099657"/>
            <a:ext cx="1159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Peter Beltz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4204138" y="4099657"/>
            <a:ext cx="2311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Dipl. Ing. Rafael </a:t>
            </a:r>
            <a:r>
              <a:rPr lang="de-DE" sz="1400" dirty="0" err="1" smtClean="0"/>
              <a:t>Trybek</a:t>
            </a:r>
            <a:endParaRPr lang="de-DE" sz="2000" dirty="0"/>
          </a:p>
        </p:txBody>
      </p:sp>
      <p:sp>
        <p:nvSpPr>
          <p:cNvPr id="12" name="Textfeld 11"/>
          <p:cNvSpPr txBox="1"/>
          <p:nvPr/>
        </p:nvSpPr>
        <p:spPr>
          <a:xfrm>
            <a:off x="6546274" y="4099657"/>
            <a:ext cx="258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B. Eng. Dionysios </a:t>
            </a:r>
            <a:r>
              <a:rPr lang="de-DE" sz="1400" dirty="0" err="1" smtClean="0"/>
              <a:t>Satikidis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dirty="0" smtClean="0">
                <a:solidFill>
                  <a:schemeClr val="tx1"/>
                </a:solidFill>
              </a:rPr>
              <a:t>Projektüberblick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428728" y="2071678"/>
            <a:ext cx="1928826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Quadrokopter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3357554" y="2357430"/>
            <a:ext cx="4116724" cy="3780533"/>
            <a:chOff x="3357554" y="2357430"/>
            <a:chExt cx="4116724" cy="378053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Abgerundetes Rechteck 16"/>
            <p:cNvSpPr/>
            <p:nvPr/>
          </p:nvSpPr>
          <p:spPr bwMode="auto">
            <a:xfrm>
              <a:off x="4836063" y="3676020"/>
              <a:ext cx="1071570" cy="42862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DOSEK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4116692" y="4390400"/>
              <a:ext cx="1428760" cy="42862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AUTOSAR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Abgerundetes Rechteck 18"/>
            <p:cNvSpPr/>
            <p:nvPr/>
          </p:nvSpPr>
          <p:spPr bwMode="auto">
            <a:xfrm>
              <a:off x="5831204" y="4418805"/>
              <a:ext cx="928694" cy="42862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OSEK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1" name="Gerade Verbindung 20"/>
            <p:cNvCxnSpPr>
              <a:stCxn id="17" idx="2"/>
              <a:endCxn id="19" idx="0"/>
            </p:cNvCxnSpPr>
            <p:nvPr/>
          </p:nvCxnSpPr>
          <p:spPr bwMode="auto">
            <a:xfrm rot="16200000" flipH="1">
              <a:off x="5676621" y="3799874"/>
              <a:ext cx="314157" cy="9237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 Verbindung 22"/>
            <p:cNvCxnSpPr>
              <a:stCxn id="17" idx="2"/>
              <a:endCxn id="18" idx="0"/>
            </p:cNvCxnSpPr>
            <p:nvPr/>
          </p:nvCxnSpPr>
          <p:spPr bwMode="auto">
            <a:xfrm rot="5400000">
              <a:off x="4958584" y="3977136"/>
              <a:ext cx="285752" cy="540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Abgerundetes Rechteck 24"/>
            <p:cNvSpPr/>
            <p:nvPr/>
          </p:nvSpPr>
          <p:spPr bwMode="auto">
            <a:xfrm>
              <a:off x="3940075" y="5236294"/>
              <a:ext cx="1357322" cy="7143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Schedule </a:t>
              </a: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Tables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902642" y="5209269"/>
              <a:ext cx="1571636" cy="92869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Prioritäts-basiertes</a:t>
              </a:r>
              <a:r>
                <a:rPr kumimoji="0" lang="de-DE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</a:t>
              </a:r>
              <a:r>
                <a:rPr kumimoji="0" lang="de-DE" sz="18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Scheduling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1" name="Gerade Verbindung 30"/>
            <p:cNvCxnSpPr>
              <a:stCxn id="18" idx="2"/>
            </p:cNvCxnSpPr>
            <p:nvPr/>
          </p:nvCxnSpPr>
          <p:spPr bwMode="auto">
            <a:xfrm rot="5400000">
              <a:off x="4510763" y="4927001"/>
              <a:ext cx="428283" cy="2123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Gerade Verbindung 32"/>
            <p:cNvCxnSpPr>
              <a:stCxn id="19" idx="2"/>
              <a:endCxn id="27" idx="0"/>
            </p:cNvCxnSpPr>
            <p:nvPr/>
          </p:nvCxnSpPr>
          <p:spPr bwMode="auto">
            <a:xfrm rot="16200000" flipH="1">
              <a:off x="6311087" y="4831896"/>
              <a:ext cx="361836" cy="3929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62"/>
            <p:cNvCxnSpPr>
              <a:stCxn id="5" idx="3"/>
              <a:endCxn id="17" idx="0"/>
            </p:cNvCxnSpPr>
            <p:nvPr/>
          </p:nvCxnSpPr>
          <p:spPr bwMode="auto">
            <a:xfrm>
              <a:off x="3357554" y="2357430"/>
              <a:ext cx="2014294" cy="13185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uppieren 38"/>
          <p:cNvGrpSpPr/>
          <p:nvPr/>
        </p:nvGrpSpPr>
        <p:grpSpPr>
          <a:xfrm>
            <a:off x="214282" y="2643976"/>
            <a:ext cx="3286148" cy="3571106"/>
            <a:chOff x="214282" y="2643976"/>
            <a:chExt cx="3286148" cy="357110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1" name="Abgerundetes Rechteck 70"/>
            <p:cNvSpPr/>
            <p:nvPr/>
          </p:nvSpPr>
          <p:spPr bwMode="auto">
            <a:xfrm>
              <a:off x="928662" y="5500702"/>
              <a:ext cx="1285884" cy="71438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Kamera-Modul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214282" y="2643976"/>
              <a:ext cx="3286148" cy="2856727"/>
              <a:chOff x="214282" y="2643976"/>
              <a:chExt cx="3286148" cy="2856727"/>
            </a:xfrm>
          </p:grpSpPr>
          <p:sp>
            <p:nvSpPr>
              <p:cNvPr id="6" name="Abgerundetes Rechteck 5"/>
              <p:cNvSpPr/>
              <p:nvPr/>
            </p:nvSpPr>
            <p:spPr bwMode="auto">
              <a:xfrm>
                <a:off x="1643042" y="3704770"/>
                <a:ext cx="1500198" cy="50006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Peripherie</a:t>
                </a:r>
                <a:endPara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" name="Abgerundetes Rechteck 6"/>
              <p:cNvSpPr/>
              <p:nvPr/>
            </p:nvSpPr>
            <p:spPr bwMode="auto">
              <a:xfrm>
                <a:off x="285720" y="3357562"/>
                <a:ext cx="714348" cy="42862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IMU</a:t>
                </a:r>
                <a:endPara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" name="Abgerundetes Rechteck 7"/>
              <p:cNvSpPr/>
              <p:nvPr/>
            </p:nvSpPr>
            <p:spPr bwMode="auto">
              <a:xfrm>
                <a:off x="214282" y="4572008"/>
                <a:ext cx="1143008" cy="71438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smtClean="0"/>
                  <a:t>Höhen-Sensor</a:t>
                </a:r>
                <a:endPara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" name="Abgerundetes Rechteck 8"/>
              <p:cNvSpPr/>
              <p:nvPr/>
            </p:nvSpPr>
            <p:spPr bwMode="auto">
              <a:xfrm>
                <a:off x="2500298" y="4714884"/>
                <a:ext cx="1000132" cy="714380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smtClean="0"/>
                  <a:t>GPS-Modul</a:t>
                </a:r>
                <a:endParaRPr kumimoji="0" lang="de-DE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" name="Gerade Verbindung 10"/>
              <p:cNvCxnSpPr>
                <a:stCxn id="6" idx="1"/>
                <a:endCxn id="7" idx="3"/>
              </p:cNvCxnSpPr>
              <p:nvPr/>
            </p:nvCxnSpPr>
            <p:spPr bwMode="auto">
              <a:xfrm rot="10800000">
                <a:off x="1000068" y="3571877"/>
                <a:ext cx="642974" cy="3829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Gerade Verbindung 12"/>
              <p:cNvCxnSpPr>
                <a:stCxn id="6" idx="2"/>
                <a:endCxn id="8" idx="0"/>
              </p:cNvCxnSpPr>
              <p:nvPr/>
            </p:nvCxnSpPr>
            <p:spPr bwMode="auto">
              <a:xfrm rot="5400000">
                <a:off x="1405878" y="3584745"/>
                <a:ext cx="367172" cy="1607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 Verbindung 14"/>
              <p:cNvCxnSpPr>
                <a:stCxn id="6" idx="2"/>
                <a:endCxn id="9" idx="0"/>
              </p:cNvCxnSpPr>
              <p:nvPr/>
            </p:nvCxnSpPr>
            <p:spPr bwMode="auto">
              <a:xfrm rot="16200000" flipH="1">
                <a:off x="2441728" y="4156248"/>
                <a:ext cx="510048" cy="6072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Gerade Verbindung 64"/>
              <p:cNvCxnSpPr>
                <a:stCxn id="5" idx="2"/>
                <a:endCxn id="6" idx="0"/>
              </p:cNvCxnSpPr>
              <p:nvPr/>
            </p:nvCxnSpPr>
            <p:spPr bwMode="auto">
              <a:xfrm rot="5400000">
                <a:off x="1862347" y="3173976"/>
                <a:ext cx="1061588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Gerade Verbindung 79"/>
              <p:cNvCxnSpPr>
                <a:stCxn id="6" idx="2"/>
                <a:endCxn id="71" idx="0"/>
              </p:cNvCxnSpPr>
              <p:nvPr/>
            </p:nvCxnSpPr>
            <p:spPr bwMode="auto">
              <a:xfrm rot="5400000">
                <a:off x="1334440" y="4442001"/>
                <a:ext cx="1295866" cy="8215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1" name="Gruppieren 40"/>
          <p:cNvGrpSpPr/>
          <p:nvPr/>
        </p:nvGrpSpPr>
        <p:grpSpPr>
          <a:xfrm>
            <a:off x="3357554" y="1322522"/>
            <a:ext cx="5643602" cy="3320924"/>
            <a:chOff x="3357554" y="1322522"/>
            <a:chExt cx="5643602" cy="332092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Abgerundetes Rechteck 45"/>
            <p:cNvSpPr/>
            <p:nvPr/>
          </p:nvSpPr>
          <p:spPr bwMode="auto">
            <a:xfrm>
              <a:off x="4429124" y="1751150"/>
              <a:ext cx="1500198" cy="50006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Simulation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8" name="Gerade Verbindung 47"/>
            <p:cNvCxnSpPr>
              <a:stCxn id="5" idx="3"/>
              <a:endCxn id="46" idx="1"/>
            </p:cNvCxnSpPr>
            <p:nvPr/>
          </p:nvCxnSpPr>
          <p:spPr bwMode="auto">
            <a:xfrm flipV="1">
              <a:off x="3357554" y="2001183"/>
              <a:ext cx="1071570" cy="3562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Abgerundetes Rechteck 50"/>
            <p:cNvSpPr/>
            <p:nvPr/>
          </p:nvSpPr>
          <p:spPr bwMode="auto">
            <a:xfrm>
              <a:off x="6215074" y="1322522"/>
              <a:ext cx="2786082" cy="50006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Hardware-in-</a:t>
              </a: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the</a:t>
              </a: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-</a:t>
              </a: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loop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3" name="Gerade Verbindung 52"/>
            <p:cNvCxnSpPr>
              <a:stCxn id="46" idx="0"/>
              <a:endCxn id="51" idx="1"/>
            </p:cNvCxnSpPr>
            <p:nvPr/>
          </p:nvCxnSpPr>
          <p:spPr bwMode="auto">
            <a:xfrm rot="5400000" flipH="1" flipV="1">
              <a:off x="5607851" y="1143928"/>
              <a:ext cx="178595" cy="1035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bgerundetes Rechteck 55"/>
            <p:cNvSpPr/>
            <p:nvPr/>
          </p:nvSpPr>
          <p:spPr bwMode="auto">
            <a:xfrm>
              <a:off x="7143768" y="2108340"/>
              <a:ext cx="1785950" cy="64294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Physikalische Modellierung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7" name="Abgerundetes Rechteck 56"/>
            <p:cNvSpPr/>
            <p:nvPr/>
          </p:nvSpPr>
          <p:spPr bwMode="auto">
            <a:xfrm>
              <a:off x="7358082" y="2998647"/>
              <a:ext cx="1357322" cy="42862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Regelung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9" name="Gerade Verbindung 58"/>
            <p:cNvCxnSpPr>
              <a:stCxn id="46" idx="3"/>
              <a:endCxn id="56" idx="1"/>
            </p:cNvCxnSpPr>
            <p:nvPr/>
          </p:nvCxnSpPr>
          <p:spPr bwMode="auto">
            <a:xfrm>
              <a:off x="5929322" y="2001183"/>
              <a:ext cx="1214446" cy="4286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Gerade Verbindung 60"/>
            <p:cNvCxnSpPr>
              <a:stCxn id="46" idx="3"/>
            </p:cNvCxnSpPr>
            <p:nvPr/>
          </p:nvCxnSpPr>
          <p:spPr bwMode="auto">
            <a:xfrm>
              <a:off x="5929322" y="2001183"/>
              <a:ext cx="1428760" cy="1178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Abgerundetes Rechteck 80"/>
            <p:cNvSpPr/>
            <p:nvPr/>
          </p:nvSpPr>
          <p:spPr bwMode="auto">
            <a:xfrm>
              <a:off x="7286644" y="3643314"/>
              <a:ext cx="1714512" cy="100013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Optische Bewegungs-</a:t>
              </a: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erkennung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83" name="Gerade Verbindung 82"/>
            <p:cNvCxnSpPr>
              <a:stCxn id="46" idx="2"/>
              <a:endCxn id="81" idx="1"/>
            </p:cNvCxnSpPr>
            <p:nvPr/>
          </p:nvCxnSpPr>
          <p:spPr bwMode="auto">
            <a:xfrm rot="16200000" flipH="1">
              <a:off x="5286851" y="2143587"/>
              <a:ext cx="1892164" cy="21074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4801632" y="1054848"/>
            <a:ext cx="1817928" cy="1178528"/>
            <a:chOff x="4801632" y="1054848"/>
            <a:chExt cx="1817928" cy="1178528"/>
          </a:xfrm>
        </p:grpSpPr>
        <p:pic>
          <p:nvPicPr>
            <p:cNvPr id="2" name="Picture 2" descr="D:\_HSE\_ARBEIT\eclipse-cpp-galileo-SR1-win32\Workspace2\MASTER_THESIS_PRJ\scratch\PresentationFesto\Pics\KeinStarrerRotor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1632" y="1126976"/>
              <a:ext cx="1593659" cy="1071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feld 10"/>
            <p:cNvSpPr txBox="1"/>
            <p:nvPr/>
          </p:nvSpPr>
          <p:spPr>
            <a:xfrm rot="5400000">
              <a:off x="5899491" y="1513307"/>
              <a:ext cx="1178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/>
                <a:t>wikimedia.org</a:t>
              </a:r>
              <a:endParaRPr lang="de-DE" sz="14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801764" y="1484166"/>
            <a:ext cx="2016853" cy="1214446"/>
            <a:chOff x="5801764" y="1484166"/>
            <a:chExt cx="2016853" cy="1214446"/>
          </a:xfrm>
        </p:grpSpPr>
        <p:pic>
          <p:nvPicPr>
            <p:cNvPr id="1029" name="Picture 5" descr="D:\_HSE\_ARBEIT\eclipse-cpp-galileo-SR1-win32\Workspace2\MASTER_THESIS_PRJ\scratch\PresentationFesto\Pics\Elektronisch_Auto_bosch-kraftfahrzeugtechnik.de.jpg"/>
            <p:cNvPicPr>
              <a:picLocks noChangeAspect="1" noChangeArrowheads="1"/>
            </p:cNvPicPr>
            <p:nvPr/>
          </p:nvPicPr>
          <p:blipFill>
            <a:blip r:embed="rId4" cstate="print"/>
            <a:srcRect l="14706" r="24020"/>
            <a:stretch>
              <a:fillRect/>
            </a:stretch>
          </p:blipFill>
          <p:spPr bwMode="auto">
            <a:xfrm>
              <a:off x="5801764" y="1484166"/>
              <a:ext cx="1785950" cy="12144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Textfeld 14"/>
            <p:cNvSpPr txBox="1"/>
            <p:nvPr/>
          </p:nvSpPr>
          <p:spPr>
            <a:xfrm rot="5400000">
              <a:off x="7313831" y="1758739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bosch.de</a:t>
              </a:r>
              <a:endParaRPr lang="de-DE" sz="1400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en-US" dirty="0" err="1"/>
              <a:t>Hochschule</a:t>
            </a:r>
            <a:r>
              <a:rPr lang="en-US" dirty="0"/>
              <a:t>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Quadrokopter</a:t>
            </a:r>
            <a:endParaRPr lang="de-DE" dirty="0"/>
          </a:p>
        </p:txBody>
      </p:sp>
      <p:sp>
        <p:nvSpPr>
          <p:cNvPr id="166" name="Rectangle 7"/>
          <p:cNvSpPr txBox="1">
            <a:spLocks noChangeArrowheads="1"/>
          </p:cNvSpPr>
          <p:nvPr/>
        </p:nvSpPr>
        <p:spPr bwMode="auto">
          <a:xfrm>
            <a:off x="214282" y="714356"/>
            <a:ext cx="8569325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r>
              <a:rPr lang="de-DE" sz="2000" kern="0" dirty="0" smtClean="0">
                <a:latin typeface="+mn-lt"/>
              </a:rPr>
              <a:t>Was ist ein </a:t>
            </a:r>
            <a:r>
              <a:rPr lang="de-DE" sz="2000" kern="0" dirty="0" err="1" smtClean="0">
                <a:latin typeface="+mn-lt"/>
              </a:rPr>
              <a:t>Quadrokopter</a:t>
            </a:r>
            <a:r>
              <a:rPr lang="de-DE" sz="2000" kern="0" dirty="0" smtClean="0">
                <a:latin typeface="+mn-lt"/>
              </a:rPr>
              <a:t>?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r>
              <a:rPr lang="de-DE" sz="1800" kern="0" dirty="0" smtClean="0">
                <a:latin typeface="+mn-lt"/>
              </a:rPr>
              <a:t>Vier starre Rotoren</a:t>
            </a: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r>
              <a:rPr lang="de-DE" sz="1800" kern="0" dirty="0" smtClean="0">
                <a:latin typeface="+mn-lt"/>
              </a:rPr>
              <a:t>Navigation durch Schubvariation</a:t>
            </a: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r>
              <a:rPr lang="de-DE" sz="1800" kern="0" dirty="0" smtClean="0">
                <a:latin typeface="+mn-lt"/>
              </a:rPr>
              <a:t>Elektronische Stabilisierung</a:t>
            </a: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endParaRPr lang="de-DE" sz="20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Besonderheiten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2000" kern="0" dirty="0" smtClean="0"/>
              <a:t>Sechs Freiheitsgrade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2000" kern="0" dirty="0" smtClean="0"/>
              <a:t>Senkrechtstart und </a:t>
            </a:r>
            <a:r>
              <a:rPr lang="de-DE" sz="2000" kern="0" dirty="0" smtClean="0"/>
              <a:t>–</a:t>
            </a:r>
            <a:r>
              <a:rPr lang="de-DE" sz="2000" kern="0" dirty="0" err="1" smtClean="0"/>
              <a:t>landung</a:t>
            </a: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2000" kern="0" dirty="0" smtClean="0"/>
              <a:t>Schwebeflug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2000" kern="0" dirty="0" smtClean="0"/>
              <a:t>Kompakte Bauweise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2000" kern="0" dirty="0" smtClean="0"/>
              <a:t>Nahezu keine Verschleißteile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de-DE" sz="2000" kern="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Einsatzgebiete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Vermessung, Observierung, Drohne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Rettungseinsatz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Forschung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18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endParaRPr lang="de-DE" sz="18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de-DE" sz="1800" kern="0" baseline="0" dirty="0" smtClean="0">
              <a:latin typeface="+mn-lt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6373268" y="2077014"/>
            <a:ext cx="1762844" cy="1885453"/>
            <a:chOff x="6373268" y="2077014"/>
            <a:chExt cx="1762844" cy="1885453"/>
          </a:xfrm>
        </p:grpSpPr>
        <p:pic>
          <p:nvPicPr>
            <p:cNvPr id="1031" name="Picture 7" descr="D:\_HSE\_ARBEIT\eclipse-cpp-galileo-SR1-win32\Workspace2\MASTER_THESIS_PRJ\scratch\PresentationFesto\Pics\aerotrim_kreisenundschweben.de.jpg"/>
            <p:cNvPicPr>
              <a:picLocks noChangeAspect="1" noChangeArrowheads="1"/>
            </p:cNvPicPr>
            <p:nvPr/>
          </p:nvPicPr>
          <p:blipFill>
            <a:blip r:embed="rId5"/>
            <a:srcRect l="4441" t="4633" r="5262" b="4849"/>
            <a:stretch>
              <a:fillRect/>
            </a:stretch>
          </p:blipFill>
          <p:spPr bwMode="auto">
            <a:xfrm>
              <a:off x="6373268" y="2127108"/>
              <a:ext cx="1500198" cy="13772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Rechteck 17"/>
            <p:cNvSpPr/>
            <p:nvPr/>
          </p:nvSpPr>
          <p:spPr>
            <a:xfrm rot="5400000">
              <a:off x="7062580" y="2888936"/>
              <a:ext cx="188545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dirty="0" smtClean="0"/>
                <a:t>kreisenundschweben.de</a:t>
              </a:r>
              <a:endParaRPr lang="de-DE" sz="16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730426" y="2984364"/>
            <a:ext cx="2261977" cy="1393041"/>
            <a:chOff x="6730426" y="2984364"/>
            <a:chExt cx="2261977" cy="1393041"/>
          </a:xfrm>
        </p:grpSpPr>
        <p:pic>
          <p:nvPicPr>
            <p:cNvPr id="1032" name="Picture 8" descr="D:\_HSE\_ARBEIT\eclipse-cpp-galileo-SR1-win32\Workspace2\MASTER_THESIS_PRJ\scratch\PresentationFesto\Pics\Kompakt_flickr.com.jpg"/>
            <p:cNvPicPr>
              <a:picLocks noChangeAspect="1" noChangeArrowheads="1"/>
            </p:cNvPicPr>
            <p:nvPr/>
          </p:nvPicPr>
          <p:blipFill>
            <a:blip r:embed="rId6" cstate="print"/>
            <a:srcRect t="17647" r="20588" b="5882"/>
            <a:stretch>
              <a:fillRect/>
            </a:stretch>
          </p:blipFill>
          <p:spPr bwMode="auto">
            <a:xfrm>
              <a:off x="6730426" y="2984364"/>
              <a:ext cx="1928826" cy="13930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Rechteck 19"/>
            <p:cNvSpPr/>
            <p:nvPr/>
          </p:nvSpPr>
          <p:spPr>
            <a:xfrm rot="5400000">
              <a:off x="8395766" y="3320011"/>
              <a:ext cx="916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smtClean="0"/>
                <a:t>flickr.com</a:t>
              </a:r>
              <a:endParaRPr lang="de-DE" sz="12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858016" y="4143380"/>
            <a:ext cx="2149775" cy="1766029"/>
            <a:chOff x="6858016" y="4143380"/>
            <a:chExt cx="2149775" cy="1766029"/>
          </a:xfrm>
        </p:grpSpPr>
        <p:pic>
          <p:nvPicPr>
            <p:cNvPr id="1036" name="Picture 12" descr="D:\_HSE\_ARBEIT\eclipse-cpp-galileo-SR1-win32\Workspace2\MASTER_THESIS_PRJ\scratch\PresentationFesto\Pics\vermessung_ihrehaustechnik.ch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858016" y="4143380"/>
              <a:ext cx="1819275" cy="12287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" name="Rechteck 21"/>
            <p:cNvSpPr/>
            <p:nvPr/>
          </p:nvSpPr>
          <p:spPr>
            <a:xfrm rot="5400000">
              <a:off x="8046791" y="4948408"/>
              <a:ext cx="1645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smtClean="0"/>
                <a:t>ihrehaustechnik.ch</a:t>
              </a:r>
              <a:endParaRPr lang="de-DE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357949" y="4714884"/>
            <a:ext cx="2266540" cy="1500198"/>
            <a:chOff x="6357949" y="4714884"/>
            <a:chExt cx="2266540" cy="1500198"/>
          </a:xfrm>
        </p:grpSpPr>
        <p:pic>
          <p:nvPicPr>
            <p:cNvPr id="1035" name="Picture 11" descr="D:\_HSE\_ARBEIT\eclipse-cpp-galileo-SR1-win32\Workspace2\MASTER_THESIS_PRJ\scratch\PresentationFesto\Pics\Retungseinsatz_flickr.jpg"/>
            <p:cNvPicPr>
              <a:picLocks noChangeAspect="1" noChangeArrowheads="1"/>
            </p:cNvPicPr>
            <p:nvPr/>
          </p:nvPicPr>
          <p:blipFill>
            <a:blip r:embed="rId8"/>
            <a:srcRect l="31175" r="5825" b="25675"/>
            <a:stretch>
              <a:fillRect/>
            </a:stretch>
          </p:blipFill>
          <p:spPr bwMode="auto">
            <a:xfrm>
              <a:off x="6715140" y="4714884"/>
              <a:ext cx="1909349" cy="15001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Rechteck 23"/>
            <p:cNvSpPr/>
            <p:nvPr/>
          </p:nvSpPr>
          <p:spPr>
            <a:xfrm rot="16200000">
              <a:off x="6038311" y="5606027"/>
              <a:ext cx="916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smtClean="0"/>
                <a:t>f</a:t>
              </a:r>
              <a:r>
                <a:rPr lang="de-DE" sz="1200" dirty="0" smtClean="0"/>
                <a:t>lickr.com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Grundlagen der Flugdynamik</a:t>
            </a:r>
            <a:endParaRPr lang="de-DE" dirty="0"/>
          </a:p>
        </p:txBody>
      </p:sp>
      <p:grpSp>
        <p:nvGrpSpPr>
          <p:cNvPr id="172" name="Gruppieren 171"/>
          <p:cNvGrpSpPr/>
          <p:nvPr/>
        </p:nvGrpSpPr>
        <p:grpSpPr>
          <a:xfrm>
            <a:off x="4572000" y="1071546"/>
            <a:ext cx="3929090" cy="2428892"/>
            <a:chOff x="4572000" y="1071546"/>
            <a:chExt cx="3929090" cy="2428892"/>
          </a:xfrm>
        </p:grpSpPr>
        <p:sp>
          <p:nvSpPr>
            <p:cNvPr id="170" name="Rechteck 169"/>
            <p:cNvSpPr/>
            <p:nvPr/>
          </p:nvSpPr>
          <p:spPr bwMode="auto">
            <a:xfrm>
              <a:off x="4572000" y="1071546"/>
              <a:ext cx="3929090" cy="24288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6472766" y="1643050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923296" y="2225571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6835292" y="2055325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5555089" y="1796943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 rot="5400000" flipH="1" flipV="1">
              <a:off x="6343867" y="1909489"/>
              <a:ext cx="327599" cy="3221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6175997" y="1978206"/>
              <a:ext cx="675993" cy="1649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pieren 31"/>
            <p:cNvGrpSpPr/>
            <p:nvPr/>
          </p:nvGrpSpPr>
          <p:grpSpPr>
            <a:xfrm>
              <a:off x="5923294" y="2285992"/>
              <a:ext cx="623054" cy="135288"/>
              <a:chOff x="1805806" y="4365282"/>
              <a:chExt cx="766780" cy="178940"/>
            </a:xfrm>
          </p:grpSpPr>
          <p:sp>
            <p:nvSpPr>
              <p:cNvPr id="162" name="Ellipse 161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27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" name="Gruppieren 32"/>
            <p:cNvGrpSpPr/>
            <p:nvPr/>
          </p:nvGrpSpPr>
          <p:grpSpPr>
            <a:xfrm>
              <a:off x="6851988" y="2132099"/>
              <a:ext cx="623054" cy="135288"/>
              <a:chOff x="1805806" y="4365282"/>
              <a:chExt cx="766780" cy="178940"/>
            </a:xfrm>
          </p:grpSpPr>
          <p:sp>
            <p:nvSpPr>
              <p:cNvPr id="159" name="Ellipse 158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36"/>
            <p:cNvGrpSpPr/>
            <p:nvPr/>
          </p:nvGrpSpPr>
          <p:grpSpPr>
            <a:xfrm>
              <a:off x="6483781" y="1714488"/>
              <a:ext cx="623054" cy="135288"/>
              <a:chOff x="1805806" y="4365282"/>
              <a:chExt cx="766780" cy="178940"/>
            </a:xfrm>
          </p:grpSpPr>
          <p:sp>
            <p:nvSpPr>
              <p:cNvPr id="156" name="Ellipse 155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" name="Gruppieren 40"/>
            <p:cNvGrpSpPr/>
            <p:nvPr/>
          </p:nvGrpSpPr>
          <p:grpSpPr>
            <a:xfrm>
              <a:off x="5577121" y="1857364"/>
              <a:ext cx="623054" cy="135288"/>
              <a:chOff x="1805806" y="4365282"/>
              <a:chExt cx="766780" cy="178940"/>
            </a:xfrm>
          </p:grpSpPr>
          <p:sp>
            <p:nvSpPr>
              <p:cNvPr id="153" name="Ellipse 152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Textfeld 15"/>
            <p:cNvSpPr txBox="1"/>
            <p:nvPr/>
          </p:nvSpPr>
          <p:spPr>
            <a:xfrm>
              <a:off x="6851990" y="1285860"/>
              <a:ext cx="610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Vorne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7439847" y="2192520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Rechts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18807" y="2445221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Hinten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049687" y="166508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Links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Gerade Verbindung 19"/>
            <p:cNvCxnSpPr/>
            <p:nvPr/>
          </p:nvCxnSpPr>
          <p:spPr>
            <a:xfrm rot="5400000" flipH="1" flipV="1">
              <a:off x="6516834" y="1917785"/>
              <a:ext cx="142876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Nach oben gekrümmter Pfeil 21"/>
            <p:cNvSpPr/>
            <p:nvPr/>
          </p:nvSpPr>
          <p:spPr>
            <a:xfrm rot="16367077">
              <a:off x="7124413" y="1892422"/>
              <a:ext cx="337695" cy="450275"/>
            </a:xfrm>
            <a:prstGeom prst="curvedUpArrow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Nach oben gekrümmter Pfeil 22"/>
            <p:cNvSpPr/>
            <p:nvPr/>
          </p:nvSpPr>
          <p:spPr>
            <a:xfrm rot="16367077">
              <a:off x="5844463" y="1602341"/>
              <a:ext cx="347392" cy="450275"/>
            </a:xfrm>
            <a:prstGeom prst="curvedUpArrow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Nach links gekrümmter Pfeil 23"/>
            <p:cNvSpPr/>
            <p:nvPr/>
          </p:nvSpPr>
          <p:spPr>
            <a:xfrm rot="10953050">
              <a:off x="6442173" y="1524136"/>
              <a:ext cx="478177" cy="335003"/>
            </a:xfrm>
            <a:prstGeom prst="curvedLeftArrow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Nach links gekrümmter Pfeil 24"/>
            <p:cNvSpPr/>
            <p:nvPr/>
          </p:nvSpPr>
          <p:spPr>
            <a:xfrm rot="10953050">
              <a:off x="5895141" y="2098507"/>
              <a:ext cx="478177" cy="330046"/>
            </a:xfrm>
            <a:prstGeom prst="curvedLeftArrow">
              <a:avLst/>
            </a:prstGeom>
            <a:solidFill>
              <a:srgbClr val="92D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rot="5400000" flipH="1" flipV="1">
              <a:off x="6578049" y="1499380"/>
              <a:ext cx="428628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rot="5400000" flipH="1" flipV="1">
              <a:off x="6028234" y="2070884"/>
              <a:ext cx="428628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rot="5400000" flipH="1" flipV="1">
              <a:off x="6968290" y="1928008"/>
              <a:ext cx="428628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rot="5400000" flipH="1" flipV="1">
              <a:off x="5665708" y="1664290"/>
              <a:ext cx="428628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5208916" y="2214554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066040" y="1357298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6066172" y="1214422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7280618" y="1643050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9" name="Gestreifter Pfeil nach rechts 48"/>
            <p:cNvSpPr/>
            <p:nvPr/>
          </p:nvSpPr>
          <p:spPr>
            <a:xfrm rot="5400000">
              <a:off x="6622337" y="2729959"/>
              <a:ext cx="371544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chemeClr val="accent1">
                <a:alpha val="70000"/>
              </a:schemeClr>
            </a:solidFill>
            <a:ln w="3175">
              <a:solidFill>
                <a:schemeClr val="accent1">
                  <a:shade val="50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Gestreifter Pfeil nach rechts 49"/>
            <p:cNvSpPr/>
            <p:nvPr/>
          </p:nvSpPr>
          <p:spPr>
            <a:xfrm rot="16200000">
              <a:off x="6621613" y="2314946"/>
              <a:ext cx="371544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rgbClr val="0070C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939781" y="2571744"/>
              <a:ext cx="803425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Z-Achse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786446" y="3143248"/>
              <a:ext cx="1604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Throttle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</p:grpSp>
      <p:grpSp>
        <p:nvGrpSpPr>
          <p:cNvPr id="174" name="Gruppieren 173"/>
          <p:cNvGrpSpPr/>
          <p:nvPr/>
        </p:nvGrpSpPr>
        <p:grpSpPr>
          <a:xfrm>
            <a:off x="4857752" y="1928802"/>
            <a:ext cx="3929090" cy="2428892"/>
            <a:chOff x="-214346" y="928670"/>
            <a:chExt cx="3929090" cy="2428892"/>
          </a:xfrm>
        </p:grpSpPr>
        <p:sp>
          <p:nvSpPr>
            <p:cNvPr id="173" name="Rechteck 172"/>
            <p:cNvSpPr/>
            <p:nvPr/>
          </p:nvSpPr>
          <p:spPr bwMode="auto">
            <a:xfrm>
              <a:off x="-214346" y="928670"/>
              <a:ext cx="3929090" cy="24288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0" name="Ellipse 129"/>
            <p:cNvSpPr/>
            <p:nvPr/>
          </p:nvSpPr>
          <p:spPr>
            <a:xfrm rot="981995">
              <a:off x="1334642" y="1733068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/>
            <p:cNvSpPr/>
            <p:nvPr/>
          </p:nvSpPr>
          <p:spPr>
            <a:xfrm rot="981995">
              <a:off x="643294" y="2137154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/>
            <p:cNvSpPr/>
            <p:nvPr/>
          </p:nvSpPr>
          <p:spPr>
            <a:xfrm rot="981995">
              <a:off x="1566306" y="2230790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/>
            <p:cNvSpPr/>
            <p:nvPr/>
          </p:nvSpPr>
          <p:spPr>
            <a:xfrm rot="981995">
              <a:off x="410787" y="1622140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4" name="Gerade Verbindung 133"/>
            <p:cNvCxnSpPr/>
            <p:nvPr/>
          </p:nvCxnSpPr>
          <p:spPr>
            <a:xfrm rot="6381995" flipH="1" flipV="1">
              <a:off x="1137149" y="1907223"/>
              <a:ext cx="327599" cy="3221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/>
          </p:nvCxnSpPr>
          <p:spPr>
            <a:xfrm rot="981995">
              <a:off x="971814" y="1978124"/>
              <a:ext cx="675993" cy="1649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uppieren 216"/>
            <p:cNvGrpSpPr/>
            <p:nvPr/>
          </p:nvGrpSpPr>
          <p:grpSpPr>
            <a:xfrm rot="981995">
              <a:off x="647868" y="2195372"/>
              <a:ext cx="623054" cy="135288"/>
              <a:chOff x="1805806" y="4365282"/>
              <a:chExt cx="766780" cy="178940"/>
            </a:xfrm>
          </p:grpSpPr>
          <p:sp>
            <p:nvSpPr>
              <p:cNvPr id="150" name="Ellipse 149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Ellipse 151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7" name="Gruppieren 220"/>
            <p:cNvGrpSpPr/>
            <p:nvPr/>
          </p:nvGrpSpPr>
          <p:grpSpPr>
            <a:xfrm rot="981995">
              <a:off x="1582294" y="2309404"/>
              <a:ext cx="623054" cy="135288"/>
              <a:chOff x="1805806" y="4365282"/>
              <a:chExt cx="766780" cy="178940"/>
            </a:xfrm>
          </p:grpSpPr>
          <p:sp>
            <p:nvSpPr>
              <p:cNvPr id="147" name="Ellipse 146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Ellipse 148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8" name="Gruppieren 224"/>
            <p:cNvGrpSpPr/>
            <p:nvPr/>
          </p:nvGrpSpPr>
          <p:grpSpPr>
            <a:xfrm rot="981995">
              <a:off x="1346683" y="1804962"/>
              <a:ext cx="623054" cy="135288"/>
              <a:chOff x="1805806" y="4365282"/>
              <a:chExt cx="766780" cy="178940"/>
            </a:xfrm>
          </p:grpSpPr>
          <p:sp>
            <p:nvSpPr>
              <p:cNvPr id="144" name="Ellipse 143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Ellipse 145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9" name="Gruppieren 228"/>
            <p:cNvGrpSpPr/>
            <p:nvPr/>
          </p:nvGrpSpPr>
          <p:grpSpPr>
            <a:xfrm rot="981995">
              <a:off x="436502" y="1686568"/>
              <a:ext cx="623054" cy="135288"/>
              <a:chOff x="1805806" y="4365282"/>
              <a:chExt cx="766780" cy="178940"/>
            </a:xfrm>
          </p:grpSpPr>
          <p:sp>
            <p:nvSpPr>
              <p:cNvPr id="141" name="Ellipse 140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Ellipse 142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40" name="Gerade Verbindung 139"/>
            <p:cNvCxnSpPr/>
            <p:nvPr/>
          </p:nvCxnSpPr>
          <p:spPr>
            <a:xfrm rot="6381995" flipH="1" flipV="1">
              <a:off x="1329771" y="1941528"/>
              <a:ext cx="142876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rot="5400000" flipH="1" flipV="1">
              <a:off x="1451556" y="1620222"/>
              <a:ext cx="428628" cy="1588"/>
            </a:xfrm>
            <a:prstGeom prst="straightConnector1">
              <a:avLst/>
            </a:prstGeom>
            <a:ln w="22225">
              <a:solidFill>
                <a:srgbClr val="009E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rot="5400000" flipH="1" flipV="1">
              <a:off x="753529" y="1999446"/>
              <a:ext cx="428628" cy="1588"/>
            </a:xfrm>
            <a:prstGeom prst="straightConnector1">
              <a:avLst/>
            </a:prstGeom>
            <a:ln w="22225">
              <a:solidFill>
                <a:srgbClr val="009E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rot="5400000" flipH="1" flipV="1">
              <a:off x="1753661" y="2191726"/>
              <a:ext cx="285752" cy="1588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 rot="5400000" flipH="1" flipV="1">
              <a:off x="498160" y="1463661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Gestreifter Pfeil nach rechts 35"/>
            <p:cNvSpPr/>
            <p:nvPr/>
          </p:nvSpPr>
          <p:spPr>
            <a:xfrm rot="1936187">
              <a:off x="2728570" y="2757018"/>
              <a:ext cx="566367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rgbClr val="0070C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Bogen 36"/>
            <p:cNvSpPr/>
            <p:nvPr/>
          </p:nvSpPr>
          <p:spPr>
            <a:xfrm rot="851251">
              <a:off x="1045116" y="1805099"/>
              <a:ext cx="571504" cy="528360"/>
            </a:xfrm>
            <a:prstGeom prst="arc">
              <a:avLst>
                <a:gd name="adj1" fmla="val 11510736"/>
                <a:gd name="adj2" fmla="val 1033419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55966" y="2368447"/>
              <a:ext cx="3080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1785918" y="1428736"/>
              <a:ext cx="3080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-32" y="1214422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071670" y="1928802"/>
              <a:ext cx="65434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1071538" y="1500174"/>
              <a:ext cx="320922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F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681561" y="2357430"/>
              <a:ext cx="804387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Y-Achse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Gestreifter Pfeil nach rechts 47"/>
            <p:cNvSpPr/>
            <p:nvPr/>
          </p:nvSpPr>
          <p:spPr>
            <a:xfrm rot="12795190">
              <a:off x="2198376" y="2429008"/>
              <a:ext cx="566367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chemeClr val="accent1">
                <a:alpha val="70000"/>
              </a:schemeClr>
            </a:solidFill>
            <a:ln w="3175"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857224" y="2928934"/>
              <a:ext cx="1289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Roll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</p:grpSp>
      <p:grpSp>
        <p:nvGrpSpPr>
          <p:cNvPr id="176" name="Gruppieren 175"/>
          <p:cNvGrpSpPr/>
          <p:nvPr/>
        </p:nvGrpSpPr>
        <p:grpSpPr>
          <a:xfrm>
            <a:off x="4357686" y="2643182"/>
            <a:ext cx="3929090" cy="2428892"/>
            <a:chOff x="54708" y="1571612"/>
            <a:chExt cx="3929090" cy="2428892"/>
          </a:xfrm>
        </p:grpSpPr>
        <p:sp>
          <p:nvSpPr>
            <p:cNvPr id="175" name="Rechteck 174"/>
            <p:cNvSpPr/>
            <p:nvPr/>
          </p:nvSpPr>
          <p:spPr bwMode="auto">
            <a:xfrm>
              <a:off x="54708" y="1571612"/>
              <a:ext cx="3929090" cy="24288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2" name="Gestreifter Pfeil nach rechts 91"/>
            <p:cNvSpPr/>
            <p:nvPr/>
          </p:nvSpPr>
          <p:spPr>
            <a:xfrm rot="7623734">
              <a:off x="2372160" y="2926950"/>
              <a:ext cx="566367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rgbClr val="0070C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 rot="21377551">
              <a:off x="1615431" y="2136888"/>
              <a:ext cx="642942" cy="329147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/>
            <p:cNvSpPr/>
            <p:nvPr/>
          </p:nvSpPr>
          <p:spPr>
            <a:xfrm rot="21377551">
              <a:off x="1110499" y="2841998"/>
              <a:ext cx="642942" cy="329147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/>
            <p:cNvSpPr/>
            <p:nvPr/>
          </p:nvSpPr>
          <p:spPr>
            <a:xfrm rot="21377551">
              <a:off x="2007906" y="2587337"/>
              <a:ext cx="642942" cy="329147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/>
            <p:cNvSpPr/>
            <p:nvPr/>
          </p:nvSpPr>
          <p:spPr>
            <a:xfrm rot="21377551">
              <a:off x="711137" y="2373120"/>
              <a:ext cx="642942" cy="329147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1" name="Gerade Verbindung 110"/>
            <p:cNvCxnSpPr/>
            <p:nvPr/>
          </p:nvCxnSpPr>
          <p:spPr>
            <a:xfrm rot="5177551" flipH="1" flipV="1">
              <a:off x="1483458" y="2486095"/>
              <a:ext cx="377349" cy="3221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rot="21377551">
              <a:off x="1339712" y="2540401"/>
              <a:ext cx="675993" cy="18995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216"/>
            <p:cNvGrpSpPr/>
            <p:nvPr/>
          </p:nvGrpSpPr>
          <p:grpSpPr>
            <a:xfrm rot="21377551">
              <a:off x="1109412" y="2912274"/>
              <a:ext cx="623054" cy="155833"/>
              <a:chOff x="1805806" y="4365282"/>
              <a:chExt cx="766780" cy="178940"/>
            </a:xfrm>
          </p:grpSpPr>
          <p:sp>
            <p:nvSpPr>
              <p:cNvPr id="127" name="Ellipse 126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" name="Ellipse 128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4" name="Gruppieren 220"/>
            <p:cNvGrpSpPr/>
            <p:nvPr/>
          </p:nvGrpSpPr>
          <p:grpSpPr>
            <a:xfrm rot="21377551">
              <a:off x="2024701" y="2675330"/>
              <a:ext cx="623054" cy="155833"/>
              <a:chOff x="1805806" y="4365282"/>
              <a:chExt cx="766780" cy="178940"/>
            </a:xfrm>
          </p:grpSpPr>
          <p:sp>
            <p:nvSpPr>
              <p:cNvPr id="124" name="Ellipse 123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Ellipse 125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5" name="Gruppieren 224"/>
            <p:cNvGrpSpPr/>
            <p:nvPr/>
          </p:nvGrpSpPr>
          <p:grpSpPr>
            <a:xfrm rot="21377551">
              <a:off x="1626159" y="2219115"/>
              <a:ext cx="623054" cy="155833"/>
              <a:chOff x="1805806" y="4365282"/>
              <a:chExt cx="766780" cy="178940"/>
            </a:xfrm>
          </p:grpSpPr>
          <p:sp>
            <p:nvSpPr>
              <p:cNvPr id="121" name="Ellipse 120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Ellipse 122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6" name="Gruppieren 228"/>
            <p:cNvGrpSpPr/>
            <p:nvPr/>
          </p:nvGrpSpPr>
          <p:grpSpPr>
            <a:xfrm rot="21377551">
              <a:off x="732039" y="2441971"/>
              <a:ext cx="623054" cy="155833"/>
              <a:chOff x="1805806" y="4365282"/>
              <a:chExt cx="766780" cy="178940"/>
            </a:xfrm>
          </p:grpSpPr>
          <p:sp>
            <p:nvSpPr>
              <p:cNvPr id="118" name="Ellipse 117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Ellipse 119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17" name="Gerade Verbindung 116"/>
            <p:cNvCxnSpPr/>
            <p:nvPr/>
          </p:nvCxnSpPr>
          <p:spPr>
            <a:xfrm rot="5177551" flipH="1" flipV="1">
              <a:off x="1664224" y="2477022"/>
              <a:ext cx="164573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 rot="5400000" flipH="1" flipV="1">
              <a:off x="2127549" y="2499512"/>
              <a:ext cx="428628" cy="1588"/>
            </a:xfrm>
            <a:prstGeom prst="straightConnector1">
              <a:avLst/>
            </a:prstGeom>
            <a:ln w="22225">
              <a:solidFill>
                <a:srgbClr val="009E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/>
            <p:nvPr/>
          </p:nvCxnSpPr>
          <p:spPr>
            <a:xfrm rot="5400000" flipH="1" flipV="1">
              <a:off x="825312" y="2246811"/>
              <a:ext cx="428628" cy="1588"/>
            </a:xfrm>
            <a:prstGeom prst="straightConnector1">
              <a:avLst/>
            </a:prstGeom>
            <a:ln w="22225">
              <a:solidFill>
                <a:srgbClr val="009E4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rot="5400000" flipH="1" flipV="1">
              <a:off x="1270293" y="2785264"/>
              <a:ext cx="285752" cy="1588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/>
            <p:nvPr/>
          </p:nvCxnSpPr>
          <p:spPr>
            <a:xfrm rot="5400000" flipH="1" flipV="1">
              <a:off x="1685236" y="1974744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Bogen 98"/>
            <p:cNvSpPr/>
            <p:nvPr/>
          </p:nvSpPr>
          <p:spPr>
            <a:xfrm rot="210661" flipH="1">
              <a:off x="1494177" y="2321683"/>
              <a:ext cx="276465" cy="521182"/>
            </a:xfrm>
            <a:prstGeom prst="arc">
              <a:avLst>
                <a:gd name="adj1" fmla="val 12947995"/>
                <a:gd name="adj2" fmla="val 4408007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434541" y="2225571"/>
              <a:ext cx="3080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577153" y="2011257"/>
              <a:ext cx="3080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005913" y="1725505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34277" y="2797075"/>
              <a:ext cx="65434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w-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291533" y="2154133"/>
              <a:ext cx="317716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Symbol" pitchFamily="18" charset="2"/>
                  <a:cs typeface="Times New Roman" pitchFamily="18" charset="0"/>
                </a:rPr>
                <a:t>Q</a:t>
              </a: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2934607" y="2939951"/>
              <a:ext cx="824265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Times New Roman" pitchFamily="18" charset="0"/>
                  <a:cs typeface="Times New Roman" pitchFamily="18" charset="0"/>
                </a:rPr>
                <a:t>X-Achse</a:t>
              </a:r>
              <a:endParaRPr lang="de-DE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Gestreifter Pfeil nach rechts 105"/>
            <p:cNvSpPr/>
            <p:nvPr/>
          </p:nvSpPr>
          <p:spPr>
            <a:xfrm rot="18503745">
              <a:off x="2753152" y="2449338"/>
              <a:ext cx="566367" cy="483742"/>
            </a:xfrm>
            <a:prstGeom prst="stripedRightArrow">
              <a:avLst>
                <a:gd name="adj1" fmla="val 31494"/>
                <a:gd name="adj2" fmla="val 68506"/>
              </a:avLst>
            </a:prstGeom>
            <a:solidFill>
              <a:schemeClr val="accent1">
                <a:alpha val="70000"/>
              </a:schemeClr>
            </a:solidFill>
            <a:ln w="3175"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1297214" y="3631607"/>
              <a:ext cx="1380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Pitch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4786314" y="3643314"/>
            <a:ext cx="3929090" cy="2428892"/>
            <a:chOff x="214282" y="4071942"/>
            <a:chExt cx="3929090" cy="2428892"/>
          </a:xfrm>
        </p:grpSpPr>
        <p:sp>
          <p:nvSpPr>
            <p:cNvPr id="177" name="Rechteck 176"/>
            <p:cNvSpPr/>
            <p:nvPr/>
          </p:nvSpPr>
          <p:spPr bwMode="auto">
            <a:xfrm>
              <a:off x="214282" y="4071942"/>
              <a:ext cx="3929090" cy="24288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1972172" y="4748280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422702" y="5330801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/>
            <p:cNvSpPr/>
            <p:nvPr/>
          </p:nvSpPr>
          <p:spPr>
            <a:xfrm>
              <a:off x="2334698" y="5160555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1054495" y="4902173"/>
              <a:ext cx="642942" cy="285752"/>
            </a:xfrm>
            <a:prstGeom prst="ellipse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 Verbindung 57"/>
            <p:cNvCxnSpPr/>
            <p:nvPr/>
          </p:nvCxnSpPr>
          <p:spPr>
            <a:xfrm rot="5400000" flipH="1" flipV="1">
              <a:off x="1843273" y="5014719"/>
              <a:ext cx="327599" cy="3221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675403" y="5083436"/>
              <a:ext cx="675993" cy="1649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pieren 359"/>
            <p:cNvGrpSpPr/>
            <p:nvPr/>
          </p:nvGrpSpPr>
          <p:grpSpPr>
            <a:xfrm>
              <a:off x="1422700" y="5391222"/>
              <a:ext cx="623054" cy="135288"/>
              <a:chOff x="1805806" y="4365282"/>
              <a:chExt cx="766780" cy="178940"/>
            </a:xfrm>
          </p:grpSpPr>
          <p:sp>
            <p:nvSpPr>
              <p:cNvPr id="89" name="Ellipse 88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Ellipse 90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1" name="Gruppieren 363"/>
            <p:cNvGrpSpPr/>
            <p:nvPr/>
          </p:nvGrpSpPr>
          <p:grpSpPr>
            <a:xfrm>
              <a:off x="2351394" y="5237329"/>
              <a:ext cx="623054" cy="135288"/>
              <a:chOff x="1805806" y="4365282"/>
              <a:chExt cx="766780" cy="178940"/>
            </a:xfrm>
          </p:grpSpPr>
          <p:sp>
            <p:nvSpPr>
              <p:cNvPr id="86" name="Ellipse 85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2" name="Gruppieren 367"/>
            <p:cNvGrpSpPr/>
            <p:nvPr/>
          </p:nvGrpSpPr>
          <p:grpSpPr>
            <a:xfrm>
              <a:off x="1983187" y="4819718"/>
              <a:ext cx="623054" cy="135288"/>
              <a:chOff x="1805806" y="4365282"/>
              <a:chExt cx="766780" cy="178940"/>
            </a:xfrm>
          </p:grpSpPr>
          <p:sp>
            <p:nvSpPr>
              <p:cNvPr id="83" name="Ellipse 82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3" name="Gruppieren 371"/>
            <p:cNvGrpSpPr/>
            <p:nvPr/>
          </p:nvGrpSpPr>
          <p:grpSpPr>
            <a:xfrm>
              <a:off x="1076527" y="4962594"/>
              <a:ext cx="623054" cy="135288"/>
              <a:chOff x="1805806" y="4365282"/>
              <a:chExt cx="766780" cy="178940"/>
            </a:xfrm>
          </p:grpSpPr>
          <p:sp>
            <p:nvSpPr>
              <p:cNvPr id="80" name="Ellipse 79"/>
              <p:cNvSpPr/>
              <p:nvPr/>
            </p:nvSpPr>
            <p:spPr>
              <a:xfrm rot="1082460">
                <a:off x="2197279" y="4498503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2146565" y="4385917"/>
                <a:ext cx="71438" cy="120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/>
              <p:cNvSpPr/>
              <p:nvPr/>
            </p:nvSpPr>
            <p:spPr>
              <a:xfrm rot="1082460">
                <a:off x="1805806" y="4365282"/>
                <a:ext cx="375307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4" name="Gerade Verbindung 63"/>
            <p:cNvCxnSpPr/>
            <p:nvPr/>
          </p:nvCxnSpPr>
          <p:spPr>
            <a:xfrm rot="5400000" flipH="1" flipV="1">
              <a:off x="2016240" y="5023015"/>
              <a:ext cx="142876" cy="1428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708322" y="5319784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565446" y="4462528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68439" y="4236852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+Dw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780024" y="4748280"/>
              <a:ext cx="63991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Symbol" pitchFamily="18" charset="2"/>
                  <a:cs typeface="Times New Roman" pitchFamily="18" charset="0"/>
                </a:rPr>
                <a:t>w</a:t>
              </a:r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-</a:t>
              </a:r>
              <a:r>
                <a:rPr lang="de-DE" sz="1400" dirty="0" err="1" smtClean="0">
                  <a:latin typeface="Symbol" pitchFamily="18" charset="2"/>
                  <a:cs typeface="Times New Roman" pitchFamily="18" charset="0"/>
                </a:rPr>
                <a:t>Dw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rot="5400000" flipH="1" flipV="1">
              <a:off x="1248259" y="4829941"/>
              <a:ext cx="285752" cy="1588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 rot="5400000" flipH="1" flipV="1">
              <a:off x="2523126" y="5099340"/>
              <a:ext cx="285752" cy="1588"/>
            </a:xfrm>
            <a:prstGeom prst="straightConnector1">
              <a:avLst/>
            </a:prstGeom>
            <a:ln w="222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 rot="5400000" flipH="1" flipV="1">
              <a:off x="2047762" y="4579908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 rot="5400000" flipH="1" flipV="1">
              <a:off x="1487275" y="5162429"/>
              <a:ext cx="500066" cy="158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Bogen 73"/>
            <p:cNvSpPr/>
            <p:nvPr/>
          </p:nvSpPr>
          <p:spPr>
            <a:xfrm rot="210661" flipH="1">
              <a:off x="1720374" y="5042476"/>
              <a:ext cx="644434" cy="289299"/>
            </a:xfrm>
            <a:prstGeom prst="arc">
              <a:avLst>
                <a:gd name="adj1" fmla="val 14154765"/>
                <a:gd name="adj2" fmla="val 2777969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703463" y="4759297"/>
              <a:ext cx="327334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Symbol" pitchFamily="18" charset="2"/>
                  <a:cs typeface="Times New Roman" pitchFamily="18" charset="0"/>
                </a:rPr>
                <a:t>Y</a:t>
              </a:r>
              <a:endParaRPr lang="de-DE" sz="1400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390686" y="6187367"/>
              <a:ext cx="1307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Yaw </a:t>
              </a:r>
              <a:r>
                <a:rPr lang="de-DE" sz="1400" dirty="0" err="1" smtClean="0"/>
                <a:t>movement</a:t>
              </a:r>
              <a:endParaRPr lang="de-DE" sz="1400" dirty="0"/>
            </a:p>
          </p:txBody>
        </p:sp>
      </p:grpSp>
      <p:sp>
        <p:nvSpPr>
          <p:cNvPr id="179" name="Rectangle 7"/>
          <p:cNvSpPr txBox="1">
            <a:spLocks noChangeArrowheads="1"/>
          </p:cNvSpPr>
          <p:nvPr/>
        </p:nvSpPr>
        <p:spPr bwMode="auto">
          <a:xfrm>
            <a:off x="214282" y="714356"/>
            <a:ext cx="8569325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r>
              <a:rPr lang="de-DE" sz="2000" kern="0" dirty="0" smtClean="0">
                <a:latin typeface="+mn-lt"/>
              </a:rPr>
              <a:t>Orthogonale Richtung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kern="0" dirty="0" smtClean="0"/>
              <a:t>Alle Motoren gleichzeitig</a:t>
            </a: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r>
              <a:rPr lang="de-DE" sz="1800" kern="0" dirty="0" smtClean="0">
                <a:latin typeface="+mn-lt"/>
              </a:rPr>
              <a:t>Landung</a:t>
            </a:r>
            <a:r>
              <a:rPr lang="de-DE" sz="1800" kern="0" dirty="0" smtClean="0">
                <a:latin typeface="+mn-lt"/>
              </a:rPr>
              <a:t>, Start, </a:t>
            </a:r>
            <a:r>
              <a:rPr lang="de-DE" sz="1800" kern="0" dirty="0" smtClean="0">
                <a:latin typeface="+mn-lt"/>
              </a:rPr>
              <a:t>Schwebeflug</a:t>
            </a:r>
            <a:endParaRPr lang="de-DE" sz="1800" kern="0" dirty="0" smtClean="0">
              <a:latin typeface="+mn-lt"/>
            </a:endParaRP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endParaRPr lang="de-DE" sz="20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Links, Rechts Bewegung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/>
              <a:t>Gegenübergesetzte Motoren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/>
              <a:t>Winkel und X, Y Bewegung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de-DE" sz="2000" kern="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Selbstrotation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Paarweise Schubvarianz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Gesamtschub </a:t>
            </a:r>
            <a:r>
              <a:rPr lang="de-DE" sz="1800" dirty="0" smtClean="0"/>
              <a:t>ist Schwebeflug 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18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endParaRPr lang="de-DE" sz="18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de-DE" sz="1800" kern="0" baseline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en-US" dirty="0" err="1"/>
              <a:t>Hochschule</a:t>
            </a:r>
            <a:r>
              <a:rPr lang="en-US" dirty="0"/>
              <a:t>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Technische Realisierung</a:t>
            </a:r>
            <a:endParaRPr lang="de-DE" dirty="0"/>
          </a:p>
        </p:txBody>
      </p:sp>
      <p:sp>
        <p:nvSpPr>
          <p:cNvPr id="166" name="Rectangle 7"/>
          <p:cNvSpPr txBox="1">
            <a:spLocks noChangeArrowheads="1"/>
          </p:cNvSpPr>
          <p:nvPr/>
        </p:nvSpPr>
        <p:spPr bwMode="auto">
          <a:xfrm>
            <a:off x="214282" y="714356"/>
            <a:ext cx="8429683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r>
              <a:rPr lang="de-DE" sz="2000" kern="0" dirty="0" smtClean="0">
                <a:latin typeface="+mn-lt"/>
              </a:rPr>
              <a:t>Zentrale Steuereinheit (Flight </a:t>
            </a:r>
            <a:r>
              <a:rPr lang="de-DE" sz="2000" kern="0" dirty="0" err="1" smtClean="0">
                <a:latin typeface="+mn-lt"/>
              </a:rPr>
              <a:t>Control</a:t>
            </a:r>
            <a:r>
              <a:rPr lang="de-DE" sz="2000" kern="0" dirty="0" smtClean="0">
                <a:latin typeface="+mn-lt"/>
              </a:rPr>
              <a:t>)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Microcontroller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für Regelung</a:t>
            </a:r>
            <a:endParaRPr lang="de-DE" sz="1800" kern="0" dirty="0" smtClean="0">
              <a:latin typeface="+mn-lt"/>
            </a:endParaRP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>
                <a:latin typeface="+mn-lt"/>
              </a:rPr>
              <a:t>Kommunikationsschnittstellen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Inertial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de-DE" sz="1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Mesurement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Unit (IMU)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>
                <a:latin typeface="+mn-lt"/>
              </a:rPr>
              <a:t>Eigenbau der HSE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endParaRPr kumimoji="0" lang="de-DE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Motoren und Motorregler (</a:t>
            </a:r>
            <a:r>
              <a:rPr lang="de-DE" sz="2000" kern="0" dirty="0" err="1" smtClean="0"/>
              <a:t>Brushless</a:t>
            </a:r>
            <a:r>
              <a:rPr lang="de-DE" sz="2000" kern="0" dirty="0" smtClean="0"/>
              <a:t>)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Nahezu verschleißfrei</a:t>
            </a:r>
            <a:r>
              <a:rPr lang="de-DE" sz="1800" dirty="0" smtClean="0"/>
              <a:t>, hohe Drehzahlen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Synchrones Drehfeld der </a:t>
            </a:r>
            <a:r>
              <a:rPr lang="de-DE" sz="1800" dirty="0" smtClean="0"/>
              <a:t>Motoren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defRPr/>
            </a:pPr>
            <a:r>
              <a:rPr lang="de-DE" sz="1800" dirty="0" smtClean="0"/>
              <a:t>    wird elektronisch </a:t>
            </a:r>
            <a:r>
              <a:rPr lang="de-DE" sz="1800" dirty="0" smtClean="0"/>
              <a:t>geregelt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Gekauft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Fernsteuerung und Empfänger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8-Kanal  Sender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Konfigurierbar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dirty="0" smtClean="0"/>
              <a:t>Gekauft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18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endParaRPr lang="de-DE" sz="18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de-DE" sz="1800" kern="0" baseline="0" dirty="0" smtClean="0">
              <a:latin typeface="+mn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714876" y="3552716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6325245" y="3385277"/>
            <a:ext cx="1090644" cy="1036708"/>
            <a:chOff x="6325245" y="3385277"/>
            <a:chExt cx="1090644" cy="1036708"/>
          </a:xfrm>
        </p:grpSpPr>
        <p:sp>
          <p:nvSpPr>
            <p:cNvPr id="28" name="Gleich 27"/>
            <p:cNvSpPr/>
            <p:nvPr/>
          </p:nvSpPr>
          <p:spPr bwMode="auto">
            <a:xfrm rot="10800000">
              <a:off x="6325245" y="3786190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Gleich 26"/>
            <p:cNvSpPr/>
            <p:nvPr/>
          </p:nvSpPr>
          <p:spPr bwMode="auto">
            <a:xfrm rot="16200000">
              <a:off x="6715140" y="4143380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6" name="Gleich 25"/>
            <p:cNvSpPr/>
            <p:nvPr/>
          </p:nvSpPr>
          <p:spPr bwMode="auto">
            <a:xfrm>
              <a:off x="7065846" y="3807421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Gleich 24"/>
            <p:cNvSpPr/>
            <p:nvPr/>
          </p:nvSpPr>
          <p:spPr bwMode="auto">
            <a:xfrm rot="16200000">
              <a:off x="6715140" y="3456715"/>
              <a:ext cx="350043" cy="207167"/>
            </a:xfrm>
            <a:prstGeom prst="mathEqual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519913" y="3577212"/>
              <a:ext cx="761395" cy="666178"/>
            </a:xfrm>
            <a:prstGeom prst="rect">
              <a:avLst/>
            </a:prstGeom>
            <a:solidFill>
              <a:srgbClr val="009E4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Flight </a:t>
              </a:r>
              <a:r>
                <a:rPr kumimoji="0" lang="de-DE" sz="105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Control</a:t>
              </a:r>
              <a:endParaRPr kumimoji="0" lang="de-DE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16200000">
            <a:off x="6441528" y="2796801"/>
            <a:ext cx="886963" cy="374969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367743" y="3716543"/>
            <a:ext cx="820264" cy="405460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 rot="16200000">
            <a:off x="6450926" y="4631373"/>
            <a:ext cx="886963" cy="374969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5549275" y="3716543"/>
            <a:ext cx="820264" cy="405460"/>
          </a:xfrm>
          <a:prstGeom prst="rect">
            <a:avLst/>
          </a:prstGeom>
          <a:solidFill>
            <a:srgbClr val="C0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Brushless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de-DE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6500826" y="5297405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8215338" y="3549842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6500826" y="1785926"/>
            <a:ext cx="803817" cy="7482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Motor</a:t>
            </a:r>
            <a:endParaRPr kumimoji="0" lang="de-DE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4775297" y="1358092"/>
            <a:ext cx="4252539" cy="2213784"/>
            <a:chOff x="4775297" y="1358092"/>
            <a:chExt cx="4252539" cy="22137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7527638" y="1714488"/>
              <a:ext cx="1500198" cy="857256"/>
              <a:chOff x="6603960" y="1285860"/>
              <a:chExt cx="2357481" cy="1324851"/>
            </a:xfrm>
          </p:grpSpPr>
          <p:sp>
            <p:nvSpPr>
              <p:cNvPr id="30" name="Rechteck 29"/>
              <p:cNvSpPr/>
              <p:nvPr/>
            </p:nvSpPr>
            <p:spPr bwMode="auto">
              <a:xfrm>
                <a:off x="7180755" y="1285860"/>
                <a:ext cx="1214445" cy="92869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 bwMode="auto">
              <a:xfrm>
                <a:off x="7323631" y="1428736"/>
                <a:ext cx="928693" cy="6429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2" name="Rechteck 31"/>
              <p:cNvSpPr/>
              <p:nvPr/>
            </p:nvSpPr>
            <p:spPr bwMode="auto">
              <a:xfrm>
                <a:off x="6603960" y="2214555"/>
                <a:ext cx="2357481" cy="396156"/>
              </a:xfrm>
              <a:prstGeom prst="rect">
                <a:avLst/>
              </a:prstGeom>
              <a:solidFill>
                <a:srgbClr val="FFE48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rPr>
                  <a:t>Basis Station</a:t>
                </a: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cxnSp>
          <p:nvCxnSpPr>
            <p:cNvPr id="35" name="Gerade Verbindung 34"/>
            <p:cNvCxnSpPr/>
            <p:nvPr/>
          </p:nvCxnSpPr>
          <p:spPr bwMode="auto">
            <a:xfrm rot="5400000" flipH="1" flipV="1">
              <a:off x="7215206" y="2643182"/>
              <a:ext cx="1000132" cy="8572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" name="Gruppieren 46"/>
            <p:cNvGrpSpPr/>
            <p:nvPr/>
          </p:nvGrpSpPr>
          <p:grpSpPr>
            <a:xfrm>
              <a:off x="4775297" y="1358092"/>
              <a:ext cx="1489960" cy="1378553"/>
              <a:chOff x="4775297" y="1358092"/>
              <a:chExt cx="1489960" cy="1378553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5000628" y="1928802"/>
                <a:ext cx="1000132" cy="50006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 bwMode="auto">
              <a:xfrm>
                <a:off x="5561115" y="1989223"/>
                <a:ext cx="357190" cy="35719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 bwMode="auto">
              <a:xfrm>
                <a:off x="5132487" y="1989223"/>
                <a:ext cx="357190" cy="35719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 bwMode="auto">
              <a:xfrm>
                <a:off x="5676621" y="2104729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 bwMode="auto">
              <a:xfrm>
                <a:off x="5236976" y="2099048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42" name="Gerade Verbindung 41"/>
              <p:cNvCxnSpPr/>
              <p:nvPr/>
            </p:nvCxnSpPr>
            <p:spPr bwMode="auto">
              <a:xfrm rot="5400000" flipH="1" flipV="1">
                <a:off x="5247993" y="1643050"/>
                <a:ext cx="571504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feld 42"/>
              <p:cNvSpPr txBox="1"/>
              <p:nvPr/>
            </p:nvSpPr>
            <p:spPr>
              <a:xfrm>
                <a:off x="4775297" y="2428868"/>
                <a:ext cx="1489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Fernsteuerung</a:t>
                </a:r>
                <a:endParaRPr lang="de-DE" dirty="0"/>
              </a:p>
            </p:txBody>
          </p:sp>
        </p:grpSp>
        <p:cxnSp>
          <p:nvCxnSpPr>
            <p:cNvPr id="45" name="Gerade Verbindung 44"/>
            <p:cNvCxnSpPr>
              <a:stCxn id="36" idx="3"/>
            </p:cNvCxnSpPr>
            <p:nvPr/>
          </p:nvCxnSpPr>
          <p:spPr bwMode="auto">
            <a:xfrm>
              <a:off x="6000760" y="2178835"/>
              <a:ext cx="571504" cy="13930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dirty="0" smtClean="0"/>
              <a:t>Zentrale Steuereinheit (Flight </a:t>
            </a:r>
            <a:r>
              <a:rPr lang="de-DE" dirty="0" err="1" smtClean="0"/>
              <a:t>Control</a:t>
            </a:r>
            <a:r>
              <a:rPr lang="de-DE" dirty="0" smtClean="0"/>
              <a:t>)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 bwMode="auto">
          <a:xfrm>
            <a:off x="214282" y="1010780"/>
            <a:ext cx="856932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</a:pPr>
            <a:r>
              <a:rPr lang="de-DE" sz="2000" kern="0" dirty="0" err="1" smtClean="0"/>
              <a:t>Microcontroller</a:t>
            </a: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lang="de-DE" sz="1800" kern="0" dirty="0" err="1" smtClean="0">
                <a:latin typeface="+mn-lt"/>
              </a:rPr>
              <a:t>bit</a:t>
            </a:r>
            <a:r>
              <a:rPr lang="de-DE" sz="1800" kern="0" dirty="0" smtClean="0">
                <a:latin typeface="+mn-lt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Dualcore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Prozessor</a:t>
            </a:r>
            <a:endParaRPr lang="de-DE" sz="16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/>
              <a:t>Einsatzgebiet: 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Industrial,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Automotive</a:t>
            </a:r>
            <a:endParaRPr kumimoji="0" lang="de-DE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40032"/>
              </a:buClr>
              <a:buSzTx/>
              <a:buFont typeface="Verdana" pitchFamily="34" charset="0"/>
              <a:buNone/>
              <a:tabLst/>
              <a:defRPr/>
            </a:pP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dirty="0" smtClean="0"/>
              <a:t>MEMS-Sensoren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Verdana" pitchFamily="34" charset="0"/>
              <a:buChar char="»"/>
              <a:tabLst/>
              <a:defRPr/>
            </a:pPr>
            <a:r>
              <a:rPr lang="de-DE" sz="1800" kern="0" dirty="0" smtClean="0">
                <a:latin typeface="+mn-lt"/>
              </a:rPr>
              <a:t>Detektion von Beschleunigungen</a:t>
            </a:r>
            <a:endParaRPr lang="de-DE" sz="1800" kern="0" dirty="0" smtClean="0"/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>
                <a:latin typeface="+mn-lt"/>
              </a:rPr>
              <a:t>in X, Y und Z Richtung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>
                <a:latin typeface="+mn-lt"/>
              </a:rPr>
              <a:t>in Rotationsrichtung </a:t>
            </a:r>
            <a:r>
              <a:rPr lang="de-DE" sz="1600" dirty="0" smtClean="0">
                <a:latin typeface="Symbol" pitchFamily="18" charset="2"/>
                <a:cs typeface="Times New Roman" pitchFamily="18" charset="0"/>
              </a:rPr>
              <a:t>Y, Q </a:t>
            </a:r>
            <a:r>
              <a:rPr lang="de-DE" sz="1600" kern="0" dirty="0" smtClean="0"/>
              <a:t>und </a:t>
            </a:r>
            <a:r>
              <a:rPr lang="de-DE" sz="1600" dirty="0" smtClean="0">
                <a:latin typeface="Symbol" pitchFamily="18" charset="2"/>
                <a:cs typeface="Times New Roman" pitchFamily="18" charset="0"/>
              </a:rPr>
              <a:t>F</a:t>
            </a:r>
            <a:r>
              <a:rPr lang="de-DE" sz="1600" kern="0" dirty="0" smtClean="0">
                <a:latin typeface="+mn-lt"/>
              </a:rPr>
              <a:t> </a:t>
            </a:r>
            <a:endParaRPr lang="de-DE" sz="1800" kern="0" dirty="0" smtClean="0">
              <a:latin typeface="+mn-lt"/>
            </a:endParaRP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endParaRPr lang="de-DE" sz="2000" kern="0" dirty="0" smtClean="0"/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r>
              <a:rPr lang="de-DE" sz="2000" kern="0" dirty="0" smtClean="0"/>
              <a:t>Kommunikationsschnittstellen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dirty="0" err="1" smtClean="0"/>
              <a:t>ZigBee</a:t>
            </a:r>
            <a:r>
              <a:rPr lang="de-DE" sz="1800" dirty="0" smtClean="0"/>
              <a:t> Drahtloskommunikation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Datenanalyse, </a:t>
            </a:r>
            <a:r>
              <a:rPr lang="de-DE" sz="1600" kern="0" dirty="0" smtClean="0"/>
              <a:t>Parametrisierung </a:t>
            </a:r>
            <a:endParaRPr lang="de-DE" sz="18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kern="0" dirty="0" smtClean="0"/>
              <a:t>IIC Kommunikation</a:t>
            </a:r>
            <a:endParaRPr lang="de-DE" sz="1800" kern="0" dirty="0" smtClean="0">
              <a:latin typeface="+mn-lt"/>
            </a:endParaRP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Motorregler, Höhensensor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kern="0" dirty="0" smtClean="0"/>
              <a:t>SCI Kommunikation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GPS, Hardware-in-</a:t>
            </a:r>
            <a:r>
              <a:rPr lang="de-DE" sz="1600" kern="0" dirty="0" err="1" smtClean="0"/>
              <a:t>the</a:t>
            </a:r>
            <a:r>
              <a:rPr lang="de-DE" sz="1600" kern="0" dirty="0" smtClean="0"/>
              <a:t>-Loop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r>
              <a:rPr lang="de-DE" sz="1800" kern="0" dirty="0" smtClean="0"/>
              <a:t>BDM Schnittstelle für Programmierung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endParaRPr lang="de-DE" sz="1800" kern="0" dirty="0" smtClean="0"/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endParaRPr lang="de-DE" sz="18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  <a:defRPr/>
            </a:pPr>
            <a:endParaRPr lang="de-DE" sz="1800" kern="0" dirty="0" smtClean="0"/>
          </a:p>
        </p:txBody>
      </p:sp>
      <p:grpSp>
        <p:nvGrpSpPr>
          <p:cNvPr id="39" name="Gruppieren 38"/>
          <p:cNvGrpSpPr/>
          <p:nvPr/>
        </p:nvGrpSpPr>
        <p:grpSpPr>
          <a:xfrm>
            <a:off x="6072198" y="983755"/>
            <a:ext cx="2589054" cy="1739203"/>
            <a:chOff x="6072198" y="983755"/>
            <a:chExt cx="2589054" cy="1739203"/>
          </a:xfrm>
        </p:grpSpPr>
        <p:grpSp>
          <p:nvGrpSpPr>
            <p:cNvPr id="2" name="Gruppieren 58"/>
            <p:cNvGrpSpPr/>
            <p:nvPr/>
          </p:nvGrpSpPr>
          <p:grpSpPr>
            <a:xfrm>
              <a:off x="6072198" y="1203405"/>
              <a:ext cx="1248990" cy="1519553"/>
              <a:chOff x="6072198" y="1214422"/>
              <a:chExt cx="1248990" cy="1519553"/>
            </a:xfrm>
          </p:grpSpPr>
          <p:cxnSp>
            <p:nvCxnSpPr>
              <p:cNvPr id="30" name="Gerade Verbindung mit Pfeil 29"/>
              <p:cNvCxnSpPr/>
              <p:nvPr/>
            </p:nvCxnSpPr>
            <p:spPr bwMode="auto">
              <a:xfrm rot="5400000" flipH="1" flipV="1">
                <a:off x="6263353" y="1803579"/>
                <a:ext cx="471344" cy="135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31" name="Gerade Verbindung mit Pfeil 30"/>
              <p:cNvCxnSpPr/>
              <p:nvPr/>
            </p:nvCxnSpPr>
            <p:spPr bwMode="auto">
              <a:xfrm>
                <a:off x="6499025" y="2039274"/>
                <a:ext cx="487802" cy="131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32" name="Gerade Verbindung mit Pfeil 31"/>
              <p:cNvCxnSpPr/>
              <p:nvPr/>
            </p:nvCxnSpPr>
            <p:spPr bwMode="auto">
              <a:xfrm rot="5400000">
                <a:off x="6229779" y="2064619"/>
                <a:ext cx="294590" cy="24390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33" name="Ellipse 32"/>
              <p:cNvSpPr/>
              <p:nvPr/>
            </p:nvSpPr>
            <p:spPr bwMode="auto">
              <a:xfrm>
                <a:off x="6447453" y="1971270"/>
                <a:ext cx="121951" cy="117836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6339460" y="1214422"/>
                <a:ext cx="360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Z</a:t>
                </a:r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6986827" y="1862520"/>
                <a:ext cx="334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X</a:t>
                </a:r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6072198" y="2333865"/>
                <a:ext cx="334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Y</a:t>
                </a:r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" name="Gruppieren 57"/>
            <p:cNvGrpSpPr/>
            <p:nvPr/>
          </p:nvGrpSpPr>
          <p:grpSpPr>
            <a:xfrm>
              <a:off x="7429520" y="1478140"/>
              <a:ext cx="1231732" cy="1161843"/>
              <a:chOff x="6628297" y="2571744"/>
              <a:chExt cx="1231732" cy="1161843"/>
            </a:xfrm>
          </p:grpSpPr>
          <p:sp>
            <p:nvSpPr>
              <p:cNvPr id="49" name="Bogen 48"/>
              <p:cNvSpPr/>
              <p:nvPr/>
            </p:nvSpPr>
            <p:spPr>
              <a:xfrm rot="851251">
                <a:off x="6628297" y="3205227"/>
                <a:ext cx="571504" cy="528360"/>
              </a:xfrm>
              <a:prstGeom prst="arc">
                <a:avLst>
                  <a:gd name="adj1" fmla="val 11510736"/>
                  <a:gd name="adj2" fmla="val 1033419"/>
                </a:avLst>
              </a:prstGeom>
              <a:ln w="190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" name="Gruppieren 56"/>
              <p:cNvGrpSpPr/>
              <p:nvPr/>
            </p:nvGrpSpPr>
            <p:grpSpPr>
              <a:xfrm>
                <a:off x="6654719" y="2571744"/>
                <a:ext cx="1205310" cy="1009656"/>
                <a:chOff x="6654719" y="2571744"/>
                <a:chExt cx="1205310" cy="1009656"/>
              </a:xfrm>
            </p:grpSpPr>
            <p:cxnSp>
              <p:nvCxnSpPr>
                <p:cNvPr id="11" name="Gerade Verbindung mit Pfeil 10"/>
                <p:cNvCxnSpPr/>
                <p:nvPr/>
              </p:nvCxnSpPr>
              <p:spPr bwMode="auto">
                <a:xfrm rot="5400000" flipH="1" flipV="1">
                  <a:off x="6906295" y="2946588"/>
                  <a:ext cx="471344" cy="1355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12" name="Gerade Verbindung mit Pfeil 11"/>
                <p:cNvCxnSpPr/>
                <p:nvPr/>
              </p:nvCxnSpPr>
              <p:spPr bwMode="auto">
                <a:xfrm>
                  <a:off x="7141967" y="3182283"/>
                  <a:ext cx="487802" cy="131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16" name="Gerade Verbindung mit Pfeil 15"/>
                <p:cNvCxnSpPr/>
                <p:nvPr/>
              </p:nvCxnSpPr>
              <p:spPr bwMode="auto">
                <a:xfrm rot="5400000">
                  <a:off x="6872721" y="3207627"/>
                  <a:ext cx="294590" cy="243901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lg" len="lg"/>
                </a:ln>
                <a:effectLst/>
              </p:spPr>
            </p:cxnSp>
            <p:sp>
              <p:nvSpPr>
                <p:cNvPr id="50" name="Textfeld 49"/>
                <p:cNvSpPr txBox="1"/>
                <p:nvPr/>
              </p:nvSpPr>
              <p:spPr>
                <a:xfrm>
                  <a:off x="6654719" y="3181290"/>
                  <a:ext cx="380232" cy="40011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dirty="0" smtClean="0">
                      <a:solidFill>
                        <a:srgbClr val="FF0000"/>
                      </a:solidFill>
                      <a:latin typeface="Symbol" pitchFamily="18" charset="2"/>
                      <a:cs typeface="Times New Roman" pitchFamily="18" charset="0"/>
                    </a:rPr>
                    <a:t>F</a:t>
                  </a:r>
                  <a:endParaRPr lang="de-DE" sz="2000" dirty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endParaRPr>
                </a:p>
              </p:txBody>
            </p:sp>
            <p:sp>
              <p:nvSpPr>
                <p:cNvPr id="51" name="Bogen 50"/>
                <p:cNvSpPr/>
                <p:nvPr/>
              </p:nvSpPr>
              <p:spPr>
                <a:xfrm rot="210661" flipH="1">
                  <a:off x="7274974" y="2953608"/>
                  <a:ext cx="276465" cy="521182"/>
                </a:xfrm>
                <a:prstGeom prst="arc">
                  <a:avLst>
                    <a:gd name="adj1" fmla="val 12947995"/>
                    <a:gd name="adj2" fmla="val 4408007"/>
                  </a:avLst>
                </a:prstGeom>
                <a:ln w="1905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7484605" y="2758688"/>
                  <a:ext cx="375424" cy="40011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dirty="0">
                      <a:solidFill>
                        <a:srgbClr val="FF0000"/>
                      </a:solidFill>
                      <a:latin typeface="Symbol" pitchFamily="18" charset="2"/>
                      <a:cs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3" name="Bogen 52"/>
                <p:cNvSpPr/>
                <p:nvPr/>
              </p:nvSpPr>
              <p:spPr>
                <a:xfrm rot="210661" flipH="1">
                  <a:off x="6946365" y="2854923"/>
                  <a:ext cx="644434" cy="289299"/>
                </a:xfrm>
                <a:prstGeom prst="arc">
                  <a:avLst>
                    <a:gd name="adj1" fmla="val 14154765"/>
                    <a:gd name="adj2" fmla="val 2777969"/>
                  </a:avLst>
                </a:prstGeom>
                <a:ln w="1905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6786578" y="2571744"/>
                  <a:ext cx="388248" cy="40011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2000" dirty="0" smtClean="0">
                      <a:solidFill>
                        <a:srgbClr val="FF0000"/>
                      </a:solidFill>
                      <a:latin typeface="Symbol" pitchFamily="18" charset="2"/>
                      <a:cs typeface="Times New Roman" pitchFamily="18" charset="0"/>
                    </a:rPr>
                    <a:t>Y</a:t>
                  </a:r>
                  <a:endParaRPr lang="de-DE" sz="2000" dirty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5" name="Textfeld 24"/>
            <p:cNvSpPr txBox="1"/>
            <p:nvPr/>
          </p:nvSpPr>
          <p:spPr>
            <a:xfrm>
              <a:off x="6357950" y="98375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rgbClr val="FF0000"/>
                  </a:solidFill>
                </a:rPr>
                <a:t>..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7000892" y="162669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rgbClr val="FF0000"/>
                  </a:solidFill>
                </a:rPr>
                <a:t>..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072198" y="210472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rgbClr val="FF0000"/>
                  </a:solidFill>
                </a:rPr>
                <a:t>..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7610783" y="126950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rgbClr val="FF0000"/>
                  </a:solidFill>
                </a:rPr>
                <a:t>..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286776" y="147280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rgbClr val="FF0000"/>
                  </a:solidFill>
                </a:rPr>
                <a:t>..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467907" y="190143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solidFill>
                    <a:srgbClr val="FF0000"/>
                  </a:solidFill>
                </a:rPr>
                <a:t>..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5" name="Picture 3" descr="C:\Users\Dio\Desktop\PlatineShoot\freigestell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928934"/>
            <a:ext cx="3649308" cy="2500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de-DE" dirty="0" smtClean="0"/>
              <a:t>Motoren und Motorregler (</a:t>
            </a:r>
            <a:r>
              <a:rPr lang="de-DE" dirty="0" err="1" smtClean="0"/>
              <a:t>Brushless</a:t>
            </a:r>
            <a:r>
              <a:rPr lang="de-DE" dirty="0" smtClean="0"/>
              <a:t>)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 bwMode="auto">
          <a:xfrm>
            <a:off x="214282" y="1010780"/>
            <a:ext cx="856932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</a:pPr>
            <a:r>
              <a:rPr lang="de-DE" sz="2000" kern="0" dirty="0" smtClean="0"/>
              <a:t>Motoren und Motorregler</a:t>
            </a: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>
                <a:latin typeface="+mn-lt"/>
              </a:rPr>
              <a:t>Mit Abstand den höchsten Energieverbrauch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Begrenzen </a:t>
            </a:r>
            <a:r>
              <a:rPr lang="de-DE" sz="1600" kern="0" dirty="0" smtClean="0">
                <a:solidFill>
                  <a:srgbClr val="FF0000"/>
                </a:solidFill>
              </a:rPr>
              <a:t>Flugdauer auf ca. 20 min </a:t>
            </a:r>
            <a:r>
              <a:rPr lang="de-DE" sz="1600" kern="0" dirty="0" smtClean="0"/>
              <a:t>(3300 </a:t>
            </a:r>
            <a:r>
              <a:rPr lang="de-DE" sz="1600" kern="0" dirty="0" err="1" smtClean="0"/>
              <a:t>mAh</a:t>
            </a:r>
            <a:r>
              <a:rPr lang="de-DE" sz="1600" kern="0" dirty="0" smtClean="0"/>
              <a:t> Akku) </a:t>
            </a:r>
            <a:endParaRPr lang="de-DE" sz="1800" kern="0" dirty="0" smtClean="0">
              <a:latin typeface="+mn-lt"/>
            </a:endParaRP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>
                <a:latin typeface="+mn-lt"/>
              </a:rPr>
              <a:t>Sehr schnelles erreichen der Sollgröße (0.5 </a:t>
            </a:r>
            <a:r>
              <a:rPr lang="de-DE" sz="1800" kern="0" dirty="0" err="1" smtClean="0">
                <a:latin typeface="+mn-lt"/>
              </a:rPr>
              <a:t>ms</a:t>
            </a:r>
            <a:r>
              <a:rPr lang="de-DE" sz="1800" kern="0" dirty="0" smtClean="0">
                <a:latin typeface="+mn-lt"/>
              </a:rPr>
              <a:t>)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Ermöglichen elektronische Stabilisierung</a:t>
            </a: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/>
              <a:t>Regler können Drehzahl nicht ermitteln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Regelung wird nur mit IMU realisiert</a:t>
            </a:r>
            <a:endParaRPr lang="de-DE" sz="2000" kern="0" dirty="0" smtClean="0"/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/>
              <a:t>Traglast ist abhängig von Motoren und Rotoren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Aktuelle Konfiguration trägt zusätzlich </a:t>
            </a:r>
            <a:r>
              <a:rPr lang="de-DE" sz="1600" kern="0" dirty="0" smtClean="0">
                <a:solidFill>
                  <a:srgbClr val="FF0000"/>
                </a:solidFill>
              </a:rPr>
              <a:t>maximal ca. 750g </a:t>
            </a:r>
            <a:endParaRPr lang="de-DE" sz="1800" kern="0" dirty="0" smtClean="0">
              <a:solidFill>
                <a:srgbClr val="FF0000"/>
              </a:solidFill>
            </a:endParaRPr>
          </a:p>
          <a:p>
            <a:pPr marL="465138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Verdana" pitchFamily="34" charset="0"/>
              <a:buChar char="»"/>
            </a:pPr>
            <a:r>
              <a:rPr lang="de-DE" sz="1800" kern="0" dirty="0" smtClean="0"/>
              <a:t>Ausbau möglich durch </a:t>
            </a:r>
            <a:r>
              <a:rPr lang="de-DE" sz="1800" kern="0" dirty="0" err="1" smtClean="0"/>
              <a:t>Hexa</a:t>
            </a:r>
            <a:r>
              <a:rPr lang="de-DE" sz="1800" kern="0" dirty="0" smtClean="0"/>
              <a:t>- oder </a:t>
            </a:r>
            <a:r>
              <a:rPr lang="de-DE" sz="1800" kern="0" dirty="0" err="1" smtClean="0"/>
              <a:t>Oktokopter</a:t>
            </a:r>
            <a:endParaRPr lang="de-DE" sz="1800" kern="0" dirty="0" smtClean="0"/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Maximale Traglast wäre beim </a:t>
            </a:r>
            <a:r>
              <a:rPr lang="de-DE" sz="1600" kern="0" dirty="0" err="1" smtClean="0"/>
              <a:t>Oktokopter</a:t>
            </a:r>
            <a:r>
              <a:rPr lang="de-DE" sz="1600" kern="0" dirty="0" smtClean="0"/>
              <a:t> ca. 2 kg</a:t>
            </a:r>
            <a:endParaRPr lang="de-DE" sz="1800" kern="0" dirty="0" smtClean="0"/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r>
              <a:rPr lang="de-DE" sz="1600" kern="0" dirty="0" smtClean="0"/>
              <a:t>Flugdauer würde sich halbieren</a:t>
            </a:r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buFont typeface="Verdana" pitchFamily="34" charset="0"/>
              <a:buChar char="»"/>
              <a:defRPr/>
            </a:pPr>
            <a:endParaRPr lang="de-DE" sz="1600" kern="0" dirty="0" smtClean="0"/>
          </a:p>
          <a:p>
            <a:pPr marL="873125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rgbClr val="D40032"/>
              </a:buClr>
              <a:defRPr/>
            </a:pPr>
            <a:endParaRPr lang="de-DE" sz="1800" kern="0" dirty="0" smtClean="0"/>
          </a:p>
        </p:txBody>
      </p:sp>
      <p:pic>
        <p:nvPicPr>
          <p:cNvPr id="1027" name="Bild 11" descr="Bl-Ctrl_v1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786322"/>
            <a:ext cx="2428876" cy="13358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D:\_HSE\_ARBEIT\eclipse-cpp-galileo-SR1-win32\Workspace2\MASTER_THESIS_PRJ\scratch\PresentationFesto\Pics\MK2832_52_Brushless_Mikrokopter.d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572008"/>
            <a:ext cx="2190742" cy="17275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uppieren 8"/>
          <p:cNvGrpSpPr/>
          <p:nvPr/>
        </p:nvGrpSpPr>
        <p:grpSpPr>
          <a:xfrm>
            <a:off x="6072198" y="4429132"/>
            <a:ext cx="2223912" cy="1857388"/>
            <a:chOff x="6072198" y="4429132"/>
            <a:chExt cx="2223912" cy="1857388"/>
          </a:xfrm>
        </p:grpSpPr>
        <p:pic>
          <p:nvPicPr>
            <p:cNvPr id="1026" name="Picture 2" descr="D:\_HSE\_ARBEIT\eclipse-cpp-galileo-SR1-win32\Workspace2\MASTER_THESIS_PRJ\scratch\PresentationFesto\Pics\HexaCopterBionicle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388" y="4429132"/>
              <a:ext cx="1866722" cy="185738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hteck 7"/>
            <p:cNvSpPr/>
            <p:nvPr/>
          </p:nvSpPr>
          <p:spPr>
            <a:xfrm rot="16200000">
              <a:off x="5455619" y="5331463"/>
              <a:ext cx="15409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 smtClean="0"/>
                <a:t>mikrokopter.de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/>
            </a:r>
            <a:br>
              <a:rPr lang="de-DE"/>
            </a:br>
            <a:r>
              <a:rPr lang="en-US"/>
              <a:t>Hochschule Esslingen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92150" y="2554288"/>
            <a:ext cx="77724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de-DE" sz="2000">
              <a:solidFill>
                <a:schemeClr val="bg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smtClean="0"/>
              <a:t>Simulation und Regelung</a:t>
            </a:r>
            <a:endParaRPr lang="de-DE" dirty="0"/>
          </a:p>
        </p:txBody>
      </p:sp>
      <p:sp>
        <p:nvSpPr>
          <p:cNvPr id="6349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8"/>
            <a:ext cx="8569325" cy="5089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000" dirty="0" smtClean="0"/>
              <a:t>Task</a:t>
            </a:r>
          </a:p>
          <a:p>
            <a:pPr lvl="1">
              <a:lnSpc>
                <a:spcPct val="90000"/>
              </a:lnSpc>
            </a:pPr>
            <a:r>
              <a:rPr lang="de-DE" sz="1800" dirty="0" smtClean="0"/>
              <a:t>Simuliert die Fernbedienung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3D-Mouse, Flugmanöver</a:t>
            </a:r>
          </a:p>
          <a:p>
            <a:pPr>
              <a:lnSpc>
                <a:spcPct val="90000"/>
              </a:lnSpc>
            </a:pPr>
            <a:endParaRPr lang="de-DE" sz="2000" dirty="0" smtClean="0"/>
          </a:p>
          <a:p>
            <a:pPr>
              <a:lnSpc>
                <a:spcPct val="90000"/>
              </a:lnSpc>
            </a:pPr>
            <a:r>
              <a:rPr lang="de-DE" sz="2000" dirty="0" smtClean="0"/>
              <a:t>Regler</a:t>
            </a:r>
            <a:endParaRPr lang="de-DE" sz="1800" dirty="0" smtClean="0"/>
          </a:p>
          <a:p>
            <a:pPr lvl="1">
              <a:lnSpc>
                <a:spcPct val="90000"/>
              </a:lnSpc>
            </a:pPr>
            <a:r>
              <a:rPr lang="de-DE" sz="1800" dirty="0" smtClean="0"/>
              <a:t>PID-Kaskadenregler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r>
              <a:rPr lang="de-DE" sz="1600" dirty="0" smtClean="0"/>
              <a:t>Jeder Winkel wird mit einem</a:t>
            </a:r>
          </a:p>
          <a:p>
            <a:pPr lvl="2">
              <a:lnSpc>
                <a:spcPct val="90000"/>
              </a:lnSpc>
              <a:buNone/>
            </a:pPr>
            <a:r>
              <a:rPr lang="de-DE" sz="1600" dirty="0" smtClean="0"/>
              <a:t>    PID-Regler geregelt (SISO)</a:t>
            </a:r>
          </a:p>
          <a:p>
            <a:pPr>
              <a:lnSpc>
                <a:spcPct val="90000"/>
              </a:lnSpc>
            </a:pPr>
            <a:endParaRPr lang="de-DE" sz="2000" dirty="0" smtClean="0"/>
          </a:p>
          <a:p>
            <a:pPr>
              <a:lnSpc>
                <a:spcPct val="90000"/>
              </a:lnSpc>
            </a:pPr>
            <a:r>
              <a:rPr lang="de-DE" sz="2000" dirty="0" smtClean="0"/>
              <a:t>Regelstrecke</a:t>
            </a:r>
          </a:p>
          <a:p>
            <a:pPr lvl="1">
              <a:lnSpc>
                <a:spcPct val="90000"/>
              </a:lnSpc>
            </a:pPr>
            <a:r>
              <a:rPr lang="de-DE" sz="1800" dirty="0" smtClean="0"/>
              <a:t>Physikalisches Modell</a:t>
            </a:r>
          </a:p>
          <a:p>
            <a:pPr lvl="1">
              <a:lnSpc>
                <a:spcPct val="90000"/>
              </a:lnSpc>
            </a:pPr>
            <a:r>
              <a:rPr lang="de-DE" sz="1800" dirty="0" smtClean="0"/>
              <a:t>Motoren sind PT1 glieder</a:t>
            </a:r>
          </a:p>
          <a:p>
            <a:pPr lvl="2">
              <a:lnSpc>
                <a:spcPct val="90000"/>
              </a:lnSpc>
            </a:pPr>
            <a:r>
              <a:rPr lang="de-DE" sz="1600" dirty="0" smtClean="0"/>
              <a:t>Individualverstärkung</a:t>
            </a:r>
          </a:p>
          <a:p>
            <a:pPr>
              <a:lnSpc>
                <a:spcPct val="90000"/>
              </a:lnSpc>
            </a:pPr>
            <a:endParaRPr lang="de-DE" sz="2000" dirty="0" smtClean="0"/>
          </a:p>
          <a:p>
            <a:pPr>
              <a:lnSpc>
                <a:spcPct val="90000"/>
              </a:lnSpc>
            </a:pPr>
            <a:r>
              <a:rPr lang="de-DE" sz="2000" dirty="0" smtClean="0"/>
              <a:t>Sensoren</a:t>
            </a:r>
          </a:p>
          <a:p>
            <a:pPr lvl="1">
              <a:lnSpc>
                <a:spcPct val="90000"/>
              </a:lnSpc>
            </a:pPr>
            <a:r>
              <a:rPr lang="de-DE" sz="1800" dirty="0" smtClean="0"/>
              <a:t>Rausch- und Offsetsimulation</a:t>
            </a: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2">
              <a:lnSpc>
                <a:spcPct val="90000"/>
              </a:lnSpc>
              <a:buNone/>
            </a:pP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1">
              <a:lnSpc>
                <a:spcPct val="90000"/>
              </a:lnSpc>
              <a:buNone/>
            </a:pPr>
            <a:endParaRPr lang="de-DE" sz="1800" dirty="0" smtClean="0"/>
          </a:p>
          <a:p>
            <a:pPr lvl="2">
              <a:lnSpc>
                <a:spcPct val="90000"/>
              </a:lnSpc>
              <a:buNone/>
            </a:pPr>
            <a:endParaRPr lang="de-DE" sz="1600" dirty="0" smtClean="0"/>
          </a:p>
          <a:p>
            <a:pPr lvl="1">
              <a:lnSpc>
                <a:spcPct val="90000"/>
              </a:lnSpc>
              <a:buNone/>
            </a:pPr>
            <a:endParaRPr lang="de-DE" sz="1800" dirty="0" smtClean="0"/>
          </a:p>
          <a:p>
            <a:pPr lvl="2">
              <a:lnSpc>
                <a:spcPct val="90000"/>
              </a:lnSpc>
              <a:buNone/>
            </a:pP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2">
              <a:lnSpc>
                <a:spcPct val="90000"/>
              </a:lnSpc>
            </a:pPr>
            <a:endParaRPr lang="de-DE" sz="1600" dirty="0" smtClean="0"/>
          </a:p>
          <a:p>
            <a:pPr lvl="2">
              <a:lnSpc>
                <a:spcPct val="90000"/>
              </a:lnSpc>
              <a:buNone/>
            </a:pPr>
            <a:endParaRPr lang="de-DE" sz="1600" dirty="0" smtClean="0"/>
          </a:p>
        </p:txBody>
      </p:sp>
      <p:sp>
        <p:nvSpPr>
          <p:cNvPr id="11" name="Rechteck 10"/>
          <p:cNvSpPr/>
          <p:nvPr/>
        </p:nvSpPr>
        <p:spPr bwMode="auto">
          <a:xfrm>
            <a:off x="4232543" y="1142984"/>
            <a:ext cx="2357454" cy="18573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Regler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7028607" y="2676233"/>
            <a:ext cx="2000264" cy="1643074"/>
            <a:chOff x="4929190" y="2285992"/>
            <a:chExt cx="3357586" cy="22860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4942" y="2857496"/>
              <a:ext cx="2909123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hteck 13"/>
            <p:cNvSpPr/>
            <p:nvPr/>
          </p:nvSpPr>
          <p:spPr bwMode="auto">
            <a:xfrm>
              <a:off x="4929190" y="2285992"/>
              <a:ext cx="3357586" cy="22860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648673" y="2385384"/>
              <a:ext cx="2387724" cy="521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Regelstrecke</a:t>
              </a:r>
              <a:endParaRPr lang="de-DE" sz="1800" dirty="0"/>
            </a:p>
          </p:txBody>
        </p:sp>
      </p:grpSp>
      <p:cxnSp>
        <p:nvCxnSpPr>
          <p:cNvPr id="43" name="Gerade Verbindung mit Pfeil 42"/>
          <p:cNvCxnSpPr>
            <a:stCxn id="14" idx="2"/>
            <a:endCxn id="20" idx="3"/>
          </p:cNvCxnSpPr>
          <p:nvPr/>
        </p:nvCxnSpPr>
        <p:spPr bwMode="auto">
          <a:xfrm rot="5400000">
            <a:off x="7120573" y="3770999"/>
            <a:ext cx="359858" cy="14564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4" name="Gruppieren 83"/>
          <p:cNvGrpSpPr/>
          <p:nvPr/>
        </p:nvGrpSpPr>
        <p:grpSpPr>
          <a:xfrm>
            <a:off x="4214810" y="3929066"/>
            <a:ext cx="2357454" cy="1500198"/>
            <a:chOff x="785786" y="3714752"/>
            <a:chExt cx="3357586" cy="228601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785786" y="3714752"/>
              <a:ext cx="3357586" cy="2286016"/>
              <a:chOff x="4857752" y="1874407"/>
              <a:chExt cx="3357586" cy="2286016"/>
            </a:xfrm>
          </p:grpSpPr>
          <p:sp>
            <p:nvSpPr>
              <p:cNvPr id="20" name="Rechteck 19"/>
              <p:cNvSpPr/>
              <p:nvPr/>
            </p:nvSpPr>
            <p:spPr bwMode="auto">
              <a:xfrm>
                <a:off x="4857752" y="1874407"/>
                <a:ext cx="3357586" cy="228601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5907632" y="2017282"/>
                <a:ext cx="1466185" cy="46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Sensoren</a:t>
                </a:r>
                <a:endParaRPr lang="de-DE" sz="1800" dirty="0"/>
              </a:p>
            </p:txBody>
          </p:sp>
        </p:grpSp>
        <p:pic>
          <p:nvPicPr>
            <p:cNvPr id="2052" name="Picture 4" descr="D:\_HSE\_ARBEIT\eclipse-cpp-galileo-SR1-win32\Workspace2\MASTER_THESIS_PRJ\scratch\PresentationFesto\Pics\weiss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4286256"/>
              <a:ext cx="2843213" cy="1513498"/>
            </a:xfrm>
            <a:prstGeom prst="rect">
              <a:avLst/>
            </a:prstGeom>
            <a:noFill/>
          </p:spPr>
        </p:pic>
      </p:grpSp>
      <p:sp>
        <p:nvSpPr>
          <p:cNvPr id="88" name="Rechteck 87"/>
          <p:cNvSpPr/>
          <p:nvPr/>
        </p:nvSpPr>
        <p:spPr bwMode="auto">
          <a:xfrm>
            <a:off x="4375074" y="1428736"/>
            <a:ext cx="2000264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PID-Kaskadenregler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7" name="Rechteck 86"/>
          <p:cNvSpPr/>
          <p:nvPr/>
        </p:nvSpPr>
        <p:spPr bwMode="auto">
          <a:xfrm>
            <a:off x="4375075" y="2356394"/>
            <a:ext cx="2000264" cy="495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9" name="Rechteck 88"/>
          <p:cNvSpPr/>
          <p:nvPr/>
        </p:nvSpPr>
        <p:spPr bwMode="auto">
          <a:xfrm>
            <a:off x="4584397" y="2494280"/>
            <a:ext cx="576318" cy="276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HPF</a:t>
            </a:r>
          </a:p>
        </p:txBody>
      </p:sp>
      <p:sp>
        <p:nvSpPr>
          <p:cNvPr id="90" name="Rechteck 89"/>
          <p:cNvSpPr/>
          <p:nvPr/>
        </p:nvSpPr>
        <p:spPr bwMode="auto">
          <a:xfrm>
            <a:off x="5660958" y="2488254"/>
            <a:ext cx="576318" cy="2762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LPF</a:t>
            </a:r>
          </a:p>
        </p:txBody>
      </p:sp>
      <p:cxnSp>
        <p:nvCxnSpPr>
          <p:cNvPr id="91" name="Gerade Verbindung mit Pfeil 42"/>
          <p:cNvCxnSpPr>
            <a:endCxn id="11" idx="2"/>
          </p:cNvCxnSpPr>
          <p:nvPr/>
        </p:nvCxnSpPr>
        <p:spPr bwMode="auto">
          <a:xfrm rot="5400000" flipH="1" flipV="1">
            <a:off x="4946749" y="3464548"/>
            <a:ext cx="928696" cy="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0" name="Rechteck 129"/>
          <p:cNvSpPr/>
          <p:nvPr/>
        </p:nvSpPr>
        <p:spPr bwMode="auto">
          <a:xfrm>
            <a:off x="4386091" y="1890415"/>
            <a:ext cx="1989247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Mischer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1" name="Gerade Verbindung mit Pfeil 42"/>
          <p:cNvCxnSpPr>
            <a:stCxn id="178" idx="1"/>
            <a:endCxn id="130" idx="3"/>
          </p:cNvCxnSpPr>
          <p:nvPr/>
        </p:nvCxnSpPr>
        <p:spPr bwMode="auto">
          <a:xfrm rot="10800000" flipV="1">
            <a:off x="6375338" y="1607331"/>
            <a:ext cx="1339934" cy="4973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6" name="Gerade Verbindung mit Pfeil 42"/>
          <p:cNvCxnSpPr/>
          <p:nvPr/>
        </p:nvCxnSpPr>
        <p:spPr bwMode="auto">
          <a:xfrm>
            <a:off x="6598944" y="2500306"/>
            <a:ext cx="1385037" cy="17592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4" name="Textfeld 153"/>
          <p:cNvSpPr txBox="1"/>
          <p:nvPr/>
        </p:nvSpPr>
        <p:spPr>
          <a:xfrm>
            <a:off x="6786578" y="2236588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[M1 M2 M3 M4]</a:t>
            </a:r>
            <a:endParaRPr lang="de-DE" sz="1400" dirty="0">
              <a:solidFill>
                <a:srgbClr val="FF0000"/>
              </a:solidFill>
            </a:endParaRPr>
          </a:p>
        </p:txBody>
      </p:sp>
      <p:grpSp>
        <p:nvGrpSpPr>
          <p:cNvPr id="172" name="Gruppieren 171"/>
          <p:cNvGrpSpPr/>
          <p:nvPr/>
        </p:nvGrpSpPr>
        <p:grpSpPr>
          <a:xfrm>
            <a:off x="6715140" y="1071546"/>
            <a:ext cx="990092" cy="478023"/>
            <a:chOff x="2154125" y="1615680"/>
            <a:chExt cx="990092" cy="478023"/>
          </a:xfrm>
        </p:grpSpPr>
        <p:grpSp>
          <p:nvGrpSpPr>
            <p:cNvPr id="170" name="Gruppieren 169"/>
            <p:cNvGrpSpPr/>
            <p:nvPr/>
          </p:nvGrpSpPr>
          <p:grpSpPr>
            <a:xfrm>
              <a:off x="2421799" y="1615680"/>
              <a:ext cx="650397" cy="472687"/>
              <a:chOff x="2421799" y="1615680"/>
              <a:chExt cx="650397" cy="472687"/>
            </a:xfrm>
          </p:grpSpPr>
          <p:sp>
            <p:nvSpPr>
              <p:cNvPr id="108" name="Textfeld 107"/>
              <p:cNvSpPr txBox="1"/>
              <p:nvPr/>
            </p:nvSpPr>
            <p:spPr>
              <a:xfrm>
                <a:off x="2751274" y="1769573"/>
                <a:ext cx="320922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F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2421799" y="1780590"/>
                <a:ext cx="317716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2581028" y="1780590"/>
                <a:ext cx="327334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Y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27" name="Textfeld 126"/>
              <p:cNvSpPr txBox="1"/>
              <p:nvPr/>
            </p:nvSpPr>
            <p:spPr>
              <a:xfrm>
                <a:off x="2625096" y="1615680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7" name="Textfeld 156"/>
            <p:cNvSpPr txBox="1"/>
            <p:nvPr/>
          </p:nvSpPr>
          <p:spPr>
            <a:xfrm>
              <a:off x="2154125" y="178592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[ T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2877797" y="176389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]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Gruppieren 167"/>
          <p:cNvGrpSpPr/>
          <p:nvPr/>
        </p:nvGrpSpPr>
        <p:grpSpPr>
          <a:xfrm>
            <a:off x="5357818" y="3286124"/>
            <a:ext cx="1585355" cy="503862"/>
            <a:chOff x="5231640" y="3406966"/>
            <a:chExt cx="1585355" cy="503862"/>
          </a:xfrm>
        </p:grpSpPr>
        <p:sp>
          <p:nvSpPr>
            <p:cNvPr id="156" name="Textfeld 155"/>
            <p:cNvSpPr txBox="1"/>
            <p:nvPr/>
          </p:nvSpPr>
          <p:spPr>
            <a:xfrm>
              <a:off x="5231640" y="358289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[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167" name="Gruppieren 166"/>
            <p:cNvGrpSpPr/>
            <p:nvPr/>
          </p:nvGrpSpPr>
          <p:grpSpPr>
            <a:xfrm>
              <a:off x="5336129" y="3406966"/>
              <a:ext cx="1480866" cy="503862"/>
              <a:chOff x="5325112" y="3406966"/>
              <a:chExt cx="1480866" cy="503862"/>
            </a:xfrm>
          </p:grpSpPr>
          <p:sp>
            <p:nvSpPr>
              <p:cNvPr id="59" name="Textfeld 58"/>
              <p:cNvSpPr txBox="1"/>
              <p:nvPr/>
            </p:nvSpPr>
            <p:spPr>
              <a:xfrm>
                <a:off x="6369312" y="3571876"/>
                <a:ext cx="369012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F</a:t>
                </a:r>
                <a:r>
                  <a:rPr lang="de-DE" sz="14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‘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5907633" y="3582893"/>
                <a:ext cx="365806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  <a:r>
                  <a:rPr lang="de-DE" sz="14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‘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6143981" y="3582893"/>
                <a:ext cx="375424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Y</a:t>
                </a:r>
                <a:r>
                  <a:rPr lang="de-DE" sz="1400" dirty="0" smtClean="0">
                    <a:solidFill>
                      <a:srgbClr val="FF0000"/>
                    </a:solidFill>
                    <a:latin typeface="+mn-lt"/>
                    <a:cs typeface="Times New Roman" pitchFamily="18" charset="0"/>
                  </a:rPr>
                  <a:t>‘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5325112" y="3593385"/>
                <a:ext cx="428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X‘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5328160" y="3412647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5534090" y="3603051"/>
                <a:ext cx="3625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Y‘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5523073" y="3406966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6155946" y="3407311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5908581" y="3412647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370260" y="3407656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5721034" y="3599246"/>
                <a:ext cx="3561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Z‘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5697507" y="3416145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Textfeld 158"/>
              <p:cNvSpPr txBox="1"/>
              <p:nvPr/>
            </p:nvSpPr>
            <p:spPr>
              <a:xfrm>
                <a:off x="6539558" y="356085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]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6" name="Gruppieren 185"/>
          <p:cNvGrpSpPr/>
          <p:nvPr/>
        </p:nvGrpSpPr>
        <p:grpSpPr>
          <a:xfrm>
            <a:off x="6661090" y="4543948"/>
            <a:ext cx="1562976" cy="503862"/>
            <a:chOff x="6484818" y="4621067"/>
            <a:chExt cx="1562976" cy="503862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6583626" y="4621067"/>
              <a:ext cx="1372277" cy="503862"/>
              <a:chOff x="6429388" y="5341473"/>
              <a:chExt cx="1372277" cy="503862"/>
            </a:xfrm>
          </p:grpSpPr>
          <p:sp>
            <p:nvSpPr>
              <p:cNvPr id="96" name="Textfeld 95"/>
              <p:cNvSpPr txBox="1"/>
              <p:nvPr/>
            </p:nvSpPr>
            <p:spPr>
              <a:xfrm>
                <a:off x="7473588" y="5506383"/>
                <a:ext cx="320922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F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97" name="Textfeld 96"/>
              <p:cNvSpPr txBox="1"/>
              <p:nvPr/>
            </p:nvSpPr>
            <p:spPr>
              <a:xfrm>
                <a:off x="7011909" y="5517400"/>
                <a:ext cx="317716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7248257" y="5517400"/>
                <a:ext cx="327334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Y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99" name="Textfeld 98"/>
              <p:cNvSpPr txBox="1"/>
              <p:nvPr/>
            </p:nvSpPr>
            <p:spPr>
              <a:xfrm>
                <a:off x="6429388" y="5527892"/>
                <a:ext cx="334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X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feld 99"/>
              <p:cNvSpPr txBox="1"/>
              <p:nvPr/>
            </p:nvSpPr>
            <p:spPr>
              <a:xfrm>
                <a:off x="6443453" y="5347154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feld 100"/>
              <p:cNvSpPr txBox="1"/>
              <p:nvPr/>
            </p:nvSpPr>
            <p:spPr>
              <a:xfrm>
                <a:off x="6638366" y="5537558"/>
                <a:ext cx="334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Y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6638366" y="534147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Textfeld 102"/>
              <p:cNvSpPr txBox="1"/>
              <p:nvPr/>
            </p:nvSpPr>
            <p:spPr>
              <a:xfrm>
                <a:off x="7271239" y="5341818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Textfeld 103"/>
              <p:cNvSpPr txBox="1"/>
              <p:nvPr/>
            </p:nvSpPr>
            <p:spPr>
              <a:xfrm>
                <a:off x="7023874" y="5347154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Textfeld 104"/>
              <p:cNvSpPr txBox="1"/>
              <p:nvPr/>
            </p:nvSpPr>
            <p:spPr>
              <a:xfrm>
                <a:off x="7485553" y="534216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6814293" y="5522736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Z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6812800" y="5350652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5" name="Textfeld 154"/>
            <p:cNvSpPr txBox="1"/>
            <p:nvPr/>
          </p:nvSpPr>
          <p:spPr>
            <a:xfrm>
              <a:off x="6484818" y="480267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[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781374" y="477530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]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64" name="Gerade Verbindung mit Pfeil 42"/>
          <p:cNvCxnSpPr>
            <a:stCxn id="187" idx="3"/>
          </p:cNvCxnSpPr>
          <p:nvPr/>
        </p:nvCxnSpPr>
        <p:spPr bwMode="auto">
          <a:xfrm flipV="1">
            <a:off x="8072462" y="4357694"/>
            <a:ext cx="714380" cy="160735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8" name="Rechteck 177"/>
          <p:cNvSpPr/>
          <p:nvPr/>
        </p:nvSpPr>
        <p:spPr bwMode="auto">
          <a:xfrm>
            <a:off x="7715272" y="1285860"/>
            <a:ext cx="1214446" cy="642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Task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7" name="Rechteck 186"/>
          <p:cNvSpPr/>
          <p:nvPr/>
        </p:nvSpPr>
        <p:spPr bwMode="auto">
          <a:xfrm>
            <a:off x="6643702" y="5643578"/>
            <a:ext cx="1428760" cy="642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Störungen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89" name="Gruppieren 188"/>
          <p:cNvGrpSpPr/>
          <p:nvPr/>
        </p:nvGrpSpPr>
        <p:grpSpPr>
          <a:xfrm>
            <a:off x="7281308" y="5055721"/>
            <a:ext cx="1562976" cy="503862"/>
            <a:chOff x="6484818" y="4621067"/>
            <a:chExt cx="1562976" cy="503862"/>
          </a:xfrm>
        </p:grpSpPr>
        <p:grpSp>
          <p:nvGrpSpPr>
            <p:cNvPr id="190" name="Gruppieren 94"/>
            <p:cNvGrpSpPr/>
            <p:nvPr/>
          </p:nvGrpSpPr>
          <p:grpSpPr>
            <a:xfrm>
              <a:off x="6583626" y="4621067"/>
              <a:ext cx="1372277" cy="503862"/>
              <a:chOff x="6429388" y="5341473"/>
              <a:chExt cx="1372277" cy="503862"/>
            </a:xfrm>
          </p:grpSpPr>
          <p:sp>
            <p:nvSpPr>
              <p:cNvPr id="193" name="Textfeld 192"/>
              <p:cNvSpPr txBox="1"/>
              <p:nvPr/>
            </p:nvSpPr>
            <p:spPr>
              <a:xfrm>
                <a:off x="7473588" y="5506383"/>
                <a:ext cx="320922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F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7011909" y="5517400"/>
                <a:ext cx="317716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195" name="Textfeld 194"/>
              <p:cNvSpPr txBox="1"/>
              <p:nvPr/>
            </p:nvSpPr>
            <p:spPr>
              <a:xfrm>
                <a:off x="7248257" y="5517400"/>
                <a:ext cx="327334" cy="30777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  <a:latin typeface="Symbol" pitchFamily="18" charset="2"/>
                    <a:cs typeface="Times New Roman" pitchFamily="18" charset="0"/>
                  </a:rPr>
                  <a:t>Y</a:t>
                </a:r>
                <a:endParaRPr lang="de-DE" sz="1400" dirty="0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endParaRPr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429388" y="5527892"/>
                <a:ext cx="334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X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6443453" y="5347154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Textfeld 197"/>
              <p:cNvSpPr txBox="1"/>
              <p:nvPr/>
            </p:nvSpPr>
            <p:spPr>
              <a:xfrm>
                <a:off x="6638366" y="5537558"/>
                <a:ext cx="334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Y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Textfeld 198"/>
              <p:cNvSpPr txBox="1"/>
              <p:nvPr/>
            </p:nvSpPr>
            <p:spPr>
              <a:xfrm>
                <a:off x="6638366" y="534147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7271239" y="5341818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Textfeld 200"/>
              <p:cNvSpPr txBox="1"/>
              <p:nvPr/>
            </p:nvSpPr>
            <p:spPr>
              <a:xfrm>
                <a:off x="7023874" y="5347154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2" name="Textfeld 201"/>
              <p:cNvSpPr txBox="1"/>
              <p:nvPr/>
            </p:nvSpPr>
            <p:spPr>
              <a:xfrm>
                <a:off x="7485553" y="534216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Textfeld 202"/>
              <p:cNvSpPr txBox="1"/>
              <p:nvPr/>
            </p:nvSpPr>
            <p:spPr>
              <a:xfrm>
                <a:off x="6814293" y="5522736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Z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Textfeld 203"/>
              <p:cNvSpPr txBox="1"/>
              <p:nvPr/>
            </p:nvSpPr>
            <p:spPr>
              <a:xfrm>
                <a:off x="6812800" y="5350652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solidFill>
                      <a:srgbClr val="FF0000"/>
                    </a:solidFill>
                  </a:rPr>
                  <a:t>..</a:t>
                </a:r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1" name="Textfeld 190"/>
            <p:cNvSpPr txBox="1"/>
            <p:nvPr/>
          </p:nvSpPr>
          <p:spPr>
            <a:xfrm>
              <a:off x="6484818" y="480267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[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7781374" y="4775305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FF0000"/>
                  </a:solidFill>
                </a:rPr>
                <a:t>]</a:t>
              </a:r>
              <a:endParaRPr lang="de-DE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_PPT_Master leu V2-5">
  <a:themeElements>
    <a:clrScheme name="HE_PPT_Master leu V2-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_PPT_Master leu V2-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E_PPT_Master leu V2-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PPT_Master leu V2-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PPT_Master leu V2-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HE_PPT_Master leu V2-5</Template>
  <TotalTime>0</TotalTime>
  <Words>690</Words>
  <Application>Microsoft PowerPoint</Application>
  <PresentationFormat>Bildschirmpräsentation (4:3)</PresentationFormat>
  <Paragraphs>331</Paragraphs>
  <Slides>13</Slides>
  <Notes>12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HE_PPT_Master leu V2-5</vt:lpstr>
      <vt:lpstr>Das Quadrokopter Projekt</vt:lpstr>
      <vt:lpstr>Einleitung</vt:lpstr>
      <vt:lpstr>Projektüberblick</vt:lpstr>
      <vt:lpstr>Der Quadrokopter</vt:lpstr>
      <vt:lpstr>Grundlagen der Flugdynamik</vt:lpstr>
      <vt:lpstr>Technische Realisierung</vt:lpstr>
      <vt:lpstr>Zentrale Steuereinheit (Flight Control)</vt:lpstr>
      <vt:lpstr>Motoren und Motorregler (Brushless)</vt:lpstr>
      <vt:lpstr>Simulation und Regelung</vt:lpstr>
      <vt:lpstr>Positionsgenauigkeit (1/2)</vt:lpstr>
      <vt:lpstr>Positionsgenauigkeit (2/2)</vt:lpstr>
      <vt:lpstr>Zusammenfassung und Ausblick</vt:lpstr>
      <vt:lpstr>Folie 13</vt:lpstr>
    </vt:vector>
  </TitlesOfParts>
  <Company>Verwaltung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 für einen  2-zeiligen Titel</dc:title>
  <dc:creator>mack</dc:creator>
  <cp:lastModifiedBy>Dio</cp:lastModifiedBy>
  <cp:revision>237</cp:revision>
  <dcterms:created xsi:type="dcterms:W3CDTF">2009-11-23T15:06:51Z</dcterms:created>
  <dcterms:modified xsi:type="dcterms:W3CDTF">2011-01-19T01:31:57Z</dcterms:modified>
</cp:coreProperties>
</file>