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28"/>
  </p:notesMasterIdLst>
  <p:sldIdLst>
    <p:sldId id="256" r:id="rId2"/>
    <p:sldId id="299" r:id="rId3"/>
    <p:sldId id="288" r:id="rId4"/>
    <p:sldId id="262" r:id="rId5"/>
    <p:sldId id="259" r:id="rId6"/>
    <p:sldId id="302" r:id="rId7"/>
    <p:sldId id="297" r:id="rId8"/>
    <p:sldId id="296" r:id="rId9"/>
    <p:sldId id="305" r:id="rId10"/>
    <p:sldId id="292" r:id="rId11"/>
    <p:sldId id="272" r:id="rId12"/>
    <p:sldId id="283" r:id="rId13"/>
    <p:sldId id="301" r:id="rId14"/>
    <p:sldId id="304" r:id="rId15"/>
    <p:sldId id="267" r:id="rId16"/>
    <p:sldId id="293" r:id="rId17"/>
    <p:sldId id="284" r:id="rId18"/>
    <p:sldId id="300" r:id="rId19"/>
    <p:sldId id="295" r:id="rId20"/>
    <p:sldId id="298" r:id="rId21"/>
    <p:sldId id="303" r:id="rId22"/>
    <p:sldId id="294" r:id="rId23"/>
    <p:sldId id="282" r:id="rId24"/>
    <p:sldId id="286" r:id="rId25"/>
    <p:sldId id="306" r:id="rId26"/>
    <p:sldId id="279"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93C"/>
    <a:srgbClr val="19BBD5"/>
    <a:srgbClr val="184769"/>
    <a:srgbClr val="00E1C6"/>
    <a:srgbClr val="009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7F627C-A79C-4CEA-9F43-E7185F252452}">
  <a:tblStyle styleId="{277F627C-A79C-4CEA-9F43-E7185F25245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45F09D-0C3F-4549-A737-6A49AB54CD0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47" autoAdjust="0"/>
  </p:normalViewPr>
  <p:slideViewPr>
    <p:cSldViewPr snapToGrid="0">
      <p:cViewPr varScale="1">
        <p:scale>
          <a:sx n="78" d="100"/>
          <a:sy n="78" d="100"/>
        </p:scale>
        <p:origin x="94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4608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c89b53d510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c89b53d510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c89b53d510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c89b53d510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7101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c89b53d510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c89b53d510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9153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01555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c89b53d51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c89b53d51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c89b53d510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c89b53d510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5602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c89b53d510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c89b53d510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0302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67808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98865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8065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c89b53d51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c89b53d51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c89b53d510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c89b53d510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43463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c89b53d51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c89b53d51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1572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5509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003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5985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1"/>
        <p:cNvGrpSpPr/>
        <p:nvPr/>
      </p:nvGrpSpPr>
      <p:grpSpPr>
        <a:xfrm>
          <a:off x="0" y="0"/>
          <a:ext cx="0" cy="0"/>
          <a:chOff x="0" y="0"/>
          <a:chExt cx="0" cy="0"/>
        </a:xfrm>
      </p:grpSpPr>
      <p:sp>
        <p:nvSpPr>
          <p:cNvPr id="242" name="Google Shape;242;p8"/>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4" name="Google Shape;244;p8"/>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45" name="Google Shape;245;p8"/>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8"/>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8"/>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8"/>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250" y="2310140"/>
            <a:ext cx="6343500" cy="111876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000" dirty="0">
                <a:solidFill>
                  <a:srgbClr val="0096FF"/>
                </a:solidFill>
                <a:latin typeface="Hey August" pitchFamily="2" charset="0"/>
              </a:rPr>
              <a:t>STUD</a:t>
            </a:r>
            <a:r>
              <a:rPr lang="en-US" sz="6000" dirty="0">
                <a:solidFill>
                  <a:schemeClr val="tx1"/>
                </a:solidFill>
                <a:latin typeface="Hey August" pitchFamily="2" charset="0"/>
              </a:rPr>
              <a:t>IFY</a:t>
            </a:r>
            <a:br>
              <a:rPr lang="en-US" dirty="0">
                <a:latin typeface="Hey August" pitchFamily="2" charset="0"/>
              </a:rPr>
            </a:br>
            <a:r>
              <a:rPr lang="en-US" dirty="0">
                <a:latin typeface="Hey August" pitchFamily="2" charset="0"/>
              </a:rPr>
              <a:t>STUDENT SPHERE </a:t>
            </a:r>
            <a:br>
              <a:rPr lang="en-US" dirty="0">
                <a:latin typeface="Hey August" pitchFamily="2" charset="0"/>
              </a:rPr>
            </a:br>
            <a:endParaRPr dirty="0">
              <a:solidFill>
                <a:schemeClr val="tx1"/>
              </a:solidFill>
              <a:latin typeface="Segoe Script" panose="030B0504020000000003" pitchFamily="66" charset="0"/>
            </a:endParaRPr>
          </a:p>
        </p:txBody>
      </p:sp>
      <p:sp>
        <p:nvSpPr>
          <p:cNvPr id="3" name="TextBox 2">
            <a:extLst>
              <a:ext uri="{FF2B5EF4-FFF2-40B4-BE49-F238E27FC236}">
                <a16:creationId xmlns:a16="http://schemas.microsoft.com/office/drawing/2014/main" id="{E4D42B60-947C-8E66-A0C4-FAAB9C2B254C}"/>
              </a:ext>
            </a:extLst>
          </p:cNvPr>
          <p:cNvSpPr txBox="1"/>
          <p:nvPr/>
        </p:nvSpPr>
        <p:spPr>
          <a:xfrm>
            <a:off x="4041322" y="3167298"/>
            <a:ext cx="3771900" cy="707886"/>
          </a:xfrm>
          <a:prstGeom prst="rect">
            <a:avLst/>
          </a:prstGeom>
          <a:noFill/>
        </p:spPr>
        <p:txBody>
          <a:bodyPr wrap="square" rtlCol="0">
            <a:spAutoFit/>
          </a:bodyPr>
          <a:lstStyle/>
          <a:p>
            <a:r>
              <a:rPr lang="en-US" sz="2000" b="1" i="0" dirty="0">
                <a:solidFill>
                  <a:schemeClr val="tx1"/>
                </a:solidFill>
                <a:effectLst/>
                <a:latin typeface="Bradley Hand ITC" panose="03070402050302030203" pitchFamily="66" charset="0"/>
              </a:rPr>
              <a:t>-A hub for campus connections and opportunities</a:t>
            </a:r>
            <a:endParaRPr lang="en-US" sz="2000" b="1" dirty="0">
              <a:latin typeface="Bradley Hand ITC" panose="03070402050302030203"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867325" y="468800"/>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80" name="Google Shape;380;p17"/>
          <p:cNvSpPr txBox="1">
            <a:spLocks noGrp="1"/>
          </p:cNvSpPr>
          <p:nvPr>
            <p:ph type="ctrTitle" idx="4294967295"/>
          </p:nvPr>
        </p:nvSpPr>
        <p:spPr>
          <a:xfrm>
            <a:off x="3559629" y="650775"/>
            <a:ext cx="5327725"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latin typeface="BubbleGum" panose="00000400000000000000" pitchFamily="2" charset="0"/>
              </a:rPr>
              <a:t>PROJECT</a:t>
            </a:r>
            <a:br>
              <a:rPr lang="en" sz="6000" dirty="0">
                <a:latin typeface="BubbleGum" panose="00000400000000000000" pitchFamily="2" charset="0"/>
              </a:rPr>
            </a:br>
            <a:r>
              <a:rPr lang="en" sz="6000" dirty="0">
                <a:latin typeface="BubbleGum" panose="00000400000000000000" pitchFamily="2" charset="0"/>
              </a:rPr>
              <a:t>METHODOLOGY</a:t>
            </a:r>
            <a:endParaRPr sz="6000" dirty="0">
              <a:latin typeface="BubbleGum" panose="00000400000000000000" pitchFamily="2" charset="0"/>
            </a:endParaRPr>
          </a:p>
        </p:txBody>
      </p:sp>
      <p:sp>
        <p:nvSpPr>
          <p:cNvPr id="381" name="Google Shape;381;p17"/>
          <p:cNvSpPr txBox="1">
            <a:spLocks noGrp="1"/>
          </p:cNvSpPr>
          <p:nvPr>
            <p:ph type="subTitle" idx="4294967295"/>
          </p:nvPr>
        </p:nvSpPr>
        <p:spPr>
          <a:xfrm>
            <a:off x="4021089" y="2905886"/>
            <a:ext cx="4333800" cy="784800"/>
          </a:xfrm>
          <a:prstGeom prst="rect">
            <a:avLst/>
          </a:prstGeom>
        </p:spPr>
        <p:txBody>
          <a:bodyPr spcFirstLastPara="1" wrap="square" lIns="91425" tIns="91425" rIns="91425" bIns="91425" anchor="t" anchorCtr="0">
            <a:noAutofit/>
          </a:bodyPr>
          <a:lstStyle/>
          <a:p>
            <a:pPr marL="342900" indent="-342900"/>
            <a:r>
              <a:rPr lang="en-US" sz="2400" dirty="0">
                <a:latin typeface="Abulonia Demo" pitchFamily="2" charset="0"/>
              </a:rPr>
              <a:t>PROCEDURE </a:t>
            </a:r>
          </a:p>
          <a:p>
            <a:pPr marL="342900" indent="-342900"/>
            <a:r>
              <a:rPr lang="en-US" sz="2400" dirty="0">
                <a:latin typeface="Abulonia Demo" pitchFamily="2" charset="0"/>
              </a:rPr>
              <a:t>PATH</a:t>
            </a:r>
          </a:p>
          <a:p>
            <a:pPr marL="0" lvl="0" indent="0" algn="l" rtl="0">
              <a:spcBef>
                <a:spcPts val="600"/>
              </a:spcBef>
              <a:spcAft>
                <a:spcPts val="0"/>
              </a:spcAft>
              <a:buNone/>
            </a:pPr>
            <a:endParaRPr lang="en-US" sz="2400" dirty="0">
              <a:latin typeface="Abulonia Demo" pitchFamily="2" charset="0"/>
            </a:endParaRPr>
          </a:p>
        </p:txBody>
      </p:sp>
      <p:grpSp>
        <p:nvGrpSpPr>
          <p:cNvPr id="382" name="Google Shape;382;p17"/>
          <p:cNvGrpSpPr/>
          <p:nvPr/>
        </p:nvGrpSpPr>
        <p:grpSpPr>
          <a:xfrm>
            <a:off x="1885571" y="952450"/>
            <a:ext cx="1032405" cy="1032468"/>
            <a:chOff x="6654650" y="3665275"/>
            <a:chExt cx="409100" cy="409125"/>
          </a:xfrm>
        </p:grpSpPr>
        <p:sp>
          <p:nvSpPr>
            <p:cNvPr id="383" name="Google Shape;383;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17"/>
          <p:cNvGrpSpPr/>
          <p:nvPr/>
        </p:nvGrpSpPr>
        <p:grpSpPr>
          <a:xfrm rot="-731900">
            <a:off x="1604965" y="2201851"/>
            <a:ext cx="688564" cy="688681"/>
            <a:chOff x="570875" y="4322250"/>
            <a:chExt cx="443300" cy="443325"/>
          </a:xfrm>
        </p:grpSpPr>
        <p:sp>
          <p:nvSpPr>
            <p:cNvPr id="386" name="Google Shape;386;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17"/>
          <p:cNvSpPr/>
          <p:nvPr/>
        </p:nvSpPr>
        <p:spPr>
          <a:xfrm>
            <a:off x="2657037" y="2114501"/>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1220786" y="1598881"/>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rot="2327012">
            <a:off x="2870273" y="1771645"/>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238239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27"/>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ubbleGum" panose="00000400000000000000" pitchFamily="2" charset="0"/>
              </a:rPr>
              <a:t>PROCESS</a:t>
            </a:r>
            <a:endParaRPr dirty="0">
              <a:latin typeface="BubbleGum" panose="00000400000000000000" pitchFamily="2" charset="0"/>
            </a:endParaRPr>
          </a:p>
        </p:txBody>
      </p:sp>
      <p:sp>
        <p:nvSpPr>
          <p:cNvPr id="478" name="Google Shape;478;p27"/>
          <p:cNvSpPr/>
          <p:nvPr/>
        </p:nvSpPr>
        <p:spPr>
          <a:xfrm>
            <a:off x="1914525" y="2328350"/>
            <a:ext cx="1946100" cy="1325100"/>
          </a:xfrm>
          <a:prstGeom prst="homePlate">
            <a:avLst>
              <a:gd name="adj" fmla="val 30129"/>
            </a:avLst>
          </a:prstGeom>
          <a:noFill/>
          <a:ln w="114300" cap="flat" cmpd="sng">
            <a:solidFill>
              <a:srgbClr val="00E1C6"/>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n-US" dirty="0">
              <a:solidFill>
                <a:srgbClr val="00E1C6"/>
              </a:solidFill>
              <a:latin typeface="Muli"/>
              <a:ea typeface="Muli"/>
              <a:cs typeface="Muli"/>
              <a:sym typeface="Muli"/>
            </a:endParaRPr>
          </a:p>
        </p:txBody>
      </p:sp>
      <p:sp>
        <p:nvSpPr>
          <p:cNvPr id="479" name="Google Shape;479;p27"/>
          <p:cNvSpPr/>
          <p:nvPr/>
        </p:nvSpPr>
        <p:spPr>
          <a:xfrm>
            <a:off x="3666197" y="2328350"/>
            <a:ext cx="1983600" cy="1325100"/>
          </a:xfrm>
          <a:prstGeom prst="chevron">
            <a:avLst>
              <a:gd name="adj" fmla="val 29853"/>
            </a:avLst>
          </a:prstGeom>
          <a:noFill/>
          <a:ln w="114300" cap="flat" cmpd="sng">
            <a:solidFill>
              <a:srgbClr val="19B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19BBD5"/>
              </a:solidFill>
              <a:latin typeface="Muli"/>
              <a:ea typeface="Muli"/>
              <a:cs typeface="Muli"/>
              <a:sym typeface="Muli"/>
            </a:endParaRPr>
          </a:p>
        </p:txBody>
      </p:sp>
      <p:sp>
        <p:nvSpPr>
          <p:cNvPr id="480" name="Google Shape;480;p27"/>
          <p:cNvSpPr/>
          <p:nvPr/>
        </p:nvSpPr>
        <p:spPr>
          <a:xfrm>
            <a:off x="5455294" y="2328350"/>
            <a:ext cx="1983600" cy="1325100"/>
          </a:xfrm>
          <a:prstGeom prst="chevron">
            <a:avLst>
              <a:gd name="adj" fmla="val 29853"/>
            </a:avLst>
          </a:prstGeom>
          <a:noFill/>
          <a:ln w="114300" cap="flat" cmpd="sng">
            <a:solidFill>
              <a:srgbClr val="3292E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3292E1"/>
              </a:solidFill>
              <a:latin typeface="Muli"/>
              <a:ea typeface="Muli"/>
              <a:cs typeface="Muli"/>
              <a:sym typeface="Muli"/>
            </a:endParaRPr>
          </a:p>
        </p:txBody>
      </p:sp>
      <p:sp>
        <p:nvSpPr>
          <p:cNvPr id="481" name="Google Shape;481;p2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sp>
        <p:nvSpPr>
          <p:cNvPr id="3" name="TextBox 2">
            <a:extLst>
              <a:ext uri="{FF2B5EF4-FFF2-40B4-BE49-F238E27FC236}">
                <a16:creationId xmlns:a16="http://schemas.microsoft.com/office/drawing/2014/main" id="{27DD12E5-D79D-449D-E4E4-154E2986F247}"/>
              </a:ext>
            </a:extLst>
          </p:cNvPr>
          <p:cNvSpPr txBox="1"/>
          <p:nvPr/>
        </p:nvSpPr>
        <p:spPr>
          <a:xfrm>
            <a:off x="2169117" y="2020573"/>
            <a:ext cx="1436915" cy="307777"/>
          </a:xfrm>
          <a:prstGeom prst="rect">
            <a:avLst/>
          </a:prstGeom>
          <a:noFill/>
        </p:spPr>
        <p:txBody>
          <a:bodyPr wrap="square" rtlCol="0">
            <a:spAutoFit/>
          </a:bodyPr>
          <a:lstStyle/>
          <a:p>
            <a:r>
              <a:rPr lang="en-US" dirty="0">
                <a:solidFill>
                  <a:schemeClr val="tx1"/>
                </a:solidFill>
                <a:latin typeface="Scholarly Ambition" pitchFamily="2" charset="0"/>
              </a:rPr>
              <a:t>PART- I</a:t>
            </a:r>
            <a:endParaRPr lang="en-US" dirty="0">
              <a:solidFill>
                <a:schemeClr val="tx1"/>
              </a:solidFill>
              <a:latin typeface="BubbleGum" panose="00000400000000000000" pitchFamily="2" charset="0"/>
            </a:endParaRPr>
          </a:p>
        </p:txBody>
      </p:sp>
      <p:sp>
        <p:nvSpPr>
          <p:cNvPr id="4" name="TextBox 3">
            <a:extLst>
              <a:ext uri="{FF2B5EF4-FFF2-40B4-BE49-F238E27FC236}">
                <a16:creationId xmlns:a16="http://schemas.microsoft.com/office/drawing/2014/main" id="{6C809F5F-EE61-2841-9CF5-1270BADF733C}"/>
              </a:ext>
            </a:extLst>
          </p:cNvPr>
          <p:cNvSpPr txBox="1"/>
          <p:nvPr/>
        </p:nvSpPr>
        <p:spPr>
          <a:xfrm>
            <a:off x="3920789" y="2020572"/>
            <a:ext cx="1436915" cy="307777"/>
          </a:xfrm>
          <a:prstGeom prst="rect">
            <a:avLst/>
          </a:prstGeom>
          <a:noFill/>
        </p:spPr>
        <p:txBody>
          <a:bodyPr wrap="square" rtlCol="0">
            <a:spAutoFit/>
          </a:bodyPr>
          <a:lstStyle/>
          <a:p>
            <a:r>
              <a:rPr lang="en-US" dirty="0">
                <a:solidFill>
                  <a:schemeClr val="tx1"/>
                </a:solidFill>
                <a:latin typeface="Scholarly Ambition" pitchFamily="2" charset="0"/>
              </a:rPr>
              <a:t>PART - II </a:t>
            </a:r>
          </a:p>
        </p:txBody>
      </p:sp>
      <p:sp>
        <p:nvSpPr>
          <p:cNvPr id="5" name="TextBox 4">
            <a:extLst>
              <a:ext uri="{FF2B5EF4-FFF2-40B4-BE49-F238E27FC236}">
                <a16:creationId xmlns:a16="http://schemas.microsoft.com/office/drawing/2014/main" id="{1112DF88-7F39-DFF2-AB58-79A72AE4F327}"/>
              </a:ext>
            </a:extLst>
          </p:cNvPr>
          <p:cNvSpPr txBox="1"/>
          <p:nvPr/>
        </p:nvSpPr>
        <p:spPr>
          <a:xfrm>
            <a:off x="5537970" y="2020571"/>
            <a:ext cx="1436915" cy="307777"/>
          </a:xfrm>
          <a:prstGeom prst="rect">
            <a:avLst/>
          </a:prstGeom>
          <a:noFill/>
        </p:spPr>
        <p:txBody>
          <a:bodyPr wrap="square" rtlCol="0">
            <a:spAutoFit/>
          </a:bodyPr>
          <a:lstStyle/>
          <a:p>
            <a:r>
              <a:rPr lang="en-US" dirty="0">
                <a:solidFill>
                  <a:schemeClr val="tx1"/>
                </a:solidFill>
                <a:latin typeface="Scholarly Ambition" pitchFamily="2" charset="0"/>
              </a:rPr>
              <a:t>PART - III</a:t>
            </a:r>
          </a:p>
        </p:txBody>
      </p:sp>
      <p:sp>
        <p:nvSpPr>
          <p:cNvPr id="8" name="TextBox 7">
            <a:extLst>
              <a:ext uri="{FF2B5EF4-FFF2-40B4-BE49-F238E27FC236}">
                <a16:creationId xmlns:a16="http://schemas.microsoft.com/office/drawing/2014/main" id="{87762F33-7771-D987-EEF3-00A55E352081}"/>
              </a:ext>
            </a:extLst>
          </p:cNvPr>
          <p:cNvSpPr txBox="1"/>
          <p:nvPr/>
        </p:nvSpPr>
        <p:spPr>
          <a:xfrm>
            <a:off x="1988852" y="2655752"/>
            <a:ext cx="1497079" cy="954107"/>
          </a:xfrm>
          <a:prstGeom prst="rect">
            <a:avLst/>
          </a:prstGeom>
          <a:noFill/>
        </p:spPr>
        <p:txBody>
          <a:bodyPr wrap="square" rtlCol="0">
            <a:spAutoFit/>
          </a:bodyPr>
          <a:lstStyle/>
          <a:p>
            <a:r>
              <a:rPr lang="en-US" dirty="0">
                <a:solidFill>
                  <a:schemeClr val="tx1"/>
                </a:solidFill>
                <a:latin typeface="Scholarly Ambition" pitchFamily="2" charset="0"/>
              </a:rPr>
              <a:t>PROTOTYPE</a:t>
            </a:r>
          </a:p>
          <a:p>
            <a:r>
              <a:rPr lang="en-US" dirty="0">
                <a:solidFill>
                  <a:schemeClr val="tx1"/>
                </a:solidFill>
                <a:latin typeface="Scholarly Ambition" pitchFamily="2" charset="0"/>
              </a:rPr>
              <a:t>COMPONENTS LISTING</a:t>
            </a:r>
          </a:p>
          <a:p>
            <a:r>
              <a:rPr lang="en-US" dirty="0">
                <a:solidFill>
                  <a:schemeClr val="tx1"/>
                </a:solidFill>
                <a:latin typeface="Scholarly Ambition" pitchFamily="2" charset="0"/>
              </a:rPr>
              <a:t>COMPONENT - I </a:t>
            </a:r>
          </a:p>
          <a:p>
            <a:endParaRPr lang="en-US" dirty="0">
              <a:solidFill>
                <a:schemeClr val="tx1"/>
              </a:solidFill>
              <a:latin typeface="BubbleGum" panose="00000400000000000000" pitchFamily="2" charset="0"/>
            </a:endParaRPr>
          </a:p>
        </p:txBody>
      </p:sp>
      <p:sp>
        <p:nvSpPr>
          <p:cNvPr id="9" name="TextBox 8">
            <a:extLst>
              <a:ext uri="{FF2B5EF4-FFF2-40B4-BE49-F238E27FC236}">
                <a16:creationId xmlns:a16="http://schemas.microsoft.com/office/drawing/2014/main" id="{05DEF5F8-7950-4688-5A55-AA0F3CBC7B14}"/>
              </a:ext>
            </a:extLst>
          </p:cNvPr>
          <p:cNvSpPr txBox="1"/>
          <p:nvPr/>
        </p:nvSpPr>
        <p:spPr>
          <a:xfrm>
            <a:off x="4066723" y="2370696"/>
            <a:ext cx="1497079" cy="1169551"/>
          </a:xfrm>
          <a:prstGeom prst="rect">
            <a:avLst/>
          </a:prstGeom>
          <a:noFill/>
        </p:spPr>
        <p:txBody>
          <a:bodyPr wrap="square" rtlCol="0">
            <a:spAutoFit/>
          </a:bodyPr>
          <a:lstStyle/>
          <a:p>
            <a:r>
              <a:rPr lang="en-US" dirty="0">
                <a:solidFill>
                  <a:schemeClr val="tx1"/>
                </a:solidFill>
                <a:latin typeface="Scholarly Ambition" pitchFamily="2" charset="0"/>
              </a:rPr>
              <a:t>COMPONENT-II</a:t>
            </a:r>
          </a:p>
          <a:p>
            <a:r>
              <a:rPr lang="en-US" dirty="0">
                <a:solidFill>
                  <a:schemeClr val="tx1"/>
                </a:solidFill>
                <a:latin typeface="Scholarly Ambition" pitchFamily="2" charset="0"/>
              </a:rPr>
              <a:t>COMPONENT-III</a:t>
            </a:r>
          </a:p>
          <a:p>
            <a:r>
              <a:rPr lang="en-US" dirty="0">
                <a:solidFill>
                  <a:schemeClr val="tx1"/>
                </a:solidFill>
                <a:latin typeface="Scholarly Ambition" pitchFamily="2" charset="0"/>
              </a:rPr>
              <a:t>COMPONENT-IV</a:t>
            </a:r>
          </a:p>
          <a:p>
            <a:r>
              <a:rPr lang="en-US" dirty="0">
                <a:solidFill>
                  <a:schemeClr val="tx1"/>
                </a:solidFill>
                <a:latin typeface="Scholarly Ambition" pitchFamily="2" charset="0"/>
              </a:rPr>
              <a:t>INTEGRATION + REDUX+ FIREBASE</a:t>
            </a:r>
            <a:endParaRPr lang="en-US" dirty="0">
              <a:solidFill>
                <a:schemeClr val="tx1"/>
              </a:solidFill>
              <a:latin typeface="BubbleGum" panose="00000400000000000000" pitchFamily="2" charset="0"/>
            </a:endParaRPr>
          </a:p>
        </p:txBody>
      </p:sp>
      <p:sp>
        <p:nvSpPr>
          <p:cNvPr id="10" name="TextBox 9">
            <a:extLst>
              <a:ext uri="{FF2B5EF4-FFF2-40B4-BE49-F238E27FC236}">
                <a16:creationId xmlns:a16="http://schemas.microsoft.com/office/drawing/2014/main" id="{75A7DA33-DA65-EC4D-FF6F-02052B7230E8}"/>
              </a:ext>
            </a:extLst>
          </p:cNvPr>
          <p:cNvSpPr txBox="1"/>
          <p:nvPr/>
        </p:nvSpPr>
        <p:spPr>
          <a:xfrm>
            <a:off x="5946556" y="2399727"/>
            <a:ext cx="1497079" cy="954107"/>
          </a:xfrm>
          <a:prstGeom prst="rect">
            <a:avLst/>
          </a:prstGeom>
          <a:noFill/>
        </p:spPr>
        <p:txBody>
          <a:bodyPr wrap="square" rtlCol="0">
            <a:spAutoFit/>
          </a:bodyPr>
          <a:lstStyle/>
          <a:p>
            <a:r>
              <a:rPr lang="en-US" dirty="0">
                <a:solidFill>
                  <a:schemeClr val="tx1"/>
                </a:solidFill>
                <a:latin typeface="Scholarly Ambition" pitchFamily="2" charset="0"/>
              </a:rPr>
              <a:t>BACKEND</a:t>
            </a:r>
          </a:p>
          <a:p>
            <a:r>
              <a:rPr lang="en-US" dirty="0">
                <a:solidFill>
                  <a:schemeClr val="tx1"/>
                </a:solidFill>
                <a:latin typeface="Scholarly Ambition" pitchFamily="2" charset="0"/>
              </a:rPr>
              <a:t>ENCAPSULATION</a:t>
            </a:r>
          </a:p>
          <a:p>
            <a:r>
              <a:rPr lang="en-US" dirty="0">
                <a:solidFill>
                  <a:schemeClr val="tx1"/>
                </a:solidFill>
                <a:latin typeface="Scholarly Ambition" pitchFamily="2" charset="0"/>
              </a:rPr>
              <a:t>TESTING </a:t>
            </a:r>
          </a:p>
          <a:p>
            <a:r>
              <a:rPr lang="en-US" dirty="0">
                <a:solidFill>
                  <a:schemeClr val="tx1"/>
                </a:solidFill>
                <a:latin typeface="Scholarly Ambition" pitchFamily="2" charset="0"/>
              </a:rPr>
              <a:t>HOSTING</a:t>
            </a:r>
            <a:endParaRPr lang="en-US" dirty="0">
              <a:solidFill>
                <a:schemeClr val="tx1"/>
              </a:solidFill>
              <a:latin typeface="BubbleGum" panose="00000400000000000000"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38"/>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ubbleGum" panose="00000400000000000000" pitchFamily="2" charset="0"/>
              </a:rPr>
              <a:t>PROCEDURE PATH</a:t>
            </a:r>
            <a:endParaRPr dirty="0">
              <a:latin typeface="BubbleGum" panose="00000400000000000000" pitchFamily="2" charset="0"/>
            </a:endParaRPr>
          </a:p>
        </p:txBody>
      </p:sp>
      <p:sp>
        <p:nvSpPr>
          <p:cNvPr id="623" name="Google Shape;623;p3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
        <p:nvSpPr>
          <p:cNvPr id="624" name="Google Shape;624;p38"/>
          <p:cNvSpPr/>
          <p:nvPr/>
        </p:nvSpPr>
        <p:spPr>
          <a:xfrm>
            <a:off x="6812642" y="2755950"/>
            <a:ext cx="1073173"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US" sz="1000" dirty="0">
                <a:solidFill>
                  <a:schemeClr val="dk1"/>
                </a:solidFill>
                <a:latin typeface="Scholarly Ambition" pitchFamily="2" charset="0"/>
                <a:ea typeface="Muli"/>
                <a:cs typeface="Muli"/>
                <a:sym typeface="Muli"/>
              </a:rPr>
              <a:t>Hosting &amp;</a:t>
            </a:r>
          </a:p>
          <a:p>
            <a:pPr marL="0" marR="0" lvl="0" indent="0" algn="l" rtl="0">
              <a:lnSpc>
                <a:spcPct val="100000"/>
              </a:lnSpc>
              <a:spcBef>
                <a:spcPts val="0"/>
              </a:spcBef>
              <a:spcAft>
                <a:spcPts val="0"/>
              </a:spcAft>
              <a:buNone/>
            </a:pPr>
            <a:r>
              <a:rPr lang="en-US" sz="1000" dirty="0">
                <a:solidFill>
                  <a:schemeClr val="dk1"/>
                </a:solidFill>
                <a:latin typeface="Scholarly Ambition" pitchFamily="2" charset="0"/>
                <a:ea typeface="Muli"/>
                <a:cs typeface="Muli"/>
                <a:sym typeface="Muli"/>
              </a:rPr>
              <a:t>Improvements</a:t>
            </a:r>
          </a:p>
        </p:txBody>
      </p:sp>
      <p:sp>
        <p:nvSpPr>
          <p:cNvPr id="625" name="Google Shape;625;p38"/>
          <p:cNvSpPr/>
          <p:nvPr/>
        </p:nvSpPr>
        <p:spPr>
          <a:xfrm>
            <a:off x="6050225" y="2755950"/>
            <a:ext cx="1025102"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US" sz="1000" dirty="0">
                <a:solidFill>
                  <a:schemeClr val="dk1"/>
                </a:solidFill>
                <a:latin typeface="Scholarly Ambition" pitchFamily="2" charset="0"/>
                <a:ea typeface="Muli"/>
                <a:cs typeface="Muli"/>
                <a:sym typeface="Muli"/>
              </a:rPr>
              <a:t>Appling redux and backend</a:t>
            </a:r>
            <a:endParaRPr sz="1000" dirty="0">
              <a:solidFill>
                <a:schemeClr val="dk1"/>
              </a:solidFill>
              <a:latin typeface="Scholarly Ambition" pitchFamily="2" charset="0"/>
              <a:ea typeface="Muli"/>
              <a:cs typeface="Muli"/>
              <a:sym typeface="Muli"/>
            </a:endParaRPr>
          </a:p>
        </p:txBody>
      </p:sp>
      <p:sp>
        <p:nvSpPr>
          <p:cNvPr id="626" name="Google Shape;626;p38"/>
          <p:cNvSpPr/>
          <p:nvPr/>
        </p:nvSpPr>
        <p:spPr>
          <a:xfrm>
            <a:off x="5467349" y="2755950"/>
            <a:ext cx="870983"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dk1"/>
                </a:solidFill>
                <a:latin typeface="Scholarly Ambition" pitchFamily="2" charset="0"/>
                <a:ea typeface="Muli"/>
                <a:cs typeface="Muli"/>
                <a:sym typeface="Muli"/>
              </a:rPr>
              <a:t>Integration of pages </a:t>
            </a:r>
            <a:endParaRPr sz="1000" dirty="0">
              <a:solidFill>
                <a:schemeClr val="dk1"/>
              </a:solidFill>
              <a:latin typeface="Scholarly Ambition" pitchFamily="2" charset="0"/>
              <a:ea typeface="Muli"/>
              <a:cs typeface="Muli"/>
              <a:sym typeface="Muli"/>
            </a:endParaRPr>
          </a:p>
        </p:txBody>
      </p:sp>
      <p:sp>
        <p:nvSpPr>
          <p:cNvPr id="627" name="Google Shape;627;p38"/>
          <p:cNvSpPr/>
          <p:nvPr/>
        </p:nvSpPr>
        <p:spPr>
          <a:xfrm>
            <a:off x="4792339" y="2755950"/>
            <a:ext cx="943853"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US" sz="1000" dirty="0">
                <a:solidFill>
                  <a:schemeClr val="dk1"/>
                </a:solidFill>
                <a:latin typeface="Scholarly Ambition" pitchFamily="2" charset="0"/>
                <a:ea typeface="Muli"/>
                <a:cs typeface="Muli"/>
                <a:sym typeface="Muli"/>
              </a:rPr>
              <a:t>I</a:t>
            </a:r>
            <a:r>
              <a:rPr lang="en" sz="1000" dirty="0">
                <a:solidFill>
                  <a:schemeClr val="dk1"/>
                </a:solidFill>
                <a:latin typeface="Scholarly Ambition" pitchFamily="2" charset="0"/>
                <a:ea typeface="Muli"/>
                <a:cs typeface="Muli"/>
                <a:sym typeface="Muli"/>
              </a:rPr>
              <a:t>ntegration of components</a:t>
            </a:r>
            <a:endParaRPr sz="1000" dirty="0">
              <a:solidFill>
                <a:schemeClr val="dk1"/>
              </a:solidFill>
              <a:latin typeface="Scholarly Ambition" pitchFamily="2" charset="0"/>
              <a:ea typeface="Muli"/>
              <a:cs typeface="Muli"/>
              <a:sym typeface="Muli"/>
            </a:endParaRPr>
          </a:p>
        </p:txBody>
      </p:sp>
      <p:sp>
        <p:nvSpPr>
          <p:cNvPr id="628" name="Google Shape;628;p38"/>
          <p:cNvSpPr/>
          <p:nvPr/>
        </p:nvSpPr>
        <p:spPr>
          <a:xfrm>
            <a:off x="4386801" y="2755950"/>
            <a:ext cx="651094"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US" sz="1000" dirty="0">
                <a:solidFill>
                  <a:schemeClr val="dk1"/>
                </a:solidFill>
                <a:latin typeface="Scholarly Ambition" pitchFamily="2" charset="0"/>
                <a:ea typeface="Muli"/>
                <a:cs typeface="Muli"/>
                <a:sym typeface="Muli"/>
              </a:rPr>
              <a:t>Testing</a:t>
            </a:r>
            <a:endParaRPr sz="1000" dirty="0">
              <a:solidFill>
                <a:schemeClr val="dk1"/>
              </a:solidFill>
              <a:latin typeface="Scholarly Ambition" pitchFamily="2" charset="0"/>
              <a:ea typeface="Muli"/>
              <a:cs typeface="Muli"/>
              <a:sym typeface="Muli"/>
            </a:endParaRPr>
          </a:p>
        </p:txBody>
      </p:sp>
      <p:sp>
        <p:nvSpPr>
          <p:cNvPr id="629" name="Google Shape;629;p38"/>
          <p:cNvSpPr/>
          <p:nvPr/>
        </p:nvSpPr>
        <p:spPr>
          <a:xfrm>
            <a:off x="3867344" y="2755950"/>
            <a:ext cx="736902"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US" sz="1000" dirty="0">
                <a:solidFill>
                  <a:schemeClr val="dk1"/>
                </a:solidFill>
                <a:latin typeface="Scholarly Ambition" pitchFamily="2" charset="0"/>
                <a:ea typeface="Muli"/>
                <a:cs typeface="Muli"/>
                <a:sym typeface="Muli"/>
              </a:rPr>
              <a:t>E</a:t>
            </a:r>
            <a:r>
              <a:rPr lang="en" sz="1000" dirty="0">
                <a:solidFill>
                  <a:schemeClr val="dk1"/>
                </a:solidFill>
                <a:latin typeface="Scholarly Ambition" pitchFamily="2" charset="0"/>
                <a:ea typeface="Muli"/>
                <a:cs typeface="Muli"/>
                <a:sym typeface="Muli"/>
              </a:rPr>
              <a:t>ffecitent coding</a:t>
            </a:r>
            <a:endParaRPr sz="1000" dirty="0">
              <a:solidFill>
                <a:schemeClr val="dk1"/>
              </a:solidFill>
              <a:latin typeface="Scholarly Ambition" pitchFamily="2" charset="0"/>
              <a:ea typeface="Muli"/>
              <a:cs typeface="Muli"/>
              <a:sym typeface="Muli"/>
            </a:endParaRPr>
          </a:p>
        </p:txBody>
      </p:sp>
      <p:sp>
        <p:nvSpPr>
          <p:cNvPr id="630" name="Google Shape;630;p38"/>
          <p:cNvSpPr/>
          <p:nvPr/>
        </p:nvSpPr>
        <p:spPr>
          <a:xfrm>
            <a:off x="3291720" y="2755950"/>
            <a:ext cx="83535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US" sz="1000" dirty="0">
                <a:solidFill>
                  <a:schemeClr val="dk1"/>
                </a:solidFill>
                <a:latin typeface="Scholarly Ambition" pitchFamily="2" charset="0"/>
                <a:ea typeface="Muli"/>
                <a:cs typeface="Muli"/>
                <a:sym typeface="Muli"/>
              </a:rPr>
              <a:t>working on components</a:t>
            </a:r>
            <a:endParaRPr sz="1000" dirty="0">
              <a:solidFill>
                <a:schemeClr val="dk1"/>
              </a:solidFill>
              <a:latin typeface="Scholarly Ambition" pitchFamily="2" charset="0"/>
              <a:ea typeface="Muli"/>
              <a:cs typeface="Muli"/>
              <a:sym typeface="Muli"/>
            </a:endParaRPr>
          </a:p>
        </p:txBody>
      </p:sp>
      <p:sp>
        <p:nvSpPr>
          <p:cNvPr id="631" name="Google Shape;631;p38"/>
          <p:cNvSpPr/>
          <p:nvPr/>
        </p:nvSpPr>
        <p:spPr>
          <a:xfrm>
            <a:off x="2716095" y="2755950"/>
            <a:ext cx="798552"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US" sz="1000" dirty="0">
                <a:solidFill>
                  <a:schemeClr val="dk1"/>
                </a:solidFill>
                <a:latin typeface="Scholarly Ambition" pitchFamily="2" charset="0"/>
                <a:ea typeface="Calibri" panose="020F0502020204030204" pitchFamily="34" charset="0"/>
                <a:cs typeface="Calibri" panose="020F0502020204030204" pitchFamily="34" charset="0"/>
                <a:sym typeface="Muli"/>
              </a:rPr>
              <a:t>Skeleton</a:t>
            </a:r>
          </a:p>
          <a:p>
            <a:pPr marL="0" marR="0" lvl="0" indent="0" algn="l" rtl="0">
              <a:lnSpc>
                <a:spcPct val="100000"/>
              </a:lnSpc>
              <a:spcBef>
                <a:spcPts val="0"/>
              </a:spcBef>
              <a:spcAft>
                <a:spcPts val="0"/>
              </a:spcAft>
              <a:buNone/>
            </a:pPr>
            <a:r>
              <a:rPr lang="en-US" sz="1000" dirty="0">
                <a:solidFill>
                  <a:schemeClr val="dk1"/>
                </a:solidFill>
                <a:latin typeface="Scholarly Ambition" pitchFamily="2" charset="0"/>
                <a:ea typeface="Calibri" panose="020F0502020204030204" pitchFamily="34" charset="0"/>
                <a:cs typeface="Calibri" panose="020F0502020204030204" pitchFamily="34" charset="0"/>
                <a:sym typeface="Muli"/>
              </a:rPr>
              <a:t>implement </a:t>
            </a:r>
            <a:endParaRPr sz="1000" dirty="0">
              <a:solidFill>
                <a:schemeClr val="dk1"/>
              </a:solidFill>
              <a:latin typeface="Scholarly Ambition" pitchFamily="2" charset="0"/>
              <a:ea typeface="Calibri" panose="020F0502020204030204" pitchFamily="34" charset="0"/>
              <a:cs typeface="Calibri" panose="020F0502020204030204" pitchFamily="34" charset="0"/>
              <a:sym typeface="Muli"/>
            </a:endParaRPr>
          </a:p>
        </p:txBody>
      </p:sp>
      <p:sp>
        <p:nvSpPr>
          <p:cNvPr id="632" name="Google Shape;632;p38"/>
          <p:cNvSpPr/>
          <p:nvPr/>
        </p:nvSpPr>
        <p:spPr>
          <a:xfrm>
            <a:off x="2068671" y="2755950"/>
            <a:ext cx="906222"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endParaRPr lang="en-US" sz="1000" dirty="0">
              <a:solidFill>
                <a:schemeClr val="dk1"/>
              </a:solidFill>
              <a:latin typeface="Scholarly Ambition" pitchFamily="2" charset="0"/>
              <a:ea typeface="Muli"/>
              <a:cs typeface="Muli"/>
              <a:sym typeface="Muli"/>
            </a:endParaRPr>
          </a:p>
          <a:p>
            <a:pPr marL="0" marR="0" lvl="0" indent="0" algn="l" rtl="0">
              <a:lnSpc>
                <a:spcPct val="100000"/>
              </a:lnSpc>
              <a:spcBef>
                <a:spcPts val="0"/>
              </a:spcBef>
              <a:spcAft>
                <a:spcPts val="0"/>
              </a:spcAft>
              <a:buNone/>
            </a:pPr>
            <a:r>
              <a:rPr lang="en-US" sz="1000" dirty="0">
                <a:solidFill>
                  <a:schemeClr val="dk1"/>
                </a:solidFill>
                <a:latin typeface="Scholarly Ambition" pitchFamily="2" charset="0"/>
                <a:ea typeface="Muli"/>
                <a:cs typeface="Muli"/>
                <a:sym typeface="Muli"/>
              </a:rPr>
              <a:t>Full-fill</a:t>
            </a:r>
          </a:p>
          <a:p>
            <a:pPr marL="0" marR="0" lvl="0" indent="0" algn="l" rtl="0">
              <a:lnSpc>
                <a:spcPct val="100000"/>
              </a:lnSpc>
              <a:spcBef>
                <a:spcPts val="0"/>
              </a:spcBef>
              <a:spcAft>
                <a:spcPts val="0"/>
              </a:spcAft>
              <a:buNone/>
            </a:pPr>
            <a:r>
              <a:rPr lang="en-US" sz="1000" dirty="0">
                <a:solidFill>
                  <a:schemeClr val="dk1"/>
                </a:solidFill>
                <a:latin typeface="Scholarly Ambition" pitchFamily="2" charset="0"/>
                <a:ea typeface="Muli"/>
                <a:cs typeface="Muli"/>
                <a:sym typeface="Muli"/>
              </a:rPr>
              <a:t>Requirements</a:t>
            </a:r>
          </a:p>
          <a:p>
            <a:pPr marL="0" marR="0" lvl="0" indent="0" algn="l" rtl="0">
              <a:lnSpc>
                <a:spcPct val="100000"/>
              </a:lnSpc>
              <a:spcBef>
                <a:spcPts val="0"/>
              </a:spcBef>
              <a:spcAft>
                <a:spcPts val="0"/>
              </a:spcAft>
              <a:buNone/>
            </a:pPr>
            <a:r>
              <a:rPr lang="en-US" sz="1000" dirty="0">
                <a:solidFill>
                  <a:schemeClr val="dk1"/>
                </a:solidFill>
                <a:latin typeface="Scholarly Ambition" pitchFamily="2" charset="0"/>
                <a:ea typeface="Muli"/>
                <a:cs typeface="Muli"/>
                <a:sym typeface="Muli"/>
              </a:rPr>
              <a:t> </a:t>
            </a:r>
          </a:p>
        </p:txBody>
      </p:sp>
      <p:sp>
        <p:nvSpPr>
          <p:cNvPr id="633" name="Google Shape;633;p38"/>
          <p:cNvSpPr/>
          <p:nvPr/>
        </p:nvSpPr>
        <p:spPr>
          <a:xfrm>
            <a:off x="1468319" y="2755950"/>
            <a:ext cx="81972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US" sz="1000" dirty="0">
                <a:solidFill>
                  <a:schemeClr val="dk1"/>
                </a:solidFill>
                <a:latin typeface="Scholarly Ambition" pitchFamily="2" charset="0"/>
                <a:ea typeface="Muli"/>
                <a:cs typeface="Muli"/>
                <a:sym typeface="Muli"/>
              </a:rPr>
              <a:t>Material UI</a:t>
            </a:r>
            <a:endParaRPr sz="1000" dirty="0">
              <a:solidFill>
                <a:schemeClr val="dk1"/>
              </a:solidFill>
              <a:latin typeface="Scholarly Ambition" pitchFamily="2" charset="0"/>
              <a:ea typeface="Muli"/>
              <a:cs typeface="Muli"/>
              <a:sym typeface="Muli"/>
            </a:endParaRPr>
          </a:p>
        </p:txBody>
      </p:sp>
      <p:sp>
        <p:nvSpPr>
          <p:cNvPr id="634" name="Google Shape;634;p38"/>
          <p:cNvSpPr/>
          <p:nvPr/>
        </p:nvSpPr>
        <p:spPr>
          <a:xfrm>
            <a:off x="746773" y="2755950"/>
            <a:ext cx="967502"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US" sz="1000" dirty="0">
                <a:solidFill>
                  <a:schemeClr val="dk1"/>
                </a:solidFill>
                <a:latin typeface="Scholarly Ambition" pitchFamily="2" charset="0"/>
                <a:ea typeface="Muli"/>
                <a:cs typeface="Muli"/>
                <a:sym typeface="Muli"/>
              </a:rPr>
              <a:t>Breakdown</a:t>
            </a:r>
          </a:p>
          <a:p>
            <a:pPr marL="0" marR="0" lvl="0" indent="0" algn="l" rtl="0">
              <a:lnSpc>
                <a:spcPct val="100000"/>
              </a:lnSpc>
              <a:spcBef>
                <a:spcPts val="0"/>
              </a:spcBef>
              <a:spcAft>
                <a:spcPts val="0"/>
              </a:spcAft>
              <a:buNone/>
            </a:pPr>
            <a:r>
              <a:rPr lang="en-US" sz="1000" dirty="0">
                <a:solidFill>
                  <a:schemeClr val="dk1"/>
                </a:solidFill>
                <a:latin typeface="Scholarly Ambition" pitchFamily="2" charset="0"/>
                <a:ea typeface="Muli"/>
                <a:cs typeface="Muli"/>
                <a:sym typeface="Muli"/>
              </a:rPr>
              <a:t>of Components</a:t>
            </a:r>
          </a:p>
        </p:txBody>
      </p:sp>
      <p:sp>
        <p:nvSpPr>
          <p:cNvPr id="635" name="Google Shape;635;p38"/>
          <p:cNvSpPr/>
          <p:nvPr/>
        </p:nvSpPr>
        <p:spPr>
          <a:xfrm>
            <a:off x="167643" y="2755950"/>
            <a:ext cx="81972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200" dirty="0">
                <a:solidFill>
                  <a:schemeClr val="dk1"/>
                </a:solidFill>
                <a:latin typeface="Scholarly Ambition" pitchFamily="2" charset="0"/>
                <a:ea typeface="Muli"/>
                <a:cs typeface="Muli"/>
                <a:sym typeface="Muli"/>
              </a:rPr>
              <a:t>Prototype</a:t>
            </a:r>
            <a:endParaRPr sz="1200" dirty="0">
              <a:solidFill>
                <a:schemeClr val="dk1"/>
              </a:solidFill>
              <a:latin typeface="Scholarly Ambition" pitchFamily="2" charset="0"/>
              <a:ea typeface="Muli"/>
              <a:cs typeface="Muli"/>
              <a:sym typeface="Muli"/>
            </a:endParaRPr>
          </a:p>
        </p:txBody>
      </p:sp>
      <p:sp>
        <p:nvSpPr>
          <p:cNvPr id="636" name="Google Shape;636;p38"/>
          <p:cNvSpPr/>
          <p:nvPr/>
        </p:nvSpPr>
        <p:spPr>
          <a:xfrm>
            <a:off x="0" y="2755950"/>
            <a:ext cx="361167" cy="3936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637" name="Google Shape;637;p38"/>
          <p:cNvCxnSpPr/>
          <p:nvPr/>
        </p:nvCxnSpPr>
        <p:spPr>
          <a:xfrm rot="10800000">
            <a:off x="670537"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638" name="Google Shape;638;p38"/>
          <p:cNvSpPr txBox="1"/>
          <p:nvPr/>
        </p:nvSpPr>
        <p:spPr>
          <a:xfrm>
            <a:off x="634763" y="1727200"/>
            <a:ext cx="10896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US" sz="900" dirty="0">
                <a:solidFill>
                  <a:schemeClr val="dk1"/>
                </a:solidFill>
                <a:latin typeface="Scholarly Ambition" pitchFamily="2" charset="0"/>
                <a:ea typeface="Muli"/>
                <a:cs typeface="Muli"/>
                <a:sym typeface="Muli"/>
              </a:rPr>
              <a:t>U</a:t>
            </a:r>
            <a:r>
              <a:rPr lang="en" sz="900" dirty="0">
                <a:solidFill>
                  <a:schemeClr val="dk1"/>
                </a:solidFill>
                <a:latin typeface="Scholarly Ambition" pitchFamily="2" charset="0"/>
                <a:ea typeface="Muli"/>
                <a:cs typeface="Muli"/>
                <a:sym typeface="Muli"/>
              </a:rPr>
              <a:t>sing Adobe xd</a:t>
            </a:r>
            <a:endParaRPr sz="900" dirty="0">
              <a:solidFill>
                <a:schemeClr val="dk1"/>
              </a:solidFill>
              <a:latin typeface="Scholarly Ambition" pitchFamily="2" charset="0"/>
              <a:ea typeface="Muli"/>
              <a:cs typeface="Muli"/>
              <a:sym typeface="Muli"/>
            </a:endParaRPr>
          </a:p>
        </p:txBody>
      </p:sp>
      <p:cxnSp>
        <p:nvCxnSpPr>
          <p:cNvPr id="639" name="Google Shape;639;p38"/>
          <p:cNvCxnSpPr/>
          <p:nvPr/>
        </p:nvCxnSpPr>
        <p:spPr>
          <a:xfrm rot="10800000">
            <a:off x="1822716"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640" name="Google Shape;640;p38"/>
          <p:cNvSpPr txBox="1"/>
          <p:nvPr/>
        </p:nvSpPr>
        <p:spPr>
          <a:xfrm>
            <a:off x="1788257" y="1727200"/>
            <a:ext cx="10896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US" sz="900" dirty="0">
                <a:solidFill>
                  <a:schemeClr val="dk1"/>
                </a:solidFill>
                <a:latin typeface="Scholarly Ambition" pitchFamily="2" charset="0"/>
                <a:ea typeface="Muli"/>
                <a:cs typeface="Muli"/>
                <a:sym typeface="Muli"/>
              </a:rPr>
              <a:t>F</a:t>
            </a:r>
            <a:r>
              <a:rPr lang="en" sz="900" dirty="0">
                <a:solidFill>
                  <a:schemeClr val="dk1"/>
                </a:solidFill>
                <a:latin typeface="Scholarly Ambition" pitchFamily="2" charset="0"/>
                <a:ea typeface="Muli"/>
                <a:cs typeface="Muli"/>
                <a:sym typeface="Muli"/>
              </a:rPr>
              <a:t>or some often used components and icons </a:t>
            </a:r>
            <a:endParaRPr sz="900" dirty="0">
              <a:solidFill>
                <a:schemeClr val="dk1"/>
              </a:solidFill>
              <a:latin typeface="Scholarly Ambition" pitchFamily="2" charset="0"/>
              <a:ea typeface="Muli"/>
              <a:cs typeface="Muli"/>
              <a:sym typeface="Muli"/>
            </a:endParaRPr>
          </a:p>
        </p:txBody>
      </p:sp>
      <p:cxnSp>
        <p:nvCxnSpPr>
          <p:cNvPr id="641" name="Google Shape;641;p38"/>
          <p:cNvCxnSpPr/>
          <p:nvPr/>
        </p:nvCxnSpPr>
        <p:spPr>
          <a:xfrm rot="10800000">
            <a:off x="2974895"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642" name="Google Shape;642;p38"/>
          <p:cNvSpPr txBox="1"/>
          <p:nvPr/>
        </p:nvSpPr>
        <p:spPr>
          <a:xfrm>
            <a:off x="2941750" y="1727200"/>
            <a:ext cx="10896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dirty="0">
                <a:solidFill>
                  <a:schemeClr val="dk1"/>
                </a:solidFill>
                <a:latin typeface="Scholarly Ambition" pitchFamily="2" charset="0"/>
                <a:ea typeface="Muli"/>
                <a:cs typeface="Muli"/>
                <a:sym typeface="Muli"/>
              </a:rPr>
              <a:t>Create the backbone of the react-redux web app </a:t>
            </a:r>
            <a:endParaRPr sz="900" dirty="0">
              <a:solidFill>
                <a:schemeClr val="dk1"/>
              </a:solidFill>
              <a:latin typeface="Scholarly Ambition" pitchFamily="2" charset="0"/>
              <a:ea typeface="Muli"/>
              <a:cs typeface="Muli"/>
              <a:sym typeface="Muli"/>
            </a:endParaRPr>
          </a:p>
        </p:txBody>
      </p:sp>
      <p:cxnSp>
        <p:nvCxnSpPr>
          <p:cNvPr id="643" name="Google Shape;643;p38"/>
          <p:cNvCxnSpPr/>
          <p:nvPr/>
        </p:nvCxnSpPr>
        <p:spPr>
          <a:xfrm rot="10800000">
            <a:off x="4127075"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644" name="Google Shape;644;p38"/>
          <p:cNvSpPr txBox="1"/>
          <p:nvPr/>
        </p:nvSpPr>
        <p:spPr>
          <a:xfrm>
            <a:off x="4031350" y="1727200"/>
            <a:ext cx="1153493"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US" sz="900" dirty="0">
                <a:solidFill>
                  <a:schemeClr val="dk1"/>
                </a:solidFill>
                <a:latin typeface="Scholarly Ambition" pitchFamily="2" charset="0"/>
                <a:ea typeface="Muli"/>
                <a:cs typeface="Muli"/>
                <a:sym typeface="Muli"/>
              </a:rPr>
              <a:t>I</a:t>
            </a:r>
            <a:r>
              <a:rPr lang="en" sz="900" dirty="0">
                <a:solidFill>
                  <a:schemeClr val="dk1"/>
                </a:solidFill>
                <a:latin typeface="Scholarly Ambition" pitchFamily="2" charset="0"/>
                <a:ea typeface="Muli"/>
                <a:cs typeface="Muli"/>
                <a:sym typeface="Muli"/>
              </a:rPr>
              <a:t>ncludes coding in an abstract manner and close to real world</a:t>
            </a:r>
          </a:p>
          <a:p>
            <a:pPr marL="0" marR="0" lvl="0" indent="0" algn="l" rtl="0">
              <a:lnSpc>
                <a:spcPct val="100000"/>
              </a:lnSpc>
              <a:spcBef>
                <a:spcPts val="0"/>
              </a:spcBef>
              <a:spcAft>
                <a:spcPts val="0"/>
              </a:spcAft>
              <a:buNone/>
            </a:pPr>
            <a:r>
              <a:rPr lang="en" sz="900" dirty="0">
                <a:solidFill>
                  <a:schemeClr val="dk1"/>
                </a:solidFill>
                <a:latin typeface="Scholarly Ambition" pitchFamily="2" charset="0"/>
                <a:ea typeface="Muli"/>
                <a:cs typeface="Muli"/>
                <a:sym typeface="Muli"/>
              </a:rPr>
              <a:t>(eg. </a:t>
            </a:r>
            <a:r>
              <a:rPr lang="en-US" sz="900" dirty="0">
                <a:solidFill>
                  <a:schemeClr val="dk1"/>
                </a:solidFill>
                <a:latin typeface="Scholarly Ambition" pitchFamily="2" charset="0"/>
                <a:ea typeface="Muli"/>
                <a:cs typeface="Muli"/>
                <a:sym typeface="Muli"/>
              </a:rPr>
              <a:t>U</a:t>
            </a:r>
            <a:r>
              <a:rPr lang="en" sz="900" dirty="0">
                <a:solidFill>
                  <a:schemeClr val="dk1"/>
                </a:solidFill>
                <a:latin typeface="Scholarly Ambition" pitchFamily="2" charset="0"/>
                <a:ea typeface="Muli"/>
                <a:cs typeface="Muli"/>
                <a:sym typeface="Muli"/>
              </a:rPr>
              <a:t>sing dynamic variables )</a:t>
            </a:r>
            <a:endParaRPr sz="900" dirty="0">
              <a:solidFill>
                <a:schemeClr val="dk1"/>
              </a:solidFill>
              <a:latin typeface="Scholarly Ambition" pitchFamily="2" charset="0"/>
              <a:ea typeface="Muli"/>
              <a:cs typeface="Muli"/>
              <a:sym typeface="Muli"/>
            </a:endParaRPr>
          </a:p>
        </p:txBody>
      </p:sp>
      <p:cxnSp>
        <p:nvCxnSpPr>
          <p:cNvPr id="645" name="Google Shape;645;p38"/>
          <p:cNvCxnSpPr/>
          <p:nvPr/>
        </p:nvCxnSpPr>
        <p:spPr>
          <a:xfrm rot="10800000">
            <a:off x="5279254"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646" name="Google Shape;646;p38"/>
          <p:cNvSpPr txBox="1"/>
          <p:nvPr/>
        </p:nvSpPr>
        <p:spPr>
          <a:xfrm>
            <a:off x="5248737" y="1736241"/>
            <a:ext cx="1329862"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US" sz="900" dirty="0">
                <a:solidFill>
                  <a:schemeClr val="dk1"/>
                </a:solidFill>
                <a:latin typeface="Scholarly Ambition" pitchFamily="2" charset="0"/>
                <a:ea typeface="Muli"/>
                <a:cs typeface="Muli"/>
                <a:sym typeface="Muli"/>
              </a:rPr>
              <a:t>Adding components into the same page</a:t>
            </a:r>
          </a:p>
          <a:p>
            <a:pPr marL="0" marR="0" lvl="0" indent="0" algn="l" rtl="0">
              <a:lnSpc>
                <a:spcPct val="100000"/>
              </a:lnSpc>
              <a:spcBef>
                <a:spcPts val="0"/>
              </a:spcBef>
              <a:spcAft>
                <a:spcPts val="0"/>
              </a:spcAft>
              <a:buNone/>
            </a:pPr>
            <a:r>
              <a:rPr lang="en-US" sz="900" dirty="0" err="1">
                <a:solidFill>
                  <a:schemeClr val="dk1"/>
                </a:solidFill>
                <a:latin typeface="Scholarly Ambition" pitchFamily="2" charset="0"/>
                <a:ea typeface="Muli"/>
                <a:cs typeface="Muli"/>
                <a:sym typeface="Muli"/>
              </a:rPr>
              <a:t>Eg.</a:t>
            </a:r>
            <a:r>
              <a:rPr lang="en-US" sz="900" dirty="0">
                <a:solidFill>
                  <a:schemeClr val="dk1"/>
                </a:solidFill>
                <a:latin typeface="Scholarly Ambition" pitchFamily="2" charset="0"/>
                <a:ea typeface="Muli"/>
                <a:cs typeface="Muli"/>
                <a:sym typeface="Muli"/>
              </a:rPr>
              <a:t> Header-content-footer-sidebar etc.</a:t>
            </a:r>
          </a:p>
        </p:txBody>
      </p:sp>
      <p:cxnSp>
        <p:nvCxnSpPr>
          <p:cNvPr id="647" name="Google Shape;647;p38"/>
          <p:cNvCxnSpPr/>
          <p:nvPr/>
        </p:nvCxnSpPr>
        <p:spPr>
          <a:xfrm rot="10800000">
            <a:off x="6702366"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648" name="Google Shape;648;p38"/>
          <p:cNvSpPr txBox="1"/>
          <p:nvPr/>
        </p:nvSpPr>
        <p:spPr>
          <a:xfrm>
            <a:off x="6622363" y="1727200"/>
            <a:ext cx="180832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US" sz="900" dirty="0">
                <a:solidFill>
                  <a:schemeClr val="dk1"/>
                </a:solidFill>
                <a:latin typeface="Scholarly Ambition" pitchFamily="2" charset="0"/>
                <a:ea typeface="Calibri" panose="020F0502020204030204" pitchFamily="34" charset="0"/>
                <a:cs typeface="Calibri" panose="020F0502020204030204" pitchFamily="34" charset="0"/>
                <a:sym typeface="Muli"/>
              </a:rPr>
              <a:t>Adding backend :-firebase and node</a:t>
            </a:r>
          </a:p>
          <a:p>
            <a:pPr marL="0" marR="0" lvl="0" indent="0" algn="l" rtl="0">
              <a:lnSpc>
                <a:spcPct val="100000"/>
              </a:lnSpc>
              <a:spcBef>
                <a:spcPts val="0"/>
              </a:spcBef>
              <a:spcAft>
                <a:spcPts val="0"/>
              </a:spcAft>
              <a:buNone/>
            </a:pPr>
            <a:r>
              <a:rPr lang="en-US" sz="900" dirty="0">
                <a:solidFill>
                  <a:schemeClr val="dk1"/>
                </a:solidFill>
                <a:latin typeface="Scholarly Ambition" pitchFamily="2" charset="0"/>
                <a:ea typeface="Calibri" panose="020F0502020204030204" pitchFamily="34" charset="0"/>
                <a:cs typeface="Calibri" panose="020F0502020204030204" pitchFamily="34" charset="0"/>
                <a:sym typeface="Muli"/>
              </a:rPr>
              <a:t>Using the redux features</a:t>
            </a:r>
          </a:p>
          <a:p>
            <a:pPr marL="0" marR="0" lvl="0" indent="0" algn="l" rtl="0">
              <a:lnSpc>
                <a:spcPct val="100000"/>
              </a:lnSpc>
              <a:spcBef>
                <a:spcPts val="0"/>
              </a:spcBef>
              <a:spcAft>
                <a:spcPts val="0"/>
              </a:spcAft>
              <a:buNone/>
            </a:pPr>
            <a:r>
              <a:rPr lang="en-US" sz="900" dirty="0">
                <a:solidFill>
                  <a:schemeClr val="dk1"/>
                </a:solidFill>
                <a:latin typeface="Scholarly Ambition" pitchFamily="2" charset="0"/>
                <a:ea typeface="Calibri" panose="020F0502020204030204" pitchFamily="34" charset="0"/>
                <a:cs typeface="Calibri" panose="020F0502020204030204" pitchFamily="34" charset="0"/>
                <a:sym typeface="Muli"/>
              </a:rPr>
              <a:t>And test at local servers</a:t>
            </a:r>
          </a:p>
        </p:txBody>
      </p:sp>
      <p:cxnSp>
        <p:nvCxnSpPr>
          <p:cNvPr id="649" name="Google Shape;649;p38"/>
          <p:cNvCxnSpPr/>
          <p:nvPr/>
        </p:nvCxnSpPr>
        <p:spPr>
          <a:xfrm rot="10800000">
            <a:off x="1255475"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650" name="Google Shape;650;p38"/>
          <p:cNvSpPr txBox="1"/>
          <p:nvPr/>
        </p:nvSpPr>
        <p:spPr>
          <a:xfrm>
            <a:off x="1194310" y="3648150"/>
            <a:ext cx="10896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dirty="0">
                <a:solidFill>
                  <a:schemeClr val="dk1"/>
                </a:solidFill>
                <a:latin typeface="Scholarly Ambition" pitchFamily="2" charset="0"/>
                <a:ea typeface="Muli"/>
                <a:cs typeface="Muli"/>
                <a:sym typeface="Muli"/>
              </a:rPr>
              <a:t>Includes to breakdown of the complete work into small individual units</a:t>
            </a:r>
            <a:endParaRPr sz="900" dirty="0">
              <a:solidFill>
                <a:schemeClr val="dk1"/>
              </a:solidFill>
              <a:latin typeface="Scholarly Ambition" pitchFamily="2" charset="0"/>
              <a:ea typeface="Muli"/>
              <a:cs typeface="Muli"/>
              <a:sym typeface="Muli"/>
            </a:endParaRPr>
          </a:p>
        </p:txBody>
      </p:sp>
      <p:cxnSp>
        <p:nvCxnSpPr>
          <p:cNvPr id="651" name="Google Shape;651;p38"/>
          <p:cNvCxnSpPr/>
          <p:nvPr/>
        </p:nvCxnSpPr>
        <p:spPr>
          <a:xfrm rot="10800000">
            <a:off x="2407654"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652" name="Google Shape;652;p38"/>
          <p:cNvSpPr txBox="1"/>
          <p:nvPr/>
        </p:nvSpPr>
        <p:spPr>
          <a:xfrm>
            <a:off x="2354478" y="3648150"/>
            <a:ext cx="10896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dirty="0">
                <a:solidFill>
                  <a:schemeClr val="dk1"/>
                </a:solidFill>
                <a:latin typeface="Scholarly Ambition" pitchFamily="2" charset="0"/>
                <a:ea typeface="Muli"/>
                <a:cs typeface="Muli"/>
                <a:sym typeface="Muli"/>
              </a:rPr>
              <a:t>I</a:t>
            </a:r>
            <a:r>
              <a:rPr lang="en" sz="900" dirty="0">
                <a:solidFill>
                  <a:schemeClr val="dk1"/>
                </a:solidFill>
                <a:latin typeface="Scholarly Ambition" pitchFamily="2" charset="0"/>
                <a:ea typeface="Muli"/>
                <a:cs typeface="Muli"/>
                <a:sym typeface="Muli"/>
              </a:rPr>
              <a:t>nstall required packages</a:t>
            </a:r>
            <a:endParaRPr sz="900" dirty="0">
              <a:solidFill>
                <a:schemeClr val="dk1"/>
              </a:solidFill>
              <a:latin typeface="Scholarly Ambition" pitchFamily="2" charset="0"/>
              <a:ea typeface="Muli"/>
              <a:cs typeface="Muli"/>
              <a:sym typeface="Muli"/>
            </a:endParaRPr>
          </a:p>
        </p:txBody>
      </p:sp>
      <p:cxnSp>
        <p:nvCxnSpPr>
          <p:cNvPr id="653" name="Google Shape;653;p38"/>
          <p:cNvCxnSpPr/>
          <p:nvPr/>
        </p:nvCxnSpPr>
        <p:spPr>
          <a:xfrm rot="10800000">
            <a:off x="3559833"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654" name="Google Shape;654;p38"/>
          <p:cNvSpPr txBox="1"/>
          <p:nvPr/>
        </p:nvSpPr>
        <p:spPr>
          <a:xfrm>
            <a:off x="3514646" y="3648150"/>
            <a:ext cx="10896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dirty="0">
                <a:solidFill>
                  <a:schemeClr val="dk1"/>
                </a:solidFill>
                <a:latin typeface="Scholarly Ambition" pitchFamily="2" charset="0"/>
                <a:ea typeface="Muli"/>
                <a:cs typeface="Muli"/>
                <a:sym typeface="Muli"/>
              </a:rPr>
              <a:t>Creating the components as per requirements</a:t>
            </a:r>
            <a:endParaRPr sz="900" dirty="0">
              <a:solidFill>
                <a:schemeClr val="dk1"/>
              </a:solidFill>
              <a:latin typeface="Scholarly Ambition" pitchFamily="2" charset="0"/>
              <a:ea typeface="Muli"/>
              <a:cs typeface="Muli"/>
              <a:sym typeface="Muli"/>
            </a:endParaRPr>
          </a:p>
        </p:txBody>
      </p:sp>
      <p:cxnSp>
        <p:nvCxnSpPr>
          <p:cNvPr id="655" name="Google Shape;655;p38"/>
          <p:cNvCxnSpPr/>
          <p:nvPr/>
        </p:nvCxnSpPr>
        <p:spPr>
          <a:xfrm rot="10800000">
            <a:off x="4712013"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656" name="Google Shape;656;p38"/>
          <p:cNvSpPr txBox="1"/>
          <p:nvPr/>
        </p:nvSpPr>
        <p:spPr>
          <a:xfrm>
            <a:off x="4674814" y="3648150"/>
            <a:ext cx="10896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dirty="0">
                <a:solidFill>
                  <a:schemeClr val="dk1"/>
                </a:solidFill>
                <a:latin typeface="Scholarly Ambition" pitchFamily="2" charset="0"/>
                <a:ea typeface="Muli"/>
                <a:cs typeface="Muli"/>
                <a:sym typeface="Muli"/>
              </a:rPr>
              <a:t>Inclues unit testing</a:t>
            </a:r>
          </a:p>
          <a:p>
            <a:pPr marL="0" marR="0" lvl="0" indent="0" algn="l" rtl="0">
              <a:lnSpc>
                <a:spcPct val="100000"/>
              </a:lnSpc>
              <a:spcBef>
                <a:spcPts val="0"/>
              </a:spcBef>
              <a:spcAft>
                <a:spcPts val="0"/>
              </a:spcAft>
              <a:buNone/>
            </a:pPr>
            <a:r>
              <a:rPr lang="en" sz="900" dirty="0">
                <a:solidFill>
                  <a:schemeClr val="dk1"/>
                </a:solidFill>
                <a:latin typeface="Scholarly Ambition" pitchFamily="2" charset="0"/>
                <a:ea typeface="Muli"/>
                <a:cs typeface="Muli"/>
                <a:sym typeface="Muli"/>
              </a:rPr>
              <a:t>i.</a:t>
            </a:r>
            <a:r>
              <a:rPr lang="en-US" sz="900" dirty="0">
                <a:solidFill>
                  <a:schemeClr val="dk1"/>
                </a:solidFill>
                <a:latin typeface="Scholarly Ambition" pitchFamily="2" charset="0"/>
                <a:ea typeface="Muli"/>
                <a:cs typeface="Muli"/>
                <a:sym typeface="Muli"/>
              </a:rPr>
              <a:t>e. responsiveness &amp; custom testcases</a:t>
            </a:r>
          </a:p>
        </p:txBody>
      </p:sp>
      <p:cxnSp>
        <p:nvCxnSpPr>
          <p:cNvPr id="657" name="Google Shape;657;p38"/>
          <p:cNvCxnSpPr/>
          <p:nvPr/>
        </p:nvCxnSpPr>
        <p:spPr>
          <a:xfrm rot="10800000">
            <a:off x="5864192"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658" name="Google Shape;658;p38"/>
          <p:cNvSpPr txBox="1"/>
          <p:nvPr/>
        </p:nvSpPr>
        <p:spPr>
          <a:xfrm>
            <a:off x="5834982" y="3648150"/>
            <a:ext cx="10896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dirty="0">
                <a:solidFill>
                  <a:schemeClr val="dk1"/>
                </a:solidFill>
                <a:latin typeface="Scholarly Ambition" pitchFamily="2" charset="0"/>
                <a:ea typeface="Muli"/>
                <a:cs typeface="Muli"/>
                <a:sym typeface="Muli"/>
              </a:rPr>
              <a:t>M</a:t>
            </a:r>
            <a:r>
              <a:rPr lang="en" sz="900" dirty="0">
                <a:solidFill>
                  <a:schemeClr val="dk1"/>
                </a:solidFill>
                <a:latin typeface="Scholarly Ambition" pitchFamily="2" charset="0"/>
                <a:ea typeface="Muli"/>
                <a:cs typeface="Muli"/>
                <a:sym typeface="Muli"/>
              </a:rPr>
              <a:t>erging all the pages using react router </a:t>
            </a:r>
          </a:p>
          <a:p>
            <a:pPr marL="0" marR="0" lvl="0" indent="0" algn="l" rtl="0">
              <a:lnSpc>
                <a:spcPct val="100000"/>
              </a:lnSpc>
              <a:spcBef>
                <a:spcPts val="0"/>
              </a:spcBef>
              <a:spcAft>
                <a:spcPts val="0"/>
              </a:spcAft>
              <a:buNone/>
            </a:pPr>
            <a:r>
              <a:rPr lang="en-US" sz="900" dirty="0">
                <a:solidFill>
                  <a:schemeClr val="dk1"/>
                </a:solidFill>
                <a:latin typeface="Scholarly Ambition" pitchFamily="2" charset="0"/>
                <a:ea typeface="Muli"/>
                <a:cs typeface="Muli"/>
                <a:sym typeface="Muli"/>
              </a:rPr>
              <a:t>A</a:t>
            </a:r>
            <a:r>
              <a:rPr lang="en" sz="900" dirty="0">
                <a:solidFill>
                  <a:schemeClr val="dk1"/>
                </a:solidFill>
                <a:latin typeface="Scholarly Ambition" pitchFamily="2" charset="0"/>
                <a:ea typeface="Muli"/>
                <a:cs typeface="Muli"/>
                <a:sym typeface="Muli"/>
              </a:rPr>
              <a:t>nd testing the complete front end </a:t>
            </a:r>
            <a:endParaRPr sz="900" dirty="0">
              <a:solidFill>
                <a:schemeClr val="dk1"/>
              </a:solidFill>
              <a:latin typeface="Scholarly Ambition" pitchFamily="2" charset="0"/>
              <a:ea typeface="Muli"/>
              <a:cs typeface="Muli"/>
              <a:sym typeface="Muli"/>
            </a:endParaRPr>
          </a:p>
        </p:txBody>
      </p:sp>
      <p:cxnSp>
        <p:nvCxnSpPr>
          <p:cNvPr id="659" name="Google Shape;659;p38"/>
          <p:cNvCxnSpPr/>
          <p:nvPr/>
        </p:nvCxnSpPr>
        <p:spPr>
          <a:xfrm rot="10800000">
            <a:off x="7016371"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660" name="Google Shape;660;p38"/>
          <p:cNvSpPr txBox="1"/>
          <p:nvPr/>
        </p:nvSpPr>
        <p:spPr>
          <a:xfrm>
            <a:off x="6983418" y="3648150"/>
            <a:ext cx="9024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dirty="0">
                <a:solidFill>
                  <a:schemeClr val="dk1"/>
                </a:solidFill>
                <a:latin typeface="Scholarly Ambition" pitchFamily="2" charset="0"/>
                <a:ea typeface="Muli"/>
                <a:cs typeface="Muli"/>
                <a:sym typeface="Muli"/>
              </a:rPr>
              <a:t>Hosting the website and improving as per the user needs </a:t>
            </a:r>
            <a:endParaRPr sz="900" dirty="0">
              <a:solidFill>
                <a:schemeClr val="dk1"/>
              </a:solidFill>
              <a:latin typeface="Scholarly Ambition" pitchFamily="2" charset="0"/>
              <a:ea typeface="Muli"/>
              <a:cs typeface="Muli"/>
              <a:sym typeface="Mul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3" name="Google Shape;723;p4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z="1400"/>
              <a:t>13</a:t>
            </a:fld>
            <a:endParaRPr sz="1400" dirty="0"/>
          </a:p>
        </p:txBody>
      </p:sp>
      <p:pic>
        <p:nvPicPr>
          <p:cNvPr id="9" name="Picture 8">
            <a:extLst>
              <a:ext uri="{FF2B5EF4-FFF2-40B4-BE49-F238E27FC236}">
                <a16:creationId xmlns:a16="http://schemas.microsoft.com/office/drawing/2014/main" id="{32B53FFD-0525-A3B4-8D5C-98607EBA9EAE}"/>
              </a:ext>
            </a:extLst>
          </p:cNvPr>
          <p:cNvPicPr>
            <a:picLocks noChangeAspect="1"/>
          </p:cNvPicPr>
          <p:nvPr/>
        </p:nvPicPr>
        <p:blipFill rotWithShape="1">
          <a:blip r:embed="rId3"/>
          <a:srcRect l="1522" t="14378" r="1068" b="16839"/>
          <a:stretch/>
        </p:blipFill>
        <p:spPr>
          <a:xfrm>
            <a:off x="1167493" y="906243"/>
            <a:ext cx="6653893" cy="3535136"/>
          </a:xfrm>
          <a:prstGeom prst="rect">
            <a:avLst/>
          </a:prstGeom>
          <a:ln>
            <a:noFill/>
          </a:ln>
          <a:effectLst>
            <a:softEdge rad="112500"/>
          </a:effectLst>
        </p:spPr>
      </p:pic>
    </p:spTree>
    <p:extLst>
      <p:ext uri="{BB962C8B-B14F-4D97-AF65-F5344CB8AC3E}">
        <p14:creationId xmlns:p14="http://schemas.microsoft.com/office/powerpoint/2010/main" val="1076747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3" name="Google Shape;723;p4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z="1400"/>
              <a:t>14</a:t>
            </a:fld>
            <a:endParaRPr sz="1400" dirty="0"/>
          </a:p>
        </p:txBody>
      </p:sp>
      <p:pic>
        <p:nvPicPr>
          <p:cNvPr id="3" name="Picture 2">
            <a:extLst>
              <a:ext uri="{FF2B5EF4-FFF2-40B4-BE49-F238E27FC236}">
                <a16:creationId xmlns:a16="http://schemas.microsoft.com/office/drawing/2014/main" id="{3A195176-7DBD-CD07-3DCB-6B56FD011932}"/>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322064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22"/>
          <p:cNvSpPr/>
          <p:nvPr/>
        </p:nvSpPr>
        <p:spPr>
          <a:xfrm>
            <a:off x="2761657" y="1483505"/>
            <a:ext cx="3320736" cy="2648275"/>
          </a:xfrm>
          <a:prstGeom prst="hexagon">
            <a:avLst>
              <a:gd name="adj" fmla="val 29110"/>
              <a:gd name="vf" fmla="val 115470"/>
            </a:avLst>
          </a:prstGeom>
          <a:solidFill>
            <a:srgbClr val="18476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C6DAEC"/>
              </a:solidFill>
              <a:latin typeface="Muli"/>
              <a:ea typeface="Muli"/>
              <a:cs typeface="Muli"/>
              <a:sym typeface="Muli"/>
            </a:endParaRPr>
          </a:p>
        </p:txBody>
      </p:sp>
      <p:sp>
        <p:nvSpPr>
          <p:cNvPr id="430" name="Google Shape;430;p22"/>
          <p:cNvSpPr txBox="1">
            <a:spLocks noGrp="1"/>
          </p:cNvSpPr>
          <p:nvPr>
            <p:ph type="title" idx="4294967295"/>
          </p:nvPr>
        </p:nvSpPr>
        <p:spPr>
          <a:xfrm>
            <a:off x="1381817" y="352485"/>
            <a:ext cx="6545886" cy="64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Anton" pitchFamily="2" charset="0"/>
              </a:rPr>
              <a:t>FEATURES &amp; BENIFITS</a:t>
            </a:r>
            <a:endParaRPr dirty="0">
              <a:latin typeface="Anton" pitchFamily="2" charset="0"/>
            </a:endParaRPr>
          </a:p>
        </p:txBody>
      </p:sp>
      <p:sp>
        <p:nvSpPr>
          <p:cNvPr id="431" name="Google Shape;431;p22"/>
          <p:cNvSpPr/>
          <p:nvPr/>
        </p:nvSpPr>
        <p:spPr>
          <a:xfrm>
            <a:off x="161174" y="1483505"/>
            <a:ext cx="3396286" cy="2648275"/>
          </a:xfrm>
          <a:prstGeom prst="hexagon">
            <a:avLst>
              <a:gd name="adj" fmla="val 29110"/>
              <a:gd name="vf" fmla="val 115470"/>
            </a:avLst>
          </a:prstGeom>
          <a:noFill/>
          <a:ln w="9525" cap="flat" cmpd="sng">
            <a:solidFill>
              <a:srgbClr val="19BBD5"/>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C6DAEC"/>
              </a:solidFill>
              <a:latin typeface="Muli"/>
              <a:ea typeface="Muli"/>
              <a:cs typeface="Muli"/>
              <a:sym typeface="Muli"/>
            </a:endParaRPr>
          </a:p>
        </p:txBody>
      </p:sp>
      <p:sp>
        <p:nvSpPr>
          <p:cNvPr id="432" name="Google Shape;432;p22"/>
          <p:cNvSpPr/>
          <p:nvPr/>
        </p:nvSpPr>
        <p:spPr>
          <a:xfrm>
            <a:off x="5490350" y="1450430"/>
            <a:ext cx="3245659" cy="2714423"/>
          </a:xfrm>
          <a:prstGeom prst="hexagon">
            <a:avLst>
              <a:gd name="adj" fmla="val 29110"/>
              <a:gd name="vf" fmla="val 115470"/>
            </a:avLst>
          </a:prstGeom>
          <a:noFill/>
          <a:ln w="9525" cap="flat" cmpd="sng">
            <a:solidFill>
              <a:srgbClr val="19BBD5"/>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C6DAEC"/>
              </a:solidFill>
              <a:latin typeface="Muli"/>
              <a:ea typeface="Muli"/>
              <a:cs typeface="Muli"/>
              <a:sym typeface="Muli"/>
            </a:endParaRPr>
          </a:p>
        </p:txBody>
      </p:sp>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dirty="0"/>
          </a:p>
        </p:txBody>
      </p:sp>
      <p:sp>
        <p:nvSpPr>
          <p:cNvPr id="9" name="Google Shape;373;p16">
            <a:extLst>
              <a:ext uri="{FF2B5EF4-FFF2-40B4-BE49-F238E27FC236}">
                <a16:creationId xmlns:a16="http://schemas.microsoft.com/office/drawing/2014/main" id="{11211464-2E97-FB1F-CEAE-1B9564EEA04C}"/>
              </a:ext>
            </a:extLst>
          </p:cNvPr>
          <p:cNvSpPr txBox="1">
            <a:spLocks/>
          </p:cNvSpPr>
          <p:nvPr/>
        </p:nvSpPr>
        <p:spPr>
          <a:xfrm>
            <a:off x="5898790" y="1540649"/>
            <a:ext cx="2649218" cy="142706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17500">
              <a:spcBef>
                <a:spcPts val="600"/>
              </a:spcBef>
              <a:buClr>
                <a:srgbClr val="19BBD5"/>
              </a:buClr>
              <a:buSzPts val="1400"/>
              <a:buFont typeface="Arial"/>
              <a:buChar char="◇"/>
            </a:pPr>
            <a:r>
              <a:rPr lang="en-US" sz="1800" dirty="0">
                <a:solidFill>
                  <a:schemeClr val="tx1"/>
                </a:solidFill>
                <a:latin typeface="Scholarly Ambition" pitchFamily="2" charset="0"/>
              </a:rPr>
              <a:t>Personalization feature</a:t>
            </a:r>
          </a:p>
          <a:p>
            <a:pPr marL="457200" indent="-317500">
              <a:spcBef>
                <a:spcPts val="600"/>
              </a:spcBef>
              <a:buClr>
                <a:srgbClr val="19BBD5"/>
              </a:buClr>
              <a:buSzPts val="1400"/>
              <a:buFont typeface="Arial"/>
              <a:buChar char="◇"/>
            </a:pPr>
            <a:r>
              <a:rPr lang="en-US" sz="1800" dirty="0">
                <a:solidFill>
                  <a:schemeClr val="tx1"/>
                </a:solidFill>
                <a:latin typeface="Scholarly Ambition" pitchFamily="2" charset="0"/>
              </a:rPr>
              <a:t>Enhanced privacy and security</a:t>
            </a:r>
          </a:p>
          <a:p>
            <a:pPr marL="457200" indent="-317500">
              <a:spcBef>
                <a:spcPts val="600"/>
              </a:spcBef>
              <a:buClr>
                <a:srgbClr val="19BBD5"/>
              </a:buClr>
              <a:buSzPts val="1400"/>
              <a:buFont typeface="Arial"/>
              <a:buChar char="◇"/>
            </a:pPr>
            <a:r>
              <a:rPr lang="en-US" sz="1800" b="0" i="0" dirty="0">
                <a:solidFill>
                  <a:schemeClr val="tx1"/>
                </a:solidFill>
                <a:effectLst/>
                <a:latin typeface="Scholarly Ambition" pitchFamily="2" charset="0"/>
              </a:rPr>
              <a:t>Increased convenience</a:t>
            </a:r>
            <a:endParaRPr lang="en-US" sz="1800" dirty="0">
              <a:solidFill>
                <a:schemeClr val="tx1"/>
              </a:solidFill>
              <a:latin typeface="Scholarly Ambition" pitchFamily="2" charset="0"/>
            </a:endParaRPr>
          </a:p>
          <a:p>
            <a:pPr marL="457200" indent="-317500">
              <a:spcBef>
                <a:spcPts val="600"/>
              </a:spcBef>
              <a:buClr>
                <a:srgbClr val="19BBD5"/>
              </a:buClr>
              <a:buSzPts val="1400"/>
              <a:buFont typeface="Arial"/>
              <a:buChar char="◇"/>
            </a:pPr>
            <a:r>
              <a:rPr lang="en-US" sz="1800" b="0" i="0" dirty="0">
                <a:solidFill>
                  <a:schemeClr val="tx1"/>
                </a:solidFill>
                <a:effectLst/>
                <a:latin typeface="Scholarly Ambition" pitchFamily="2" charset="0"/>
              </a:rPr>
              <a:t>Increased efficiency</a:t>
            </a:r>
          </a:p>
          <a:p>
            <a:pPr marL="457200" indent="-317500">
              <a:spcBef>
                <a:spcPts val="600"/>
              </a:spcBef>
              <a:buClr>
                <a:srgbClr val="19BBD5"/>
              </a:buClr>
              <a:buSzPts val="1400"/>
              <a:buFont typeface="Arial"/>
              <a:buChar char="◇"/>
            </a:pPr>
            <a:r>
              <a:rPr lang="en-US" sz="1800" b="0" i="0" dirty="0">
                <a:solidFill>
                  <a:schemeClr val="tx1"/>
                </a:solidFill>
                <a:effectLst/>
                <a:latin typeface="Scholarly Ambition" pitchFamily="2" charset="0"/>
              </a:rPr>
              <a:t>Focus on students and academics</a:t>
            </a:r>
          </a:p>
          <a:p>
            <a:pPr marL="457200" indent="-317500">
              <a:spcBef>
                <a:spcPts val="600"/>
              </a:spcBef>
              <a:buClr>
                <a:srgbClr val="19BBD5"/>
              </a:buClr>
              <a:buSzPts val="1400"/>
              <a:buFont typeface="Arial"/>
              <a:buChar char="◇"/>
            </a:pPr>
            <a:endParaRPr lang="en-US" sz="1800" dirty="0">
              <a:solidFill>
                <a:schemeClr val="tx1"/>
              </a:solidFill>
              <a:latin typeface="Scholarly Ambition" pitchFamily="2" charset="0"/>
            </a:endParaRPr>
          </a:p>
          <a:p>
            <a:pPr marL="457200" indent="-317500">
              <a:spcBef>
                <a:spcPts val="600"/>
              </a:spcBef>
              <a:buSzPts val="1400"/>
              <a:buFont typeface="Arial"/>
              <a:buChar char="◇"/>
            </a:pPr>
            <a:endParaRPr lang="en-US" sz="1800" dirty="0">
              <a:solidFill>
                <a:schemeClr val="tx1"/>
              </a:solidFill>
              <a:latin typeface="Scholarly Ambition" pitchFamily="2" charset="0"/>
            </a:endParaRPr>
          </a:p>
        </p:txBody>
      </p:sp>
      <p:sp>
        <p:nvSpPr>
          <p:cNvPr id="11" name="Google Shape;373;p16">
            <a:extLst>
              <a:ext uri="{FF2B5EF4-FFF2-40B4-BE49-F238E27FC236}">
                <a16:creationId xmlns:a16="http://schemas.microsoft.com/office/drawing/2014/main" id="{FD1A1C6E-225F-6E4F-F1EB-2696B6F1FAF2}"/>
              </a:ext>
            </a:extLst>
          </p:cNvPr>
          <p:cNvSpPr txBox="1">
            <a:spLocks/>
          </p:cNvSpPr>
          <p:nvPr/>
        </p:nvSpPr>
        <p:spPr>
          <a:xfrm>
            <a:off x="725572" y="1607130"/>
            <a:ext cx="2212521" cy="142706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17500">
              <a:spcBef>
                <a:spcPts val="600"/>
              </a:spcBef>
              <a:buClr>
                <a:srgbClr val="19BBD5"/>
              </a:buClr>
              <a:buSzPts val="1400"/>
              <a:buFont typeface="Arial"/>
              <a:buChar char="◇"/>
            </a:pPr>
            <a:r>
              <a:rPr lang="en-US" sz="1800" dirty="0">
                <a:solidFill>
                  <a:schemeClr val="tx1"/>
                </a:solidFill>
                <a:latin typeface="Scholarly Ambition" pitchFamily="2" charset="0"/>
              </a:rPr>
              <a:t>Comprehensive and unified experience</a:t>
            </a:r>
          </a:p>
          <a:p>
            <a:pPr marL="457200" indent="-317500">
              <a:spcBef>
                <a:spcPts val="600"/>
              </a:spcBef>
              <a:buClr>
                <a:srgbClr val="19BBD5"/>
              </a:buClr>
              <a:buSzPts val="1400"/>
              <a:buFont typeface="Arial"/>
              <a:buChar char="◇"/>
            </a:pPr>
            <a:r>
              <a:rPr lang="en-US" sz="1800" dirty="0">
                <a:solidFill>
                  <a:schemeClr val="tx1"/>
                </a:solidFill>
                <a:latin typeface="Scholarly Ambition" pitchFamily="2" charset="0"/>
              </a:rPr>
              <a:t>Improved user engagement</a:t>
            </a:r>
            <a:endParaRPr lang="en-US" sz="1800" b="0" i="0" dirty="0">
              <a:solidFill>
                <a:schemeClr val="tx1"/>
              </a:solidFill>
              <a:effectLst/>
              <a:latin typeface="Scholarly Ambition" pitchFamily="2" charset="0"/>
            </a:endParaRPr>
          </a:p>
          <a:p>
            <a:pPr marL="457200" indent="-317500">
              <a:spcBef>
                <a:spcPts val="600"/>
              </a:spcBef>
              <a:buClr>
                <a:srgbClr val="19BBD5"/>
              </a:buClr>
              <a:buSzPts val="1400"/>
              <a:buFont typeface="Arial"/>
              <a:buChar char="◇"/>
            </a:pPr>
            <a:r>
              <a:rPr lang="en-US" sz="1800" b="0" i="0" dirty="0">
                <a:solidFill>
                  <a:schemeClr val="tx1"/>
                </a:solidFill>
                <a:effectLst/>
                <a:latin typeface="Scholarly Ambition" pitchFamily="2" charset="0"/>
              </a:rPr>
              <a:t>Reduced competition</a:t>
            </a:r>
          </a:p>
          <a:p>
            <a:pPr marL="457200" indent="-317500">
              <a:spcBef>
                <a:spcPts val="600"/>
              </a:spcBef>
              <a:buClr>
                <a:srgbClr val="19BBD5"/>
              </a:buClr>
              <a:buSzPts val="1400"/>
              <a:buFont typeface="Arial"/>
              <a:buChar char="◇"/>
            </a:pPr>
            <a:r>
              <a:rPr lang="en-US" sz="1800" b="0" i="0" dirty="0">
                <a:solidFill>
                  <a:schemeClr val="tx1"/>
                </a:solidFill>
                <a:effectLst/>
                <a:latin typeface="Scholarly Ambition" pitchFamily="2" charset="0"/>
              </a:rPr>
              <a:t>Greater engagement opportunities</a:t>
            </a:r>
          </a:p>
          <a:p>
            <a:pPr marL="457200" indent="-317500">
              <a:spcBef>
                <a:spcPts val="600"/>
              </a:spcBef>
              <a:buSzPts val="1400"/>
              <a:buFont typeface="Arial"/>
              <a:buChar char="◇"/>
            </a:pPr>
            <a:endParaRPr lang="en-US" sz="1800" dirty="0">
              <a:solidFill>
                <a:schemeClr val="tx1"/>
              </a:solidFill>
              <a:latin typeface="Scholarly Ambition" pitchFamily="2" charset="0"/>
            </a:endParaRPr>
          </a:p>
          <a:p>
            <a:pPr marL="457200" indent="-317500">
              <a:spcBef>
                <a:spcPts val="600"/>
              </a:spcBef>
              <a:buSzPts val="1400"/>
              <a:buFont typeface="Arial"/>
              <a:buChar char="◇"/>
            </a:pPr>
            <a:endParaRPr lang="en-US" sz="1800" dirty="0">
              <a:solidFill>
                <a:schemeClr val="tx1"/>
              </a:solidFill>
              <a:latin typeface="Scholarly Ambition" pitchFamily="2" charset="0"/>
            </a:endParaRPr>
          </a:p>
        </p:txBody>
      </p:sp>
      <p:sp>
        <p:nvSpPr>
          <p:cNvPr id="14" name="Google Shape;373;p16">
            <a:extLst>
              <a:ext uri="{FF2B5EF4-FFF2-40B4-BE49-F238E27FC236}">
                <a16:creationId xmlns:a16="http://schemas.microsoft.com/office/drawing/2014/main" id="{7AB7466D-9521-4FBF-DBB3-6245765FBCD9}"/>
              </a:ext>
            </a:extLst>
          </p:cNvPr>
          <p:cNvSpPr txBox="1">
            <a:spLocks/>
          </p:cNvSpPr>
          <p:nvPr/>
        </p:nvSpPr>
        <p:spPr>
          <a:xfrm>
            <a:off x="3315764" y="1359493"/>
            <a:ext cx="2212521" cy="142706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17500">
              <a:spcBef>
                <a:spcPts val="600"/>
              </a:spcBef>
              <a:buClr>
                <a:srgbClr val="19BBD5"/>
              </a:buClr>
              <a:buSzPts val="1400"/>
              <a:buFont typeface="Arial"/>
              <a:buChar char="◇"/>
            </a:pPr>
            <a:r>
              <a:rPr lang="en-US" sz="1800" dirty="0">
                <a:solidFill>
                  <a:schemeClr val="tx1"/>
                </a:solidFill>
                <a:latin typeface="Scholarly Ambition" pitchFamily="2" charset="0"/>
              </a:rPr>
              <a:t>Efficient State Management</a:t>
            </a:r>
          </a:p>
          <a:p>
            <a:pPr marL="457200" indent="-317500">
              <a:spcBef>
                <a:spcPts val="600"/>
              </a:spcBef>
              <a:buClr>
                <a:srgbClr val="19BBD5"/>
              </a:buClr>
              <a:buSzPts val="1400"/>
              <a:buFont typeface="Arial"/>
              <a:buChar char="◇"/>
            </a:pPr>
            <a:r>
              <a:rPr lang="en-US" sz="1800" b="0" i="0" dirty="0">
                <a:solidFill>
                  <a:schemeClr val="tx1"/>
                </a:solidFill>
                <a:effectLst/>
                <a:latin typeface="Scholarly Ambition" pitchFamily="2" charset="0"/>
              </a:rPr>
              <a:t>Simplified Debugging</a:t>
            </a:r>
          </a:p>
          <a:p>
            <a:pPr marL="457200" indent="-317500">
              <a:spcBef>
                <a:spcPts val="600"/>
              </a:spcBef>
              <a:buClr>
                <a:srgbClr val="19BBD5"/>
              </a:buClr>
              <a:buSzPts val="1400"/>
              <a:buFont typeface="Arial"/>
              <a:buChar char="◇"/>
            </a:pPr>
            <a:r>
              <a:rPr lang="en-US" sz="1800" b="0" i="0" dirty="0">
                <a:solidFill>
                  <a:schemeClr val="tx1"/>
                </a:solidFill>
                <a:effectLst/>
                <a:latin typeface="Scholarly Ambition" pitchFamily="2" charset="0"/>
              </a:rPr>
              <a:t>Component-Based Architecture</a:t>
            </a:r>
          </a:p>
          <a:p>
            <a:pPr marL="457200" indent="-317500">
              <a:spcBef>
                <a:spcPts val="600"/>
              </a:spcBef>
              <a:buClr>
                <a:srgbClr val="19BBD5"/>
              </a:buClr>
              <a:buSzPts val="1400"/>
              <a:buFont typeface="Arial"/>
              <a:buChar char="◇"/>
            </a:pPr>
            <a:r>
              <a:rPr lang="en-US" sz="1800" b="0" i="0" dirty="0">
                <a:solidFill>
                  <a:schemeClr val="tx1"/>
                </a:solidFill>
                <a:effectLst/>
                <a:latin typeface="Scholarly Ambition" pitchFamily="2" charset="0"/>
              </a:rPr>
              <a:t>Increased Scalability</a:t>
            </a:r>
          </a:p>
          <a:p>
            <a:pPr marL="457200" indent="-317500">
              <a:spcBef>
                <a:spcPts val="600"/>
              </a:spcBef>
              <a:buClr>
                <a:srgbClr val="19BBD5"/>
              </a:buClr>
              <a:buSzPts val="1400"/>
              <a:buFont typeface="Arial"/>
              <a:buChar char="◇"/>
            </a:pPr>
            <a:r>
              <a:rPr lang="en-US" sz="1800" b="0" i="0" dirty="0">
                <a:solidFill>
                  <a:schemeClr val="tx1"/>
                </a:solidFill>
                <a:effectLst/>
                <a:latin typeface="Scholarly Ambition" pitchFamily="2" charset="0"/>
              </a:rPr>
              <a:t>Improved Performance</a:t>
            </a:r>
          </a:p>
          <a:p>
            <a:pPr marL="457200" indent="-317500">
              <a:spcBef>
                <a:spcPts val="600"/>
              </a:spcBef>
              <a:buSzPts val="1400"/>
              <a:buFont typeface="Arial"/>
              <a:buChar char="◇"/>
            </a:pPr>
            <a:endParaRPr lang="en-US" sz="1800" b="0" i="0" dirty="0">
              <a:solidFill>
                <a:schemeClr val="tx1"/>
              </a:solidFill>
              <a:effectLst/>
              <a:latin typeface="Scholarly Ambition" pitchFamily="2" charset="0"/>
            </a:endParaRPr>
          </a:p>
          <a:p>
            <a:pPr marL="139700">
              <a:spcBef>
                <a:spcPts val="600"/>
              </a:spcBef>
              <a:buSzPts val="1400"/>
            </a:pPr>
            <a:endParaRPr lang="en-US" sz="1800" b="0" i="0" dirty="0">
              <a:solidFill>
                <a:schemeClr val="tx1"/>
              </a:solidFill>
              <a:effectLst/>
              <a:latin typeface="Scholarly Ambition" pitchFamily="2" charset="0"/>
            </a:endParaRPr>
          </a:p>
          <a:p>
            <a:pPr marL="457200" indent="-317500">
              <a:spcBef>
                <a:spcPts val="600"/>
              </a:spcBef>
              <a:buSzPts val="1400"/>
              <a:buFont typeface="Arial"/>
              <a:buChar char="◇"/>
            </a:pPr>
            <a:endParaRPr lang="en-US" sz="1800" dirty="0">
              <a:solidFill>
                <a:schemeClr val="tx1"/>
              </a:solidFill>
              <a:latin typeface="Scholarly Ambition" pitchFamily="2" charset="0"/>
            </a:endParaRPr>
          </a:p>
          <a:p>
            <a:pPr marL="457200" indent="-317500">
              <a:spcBef>
                <a:spcPts val="600"/>
              </a:spcBef>
              <a:buSzPts val="1400"/>
              <a:buFont typeface="Arial"/>
              <a:buChar char="◇"/>
            </a:pPr>
            <a:endParaRPr lang="en-US" sz="1800" dirty="0">
              <a:solidFill>
                <a:schemeClr val="tx1"/>
              </a:solidFill>
              <a:latin typeface="Scholarly Ambition" pitchFamily="2"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867325" y="468800"/>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80" name="Google Shape;380;p17"/>
          <p:cNvSpPr txBox="1">
            <a:spLocks noGrp="1"/>
          </p:cNvSpPr>
          <p:nvPr>
            <p:ph type="ctrTitle" idx="4294967295"/>
          </p:nvPr>
        </p:nvSpPr>
        <p:spPr>
          <a:xfrm>
            <a:off x="3896254" y="650775"/>
            <a:ext cx="49911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latin typeface="BubbleGum" panose="00000400000000000000" pitchFamily="2" charset="0"/>
              </a:rPr>
              <a:t>PLANNING</a:t>
            </a:r>
            <a:endParaRPr sz="6000" dirty="0">
              <a:latin typeface="BubbleGum" panose="00000400000000000000" pitchFamily="2" charset="0"/>
            </a:endParaRPr>
          </a:p>
        </p:txBody>
      </p:sp>
      <p:sp>
        <p:nvSpPr>
          <p:cNvPr id="381" name="Google Shape;381;p17"/>
          <p:cNvSpPr txBox="1">
            <a:spLocks noGrp="1"/>
          </p:cNvSpPr>
          <p:nvPr>
            <p:ph type="subTitle" idx="4294967295"/>
          </p:nvPr>
        </p:nvSpPr>
        <p:spPr>
          <a:xfrm>
            <a:off x="4005644" y="1722089"/>
            <a:ext cx="4333800" cy="784800"/>
          </a:xfrm>
          <a:prstGeom prst="rect">
            <a:avLst/>
          </a:prstGeom>
        </p:spPr>
        <p:txBody>
          <a:bodyPr spcFirstLastPara="1" wrap="square" lIns="91425" tIns="91425" rIns="91425" bIns="91425" anchor="t" anchorCtr="0">
            <a:noAutofit/>
          </a:bodyPr>
          <a:lstStyle/>
          <a:p>
            <a:pPr marL="342900" indent="-342900"/>
            <a:r>
              <a:rPr lang="en-US" sz="2400" dirty="0">
                <a:latin typeface="Abulonia Demo" pitchFamily="2" charset="0"/>
              </a:rPr>
              <a:t>ROADMAP</a:t>
            </a:r>
          </a:p>
          <a:p>
            <a:pPr marL="342900" indent="-342900"/>
            <a:r>
              <a:rPr lang="en-US" sz="2400" dirty="0">
                <a:latin typeface="Abulonia Demo" pitchFamily="2" charset="0"/>
              </a:rPr>
              <a:t>DAYWISE PLANNING </a:t>
            </a:r>
          </a:p>
          <a:p>
            <a:pPr marL="0" lvl="0" indent="0" algn="l" rtl="0">
              <a:spcBef>
                <a:spcPts val="600"/>
              </a:spcBef>
              <a:spcAft>
                <a:spcPts val="0"/>
              </a:spcAft>
              <a:buNone/>
            </a:pPr>
            <a:endParaRPr lang="en-US" sz="2400" dirty="0">
              <a:latin typeface="Abulonia Demo" pitchFamily="2" charset="0"/>
            </a:endParaRPr>
          </a:p>
        </p:txBody>
      </p:sp>
      <p:grpSp>
        <p:nvGrpSpPr>
          <p:cNvPr id="382" name="Google Shape;382;p17"/>
          <p:cNvGrpSpPr/>
          <p:nvPr/>
        </p:nvGrpSpPr>
        <p:grpSpPr>
          <a:xfrm>
            <a:off x="1885571" y="952450"/>
            <a:ext cx="1032405" cy="1032468"/>
            <a:chOff x="6654650" y="3665275"/>
            <a:chExt cx="409100" cy="409125"/>
          </a:xfrm>
        </p:grpSpPr>
        <p:sp>
          <p:nvSpPr>
            <p:cNvPr id="383" name="Google Shape;383;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17"/>
          <p:cNvGrpSpPr/>
          <p:nvPr/>
        </p:nvGrpSpPr>
        <p:grpSpPr>
          <a:xfrm rot="-731900">
            <a:off x="1604965" y="2201851"/>
            <a:ext cx="688564" cy="688681"/>
            <a:chOff x="570875" y="4322250"/>
            <a:chExt cx="443300" cy="443325"/>
          </a:xfrm>
        </p:grpSpPr>
        <p:sp>
          <p:nvSpPr>
            <p:cNvPr id="386" name="Google Shape;386;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17"/>
          <p:cNvSpPr/>
          <p:nvPr/>
        </p:nvSpPr>
        <p:spPr>
          <a:xfrm>
            <a:off x="2657037" y="2114501"/>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1220786" y="1598881"/>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rot="2327012">
            <a:off x="2870273" y="1771645"/>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1861777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39"/>
          <p:cNvSpPr txBox="1">
            <a:spLocks noGrp="1"/>
          </p:cNvSpPr>
          <p:nvPr>
            <p:ph type="title"/>
          </p:nvPr>
        </p:nvSpPr>
        <p:spPr>
          <a:xfrm>
            <a:off x="2380589" y="329861"/>
            <a:ext cx="4944300" cy="64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latin typeface="BubbleGum" panose="00000400000000000000" pitchFamily="2" charset="0"/>
              </a:rPr>
              <a:t>Roadmap</a:t>
            </a:r>
            <a:endParaRPr sz="4800" dirty="0">
              <a:latin typeface="BubbleGum" panose="00000400000000000000" pitchFamily="2" charset="0"/>
            </a:endParaRPr>
          </a:p>
        </p:txBody>
      </p:sp>
      <p:sp>
        <p:nvSpPr>
          <p:cNvPr id="666" name="Google Shape;666;p3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sp>
        <p:nvSpPr>
          <p:cNvPr id="667" name="Google Shape;667;p39"/>
          <p:cNvSpPr/>
          <p:nvPr/>
        </p:nvSpPr>
        <p:spPr>
          <a:xfrm>
            <a:off x="0" y="26758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39"/>
          <p:cNvSpPr/>
          <p:nvPr/>
        </p:nvSpPr>
        <p:spPr>
          <a:xfrm>
            <a:off x="0" y="26758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dk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669" name="Google Shape;669;p39"/>
          <p:cNvGrpSpPr/>
          <p:nvPr/>
        </p:nvGrpSpPr>
        <p:grpSpPr>
          <a:xfrm>
            <a:off x="1786339" y="2008201"/>
            <a:ext cx="473400" cy="473400"/>
            <a:chOff x="1786339" y="1703401"/>
            <a:chExt cx="473400" cy="473400"/>
          </a:xfrm>
        </p:grpSpPr>
        <p:sp>
          <p:nvSpPr>
            <p:cNvPr id="670" name="Google Shape;670;p39"/>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Muli"/>
                <a:ea typeface="Muli"/>
                <a:cs typeface="Muli"/>
                <a:sym typeface="Muli"/>
              </a:endParaRPr>
            </a:p>
          </p:txBody>
        </p:sp>
        <p:sp>
          <p:nvSpPr>
            <p:cNvPr id="671" name="Google Shape;671;p39"/>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Muli"/>
                  <a:ea typeface="Muli"/>
                  <a:cs typeface="Muli"/>
                  <a:sym typeface="Muli"/>
                </a:rPr>
                <a:t>1</a:t>
              </a:r>
              <a:endParaRPr sz="600">
                <a:solidFill>
                  <a:schemeClr val="dk1"/>
                </a:solidFill>
                <a:latin typeface="Muli"/>
                <a:ea typeface="Muli"/>
                <a:cs typeface="Muli"/>
                <a:sym typeface="Muli"/>
              </a:endParaRPr>
            </a:p>
          </p:txBody>
        </p:sp>
      </p:grpSp>
      <p:grpSp>
        <p:nvGrpSpPr>
          <p:cNvPr id="672" name="Google Shape;672;p39"/>
          <p:cNvGrpSpPr/>
          <p:nvPr/>
        </p:nvGrpSpPr>
        <p:grpSpPr>
          <a:xfrm>
            <a:off x="3814414" y="2008201"/>
            <a:ext cx="473400" cy="473400"/>
            <a:chOff x="3814414" y="1703401"/>
            <a:chExt cx="473400" cy="473400"/>
          </a:xfrm>
        </p:grpSpPr>
        <p:sp>
          <p:nvSpPr>
            <p:cNvPr id="673" name="Google Shape;673;p39"/>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Muli"/>
                <a:ea typeface="Muli"/>
                <a:cs typeface="Muli"/>
                <a:sym typeface="Muli"/>
              </a:endParaRPr>
            </a:p>
          </p:txBody>
        </p:sp>
        <p:sp>
          <p:nvSpPr>
            <p:cNvPr id="674" name="Google Shape;674;p39"/>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Muli"/>
                  <a:ea typeface="Muli"/>
                  <a:cs typeface="Muli"/>
                  <a:sym typeface="Muli"/>
                </a:rPr>
                <a:t>3</a:t>
              </a:r>
              <a:endParaRPr sz="600">
                <a:solidFill>
                  <a:schemeClr val="dk1"/>
                </a:solidFill>
                <a:latin typeface="Muli"/>
                <a:ea typeface="Muli"/>
                <a:cs typeface="Muli"/>
                <a:sym typeface="Muli"/>
              </a:endParaRPr>
            </a:p>
          </p:txBody>
        </p:sp>
      </p:grpSp>
      <p:grpSp>
        <p:nvGrpSpPr>
          <p:cNvPr id="675" name="Google Shape;675;p39"/>
          <p:cNvGrpSpPr/>
          <p:nvPr/>
        </p:nvGrpSpPr>
        <p:grpSpPr>
          <a:xfrm>
            <a:off x="5842489" y="2008201"/>
            <a:ext cx="473400" cy="473400"/>
            <a:chOff x="5842489" y="1703401"/>
            <a:chExt cx="473400" cy="473400"/>
          </a:xfrm>
        </p:grpSpPr>
        <p:sp>
          <p:nvSpPr>
            <p:cNvPr id="676" name="Google Shape;676;p39"/>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Muli"/>
                <a:ea typeface="Muli"/>
                <a:cs typeface="Muli"/>
                <a:sym typeface="Muli"/>
              </a:endParaRPr>
            </a:p>
          </p:txBody>
        </p:sp>
        <p:sp>
          <p:nvSpPr>
            <p:cNvPr id="677" name="Google Shape;677;p39"/>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Muli"/>
                  <a:ea typeface="Muli"/>
                  <a:cs typeface="Muli"/>
                  <a:sym typeface="Muli"/>
                </a:rPr>
                <a:t>5</a:t>
              </a:r>
              <a:endParaRPr sz="600">
                <a:solidFill>
                  <a:schemeClr val="dk1"/>
                </a:solidFill>
                <a:latin typeface="Muli"/>
                <a:ea typeface="Muli"/>
                <a:cs typeface="Muli"/>
                <a:sym typeface="Muli"/>
              </a:endParaRPr>
            </a:p>
          </p:txBody>
        </p:sp>
      </p:grpSp>
      <p:grpSp>
        <p:nvGrpSpPr>
          <p:cNvPr id="678" name="Google Shape;678;p39"/>
          <p:cNvGrpSpPr/>
          <p:nvPr/>
        </p:nvGrpSpPr>
        <p:grpSpPr>
          <a:xfrm>
            <a:off x="6880814" y="3881100"/>
            <a:ext cx="473400" cy="473400"/>
            <a:chOff x="6880814" y="3576300"/>
            <a:chExt cx="473400" cy="473400"/>
          </a:xfrm>
        </p:grpSpPr>
        <p:sp>
          <p:nvSpPr>
            <p:cNvPr id="679" name="Google Shape;679;p39"/>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Muli"/>
                <a:ea typeface="Muli"/>
                <a:cs typeface="Muli"/>
                <a:sym typeface="Muli"/>
              </a:endParaRPr>
            </a:p>
          </p:txBody>
        </p:sp>
        <p:sp>
          <p:nvSpPr>
            <p:cNvPr id="680" name="Google Shape;680;p39"/>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Muli"/>
                  <a:ea typeface="Muli"/>
                  <a:cs typeface="Muli"/>
                  <a:sym typeface="Muli"/>
                </a:rPr>
                <a:t>6</a:t>
              </a:r>
              <a:endParaRPr sz="600">
                <a:solidFill>
                  <a:schemeClr val="dk1"/>
                </a:solidFill>
                <a:latin typeface="Muli"/>
                <a:ea typeface="Muli"/>
                <a:cs typeface="Muli"/>
                <a:sym typeface="Muli"/>
              </a:endParaRPr>
            </a:p>
          </p:txBody>
        </p:sp>
      </p:grpSp>
      <p:grpSp>
        <p:nvGrpSpPr>
          <p:cNvPr id="681" name="Google Shape;681;p39"/>
          <p:cNvGrpSpPr/>
          <p:nvPr/>
        </p:nvGrpSpPr>
        <p:grpSpPr>
          <a:xfrm>
            <a:off x="4852739" y="3881100"/>
            <a:ext cx="473400" cy="473400"/>
            <a:chOff x="4852739" y="3576300"/>
            <a:chExt cx="473400" cy="473400"/>
          </a:xfrm>
        </p:grpSpPr>
        <p:sp>
          <p:nvSpPr>
            <p:cNvPr id="682" name="Google Shape;682;p39"/>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Muli"/>
                <a:ea typeface="Muli"/>
                <a:cs typeface="Muli"/>
                <a:sym typeface="Muli"/>
              </a:endParaRPr>
            </a:p>
          </p:txBody>
        </p:sp>
        <p:sp>
          <p:nvSpPr>
            <p:cNvPr id="683" name="Google Shape;683;p39"/>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Muli"/>
                  <a:ea typeface="Muli"/>
                  <a:cs typeface="Muli"/>
                  <a:sym typeface="Muli"/>
                </a:rPr>
                <a:t>4</a:t>
              </a:r>
              <a:endParaRPr sz="600">
                <a:solidFill>
                  <a:schemeClr val="dk1"/>
                </a:solidFill>
                <a:latin typeface="Muli"/>
                <a:ea typeface="Muli"/>
                <a:cs typeface="Muli"/>
                <a:sym typeface="Muli"/>
              </a:endParaRPr>
            </a:p>
          </p:txBody>
        </p:sp>
      </p:grpSp>
      <p:grpSp>
        <p:nvGrpSpPr>
          <p:cNvPr id="684" name="Google Shape;684;p39"/>
          <p:cNvGrpSpPr/>
          <p:nvPr/>
        </p:nvGrpSpPr>
        <p:grpSpPr>
          <a:xfrm>
            <a:off x="2824664" y="3881100"/>
            <a:ext cx="473400" cy="473400"/>
            <a:chOff x="2824664" y="3576300"/>
            <a:chExt cx="473400" cy="473400"/>
          </a:xfrm>
        </p:grpSpPr>
        <p:sp>
          <p:nvSpPr>
            <p:cNvPr id="685" name="Google Shape;685;p39"/>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Muli"/>
                <a:ea typeface="Muli"/>
                <a:cs typeface="Muli"/>
                <a:sym typeface="Muli"/>
              </a:endParaRPr>
            </a:p>
          </p:txBody>
        </p:sp>
        <p:sp>
          <p:nvSpPr>
            <p:cNvPr id="686" name="Google Shape;686;p39"/>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Muli"/>
                  <a:ea typeface="Muli"/>
                  <a:cs typeface="Muli"/>
                  <a:sym typeface="Muli"/>
                </a:rPr>
                <a:t>2</a:t>
              </a:r>
              <a:endParaRPr sz="600">
                <a:solidFill>
                  <a:schemeClr val="dk1"/>
                </a:solidFill>
                <a:latin typeface="Muli"/>
                <a:ea typeface="Muli"/>
                <a:cs typeface="Muli"/>
                <a:sym typeface="Muli"/>
              </a:endParaRPr>
            </a:p>
          </p:txBody>
        </p:sp>
      </p:grpSp>
      <p:sp>
        <p:nvSpPr>
          <p:cNvPr id="687" name="Google Shape;687;p39"/>
          <p:cNvSpPr txBox="1"/>
          <p:nvPr/>
        </p:nvSpPr>
        <p:spPr>
          <a:xfrm>
            <a:off x="1379850" y="14609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1200" dirty="0">
                <a:solidFill>
                  <a:schemeClr val="dk1"/>
                </a:solidFill>
                <a:latin typeface="Scholarly Ambition" pitchFamily="2" charset="0"/>
                <a:ea typeface="Muli"/>
                <a:cs typeface="Muli"/>
                <a:sym typeface="Muli"/>
              </a:rPr>
              <a:t>CREATION OF INDIVISUAL COMPONENTS</a:t>
            </a:r>
            <a:endParaRPr sz="1200" dirty="0">
              <a:solidFill>
                <a:schemeClr val="dk1"/>
              </a:solidFill>
              <a:latin typeface="Scholarly Ambition" pitchFamily="2" charset="0"/>
              <a:ea typeface="Muli"/>
              <a:cs typeface="Muli"/>
              <a:sym typeface="Muli"/>
            </a:endParaRPr>
          </a:p>
        </p:txBody>
      </p:sp>
      <p:sp>
        <p:nvSpPr>
          <p:cNvPr id="688" name="Google Shape;688;p39"/>
          <p:cNvSpPr txBox="1"/>
          <p:nvPr/>
        </p:nvSpPr>
        <p:spPr>
          <a:xfrm>
            <a:off x="3377205" y="14609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1200" dirty="0">
                <a:solidFill>
                  <a:schemeClr val="dk1"/>
                </a:solidFill>
                <a:latin typeface="Scholarly Ambition" pitchFamily="2" charset="0"/>
                <a:ea typeface="Muli"/>
                <a:cs typeface="Muli"/>
                <a:sym typeface="Muli"/>
              </a:rPr>
              <a:t>CREATION OF INDIVISUAL PAGES BY USING THE BUILT COMPONENTS</a:t>
            </a:r>
            <a:endParaRPr sz="1200" dirty="0">
              <a:solidFill>
                <a:schemeClr val="dk1"/>
              </a:solidFill>
              <a:latin typeface="Scholarly Ambition" pitchFamily="2" charset="0"/>
              <a:ea typeface="Muli"/>
              <a:cs typeface="Muli"/>
              <a:sym typeface="Muli"/>
            </a:endParaRPr>
          </a:p>
        </p:txBody>
      </p:sp>
      <p:sp>
        <p:nvSpPr>
          <p:cNvPr id="689" name="Google Shape;689;p39"/>
          <p:cNvSpPr txBox="1"/>
          <p:nvPr/>
        </p:nvSpPr>
        <p:spPr>
          <a:xfrm>
            <a:off x="5436010" y="14609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1200" dirty="0">
                <a:solidFill>
                  <a:schemeClr val="dk1"/>
                </a:solidFill>
                <a:latin typeface="Scholarly Ambition" pitchFamily="2" charset="0"/>
                <a:ea typeface="Muli"/>
                <a:cs typeface="Muli"/>
                <a:sym typeface="Muli"/>
              </a:rPr>
              <a:t>ENCAPSULATING ALL THE INDVISUAL PARTS INTO SINGLE UNIT </a:t>
            </a:r>
            <a:endParaRPr sz="1200" dirty="0">
              <a:solidFill>
                <a:schemeClr val="dk1"/>
              </a:solidFill>
              <a:latin typeface="Scholarly Ambition" pitchFamily="2" charset="0"/>
              <a:ea typeface="Muli"/>
              <a:cs typeface="Muli"/>
              <a:sym typeface="Muli"/>
            </a:endParaRPr>
          </a:p>
        </p:txBody>
      </p:sp>
      <p:sp>
        <p:nvSpPr>
          <p:cNvPr id="690" name="Google Shape;690;p39"/>
          <p:cNvSpPr txBox="1"/>
          <p:nvPr/>
        </p:nvSpPr>
        <p:spPr>
          <a:xfrm>
            <a:off x="2418175" y="43684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200" dirty="0">
                <a:solidFill>
                  <a:schemeClr val="dk1"/>
                </a:solidFill>
                <a:latin typeface="Scholarly Ambition" pitchFamily="2" charset="0"/>
                <a:ea typeface="Muli"/>
                <a:cs typeface="Muli"/>
                <a:sym typeface="Muli"/>
              </a:rPr>
              <a:t>CREATION OF SKELETON</a:t>
            </a:r>
          </a:p>
          <a:p>
            <a:pPr marL="0" marR="0" lvl="0" indent="0" algn="ctr" rtl="0">
              <a:lnSpc>
                <a:spcPct val="100000"/>
              </a:lnSpc>
              <a:spcBef>
                <a:spcPts val="0"/>
              </a:spcBef>
              <a:spcAft>
                <a:spcPts val="0"/>
              </a:spcAft>
              <a:buNone/>
            </a:pPr>
            <a:r>
              <a:rPr lang="en-US" sz="1200" dirty="0">
                <a:solidFill>
                  <a:schemeClr val="dk1"/>
                </a:solidFill>
                <a:latin typeface="Scholarly Ambition" pitchFamily="2" charset="0"/>
                <a:ea typeface="Muli"/>
                <a:cs typeface="Muli"/>
                <a:sym typeface="Muli"/>
              </a:rPr>
              <a:t>STRUCUTURE</a:t>
            </a:r>
            <a:endParaRPr sz="1200" dirty="0">
              <a:solidFill>
                <a:schemeClr val="dk1"/>
              </a:solidFill>
              <a:latin typeface="Scholarly Ambition" pitchFamily="2" charset="0"/>
              <a:ea typeface="Muli"/>
              <a:cs typeface="Muli"/>
              <a:sym typeface="Muli"/>
            </a:endParaRPr>
          </a:p>
        </p:txBody>
      </p:sp>
      <p:sp>
        <p:nvSpPr>
          <p:cNvPr id="691" name="Google Shape;691;p39"/>
          <p:cNvSpPr txBox="1"/>
          <p:nvPr/>
        </p:nvSpPr>
        <p:spPr>
          <a:xfrm>
            <a:off x="4454419" y="4368400"/>
            <a:ext cx="1565884"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200" dirty="0">
                <a:solidFill>
                  <a:schemeClr val="dk1"/>
                </a:solidFill>
                <a:latin typeface="Scholarly Ambition" pitchFamily="2" charset="0"/>
                <a:ea typeface="Muli"/>
                <a:cs typeface="Muli"/>
                <a:sym typeface="Muli"/>
              </a:rPr>
              <a:t>APPLING BACKEND </a:t>
            </a:r>
          </a:p>
          <a:p>
            <a:pPr marL="0" marR="0" lvl="0" indent="0" algn="ctr" rtl="0">
              <a:lnSpc>
                <a:spcPct val="100000"/>
              </a:lnSpc>
              <a:spcBef>
                <a:spcPts val="0"/>
              </a:spcBef>
              <a:spcAft>
                <a:spcPts val="0"/>
              </a:spcAft>
              <a:buNone/>
            </a:pPr>
            <a:r>
              <a:rPr lang="en-US" sz="1200" dirty="0">
                <a:solidFill>
                  <a:schemeClr val="dk1"/>
                </a:solidFill>
                <a:latin typeface="Scholarly Ambition" pitchFamily="2" charset="0"/>
                <a:ea typeface="Muli"/>
                <a:cs typeface="Muli"/>
                <a:sym typeface="Muli"/>
              </a:rPr>
              <a:t>(NODE,EXPREESS,MONGDB)</a:t>
            </a:r>
          </a:p>
          <a:p>
            <a:pPr marL="0" marR="0" lvl="0" indent="0" algn="ctr" rtl="0">
              <a:lnSpc>
                <a:spcPct val="100000"/>
              </a:lnSpc>
              <a:spcBef>
                <a:spcPts val="0"/>
              </a:spcBef>
              <a:spcAft>
                <a:spcPts val="0"/>
              </a:spcAft>
              <a:buNone/>
            </a:pPr>
            <a:r>
              <a:rPr lang="en-US" sz="1200" dirty="0">
                <a:solidFill>
                  <a:schemeClr val="dk1"/>
                </a:solidFill>
                <a:latin typeface="Scholarly Ambition" pitchFamily="2" charset="0"/>
                <a:ea typeface="Muli"/>
                <a:cs typeface="Muli"/>
                <a:sym typeface="Muli"/>
              </a:rPr>
              <a:t>(FIREBASE)</a:t>
            </a:r>
            <a:endParaRPr sz="1200" dirty="0">
              <a:solidFill>
                <a:schemeClr val="dk1"/>
              </a:solidFill>
              <a:latin typeface="Scholarly Ambition" pitchFamily="2" charset="0"/>
              <a:ea typeface="Muli"/>
              <a:cs typeface="Muli"/>
              <a:sym typeface="Muli"/>
            </a:endParaRPr>
          </a:p>
        </p:txBody>
      </p:sp>
      <p:sp>
        <p:nvSpPr>
          <p:cNvPr id="692" name="Google Shape;692;p39"/>
          <p:cNvSpPr txBox="1"/>
          <p:nvPr/>
        </p:nvSpPr>
        <p:spPr>
          <a:xfrm>
            <a:off x="6474335" y="43684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200" dirty="0">
                <a:solidFill>
                  <a:schemeClr val="dk1"/>
                </a:solidFill>
                <a:latin typeface="Scholarly Ambition" pitchFamily="2" charset="0"/>
                <a:ea typeface="Muli"/>
                <a:cs typeface="Muli"/>
                <a:sym typeface="Muli"/>
              </a:rPr>
              <a:t>HOSTING AND IMPROVEMENTS</a:t>
            </a:r>
            <a:endParaRPr sz="1200" dirty="0">
              <a:solidFill>
                <a:schemeClr val="dk1"/>
              </a:solidFill>
              <a:latin typeface="Scholarly Ambition" pitchFamily="2" charset="0"/>
              <a:ea typeface="Muli"/>
              <a:cs typeface="Muli"/>
              <a:sym typeface="Mul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40"/>
          <p:cNvSpPr txBox="1">
            <a:spLocks noGrp="1"/>
          </p:cNvSpPr>
          <p:nvPr>
            <p:ph type="title"/>
          </p:nvPr>
        </p:nvSpPr>
        <p:spPr>
          <a:xfrm>
            <a:off x="2581786" y="61922"/>
            <a:ext cx="4944300"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BubbleGum" panose="00000400000000000000" pitchFamily="2" charset="0"/>
              </a:rPr>
              <a:t>Expected time line </a:t>
            </a:r>
            <a:br>
              <a:rPr lang="en-US" dirty="0">
                <a:latin typeface="BubbleGum" panose="00000400000000000000" pitchFamily="2" charset="0"/>
              </a:rPr>
            </a:br>
            <a:r>
              <a:rPr lang="en-US" dirty="0">
                <a:latin typeface="BubbleGum" panose="00000400000000000000" pitchFamily="2" charset="0"/>
              </a:rPr>
              <a:t>&amp; chart mapping </a:t>
            </a:r>
            <a:endParaRPr dirty="0"/>
          </a:p>
        </p:txBody>
      </p:sp>
      <p:sp>
        <p:nvSpPr>
          <p:cNvPr id="698" name="Google Shape;698;p4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18</a:t>
            </a:fld>
            <a:endParaRPr/>
          </a:p>
        </p:txBody>
      </p:sp>
      <p:graphicFrame>
        <p:nvGraphicFramePr>
          <p:cNvPr id="699" name="Google Shape;699;p40"/>
          <p:cNvGraphicFramePr/>
          <p:nvPr>
            <p:extLst>
              <p:ext uri="{D42A27DB-BD31-4B8C-83A1-F6EECF244321}">
                <p14:modId xmlns:p14="http://schemas.microsoft.com/office/powerpoint/2010/main" val="4180854216"/>
              </p:ext>
            </p:extLst>
          </p:nvPr>
        </p:nvGraphicFramePr>
        <p:xfrm>
          <a:off x="327649" y="1385395"/>
          <a:ext cx="8294908" cy="3213215"/>
        </p:xfrm>
        <a:graphic>
          <a:graphicData uri="http://schemas.openxmlformats.org/drawingml/2006/table">
            <a:tbl>
              <a:tblPr>
                <a:noFill/>
                <a:tableStyleId>{277F627C-A79C-4CEA-9F43-E7185F252452}</a:tableStyleId>
              </a:tblPr>
              <a:tblGrid>
                <a:gridCol w="1247182">
                  <a:extLst>
                    <a:ext uri="{9D8B030D-6E8A-4147-A177-3AD203B41FA5}">
                      <a16:colId xmlns:a16="http://schemas.microsoft.com/office/drawing/2014/main" val="20000"/>
                    </a:ext>
                  </a:extLst>
                </a:gridCol>
                <a:gridCol w="503409">
                  <a:extLst>
                    <a:ext uri="{9D8B030D-6E8A-4147-A177-3AD203B41FA5}">
                      <a16:colId xmlns:a16="http://schemas.microsoft.com/office/drawing/2014/main" val="20001"/>
                    </a:ext>
                  </a:extLst>
                </a:gridCol>
                <a:gridCol w="503409">
                  <a:extLst>
                    <a:ext uri="{9D8B030D-6E8A-4147-A177-3AD203B41FA5}">
                      <a16:colId xmlns:a16="http://schemas.microsoft.com/office/drawing/2014/main" val="20002"/>
                    </a:ext>
                  </a:extLst>
                </a:gridCol>
                <a:gridCol w="503409">
                  <a:extLst>
                    <a:ext uri="{9D8B030D-6E8A-4147-A177-3AD203B41FA5}">
                      <a16:colId xmlns:a16="http://schemas.microsoft.com/office/drawing/2014/main" val="20003"/>
                    </a:ext>
                  </a:extLst>
                </a:gridCol>
                <a:gridCol w="503409">
                  <a:extLst>
                    <a:ext uri="{9D8B030D-6E8A-4147-A177-3AD203B41FA5}">
                      <a16:colId xmlns:a16="http://schemas.microsoft.com/office/drawing/2014/main" val="20004"/>
                    </a:ext>
                  </a:extLst>
                </a:gridCol>
                <a:gridCol w="503409">
                  <a:extLst>
                    <a:ext uri="{9D8B030D-6E8A-4147-A177-3AD203B41FA5}">
                      <a16:colId xmlns:a16="http://schemas.microsoft.com/office/drawing/2014/main" val="20005"/>
                    </a:ext>
                  </a:extLst>
                </a:gridCol>
                <a:gridCol w="503409">
                  <a:extLst>
                    <a:ext uri="{9D8B030D-6E8A-4147-A177-3AD203B41FA5}">
                      <a16:colId xmlns:a16="http://schemas.microsoft.com/office/drawing/2014/main" val="20006"/>
                    </a:ext>
                  </a:extLst>
                </a:gridCol>
                <a:gridCol w="503409">
                  <a:extLst>
                    <a:ext uri="{9D8B030D-6E8A-4147-A177-3AD203B41FA5}">
                      <a16:colId xmlns:a16="http://schemas.microsoft.com/office/drawing/2014/main" val="20007"/>
                    </a:ext>
                  </a:extLst>
                </a:gridCol>
                <a:gridCol w="503409">
                  <a:extLst>
                    <a:ext uri="{9D8B030D-6E8A-4147-A177-3AD203B41FA5}">
                      <a16:colId xmlns:a16="http://schemas.microsoft.com/office/drawing/2014/main" val="20008"/>
                    </a:ext>
                  </a:extLst>
                </a:gridCol>
                <a:gridCol w="503409">
                  <a:extLst>
                    <a:ext uri="{9D8B030D-6E8A-4147-A177-3AD203B41FA5}">
                      <a16:colId xmlns:a16="http://schemas.microsoft.com/office/drawing/2014/main" val="20009"/>
                    </a:ext>
                  </a:extLst>
                </a:gridCol>
                <a:gridCol w="503409">
                  <a:extLst>
                    <a:ext uri="{9D8B030D-6E8A-4147-A177-3AD203B41FA5}">
                      <a16:colId xmlns:a16="http://schemas.microsoft.com/office/drawing/2014/main" val="20010"/>
                    </a:ext>
                  </a:extLst>
                </a:gridCol>
                <a:gridCol w="503409">
                  <a:extLst>
                    <a:ext uri="{9D8B030D-6E8A-4147-A177-3AD203B41FA5}">
                      <a16:colId xmlns:a16="http://schemas.microsoft.com/office/drawing/2014/main" val="20011"/>
                    </a:ext>
                  </a:extLst>
                </a:gridCol>
                <a:gridCol w="503409">
                  <a:extLst>
                    <a:ext uri="{9D8B030D-6E8A-4147-A177-3AD203B41FA5}">
                      <a16:colId xmlns:a16="http://schemas.microsoft.com/office/drawing/2014/main" val="20012"/>
                    </a:ext>
                  </a:extLst>
                </a:gridCol>
                <a:gridCol w="503409">
                  <a:extLst>
                    <a:ext uri="{9D8B030D-6E8A-4147-A177-3AD203B41FA5}">
                      <a16:colId xmlns:a16="http://schemas.microsoft.com/office/drawing/2014/main" val="20013"/>
                    </a:ext>
                  </a:extLst>
                </a:gridCol>
                <a:gridCol w="503409">
                  <a:extLst>
                    <a:ext uri="{9D8B030D-6E8A-4147-A177-3AD203B41FA5}">
                      <a16:colId xmlns:a16="http://schemas.microsoft.com/office/drawing/2014/main" val="20014"/>
                    </a:ext>
                  </a:extLst>
                </a:gridCol>
              </a:tblGrid>
              <a:tr h="319775">
                <a:tc>
                  <a:txBody>
                    <a:bodyPr/>
                    <a:lstStyle/>
                    <a:p>
                      <a:pPr marL="0" lvl="0" indent="0" algn="l" rtl="0">
                        <a:spcBef>
                          <a:spcPts val="0"/>
                        </a:spcBef>
                        <a:spcAft>
                          <a:spcPts val="0"/>
                        </a:spcAft>
                        <a:buNone/>
                      </a:pPr>
                      <a:endParaRPr sz="800" dirty="0">
                        <a:solidFill>
                          <a:schemeClr val="dk2"/>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lvl="0" indent="0" algn="ctr" rtl="0">
                        <a:spcBef>
                          <a:spcPts val="0"/>
                        </a:spcBef>
                        <a:spcAft>
                          <a:spcPts val="0"/>
                        </a:spcAft>
                        <a:buNone/>
                      </a:pPr>
                      <a:r>
                        <a:rPr lang="en" sz="800" b="1" dirty="0">
                          <a:solidFill>
                            <a:schemeClr val="dk2"/>
                          </a:solidFill>
                          <a:latin typeface="Muli"/>
                          <a:ea typeface="Cascadia Code" panose="020B0609020000020004" pitchFamily="49" charset="0"/>
                          <a:cs typeface="Cascadia Code" panose="020B0609020000020004" pitchFamily="49" charset="0"/>
                          <a:sym typeface="Muli"/>
                        </a:rPr>
                        <a:t>FEBRUARY </a:t>
                      </a:r>
                      <a:endParaRPr sz="800" b="1" dirty="0">
                        <a:solidFill>
                          <a:schemeClr val="dk2"/>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hMerge="1">
                  <a:txBody>
                    <a:bodyPr/>
                    <a:lstStyle/>
                    <a:p>
                      <a:endParaRPr lang="en-US"/>
                    </a:p>
                  </a:txBody>
                  <a:tcPr/>
                </a:tc>
                <a:tc hMerge="1">
                  <a:txBody>
                    <a:bodyPr/>
                    <a:lstStyle/>
                    <a:p>
                      <a:endParaRPr lang="en-US"/>
                    </a:p>
                  </a:txBody>
                  <a:tcPr/>
                </a:tc>
                <a:tc gridSpan="4">
                  <a:txBody>
                    <a:bodyPr/>
                    <a:lstStyle/>
                    <a:p>
                      <a:pPr algn="ctr"/>
                      <a:r>
                        <a:rPr lang="en" sz="800" b="1" dirty="0">
                          <a:solidFill>
                            <a:schemeClr val="dk2"/>
                          </a:solidFill>
                          <a:latin typeface="Muli"/>
                          <a:ea typeface="Cascadia Code" panose="020B0609020000020004" pitchFamily="49" charset="0"/>
                          <a:cs typeface="Cascadia Code" panose="020B0609020000020004" pitchFamily="49" charset="0"/>
                          <a:sym typeface="Muli"/>
                        </a:rPr>
                        <a:t> MARCH</a:t>
                      </a:r>
                      <a:endParaRPr lang="en-US" dirty="0"/>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hMerge="1">
                  <a:txBody>
                    <a:bodyPr/>
                    <a:lstStyle/>
                    <a:p>
                      <a:endParaRPr lang="en-US"/>
                    </a:p>
                  </a:txBody>
                  <a:tcPr>
                    <a:lnL w="9525" cap="flat" cmpd="sng" algn="ctr">
                      <a:solidFill>
                        <a:srgbClr val="FFFFFF"/>
                      </a:solidFill>
                      <a:prstDash val="solid"/>
                      <a:round/>
                      <a:headEnd type="none" w="sm" len="sm"/>
                      <a:tailEnd type="none" w="sm" len="sm"/>
                    </a:lnL>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dirty="0">
                          <a:solidFill>
                            <a:schemeClr val="dk2"/>
                          </a:solidFill>
                          <a:latin typeface="Muli"/>
                          <a:ea typeface="Cascadia Code" panose="020B0609020000020004" pitchFamily="49" charset="0"/>
                          <a:cs typeface="Cascadia Code" panose="020B0609020000020004" pitchFamily="49" charset="0"/>
                          <a:sym typeface="Muli"/>
                        </a:rPr>
                        <a:t>APRIL &amp; REMAINING TIME </a:t>
                      </a:r>
                      <a:endParaRPr sz="800" b="1" dirty="0">
                        <a:solidFill>
                          <a:schemeClr val="dk2"/>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19775">
                <a:tc>
                  <a:txBody>
                    <a:bodyPr/>
                    <a:lstStyle/>
                    <a:p>
                      <a:pPr marL="0" lvl="0" indent="0" algn="l" rtl="0">
                        <a:spcBef>
                          <a:spcPts val="0"/>
                        </a:spcBef>
                        <a:spcAft>
                          <a:spcPts val="0"/>
                        </a:spcAft>
                        <a:buNone/>
                      </a:pPr>
                      <a:endParaRPr sz="800" dirty="0">
                        <a:solidFill>
                          <a:schemeClr val="dk2"/>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sz="800" dirty="0">
                          <a:solidFill>
                            <a:schemeClr val="dk2"/>
                          </a:solidFill>
                          <a:latin typeface="Muli"/>
                          <a:ea typeface="Cascadia Code" panose="020B0609020000020004" pitchFamily="49" charset="0"/>
                          <a:cs typeface="Cascadia Code" panose="020B0609020000020004" pitchFamily="49" charset="0"/>
                          <a:sym typeface="Muli"/>
                        </a:rPr>
                        <a:t>8-11</a:t>
                      </a:r>
                      <a:endParaRPr sz="800" dirty="0">
                        <a:solidFill>
                          <a:schemeClr val="dk2"/>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r>
                        <a:rPr lang="en-US" sz="800" dirty="0">
                          <a:solidFill>
                            <a:schemeClr val="dk2"/>
                          </a:solidFill>
                          <a:latin typeface="Muli"/>
                          <a:ea typeface="Cascadia Code" panose="020B0609020000020004" pitchFamily="49" charset="0"/>
                          <a:cs typeface="Cascadia Code" panose="020B0609020000020004" pitchFamily="49" charset="0"/>
                          <a:sym typeface="Muli"/>
                        </a:rPr>
                        <a:t>11-15</a:t>
                      </a:r>
                      <a:endParaRPr sz="800" dirty="0">
                        <a:solidFill>
                          <a:schemeClr val="dk2"/>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Muli"/>
                          <a:ea typeface="Cascadia Code" panose="020B0609020000020004" pitchFamily="49" charset="0"/>
                          <a:cs typeface="Cascadia Code" panose="020B0609020000020004" pitchFamily="49" charset="0"/>
                          <a:sym typeface="Muli"/>
                        </a:rPr>
                        <a:t>15-28</a:t>
                      </a:r>
                      <a:endParaRPr sz="800" dirty="0">
                        <a:solidFill>
                          <a:schemeClr val="dk2"/>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Muli"/>
                          <a:ea typeface="Cascadia Code" panose="020B0609020000020004" pitchFamily="49" charset="0"/>
                          <a:cs typeface="Cascadia Code" panose="020B0609020000020004" pitchFamily="49" charset="0"/>
                          <a:sym typeface="Muli"/>
                        </a:rPr>
                        <a:t>6-10</a:t>
                      </a:r>
                      <a:endParaRPr sz="800" dirty="0">
                        <a:solidFill>
                          <a:schemeClr val="dk2"/>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Muli"/>
                          <a:ea typeface="Cascadia Code" panose="020B0609020000020004" pitchFamily="49" charset="0"/>
                          <a:cs typeface="Cascadia Code" panose="020B0609020000020004" pitchFamily="49" charset="0"/>
                          <a:sym typeface="Muli"/>
                        </a:rPr>
                        <a:t>11-20</a:t>
                      </a:r>
                      <a:endParaRPr sz="800" dirty="0">
                        <a:solidFill>
                          <a:schemeClr val="dk2"/>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Muli"/>
                          <a:ea typeface="Cascadia Code" panose="020B0609020000020004" pitchFamily="49" charset="0"/>
                          <a:cs typeface="Cascadia Code" panose="020B0609020000020004" pitchFamily="49" charset="0"/>
                          <a:sym typeface="Muli"/>
                        </a:rPr>
                        <a:t>21-25</a:t>
                      </a:r>
                      <a:endParaRPr sz="800" dirty="0">
                        <a:solidFill>
                          <a:schemeClr val="dk2"/>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Muli"/>
                          <a:ea typeface="Cascadia Code" panose="020B0609020000020004" pitchFamily="49" charset="0"/>
                          <a:cs typeface="Cascadia Code" panose="020B0609020000020004" pitchFamily="49" charset="0"/>
                          <a:sym typeface="Muli"/>
                        </a:rPr>
                        <a:t>25-31</a:t>
                      </a:r>
                      <a:endParaRPr sz="800" dirty="0">
                        <a:solidFill>
                          <a:schemeClr val="dk2"/>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Muli"/>
                          <a:ea typeface="Cascadia Code" panose="020B0609020000020004" pitchFamily="49" charset="0"/>
                          <a:cs typeface="Cascadia Code" panose="020B0609020000020004" pitchFamily="49" charset="0"/>
                          <a:sym typeface="Muli"/>
                        </a:rPr>
                        <a:t>1-3</a:t>
                      </a:r>
                      <a:endParaRPr sz="800" dirty="0">
                        <a:solidFill>
                          <a:schemeClr val="dk2"/>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r>
                        <a:rPr lang="en-US" sz="800" dirty="0">
                          <a:solidFill>
                            <a:schemeClr val="dk2"/>
                          </a:solidFill>
                          <a:latin typeface="Muli"/>
                          <a:ea typeface="Cascadia Code" panose="020B0609020000020004" pitchFamily="49" charset="0"/>
                          <a:cs typeface="Cascadia Code" panose="020B0609020000020004" pitchFamily="49" charset="0"/>
                          <a:sym typeface="Muli"/>
                        </a:rPr>
                        <a:t>4-10</a:t>
                      </a:r>
                      <a:endParaRPr sz="800" dirty="0">
                        <a:solidFill>
                          <a:schemeClr val="dk2"/>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Muli"/>
                          <a:ea typeface="Cascadia Code" panose="020B0609020000020004" pitchFamily="49" charset="0"/>
                          <a:cs typeface="Cascadia Code" panose="020B0609020000020004" pitchFamily="49" charset="0"/>
                          <a:sym typeface="Muli"/>
                        </a:rPr>
                        <a:t>11-16</a:t>
                      </a:r>
                      <a:endParaRPr sz="800" dirty="0">
                        <a:solidFill>
                          <a:schemeClr val="dk2"/>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Muli"/>
                          <a:ea typeface="Cascadia Code" panose="020B0609020000020004" pitchFamily="49" charset="0"/>
                          <a:cs typeface="Cascadia Code" panose="020B0609020000020004" pitchFamily="49" charset="0"/>
                          <a:sym typeface="Muli"/>
                        </a:rPr>
                        <a:t>17-19</a:t>
                      </a:r>
                      <a:endParaRPr sz="800" dirty="0">
                        <a:solidFill>
                          <a:schemeClr val="dk2"/>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Muli"/>
                          <a:ea typeface="Cascadia Code" panose="020B0609020000020004" pitchFamily="49" charset="0"/>
                          <a:cs typeface="Cascadia Code" panose="020B0609020000020004" pitchFamily="49" charset="0"/>
                          <a:sym typeface="Muli"/>
                        </a:rPr>
                        <a:t>20-23</a:t>
                      </a:r>
                      <a:endParaRPr sz="800" dirty="0">
                        <a:solidFill>
                          <a:schemeClr val="dk2"/>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Muli"/>
                          <a:ea typeface="Cascadia Code" panose="020B0609020000020004" pitchFamily="49" charset="0"/>
                          <a:cs typeface="Cascadia Code" panose="020B0609020000020004" pitchFamily="49" charset="0"/>
                          <a:sym typeface="Muli"/>
                        </a:rPr>
                        <a:t>24-28</a:t>
                      </a:r>
                      <a:endParaRPr sz="800" dirty="0">
                        <a:solidFill>
                          <a:schemeClr val="dk2"/>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r>
                        <a:rPr lang="en-US" sz="800" dirty="0">
                          <a:solidFill>
                            <a:schemeClr val="dk2"/>
                          </a:solidFill>
                          <a:latin typeface="Muli"/>
                          <a:ea typeface="Cascadia Code" panose="020B0609020000020004" pitchFamily="49" charset="0"/>
                          <a:cs typeface="Cascadia Code" panose="020B0609020000020004" pitchFamily="49" charset="0"/>
                          <a:sym typeface="Muli"/>
                        </a:rPr>
                        <a:t> 29-rest</a:t>
                      </a:r>
                      <a:endParaRPr sz="800" dirty="0">
                        <a:solidFill>
                          <a:schemeClr val="dk2"/>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extLst>
                  <a:ext uri="{0D108BD9-81ED-4DB2-BD59-A6C34878D82A}">
                    <a16:rowId xmlns:a16="http://schemas.microsoft.com/office/drawing/2014/main" val="10001"/>
                  </a:ext>
                </a:extLst>
              </a:tr>
              <a:tr h="319775">
                <a:tc>
                  <a:txBody>
                    <a:bodyPr/>
                    <a:lstStyle/>
                    <a:p>
                      <a:pPr marL="0" lvl="0" indent="0" algn="r" rtl="0">
                        <a:spcBef>
                          <a:spcPts val="0"/>
                        </a:spcBef>
                        <a:spcAft>
                          <a:spcPts val="0"/>
                        </a:spcAft>
                        <a:buNone/>
                      </a:pPr>
                      <a:r>
                        <a:rPr lang="en-US" sz="800" dirty="0">
                          <a:solidFill>
                            <a:schemeClr val="dk2"/>
                          </a:solidFill>
                          <a:latin typeface="Muli"/>
                          <a:ea typeface="Cascadia Code" panose="020B0609020000020004" pitchFamily="49" charset="0"/>
                          <a:cs typeface="Cascadia Code" panose="020B0609020000020004" pitchFamily="49" charset="0"/>
                          <a:sym typeface="Muli"/>
                        </a:rPr>
                        <a:t>Design </a:t>
                      </a:r>
                    </a:p>
                    <a:p>
                      <a:pPr marL="0" lvl="0" indent="0" algn="r" rtl="0">
                        <a:spcBef>
                          <a:spcPts val="0"/>
                        </a:spcBef>
                        <a:spcAft>
                          <a:spcPts val="0"/>
                        </a:spcAft>
                        <a:buNone/>
                      </a:pPr>
                      <a:r>
                        <a:rPr lang="en-US" sz="800" dirty="0">
                          <a:solidFill>
                            <a:schemeClr val="dk2"/>
                          </a:solidFill>
                          <a:latin typeface="Muli"/>
                          <a:ea typeface="Cascadia Code" panose="020B0609020000020004" pitchFamily="49" charset="0"/>
                          <a:cs typeface="Cascadia Code" panose="020B0609020000020004" pitchFamily="49" charset="0"/>
                          <a:sym typeface="Muli"/>
                        </a:rPr>
                        <a:t>&amp; Prototype</a:t>
                      </a: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lvl="0" indent="0" algn="ctr" rtl="0">
                        <a:spcBef>
                          <a:spcPts val="0"/>
                        </a:spcBef>
                        <a:spcAft>
                          <a:spcPts val="0"/>
                        </a:spcAft>
                        <a:buNone/>
                      </a:pPr>
                      <a:endParaRPr sz="800" dirty="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lvl="0" indent="0" algn="ctr" rtl="0">
                        <a:spcBef>
                          <a:spcPts val="0"/>
                        </a:spcBef>
                        <a:spcAft>
                          <a:spcPts val="0"/>
                        </a:spcAft>
                        <a:buNone/>
                      </a:pPr>
                      <a:r>
                        <a:rPr lang="en" sz="800" dirty="0">
                          <a:solidFill>
                            <a:schemeClr val="lt1"/>
                          </a:solidFill>
                          <a:latin typeface="Muli"/>
                          <a:ea typeface="Cascadia Code" panose="020B0609020000020004" pitchFamily="49" charset="0"/>
                          <a:cs typeface="Cascadia Code" panose="020B0609020000020004" pitchFamily="49" charset="0"/>
                          <a:sym typeface="Muli"/>
                        </a:rPr>
                        <a:t>◆</a:t>
                      </a:r>
                      <a:endParaRPr sz="800" dirty="0">
                        <a:solidFill>
                          <a:srgbClr val="00E1C6"/>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E1C6"/>
                    </a:solidFill>
                  </a:tcPr>
                </a:tc>
                <a:tc>
                  <a:txBody>
                    <a:bodyPr/>
                    <a:lstStyle/>
                    <a:p>
                      <a:pPr marL="0" lvl="0" indent="0" algn="ctr" rtl="0">
                        <a:spcBef>
                          <a:spcPts val="0"/>
                        </a:spcBef>
                        <a:spcAft>
                          <a:spcPts val="0"/>
                        </a:spcAft>
                        <a:buNone/>
                      </a:pPr>
                      <a:endParaRPr sz="800" dirty="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sz="800" dirty="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sz="800" dirty="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19775">
                <a:tc>
                  <a:txBody>
                    <a:bodyPr/>
                    <a:lstStyle/>
                    <a:p>
                      <a:pPr marL="0" lvl="0" indent="0" algn="r" rtl="0">
                        <a:spcBef>
                          <a:spcPts val="0"/>
                        </a:spcBef>
                        <a:spcAft>
                          <a:spcPts val="0"/>
                        </a:spcAft>
                        <a:buClr>
                          <a:schemeClr val="dk1"/>
                        </a:buClr>
                        <a:buSzPts val="1100"/>
                        <a:buFont typeface="Arial"/>
                        <a:buNone/>
                      </a:pPr>
                      <a:r>
                        <a:rPr lang="en-US" sz="800" dirty="0">
                          <a:solidFill>
                            <a:schemeClr val="dk2"/>
                          </a:solidFill>
                          <a:latin typeface="Muli"/>
                          <a:ea typeface="Cascadia Code" panose="020B0609020000020004" pitchFamily="49" charset="0"/>
                          <a:cs typeface="Cascadia Code" panose="020B0609020000020004" pitchFamily="49" charset="0"/>
                          <a:sym typeface="Muli"/>
                        </a:rPr>
                        <a:t>Skeleton</a:t>
                      </a:r>
                      <a:endParaRPr sz="800" dirty="0">
                        <a:solidFill>
                          <a:schemeClr val="dk2"/>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endParaRPr sz="800" dirty="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4769"/>
                    </a:solidFill>
                  </a:tcPr>
                </a:tc>
                <a:tc>
                  <a:txBody>
                    <a:bodyPr/>
                    <a:lstStyle/>
                    <a:p>
                      <a:pPr marL="0" lvl="0" indent="0" algn="ctr" rtl="0">
                        <a:spcBef>
                          <a:spcPts val="0"/>
                        </a:spcBef>
                        <a:spcAft>
                          <a:spcPts val="0"/>
                        </a:spcAft>
                        <a:buNone/>
                      </a:pPr>
                      <a:endParaRPr sz="800" dirty="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lvl="0" indent="0" algn="ctr" rtl="0">
                        <a:spcBef>
                          <a:spcPts val="0"/>
                        </a:spcBef>
                        <a:spcAft>
                          <a:spcPts val="0"/>
                        </a:spcAft>
                        <a:buNone/>
                      </a:pPr>
                      <a:endParaRPr sz="800" dirty="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4769"/>
                    </a:solidFill>
                  </a:tcPr>
                </a:tc>
                <a:tc>
                  <a:txBody>
                    <a:bodyPr/>
                    <a:lstStyle/>
                    <a:p>
                      <a:pPr marL="0" lvl="0" indent="0" algn="ctr" rtl="0">
                        <a:spcBef>
                          <a:spcPts val="0"/>
                        </a:spcBef>
                        <a:spcAft>
                          <a:spcPts val="0"/>
                        </a:spcAft>
                        <a:buNone/>
                      </a:pPr>
                      <a:r>
                        <a:rPr lang="en" sz="800" dirty="0">
                          <a:solidFill>
                            <a:schemeClr val="lt1"/>
                          </a:solidFill>
                          <a:latin typeface="Muli"/>
                          <a:ea typeface="Cascadia Code" panose="020B0609020000020004" pitchFamily="49" charset="0"/>
                          <a:cs typeface="Cascadia Code" panose="020B0609020000020004" pitchFamily="49" charset="0"/>
                          <a:sym typeface="Muli"/>
                        </a:rPr>
                        <a:t>◆</a:t>
                      </a:r>
                      <a:endParaRPr sz="800" dirty="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endParaRPr sz="800" dirty="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extLst>
                  <a:ext uri="{0D108BD9-81ED-4DB2-BD59-A6C34878D82A}">
                    <a16:rowId xmlns:a16="http://schemas.microsoft.com/office/drawing/2014/main" val="10003"/>
                  </a:ext>
                </a:extLst>
              </a:tr>
              <a:tr h="319775">
                <a:tc>
                  <a:txBody>
                    <a:bodyPr/>
                    <a:lstStyle/>
                    <a:p>
                      <a:pPr marL="0" lvl="0" indent="0" algn="r" rtl="0">
                        <a:spcBef>
                          <a:spcPts val="0"/>
                        </a:spcBef>
                        <a:spcAft>
                          <a:spcPts val="0"/>
                        </a:spcAft>
                        <a:buClr>
                          <a:schemeClr val="dk1"/>
                        </a:buClr>
                        <a:buSzPts val="1100"/>
                        <a:buFont typeface="Arial"/>
                        <a:buNone/>
                      </a:pPr>
                      <a:r>
                        <a:rPr lang="en-US" sz="800" dirty="0">
                          <a:solidFill>
                            <a:schemeClr val="dk2"/>
                          </a:solidFill>
                          <a:latin typeface="Muli"/>
                          <a:ea typeface="Cascadia Code" panose="020B0609020000020004" pitchFamily="49" charset="0"/>
                          <a:cs typeface="Cascadia Code" panose="020B0609020000020004" pitchFamily="49" charset="0"/>
                          <a:sym typeface="Muli"/>
                        </a:rPr>
                        <a:t>Components-I</a:t>
                      </a:r>
                      <a:endParaRPr sz="800" dirty="0">
                        <a:solidFill>
                          <a:schemeClr val="dk2"/>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lvl="0" indent="0" algn="ctr" rtl="0">
                        <a:spcBef>
                          <a:spcPts val="0"/>
                        </a:spcBef>
                        <a:spcAft>
                          <a:spcPts val="0"/>
                        </a:spcAft>
                        <a:buNone/>
                      </a:pPr>
                      <a:r>
                        <a:rPr lang="en" sz="800" dirty="0">
                          <a:solidFill>
                            <a:schemeClr val="lt1"/>
                          </a:solidFill>
                          <a:latin typeface="Muli"/>
                          <a:ea typeface="Cascadia Code" panose="020B0609020000020004" pitchFamily="49" charset="0"/>
                          <a:cs typeface="Cascadia Code" panose="020B0609020000020004" pitchFamily="49" charset="0"/>
                          <a:sym typeface="Muli"/>
                        </a:rPr>
                        <a:t>◆</a:t>
                      </a:r>
                      <a:endParaRPr sz="800" dirty="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19775">
                <a:tc>
                  <a:txBody>
                    <a:bodyPr/>
                    <a:lstStyle/>
                    <a:p>
                      <a:pPr marL="0" lvl="0" indent="0" algn="r" rtl="0">
                        <a:spcBef>
                          <a:spcPts val="0"/>
                        </a:spcBef>
                        <a:spcAft>
                          <a:spcPts val="0"/>
                        </a:spcAft>
                        <a:buClr>
                          <a:schemeClr val="dk1"/>
                        </a:buClr>
                        <a:buSzPts val="1100"/>
                        <a:buFont typeface="Arial"/>
                        <a:buNone/>
                      </a:pPr>
                      <a:r>
                        <a:rPr lang="en-US" sz="800" dirty="0">
                          <a:solidFill>
                            <a:schemeClr val="dk2"/>
                          </a:solidFill>
                          <a:latin typeface="Muli"/>
                          <a:ea typeface="Cascadia Code" panose="020B0609020000020004" pitchFamily="49" charset="0"/>
                          <a:cs typeface="Cascadia Code" panose="020B0609020000020004" pitchFamily="49" charset="0"/>
                          <a:sym typeface="Muli"/>
                        </a:rPr>
                        <a:t>Components-II</a:t>
                      </a:r>
                      <a:endParaRPr sz="800" dirty="0">
                        <a:solidFill>
                          <a:schemeClr val="dk2"/>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l"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l"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l"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lvl="0" indent="0" algn="ctr" rtl="0">
                        <a:spcBef>
                          <a:spcPts val="0"/>
                        </a:spcBef>
                        <a:spcAft>
                          <a:spcPts val="0"/>
                        </a:spcAft>
                        <a:buNone/>
                      </a:pPr>
                      <a:endParaRPr sz="800" dirty="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4769"/>
                    </a:solidFill>
                  </a:tcPr>
                </a:tc>
                <a:tc>
                  <a:txBody>
                    <a:bodyPr/>
                    <a:lstStyle/>
                    <a:p>
                      <a:pPr marL="0" lvl="0" indent="0" algn="ctr" rtl="0">
                        <a:spcBef>
                          <a:spcPts val="0"/>
                        </a:spcBef>
                        <a:spcAft>
                          <a:spcPts val="0"/>
                        </a:spcAft>
                        <a:buNone/>
                      </a:pPr>
                      <a:r>
                        <a:rPr lang="en" sz="800">
                          <a:solidFill>
                            <a:schemeClr val="lt1"/>
                          </a:solidFill>
                          <a:latin typeface="Muli"/>
                          <a:ea typeface="Cascadia Code" panose="020B0609020000020004" pitchFamily="49" charset="0"/>
                          <a:cs typeface="Cascadia Code" panose="020B0609020000020004" pitchFamily="49" charset="0"/>
                          <a:sym typeface="Muli"/>
                        </a:rPr>
                        <a:t>◆</a:t>
                      </a: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extLst>
                  <a:ext uri="{0D108BD9-81ED-4DB2-BD59-A6C34878D82A}">
                    <a16:rowId xmlns:a16="http://schemas.microsoft.com/office/drawing/2014/main" val="10005"/>
                  </a:ext>
                </a:extLst>
              </a:tr>
              <a:tr h="319775">
                <a:tc>
                  <a:txBody>
                    <a:bodyPr/>
                    <a:lstStyle/>
                    <a:p>
                      <a:pPr marL="0" lvl="0" indent="0" algn="r" rtl="0">
                        <a:spcBef>
                          <a:spcPts val="0"/>
                        </a:spcBef>
                        <a:spcAft>
                          <a:spcPts val="0"/>
                        </a:spcAft>
                        <a:buClr>
                          <a:schemeClr val="dk1"/>
                        </a:buClr>
                        <a:buSzPts val="1100"/>
                        <a:buFont typeface="Arial"/>
                        <a:buNone/>
                      </a:pPr>
                      <a:r>
                        <a:rPr lang="en-US" sz="800" dirty="0">
                          <a:solidFill>
                            <a:schemeClr val="dk2"/>
                          </a:solidFill>
                          <a:latin typeface="Muli"/>
                          <a:ea typeface="Cascadia Code" panose="020B0609020000020004" pitchFamily="49" charset="0"/>
                          <a:cs typeface="Cascadia Code" panose="020B0609020000020004" pitchFamily="49" charset="0"/>
                          <a:sym typeface="Muli"/>
                        </a:rPr>
                        <a:t>Components-III</a:t>
                      </a:r>
                      <a:endParaRPr sz="800" dirty="0">
                        <a:solidFill>
                          <a:schemeClr val="dk2"/>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lvl="0" indent="0" algn="ctr" rtl="0">
                        <a:spcBef>
                          <a:spcPts val="0"/>
                        </a:spcBef>
                        <a:spcAft>
                          <a:spcPts val="0"/>
                        </a:spcAft>
                        <a:buNone/>
                      </a:pPr>
                      <a:endParaRPr sz="800" dirty="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E293C"/>
                    </a:solidFill>
                  </a:tcPr>
                </a:tc>
                <a:tc>
                  <a:txBody>
                    <a:bodyPr/>
                    <a:lstStyle/>
                    <a:p>
                      <a:pPr marL="0" lvl="0" indent="0" algn="ctr" rtl="0">
                        <a:spcBef>
                          <a:spcPts val="0"/>
                        </a:spcBef>
                        <a:spcAft>
                          <a:spcPts val="0"/>
                        </a:spcAft>
                        <a:buNone/>
                      </a:pPr>
                      <a:r>
                        <a:rPr lang="en" sz="800" dirty="0">
                          <a:solidFill>
                            <a:schemeClr val="lt1"/>
                          </a:solidFill>
                          <a:latin typeface="Muli"/>
                          <a:ea typeface="Cascadia Code" panose="020B0609020000020004" pitchFamily="49" charset="0"/>
                          <a:cs typeface="Cascadia Code" panose="020B0609020000020004" pitchFamily="49" charset="0"/>
                          <a:sym typeface="Muli"/>
                        </a:rPr>
                        <a:t>◆</a:t>
                      </a:r>
                      <a:endParaRPr sz="800" dirty="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9BBD5"/>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19775">
                <a:tc>
                  <a:txBody>
                    <a:bodyPr/>
                    <a:lstStyle/>
                    <a:p>
                      <a:pPr marL="0" lvl="0" indent="0" algn="r" rtl="0">
                        <a:spcBef>
                          <a:spcPts val="0"/>
                        </a:spcBef>
                        <a:spcAft>
                          <a:spcPts val="0"/>
                        </a:spcAft>
                        <a:buClr>
                          <a:schemeClr val="dk1"/>
                        </a:buClr>
                        <a:buSzPts val="1100"/>
                        <a:buFont typeface="Arial"/>
                        <a:buNone/>
                      </a:pPr>
                      <a:r>
                        <a:rPr lang="en-US" sz="800" dirty="0">
                          <a:solidFill>
                            <a:schemeClr val="dk2"/>
                          </a:solidFill>
                          <a:latin typeface="Muli"/>
                          <a:ea typeface="Cascadia Code" panose="020B0609020000020004" pitchFamily="49" charset="0"/>
                          <a:cs typeface="Cascadia Code" panose="020B0609020000020004" pitchFamily="49" charset="0"/>
                          <a:sym typeface="Muli"/>
                        </a:rPr>
                        <a:t>Components-IV</a:t>
                      </a:r>
                      <a:endParaRPr sz="800" dirty="0">
                        <a:solidFill>
                          <a:schemeClr val="dk2"/>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l"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l"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l"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lvl="0" indent="0" algn="ctr" rtl="0">
                        <a:spcBef>
                          <a:spcPts val="0"/>
                        </a:spcBef>
                        <a:spcAft>
                          <a:spcPts val="0"/>
                        </a:spcAft>
                        <a:buNone/>
                      </a:pPr>
                      <a:endParaRPr sz="800" dirty="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4769"/>
                    </a:solidFill>
                  </a:tcPr>
                </a:tc>
                <a:tc>
                  <a:txBody>
                    <a:bodyPr/>
                    <a:lstStyle/>
                    <a:p>
                      <a:pPr marL="0" lvl="0" indent="0" algn="ctr" rtl="0">
                        <a:spcBef>
                          <a:spcPts val="0"/>
                        </a:spcBef>
                        <a:spcAft>
                          <a:spcPts val="0"/>
                        </a:spcAft>
                        <a:buNone/>
                      </a:pPr>
                      <a:r>
                        <a:rPr lang="en" sz="800" dirty="0">
                          <a:solidFill>
                            <a:schemeClr val="lt1"/>
                          </a:solidFill>
                          <a:latin typeface="Muli"/>
                          <a:ea typeface="Cascadia Code" panose="020B0609020000020004" pitchFamily="49" charset="0"/>
                          <a:cs typeface="Cascadia Code" panose="020B0609020000020004" pitchFamily="49" charset="0"/>
                          <a:sym typeface="Muli"/>
                        </a:rPr>
                        <a:t>◆</a:t>
                      </a:r>
                      <a:endParaRPr sz="800" dirty="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extLst>
                  <a:ext uri="{0D108BD9-81ED-4DB2-BD59-A6C34878D82A}">
                    <a16:rowId xmlns:a16="http://schemas.microsoft.com/office/drawing/2014/main" val="10007"/>
                  </a:ext>
                </a:extLst>
              </a:tr>
              <a:tr h="319775">
                <a:tc>
                  <a:txBody>
                    <a:bodyPr/>
                    <a:lstStyle/>
                    <a:p>
                      <a:pPr marL="0" lvl="0" indent="0" algn="r" rtl="0">
                        <a:spcBef>
                          <a:spcPts val="0"/>
                        </a:spcBef>
                        <a:spcAft>
                          <a:spcPts val="0"/>
                        </a:spcAft>
                        <a:buClr>
                          <a:schemeClr val="dk1"/>
                        </a:buClr>
                        <a:buSzPts val="1100"/>
                        <a:buFont typeface="Arial"/>
                        <a:buNone/>
                      </a:pPr>
                      <a:r>
                        <a:rPr lang="en-US" sz="800" dirty="0">
                          <a:solidFill>
                            <a:schemeClr val="dk2"/>
                          </a:solidFill>
                          <a:latin typeface="Muli"/>
                          <a:ea typeface="Cascadia Code" panose="020B0609020000020004" pitchFamily="49" charset="0"/>
                          <a:cs typeface="Cascadia Code" panose="020B0609020000020004" pitchFamily="49" charset="0"/>
                          <a:sym typeface="Muli"/>
                        </a:rPr>
                        <a:t>Backend</a:t>
                      </a:r>
                      <a:endParaRPr sz="800" dirty="0">
                        <a:solidFill>
                          <a:schemeClr val="dk2"/>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sz="800" dirty="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E1C6"/>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E1C6"/>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E1C6"/>
                    </a:solidFill>
                  </a:tcPr>
                </a:tc>
                <a:tc>
                  <a:txBody>
                    <a:bodyPr/>
                    <a:lstStyle/>
                    <a:p>
                      <a:pPr marL="0" lvl="0" indent="0" algn="ctr" rtl="0">
                        <a:spcBef>
                          <a:spcPts val="0"/>
                        </a:spcBef>
                        <a:spcAft>
                          <a:spcPts val="0"/>
                        </a:spcAft>
                        <a:buNone/>
                      </a:pPr>
                      <a:endParaRPr sz="800" dirty="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4769"/>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E1C6"/>
                    </a:solidFill>
                  </a:tcPr>
                </a:tc>
                <a:tc>
                  <a:txBody>
                    <a:bodyPr/>
                    <a:lstStyle/>
                    <a:p>
                      <a:pPr marL="0" lvl="0" indent="0" algn="ctr" rtl="0">
                        <a:spcBef>
                          <a:spcPts val="0"/>
                        </a:spcBef>
                        <a:spcAft>
                          <a:spcPts val="0"/>
                        </a:spcAft>
                        <a:buNone/>
                      </a:pPr>
                      <a:endParaRPr sz="800" dirty="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E1C6"/>
                    </a:solidFill>
                  </a:tcPr>
                </a:tc>
                <a:tc>
                  <a:txBody>
                    <a:bodyPr/>
                    <a:lstStyle/>
                    <a:p>
                      <a:pPr marL="0" lvl="0" indent="0" algn="ctr" rtl="0">
                        <a:spcBef>
                          <a:spcPts val="0"/>
                        </a:spcBef>
                        <a:spcAft>
                          <a:spcPts val="0"/>
                        </a:spcAft>
                        <a:buNone/>
                      </a:pPr>
                      <a:r>
                        <a:rPr lang="en" sz="800" dirty="0">
                          <a:solidFill>
                            <a:schemeClr val="lt1"/>
                          </a:solidFill>
                          <a:latin typeface="Muli"/>
                          <a:ea typeface="Cascadia Code" panose="020B0609020000020004" pitchFamily="49" charset="0"/>
                          <a:cs typeface="Cascadia Code" panose="020B0609020000020004" pitchFamily="49" charset="0"/>
                          <a:sym typeface="Muli"/>
                        </a:rPr>
                        <a:t>◆</a:t>
                      </a:r>
                      <a:endParaRPr sz="800" dirty="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lvl="0" indent="0" algn="ctr" rtl="0">
                        <a:spcBef>
                          <a:spcPts val="0"/>
                        </a:spcBef>
                        <a:spcAft>
                          <a:spcPts val="0"/>
                        </a:spcAft>
                        <a:buNone/>
                      </a:pPr>
                      <a:endParaRPr sz="800" dirty="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E293C"/>
                    </a:solidFill>
                  </a:tcPr>
                </a:tc>
                <a:extLst>
                  <a:ext uri="{0D108BD9-81ED-4DB2-BD59-A6C34878D82A}">
                    <a16:rowId xmlns:a16="http://schemas.microsoft.com/office/drawing/2014/main" val="10008"/>
                  </a:ext>
                </a:extLst>
              </a:tr>
              <a:tr h="319775">
                <a:tc>
                  <a:txBody>
                    <a:bodyPr/>
                    <a:lstStyle/>
                    <a:p>
                      <a:pPr marL="0" lvl="0" indent="0" algn="r" rtl="0">
                        <a:spcBef>
                          <a:spcPts val="0"/>
                        </a:spcBef>
                        <a:spcAft>
                          <a:spcPts val="0"/>
                        </a:spcAft>
                        <a:buClr>
                          <a:schemeClr val="dk1"/>
                        </a:buClr>
                        <a:buSzPts val="1100"/>
                        <a:buFont typeface="Arial"/>
                        <a:buNone/>
                      </a:pPr>
                      <a:r>
                        <a:rPr lang="en-US" sz="800" dirty="0">
                          <a:solidFill>
                            <a:schemeClr val="dk2"/>
                          </a:solidFill>
                          <a:latin typeface="Muli"/>
                          <a:ea typeface="Cascadia Code" panose="020B0609020000020004" pitchFamily="49" charset="0"/>
                          <a:cs typeface="Cascadia Code" panose="020B0609020000020004" pitchFamily="49" charset="0"/>
                          <a:sym typeface="Muli"/>
                        </a:rPr>
                        <a:t>Hosting</a:t>
                      </a:r>
                      <a:endParaRPr sz="800" dirty="0">
                        <a:solidFill>
                          <a:schemeClr val="dk2"/>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endParaRPr sz="800" dirty="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endParaRPr sz="80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endParaRPr sz="800" dirty="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r>
                        <a:rPr lang="en" sz="800" dirty="0">
                          <a:solidFill>
                            <a:schemeClr val="lt1"/>
                          </a:solidFill>
                          <a:latin typeface="Muli"/>
                          <a:ea typeface="Cascadia Code" panose="020B0609020000020004" pitchFamily="49" charset="0"/>
                          <a:cs typeface="Cascadia Code" panose="020B0609020000020004" pitchFamily="49" charset="0"/>
                          <a:sym typeface="Muli"/>
                        </a:rPr>
                        <a:t>◆</a:t>
                      </a:r>
                      <a:endParaRPr sz="800" dirty="0">
                        <a:solidFill>
                          <a:schemeClr val="lt1"/>
                        </a:solidFill>
                        <a:latin typeface="Muli"/>
                        <a:ea typeface="Cascadia Code" panose="020B0609020000020004" pitchFamily="49" charset="0"/>
                        <a:cs typeface="Cascadia Code" panose="020B0609020000020004" pitchFamily="49" charset="0"/>
                        <a:sym typeface="Muli"/>
                      </a:endParaRPr>
                    </a:p>
                  </a:txBody>
                  <a:tcPr marL="91425" marR="9142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867325" y="468800"/>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80" name="Google Shape;380;p17"/>
          <p:cNvSpPr txBox="1">
            <a:spLocks noGrp="1"/>
          </p:cNvSpPr>
          <p:nvPr>
            <p:ph type="ctrTitle" idx="4294967295"/>
          </p:nvPr>
        </p:nvSpPr>
        <p:spPr>
          <a:xfrm>
            <a:off x="3896254" y="650775"/>
            <a:ext cx="49911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latin typeface="BubbleGum" panose="00000400000000000000" pitchFamily="2" charset="0"/>
              </a:rPr>
              <a:t>CHALLENGES</a:t>
            </a:r>
            <a:endParaRPr sz="6000" dirty="0">
              <a:latin typeface="BubbleGum" panose="00000400000000000000" pitchFamily="2" charset="0"/>
            </a:endParaRPr>
          </a:p>
        </p:txBody>
      </p:sp>
      <p:sp>
        <p:nvSpPr>
          <p:cNvPr id="381" name="Google Shape;381;p17"/>
          <p:cNvSpPr txBox="1">
            <a:spLocks noGrp="1"/>
          </p:cNvSpPr>
          <p:nvPr>
            <p:ph type="subTitle" idx="4294967295"/>
          </p:nvPr>
        </p:nvSpPr>
        <p:spPr>
          <a:xfrm>
            <a:off x="3909889" y="1722089"/>
            <a:ext cx="4333800" cy="784800"/>
          </a:xfrm>
          <a:prstGeom prst="rect">
            <a:avLst/>
          </a:prstGeom>
        </p:spPr>
        <p:txBody>
          <a:bodyPr spcFirstLastPara="1" wrap="square" lIns="91425" tIns="91425" rIns="91425" bIns="91425" anchor="t" anchorCtr="0">
            <a:noAutofit/>
          </a:bodyPr>
          <a:lstStyle/>
          <a:p>
            <a:pPr marL="342900" indent="-342900"/>
            <a:r>
              <a:rPr lang="en-US" sz="2400" dirty="0">
                <a:latin typeface="Abulonia Demo" pitchFamily="2" charset="0"/>
              </a:rPr>
              <a:t>CHALLENGES TO BE FACED</a:t>
            </a:r>
          </a:p>
          <a:p>
            <a:pPr marL="342900" indent="-342900"/>
            <a:r>
              <a:rPr lang="en-US" sz="2400" dirty="0">
                <a:latin typeface="Abulonia Demo" pitchFamily="2" charset="0"/>
              </a:rPr>
              <a:t>CHALLENGES FACED WHILE CREATION </a:t>
            </a:r>
          </a:p>
          <a:p>
            <a:pPr marL="0" lvl="0" indent="0" algn="l" rtl="0">
              <a:spcBef>
                <a:spcPts val="600"/>
              </a:spcBef>
              <a:spcAft>
                <a:spcPts val="0"/>
              </a:spcAft>
              <a:buNone/>
            </a:pPr>
            <a:endParaRPr lang="en-US" sz="2400" dirty="0">
              <a:latin typeface="Abulonia Demo" pitchFamily="2" charset="0"/>
            </a:endParaRPr>
          </a:p>
        </p:txBody>
      </p:sp>
      <p:grpSp>
        <p:nvGrpSpPr>
          <p:cNvPr id="382" name="Google Shape;382;p17"/>
          <p:cNvGrpSpPr/>
          <p:nvPr/>
        </p:nvGrpSpPr>
        <p:grpSpPr>
          <a:xfrm>
            <a:off x="1885571" y="952450"/>
            <a:ext cx="1032405" cy="1032468"/>
            <a:chOff x="6654650" y="3665275"/>
            <a:chExt cx="409100" cy="409125"/>
          </a:xfrm>
        </p:grpSpPr>
        <p:sp>
          <p:nvSpPr>
            <p:cNvPr id="383" name="Google Shape;383;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17"/>
          <p:cNvGrpSpPr/>
          <p:nvPr/>
        </p:nvGrpSpPr>
        <p:grpSpPr>
          <a:xfrm rot="-731900">
            <a:off x="1604965" y="2201851"/>
            <a:ext cx="688564" cy="688681"/>
            <a:chOff x="570875" y="4322250"/>
            <a:chExt cx="443300" cy="443325"/>
          </a:xfrm>
        </p:grpSpPr>
        <p:sp>
          <p:nvSpPr>
            <p:cNvPr id="386" name="Google Shape;386;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17"/>
          <p:cNvSpPr/>
          <p:nvPr/>
        </p:nvSpPr>
        <p:spPr>
          <a:xfrm>
            <a:off x="2657037" y="2114501"/>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1220786" y="1598881"/>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rot="2327012">
            <a:off x="2870273" y="1771645"/>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3367192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44"/>
          <p:cNvSpPr txBox="1">
            <a:spLocks noGrp="1"/>
          </p:cNvSpPr>
          <p:nvPr>
            <p:ph type="title"/>
          </p:nvPr>
        </p:nvSpPr>
        <p:spPr>
          <a:xfrm>
            <a:off x="1732699" y="821200"/>
            <a:ext cx="5623321" cy="64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latin typeface="BubbleGum" panose="00000400000000000000" pitchFamily="2" charset="0"/>
              </a:rPr>
              <a:t>Team Presentation</a:t>
            </a:r>
            <a:endParaRPr dirty="0">
              <a:latin typeface="BubbleGum" panose="00000400000000000000" pitchFamily="2" charset="0"/>
            </a:endParaRPr>
          </a:p>
        </p:txBody>
      </p:sp>
      <p:sp>
        <p:nvSpPr>
          <p:cNvPr id="789" name="Google Shape;789;p4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
        <p:nvSpPr>
          <p:cNvPr id="793" name="Google Shape;793;p44"/>
          <p:cNvSpPr txBox="1"/>
          <p:nvPr/>
        </p:nvSpPr>
        <p:spPr>
          <a:xfrm>
            <a:off x="2703022" y="3005429"/>
            <a:ext cx="1359600" cy="670200"/>
          </a:xfrm>
          <a:prstGeom prst="rect">
            <a:avLst/>
          </a:prstGeom>
          <a:noFill/>
          <a:ln>
            <a:noFill/>
          </a:ln>
        </p:spPr>
        <p:txBody>
          <a:bodyPr spcFirstLastPara="1" wrap="square" lIns="0" tIns="0" rIns="0" bIns="0" anchor="t" anchorCtr="0">
            <a:noAutofit/>
          </a:bodyPr>
          <a:lstStyle/>
          <a:p>
            <a:pPr marL="0" lvl="0" indent="0" algn="ctr" rtl="0">
              <a:spcBef>
                <a:spcPts val="400"/>
              </a:spcBef>
              <a:spcAft>
                <a:spcPts val="400"/>
              </a:spcAft>
              <a:buNone/>
            </a:pPr>
            <a:endParaRPr dirty="0">
              <a:latin typeface="Muli"/>
              <a:ea typeface="Muli"/>
              <a:cs typeface="Muli"/>
              <a:sym typeface="Muli"/>
            </a:endParaRPr>
          </a:p>
        </p:txBody>
      </p:sp>
      <p:sp>
        <p:nvSpPr>
          <p:cNvPr id="795" name="Google Shape;795;p44"/>
          <p:cNvSpPr txBox="1"/>
          <p:nvPr/>
        </p:nvSpPr>
        <p:spPr>
          <a:xfrm>
            <a:off x="4220791" y="3005429"/>
            <a:ext cx="1359600" cy="670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endParaRPr lang="en-US" dirty="0">
              <a:latin typeface="Muli"/>
              <a:ea typeface="Muli"/>
              <a:cs typeface="Muli"/>
              <a:sym typeface="Muli"/>
            </a:endParaRPr>
          </a:p>
        </p:txBody>
      </p:sp>
      <p:graphicFrame>
        <p:nvGraphicFramePr>
          <p:cNvPr id="2" name="Table 2">
            <a:extLst>
              <a:ext uri="{FF2B5EF4-FFF2-40B4-BE49-F238E27FC236}">
                <a16:creationId xmlns:a16="http://schemas.microsoft.com/office/drawing/2014/main" id="{28511AB4-A088-4603-8B46-820838942A95}"/>
              </a:ext>
            </a:extLst>
          </p:cNvPr>
          <p:cNvGraphicFramePr>
            <a:graphicFrameLocks noGrp="1"/>
          </p:cNvGraphicFramePr>
          <p:nvPr>
            <p:extLst>
              <p:ext uri="{D42A27DB-BD31-4B8C-83A1-F6EECF244321}">
                <p14:modId xmlns:p14="http://schemas.microsoft.com/office/powerpoint/2010/main" val="2504256252"/>
              </p:ext>
            </p:extLst>
          </p:nvPr>
        </p:nvGraphicFramePr>
        <p:xfrm>
          <a:off x="1354569" y="1714929"/>
          <a:ext cx="6096000" cy="1371600"/>
        </p:xfrm>
        <a:graphic>
          <a:graphicData uri="http://schemas.openxmlformats.org/drawingml/2006/table">
            <a:tbl>
              <a:tblPr firstRow="1" bandRow="1">
                <a:tableStyleId>{277F627C-A79C-4CEA-9F43-E7185F252452}</a:tableStyleId>
              </a:tblPr>
              <a:tblGrid>
                <a:gridCol w="2188731">
                  <a:extLst>
                    <a:ext uri="{9D8B030D-6E8A-4147-A177-3AD203B41FA5}">
                      <a16:colId xmlns:a16="http://schemas.microsoft.com/office/drawing/2014/main" val="4282032201"/>
                    </a:ext>
                  </a:extLst>
                </a:gridCol>
                <a:gridCol w="2049236">
                  <a:extLst>
                    <a:ext uri="{9D8B030D-6E8A-4147-A177-3AD203B41FA5}">
                      <a16:colId xmlns:a16="http://schemas.microsoft.com/office/drawing/2014/main" val="2686469450"/>
                    </a:ext>
                  </a:extLst>
                </a:gridCol>
                <a:gridCol w="1858033">
                  <a:extLst>
                    <a:ext uri="{9D8B030D-6E8A-4147-A177-3AD203B41FA5}">
                      <a16:colId xmlns:a16="http://schemas.microsoft.com/office/drawing/2014/main" val="4265295367"/>
                    </a:ext>
                  </a:extLst>
                </a:gridCol>
              </a:tblGrid>
              <a:tr h="370840">
                <a:tc>
                  <a:txBody>
                    <a:bodyPr/>
                    <a:lstStyle/>
                    <a:p>
                      <a:pPr marL="0" lvl="0" indent="0" algn="ctr" rtl="0">
                        <a:spcBef>
                          <a:spcPts val="0"/>
                        </a:spcBef>
                        <a:spcAft>
                          <a:spcPts val="0"/>
                        </a:spcAft>
                        <a:buNone/>
                      </a:pPr>
                      <a:r>
                        <a:rPr lang="en-US" sz="1200" b="0" dirty="0">
                          <a:solidFill>
                            <a:schemeClr val="dk1"/>
                          </a:solidFill>
                          <a:latin typeface="Scholarly Ambition" pitchFamily="2" charset="0"/>
                          <a:ea typeface="Muli"/>
                          <a:cs typeface="Muli"/>
                          <a:sym typeface="Muli"/>
                        </a:rPr>
                        <a:t>AYUSH KUMAR </a:t>
                      </a:r>
                      <a:br>
                        <a:rPr lang="en-US" sz="1200" b="0" dirty="0">
                          <a:latin typeface="Scholarly Ambition" pitchFamily="2" charset="0"/>
                          <a:ea typeface="Muli"/>
                          <a:cs typeface="Muli"/>
                          <a:sym typeface="Muli"/>
                        </a:rPr>
                      </a:br>
                      <a:r>
                        <a:rPr lang="en-US" sz="1200" b="0" dirty="0">
                          <a:solidFill>
                            <a:schemeClr val="dk2"/>
                          </a:solidFill>
                          <a:latin typeface="BubbleGum" panose="00000400000000000000" pitchFamily="2" charset="0"/>
                          <a:ea typeface="Muli"/>
                          <a:cs typeface="Muli"/>
                          <a:sym typeface="Muli"/>
                        </a:rPr>
                        <a:t>21BCS9869</a:t>
                      </a:r>
                    </a:p>
                    <a:p>
                      <a:pPr marL="0" lvl="0" indent="0" algn="ctr" rtl="0">
                        <a:spcBef>
                          <a:spcPts val="0"/>
                        </a:spcBef>
                        <a:spcAft>
                          <a:spcPts val="0"/>
                        </a:spcAft>
                        <a:buNone/>
                      </a:pPr>
                      <a:endParaRPr lang="en-US" sz="1200" b="0" dirty="0">
                        <a:solidFill>
                          <a:schemeClr val="dk2"/>
                        </a:solidFill>
                        <a:latin typeface="Scholarly Ambition" pitchFamily="2" charset="0"/>
                        <a:ea typeface="Muli"/>
                        <a:cs typeface="Muli"/>
                        <a:sym typeface="Muli"/>
                      </a:endParaRPr>
                    </a:p>
                    <a:p>
                      <a:pPr marL="0" lvl="0" indent="0" algn="ctr" rtl="0">
                        <a:spcBef>
                          <a:spcPts val="0"/>
                        </a:spcBef>
                        <a:spcAft>
                          <a:spcPts val="0"/>
                        </a:spcAft>
                        <a:buNone/>
                      </a:pPr>
                      <a:r>
                        <a:rPr lang="en-US" sz="1200" b="0" dirty="0">
                          <a:solidFill>
                            <a:schemeClr val="dk2"/>
                          </a:solidFill>
                          <a:latin typeface="Scholarly Ambition" pitchFamily="2" charset="0"/>
                          <a:ea typeface="Muli"/>
                          <a:cs typeface="Muli"/>
                          <a:sym typeface="Muli"/>
                        </a:rPr>
                        <a:t>SKELETON,CHAT</a:t>
                      </a:r>
                    </a:p>
                    <a:p>
                      <a:pPr marL="0" lvl="0" indent="0" algn="ctr" rtl="0">
                        <a:spcBef>
                          <a:spcPts val="0"/>
                        </a:spcBef>
                        <a:spcAft>
                          <a:spcPts val="0"/>
                        </a:spcAft>
                        <a:buNone/>
                      </a:pPr>
                      <a:r>
                        <a:rPr lang="en-US" sz="1200" b="0" dirty="0">
                          <a:solidFill>
                            <a:schemeClr val="dk2"/>
                          </a:solidFill>
                          <a:latin typeface="Scholarly Ambition" pitchFamily="2" charset="0"/>
                          <a:ea typeface="Muli"/>
                          <a:cs typeface="Muli"/>
                          <a:sym typeface="Muli"/>
                        </a:rPr>
                        <a:t>ABOUTUS </a:t>
                      </a:r>
                    </a:p>
                    <a:p>
                      <a:pPr marL="0" lvl="0" indent="0" algn="ctr" rtl="0">
                        <a:spcBef>
                          <a:spcPts val="0"/>
                        </a:spcBef>
                        <a:spcAft>
                          <a:spcPts val="0"/>
                        </a:spcAft>
                        <a:buNone/>
                      </a:pPr>
                      <a:r>
                        <a:rPr lang="en-US" sz="1200" b="0" dirty="0">
                          <a:solidFill>
                            <a:schemeClr val="dk2"/>
                          </a:solidFill>
                          <a:latin typeface="Scholarly Ambition" pitchFamily="2" charset="0"/>
                          <a:ea typeface="Muli"/>
                          <a:cs typeface="Muli"/>
                          <a:sym typeface="Muli"/>
                        </a:rPr>
                        <a:t>HOMEPAGE,FIREBASE BACKEND</a:t>
                      </a:r>
                    </a:p>
                    <a:p>
                      <a:pPr algn="ctr"/>
                      <a:endParaRPr lang="en-US" sz="1200" b="0" dirty="0">
                        <a:latin typeface="Scholarly Ambition"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1200" b="0" dirty="0">
                          <a:solidFill>
                            <a:schemeClr val="dk1"/>
                          </a:solidFill>
                          <a:latin typeface="Scholarly Ambition" pitchFamily="2" charset="0"/>
                          <a:sym typeface="Muli"/>
                        </a:rPr>
                        <a:t>NIRBHAY SINGH MAHAN</a:t>
                      </a:r>
                      <a:br>
                        <a:rPr lang="en-US" sz="1200" b="0" dirty="0">
                          <a:latin typeface="Scholarly Ambition" pitchFamily="2" charset="0"/>
                          <a:sym typeface="Muli"/>
                        </a:rPr>
                      </a:br>
                      <a:r>
                        <a:rPr lang="en-US" sz="1200" b="0" dirty="0">
                          <a:solidFill>
                            <a:schemeClr val="dk2"/>
                          </a:solidFill>
                          <a:latin typeface="BubbleGum" panose="00000400000000000000" pitchFamily="2" charset="0"/>
                          <a:sym typeface="Muli"/>
                        </a:rPr>
                        <a:t>21BCS1433</a:t>
                      </a:r>
                    </a:p>
                    <a:p>
                      <a:pPr marL="0" lvl="0" indent="0" algn="ctr" rtl="0">
                        <a:spcBef>
                          <a:spcPts val="400"/>
                        </a:spcBef>
                        <a:spcAft>
                          <a:spcPts val="0"/>
                        </a:spcAft>
                        <a:buNone/>
                      </a:pPr>
                      <a:endParaRPr lang="en-US" sz="1200" b="0" dirty="0">
                        <a:solidFill>
                          <a:schemeClr val="dk2"/>
                        </a:solidFill>
                        <a:latin typeface="Scholarly Ambition" pitchFamily="2" charset="0"/>
                        <a:sym typeface="Muli"/>
                      </a:endParaRPr>
                    </a:p>
                    <a:p>
                      <a:pPr marL="0" lvl="0" indent="0" algn="ctr" rtl="0">
                        <a:spcBef>
                          <a:spcPts val="400"/>
                        </a:spcBef>
                        <a:spcAft>
                          <a:spcPts val="0"/>
                        </a:spcAft>
                        <a:buNone/>
                      </a:pPr>
                      <a:r>
                        <a:rPr lang="en-US" sz="1200" b="0" dirty="0">
                          <a:solidFill>
                            <a:schemeClr val="dk2"/>
                          </a:solidFill>
                          <a:latin typeface="Scholarly Ambition" pitchFamily="2" charset="0"/>
                          <a:sym typeface="Muli"/>
                        </a:rPr>
                        <a:t>PROFILE PAGE</a:t>
                      </a:r>
                    </a:p>
                    <a:p>
                      <a:pPr marL="0" lvl="0" indent="0" algn="ctr" rtl="0">
                        <a:spcBef>
                          <a:spcPts val="400"/>
                        </a:spcBef>
                        <a:spcAft>
                          <a:spcPts val="0"/>
                        </a:spcAft>
                        <a:buNone/>
                      </a:pPr>
                      <a:r>
                        <a:rPr lang="en-US" sz="1200" b="0" dirty="0">
                          <a:solidFill>
                            <a:schemeClr val="dk2"/>
                          </a:solidFill>
                          <a:latin typeface="Scholarly Ambition" pitchFamily="2" charset="0"/>
                          <a:sym typeface="Muli"/>
                        </a:rPr>
                        <a:t> BACKEND</a:t>
                      </a:r>
                      <a:endParaRPr lang="en-US" sz="1200" b="0" dirty="0">
                        <a:latin typeface="Scholarly Ambition" pitchFamily="2" charset="0"/>
                        <a:sym typeface="Muli"/>
                      </a:endParaRPr>
                    </a:p>
                    <a:p>
                      <a:pPr algn="ctr"/>
                      <a:endParaRPr lang="en-US" sz="1200" b="0" dirty="0">
                        <a:latin typeface="Scholarly Ambition"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1200" b="0" dirty="0">
                          <a:solidFill>
                            <a:schemeClr val="dk1"/>
                          </a:solidFill>
                          <a:latin typeface="Scholarly Ambition" pitchFamily="2" charset="0"/>
                          <a:ea typeface="Muli"/>
                          <a:cs typeface="Muli"/>
                          <a:sym typeface="Muli"/>
                        </a:rPr>
                        <a:t>HARSHIT BAMOTRA</a:t>
                      </a:r>
                      <a:br>
                        <a:rPr lang="en-US" sz="1200" b="0" dirty="0">
                          <a:latin typeface="Scholarly Ambition" pitchFamily="2" charset="0"/>
                          <a:ea typeface="Muli"/>
                          <a:cs typeface="Muli"/>
                          <a:sym typeface="Muli"/>
                        </a:rPr>
                      </a:br>
                      <a:r>
                        <a:rPr lang="en-US" sz="1200" b="0" dirty="0">
                          <a:solidFill>
                            <a:schemeClr val="dk2"/>
                          </a:solidFill>
                          <a:latin typeface="BubbleGum" panose="00000400000000000000" pitchFamily="2" charset="0"/>
                          <a:ea typeface="Muli"/>
                          <a:cs typeface="Muli"/>
                          <a:sym typeface="Muli"/>
                        </a:rPr>
                        <a:t>21BCS10003</a:t>
                      </a:r>
                    </a:p>
                    <a:p>
                      <a:pPr marL="0" lvl="0" indent="0" algn="ctr" rtl="0">
                        <a:spcBef>
                          <a:spcPts val="400"/>
                        </a:spcBef>
                        <a:spcAft>
                          <a:spcPts val="0"/>
                        </a:spcAft>
                        <a:buNone/>
                      </a:pPr>
                      <a:endParaRPr lang="en-US" sz="1200" b="0" dirty="0">
                        <a:solidFill>
                          <a:schemeClr val="dk2"/>
                        </a:solidFill>
                        <a:latin typeface="Scholarly Ambition" pitchFamily="2" charset="0"/>
                        <a:ea typeface="Muli"/>
                        <a:cs typeface="Muli"/>
                        <a:sym typeface="Muli"/>
                      </a:endParaRPr>
                    </a:p>
                    <a:p>
                      <a:pPr marL="0" lvl="0" indent="0" algn="ctr" rtl="0">
                        <a:spcBef>
                          <a:spcPts val="400"/>
                        </a:spcBef>
                        <a:spcAft>
                          <a:spcPts val="0"/>
                        </a:spcAft>
                        <a:buNone/>
                      </a:pPr>
                      <a:r>
                        <a:rPr lang="en-US" sz="1200" b="0" dirty="0">
                          <a:solidFill>
                            <a:schemeClr val="dk2"/>
                          </a:solidFill>
                          <a:latin typeface="Scholarly Ambition" pitchFamily="2" charset="0"/>
                          <a:ea typeface="Muli"/>
                          <a:cs typeface="Muli"/>
                          <a:sym typeface="Muli"/>
                        </a:rPr>
                        <a:t>EXPLORE PAGE</a:t>
                      </a:r>
                    </a:p>
                    <a:p>
                      <a:pPr marL="0" lvl="0" indent="0" algn="ctr" rtl="0">
                        <a:spcBef>
                          <a:spcPts val="400"/>
                        </a:spcBef>
                        <a:spcAft>
                          <a:spcPts val="0"/>
                        </a:spcAft>
                        <a:buNone/>
                      </a:pPr>
                      <a:r>
                        <a:rPr lang="en-US" sz="1200" b="0" dirty="0">
                          <a:solidFill>
                            <a:schemeClr val="dk2"/>
                          </a:solidFill>
                          <a:latin typeface="Scholarly Ambition" pitchFamily="2" charset="0"/>
                          <a:ea typeface="Muli"/>
                          <a:cs typeface="Muli"/>
                          <a:sym typeface="Muli"/>
                        </a:rPr>
                        <a:t> BACKEND</a:t>
                      </a:r>
                      <a:endParaRPr lang="en-US" sz="1200" b="0" dirty="0">
                        <a:latin typeface="Scholarly Ambition" pitchFamily="2" charset="0"/>
                        <a:ea typeface="Muli"/>
                        <a:cs typeface="Muli"/>
                        <a:sym typeface="Muli"/>
                      </a:endParaRPr>
                    </a:p>
                    <a:p>
                      <a:pPr algn="ctr"/>
                      <a:endParaRPr lang="en-US" sz="1200" b="0" dirty="0">
                        <a:latin typeface="Scholarly Ambition"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6855218"/>
                  </a:ext>
                </a:extLst>
              </a:tr>
            </a:tbl>
          </a:graphicData>
        </a:graphic>
      </p:graphicFrame>
    </p:spTree>
    <p:extLst>
      <p:ext uri="{BB962C8B-B14F-4D97-AF65-F5344CB8AC3E}">
        <p14:creationId xmlns:p14="http://schemas.microsoft.com/office/powerpoint/2010/main" val="1094943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29"/>
          <p:cNvSpPr txBox="1">
            <a:spLocks noGrp="1"/>
          </p:cNvSpPr>
          <p:nvPr>
            <p:ph type="title"/>
          </p:nvPr>
        </p:nvSpPr>
        <p:spPr>
          <a:xfrm>
            <a:off x="1092201" y="575733"/>
            <a:ext cx="7964204" cy="83408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4000" b="0" i="0" dirty="0">
                <a:effectLst/>
                <a:latin typeface="Scholarly Ambition" pitchFamily="2" charset="0"/>
              </a:rPr>
              <a:t>SEVERAL CHALLENGES TO CONSIDER </a:t>
            </a:r>
            <a:br>
              <a:rPr lang="en-US" sz="4000" b="0" i="0" dirty="0">
                <a:effectLst/>
                <a:latin typeface="Scholarly Ambition" pitchFamily="2" charset="0"/>
              </a:rPr>
            </a:br>
            <a:r>
              <a:rPr lang="en-US" sz="4000" b="0" i="0" dirty="0">
                <a:effectLst/>
                <a:latin typeface="Scholarly Ambition" pitchFamily="2" charset="0"/>
              </a:rPr>
              <a:t>BEFORE IMPLEMENTING SUCH AN IDEA:</a:t>
            </a:r>
            <a:endParaRPr lang="en-US" dirty="0">
              <a:latin typeface="Scholarly Ambition" pitchFamily="2" charset="0"/>
            </a:endParaRPr>
          </a:p>
        </p:txBody>
      </p:sp>
      <p:sp>
        <p:nvSpPr>
          <p:cNvPr id="515" name="Google Shape;515;p29"/>
          <p:cNvSpPr txBox="1">
            <a:spLocks noGrp="1"/>
          </p:cNvSpPr>
          <p:nvPr>
            <p:ph type="body" idx="1"/>
          </p:nvPr>
        </p:nvSpPr>
        <p:spPr>
          <a:xfrm>
            <a:off x="-138793" y="1871650"/>
            <a:ext cx="4939393" cy="1400200"/>
          </a:xfrm>
          <a:prstGeom prst="rect">
            <a:avLst/>
          </a:prstGeom>
        </p:spPr>
        <p:txBody>
          <a:bodyPr spcFirstLastPara="1" wrap="square" lIns="91425" tIns="91425" rIns="91425" bIns="91425" anchor="t" anchorCtr="0">
            <a:noAutofit/>
          </a:bodyPr>
          <a:lstStyle/>
          <a:p>
            <a:r>
              <a:rPr lang="en-US" sz="2000" b="0" i="0" u="sng" dirty="0">
                <a:solidFill>
                  <a:srgbClr val="D1D5DB"/>
                </a:solidFill>
                <a:effectLst/>
                <a:latin typeface="Scholarly Ambition" pitchFamily="2" charset="0"/>
              </a:rPr>
              <a:t>COMPETITION:</a:t>
            </a:r>
            <a:r>
              <a:rPr lang="en-US" sz="2000" b="0" i="0" dirty="0">
                <a:solidFill>
                  <a:srgbClr val="D1D5DB"/>
                </a:solidFill>
                <a:effectLst/>
                <a:latin typeface="Scholarly Ambition" pitchFamily="2" charset="0"/>
              </a:rPr>
              <a:t> There are already several social media platforms available, and creating a new one that combines features from others may not necessarily make it stand out in the market.</a:t>
            </a:r>
          </a:p>
          <a:p>
            <a:pPr algn="l"/>
            <a:endParaRPr lang="en-US" sz="1600" b="0" i="0" dirty="0">
              <a:solidFill>
                <a:srgbClr val="D1D5DB"/>
              </a:solidFill>
              <a:effectLst/>
              <a:latin typeface="Scholarly Ambition" pitchFamily="2" charset="0"/>
            </a:endParaRPr>
          </a:p>
        </p:txBody>
      </p:sp>
      <p:sp>
        <p:nvSpPr>
          <p:cNvPr id="521" name="Google Shape;521;p2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20</a:t>
            </a:fld>
            <a:endParaRPr/>
          </a:p>
        </p:txBody>
      </p:sp>
      <p:sp>
        <p:nvSpPr>
          <p:cNvPr id="3" name="Google Shape;515;p29">
            <a:extLst>
              <a:ext uri="{FF2B5EF4-FFF2-40B4-BE49-F238E27FC236}">
                <a16:creationId xmlns:a16="http://schemas.microsoft.com/office/drawing/2014/main" id="{1A49B3AD-9670-2C48-B893-E09556CDB05C}"/>
              </a:ext>
            </a:extLst>
          </p:cNvPr>
          <p:cNvSpPr txBox="1">
            <a:spLocks/>
          </p:cNvSpPr>
          <p:nvPr/>
        </p:nvSpPr>
        <p:spPr>
          <a:xfrm>
            <a:off x="-138793" y="3271850"/>
            <a:ext cx="5032526" cy="119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r>
              <a:rPr lang="en-US" sz="2000" b="0" i="0" u="sng" dirty="0">
                <a:solidFill>
                  <a:srgbClr val="D1D5DB"/>
                </a:solidFill>
                <a:effectLst/>
                <a:latin typeface="Scholarly Ambition" pitchFamily="2" charset="0"/>
              </a:rPr>
              <a:t>USER EXPERIENCE:</a:t>
            </a:r>
            <a:r>
              <a:rPr lang="en-US" sz="2000" b="0" i="0" dirty="0">
                <a:solidFill>
                  <a:srgbClr val="D1D5DB"/>
                </a:solidFill>
                <a:effectLst/>
                <a:latin typeface="Scholarly Ambition" pitchFamily="2" charset="0"/>
              </a:rPr>
              <a:t> Combining different features into a single application could make the user experience complex and overwhelming. Careful consideration needs to be given to how different features can be seamlessly integrated into the application.</a:t>
            </a:r>
          </a:p>
          <a:p>
            <a:endParaRPr lang="en-US" sz="1600" dirty="0">
              <a:solidFill>
                <a:srgbClr val="D1D5DB"/>
              </a:solidFill>
              <a:latin typeface="Scholarly Ambition" pitchFamily="2" charset="0"/>
            </a:endParaRPr>
          </a:p>
        </p:txBody>
      </p:sp>
      <p:sp>
        <p:nvSpPr>
          <p:cNvPr id="6" name="Text Placeholder 5">
            <a:extLst>
              <a:ext uri="{FF2B5EF4-FFF2-40B4-BE49-F238E27FC236}">
                <a16:creationId xmlns:a16="http://schemas.microsoft.com/office/drawing/2014/main" id="{01C44A57-6B39-FFA7-3667-5E7D365C0FE6}"/>
              </a:ext>
            </a:extLst>
          </p:cNvPr>
          <p:cNvSpPr>
            <a:spLocks noGrp="1"/>
          </p:cNvSpPr>
          <p:nvPr>
            <p:ph type="body" idx="2"/>
          </p:nvPr>
        </p:nvSpPr>
        <p:spPr>
          <a:xfrm>
            <a:off x="4572001" y="1299300"/>
            <a:ext cx="4571999" cy="2544900"/>
          </a:xfrm>
        </p:spPr>
        <p:txBody>
          <a:bodyPr/>
          <a:lstStyle/>
          <a:p>
            <a:r>
              <a:rPr lang="en-US" sz="2000" b="0" i="0" u="sng" dirty="0">
                <a:solidFill>
                  <a:srgbClr val="D1D5DB"/>
                </a:solidFill>
                <a:effectLst/>
                <a:latin typeface="Scholarly Ambition" pitchFamily="2" charset="0"/>
              </a:rPr>
              <a:t>DATA PRIVACY:</a:t>
            </a:r>
            <a:r>
              <a:rPr lang="en-US" sz="2000" b="0" i="0" dirty="0">
                <a:solidFill>
                  <a:srgbClr val="D1D5DB"/>
                </a:solidFill>
                <a:effectLst/>
                <a:latin typeface="Scholarly Ambition" pitchFamily="2" charset="0"/>
              </a:rPr>
              <a:t> Social media applications typically collect and store a lot of user data, and merging different features from various platforms could make it challenging to ensure the privacy and security of user data.</a:t>
            </a:r>
          </a:p>
          <a:p>
            <a:pPr marL="139700" indent="0">
              <a:buNone/>
            </a:pPr>
            <a:endParaRPr lang="en-US" sz="2000" dirty="0">
              <a:latin typeface="Scholarly Ambition" pitchFamily="2" charset="0"/>
            </a:endParaRPr>
          </a:p>
          <a:p>
            <a:r>
              <a:rPr lang="en-US" sz="2000" b="0" i="0" u="sng" dirty="0">
                <a:solidFill>
                  <a:srgbClr val="D1D5DB"/>
                </a:solidFill>
                <a:effectLst/>
                <a:latin typeface="Scholarly Ambition" pitchFamily="2" charset="0"/>
              </a:rPr>
              <a:t>TECHNICAL CHALLENGES:</a:t>
            </a:r>
            <a:r>
              <a:rPr lang="en-US" sz="2000" b="0" i="0" dirty="0">
                <a:solidFill>
                  <a:srgbClr val="D1D5DB"/>
                </a:solidFill>
                <a:effectLst/>
                <a:latin typeface="Scholarly Ambition" pitchFamily="2" charset="0"/>
              </a:rPr>
              <a:t> Merging different features from different platforms could pose technical challenges, especially if the platforms use different technologies and frameworks.</a:t>
            </a:r>
          </a:p>
          <a:p>
            <a:endParaRPr lang="en-US" sz="1800" dirty="0"/>
          </a:p>
        </p:txBody>
      </p:sp>
    </p:spTree>
    <p:extLst>
      <p:ext uri="{BB962C8B-B14F-4D97-AF65-F5344CB8AC3E}">
        <p14:creationId xmlns:p14="http://schemas.microsoft.com/office/powerpoint/2010/main" val="3617652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29"/>
          <p:cNvSpPr txBox="1">
            <a:spLocks noGrp="1"/>
          </p:cNvSpPr>
          <p:nvPr>
            <p:ph type="title"/>
          </p:nvPr>
        </p:nvSpPr>
        <p:spPr>
          <a:xfrm>
            <a:off x="1705945" y="1050257"/>
            <a:ext cx="5498646"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b="0" i="0" dirty="0">
                <a:effectLst/>
                <a:latin typeface="Scholarly Ambition" pitchFamily="2" charset="0"/>
              </a:rPr>
              <a:t>CHALLENGES FACED </a:t>
            </a:r>
            <a:br>
              <a:rPr lang="en-US" sz="4000" b="0" i="0" dirty="0">
                <a:effectLst/>
                <a:latin typeface="Scholarly Ambition" pitchFamily="2" charset="0"/>
              </a:rPr>
            </a:br>
            <a:r>
              <a:rPr lang="en-US" sz="4000" b="0" i="0" dirty="0">
                <a:effectLst/>
                <a:latin typeface="Scholarly Ambition" pitchFamily="2" charset="0"/>
              </a:rPr>
              <a:t>WHILE CREATION</a:t>
            </a:r>
            <a:endParaRPr lang="en-US" dirty="0">
              <a:latin typeface="Scholarly Ambition" pitchFamily="2" charset="0"/>
            </a:endParaRPr>
          </a:p>
        </p:txBody>
      </p:sp>
      <p:sp>
        <p:nvSpPr>
          <p:cNvPr id="515" name="Google Shape;515;p29"/>
          <p:cNvSpPr txBox="1">
            <a:spLocks noGrp="1"/>
          </p:cNvSpPr>
          <p:nvPr>
            <p:ph type="body" idx="1"/>
          </p:nvPr>
        </p:nvSpPr>
        <p:spPr>
          <a:xfrm>
            <a:off x="-138793" y="1871650"/>
            <a:ext cx="4939393" cy="1400200"/>
          </a:xfrm>
          <a:prstGeom prst="rect">
            <a:avLst/>
          </a:prstGeom>
        </p:spPr>
        <p:txBody>
          <a:bodyPr spcFirstLastPara="1" wrap="square" lIns="91425" tIns="91425" rIns="91425" bIns="91425" anchor="t" anchorCtr="0">
            <a:noAutofit/>
          </a:bodyPr>
          <a:lstStyle/>
          <a:p>
            <a:r>
              <a:rPr lang="en-US" sz="2000" b="0" i="0" u="sng" dirty="0">
                <a:solidFill>
                  <a:srgbClr val="D1D5DB"/>
                </a:solidFill>
                <a:effectLst/>
                <a:latin typeface="Scholarly Ambition" pitchFamily="2" charset="0"/>
              </a:rPr>
              <a:t>Integrating with other libraries:</a:t>
            </a:r>
            <a:r>
              <a:rPr lang="en-US" sz="2000" b="0" i="0" dirty="0">
                <a:solidFill>
                  <a:srgbClr val="D1D5DB"/>
                </a:solidFill>
                <a:effectLst/>
                <a:latin typeface="Scholarly Ambition" pitchFamily="2" charset="0"/>
              </a:rPr>
              <a:t> React can be used with other libraries, but integrating them can be challenging. Developers need to learn how to use REACT’s lifecycle methods to integrate other libraries into their components.</a:t>
            </a:r>
            <a:endParaRPr lang="en-US" sz="1600" b="0" i="0" dirty="0">
              <a:solidFill>
                <a:srgbClr val="D1D5DB"/>
              </a:solidFill>
              <a:effectLst/>
              <a:latin typeface="Scholarly Ambition" pitchFamily="2" charset="0"/>
            </a:endParaRPr>
          </a:p>
        </p:txBody>
      </p:sp>
      <p:sp>
        <p:nvSpPr>
          <p:cNvPr id="521" name="Google Shape;521;p2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21</a:t>
            </a:fld>
            <a:endParaRPr/>
          </a:p>
        </p:txBody>
      </p:sp>
      <p:sp>
        <p:nvSpPr>
          <p:cNvPr id="3" name="Google Shape;515;p29">
            <a:extLst>
              <a:ext uri="{FF2B5EF4-FFF2-40B4-BE49-F238E27FC236}">
                <a16:creationId xmlns:a16="http://schemas.microsoft.com/office/drawing/2014/main" id="{1A49B3AD-9670-2C48-B893-E09556CDB05C}"/>
              </a:ext>
            </a:extLst>
          </p:cNvPr>
          <p:cNvSpPr txBox="1">
            <a:spLocks/>
          </p:cNvSpPr>
          <p:nvPr/>
        </p:nvSpPr>
        <p:spPr>
          <a:xfrm>
            <a:off x="-138793" y="3492286"/>
            <a:ext cx="4857750" cy="119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r>
              <a:rPr lang="en-US" sz="2000" u="sng" dirty="0">
                <a:solidFill>
                  <a:srgbClr val="D1D5DB"/>
                </a:solidFill>
                <a:latin typeface="Scholarly Ambition" pitchFamily="2" charset="0"/>
              </a:rPr>
              <a:t>Debugging: </a:t>
            </a:r>
            <a:r>
              <a:rPr lang="en-US" sz="2000" dirty="0">
                <a:solidFill>
                  <a:srgbClr val="D1D5DB"/>
                </a:solidFill>
                <a:latin typeface="Scholarly Ambition" pitchFamily="2" charset="0"/>
              </a:rPr>
              <a:t>Debugging React components can be challenging since the component's state can change over time. Developers need to learn how to use React </a:t>
            </a:r>
            <a:r>
              <a:rPr lang="en-US" sz="2000" dirty="0" err="1">
                <a:solidFill>
                  <a:srgbClr val="D1D5DB"/>
                </a:solidFill>
                <a:latin typeface="Scholarly Ambition" pitchFamily="2" charset="0"/>
              </a:rPr>
              <a:t>DevTools</a:t>
            </a:r>
            <a:r>
              <a:rPr lang="en-US" sz="2000" dirty="0">
                <a:solidFill>
                  <a:srgbClr val="D1D5DB"/>
                </a:solidFill>
                <a:latin typeface="Scholarly Ambition" pitchFamily="2" charset="0"/>
              </a:rPr>
              <a:t> and other tools to debug their code.</a:t>
            </a:r>
          </a:p>
        </p:txBody>
      </p:sp>
      <p:sp>
        <p:nvSpPr>
          <p:cNvPr id="6" name="Text Placeholder 5">
            <a:extLst>
              <a:ext uri="{FF2B5EF4-FFF2-40B4-BE49-F238E27FC236}">
                <a16:creationId xmlns:a16="http://schemas.microsoft.com/office/drawing/2014/main" id="{01C44A57-6B39-FFA7-3667-5E7D365C0FE6}"/>
              </a:ext>
            </a:extLst>
          </p:cNvPr>
          <p:cNvSpPr>
            <a:spLocks noGrp="1"/>
          </p:cNvSpPr>
          <p:nvPr>
            <p:ph type="body" idx="2"/>
          </p:nvPr>
        </p:nvSpPr>
        <p:spPr>
          <a:xfrm>
            <a:off x="4800600" y="66466"/>
            <a:ext cx="4253592" cy="2544900"/>
          </a:xfrm>
        </p:spPr>
        <p:txBody>
          <a:bodyPr/>
          <a:lstStyle/>
          <a:p>
            <a:r>
              <a:rPr lang="en-US" sz="1800" u="sng" dirty="0">
                <a:latin typeface="Scholarly Ambition" pitchFamily="2" charset="0"/>
              </a:rPr>
              <a:t>Performance optimization:</a:t>
            </a:r>
            <a:r>
              <a:rPr lang="en-US" sz="1800" dirty="0">
                <a:latin typeface="Scholarly Ambition" pitchFamily="2" charset="0"/>
              </a:rPr>
              <a:t> React is designed to be efficient, but large applications with many components can slow down if not optimized correctly. Optimizing React components for performance is an ongoing process.</a:t>
            </a:r>
          </a:p>
          <a:p>
            <a:r>
              <a:rPr lang="en-US" sz="1800" dirty="0">
                <a:latin typeface="Scholarly Ambition" pitchFamily="2" charset="0"/>
              </a:rPr>
              <a:t>Routing using React Router or other routing libraries.</a:t>
            </a:r>
          </a:p>
          <a:p>
            <a:r>
              <a:rPr lang="en-US" sz="1800" dirty="0">
                <a:latin typeface="Scholarly Ambition" pitchFamily="2" charset="0"/>
              </a:rPr>
              <a:t>Managing application state using </a:t>
            </a:r>
            <a:r>
              <a:rPr lang="en-US" sz="1800" dirty="0" err="1">
                <a:latin typeface="Scholarly Ambition" pitchFamily="2" charset="0"/>
              </a:rPr>
              <a:t>React's</a:t>
            </a:r>
            <a:r>
              <a:rPr lang="en-US" sz="1800" dirty="0">
                <a:latin typeface="Scholarly Ambition" pitchFamily="2" charset="0"/>
              </a:rPr>
              <a:t> built-in state management or external state management libraries like Redux.</a:t>
            </a:r>
          </a:p>
          <a:p>
            <a:r>
              <a:rPr lang="en-US" sz="1800" dirty="0">
                <a:latin typeface="Scholarly Ambition" pitchFamily="2" charset="0"/>
              </a:rPr>
              <a:t>Browser compatibility: React applications can sometimes have compatibility issues with older browsers or different browser environments. Developers need to be aware of the different browser environments that their application will run in and ensure that it is compatible with all of them.</a:t>
            </a:r>
          </a:p>
        </p:txBody>
      </p:sp>
    </p:spTree>
    <p:extLst>
      <p:ext uri="{BB962C8B-B14F-4D97-AF65-F5344CB8AC3E}">
        <p14:creationId xmlns:p14="http://schemas.microsoft.com/office/powerpoint/2010/main" val="114463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867325" y="468800"/>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80" name="Google Shape;380;p17"/>
          <p:cNvSpPr txBox="1">
            <a:spLocks noGrp="1"/>
          </p:cNvSpPr>
          <p:nvPr>
            <p:ph type="ctrTitle" idx="4294967295"/>
          </p:nvPr>
        </p:nvSpPr>
        <p:spPr>
          <a:xfrm>
            <a:off x="3896254" y="650775"/>
            <a:ext cx="49911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latin typeface="BubbleGum" panose="00000400000000000000" pitchFamily="2" charset="0"/>
              </a:rPr>
              <a:t>conclusion</a:t>
            </a:r>
            <a:endParaRPr sz="6000" dirty="0">
              <a:latin typeface="BubbleGum" panose="00000400000000000000" pitchFamily="2" charset="0"/>
            </a:endParaRPr>
          </a:p>
        </p:txBody>
      </p:sp>
      <p:sp>
        <p:nvSpPr>
          <p:cNvPr id="381" name="Google Shape;381;p17"/>
          <p:cNvSpPr txBox="1">
            <a:spLocks noGrp="1"/>
          </p:cNvSpPr>
          <p:nvPr>
            <p:ph type="subTitle" idx="4294967295"/>
          </p:nvPr>
        </p:nvSpPr>
        <p:spPr>
          <a:xfrm>
            <a:off x="4005644" y="1846674"/>
            <a:ext cx="4333800" cy="784800"/>
          </a:xfrm>
          <a:prstGeom prst="rect">
            <a:avLst/>
          </a:prstGeom>
        </p:spPr>
        <p:txBody>
          <a:bodyPr spcFirstLastPara="1" wrap="square" lIns="91425" tIns="91425" rIns="91425" bIns="91425" anchor="t" anchorCtr="0">
            <a:noAutofit/>
          </a:bodyPr>
          <a:lstStyle/>
          <a:p>
            <a:pPr marL="342900" indent="-342900"/>
            <a:r>
              <a:rPr lang="en-US" sz="2400" dirty="0">
                <a:latin typeface="Abulonia Demo" pitchFamily="2" charset="0"/>
              </a:rPr>
              <a:t>FUTURE OUTCOMES</a:t>
            </a:r>
          </a:p>
          <a:p>
            <a:pPr marL="342900" indent="-342900"/>
            <a:r>
              <a:rPr lang="en-US" sz="2400" dirty="0">
                <a:latin typeface="Abulonia Demo" pitchFamily="2" charset="0"/>
              </a:rPr>
              <a:t>SWOT ANALYSIS</a:t>
            </a:r>
          </a:p>
          <a:p>
            <a:pPr marL="342900" indent="-342900"/>
            <a:r>
              <a:rPr lang="en-US" sz="2400" dirty="0">
                <a:latin typeface="Abulonia Demo" pitchFamily="2" charset="0"/>
              </a:rPr>
              <a:t>CONCLUSION</a:t>
            </a:r>
          </a:p>
          <a:p>
            <a:pPr marL="0" lvl="0" indent="0" algn="l" rtl="0">
              <a:spcBef>
                <a:spcPts val="600"/>
              </a:spcBef>
              <a:spcAft>
                <a:spcPts val="0"/>
              </a:spcAft>
              <a:buNone/>
            </a:pPr>
            <a:endParaRPr lang="en-US" sz="2400" dirty="0">
              <a:latin typeface="Abulonia Demo" pitchFamily="2" charset="0"/>
            </a:endParaRPr>
          </a:p>
        </p:txBody>
      </p:sp>
      <p:grpSp>
        <p:nvGrpSpPr>
          <p:cNvPr id="382" name="Google Shape;382;p17"/>
          <p:cNvGrpSpPr/>
          <p:nvPr/>
        </p:nvGrpSpPr>
        <p:grpSpPr>
          <a:xfrm>
            <a:off x="1885571" y="952450"/>
            <a:ext cx="1032405" cy="1032468"/>
            <a:chOff x="6654650" y="3665275"/>
            <a:chExt cx="409100" cy="409125"/>
          </a:xfrm>
        </p:grpSpPr>
        <p:sp>
          <p:nvSpPr>
            <p:cNvPr id="383" name="Google Shape;383;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17"/>
          <p:cNvGrpSpPr/>
          <p:nvPr/>
        </p:nvGrpSpPr>
        <p:grpSpPr>
          <a:xfrm rot="-731900">
            <a:off x="1604965" y="2201851"/>
            <a:ext cx="688564" cy="688681"/>
            <a:chOff x="570875" y="4322250"/>
            <a:chExt cx="443300" cy="443325"/>
          </a:xfrm>
        </p:grpSpPr>
        <p:sp>
          <p:nvSpPr>
            <p:cNvPr id="386" name="Google Shape;386;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17"/>
          <p:cNvSpPr/>
          <p:nvPr/>
        </p:nvSpPr>
        <p:spPr>
          <a:xfrm>
            <a:off x="2657037" y="2114501"/>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1220786" y="1598881"/>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rot="2327012">
            <a:off x="2870273" y="1771645"/>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4137869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7" name="Google Shape;617;p37"/>
          <p:cNvSpPr txBox="1"/>
          <p:nvPr/>
        </p:nvSpPr>
        <p:spPr>
          <a:xfrm>
            <a:off x="409575" y="1545772"/>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rgbClr val="FFFFFF"/>
                </a:solidFill>
                <a:latin typeface="Scholarly Ambition" pitchFamily="2" charset="0"/>
                <a:ea typeface="Nixie One"/>
                <a:cs typeface="Nixie One"/>
                <a:sym typeface="Nixie One"/>
              </a:rPr>
              <a:t>FUTURE OUTCOMES </a:t>
            </a:r>
            <a:endParaRPr sz="1050" b="1" dirty="0">
              <a:solidFill>
                <a:srgbClr val="FFFFFF"/>
              </a:solidFill>
              <a:latin typeface="Scholarly Ambition" pitchFamily="2" charset="0"/>
            </a:endParaRPr>
          </a:p>
        </p:txBody>
      </p:sp>
      <p:sp>
        <p:nvSpPr>
          <p:cNvPr id="4" name="Google Shape;373;p16">
            <a:extLst>
              <a:ext uri="{FF2B5EF4-FFF2-40B4-BE49-F238E27FC236}">
                <a16:creationId xmlns:a16="http://schemas.microsoft.com/office/drawing/2014/main" id="{C9EDC2CB-9865-DB3F-DC9F-24FDDDFA4BE2}"/>
              </a:ext>
            </a:extLst>
          </p:cNvPr>
          <p:cNvSpPr txBox="1">
            <a:spLocks/>
          </p:cNvSpPr>
          <p:nvPr/>
        </p:nvSpPr>
        <p:spPr>
          <a:xfrm>
            <a:off x="2721245" y="494830"/>
            <a:ext cx="6888422" cy="41538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9pPr>
          </a:lstStyle>
          <a:p>
            <a:pPr>
              <a:spcBef>
                <a:spcPts val="600"/>
              </a:spcBef>
              <a:buFont typeface="Muli"/>
              <a:buChar char="◇"/>
            </a:pPr>
            <a:r>
              <a:rPr lang="en-US" sz="3200" dirty="0">
                <a:latin typeface="Scholarly Ambition" pitchFamily="2" charset="0"/>
              </a:rPr>
              <a:t>Can incorporate blockchain technology</a:t>
            </a:r>
          </a:p>
          <a:p>
            <a:pPr>
              <a:spcBef>
                <a:spcPts val="600"/>
              </a:spcBef>
              <a:buFont typeface="Muli"/>
              <a:buChar char="◇"/>
            </a:pPr>
            <a:r>
              <a:rPr lang="en-US" sz="3200" dirty="0">
                <a:latin typeface="Scholarly Ambition" pitchFamily="2" charset="0"/>
              </a:rPr>
              <a:t>Further courses, competitive platform can be introduced </a:t>
            </a:r>
          </a:p>
          <a:p>
            <a:pPr>
              <a:spcBef>
                <a:spcPts val="600"/>
              </a:spcBef>
              <a:buFont typeface="Muli"/>
              <a:buChar char="◇"/>
            </a:pPr>
            <a:r>
              <a:rPr lang="en-US" sz="3200" dirty="0">
                <a:latin typeface="Scholarly Ambition" pitchFamily="2" charset="0"/>
              </a:rPr>
              <a:t>Enhanced collaboration and networking opportunities</a:t>
            </a:r>
          </a:p>
          <a:p>
            <a:pPr>
              <a:buFont typeface="Muli"/>
              <a:buChar char="◇"/>
            </a:pPr>
            <a:r>
              <a:rPr lang="en-US" sz="3200" dirty="0">
                <a:latin typeface="Scholarly Ambition" pitchFamily="2" charset="0"/>
              </a:rPr>
              <a:t>Virtual &amp; Augmented reality experiences </a:t>
            </a:r>
          </a:p>
          <a:p>
            <a:pPr>
              <a:buFont typeface="Muli"/>
              <a:buChar char="◇"/>
            </a:pPr>
            <a:r>
              <a:rPr lang="en-US" sz="3200" dirty="0">
                <a:latin typeface="Scholarly Ambition" pitchFamily="2" charset="0"/>
              </a:rPr>
              <a:t>Integration with e-commerce </a:t>
            </a:r>
          </a:p>
          <a:p>
            <a:pPr marL="139700" indent="0"/>
            <a:endParaRPr lang="en-US" sz="3200" dirty="0">
              <a:latin typeface="Scholarly Ambition" pitchFamily="2"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41"/>
          <p:cNvSpPr txBox="1">
            <a:spLocks noGrp="1"/>
          </p:cNvSpPr>
          <p:nvPr>
            <p:ph type="title"/>
          </p:nvPr>
        </p:nvSpPr>
        <p:spPr>
          <a:xfrm>
            <a:off x="2183585" y="726484"/>
            <a:ext cx="4944300" cy="64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latin typeface="BubbleGum" panose="00000400000000000000" pitchFamily="2" charset="0"/>
              </a:rPr>
              <a:t>SWOT Analysis</a:t>
            </a:r>
            <a:endParaRPr sz="4400" dirty="0">
              <a:latin typeface="BubbleGum" panose="00000400000000000000" pitchFamily="2" charset="0"/>
            </a:endParaRPr>
          </a:p>
        </p:txBody>
      </p:sp>
      <p:sp>
        <p:nvSpPr>
          <p:cNvPr id="705" name="Google Shape;705;p41"/>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24</a:t>
            </a:fld>
            <a:endParaRPr/>
          </a:p>
        </p:txBody>
      </p:sp>
      <p:sp>
        <p:nvSpPr>
          <p:cNvPr id="706" name="Google Shape;706;p41"/>
          <p:cNvSpPr/>
          <p:nvPr/>
        </p:nvSpPr>
        <p:spPr>
          <a:xfrm>
            <a:off x="846400" y="1762650"/>
            <a:ext cx="3657900" cy="1378200"/>
          </a:xfrm>
          <a:prstGeom prst="rect">
            <a:avLst/>
          </a:prstGeom>
          <a:solidFill>
            <a:schemeClr val="l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dirty="0">
                <a:solidFill>
                  <a:srgbClr val="0096FF"/>
                </a:solidFill>
                <a:latin typeface="Scholarly Ambition" pitchFamily="2" charset="0"/>
                <a:ea typeface="Muli"/>
                <a:cs typeface="Muli"/>
                <a:sym typeface="Muli"/>
              </a:rPr>
              <a:t>STRENGTHS</a:t>
            </a:r>
          </a:p>
          <a:p>
            <a:pPr marL="457200" lvl="0" indent="-317500" algn="l" rtl="0">
              <a:spcBef>
                <a:spcPts val="600"/>
              </a:spcBef>
              <a:spcAft>
                <a:spcPts val="0"/>
              </a:spcAft>
              <a:buClr>
                <a:srgbClr val="19BBD5"/>
              </a:buClr>
              <a:buSzPts val="1400"/>
              <a:buChar char="◇"/>
            </a:pPr>
            <a:r>
              <a:rPr lang="en-US" sz="1400" dirty="0">
                <a:solidFill>
                  <a:schemeClr val="tx1"/>
                </a:solidFill>
                <a:latin typeface="Scholarly Ambition" pitchFamily="2" charset="0"/>
              </a:rPr>
              <a:t>Innovation</a:t>
            </a:r>
          </a:p>
          <a:p>
            <a:pPr marL="457200" lvl="0" indent="-317500" algn="l" rtl="0">
              <a:spcBef>
                <a:spcPts val="600"/>
              </a:spcBef>
              <a:spcAft>
                <a:spcPts val="0"/>
              </a:spcAft>
              <a:buClr>
                <a:srgbClr val="19BBD5"/>
              </a:buClr>
              <a:buSzPts val="1400"/>
              <a:buChar char="◇"/>
            </a:pPr>
            <a:r>
              <a:rPr lang="en-US" sz="1400" dirty="0">
                <a:solidFill>
                  <a:schemeClr val="tx1"/>
                </a:solidFill>
                <a:latin typeface="Scholarly Ambition" pitchFamily="2" charset="0"/>
              </a:rPr>
              <a:t>Convenience </a:t>
            </a:r>
          </a:p>
          <a:p>
            <a:pPr marL="457200" lvl="0" indent="-317500" algn="l" rtl="0">
              <a:spcBef>
                <a:spcPts val="600"/>
              </a:spcBef>
              <a:spcAft>
                <a:spcPts val="0"/>
              </a:spcAft>
              <a:buClr>
                <a:srgbClr val="19BBD5"/>
              </a:buClr>
              <a:buSzPts val="1400"/>
              <a:buChar char="◇"/>
            </a:pPr>
            <a:r>
              <a:rPr lang="en-US" sz="1400" dirty="0">
                <a:solidFill>
                  <a:schemeClr val="tx1"/>
                </a:solidFill>
                <a:latin typeface="Scholarly Ambition" pitchFamily="2" charset="0"/>
              </a:rPr>
              <a:t>Increased functionality</a:t>
            </a:r>
          </a:p>
          <a:p>
            <a:pPr lvl="0" algn="l" rtl="0">
              <a:spcBef>
                <a:spcPts val="600"/>
              </a:spcBef>
              <a:spcAft>
                <a:spcPts val="600"/>
              </a:spcAft>
            </a:pPr>
            <a:endParaRPr lang="en-US" dirty="0">
              <a:solidFill>
                <a:schemeClr val="dk1"/>
              </a:solidFill>
              <a:latin typeface="Scholarly Ambition" pitchFamily="2" charset="0"/>
              <a:ea typeface="Muli"/>
              <a:cs typeface="Muli"/>
              <a:sym typeface="Muli"/>
            </a:endParaRPr>
          </a:p>
        </p:txBody>
      </p:sp>
      <p:sp>
        <p:nvSpPr>
          <p:cNvPr id="707" name="Google Shape;707;p41"/>
          <p:cNvSpPr/>
          <p:nvPr/>
        </p:nvSpPr>
        <p:spPr>
          <a:xfrm>
            <a:off x="4655735" y="1762650"/>
            <a:ext cx="3657900" cy="1378200"/>
          </a:xfrm>
          <a:prstGeom prst="rect">
            <a:avLst/>
          </a:prstGeom>
          <a:solidFill>
            <a:schemeClr val="lt2"/>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dirty="0">
                <a:solidFill>
                  <a:srgbClr val="0096FF"/>
                </a:solidFill>
                <a:latin typeface="Scholarly Ambition" pitchFamily="2" charset="0"/>
                <a:ea typeface="Muli"/>
                <a:cs typeface="Muli"/>
                <a:sym typeface="Muli"/>
              </a:rPr>
              <a:t>WEAKNESSES</a:t>
            </a:r>
            <a:endParaRPr dirty="0">
              <a:solidFill>
                <a:srgbClr val="0096FF"/>
              </a:solidFill>
              <a:latin typeface="Scholarly Ambition" pitchFamily="2" charset="0"/>
              <a:ea typeface="Muli"/>
              <a:cs typeface="Muli"/>
              <a:sym typeface="Muli"/>
            </a:endParaRPr>
          </a:p>
          <a:p>
            <a:pPr marL="457200" lvl="0" indent="-317500" algn="l" rtl="0">
              <a:spcBef>
                <a:spcPts val="600"/>
              </a:spcBef>
              <a:spcAft>
                <a:spcPts val="0"/>
              </a:spcAft>
              <a:buClr>
                <a:srgbClr val="19BBD5"/>
              </a:buClr>
              <a:buSzPts val="1400"/>
              <a:buChar char="◇"/>
            </a:pPr>
            <a:r>
              <a:rPr lang="en-US" sz="1400" dirty="0">
                <a:solidFill>
                  <a:schemeClr val="tx1"/>
                </a:solidFill>
                <a:latin typeface="Scholarly Ambition" pitchFamily="2" charset="0"/>
              </a:rPr>
              <a:t>Compatibility issues</a:t>
            </a:r>
          </a:p>
          <a:p>
            <a:pPr marL="457200" lvl="0" indent="-317500" algn="l" rtl="0">
              <a:spcBef>
                <a:spcPts val="600"/>
              </a:spcBef>
              <a:spcAft>
                <a:spcPts val="0"/>
              </a:spcAft>
              <a:buClr>
                <a:srgbClr val="19BBD5"/>
              </a:buClr>
              <a:buSzPts val="1400"/>
              <a:buChar char="◇"/>
            </a:pPr>
            <a:r>
              <a:rPr lang="en-US" sz="1400" dirty="0">
                <a:solidFill>
                  <a:schemeClr val="tx1"/>
                </a:solidFill>
                <a:latin typeface="Scholarly Ambition" pitchFamily="2" charset="0"/>
              </a:rPr>
              <a:t>User adoption</a:t>
            </a:r>
          </a:p>
          <a:p>
            <a:pPr marL="457200" lvl="0" indent="-317500" algn="l" rtl="0">
              <a:spcBef>
                <a:spcPts val="600"/>
              </a:spcBef>
              <a:spcAft>
                <a:spcPts val="0"/>
              </a:spcAft>
              <a:buClr>
                <a:srgbClr val="19BBD5"/>
              </a:buClr>
              <a:buSzPts val="1400"/>
              <a:buChar char="◇"/>
            </a:pPr>
            <a:r>
              <a:rPr lang="en-US" sz="1400" dirty="0">
                <a:solidFill>
                  <a:schemeClr val="tx1"/>
                </a:solidFill>
                <a:latin typeface="Scholarly Ambition" pitchFamily="2" charset="0"/>
              </a:rPr>
              <a:t>Data privacy</a:t>
            </a:r>
          </a:p>
          <a:p>
            <a:pPr marL="0" lvl="0" indent="0" algn="r" rtl="0">
              <a:spcBef>
                <a:spcPts val="600"/>
              </a:spcBef>
              <a:spcAft>
                <a:spcPts val="600"/>
              </a:spcAft>
              <a:buNone/>
            </a:pPr>
            <a:endParaRPr dirty="0">
              <a:solidFill>
                <a:schemeClr val="dk1"/>
              </a:solidFill>
              <a:latin typeface="Scholarly Ambition" pitchFamily="2" charset="0"/>
              <a:ea typeface="Muli"/>
              <a:cs typeface="Muli"/>
              <a:sym typeface="Muli"/>
            </a:endParaRPr>
          </a:p>
        </p:txBody>
      </p:sp>
      <p:sp>
        <p:nvSpPr>
          <p:cNvPr id="708" name="Google Shape;708;p41"/>
          <p:cNvSpPr/>
          <p:nvPr/>
        </p:nvSpPr>
        <p:spPr>
          <a:xfrm>
            <a:off x="846400" y="3291942"/>
            <a:ext cx="3657900" cy="1378200"/>
          </a:xfrm>
          <a:prstGeom prst="rect">
            <a:avLst/>
          </a:prstGeom>
          <a:solidFill>
            <a:schemeClr val="lt2"/>
          </a:solidFill>
          <a:ln>
            <a:noFill/>
          </a:ln>
        </p:spPr>
        <p:txBody>
          <a:bodyPr spcFirstLastPara="1" wrap="square" lIns="91425" tIns="91425" rIns="1371600" bIns="91425" anchor="b" anchorCtr="0">
            <a:noAutofit/>
          </a:bodyPr>
          <a:lstStyle/>
          <a:p>
            <a:pPr marL="457200" lvl="0" indent="-317500" algn="l" rtl="0">
              <a:spcBef>
                <a:spcPts val="600"/>
              </a:spcBef>
              <a:spcAft>
                <a:spcPts val="0"/>
              </a:spcAft>
              <a:buClr>
                <a:srgbClr val="19BBD5"/>
              </a:buClr>
              <a:buSzPts val="1400"/>
              <a:buChar char="◇"/>
            </a:pPr>
            <a:r>
              <a:rPr lang="en-US" sz="1400" dirty="0">
                <a:solidFill>
                  <a:schemeClr val="tx1"/>
                </a:solidFill>
                <a:latin typeface="Scholarly Ambition" pitchFamily="2" charset="0"/>
              </a:rPr>
              <a:t>Increased user base</a:t>
            </a:r>
          </a:p>
          <a:p>
            <a:pPr marL="457200" lvl="0" indent="-317500" algn="l" rtl="0">
              <a:spcBef>
                <a:spcPts val="600"/>
              </a:spcBef>
              <a:spcAft>
                <a:spcPts val="0"/>
              </a:spcAft>
              <a:buClr>
                <a:srgbClr val="19BBD5"/>
              </a:buClr>
              <a:buSzPts val="1400"/>
              <a:buChar char="◇"/>
            </a:pPr>
            <a:r>
              <a:rPr lang="en-US" dirty="0">
                <a:solidFill>
                  <a:schemeClr val="tx1"/>
                </a:solidFill>
                <a:latin typeface="Scholarly Ambition" pitchFamily="2" charset="0"/>
              </a:rPr>
              <a:t>Monetization</a:t>
            </a:r>
            <a:endParaRPr lang="en-US" sz="1400" dirty="0">
              <a:solidFill>
                <a:schemeClr val="tx1"/>
              </a:solidFill>
              <a:latin typeface="Scholarly Ambition" pitchFamily="2" charset="0"/>
            </a:endParaRPr>
          </a:p>
          <a:p>
            <a:pPr marL="457200" lvl="0" indent="-317500" algn="l" rtl="0">
              <a:spcBef>
                <a:spcPts val="600"/>
              </a:spcBef>
              <a:spcAft>
                <a:spcPts val="0"/>
              </a:spcAft>
              <a:buClr>
                <a:srgbClr val="19BBD5"/>
              </a:buClr>
              <a:buSzPts val="1400"/>
              <a:buChar char="◇"/>
            </a:pPr>
            <a:r>
              <a:rPr lang="en-US" sz="1400" dirty="0">
                <a:solidFill>
                  <a:schemeClr val="tx1"/>
                </a:solidFill>
                <a:latin typeface="Scholarly Ambition" pitchFamily="2" charset="0"/>
              </a:rPr>
              <a:t>Enhanced user experience</a:t>
            </a:r>
          </a:p>
          <a:p>
            <a:pPr marL="0" lvl="0" indent="0" algn="l" rtl="0">
              <a:spcBef>
                <a:spcPts val="600"/>
              </a:spcBef>
              <a:spcAft>
                <a:spcPts val="600"/>
              </a:spcAft>
              <a:buClr>
                <a:schemeClr val="dk1"/>
              </a:buClr>
              <a:buSzPts val="1100"/>
              <a:buFont typeface="Arial"/>
              <a:buNone/>
            </a:pPr>
            <a:r>
              <a:rPr lang="en" dirty="0">
                <a:solidFill>
                  <a:srgbClr val="0096FF"/>
                </a:solidFill>
                <a:latin typeface="Scholarly Ambition" pitchFamily="2" charset="0"/>
                <a:ea typeface="Muli"/>
                <a:cs typeface="Muli"/>
                <a:sym typeface="Muli"/>
              </a:rPr>
              <a:t>OPPORTUNITIES</a:t>
            </a:r>
            <a:endParaRPr dirty="0">
              <a:solidFill>
                <a:srgbClr val="0096FF"/>
              </a:solidFill>
              <a:latin typeface="Scholarly Ambition" pitchFamily="2" charset="0"/>
              <a:ea typeface="Muli"/>
              <a:cs typeface="Muli"/>
              <a:sym typeface="Muli"/>
            </a:endParaRPr>
          </a:p>
        </p:txBody>
      </p:sp>
      <p:sp>
        <p:nvSpPr>
          <p:cNvPr id="709" name="Google Shape;709;p41"/>
          <p:cNvSpPr/>
          <p:nvPr/>
        </p:nvSpPr>
        <p:spPr>
          <a:xfrm>
            <a:off x="4655735" y="3291942"/>
            <a:ext cx="3657900" cy="1378200"/>
          </a:xfrm>
          <a:prstGeom prst="rect">
            <a:avLst/>
          </a:prstGeom>
          <a:solidFill>
            <a:schemeClr val="lt2"/>
          </a:solidFill>
          <a:ln>
            <a:noFill/>
          </a:ln>
        </p:spPr>
        <p:txBody>
          <a:bodyPr spcFirstLastPara="1" wrap="square" lIns="1371600" tIns="91425" rIns="91425" bIns="91425" anchor="b" anchorCtr="0">
            <a:noAutofit/>
          </a:bodyPr>
          <a:lstStyle/>
          <a:p>
            <a:pPr marL="457200" lvl="0" indent="-317500" algn="l" rtl="0">
              <a:spcBef>
                <a:spcPts val="600"/>
              </a:spcBef>
              <a:spcAft>
                <a:spcPts val="0"/>
              </a:spcAft>
              <a:buClr>
                <a:srgbClr val="19BBD5"/>
              </a:buClr>
              <a:buSzPts val="1400"/>
              <a:buChar char="◇"/>
            </a:pPr>
            <a:r>
              <a:rPr lang="en-US" sz="1400" dirty="0">
                <a:solidFill>
                  <a:schemeClr val="tx1"/>
                </a:solidFill>
                <a:latin typeface="Scholarly Ambition" pitchFamily="2" charset="0"/>
              </a:rPr>
              <a:t>Competition</a:t>
            </a:r>
          </a:p>
          <a:p>
            <a:pPr marL="457200" lvl="0" indent="-317500" algn="l" rtl="0">
              <a:spcBef>
                <a:spcPts val="600"/>
              </a:spcBef>
              <a:spcAft>
                <a:spcPts val="0"/>
              </a:spcAft>
              <a:buClr>
                <a:srgbClr val="19BBD5"/>
              </a:buClr>
              <a:buSzPts val="1400"/>
              <a:buChar char="◇"/>
            </a:pPr>
            <a:r>
              <a:rPr lang="en-US" sz="1400" dirty="0">
                <a:solidFill>
                  <a:schemeClr val="tx1"/>
                </a:solidFill>
                <a:latin typeface="Scholarly Ambition" pitchFamily="2" charset="0"/>
              </a:rPr>
              <a:t>Changing user preferences  </a:t>
            </a:r>
          </a:p>
          <a:p>
            <a:pPr marL="457200" lvl="0" indent="-317500" algn="l" rtl="0">
              <a:spcBef>
                <a:spcPts val="600"/>
              </a:spcBef>
              <a:spcAft>
                <a:spcPts val="0"/>
              </a:spcAft>
              <a:buClr>
                <a:srgbClr val="19BBD5"/>
              </a:buClr>
              <a:buSzPts val="1400"/>
              <a:buChar char="◇"/>
            </a:pPr>
            <a:r>
              <a:rPr lang="en-US" sz="1400" dirty="0">
                <a:solidFill>
                  <a:schemeClr val="tx1"/>
                </a:solidFill>
                <a:latin typeface="Scholarly Ambition" pitchFamily="2" charset="0"/>
              </a:rPr>
              <a:t>Regulatory issues</a:t>
            </a:r>
          </a:p>
          <a:p>
            <a:pPr marL="0" lvl="0" indent="0" algn="r" rtl="0">
              <a:spcBef>
                <a:spcPts val="600"/>
              </a:spcBef>
              <a:spcAft>
                <a:spcPts val="600"/>
              </a:spcAft>
              <a:buNone/>
            </a:pPr>
            <a:r>
              <a:rPr lang="en" dirty="0">
                <a:solidFill>
                  <a:srgbClr val="0096FF"/>
                </a:solidFill>
                <a:latin typeface="Scholarly Ambition" pitchFamily="2" charset="0"/>
                <a:ea typeface="Muli"/>
                <a:cs typeface="Muli"/>
                <a:sym typeface="Muli"/>
              </a:rPr>
              <a:t>THREATS</a:t>
            </a:r>
            <a:endParaRPr dirty="0">
              <a:solidFill>
                <a:srgbClr val="0096FF"/>
              </a:solidFill>
              <a:latin typeface="Scholarly Ambition" pitchFamily="2" charset="0"/>
              <a:ea typeface="Muli"/>
              <a:cs typeface="Muli"/>
              <a:sym typeface="Muli"/>
            </a:endParaRPr>
          </a:p>
        </p:txBody>
      </p:sp>
      <p:sp>
        <p:nvSpPr>
          <p:cNvPr id="710" name="Google Shape;710;p41"/>
          <p:cNvSpPr/>
          <p:nvPr/>
        </p:nvSpPr>
        <p:spPr>
          <a:xfrm>
            <a:off x="3454355" y="2088762"/>
            <a:ext cx="2102100" cy="21021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cholarly Ambition" pitchFamily="2" charset="0"/>
            </a:endParaRPr>
          </a:p>
        </p:txBody>
      </p:sp>
      <p:sp>
        <p:nvSpPr>
          <p:cNvPr id="711" name="Google Shape;711;p41"/>
          <p:cNvSpPr/>
          <p:nvPr/>
        </p:nvSpPr>
        <p:spPr>
          <a:xfrm rot="5400000">
            <a:off x="3605829" y="2088762"/>
            <a:ext cx="2102100" cy="21021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rot="10800000">
            <a:off x="3605829" y="2241436"/>
            <a:ext cx="2102100" cy="21021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rot="-5400000">
            <a:off x="3454355" y="2241436"/>
            <a:ext cx="2102100" cy="21021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3938294" y="2527233"/>
            <a:ext cx="279296" cy="386712"/>
          </a:xfrm>
          <a:prstGeom prst="rect">
            <a:avLst/>
          </a:prstGeom>
        </p:spPr>
        <p:txBody>
          <a:bodyPr>
            <a:prstTxWarp prst="textPlain">
              <a:avLst/>
            </a:prstTxWarp>
          </a:bodyPr>
          <a:lstStyle/>
          <a:p>
            <a:pPr lvl="0" algn="ctr"/>
            <a:r>
              <a:rPr b="0" i="0" dirty="0">
                <a:ln>
                  <a:noFill/>
                </a:ln>
                <a:solidFill>
                  <a:schemeClr val="dk1"/>
                </a:solidFill>
                <a:latin typeface="Scholarly Ambition" pitchFamily="2" charset="0"/>
              </a:rPr>
              <a:t>S</a:t>
            </a:r>
          </a:p>
        </p:txBody>
      </p:sp>
      <p:sp>
        <p:nvSpPr>
          <p:cNvPr id="715" name="Google Shape;715;p41"/>
          <p:cNvSpPr/>
          <p:nvPr/>
        </p:nvSpPr>
        <p:spPr>
          <a:xfrm>
            <a:off x="4821530" y="2533946"/>
            <a:ext cx="554832" cy="381341"/>
          </a:xfrm>
          <a:prstGeom prst="rect">
            <a:avLst/>
          </a:prstGeom>
        </p:spPr>
        <p:txBody>
          <a:bodyPr>
            <a:prstTxWarp prst="textPlain">
              <a:avLst/>
            </a:prstTxWarp>
          </a:bodyPr>
          <a:lstStyle/>
          <a:p>
            <a:pPr lvl="0" algn="ctr"/>
            <a:r>
              <a:rPr b="0" i="0" dirty="0">
                <a:ln>
                  <a:noFill/>
                </a:ln>
                <a:solidFill>
                  <a:schemeClr val="dk1"/>
                </a:solidFill>
                <a:latin typeface="Scholarly Ambition" pitchFamily="2" charset="0"/>
              </a:rPr>
              <a:t>W</a:t>
            </a:r>
          </a:p>
        </p:txBody>
      </p:sp>
      <p:sp>
        <p:nvSpPr>
          <p:cNvPr id="716" name="Google Shape;716;p41"/>
          <p:cNvSpPr/>
          <p:nvPr/>
        </p:nvSpPr>
        <p:spPr>
          <a:xfrm>
            <a:off x="3908216" y="3489399"/>
            <a:ext cx="359862" cy="386712"/>
          </a:xfrm>
          <a:prstGeom prst="rect">
            <a:avLst/>
          </a:prstGeom>
        </p:spPr>
        <p:txBody>
          <a:bodyPr>
            <a:prstTxWarp prst="textPlain">
              <a:avLst/>
            </a:prstTxWarp>
          </a:bodyPr>
          <a:lstStyle/>
          <a:p>
            <a:pPr lvl="0" algn="ctr"/>
            <a:r>
              <a:rPr b="0" i="0" dirty="0">
                <a:ln>
                  <a:noFill/>
                </a:ln>
                <a:solidFill>
                  <a:schemeClr val="dk1"/>
                </a:solidFill>
                <a:latin typeface="Scholarly Ambition" pitchFamily="2" charset="0"/>
              </a:rPr>
              <a:t>O</a:t>
            </a:r>
          </a:p>
        </p:txBody>
      </p:sp>
      <p:sp>
        <p:nvSpPr>
          <p:cNvPr id="717" name="Google Shape;717;p41"/>
          <p:cNvSpPr/>
          <p:nvPr/>
        </p:nvSpPr>
        <p:spPr>
          <a:xfrm>
            <a:off x="4920895" y="3496112"/>
            <a:ext cx="306151" cy="375970"/>
          </a:xfrm>
          <a:prstGeom prst="rect">
            <a:avLst/>
          </a:prstGeom>
        </p:spPr>
        <p:txBody>
          <a:bodyPr>
            <a:prstTxWarp prst="textPlain">
              <a:avLst/>
            </a:prstTxWarp>
          </a:bodyPr>
          <a:lstStyle/>
          <a:p>
            <a:pPr lvl="0" algn="ctr"/>
            <a:r>
              <a:rPr b="0" i="0" dirty="0">
                <a:ln>
                  <a:noFill/>
                </a:ln>
                <a:solidFill>
                  <a:schemeClr val="dk1"/>
                </a:solidFill>
                <a:latin typeface="Scholarly Ambition" pitchFamily="2" charset="0"/>
              </a:rPr>
              <a:t>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391908" y="4023934"/>
            <a:ext cx="6667425" cy="702130"/>
          </a:xfrm>
          <a:prstGeom prst="rect">
            <a:avLst/>
          </a:prstGeom>
        </p:spPr>
        <p:txBody>
          <a:bodyPr spcFirstLastPara="1" wrap="square" lIns="91425" tIns="91425" rIns="91425" bIns="91425" anchor="b" anchorCtr="0">
            <a:noAutofit/>
          </a:bodyPr>
          <a:lstStyle/>
          <a:p>
            <a:pPr marL="139700" indent="0"/>
            <a:br>
              <a:rPr lang="en-US" sz="2400" dirty="0">
                <a:latin typeface="Scholarly Ambition" pitchFamily="2" charset="0"/>
              </a:rPr>
            </a:br>
            <a:r>
              <a:rPr lang="en-US" sz="2400" dirty="0">
                <a:latin typeface="Scholarly Ambition" pitchFamily="2" charset="0"/>
              </a:rPr>
              <a:t>Overall, its success will depend on its ability to attract and retain a large and engaged user base, differentiate itself from established social media platforms, and continually innovate and improve its features and benefits to meet user needs.</a:t>
            </a:r>
            <a:br>
              <a:rPr lang="en-US" sz="2400" dirty="0">
                <a:latin typeface="Scholarly Ambition" pitchFamily="2" charset="0"/>
              </a:rPr>
            </a:br>
            <a:br>
              <a:rPr lang="en-US" sz="2400" dirty="0">
                <a:latin typeface="Scholarly Ambition" pitchFamily="2" charset="0"/>
              </a:rPr>
            </a:br>
            <a:r>
              <a:rPr lang="en-US" sz="2400" dirty="0">
                <a:latin typeface="Scholarly Ambition" pitchFamily="2" charset="0"/>
              </a:rPr>
              <a:t>React-Redux is a powerful and versatile tool for building complex, data-driven web applications like STUDIFY. </a:t>
            </a:r>
            <a:br>
              <a:rPr lang="en-US" sz="2400" dirty="0">
                <a:latin typeface="Scholarly Ambition" pitchFamily="2" charset="0"/>
              </a:rPr>
            </a:br>
            <a:r>
              <a:rPr lang="en-US" sz="2400" dirty="0">
                <a:latin typeface="Scholarly Ambition" pitchFamily="2" charset="0"/>
              </a:rPr>
              <a:t>Its efficient state management, component reusability, large developer community, compatibility with other technologies, and optimized performance make it a great choice for developing robust and scalable web applications.</a:t>
            </a: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rgbClr val="FFFFFF"/>
                </a:solidFill>
                <a:latin typeface="Scholarly Ambition" pitchFamily="2" charset="0"/>
                <a:ea typeface="Nixie One"/>
                <a:cs typeface="Nixie One"/>
                <a:sym typeface="Nixie One"/>
              </a:rPr>
              <a:t>CONCLUSION</a:t>
            </a:r>
            <a:endParaRPr sz="1000" b="1" dirty="0">
              <a:solidFill>
                <a:srgbClr val="FFFFFF"/>
              </a:solidFill>
              <a:latin typeface="Scholarly Ambition" pitchFamily="2" charset="0"/>
            </a:endParaRPr>
          </a:p>
        </p:txBody>
      </p:sp>
    </p:spTree>
    <p:extLst>
      <p:ext uri="{BB962C8B-B14F-4D97-AF65-F5344CB8AC3E}">
        <p14:creationId xmlns:p14="http://schemas.microsoft.com/office/powerpoint/2010/main" val="1650405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34"/>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92" name="Google Shape;592;p34"/>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dirty="0">
                <a:latin typeface="Hey August" pitchFamily="2" charset="0"/>
              </a:rPr>
              <a:t>Thanks!</a:t>
            </a:r>
            <a:endParaRPr sz="8000" dirty="0">
              <a:latin typeface="Hey August" pitchFamily="2" charset="0"/>
            </a:endParaRPr>
          </a:p>
        </p:txBody>
      </p:sp>
      <p:sp>
        <p:nvSpPr>
          <p:cNvPr id="593" name="Google Shape;593;p34"/>
          <p:cNvSpPr txBox="1">
            <a:spLocks noGrp="1"/>
          </p:cNvSpPr>
          <p:nvPr>
            <p:ph type="body" idx="4294967295"/>
          </p:nvPr>
        </p:nvSpPr>
        <p:spPr>
          <a:xfrm>
            <a:off x="1529459" y="2653516"/>
            <a:ext cx="6085082"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4800" b="1" dirty="0">
                <a:latin typeface="Scholarly Ambition" pitchFamily="2" charset="0"/>
              </a:rPr>
              <a:t>STUDIFY WILL BE LIVE SOON </a:t>
            </a:r>
            <a:endParaRPr sz="2000" dirty="0">
              <a:latin typeface="Scholarly Ambition" pitchFamily="2" charset="0"/>
            </a:endParaRPr>
          </a:p>
          <a:p>
            <a:pPr marL="457200" lvl="0" indent="-317500" algn="l" rtl="0">
              <a:spcBef>
                <a:spcPts val="600"/>
              </a:spcBef>
              <a:spcAft>
                <a:spcPts val="0"/>
              </a:spcAft>
              <a:buSzPts val="1400"/>
              <a:buChar char="◇"/>
            </a:pPr>
            <a:r>
              <a:rPr lang="en-US" sz="2000" dirty="0">
                <a:latin typeface="Scholarly Ambition" pitchFamily="2" charset="0"/>
              </a:rPr>
              <a:t>@studify</a:t>
            </a:r>
          </a:p>
          <a:p>
            <a:pPr marL="457200" lvl="0" indent="-317500" algn="l" rtl="0">
              <a:spcBef>
                <a:spcPts val="0"/>
              </a:spcBef>
              <a:spcAft>
                <a:spcPts val="0"/>
              </a:spcAft>
              <a:buSzPts val="1400"/>
              <a:buChar char="◇"/>
            </a:pPr>
            <a:r>
              <a:rPr lang="en" sz="2000" dirty="0">
                <a:latin typeface="Scholarly Ambition" pitchFamily="2" charset="0"/>
              </a:rPr>
              <a:t>username@stud.mail</a:t>
            </a:r>
          </a:p>
          <a:p>
            <a:pPr marL="457200" lvl="0" indent="-317500" algn="l" rtl="0">
              <a:spcBef>
                <a:spcPts val="0"/>
              </a:spcBef>
              <a:spcAft>
                <a:spcPts val="0"/>
              </a:spcAft>
              <a:buSzPts val="1400"/>
              <a:buChar char="◇"/>
            </a:pPr>
            <a:r>
              <a:rPr lang="en-US" sz="2000" dirty="0">
                <a:latin typeface="Scholarly Ambition" pitchFamily="2" charset="0"/>
              </a:rPr>
              <a:t>https://github.com/HarshitBamotra/student-sphere.git</a:t>
            </a:r>
            <a:endParaRPr sz="2000" dirty="0">
              <a:latin typeface="Scholarly Ambition" pitchFamily="2" charset="0"/>
            </a:endParaRPr>
          </a:p>
        </p:txBody>
      </p:sp>
      <p:sp>
        <p:nvSpPr>
          <p:cNvPr id="594" name="Google Shape;594;p34"/>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26</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43"/>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ubbleGum" panose="00000400000000000000" pitchFamily="2" charset="0"/>
              </a:rPr>
              <a:t>CONTENTS</a:t>
            </a:r>
            <a:endParaRPr dirty="0">
              <a:latin typeface="BubbleGum" panose="00000400000000000000" pitchFamily="2" charset="0"/>
            </a:endParaRPr>
          </a:p>
        </p:txBody>
      </p:sp>
      <p:sp>
        <p:nvSpPr>
          <p:cNvPr id="763" name="Google Shape;763;p4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grpSp>
        <p:nvGrpSpPr>
          <p:cNvPr id="764" name="Google Shape;764;p43"/>
          <p:cNvGrpSpPr/>
          <p:nvPr/>
        </p:nvGrpSpPr>
        <p:grpSpPr>
          <a:xfrm>
            <a:off x="1732697" y="1705898"/>
            <a:ext cx="3282274" cy="2950823"/>
            <a:chOff x="3778727" y="4460423"/>
            <a:chExt cx="720160" cy="647437"/>
          </a:xfrm>
        </p:grpSpPr>
        <p:sp>
          <p:nvSpPr>
            <p:cNvPr id="765" name="Google Shape;765;p43"/>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US" sz="1600" b="1" dirty="0">
                  <a:solidFill>
                    <a:schemeClr val="dk1"/>
                  </a:solidFill>
                  <a:latin typeface="Scholarly Ambition" pitchFamily="2" charset="0"/>
                  <a:ea typeface="Muli"/>
                  <a:cs typeface="Muli"/>
                  <a:sym typeface="Muli"/>
                </a:rPr>
                <a:t>SWOT ANALYSIS </a:t>
              </a:r>
              <a:endParaRPr lang="en-US" sz="1600" b="1" i="0" u="none" strike="noStrike" cap="none" dirty="0">
                <a:solidFill>
                  <a:schemeClr val="dk1"/>
                </a:solidFill>
                <a:latin typeface="Scholarly Ambition" pitchFamily="2" charset="0"/>
                <a:ea typeface="Muli"/>
                <a:cs typeface="Muli"/>
                <a:sym typeface="Muli"/>
              </a:endParaRPr>
            </a:p>
          </p:txBody>
        </p:sp>
        <p:sp>
          <p:nvSpPr>
            <p:cNvPr id="766" name="Google Shape;766;p43"/>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US" sz="1600" b="1" i="0" u="none" strike="noStrike" cap="none" dirty="0">
                  <a:solidFill>
                    <a:schemeClr val="dk1"/>
                  </a:solidFill>
                  <a:latin typeface="Scholarly Ambition" pitchFamily="2" charset="0"/>
                  <a:ea typeface="Muli"/>
                  <a:cs typeface="Muli"/>
                  <a:sym typeface="Muli"/>
                </a:rPr>
                <a:t>CONCLUSION</a:t>
              </a:r>
            </a:p>
          </p:txBody>
        </p:sp>
        <p:sp>
          <p:nvSpPr>
            <p:cNvPr id="767" name="Google Shape;767;p43"/>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800" b="1" dirty="0">
                  <a:solidFill>
                    <a:schemeClr val="dk1"/>
                  </a:solidFill>
                  <a:latin typeface="Scholarly Ambition" pitchFamily="2" charset="0"/>
                  <a:ea typeface="Muli"/>
                  <a:cs typeface="Muli"/>
                  <a:sym typeface="Muli"/>
                </a:rPr>
                <a:t>PROJECT DESCRIPTION</a:t>
              </a:r>
              <a:endParaRPr sz="1800" b="1" i="0" u="none" strike="noStrike" cap="none" dirty="0">
                <a:solidFill>
                  <a:schemeClr val="dk1"/>
                </a:solidFill>
                <a:latin typeface="Scholarly Ambition" pitchFamily="2" charset="0"/>
                <a:ea typeface="Muli"/>
                <a:cs typeface="Muli"/>
                <a:sym typeface="Muli"/>
              </a:endParaRPr>
            </a:p>
          </p:txBody>
        </p:sp>
        <p:sp>
          <p:nvSpPr>
            <p:cNvPr id="768" name="Google Shape;768;p43"/>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US" sz="1800" b="1" i="0" u="none" strike="noStrike" cap="none" dirty="0">
                  <a:solidFill>
                    <a:schemeClr val="dk1"/>
                  </a:solidFill>
                  <a:latin typeface="Scholarly Ambition" pitchFamily="2" charset="0"/>
                  <a:ea typeface="Muli"/>
                  <a:cs typeface="Muli"/>
                  <a:sym typeface="Muli"/>
                </a:rPr>
                <a:t>PLANNING</a:t>
              </a:r>
              <a:endParaRPr sz="1800" b="1" i="0" u="none" strike="noStrike" cap="none" dirty="0">
                <a:solidFill>
                  <a:schemeClr val="dk1"/>
                </a:solidFill>
                <a:latin typeface="Scholarly Ambition" pitchFamily="2" charset="0"/>
                <a:ea typeface="Muli"/>
                <a:cs typeface="Muli"/>
                <a:sym typeface="Muli"/>
              </a:endParaRPr>
            </a:p>
          </p:txBody>
        </p:sp>
        <p:sp>
          <p:nvSpPr>
            <p:cNvPr id="769" name="Google Shape;769;p43"/>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US" sz="1600" b="1" i="0" u="none" strike="noStrike" cap="none" dirty="0">
                  <a:solidFill>
                    <a:schemeClr val="dk1"/>
                  </a:solidFill>
                  <a:latin typeface="Scholarly Ambition" pitchFamily="2" charset="0"/>
                  <a:ea typeface="Muli"/>
                  <a:cs typeface="Muli"/>
                  <a:sym typeface="Muli"/>
                </a:rPr>
                <a:t>PROJECT METHODOLOGY</a:t>
              </a:r>
              <a:endParaRPr sz="1600" b="1" i="0" u="none" strike="noStrike" cap="none" dirty="0">
                <a:solidFill>
                  <a:schemeClr val="dk1"/>
                </a:solidFill>
                <a:latin typeface="Scholarly Ambition" pitchFamily="2" charset="0"/>
                <a:ea typeface="Muli"/>
                <a:cs typeface="Muli"/>
                <a:sym typeface="Muli"/>
              </a:endParaRPr>
            </a:p>
          </p:txBody>
        </p:sp>
        <p:sp>
          <p:nvSpPr>
            <p:cNvPr id="770" name="Google Shape;770;p43"/>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US" sz="1600" b="1" dirty="0">
                  <a:solidFill>
                    <a:schemeClr val="dk1"/>
                  </a:solidFill>
                  <a:latin typeface="Scholarly Ambition" pitchFamily="2" charset="0"/>
                  <a:ea typeface="Muli"/>
                  <a:cs typeface="Muli"/>
                  <a:sym typeface="Muli"/>
                </a:rPr>
                <a:t>CHALLENGES </a:t>
              </a:r>
              <a:endParaRPr lang="en-US" sz="1600" b="1" i="0" u="none" strike="noStrike" cap="none" dirty="0">
                <a:solidFill>
                  <a:schemeClr val="dk1"/>
                </a:solidFill>
                <a:latin typeface="Scholarly Ambition" pitchFamily="2" charset="0"/>
                <a:ea typeface="Muli"/>
                <a:cs typeface="Muli"/>
                <a:sym typeface="Muli"/>
              </a:endParaRPr>
            </a:p>
          </p:txBody>
        </p:sp>
        <p:sp>
          <p:nvSpPr>
            <p:cNvPr id="771" name="Google Shape;771;p43"/>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dirty="0">
                <a:solidFill>
                  <a:schemeClr val="dk1"/>
                </a:solidFill>
                <a:latin typeface="Muli"/>
                <a:ea typeface="Muli"/>
                <a:cs typeface="Muli"/>
                <a:sym typeface="Muli"/>
              </a:endParaRPr>
            </a:p>
          </p:txBody>
        </p:sp>
      </p:grpSp>
      <p:cxnSp>
        <p:nvCxnSpPr>
          <p:cNvPr id="772" name="Google Shape;772;p43"/>
          <p:cNvCxnSpPr/>
          <p:nvPr/>
        </p:nvCxnSpPr>
        <p:spPr>
          <a:xfrm>
            <a:off x="4942415" y="2194574"/>
            <a:ext cx="961500" cy="0"/>
          </a:xfrm>
          <a:prstGeom prst="straightConnector1">
            <a:avLst/>
          </a:prstGeom>
          <a:noFill/>
          <a:ln w="9525" cap="flat" cmpd="sng">
            <a:solidFill>
              <a:schemeClr val="accent1"/>
            </a:solidFill>
            <a:prstDash val="solid"/>
            <a:round/>
            <a:headEnd type="oval" w="med" len="med"/>
            <a:tailEnd type="oval" w="med" len="med"/>
          </a:ln>
        </p:spPr>
      </p:cxnSp>
      <p:sp>
        <p:nvSpPr>
          <p:cNvPr id="773" name="Google Shape;773;p43"/>
          <p:cNvSpPr txBox="1"/>
          <p:nvPr/>
        </p:nvSpPr>
        <p:spPr>
          <a:xfrm>
            <a:off x="5959885" y="2038064"/>
            <a:ext cx="2535000" cy="3129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US" sz="1600" dirty="0">
                <a:solidFill>
                  <a:schemeClr val="dk1"/>
                </a:solidFill>
                <a:latin typeface="Scholarly Ambition" pitchFamily="2" charset="0"/>
                <a:ea typeface="Muli"/>
                <a:cs typeface="Muli"/>
                <a:sym typeface="Muli"/>
              </a:rPr>
              <a:t>Objective</a:t>
            </a:r>
          </a:p>
        </p:txBody>
      </p:sp>
      <p:cxnSp>
        <p:nvCxnSpPr>
          <p:cNvPr id="774" name="Google Shape;774;p43"/>
          <p:cNvCxnSpPr/>
          <p:nvPr/>
        </p:nvCxnSpPr>
        <p:spPr>
          <a:xfrm>
            <a:off x="4800801" y="2632695"/>
            <a:ext cx="1103100" cy="0"/>
          </a:xfrm>
          <a:prstGeom prst="straightConnector1">
            <a:avLst/>
          </a:prstGeom>
          <a:noFill/>
          <a:ln w="9525" cap="flat" cmpd="sng">
            <a:solidFill>
              <a:schemeClr val="accent2"/>
            </a:solidFill>
            <a:prstDash val="solid"/>
            <a:round/>
            <a:headEnd type="oval" w="med" len="med"/>
            <a:tailEnd type="oval" w="med" len="med"/>
          </a:ln>
        </p:spPr>
      </p:cxnSp>
      <p:sp>
        <p:nvSpPr>
          <p:cNvPr id="775" name="Google Shape;775;p43"/>
          <p:cNvSpPr txBox="1"/>
          <p:nvPr/>
        </p:nvSpPr>
        <p:spPr>
          <a:xfrm>
            <a:off x="5959885" y="2476177"/>
            <a:ext cx="2535000" cy="3129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600" dirty="0">
                <a:solidFill>
                  <a:schemeClr val="dk1"/>
                </a:solidFill>
                <a:latin typeface="Scholarly Ambition" pitchFamily="2" charset="0"/>
                <a:ea typeface="Muli"/>
                <a:cs typeface="Muli"/>
                <a:sym typeface="Muli"/>
              </a:rPr>
              <a:t>Procedure &amp; Key assuming </a:t>
            </a:r>
            <a:endParaRPr sz="1600" dirty="0">
              <a:solidFill>
                <a:schemeClr val="dk1"/>
              </a:solidFill>
              <a:latin typeface="Scholarly Ambition" pitchFamily="2" charset="0"/>
              <a:ea typeface="Muli"/>
              <a:cs typeface="Muli"/>
              <a:sym typeface="Muli"/>
            </a:endParaRPr>
          </a:p>
        </p:txBody>
      </p:sp>
      <p:cxnSp>
        <p:nvCxnSpPr>
          <p:cNvPr id="776" name="Google Shape;776;p43"/>
          <p:cNvCxnSpPr/>
          <p:nvPr/>
        </p:nvCxnSpPr>
        <p:spPr>
          <a:xfrm>
            <a:off x="4599559" y="3070816"/>
            <a:ext cx="1304100" cy="0"/>
          </a:xfrm>
          <a:prstGeom prst="straightConnector1">
            <a:avLst/>
          </a:prstGeom>
          <a:noFill/>
          <a:ln w="9525" cap="flat" cmpd="sng">
            <a:solidFill>
              <a:schemeClr val="accent3"/>
            </a:solidFill>
            <a:prstDash val="solid"/>
            <a:round/>
            <a:headEnd type="oval" w="med" len="med"/>
            <a:tailEnd type="oval" w="med" len="med"/>
          </a:ln>
        </p:spPr>
      </p:cxnSp>
      <p:sp>
        <p:nvSpPr>
          <p:cNvPr id="777" name="Google Shape;777;p43"/>
          <p:cNvSpPr txBox="1"/>
          <p:nvPr/>
        </p:nvSpPr>
        <p:spPr>
          <a:xfrm>
            <a:off x="5959885" y="2914289"/>
            <a:ext cx="2535000" cy="3129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US" sz="1600" dirty="0">
                <a:solidFill>
                  <a:schemeClr val="dk1"/>
                </a:solidFill>
                <a:latin typeface="Scholarly Ambition" pitchFamily="2" charset="0"/>
                <a:ea typeface="Muli"/>
                <a:cs typeface="Muli"/>
                <a:sym typeface="Muli"/>
              </a:rPr>
              <a:t>Weekly planning &amp; roadmap</a:t>
            </a:r>
          </a:p>
        </p:txBody>
      </p:sp>
      <p:cxnSp>
        <p:nvCxnSpPr>
          <p:cNvPr id="778" name="Google Shape;778;p43"/>
          <p:cNvCxnSpPr/>
          <p:nvPr/>
        </p:nvCxnSpPr>
        <p:spPr>
          <a:xfrm>
            <a:off x="4428130" y="3508915"/>
            <a:ext cx="1475700" cy="0"/>
          </a:xfrm>
          <a:prstGeom prst="straightConnector1">
            <a:avLst/>
          </a:prstGeom>
          <a:noFill/>
          <a:ln w="9525" cap="flat" cmpd="sng">
            <a:solidFill>
              <a:schemeClr val="accent4"/>
            </a:solidFill>
            <a:prstDash val="solid"/>
            <a:round/>
            <a:headEnd type="oval" w="med" len="med"/>
            <a:tailEnd type="oval" w="med" len="med"/>
          </a:ln>
        </p:spPr>
      </p:cxnSp>
      <p:sp>
        <p:nvSpPr>
          <p:cNvPr id="779" name="Google Shape;779;p43"/>
          <p:cNvSpPr txBox="1"/>
          <p:nvPr/>
        </p:nvSpPr>
        <p:spPr>
          <a:xfrm>
            <a:off x="5959885" y="3352401"/>
            <a:ext cx="2535000" cy="312900"/>
          </a:xfrm>
          <a:prstGeom prst="rect">
            <a:avLst/>
          </a:prstGeom>
          <a:noFill/>
          <a:ln>
            <a:noFill/>
          </a:ln>
        </p:spPr>
        <p:txBody>
          <a:bodyPr spcFirstLastPara="1" wrap="square" lIns="0" tIns="0" rIns="0" bIns="0" anchor="ctr" anchorCtr="0">
            <a:noAutofit/>
          </a:bodyPr>
          <a:lstStyle/>
          <a:p>
            <a:r>
              <a:rPr lang="en-US" sz="1600" dirty="0">
                <a:solidFill>
                  <a:schemeClr val="dk1"/>
                </a:solidFill>
                <a:latin typeface="Scholarly Ambition" pitchFamily="2" charset="0"/>
                <a:ea typeface="Muli"/>
                <a:cs typeface="Muli"/>
                <a:sym typeface="Muli"/>
              </a:rPr>
              <a:t>Challenges to be faced</a:t>
            </a:r>
            <a:endParaRPr lang="en-US" sz="1600" i="0" u="none" strike="noStrike" cap="none" dirty="0">
              <a:solidFill>
                <a:schemeClr val="dk1"/>
              </a:solidFill>
              <a:latin typeface="Scholarly Ambition" pitchFamily="2" charset="0"/>
              <a:ea typeface="Muli"/>
              <a:cs typeface="Muli"/>
              <a:sym typeface="Muli"/>
            </a:endParaRPr>
          </a:p>
        </p:txBody>
      </p:sp>
      <p:cxnSp>
        <p:nvCxnSpPr>
          <p:cNvPr id="780" name="Google Shape;780;p43"/>
          <p:cNvCxnSpPr/>
          <p:nvPr/>
        </p:nvCxnSpPr>
        <p:spPr>
          <a:xfrm>
            <a:off x="4241784" y="3947036"/>
            <a:ext cx="1662000" cy="0"/>
          </a:xfrm>
          <a:prstGeom prst="straightConnector1">
            <a:avLst/>
          </a:prstGeom>
          <a:noFill/>
          <a:ln w="9525" cap="flat" cmpd="sng">
            <a:solidFill>
              <a:schemeClr val="accent5"/>
            </a:solidFill>
            <a:prstDash val="solid"/>
            <a:round/>
            <a:headEnd type="oval" w="med" len="med"/>
            <a:tailEnd type="oval" w="med" len="med"/>
          </a:ln>
        </p:spPr>
      </p:cxnSp>
      <p:sp>
        <p:nvSpPr>
          <p:cNvPr id="781" name="Google Shape;781;p43"/>
          <p:cNvSpPr txBox="1"/>
          <p:nvPr/>
        </p:nvSpPr>
        <p:spPr>
          <a:xfrm>
            <a:off x="5959885" y="3790513"/>
            <a:ext cx="2535000" cy="3129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600" dirty="0">
                <a:solidFill>
                  <a:schemeClr val="dk1"/>
                </a:solidFill>
                <a:latin typeface="Scholarly Ambition" pitchFamily="2" charset="0"/>
                <a:ea typeface="Muli"/>
                <a:cs typeface="Muli"/>
                <a:sym typeface="Muli"/>
              </a:rPr>
              <a:t>Pictorial Representation</a:t>
            </a:r>
            <a:endParaRPr sz="1600" dirty="0">
              <a:solidFill>
                <a:schemeClr val="dk1"/>
              </a:solidFill>
              <a:latin typeface="Scholarly Ambition" pitchFamily="2" charset="0"/>
              <a:ea typeface="Muli"/>
              <a:cs typeface="Muli"/>
              <a:sym typeface="Muli"/>
            </a:endParaRPr>
          </a:p>
        </p:txBody>
      </p:sp>
      <p:cxnSp>
        <p:nvCxnSpPr>
          <p:cNvPr id="782" name="Google Shape;782;p43"/>
          <p:cNvCxnSpPr/>
          <p:nvPr/>
        </p:nvCxnSpPr>
        <p:spPr>
          <a:xfrm>
            <a:off x="4048000" y="4385135"/>
            <a:ext cx="1848000" cy="0"/>
          </a:xfrm>
          <a:prstGeom prst="straightConnector1">
            <a:avLst/>
          </a:prstGeom>
          <a:noFill/>
          <a:ln w="9525" cap="flat" cmpd="sng">
            <a:solidFill>
              <a:schemeClr val="accent6"/>
            </a:solidFill>
            <a:prstDash val="solid"/>
            <a:round/>
            <a:headEnd type="oval" w="med" len="med"/>
            <a:tailEnd type="oval" w="med" len="med"/>
          </a:ln>
        </p:spPr>
      </p:cxnSp>
      <p:sp>
        <p:nvSpPr>
          <p:cNvPr id="783" name="Google Shape;783;p43"/>
          <p:cNvSpPr txBox="1"/>
          <p:nvPr/>
        </p:nvSpPr>
        <p:spPr>
          <a:xfrm>
            <a:off x="5959885" y="4228625"/>
            <a:ext cx="2535000" cy="312900"/>
          </a:xfrm>
          <a:prstGeom prst="rect">
            <a:avLst/>
          </a:prstGeom>
          <a:noFill/>
          <a:ln>
            <a:noFill/>
          </a:ln>
        </p:spPr>
        <p:txBody>
          <a:bodyPr spcFirstLastPara="1" wrap="square" lIns="0" tIns="0" rIns="0" bIns="0" anchor="ctr" anchorCtr="0">
            <a:noAutofit/>
          </a:bodyPr>
          <a:lstStyle/>
          <a:p>
            <a:pPr marL="0" marR="0" lvl="0" indent="0" rtl="0">
              <a:lnSpc>
                <a:spcPct val="100000"/>
              </a:lnSpc>
              <a:spcBef>
                <a:spcPts val="0"/>
              </a:spcBef>
              <a:spcAft>
                <a:spcPts val="0"/>
              </a:spcAft>
              <a:buClr>
                <a:schemeClr val="dk1"/>
              </a:buClr>
              <a:buSzPts val="1400"/>
              <a:buFont typeface="Calibri"/>
              <a:buNone/>
            </a:pPr>
            <a:r>
              <a:rPr lang="en-US" sz="1600" dirty="0">
                <a:solidFill>
                  <a:schemeClr val="dk1"/>
                </a:solidFill>
                <a:latin typeface="Scholarly Ambition" pitchFamily="2" charset="0"/>
                <a:ea typeface="Muli"/>
                <a:cs typeface="Muli"/>
                <a:sym typeface="Muli"/>
              </a:rPr>
              <a:t>Future outcomes &amp;</a:t>
            </a:r>
          </a:p>
          <a:p>
            <a:pPr marL="0" marR="0" lvl="0" indent="0" rtl="0">
              <a:lnSpc>
                <a:spcPct val="100000"/>
              </a:lnSpc>
              <a:spcBef>
                <a:spcPts val="0"/>
              </a:spcBef>
              <a:spcAft>
                <a:spcPts val="0"/>
              </a:spcAft>
              <a:buClr>
                <a:schemeClr val="dk1"/>
              </a:buClr>
              <a:buSzPts val="1400"/>
              <a:buFont typeface="Calibri"/>
              <a:buNone/>
            </a:pPr>
            <a:r>
              <a:rPr lang="en-US" sz="1600" dirty="0">
                <a:solidFill>
                  <a:schemeClr val="dk1"/>
                </a:solidFill>
                <a:latin typeface="Scholarly Ambition" pitchFamily="2" charset="0"/>
                <a:ea typeface="Muli"/>
                <a:cs typeface="Muli"/>
                <a:sym typeface="Muli"/>
              </a:rPr>
              <a:t>conclusion</a:t>
            </a:r>
            <a:endParaRPr lang="en-US" sz="1600" i="0" u="none" strike="noStrike" cap="none" dirty="0">
              <a:solidFill>
                <a:schemeClr val="dk1"/>
              </a:solidFill>
              <a:latin typeface="Scholarly Ambition" pitchFamily="2" charset="0"/>
              <a:ea typeface="Muli"/>
              <a:cs typeface="Muli"/>
              <a:sym typeface="Mul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867325" y="468800"/>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80" name="Google Shape;380;p17"/>
          <p:cNvSpPr txBox="1">
            <a:spLocks noGrp="1"/>
          </p:cNvSpPr>
          <p:nvPr>
            <p:ph type="ctrTitle" idx="4294967295"/>
          </p:nvPr>
        </p:nvSpPr>
        <p:spPr>
          <a:xfrm>
            <a:off x="3896254" y="650775"/>
            <a:ext cx="49911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latin typeface="BubbleGum" panose="00000400000000000000" pitchFamily="2" charset="0"/>
              </a:rPr>
              <a:t>PROJECT DESCRIPTION</a:t>
            </a:r>
            <a:endParaRPr sz="6000" dirty="0">
              <a:latin typeface="BubbleGum" panose="00000400000000000000" pitchFamily="2" charset="0"/>
            </a:endParaRPr>
          </a:p>
        </p:txBody>
      </p:sp>
      <p:sp>
        <p:nvSpPr>
          <p:cNvPr id="381" name="Google Shape;381;p17"/>
          <p:cNvSpPr txBox="1">
            <a:spLocks noGrp="1"/>
          </p:cNvSpPr>
          <p:nvPr>
            <p:ph type="subTitle" idx="4294967295"/>
          </p:nvPr>
        </p:nvSpPr>
        <p:spPr>
          <a:xfrm>
            <a:off x="4021089" y="2905886"/>
            <a:ext cx="4333800" cy="784800"/>
          </a:xfrm>
          <a:prstGeom prst="rect">
            <a:avLst/>
          </a:prstGeom>
        </p:spPr>
        <p:txBody>
          <a:bodyPr spcFirstLastPara="1" wrap="square" lIns="91425" tIns="91425" rIns="91425" bIns="91425" anchor="t" anchorCtr="0">
            <a:noAutofit/>
          </a:bodyPr>
          <a:lstStyle/>
          <a:p>
            <a:pPr marL="342900" indent="-342900"/>
            <a:r>
              <a:rPr lang="en-US" sz="2400" dirty="0">
                <a:latin typeface="BubbleGum" panose="00000400000000000000" pitchFamily="2" charset="0"/>
              </a:rPr>
              <a:t>PROBLEM STATEMENT</a:t>
            </a:r>
          </a:p>
          <a:p>
            <a:pPr marL="342900" indent="-342900"/>
            <a:r>
              <a:rPr lang="en-US" sz="2400" dirty="0">
                <a:latin typeface="BubbleGum" panose="00000400000000000000" pitchFamily="2" charset="0"/>
              </a:rPr>
              <a:t>POSSIBLE SOLUTIONS</a:t>
            </a:r>
          </a:p>
          <a:p>
            <a:pPr marL="342900" indent="-342900"/>
            <a:r>
              <a:rPr lang="en-US" sz="2400" dirty="0">
                <a:latin typeface="BubbleGum" panose="00000400000000000000" pitchFamily="2" charset="0"/>
              </a:rPr>
              <a:t>OBJECTIVE</a:t>
            </a:r>
          </a:p>
          <a:p>
            <a:pPr marL="0" lvl="0" indent="0" algn="l" rtl="0">
              <a:spcBef>
                <a:spcPts val="600"/>
              </a:spcBef>
              <a:spcAft>
                <a:spcPts val="0"/>
              </a:spcAft>
              <a:buNone/>
            </a:pPr>
            <a:endParaRPr lang="en-US" sz="2400" dirty="0">
              <a:latin typeface="BubbleGum" panose="00000400000000000000" pitchFamily="2" charset="0"/>
            </a:endParaRPr>
          </a:p>
        </p:txBody>
      </p:sp>
      <p:grpSp>
        <p:nvGrpSpPr>
          <p:cNvPr id="382" name="Google Shape;382;p17"/>
          <p:cNvGrpSpPr/>
          <p:nvPr/>
        </p:nvGrpSpPr>
        <p:grpSpPr>
          <a:xfrm>
            <a:off x="1885571" y="952450"/>
            <a:ext cx="1032405" cy="1032468"/>
            <a:chOff x="6654650" y="3665275"/>
            <a:chExt cx="409100" cy="409125"/>
          </a:xfrm>
        </p:grpSpPr>
        <p:sp>
          <p:nvSpPr>
            <p:cNvPr id="383" name="Google Shape;383;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17"/>
          <p:cNvGrpSpPr/>
          <p:nvPr/>
        </p:nvGrpSpPr>
        <p:grpSpPr>
          <a:xfrm rot="-731900">
            <a:off x="1604965" y="2201851"/>
            <a:ext cx="688564" cy="688681"/>
            <a:chOff x="570875" y="4322250"/>
            <a:chExt cx="443300" cy="443325"/>
          </a:xfrm>
        </p:grpSpPr>
        <p:sp>
          <p:nvSpPr>
            <p:cNvPr id="386" name="Google Shape;386;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17"/>
          <p:cNvSpPr/>
          <p:nvPr/>
        </p:nvSpPr>
        <p:spPr>
          <a:xfrm>
            <a:off x="2657037" y="2114501"/>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1220786" y="1598881"/>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rot="2327012">
            <a:off x="2870273" y="1771645"/>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rgbClr val="FFFFFF"/>
                </a:solidFill>
                <a:latin typeface="Scholarly Ambition" pitchFamily="2" charset="0"/>
                <a:ea typeface="Nixie One"/>
                <a:cs typeface="Nixie One"/>
                <a:sym typeface="Nixie One"/>
              </a:rPr>
              <a:t>PROBLEM </a:t>
            </a:r>
          </a:p>
          <a:p>
            <a:pPr marL="0" lvl="0" indent="0" algn="ctr" rtl="0">
              <a:spcBef>
                <a:spcPts val="0"/>
              </a:spcBef>
              <a:spcAft>
                <a:spcPts val="0"/>
              </a:spcAft>
              <a:buNone/>
            </a:pPr>
            <a:r>
              <a:rPr lang="en" sz="3200" b="1" dirty="0">
                <a:solidFill>
                  <a:srgbClr val="FFFFFF"/>
                </a:solidFill>
                <a:latin typeface="Scholarly Ambition" pitchFamily="2" charset="0"/>
                <a:sym typeface="Nixie One"/>
              </a:rPr>
              <a:t>STATEMENT</a:t>
            </a:r>
            <a:endParaRPr sz="1000" b="1" dirty="0">
              <a:solidFill>
                <a:srgbClr val="FFFFFF"/>
              </a:solidFill>
              <a:latin typeface="Scholarly Ambition" pitchFamily="2" charset="0"/>
            </a:endParaRPr>
          </a:p>
        </p:txBody>
      </p:sp>
      <p:sp>
        <p:nvSpPr>
          <p:cNvPr id="3" name="Subtitle 2">
            <a:extLst>
              <a:ext uri="{FF2B5EF4-FFF2-40B4-BE49-F238E27FC236}">
                <a16:creationId xmlns:a16="http://schemas.microsoft.com/office/drawing/2014/main" id="{11CF4C16-65F5-BABE-3892-ACB514C083EE}"/>
              </a:ext>
            </a:extLst>
          </p:cNvPr>
          <p:cNvSpPr>
            <a:spLocks noGrp="1"/>
          </p:cNvSpPr>
          <p:nvPr>
            <p:ph type="subTitle" idx="1"/>
          </p:nvPr>
        </p:nvSpPr>
        <p:spPr>
          <a:xfrm>
            <a:off x="2620736" y="377249"/>
            <a:ext cx="6283928" cy="4055957"/>
          </a:xfrm>
        </p:spPr>
        <p:txBody>
          <a:bodyPr/>
          <a:lstStyle/>
          <a:p>
            <a:pPr marL="425450" indent="-285750">
              <a:buFont typeface="Wingdings" panose="05000000000000000000" pitchFamily="2" charset="2"/>
              <a:buChar char="q"/>
            </a:pPr>
            <a:r>
              <a:rPr lang="en-US" sz="2400" b="0" i="0" dirty="0">
                <a:solidFill>
                  <a:srgbClr val="D1D5DB"/>
                </a:solidFill>
                <a:effectLst/>
                <a:latin typeface="Scholarly Ambition" pitchFamily="2" charset="0"/>
              </a:rPr>
              <a:t>The increasing use of multiple social media applications instead of a single app is becoming a concern for individuals and society. Many people are using more than one social media platform to stay connected, share content, and engage with their communities. While having access to multiple apps can be convenient, it can also have negative effects on mental health, productivity, and personal relationships.</a:t>
            </a:r>
            <a:endParaRPr lang="en-US" sz="2400" dirty="0">
              <a:latin typeface="Scholarly Ambition" pitchFamily="2" charset="0"/>
            </a:endParaRPr>
          </a:p>
          <a:p>
            <a:pPr marL="139700" indent="0"/>
            <a:r>
              <a:rPr lang="en-US" sz="2400" dirty="0">
                <a:latin typeface="Scholarly Ambition" pitchFamily="2" charset="0"/>
              </a:rPr>
              <a:t>  Example:-</a:t>
            </a:r>
          </a:p>
          <a:p>
            <a:pPr marL="139700" indent="0"/>
            <a:r>
              <a:rPr lang="en-US" sz="2400" dirty="0">
                <a:latin typeface="Scholarly Ambition" pitchFamily="2" charset="0"/>
              </a:rPr>
              <a:t>       Twitter: News &amp; Feed</a:t>
            </a:r>
          </a:p>
          <a:p>
            <a:pPr marL="139700" indent="0"/>
            <a:r>
              <a:rPr lang="en-US" sz="2400" dirty="0">
                <a:latin typeface="Scholarly Ambition" pitchFamily="2" charset="0"/>
              </a:rPr>
              <a:t>       Discord: chatting</a:t>
            </a:r>
          </a:p>
          <a:p>
            <a:pPr marL="139700" indent="0"/>
            <a:r>
              <a:rPr lang="en-US" sz="2400" dirty="0">
                <a:latin typeface="Scholarly Ambition" pitchFamily="2" charset="0"/>
              </a:rPr>
              <a:t>       LinkedIn: Profile building and opportunities  </a:t>
            </a:r>
            <a:endParaRPr lang="en-US" sz="2000" dirty="0">
              <a:latin typeface="Scholarly Ambition" pitchFamily="2" charset="0"/>
            </a:endParaRPr>
          </a:p>
          <a:p>
            <a:pPr marL="425450" indent="-285750">
              <a:buFont typeface="Wingdings" panose="05000000000000000000" pitchFamily="2" charset="2"/>
              <a:buChar char="q"/>
            </a:pPr>
            <a:endParaRPr lang="en-US" sz="2000" dirty="0">
              <a:latin typeface="Scholarly Ambition"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 name="Title 2">
            <a:extLst>
              <a:ext uri="{FF2B5EF4-FFF2-40B4-BE49-F238E27FC236}">
                <a16:creationId xmlns:a16="http://schemas.microsoft.com/office/drawing/2014/main" id="{F7F38176-68CB-0C11-B8FA-4DC2103D6CE7}"/>
              </a:ext>
            </a:extLst>
          </p:cNvPr>
          <p:cNvSpPr>
            <a:spLocks noGrp="1"/>
          </p:cNvSpPr>
          <p:nvPr>
            <p:ph type="ctrTitle"/>
          </p:nvPr>
        </p:nvSpPr>
        <p:spPr/>
        <p:txBody>
          <a:bodyPr/>
          <a:lstStyle/>
          <a:p>
            <a:endParaRPr lang="en-US"/>
          </a:p>
        </p:txBody>
      </p:sp>
      <p:pic>
        <p:nvPicPr>
          <p:cNvPr id="5" name="Picture 4">
            <a:extLst>
              <a:ext uri="{FF2B5EF4-FFF2-40B4-BE49-F238E27FC236}">
                <a16:creationId xmlns:a16="http://schemas.microsoft.com/office/drawing/2014/main" id="{F14C72C4-1E6B-C3A8-A262-D972747F2E77}"/>
              </a:ext>
            </a:extLst>
          </p:cNvPr>
          <p:cNvPicPr>
            <a:picLocks noChangeAspect="1"/>
          </p:cNvPicPr>
          <p:nvPr/>
        </p:nvPicPr>
        <p:blipFill>
          <a:blip r:embed="rId3"/>
          <a:stretch>
            <a:fillRect/>
          </a:stretch>
        </p:blipFill>
        <p:spPr>
          <a:xfrm>
            <a:off x="1354" y="0"/>
            <a:ext cx="9141291" cy="5143500"/>
          </a:xfrm>
          <a:prstGeom prst="rect">
            <a:avLst/>
          </a:prstGeom>
        </p:spPr>
      </p:pic>
    </p:spTree>
    <p:extLst>
      <p:ext uri="{BB962C8B-B14F-4D97-AF65-F5344CB8AC3E}">
        <p14:creationId xmlns:p14="http://schemas.microsoft.com/office/powerpoint/2010/main" val="3540000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solidFill>
                  <a:srgbClr val="FFFFFF"/>
                </a:solidFill>
                <a:latin typeface="Scholarly Ambition" pitchFamily="2" charset="0"/>
                <a:sym typeface="Nixie One"/>
              </a:rPr>
              <a:t>POSSIBLE </a:t>
            </a:r>
          </a:p>
          <a:p>
            <a:pPr marL="0" lvl="0" indent="0" algn="ctr" rtl="0">
              <a:spcBef>
                <a:spcPts val="0"/>
              </a:spcBef>
              <a:spcAft>
                <a:spcPts val="0"/>
              </a:spcAft>
              <a:buNone/>
            </a:pPr>
            <a:r>
              <a:rPr lang="en" sz="2800" b="1" dirty="0">
                <a:solidFill>
                  <a:srgbClr val="FFFFFF"/>
                </a:solidFill>
                <a:latin typeface="Scholarly Ambition" pitchFamily="2" charset="0"/>
                <a:sym typeface="Nixie One"/>
              </a:rPr>
              <a:t>SOLUTIONS </a:t>
            </a:r>
            <a:endParaRPr sz="900" b="1" dirty="0">
              <a:solidFill>
                <a:srgbClr val="FFFFFF"/>
              </a:solidFill>
              <a:latin typeface="Scholarly Ambition" pitchFamily="2" charset="0"/>
            </a:endParaRPr>
          </a:p>
        </p:txBody>
      </p:sp>
      <p:sp>
        <p:nvSpPr>
          <p:cNvPr id="7" name="Subtitle 2">
            <a:extLst>
              <a:ext uri="{FF2B5EF4-FFF2-40B4-BE49-F238E27FC236}">
                <a16:creationId xmlns:a16="http://schemas.microsoft.com/office/drawing/2014/main" id="{FE55E471-F078-28A8-B381-268605B76F17}"/>
              </a:ext>
            </a:extLst>
          </p:cNvPr>
          <p:cNvSpPr>
            <a:spLocks noGrp="1"/>
          </p:cNvSpPr>
          <p:nvPr>
            <p:ph type="subTitle" idx="1"/>
          </p:nvPr>
        </p:nvSpPr>
        <p:spPr>
          <a:xfrm>
            <a:off x="2612572" y="543771"/>
            <a:ext cx="6283928" cy="4055957"/>
          </a:xfrm>
        </p:spPr>
        <p:txBody>
          <a:bodyPr/>
          <a:lstStyle/>
          <a:p>
            <a:pPr marL="425450" indent="-285750">
              <a:buFont typeface="Wingdings" panose="05000000000000000000" pitchFamily="2" charset="2"/>
              <a:buChar char="q"/>
            </a:pPr>
            <a:r>
              <a:rPr lang="en-US" sz="2400" b="0" i="0" dirty="0">
                <a:solidFill>
                  <a:srgbClr val="FFFFFF"/>
                </a:solidFill>
                <a:effectLst/>
                <a:latin typeface="Scholarly Ambition" pitchFamily="2" charset="0"/>
                <a:ea typeface="Arial" panose="020B0604020202020204" pitchFamily="34" charset="0"/>
                <a:cs typeface="Arial" panose="020B0604020202020204" pitchFamily="34" charset="0"/>
              </a:rPr>
              <a:t>Creating a social media application that encapsulates the features of different platforms could be a viable idea, as long as there is a demand for such a service and the execution is done correctly. </a:t>
            </a:r>
          </a:p>
          <a:p>
            <a:pPr marL="425450" indent="-285750">
              <a:buFont typeface="Wingdings" panose="05000000000000000000" pitchFamily="2" charset="2"/>
              <a:buChar char="q"/>
            </a:pPr>
            <a:endParaRPr lang="en-US" sz="2400" dirty="0">
              <a:solidFill>
                <a:srgbClr val="FFFFFF"/>
              </a:solidFill>
              <a:latin typeface="Scholarly Ambition" pitchFamily="2" charset="0"/>
              <a:cs typeface="Arial" panose="020B0604020202020204" pitchFamily="34" charset="0"/>
            </a:endParaRPr>
          </a:p>
          <a:p>
            <a:pPr marL="425450" indent="-285750">
              <a:buFont typeface="Wingdings" panose="05000000000000000000" pitchFamily="2" charset="2"/>
              <a:buChar char="q"/>
            </a:pPr>
            <a:r>
              <a:rPr lang="en-US" sz="2400" dirty="0">
                <a:solidFill>
                  <a:srgbClr val="FFFFFF"/>
                </a:solidFill>
                <a:effectLst/>
                <a:latin typeface="Scholarly Ambition" pitchFamily="2" charset="0"/>
                <a:cs typeface="Arial" panose="020B0604020202020204" pitchFamily="34" charset="0"/>
              </a:rPr>
              <a:t>As currently, these social media applications are using the concept of centralization, putting a step towards decentralization can also be a significant advancement in the factor of rapid tech advancement</a:t>
            </a:r>
            <a:endParaRPr lang="en-US" sz="2800" dirty="0">
              <a:latin typeface="Scholarly Ambition" pitchFamily="2" charset="0"/>
            </a:endParaRPr>
          </a:p>
        </p:txBody>
      </p:sp>
    </p:spTree>
    <p:extLst>
      <p:ext uri="{BB962C8B-B14F-4D97-AF65-F5344CB8AC3E}">
        <p14:creationId xmlns:p14="http://schemas.microsoft.com/office/powerpoint/2010/main" val="2796377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86741" y="2865664"/>
            <a:ext cx="6087835" cy="17144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Scholarly Ambition" pitchFamily="2" charset="0"/>
              </a:rPr>
              <a:t>To develop a react-redux-based web application, social media community which mainly targets students by providing the encapsulation of </a:t>
            </a:r>
            <a:br>
              <a:rPr lang="en-US" dirty="0">
                <a:latin typeface="Scholarly Ambition" pitchFamily="2" charset="0"/>
              </a:rPr>
            </a:br>
            <a:r>
              <a:rPr lang="en-US" dirty="0">
                <a:latin typeface="Scholarly Ambition" pitchFamily="2" charset="0"/>
              </a:rPr>
              <a:t>pre-existing features of the other social media platforms and putting our step towards decentralization</a:t>
            </a:r>
            <a:endParaRPr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rgbClr val="FFFFFF"/>
                </a:solidFill>
                <a:latin typeface="Scholarly Ambition" pitchFamily="2" charset="0"/>
                <a:ea typeface="Nixie One"/>
                <a:cs typeface="Nixie One"/>
                <a:sym typeface="Nixie One"/>
              </a:rPr>
              <a:t>OBJECTIVE</a:t>
            </a:r>
            <a:endParaRPr sz="1000" b="1" dirty="0">
              <a:solidFill>
                <a:srgbClr val="FFFFFF"/>
              </a:solidFill>
              <a:latin typeface="Scholarly Ambition" pitchFamily="2" charset="0"/>
            </a:endParaRPr>
          </a:p>
        </p:txBody>
      </p:sp>
    </p:spTree>
    <p:extLst>
      <p:ext uri="{BB962C8B-B14F-4D97-AF65-F5344CB8AC3E}">
        <p14:creationId xmlns:p14="http://schemas.microsoft.com/office/powerpoint/2010/main" val="3148380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476575" y="4196444"/>
            <a:ext cx="6667425" cy="702130"/>
          </a:xfrm>
          <a:prstGeom prst="rect">
            <a:avLst/>
          </a:prstGeom>
        </p:spPr>
        <p:txBody>
          <a:bodyPr spcFirstLastPara="1" wrap="square" lIns="91425" tIns="91425" rIns="91425" bIns="91425" anchor="b" anchorCtr="0">
            <a:noAutofit/>
          </a:bodyPr>
          <a:lstStyle/>
          <a:p>
            <a:pPr lvl="0" algn="l" rtl="0">
              <a:spcBef>
                <a:spcPts val="0"/>
              </a:spcBef>
              <a:spcAft>
                <a:spcPts val="0"/>
              </a:spcAft>
            </a:pPr>
            <a:r>
              <a:rPr lang="en-US" sz="2000" dirty="0">
                <a:solidFill>
                  <a:schemeClr val="tx1"/>
                </a:solidFill>
                <a:latin typeface="Scholarly Ambition" pitchFamily="2" charset="0"/>
              </a:rPr>
              <a:t>React-Redux is a popular and powerful combination of tools that can be used to build complex, data-driven web applications.</a:t>
            </a:r>
            <a:br>
              <a:rPr lang="en-US" sz="2000" dirty="0">
                <a:solidFill>
                  <a:schemeClr val="tx1"/>
                </a:solidFill>
                <a:latin typeface="Scholarly Ambition" pitchFamily="2" charset="0"/>
              </a:rPr>
            </a:br>
            <a:br>
              <a:rPr lang="en-US" sz="2000" dirty="0">
                <a:solidFill>
                  <a:schemeClr val="tx1"/>
                </a:solidFill>
                <a:latin typeface="Scholarly Ambition" pitchFamily="2" charset="0"/>
              </a:rPr>
            </a:br>
            <a:r>
              <a:rPr lang="en-US" sz="2000" dirty="0">
                <a:solidFill>
                  <a:schemeClr val="tx1"/>
                </a:solidFill>
                <a:latin typeface="Scholarly Ambition" pitchFamily="2" charset="0"/>
              </a:rPr>
              <a:t>--Efficient state management</a:t>
            </a:r>
            <a:br>
              <a:rPr lang="en-US" sz="2000" dirty="0">
                <a:solidFill>
                  <a:schemeClr val="tx1"/>
                </a:solidFill>
                <a:latin typeface="Scholarly Ambition" pitchFamily="2" charset="0"/>
              </a:rPr>
            </a:br>
            <a:r>
              <a:rPr lang="en-US" sz="2000" dirty="0">
                <a:solidFill>
                  <a:schemeClr val="tx1"/>
                </a:solidFill>
                <a:latin typeface="Scholarly Ambition" pitchFamily="2" charset="0"/>
              </a:rPr>
              <a:t>--Component reusability</a:t>
            </a:r>
            <a:br>
              <a:rPr lang="en-US" sz="2000" dirty="0">
                <a:solidFill>
                  <a:schemeClr val="tx1"/>
                </a:solidFill>
                <a:latin typeface="Scholarly Ambition" pitchFamily="2" charset="0"/>
              </a:rPr>
            </a:br>
            <a:r>
              <a:rPr lang="en-US" sz="2000" dirty="0">
                <a:solidFill>
                  <a:schemeClr val="tx1"/>
                </a:solidFill>
                <a:latin typeface="Scholarly Ambition" pitchFamily="2" charset="0"/>
              </a:rPr>
              <a:t>--Large developer community</a:t>
            </a:r>
            <a:br>
              <a:rPr lang="en-US" sz="2000" dirty="0">
                <a:solidFill>
                  <a:schemeClr val="tx1"/>
                </a:solidFill>
                <a:latin typeface="Scholarly Ambition" pitchFamily="2" charset="0"/>
              </a:rPr>
            </a:br>
            <a:r>
              <a:rPr lang="en-US" sz="2000" dirty="0">
                <a:solidFill>
                  <a:schemeClr val="tx1"/>
                </a:solidFill>
                <a:latin typeface="Scholarly Ambition" pitchFamily="2" charset="0"/>
              </a:rPr>
              <a:t>--Compatible with other technologies :</a:t>
            </a:r>
            <a:br>
              <a:rPr lang="en-US" sz="2000" dirty="0">
                <a:solidFill>
                  <a:schemeClr val="tx1"/>
                </a:solidFill>
                <a:latin typeface="Scholarly Ambition" pitchFamily="2" charset="0"/>
              </a:rPr>
            </a:br>
            <a:r>
              <a:rPr lang="en-US" sz="2000" dirty="0">
                <a:solidFill>
                  <a:schemeClr val="tx1"/>
                </a:solidFill>
                <a:latin typeface="Scholarly Ambition" pitchFamily="2" charset="0"/>
              </a:rPr>
              <a:t>React-Redux can be easily integrated with other technologies like React Native, allowing developers to create applications for multiple platforms using the same codebase.</a:t>
            </a:r>
            <a:br>
              <a:rPr lang="en-US" sz="2000" dirty="0">
                <a:solidFill>
                  <a:schemeClr val="tx1"/>
                </a:solidFill>
                <a:latin typeface="Scholarly Ambition" pitchFamily="2" charset="0"/>
              </a:rPr>
            </a:br>
            <a:r>
              <a:rPr lang="en-US" sz="2000" dirty="0">
                <a:solidFill>
                  <a:schemeClr val="tx1"/>
                </a:solidFill>
                <a:latin typeface="Scholarly Ambition" pitchFamily="2" charset="0"/>
              </a:rPr>
              <a:t>--Optimized performance:</a:t>
            </a:r>
            <a:br>
              <a:rPr lang="en-US" sz="2000" dirty="0">
                <a:solidFill>
                  <a:schemeClr val="tx1"/>
                </a:solidFill>
                <a:latin typeface="Scholarly Ambition" pitchFamily="2" charset="0"/>
              </a:rPr>
            </a:br>
            <a:r>
              <a:rPr lang="en-US" sz="2000" dirty="0">
                <a:solidFill>
                  <a:schemeClr val="tx1"/>
                </a:solidFill>
                <a:latin typeface="Scholarly Ambition" pitchFamily="2" charset="0"/>
              </a:rPr>
              <a:t>React-Redux uses a virtual DOM (Document Object Model) to optimize performance, allowing it to update the DOM efficiently and reduce the number of unnecessary re-renders. This can help improve application performance and speed.</a:t>
            </a: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rgbClr val="FFFFFF"/>
                </a:solidFill>
                <a:latin typeface="Scholarly Ambition" pitchFamily="2" charset="0"/>
                <a:ea typeface="Nixie One"/>
                <a:cs typeface="Nixie One"/>
                <a:sym typeface="Nixie One"/>
              </a:rPr>
              <a:t>WHY </a:t>
            </a:r>
          </a:p>
          <a:p>
            <a:pPr marL="0" lvl="0" indent="0" algn="ctr" rtl="0">
              <a:spcBef>
                <a:spcPts val="0"/>
              </a:spcBef>
              <a:spcAft>
                <a:spcPts val="0"/>
              </a:spcAft>
              <a:buNone/>
            </a:pPr>
            <a:r>
              <a:rPr lang="en" sz="3200" b="1" dirty="0">
                <a:solidFill>
                  <a:srgbClr val="FFFFFF"/>
                </a:solidFill>
                <a:latin typeface="Scholarly Ambition" pitchFamily="2" charset="0"/>
                <a:sym typeface="Nixie One"/>
              </a:rPr>
              <a:t>REACT.js</a:t>
            </a:r>
            <a:endParaRPr sz="1000" b="1" dirty="0">
              <a:solidFill>
                <a:srgbClr val="FFFFFF"/>
              </a:solidFill>
              <a:latin typeface="Scholarly Ambition" pitchFamily="2" charset="0"/>
            </a:endParaRPr>
          </a:p>
        </p:txBody>
      </p:sp>
    </p:spTree>
    <p:extLst>
      <p:ext uri="{BB962C8B-B14F-4D97-AF65-F5344CB8AC3E}">
        <p14:creationId xmlns:p14="http://schemas.microsoft.com/office/powerpoint/2010/main" val="2848507939"/>
      </p:ext>
    </p:extLst>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504</TotalTime>
  <Words>1260</Words>
  <Application>Microsoft Office PowerPoint</Application>
  <PresentationFormat>On-screen Show (16:9)</PresentationFormat>
  <Paragraphs>249</Paragraphs>
  <Slides>26</Slides>
  <Notes>26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26</vt:i4>
      </vt:variant>
    </vt:vector>
  </HeadingPairs>
  <TitlesOfParts>
    <vt:vector size="40" baseType="lpstr">
      <vt:lpstr>Abulonia Demo</vt:lpstr>
      <vt:lpstr>Anton</vt:lpstr>
      <vt:lpstr>Arial</vt:lpstr>
      <vt:lpstr>Bradley Hand ITC</vt:lpstr>
      <vt:lpstr>BubbleGum</vt:lpstr>
      <vt:lpstr>Calibri</vt:lpstr>
      <vt:lpstr>Helvetica Neue</vt:lpstr>
      <vt:lpstr>Hey August</vt:lpstr>
      <vt:lpstr>Muli</vt:lpstr>
      <vt:lpstr>Nixie One</vt:lpstr>
      <vt:lpstr>Scholarly Ambition</vt:lpstr>
      <vt:lpstr>Segoe Script</vt:lpstr>
      <vt:lpstr>Wingdings</vt:lpstr>
      <vt:lpstr>Imogen template</vt:lpstr>
      <vt:lpstr>STUDIFY STUDENT SPHERE  </vt:lpstr>
      <vt:lpstr>Team Presentation</vt:lpstr>
      <vt:lpstr>CONTENTS</vt:lpstr>
      <vt:lpstr>PROJECT DESCRIPTION</vt:lpstr>
      <vt:lpstr>PowerPoint Presentation</vt:lpstr>
      <vt:lpstr>PowerPoint Presentation</vt:lpstr>
      <vt:lpstr>PowerPoint Presentation</vt:lpstr>
      <vt:lpstr>To develop a react-redux-based web application, social media community which mainly targets students by providing the encapsulation of  pre-existing features of the other social media platforms and putting our step towards decentralization</vt:lpstr>
      <vt:lpstr>React-Redux is a popular and powerful combination of tools that can be used to build complex, data-driven web applications.  --Efficient state management --Component reusability --Large developer community --Compatible with other technologies : React-Redux can be easily integrated with other technologies like React Native, allowing developers to create applications for multiple platforms using the same codebase. --Optimized performance: React-Redux uses a virtual DOM (Document Object Model) to optimize performance, allowing it to update the DOM efficiently and reduce the number of unnecessary re-renders. This can help improve application performance and speed.</vt:lpstr>
      <vt:lpstr>PROJECT METHODOLOGY</vt:lpstr>
      <vt:lpstr>PROCESS</vt:lpstr>
      <vt:lpstr>PROCEDURE PATH</vt:lpstr>
      <vt:lpstr>PowerPoint Presentation</vt:lpstr>
      <vt:lpstr>PowerPoint Presentation</vt:lpstr>
      <vt:lpstr>FEATURES &amp; BENIFITS</vt:lpstr>
      <vt:lpstr>PLANNING</vt:lpstr>
      <vt:lpstr>Roadmap</vt:lpstr>
      <vt:lpstr>Expected time line  &amp; chart mapping </vt:lpstr>
      <vt:lpstr>CHALLENGES</vt:lpstr>
      <vt:lpstr>SEVERAL CHALLENGES TO CONSIDER  BEFORE IMPLEMENTING SUCH AN IDEA:</vt:lpstr>
      <vt:lpstr>CHALLENGES FACED  WHILE CREATION</vt:lpstr>
      <vt:lpstr>conclusion</vt:lpstr>
      <vt:lpstr>PowerPoint Presentation</vt:lpstr>
      <vt:lpstr>SWOT Analysis</vt:lpstr>
      <vt:lpstr> Overall, its success will depend on its ability to attract and retain a large and engaged user base, differentiate itself from established social media platforms, and continually innovate and improve its features and benefits to meet user needs.  React-Redux is a powerful and versatile tool for building complex, data-driven web applications like STUDIFY.  Its efficient state management, component reusability, large developer community, compatibility with other technologies, and optimized performance make it a great choice for developing robust and scalable web applications.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STUDIFY STUDENT SPHERE</dc:title>
  <cp:lastModifiedBy>Ayush Mishra</cp:lastModifiedBy>
  <cp:revision>137</cp:revision>
  <dcterms:modified xsi:type="dcterms:W3CDTF">2023-06-28T05:49:29Z</dcterms:modified>
</cp:coreProperties>
</file>