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527" r:id="rId5"/>
    <p:sldId id="528" r:id="rId6"/>
    <p:sldId id="529" r:id="rId7"/>
    <p:sldId id="530" r:id="rId8"/>
    <p:sldId id="531" r:id="rId9"/>
    <p:sldId id="532" r:id="rId10"/>
    <p:sldId id="535" r:id="rId11"/>
    <p:sldId id="533" r:id="rId12"/>
    <p:sldId id="539" r:id="rId13"/>
    <p:sldId id="536" r:id="rId14"/>
    <p:sldId id="537" r:id="rId15"/>
    <p:sldId id="522" r:id="rId16"/>
    <p:sldId id="521" r:id="rId17"/>
    <p:sldId id="52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8300"/>
    <a:srgbClr val="405F83"/>
    <a:srgbClr val="70A0D7"/>
    <a:srgbClr val="389BC8"/>
    <a:srgbClr val="2C7CA0"/>
    <a:srgbClr val="FF733C"/>
    <a:srgbClr val="FFDA70"/>
    <a:srgbClr val="FFC800"/>
    <a:srgbClr val="FFAA00"/>
    <a:srgbClr val="0A7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109" d="100"/>
          <a:sy n="109" d="100"/>
        </p:scale>
        <p:origin x="48" y="222"/>
      </p:cViewPr>
      <p:guideLst>
        <p:guide orient="horz" pos="2176"/>
        <p:guide pos="383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8" d="100"/>
          <a:sy n="88" d="100"/>
        </p:scale>
        <p:origin x="3819"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5/1/2021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5/1/2021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7</a:t>
            </a:fld>
            <a:endParaRPr lang="en-US" dirty="0"/>
          </a:p>
        </p:txBody>
      </p:sp>
    </p:spTree>
    <p:extLst>
      <p:ext uri="{BB962C8B-B14F-4D97-AF65-F5344CB8AC3E}">
        <p14:creationId xmlns:p14="http://schemas.microsoft.com/office/powerpoint/2010/main" val="37690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8</a:t>
            </a:fld>
            <a:endParaRPr lang="en-US" dirty="0"/>
          </a:p>
        </p:txBody>
      </p:sp>
    </p:spTree>
    <p:extLst>
      <p:ext uri="{BB962C8B-B14F-4D97-AF65-F5344CB8AC3E}">
        <p14:creationId xmlns:p14="http://schemas.microsoft.com/office/powerpoint/2010/main" val="231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9</a:t>
            </a:fld>
            <a:endParaRPr lang="en-US" dirty="0"/>
          </a:p>
        </p:txBody>
      </p:sp>
    </p:spTree>
    <p:extLst>
      <p:ext uri="{BB962C8B-B14F-4D97-AF65-F5344CB8AC3E}">
        <p14:creationId xmlns:p14="http://schemas.microsoft.com/office/powerpoint/2010/main" val="1354198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initial assumption was that COVID infection rates would contribute to the rise of CalFresh assistance. It did not – initially</a:t>
            </a:r>
          </a:p>
          <a:p>
            <a:endParaRPr lang="en-US" dirty="0"/>
          </a:p>
          <a:p>
            <a:r>
              <a:rPr lang="en-US" dirty="0"/>
              <a:t>The government shutdown policies had a direct and pronounced affect to the rise of unemployment and consequently CalFresh assistance.</a:t>
            </a:r>
          </a:p>
          <a:p>
            <a:endParaRPr lang="en-US" dirty="0"/>
          </a:p>
          <a:p>
            <a:r>
              <a:rPr lang="en-US" dirty="0"/>
              <a:t>As unemployment dropped, so did CalFresh in parallel; except late in 2020, where the two diverged</a:t>
            </a:r>
          </a:p>
          <a:p>
            <a:endParaRPr lang="en-US" dirty="0"/>
          </a:p>
          <a:p>
            <a:r>
              <a:rPr lang="en-US" dirty="0"/>
              <a:t>If we look back at Covid cases, we see there was an inflection point when COVID cases spiked, CalFresh did as well, with a delayed response. </a:t>
            </a:r>
          </a:p>
        </p:txBody>
      </p:sp>
      <p:sp>
        <p:nvSpPr>
          <p:cNvPr id="4" name="Slide Number Placeholder 3"/>
          <p:cNvSpPr>
            <a:spLocks noGrp="1"/>
          </p:cNvSpPr>
          <p:nvPr>
            <p:ph type="sldNum" sz="quarter" idx="5"/>
          </p:nvPr>
        </p:nvSpPr>
        <p:spPr/>
        <p:txBody>
          <a:bodyPr/>
          <a:lstStyle/>
          <a:p>
            <a:fld id="{B0FCC8D5-6D68-A443-97C0-91AE5977134B}" type="slidenum">
              <a:rPr lang="en-US" smtClean="0"/>
              <a:pPr/>
              <a:t>10</a:t>
            </a:fld>
            <a:endParaRPr lang="en-US" dirty="0"/>
          </a:p>
        </p:txBody>
      </p:sp>
    </p:spTree>
    <p:extLst>
      <p:ext uri="{BB962C8B-B14F-4D97-AF65-F5344CB8AC3E}">
        <p14:creationId xmlns:p14="http://schemas.microsoft.com/office/powerpoint/2010/main" val="2093336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11</a:t>
            </a:fld>
            <a:endParaRPr lang="en-US" dirty="0"/>
          </a:p>
        </p:txBody>
      </p:sp>
    </p:spTree>
    <p:extLst>
      <p:ext uri="{BB962C8B-B14F-4D97-AF65-F5344CB8AC3E}">
        <p14:creationId xmlns:p14="http://schemas.microsoft.com/office/powerpoint/2010/main" val="48936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12</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346278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5078313"/>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COVID-19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Impact to California’s Food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Assistance Program (SNAP)</a:t>
            </a:r>
          </a:p>
        </p:txBody>
      </p:sp>
      <p:sp>
        <p:nvSpPr>
          <p:cNvPr id="2" name="TextBox 1">
            <a:extLst>
              <a:ext uri="{FF2B5EF4-FFF2-40B4-BE49-F238E27FC236}">
                <a16:creationId xmlns:a16="http://schemas.microsoft.com/office/drawing/2014/main" id="{6F0A06CA-6C83-42E3-9C5A-A03B11EFC844}"/>
              </a:ext>
            </a:extLst>
          </p:cNvPr>
          <p:cNvSpPr txBox="1"/>
          <p:nvPr/>
        </p:nvSpPr>
        <p:spPr>
          <a:xfrm>
            <a:off x="74612" y="6096000"/>
            <a:ext cx="1879041"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May 1, 2021</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3" name="Text Placeholder 2">
            <a:extLst>
              <a:ext uri="{FF2B5EF4-FFF2-40B4-BE49-F238E27FC236}">
                <a16:creationId xmlns:a16="http://schemas.microsoft.com/office/drawing/2014/main" id="{3614DBDE-5188-408D-AB39-100D05C172E3}"/>
              </a:ext>
            </a:extLst>
          </p:cNvPr>
          <p:cNvSpPr>
            <a:spLocks noGrp="1"/>
          </p:cNvSpPr>
          <p:nvPr>
            <p:ph type="body" idx="1"/>
          </p:nvPr>
        </p:nvSpPr>
        <p:spPr/>
        <p:txBody>
          <a:bodyPr>
            <a:normAutofit/>
          </a:bodyPr>
          <a:lstStyle/>
          <a:p>
            <a:r>
              <a:rPr lang="en-US" sz="2800" dirty="0"/>
              <a:t>COVID had no direct impact…</a:t>
            </a:r>
          </a:p>
        </p:txBody>
      </p:sp>
      <p:pic>
        <p:nvPicPr>
          <p:cNvPr id="19" name="Content Placeholder 18">
            <a:extLst>
              <a:ext uri="{FF2B5EF4-FFF2-40B4-BE49-F238E27FC236}">
                <a16:creationId xmlns:a16="http://schemas.microsoft.com/office/drawing/2014/main" id="{529C7CD5-FD00-4FD7-8D23-6DE9B933DE91}"/>
              </a:ext>
            </a:extLst>
          </p:cNvPr>
          <p:cNvPicPr>
            <a:picLocks noGrp="1" noChangeAspect="1"/>
          </p:cNvPicPr>
          <p:nvPr>
            <p:ph sz="half" idx="2"/>
          </p:nvPr>
        </p:nvPicPr>
        <p:blipFill>
          <a:blip r:embed="rId3"/>
          <a:stretch>
            <a:fillRect/>
          </a:stretch>
        </p:blipFill>
        <p:spPr>
          <a:xfrm>
            <a:off x="609600" y="2636044"/>
            <a:ext cx="5384800" cy="3028949"/>
          </a:xfrm>
        </p:spPr>
      </p:pic>
      <p:pic>
        <p:nvPicPr>
          <p:cNvPr id="25" name="Content Placeholder 24">
            <a:extLst>
              <a:ext uri="{FF2B5EF4-FFF2-40B4-BE49-F238E27FC236}">
                <a16:creationId xmlns:a16="http://schemas.microsoft.com/office/drawing/2014/main" id="{9244EE3C-F2B1-4170-9AC9-5A5F2E3F9ADB}"/>
              </a:ext>
            </a:extLst>
          </p:cNvPr>
          <p:cNvPicPr>
            <a:picLocks noGrp="1" noChangeAspect="1"/>
          </p:cNvPicPr>
          <p:nvPr>
            <p:ph sz="quarter" idx="4"/>
          </p:nvPr>
        </p:nvPicPr>
        <p:blipFill>
          <a:blip r:embed="rId4"/>
          <a:stretch>
            <a:fillRect/>
          </a:stretch>
        </p:blipFill>
        <p:spPr>
          <a:xfrm>
            <a:off x="6191250" y="2635151"/>
            <a:ext cx="5387975" cy="3030735"/>
          </a:xfrm>
        </p:spPr>
      </p:pic>
      <p:sp>
        <p:nvSpPr>
          <p:cNvPr id="32" name="Text Placeholder 31">
            <a:extLst>
              <a:ext uri="{FF2B5EF4-FFF2-40B4-BE49-F238E27FC236}">
                <a16:creationId xmlns:a16="http://schemas.microsoft.com/office/drawing/2014/main" id="{A0B46487-9DDD-4170-8DBE-60AC36E0BF06}"/>
              </a:ext>
            </a:extLst>
          </p:cNvPr>
          <p:cNvSpPr>
            <a:spLocks noGrp="1"/>
          </p:cNvSpPr>
          <p:nvPr>
            <p:ph type="body" sz="quarter" idx="3"/>
          </p:nvPr>
        </p:nvSpPr>
        <p:spPr/>
        <p:txBody>
          <a:bodyPr>
            <a:normAutofit/>
          </a:bodyPr>
          <a:lstStyle/>
          <a:p>
            <a:r>
              <a:rPr lang="en-US" sz="2800" dirty="0"/>
              <a:t>Policies had immediate affect</a:t>
            </a:r>
          </a:p>
        </p:txBody>
      </p:sp>
      <p:sp>
        <p:nvSpPr>
          <p:cNvPr id="33" name="Text Placeholder 2">
            <a:extLst>
              <a:ext uri="{FF2B5EF4-FFF2-40B4-BE49-F238E27FC236}">
                <a16:creationId xmlns:a16="http://schemas.microsoft.com/office/drawing/2014/main" id="{74752B95-F18F-40A5-93FC-10FD8AC640DB}"/>
              </a:ext>
            </a:extLst>
          </p:cNvPr>
          <p:cNvSpPr txBox="1">
            <a:spLocks/>
          </p:cNvSpPr>
          <p:nvPr/>
        </p:nvSpPr>
        <p:spPr>
          <a:xfrm>
            <a:off x="609440" y="5867400"/>
            <a:ext cx="10514171" cy="639763"/>
          </a:xfrm>
          <a:prstGeom prst="rect">
            <a:avLst/>
          </a:prstGeom>
        </p:spPr>
        <p:txBody>
          <a:bodyPr vert="horz" lIns="121899" tIns="60949" rIns="121899" bIns="60949" rtlCol="0" anchor="b">
            <a:normAutofit/>
          </a:bodyPr>
          <a:lstStyle>
            <a:lvl1pPr marL="0" indent="0" algn="l" defTabSz="1218987" rtl="0" eaLnBrk="1" latinLnBrk="0" hangingPunct="1">
              <a:lnSpc>
                <a:spcPct val="85000"/>
              </a:lnSpc>
              <a:spcBef>
                <a:spcPts val="0"/>
              </a:spcBef>
              <a:spcAft>
                <a:spcPts val="600"/>
              </a:spcAft>
              <a:buFont typeface="Arial" pitchFamily="34" charset="0"/>
              <a:buNone/>
              <a:defRPr sz="3200" b="1" kern="1200">
                <a:solidFill>
                  <a:srgbClr val="70A0D7"/>
                </a:solidFill>
                <a:latin typeface="Arial"/>
                <a:ea typeface="+mn-ea"/>
                <a:cs typeface="Arial"/>
              </a:defRPr>
            </a:lvl1pPr>
            <a:lvl2pPr marL="609493" indent="0" algn="l" defTabSz="1218987" rtl="0" eaLnBrk="1" latinLnBrk="0" hangingPunct="1">
              <a:lnSpc>
                <a:spcPct val="85000"/>
              </a:lnSpc>
              <a:spcBef>
                <a:spcPts val="0"/>
              </a:spcBef>
              <a:spcAft>
                <a:spcPts val="600"/>
              </a:spcAft>
              <a:buFont typeface="Arial" pitchFamily="34" charset="0"/>
              <a:buNone/>
              <a:defRPr sz="2700" b="1" kern="1200">
                <a:solidFill>
                  <a:srgbClr val="70A0D7"/>
                </a:solidFill>
                <a:latin typeface="Arial"/>
                <a:ea typeface="+mn-ea"/>
                <a:cs typeface="Arial"/>
              </a:defRPr>
            </a:lvl2pPr>
            <a:lvl3pPr marL="1218987" indent="0" algn="l" defTabSz="1218987" rtl="0" eaLnBrk="1" latinLnBrk="0" hangingPunct="1">
              <a:lnSpc>
                <a:spcPct val="85000"/>
              </a:lnSpc>
              <a:spcBef>
                <a:spcPts val="0"/>
              </a:spcBef>
              <a:spcAft>
                <a:spcPts val="600"/>
              </a:spcAft>
              <a:buFont typeface="Arial" pitchFamily="34" charset="0"/>
              <a:buNone/>
              <a:defRPr sz="2400" b="1" kern="1200">
                <a:solidFill>
                  <a:srgbClr val="70A0D7"/>
                </a:solidFill>
                <a:latin typeface="Arial"/>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5pPr>
            <a:lvl6pPr marL="304746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8pPr>
            <a:lvl9pPr marL="487594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9pPr>
          </a:lstStyle>
          <a:p>
            <a:r>
              <a:rPr lang="en-US" sz="2800" dirty="0">
                <a:solidFill>
                  <a:srgbClr val="C00000"/>
                </a:solidFill>
              </a:rPr>
              <a:t>Inflection point for CalFresh enrollment</a:t>
            </a:r>
          </a:p>
        </p:txBody>
      </p:sp>
      <p:pic>
        <p:nvPicPr>
          <p:cNvPr id="34" name="Content Placeholder 18">
            <a:extLst>
              <a:ext uri="{FF2B5EF4-FFF2-40B4-BE49-F238E27FC236}">
                <a16:creationId xmlns:a16="http://schemas.microsoft.com/office/drawing/2014/main" id="{534AAD97-43AE-4C88-AADC-6BD71EFF8A43}"/>
              </a:ext>
            </a:extLst>
          </p:cNvPr>
          <p:cNvPicPr>
            <a:picLocks noChangeAspect="1"/>
          </p:cNvPicPr>
          <p:nvPr/>
        </p:nvPicPr>
        <p:blipFill>
          <a:blip r:embed="rId3"/>
          <a:stretch>
            <a:fillRect/>
          </a:stretch>
        </p:blipFill>
        <p:spPr>
          <a:xfrm>
            <a:off x="612648" y="2633472"/>
            <a:ext cx="5384800" cy="3028949"/>
          </a:xfrm>
          <a:prstGeom prst="rect">
            <a:avLst/>
          </a:prstGeom>
        </p:spPr>
      </p:pic>
      <p:sp>
        <p:nvSpPr>
          <p:cNvPr id="35" name="Arrow: Right 34">
            <a:extLst>
              <a:ext uri="{FF2B5EF4-FFF2-40B4-BE49-F238E27FC236}">
                <a16:creationId xmlns:a16="http://schemas.microsoft.com/office/drawing/2014/main" id="{0A6120A1-F5A4-4B05-AA1C-DED814B2B595}"/>
              </a:ext>
            </a:extLst>
          </p:cNvPr>
          <p:cNvSpPr/>
          <p:nvPr/>
        </p:nvSpPr>
        <p:spPr>
          <a:xfrm rot="19995658">
            <a:off x="4098278" y="3830636"/>
            <a:ext cx="457200" cy="381000"/>
          </a:xfrm>
          <a:prstGeom prst="rightArrow">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794944-DE51-4F66-A2B5-14526040BEB5}"/>
              </a:ext>
            </a:extLst>
          </p:cNvPr>
          <p:cNvSpPr txBox="1"/>
          <p:nvPr/>
        </p:nvSpPr>
        <p:spPr>
          <a:xfrm>
            <a:off x="2360612" y="2074197"/>
            <a:ext cx="1828800" cy="523220"/>
          </a:xfrm>
          <a:prstGeom prst="rect">
            <a:avLst/>
          </a:prstGeom>
          <a:noFill/>
        </p:spPr>
        <p:txBody>
          <a:bodyPr wrap="square" rtlCol="0">
            <a:spAutoFit/>
          </a:bodyPr>
          <a:lstStyle/>
          <a:p>
            <a:r>
              <a:rPr lang="en-US" sz="2800" b="1" i="1" dirty="0">
                <a:solidFill>
                  <a:srgbClr val="E18300"/>
                </a:solidFill>
                <a:latin typeface="Arial" panose="020B0604020202020204" pitchFamily="34" charset="0"/>
                <a:cs typeface="Arial" panose="020B0604020202020204" pitchFamily="34" charset="0"/>
              </a:rPr>
              <a:t>initially</a:t>
            </a:r>
            <a:endParaRPr lang="en-US" b="1" i="1" dirty="0">
              <a:solidFill>
                <a:srgbClr val="E183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6975E2B-BE0E-432E-9D29-4C91FC032315}"/>
              </a:ext>
            </a:extLst>
          </p:cNvPr>
          <p:cNvSpPr txBox="1"/>
          <p:nvPr/>
        </p:nvSpPr>
        <p:spPr>
          <a:xfrm>
            <a:off x="6191250" y="3124200"/>
            <a:ext cx="5079276" cy="2308324"/>
          </a:xfrm>
          <a:prstGeom prst="rect">
            <a:avLst/>
          </a:prstGeom>
          <a:noFill/>
        </p:spPr>
        <p:txBody>
          <a:bodyPr wrap="none" rtlCol="0">
            <a:spAutoFit/>
          </a:bodyPr>
          <a:lstStyle/>
          <a:p>
            <a:r>
              <a:rPr lang="en-US" sz="3600" i="1" dirty="0">
                <a:solidFill>
                  <a:schemeClr val="tx2"/>
                </a:solidFill>
              </a:rPr>
              <a:t>COVID-19 cases did affect </a:t>
            </a:r>
            <a:br>
              <a:rPr lang="en-US" sz="3600" i="1" dirty="0">
                <a:solidFill>
                  <a:schemeClr val="tx2"/>
                </a:solidFill>
              </a:rPr>
            </a:br>
            <a:r>
              <a:rPr lang="en-US" sz="3600" i="1" dirty="0">
                <a:solidFill>
                  <a:schemeClr val="tx2"/>
                </a:solidFill>
              </a:rPr>
              <a:t>CalFresh aid, but not until </a:t>
            </a:r>
            <a:br>
              <a:rPr lang="en-US" sz="3600" i="1" dirty="0">
                <a:solidFill>
                  <a:schemeClr val="tx2"/>
                </a:solidFill>
              </a:rPr>
            </a:br>
            <a:r>
              <a:rPr lang="en-US" sz="3600" i="1" dirty="0">
                <a:solidFill>
                  <a:schemeClr val="tx2"/>
                </a:solidFill>
              </a:rPr>
              <a:t>the second-wave spike in </a:t>
            </a:r>
            <a:br>
              <a:rPr lang="en-US" sz="3600" i="1" dirty="0">
                <a:solidFill>
                  <a:schemeClr val="tx2"/>
                </a:solidFill>
              </a:rPr>
            </a:br>
            <a:r>
              <a:rPr lang="en-US" sz="3600" i="1" dirty="0">
                <a:solidFill>
                  <a:schemeClr val="tx2"/>
                </a:solidFill>
              </a:rPr>
              <a:t>the Fall of 2020. </a:t>
            </a:r>
          </a:p>
        </p:txBody>
      </p:sp>
    </p:spTree>
    <p:extLst>
      <p:ext uri="{BB962C8B-B14F-4D97-AF65-F5344CB8AC3E}">
        <p14:creationId xmlns:p14="http://schemas.microsoft.com/office/powerpoint/2010/main" val="175562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1" presetID="1" presetClass="entr" presetSubtype="0" fill="hold" grpId="0" nodeType="withEffect">
                                  <p:stCondLst>
                                    <p:cond delay="1500"/>
                                  </p:stCondLst>
                                  <p:childTnLst>
                                    <p:set>
                                      <p:cBhvr>
                                        <p:cTn id="12" dur="1" fill="hold">
                                          <p:stCondLst>
                                            <p:cond delay="0"/>
                                          </p:stCondLst>
                                        </p:cTn>
                                        <p:tgtEl>
                                          <p:spTgt spid="36"/>
                                        </p:tgtEl>
                                        <p:attrNameLst>
                                          <p:attrName>style.visibility</p:attrName>
                                        </p:attrNameLst>
                                      </p:cBhvr>
                                      <p:to>
                                        <p:strVal val="visible"/>
                                      </p:to>
                                    </p:set>
                                  </p:childTnLst>
                                </p:cTn>
                              </p:par>
                              <p:par>
                                <p:cTn id="13" presetID="26" presetClass="emph" presetSubtype="0" fill="hold" grpId="1" nodeType="withEffect">
                                  <p:stCondLst>
                                    <p:cond delay="1500"/>
                                  </p:stCondLst>
                                  <p:childTnLst>
                                    <p:animEffect transition="out" filter="fade">
                                      <p:cBhvr>
                                        <p:cTn id="14" dur="500" tmFilter="0, 0; .2, .5; .8, .5; 1, 0"/>
                                        <p:tgtEl>
                                          <p:spTgt spid="36"/>
                                        </p:tgtEl>
                                      </p:cBhvr>
                                    </p:animEffect>
                                    <p:animScale>
                                      <p:cBhvr>
                                        <p:cTn id="15" dur="250" autoRev="1" fill="hold"/>
                                        <p:tgtEl>
                                          <p:spTgt spid="36"/>
                                        </p:tgtEl>
                                      </p:cBhvr>
                                      <p:by x="105000" y="105000"/>
                                    </p:animScale>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fade">
                                      <p:cBhvr>
                                        <p:cTn id="20" dur="500"/>
                                        <p:tgtEl>
                                          <p:spTgt spid="32">
                                            <p:txEl>
                                              <p:pRg st="0" end="0"/>
                                            </p:txEl>
                                          </p:spTgt>
                                        </p:tgtEl>
                                      </p:cBhvr>
                                    </p:animEffect>
                                  </p:childTnLst>
                                  <p:subTnLst>
                                    <p:set>
                                      <p:cBhvr override="childStyle">
                                        <p:cTn dur="1" fill="hold" display="0" masterRel="nextClick" afterEffect="1"/>
                                        <p:tgtEl>
                                          <p:spTgt spid="32">
                                            <p:txEl>
                                              <p:pRg st="0" end="0"/>
                                            </p:txEl>
                                          </p:spTgt>
                                        </p:tgtEl>
                                        <p:attrNameLst>
                                          <p:attrName>style.visibility</p:attrName>
                                        </p:attrNameLst>
                                      </p:cBhvr>
                                      <p:to>
                                        <p:strVal val="hidden"/>
                                      </p:to>
                                    </p:set>
                                  </p:sub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33"/>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grpId="0" nodeType="afterEffect">
                                  <p:stCondLst>
                                    <p:cond delay="3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build="p"/>
      <p:bldP spid="33" grpId="0"/>
      <p:bldP spid="35" grpId="0" animBg="1"/>
      <p:bldP spid="36" grpId="0"/>
      <p:bldP spid="36" grpId="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normAutofit/>
          </a:bodyPr>
          <a:lstStyle/>
          <a:p>
            <a:pPr algn="ctr"/>
            <a:r>
              <a:rPr lang="en-US" sz="6000" b="1" dirty="0">
                <a:solidFill>
                  <a:srgbClr val="405F83"/>
                </a:solidFill>
              </a:rPr>
              <a:t>Thank You!</a:t>
            </a:r>
          </a:p>
        </p:txBody>
      </p:sp>
    </p:spTree>
    <p:extLst>
      <p:ext uri="{BB962C8B-B14F-4D97-AF65-F5344CB8AC3E}">
        <p14:creationId xmlns:p14="http://schemas.microsoft.com/office/powerpoint/2010/main" val="149750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solidFill>
                  <a:srgbClr val="405F83"/>
                </a:solidFill>
              </a:rPr>
              <a:t>Project 1 - CalFresh </a:t>
            </a:r>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Rural Population</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correlation between infection rates and rural populations that may not wear masks?</a:t>
            </a:r>
          </a:p>
        </p:txBody>
      </p:sp>
    </p:spTree>
    <p:extLst>
      <p:ext uri="{BB962C8B-B14F-4D97-AF65-F5344CB8AC3E}">
        <p14:creationId xmlns:p14="http://schemas.microsoft.com/office/powerpoint/2010/main" val="3681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Population Impact</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worst covid infection rate as a percentage of population?</a:t>
            </a:r>
          </a:p>
        </p:txBody>
      </p:sp>
    </p:spTree>
    <p:extLst>
      <p:ext uri="{BB962C8B-B14F-4D97-AF65-F5344CB8AC3E}">
        <p14:creationId xmlns:p14="http://schemas.microsoft.com/office/powerpoint/2010/main" val="296089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Autofit/>
          </a:bodyPr>
          <a:lstStyle/>
          <a:p>
            <a:r>
              <a:rPr lang="en-US" sz="3600" dirty="0">
                <a:solidFill>
                  <a:srgbClr val="405F83"/>
                </a:solidFill>
              </a:rPr>
              <a:t>Covid-19 impact to CalFresh</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How did COVID-19 affect Californian enrollment in CalFresh?</a:t>
            </a:r>
          </a:p>
        </p:txBody>
      </p:sp>
    </p:spTree>
    <p:extLst>
      <p:ext uri="{BB962C8B-B14F-4D97-AF65-F5344CB8AC3E}">
        <p14:creationId xmlns:p14="http://schemas.microsoft.com/office/powerpoint/2010/main" val="402271173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3.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256</TotalTime>
  <Words>772</Words>
  <Application>Microsoft Office PowerPoint</Application>
  <PresentationFormat>Custom</PresentationFormat>
  <Paragraphs>139</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Narrow</vt:lpstr>
      <vt:lpstr>Calibri</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Rural Population</vt:lpstr>
      <vt:lpstr>Population Impact</vt:lpstr>
      <vt:lpstr>Covid-19 impact to CalFresh</vt:lpstr>
      <vt:lpstr>Conclusion</vt:lpstr>
      <vt:lpstr>PowerPoint Presentation</vt:lpstr>
      <vt:lpstr>Sample 2</vt:lpstr>
      <vt:lpstr>Sample 3</vt:lpstr>
      <vt:lpstr>Sample 4</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40</cp:revision>
  <dcterms:created xsi:type="dcterms:W3CDTF">2021-04-30T02:09:51Z</dcterms:created>
  <dcterms:modified xsi:type="dcterms:W3CDTF">2021-05-01T16:02:29Z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