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527" r:id="rId5"/>
    <p:sldId id="528" r:id="rId6"/>
    <p:sldId id="529" r:id="rId7"/>
    <p:sldId id="530" r:id="rId8"/>
    <p:sldId id="531" r:id="rId9"/>
    <p:sldId id="532" r:id="rId10"/>
    <p:sldId id="535" r:id="rId11"/>
    <p:sldId id="533" r:id="rId12"/>
    <p:sldId id="539" r:id="rId13"/>
    <p:sldId id="536" r:id="rId14"/>
    <p:sldId id="537" r:id="rId15"/>
    <p:sldId id="522" r:id="rId16"/>
    <p:sldId id="521" r:id="rId17"/>
    <p:sldId id="523"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8300"/>
    <a:srgbClr val="405F83"/>
    <a:srgbClr val="70A0D7"/>
    <a:srgbClr val="389BC8"/>
    <a:srgbClr val="2C7CA0"/>
    <a:srgbClr val="FF733C"/>
    <a:srgbClr val="FFDA70"/>
    <a:srgbClr val="FFC800"/>
    <a:srgbClr val="FFAA00"/>
    <a:srgbClr val="0A78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p:cViewPr varScale="1">
        <p:scale>
          <a:sx n="70" d="100"/>
          <a:sy n="70" d="100"/>
        </p:scale>
        <p:origin x="69" y="42"/>
      </p:cViewPr>
      <p:guideLst>
        <p:guide orient="horz" pos="2176"/>
        <p:guide pos="383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8" d="100"/>
          <a:sy n="88" d="100"/>
        </p:scale>
        <p:origin x="3819"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neakers%20and%20Gear\Git\Covid_CalFresh\Resources\Bottom%2010%20Counties%20By%20Infecti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neakers%20and%20Gear\Git\Covid_CalFresh\Resources\Bottom%2010%20Counties%20By%20Infectio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neakers%20and%20Gear\Git\Covid_CalFresh\Resources\Bottom%2010%20Counties%20By%20Infection.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Correlation</a:t>
            </a:r>
            <a:r>
              <a:rPr lang="en-US" baseline="0"/>
              <a:t> Between COVID Infection and Rural Populations</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663611888112352E-2"/>
          <c:y val="0.1497348484848485"/>
          <c:w val="0.85679232662597005"/>
          <c:h val="0.64619303268909556"/>
        </c:manualLayout>
      </c:layout>
      <c:barChart>
        <c:barDir val="col"/>
        <c:grouping val="percentStacked"/>
        <c:varyColors val="0"/>
        <c:ser>
          <c:idx val="1"/>
          <c:order val="1"/>
          <c:tx>
            <c:strRef>
              <c:f>'Bottom 10 Counties By Infection'!$C$14</c:f>
              <c:strCache>
                <c:ptCount val="1"/>
                <c:pt idx="0">
                  <c:v> Total Cases 14 - Months </c:v>
                </c:pt>
              </c:strCache>
            </c:strRef>
          </c:tx>
          <c:spPr>
            <a:solidFill>
              <a:schemeClr val="tx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Infection'!$A$15:$A$24</c:f>
              <c:strCache>
                <c:ptCount val="10"/>
                <c:pt idx="0">
                  <c:v>Sierra</c:v>
                </c:pt>
                <c:pt idx="1">
                  <c:v>Alpine</c:v>
                </c:pt>
                <c:pt idx="2">
                  <c:v>Trinity</c:v>
                </c:pt>
                <c:pt idx="3">
                  <c:v>Modoc</c:v>
                </c:pt>
                <c:pt idx="4">
                  <c:v>Mariposa</c:v>
                </c:pt>
                <c:pt idx="5">
                  <c:v>Plumas</c:v>
                </c:pt>
                <c:pt idx="6">
                  <c:v>Del Norte</c:v>
                </c:pt>
                <c:pt idx="7">
                  <c:v>Inyo</c:v>
                </c:pt>
                <c:pt idx="8">
                  <c:v>Mono</c:v>
                </c:pt>
                <c:pt idx="9">
                  <c:v>Siskiyou</c:v>
                </c:pt>
              </c:strCache>
            </c:strRef>
          </c:cat>
          <c:val>
            <c:numRef>
              <c:f>'Bottom 10 Counties By Infection'!$C$15:$C$24</c:f>
              <c:numCache>
                <c:formatCode>_(* #,##0_);_(* \(#,##0\);_(* "-"??_);_(@_)</c:formatCode>
                <c:ptCount val="10"/>
                <c:pt idx="0">
                  <c:v>152</c:v>
                </c:pt>
                <c:pt idx="1">
                  <c:v>272</c:v>
                </c:pt>
                <c:pt idx="2">
                  <c:v>1029</c:v>
                </c:pt>
                <c:pt idx="3">
                  <c:v>1040</c:v>
                </c:pt>
                <c:pt idx="4">
                  <c:v>1476</c:v>
                </c:pt>
                <c:pt idx="5">
                  <c:v>1975</c:v>
                </c:pt>
                <c:pt idx="6">
                  <c:v>3576</c:v>
                </c:pt>
                <c:pt idx="7">
                  <c:v>3851</c:v>
                </c:pt>
                <c:pt idx="8">
                  <c:v>4526</c:v>
                </c:pt>
                <c:pt idx="9">
                  <c:v>5792</c:v>
                </c:pt>
              </c:numCache>
            </c:numRef>
          </c:val>
          <c:extLst>
            <c:ext xmlns:c16="http://schemas.microsoft.com/office/drawing/2014/chart" uri="{C3380CC4-5D6E-409C-BE32-E72D297353CC}">
              <c16:uniqueId val="{00000000-C13E-4D59-B818-44B420CDED90}"/>
            </c:ext>
          </c:extLst>
        </c:ser>
        <c:ser>
          <c:idx val="2"/>
          <c:order val="2"/>
          <c:tx>
            <c:strRef>
              <c:f>'Bottom 10 Counties By Infection'!$D$14</c:f>
              <c:strCache>
                <c:ptCount val="1"/>
                <c:pt idx="0">
                  <c:v> 2019 Census Pop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Infection'!$A$15:$A$24</c:f>
              <c:strCache>
                <c:ptCount val="10"/>
                <c:pt idx="0">
                  <c:v>Sierra</c:v>
                </c:pt>
                <c:pt idx="1">
                  <c:v>Alpine</c:v>
                </c:pt>
                <c:pt idx="2">
                  <c:v>Trinity</c:v>
                </c:pt>
                <c:pt idx="3">
                  <c:v>Modoc</c:v>
                </c:pt>
                <c:pt idx="4">
                  <c:v>Mariposa</c:v>
                </c:pt>
                <c:pt idx="5">
                  <c:v>Plumas</c:v>
                </c:pt>
                <c:pt idx="6">
                  <c:v>Del Norte</c:v>
                </c:pt>
                <c:pt idx="7">
                  <c:v>Inyo</c:v>
                </c:pt>
                <c:pt idx="8">
                  <c:v>Mono</c:v>
                </c:pt>
                <c:pt idx="9">
                  <c:v>Siskiyou</c:v>
                </c:pt>
              </c:strCache>
            </c:strRef>
          </c:cat>
          <c:val>
            <c:numRef>
              <c:f>'Bottom 10 Counties By Infection'!$D$15:$D$24</c:f>
              <c:numCache>
                <c:formatCode>_(* #,##0_);_(* \(#,##0\);_(* "-"??_);_(@_)</c:formatCode>
                <c:ptCount val="10"/>
                <c:pt idx="0">
                  <c:v>3005</c:v>
                </c:pt>
                <c:pt idx="1">
                  <c:v>1129</c:v>
                </c:pt>
                <c:pt idx="2">
                  <c:v>12285</c:v>
                </c:pt>
                <c:pt idx="3">
                  <c:v>8841</c:v>
                </c:pt>
                <c:pt idx="4">
                  <c:v>17203</c:v>
                </c:pt>
                <c:pt idx="5">
                  <c:v>18807</c:v>
                </c:pt>
                <c:pt idx="6">
                  <c:v>27812</c:v>
                </c:pt>
                <c:pt idx="7">
                  <c:v>18039</c:v>
                </c:pt>
                <c:pt idx="8">
                  <c:v>14444</c:v>
                </c:pt>
                <c:pt idx="9">
                  <c:v>43539</c:v>
                </c:pt>
              </c:numCache>
            </c:numRef>
          </c:val>
          <c:extLst>
            <c:ext xmlns:c16="http://schemas.microsoft.com/office/drawing/2014/chart" uri="{C3380CC4-5D6E-409C-BE32-E72D297353CC}">
              <c16:uniqueId val="{00000001-C13E-4D59-B818-44B420CDED90}"/>
            </c:ext>
          </c:extLst>
        </c:ser>
        <c:dLbls>
          <c:showLegendKey val="0"/>
          <c:showVal val="1"/>
          <c:showCatName val="0"/>
          <c:showSerName val="0"/>
          <c:showPercent val="0"/>
          <c:showBubbleSize val="0"/>
        </c:dLbls>
        <c:gapWidth val="100"/>
        <c:overlap val="100"/>
        <c:axId val="402109840"/>
        <c:axId val="402110168"/>
      </c:barChart>
      <c:lineChart>
        <c:grouping val="stacked"/>
        <c:varyColors val="0"/>
        <c:ser>
          <c:idx val="0"/>
          <c:order val="0"/>
          <c:tx>
            <c:strRef>
              <c:f>'Bottom 10 Counties By Infection'!$B$14</c:f>
              <c:strCache>
                <c:ptCount val="1"/>
                <c:pt idx="0">
                  <c:v>Rate Of COVID Infection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ysClr val="window" lastClr="FFFF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dLbl>
              <c:idx val="0"/>
              <c:layout>
                <c:manualLayout>
                  <c:x val="-2.6106889329760869E-2"/>
                  <c:y val="-8.336166785969942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13E-4D59-B818-44B420CDED90}"/>
                </c:ext>
              </c:extLst>
            </c:dLbl>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Infection'!$A$15:$A$24</c:f>
              <c:strCache>
                <c:ptCount val="10"/>
                <c:pt idx="0">
                  <c:v>Sierra</c:v>
                </c:pt>
                <c:pt idx="1">
                  <c:v>Alpine</c:v>
                </c:pt>
                <c:pt idx="2">
                  <c:v>Trinity</c:v>
                </c:pt>
                <c:pt idx="3">
                  <c:v>Modoc</c:v>
                </c:pt>
                <c:pt idx="4">
                  <c:v>Mariposa</c:v>
                </c:pt>
                <c:pt idx="5">
                  <c:v>Plumas</c:v>
                </c:pt>
                <c:pt idx="6">
                  <c:v>Del Norte</c:v>
                </c:pt>
                <c:pt idx="7">
                  <c:v>Inyo</c:v>
                </c:pt>
                <c:pt idx="8">
                  <c:v>Mono</c:v>
                </c:pt>
                <c:pt idx="9">
                  <c:v>Siskiyou</c:v>
                </c:pt>
              </c:strCache>
            </c:strRef>
          </c:cat>
          <c:val>
            <c:numRef>
              <c:f>'Bottom 10 Counties By Infection'!$B$15:$B$24</c:f>
              <c:numCache>
                <c:formatCode>0%</c:formatCode>
                <c:ptCount val="10"/>
                <c:pt idx="0">
                  <c:v>5.0999999999999997E-2</c:v>
                </c:pt>
                <c:pt idx="1">
                  <c:v>0.24099999999999999</c:v>
                </c:pt>
                <c:pt idx="2">
                  <c:v>8.4000000000000005E-2</c:v>
                </c:pt>
                <c:pt idx="3">
                  <c:v>0.11799999999999999</c:v>
                </c:pt>
                <c:pt idx="4">
                  <c:v>8.5999999999999993E-2</c:v>
                </c:pt>
                <c:pt idx="5">
                  <c:v>0.105</c:v>
                </c:pt>
                <c:pt idx="6">
                  <c:v>0.129</c:v>
                </c:pt>
                <c:pt idx="7">
                  <c:v>0.21299999999999999</c:v>
                </c:pt>
                <c:pt idx="8">
                  <c:v>0.313</c:v>
                </c:pt>
                <c:pt idx="9">
                  <c:v>0.13300000000000001</c:v>
                </c:pt>
              </c:numCache>
            </c:numRef>
          </c:val>
          <c:smooth val="0"/>
          <c:extLst>
            <c:ext xmlns:c16="http://schemas.microsoft.com/office/drawing/2014/chart" uri="{C3380CC4-5D6E-409C-BE32-E72D297353CC}">
              <c16:uniqueId val="{00000002-C13E-4D59-B818-44B420CDED90}"/>
            </c:ext>
          </c:extLst>
        </c:ser>
        <c:dLbls>
          <c:showLegendKey val="0"/>
          <c:showVal val="1"/>
          <c:showCatName val="0"/>
          <c:showSerName val="0"/>
          <c:showPercent val="0"/>
          <c:showBubbleSize val="0"/>
        </c:dLbls>
        <c:marker val="1"/>
        <c:smooth val="0"/>
        <c:axId val="504299088"/>
        <c:axId val="504300072"/>
      </c:lineChart>
      <c:catAx>
        <c:axId val="402109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10</a:t>
                </a:r>
                <a:r>
                  <a:rPr lang="en-US" baseline="0"/>
                  <a:t> Least COVID Infected Counties</a:t>
                </a:r>
                <a:endParaRPr lang="en-US"/>
              </a:p>
            </c:rich>
          </c:tx>
          <c:layout>
            <c:manualLayout>
              <c:xMode val="edge"/>
              <c:yMode val="edge"/>
              <c:x val="0.38103822220766054"/>
              <c:y val="0.86107283464566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10168"/>
        <c:crosses val="autoZero"/>
        <c:auto val="1"/>
        <c:lblAlgn val="ctr"/>
        <c:lblOffset val="100"/>
        <c:noMultiLvlLbl val="0"/>
      </c:catAx>
      <c:valAx>
        <c:axId val="402110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09840"/>
        <c:crosses val="autoZero"/>
        <c:crossBetween val="between"/>
      </c:valAx>
      <c:valAx>
        <c:axId val="504300072"/>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COVID</a:t>
                </a:r>
                <a:r>
                  <a:rPr lang="en-US" baseline="0"/>
                  <a:t> Infection Rate %</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99088"/>
        <c:crosses val="max"/>
        <c:crossBetween val="between"/>
      </c:valAx>
      <c:catAx>
        <c:axId val="504299088"/>
        <c:scaling>
          <c:orientation val="minMax"/>
        </c:scaling>
        <c:delete val="1"/>
        <c:axPos val="b"/>
        <c:numFmt formatCode="General" sourceLinked="1"/>
        <c:majorTickMark val="out"/>
        <c:minorTickMark val="none"/>
        <c:tickLblPos val="nextTo"/>
        <c:crossAx val="504300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Correlation</a:t>
            </a:r>
            <a:r>
              <a:rPr lang="en-US" baseline="0"/>
              <a:t> Between COVID Infection and Urban Populations</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45645529914034E-2"/>
          <c:y val="0.14322467854178891"/>
          <c:w val="0.85732441890646116"/>
          <c:h val="0.64713729520064334"/>
        </c:manualLayout>
      </c:layout>
      <c:barChart>
        <c:barDir val="col"/>
        <c:grouping val="percentStacked"/>
        <c:varyColors val="0"/>
        <c:ser>
          <c:idx val="1"/>
          <c:order val="1"/>
          <c:tx>
            <c:strRef>
              <c:f>'Bottom 10 Counties By Infection'!$H$14</c:f>
              <c:strCache>
                <c:ptCount val="1"/>
                <c:pt idx="0">
                  <c:v>Total Cases 14 - Months</c:v>
                </c:pt>
              </c:strCache>
            </c:strRef>
          </c:tx>
          <c:spPr>
            <a:solidFill>
              <a:schemeClr val="tx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Infection'!$F$15:$F$24</c:f>
              <c:strCache>
                <c:ptCount val="10"/>
                <c:pt idx="0">
                  <c:v>Los Angeles</c:v>
                </c:pt>
                <c:pt idx="1">
                  <c:v>Riverside</c:v>
                </c:pt>
                <c:pt idx="2">
                  <c:v>San Bernardino</c:v>
                </c:pt>
                <c:pt idx="3">
                  <c:v>Orange</c:v>
                </c:pt>
                <c:pt idx="4">
                  <c:v>San Diego</c:v>
                </c:pt>
                <c:pt idx="5">
                  <c:v>Kern</c:v>
                </c:pt>
                <c:pt idx="6">
                  <c:v>Fresno</c:v>
                </c:pt>
                <c:pt idx="7">
                  <c:v>Sacramento</c:v>
                </c:pt>
                <c:pt idx="8">
                  <c:v>Alameda</c:v>
                </c:pt>
                <c:pt idx="9">
                  <c:v>Santa Clara</c:v>
                </c:pt>
              </c:strCache>
            </c:strRef>
          </c:cat>
          <c:val>
            <c:numRef>
              <c:f>'Bottom 10 Counties By Infection'!$H$15:$H$24</c:f>
              <c:numCache>
                <c:formatCode>_(* #,##0_);_(* \(#,##0\);_(* "-"??_);_(@_)</c:formatCode>
                <c:ptCount val="10"/>
                <c:pt idx="0">
                  <c:v>4661814</c:v>
                </c:pt>
                <c:pt idx="1">
                  <c:v>1074629</c:v>
                </c:pt>
                <c:pt idx="2">
                  <c:v>1066821</c:v>
                </c:pt>
                <c:pt idx="3">
                  <c:v>976937</c:v>
                </c:pt>
                <c:pt idx="4">
                  <c:v>930397</c:v>
                </c:pt>
                <c:pt idx="5">
                  <c:v>429970</c:v>
                </c:pt>
                <c:pt idx="6">
                  <c:v>393772</c:v>
                </c:pt>
                <c:pt idx="7">
                  <c:v>364271</c:v>
                </c:pt>
                <c:pt idx="8">
                  <c:v>321021</c:v>
                </c:pt>
                <c:pt idx="9">
                  <c:v>290620</c:v>
                </c:pt>
              </c:numCache>
            </c:numRef>
          </c:val>
          <c:extLst>
            <c:ext xmlns:c16="http://schemas.microsoft.com/office/drawing/2014/chart" uri="{C3380CC4-5D6E-409C-BE32-E72D297353CC}">
              <c16:uniqueId val="{00000000-93C0-428C-9F03-0CF24C87F4E8}"/>
            </c:ext>
          </c:extLst>
        </c:ser>
        <c:ser>
          <c:idx val="2"/>
          <c:order val="2"/>
          <c:tx>
            <c:strRef>
              <c:f>'Bottom 10 Counties By Infection'!$I$14</c:f>
              <c:strCache>
                <c:ptCount val="1"/>
                <c:pt idx="0">
                  <c:v>2019 Census Pop</c:v>
                </c:pt>
              </c:strCache>
            </c:strRef>
          </c:tx>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Infection'!$F$15:$F$24</c:f>
              <c:strCache>
                <c:ptCount val="10"/>
                <c:pt idx="0">
                  <c:v>Los Angeles</c:v>
                </c:pt>
                <c:pt idx="1">
                  <c:v>Riverside</c:v>
                </c:pt>
                <c:pt idx="2">
                  <c:v>San Bernardino</c:v>
                </c:pt>
                <c:pt idx="3">
                  <c:v>Orange</c:v>
                </c:pt>
                <c:pt idx="4">
                  <c:v>San Diego</c:v>
                </c:pt>
                <c:pt idx="5">
                  <c:v>Kern</c:v>
                </c:pt>
                <c:pt idx="6">
                  <c:v>Fresno</c:v>
                </c:pt>
                <c:pt idx="7">
                  <c:v>Sacramento</c:v>
                </c:pt>
                <c:pt idx="8">
                  <c:v>Alameda</c:v>
                </c:pt>
                <c:pt idx="9">
                  <c:v>Santa Clara</c:v>
                </c:pt>
              </c:strCache>
            </c:strRef>
          </c:cat>
          <c:val>
            <c:numRef>
              <c:f>'Bottom 10 Counties By Infection'!$I$15:$I$24</c:f>
              <c:numCache>
                <c:formatCode>_(* #,##0_);_(* \(#,##0\);_(* "-"??_);_(@_)</c:formatCode>
                <c:ptCount val="10"/>
                <c:pt idx="0">
                  <c:v>10039107</c:v>
                </c:pt>
                <c:pt idx="1">
                  <c:v>2470546</c:v>
                </c:pt>
                <c:pt idx="2">
                  <c:v>2180085</c:v>
                </c:pt>
                <c:pt idx="3">
                  <c:v>3175692</c:v>
                </c:pt>
                <c:pt idx="4">
                  <c:v>3338330</c:v>
                </c:pt>
                <c:pt idx="5">
                  <c:v>900202</c:v>
                </c:pt>
                <c:pt idx="6">
                  <c:v>999101</c:v>
                </c:pt>
                <c:pt idx="7">
                  <c:v>1552058</c:v>
                </c:pt>
                <c:pt idx="8">
                  <c:v>1671329</c:v>
                </c:pt>
                <c:pt idx="9">
                  <c:v>1927852</c:v>
                </c:pt>
              </c:numCache>
            </c:numRef>
          </c:val>
          <c:extLst>
            <c:ext xmlns:c16="http://schemas.microsoft.com/office/drawing/2014/chart" uri="{C3380CC4-5D6E-409C-BE32-E72D297353CC}">
              <c16:uniqueId val="{00000001-93C0-428C-9F03-0CF24C87F4E8}"/>
            </c:ext>
          </c:extLst>
        </c:ser>
        <c:dLbls>
          <c:showLegendKey val="0"/>
          <c:showVal val="1"/>
          <c:showCatName val="0"/>
          <c:showSerName val="0"/>
          <c:showPercent val="0"/>
          <c:showBubbleSize val="0"/>
        </c:dLbls>
        <c:gapWidth val="100"/>
        <c:overlap val="100"/>
        <c:axId val="402109840"/>
        <c:axId val="402110168"/>
      </c:barChart>
      <c:lineChart>
        <c:grouping val="stacked"/>
        <c:varyColors val="0"/>
        <c:ser>
          <c:idx val="0"/>
          <c:order val="0"/>
          <c:tx>
            <c:strRef>
              <c:f>'Bottom 10 Counties By Infection'!$G$14</c:f>
              <c:strCache>
                <c:ptCount val="1"/>
                <c:pt idx="0">
                  <c:v>Rate Of COVID Infection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ysClr val="window" lastClr="FFFF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Infection'!$F$15:$F$24</c:f>
              <c:strCache>
                <c:ptCount val="10"/>
                <c:pt idx="0">
                  <c:v>Los Angeles</c:v>
                </c:pt>
                <c:pt idx="1">
                  <c:v>Riverside</c:v>
                </c:pt>
                <c:pt idx="2">
                  <c:v>San Bernardino</c:v>
                </c:pt>
                <c:pt idx="3">
                  <c:v>Orange</c:v>
                </c:pt>
                <c:pt idx="4">
                  <c:v>San Diego</c:v>
                </c:pt>
                <c:pt idx="5">
                  <c:v>Kern</c:v>
                </c:pt>
                <c:pt idx="6">
                  <c:v>Fresno</c:v>
                </c:pt>
                <c:pt idx="7">
                  <c:v>Sacramento</c:v>
                </c:pt>
                <c:pt idx="8">
                  <c:v>Alameda</c:v>
                </c:pt>
                <c:pt idx="9">
                  <c:v>Santa Clara</c:v>
                </c:pt>
              </c:strCache>
            </c:strRef>
          </c:cat>
          <c:val>
            <c:numRef>
              <c:f>'Bottom 10 Counties By Infection'!$G$15:$G$24</c:f>
              <c:numCache>
                <c:formatCode>0%</c:formatCode>
                <c:ptCount val="10"/>
                <c:pt idx="0">
                  <c:v>0.46439999999999998</c:v>
                </c:pt>
                <c:pt idx="1">
                  <c:v>0.435</c:v>
                </c:pt>
                <c:pt idx="2">
                  <c:v>0.48930000000000001</c:v>
                </c:pt>
                <c:pt idx="3">
                  <c:v>0.30759999999999998</c:v>
                </c:pt>
                <c:pt idx="4">
                  <c:v>0.2787</c:v>
                </c:pt>
                <c:pt idx="5">
                  <c:v>0.47760000000000002</c:v>
                </c:pt>
                <c:pt idx="6">
                  <c:v>0.39410000000000001</c:v>
                </c:pt>
                <c:pt idx="7">
                  <c:v>0.23469999999999999</c:v>
                </c:pt>
                <c:pt idx="8">
                  <c:v>0.19209999999999999</c:v>
                </c:pt>
                <c:pt idx="9">
                  <c:v>0.1507</c:v>
                </c:pt>
              </c:numCache>
            </c:numRef>
          </c:val>
          <c:smooth val="0"/>
          <c:extLst>
            <c:ext xmlns:c16="http://schemas.microsoft.com/office/drawing/2014/chart" uri="{C3380CC4-5D6E-409C-BE32-E72D297353CC}">
              <c16:uniqueId val="{00000002-93C0-428C-9F03-0CF24C87F4E8}"/>
            </c:ext>
          </c:extLst>
        </c:ser>
        <c:dLbls>
          <c:showLegendKey val="0"/>
          <c:showVal val="1"/>
          <c:showCatName val="0"/>
          <c:showSerName val="0"/>
          <c:showPercent val="0"/>
          <c:showBubbleSize val="0"/>
        </c:dLbls>
        <c:marker val="1"/>
        <c:smooth val="0"/>
        <c:axId val="504299088"/>
        <c:axId val="504300072"/>
      </c:lineChart>
      <c:catAx>
        <c:axId val="402109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10</a:t>
                </a:r>
                <a:r>
                  <a:rPr lang="en-US" baseline="0"/>
                  <a:t> Most COVID Infected Counties</a:t>
                </a:r>
                <a:endParaRPr lang="en-US"/>
              </a:p>
            </c:rich>
          </c:tx>
          <c:layout>
            <c:manualLayout>
              <c:xMode val="edge"/>
              <c:yMode val="edge"/>
              <c:x val="0.37490674652375783"/>
              <c:y val="0.867113108271456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02110168"/>
        <c:crosses val="autoZero"/>
        <c:auto val="1"/>
        <c:lblAlgn val="ctr"/>
        <c:lblOffset val="100"/>
        <c:noMultiLvlLbl val="0"/>
      </c:catAx>
      <c:valAx>
        <c:axId val="402110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09840"/>
        <c:crosses val="autoZero"/>
        <c:crossBetween val="between"/>
      </c:valAx>
      <c:valAx>
        <c:axId val="504300072"/>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COVID</a:t>
                </a:r>
                <a:r>
                  <a:rPr lang="en-US" baseline="0"/>
                  <a:t> Infection Rate %</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99088"/>
        <c:crosses val="max"/>
        <c:crossBetween val="between"/>
      </c:valAx>
      <c:catAx>
        <c:axId val="504299088"/>
        <c:scaling>
          <c:orientation val="minMax"/>
        </c:scaling>
        <c:delete val="1"/>
        <c:axPos val="b"/>
        <c:numFmt formatCode="General" sourceLinked="1"/>
        <c:majorTickMark val="out"/>
        <c:minorTickMark val="none"/>
        <c:tickLblPos val="nextTo"/>
        <c:crossAx val="504300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Highest COVID Infection Rates By County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6587774226957439E-2"/>
          <c:y val="7.3203703703703701E-2"/>
          <c:w val="0.86185979301933102"/>
          <c:h val="0.80483318751822686"/>
        </c:manualLayout>
      </c:layout>
      <c:barChart>
        <c:barDir val="col"/>
        <c:grouping val="percentStacked"/>
        <c:varyColors val="0"/>
        <c:ser>
          <c:idx val="1"/>
          <c:order val="1"/>
          <c:tx>
            <c:strRef>
              <c:f>'Bottom 10 Counties By Infection'!$AB$1</c:f>
              <c:strCache>
                <c:ptCount val="1"/>
                <c:pt idx="0">
                  <c:v>Sum of Cases</c:v>
                </c:pt>
              </c:strCache>
            </c:strRef>
          </c:tx>
          <c:spPr>
            <a:solidFill>
              <a:schemeClr val="tx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0"/>
            <c:invertIfNegative val="0"/>
            <c:bubble3D val="0"/>
            <c:spPr>
              <a:solidFill>
                <a:schemeClr val="tx2"/>
              </a:solidFill>
              <a:ln w="38100">
                <a:solidFill>
                  <a:srgbClr val="FFC000"/>
                </a:soli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F06C-41B7-9441-8893BDBF120D}"/>
              </c:ext>
            </c:extLst>
          </c:dPt>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Infection'!$Z$2:$Z$11</c:f>
              <c:strCache>
                <c:ptCount val="10"/>
                <c:pt idx="0">
                  <c:v>Imperial</c:v>
                </c:pt>
                <c:pt idx="1">
                  <c:v>Lassen</c:v>
                </c:pt>
                <c:pt idx="2">
                  <c:v>Kings</c:v>
                </c:pt>
                <c:pt idx="3">
                  <c:v>San Bernardino</c:v>
                </c:pt>
                <c:pt idx="4">
                  <c:v>Kern</c:v>
                </c:pt>
                <c:pt idx="5">
                  <c:v>Los Angeles</c:v>
                </c:pt>
                <c:pt idx="6">
                  <c:v>Tulare</c:v>
                </c:pt>
                <c:pt idx="7">
                  <c:v>Riverside</c:v>
                </c:pt>
                <c:pt idx="8">
                  <c:v>Merced</c:v>
                </c:pt>
                <c:pt idx="9">
                  <c:v>Stanislaus</c:v>
                </c:pt>
              </c:strCache>
            </c:strRef>
          </c:cat>
          <c:val>
            <c:numRef>
              <c:f>'Bottom 10 Counties By Infection'!$AB$2:$AB$11</c:f>
              <c:numCache>
                <c:formatCode>General</c:formatCode>
                <c:ptCount val="10"/>
                <c:pt idx="0">
                  <c:v>145274</c:v>
                </c:pt>
                <c:pt idx="1">
                  <c:v>20904</c:v>
                </c:pt>
                <c:pt idx="2">
                  <c:v>100711</c:v>
                </c:pt>
                <c:pt idx="3">
                  <c:v>1066821</c:v>
                </c:pt>
                <c:pt idx="4">
                  <c:v>429970</c:v>
                </c:pt>
                <c:pt idx="5">
                  <c:v>4661814</c:v>
                </c:pt>
                <c:pt idx="6">
                  <c:v>210330</c:v>
                </c:pt>
                <c:pt idx="7">
                  <c:v>1074629</c:v>
                </c:pt>
                <c:pt idx="8">
                  <c:v>118590</c:v>
                </c:pt>
                <c:pt idx="9">
                  <c:v>229638</c:v>
                </c:pt>
              </c:numCache>
            </c:numRef>
          </c:val>
          <c:extLst>
            <c:ext xmlns:c16="http://schemas.microsoft.com/office/drawing/2014/chart" uri="{C3380CC4-5D6E-409C-BE32-E72D297353CC}">
              <c16:uniqueId val="{00000000-F06C-41B7-9441-8893BDBF120D}"/>
            </c:ext>
          </c:extLst>
        </c:ser>
        <c:ser>
          <c:idx val="2"/>
          <c:order val="2"/>
          <c:tx>
            <c:strRef>
              <c:f>'Bottom 10 Counties By Infection'!$AC$1</c:f>
              <c:strCache>
                <c:ptCount val="1"/>
                <c:pt idx="0">
                  <c:v>2019 Census Pop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0"/>
            <c:invertIfNegative val="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38100">
                <a:solidFill>
                  <a:srgbClr val="FFC000"/>
                </a:soli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4-F06C-41B7-9441-8893BDBF120D}"/>
              </c:ext>
            </c:extLst>
          </c:dPt>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Infection'!$Z$2:$Z$11</c:f>
              <c:strCache>
                <c:ptCount val="10"/>
                <c:pt idx="0">
                  <c:v>Imperial</c:v>
                </c:pt>
                <c:pt idx="1">
                  <c:v>Lassen</c:v>
                </c:pt>
                <c:pt idx="2">
                  <c:v>Kings</c:v>
                </c:pt>
                <c:pt idx="3">
                  <c:v>San Bernardino</c:v>
                </c:pt>
                <c:pt idx="4">
                  <c:v>Kern</c:v>
                </c:pt>
                <c:pt idx="5">
                  <c:v>Los Angeles</c:v>
                </c:pt>
                <c:pt idx="6">
                  <c:v>Tulare</c:v>
                </c:pt>
                <c:pt idx="7">
                  <c:v>Riverside</c:v>
                </c:pt>
                <c:pt idx="8">
                  <c:v>Merced</c:v>
                </c:pt>
                <c:pt idx="9">
                  <c:v>Stanislaus</c:v>
                </c:pt>
              </c:strCache>
            </c:strRef>
          </c:cat>
          <c:val>
            <c:numRef>
              <c:f>'Bottom 10 Counties By Infection'!$AC$2:$AC$11</c:f>
              <c:numCache>
                <c:formatCode>General</c:formatCode>
                <c:ptCount val="10"/>
                <c:pt idx="0">
                  <c:v>181215</c:v>
                </c:pt>
                <c:pt idx="1">
                  <c:v>30573</c:v>
                </c:pt>
                <c:pt idx="2">
                  <c:v>152940</c:v>
                </c:pt>
                <c:pt idx="3">
                  <c:v>2180085</c:v>
                </c:pt>
                <c:pt idx="4">
                  <c:v>900202</c:v>
                </c:pt>
                <c:pt idx="5">
                  <c:v>10039107</c:v>
                </c:pt>
                <c:pt idx="6">
                  <c:v>466195</c:v>
                </c:pt>
                <c:pt idx="7">
                  <c:v>2470546</c:v>
                </c:pt>
                <c:pt idx="8">
                  <c:v>277680</c:v>
                </c:pt>
                <c:pt idx="9">
                  <c:v>550660</c:v>
                </c:pt>
              </c:numCache>
            </c:numRef>
          </c:val>
          <c:extLst>
            <c:ext xmlns:c16="http://schemas.microsoft.com/office/drawing/2014/chart" uri="{C3380CC4-5D6E-409C-BE32-E72D297353CC}">
              <c16:uniqueId val="{00000001-F06C-41B7-9441-8893BDBF120D}"/>
            </c:ext>
          </c:extLst>
        </c:ser>
        <c:dLbls>
          <c:showLegendKey val="0"/>
          <c:showVal val="1"/>
          <c:showCatName val="0"/>
          <c:showSerName val="0"/>
          <c:showPercent val="0"/>
          <c:showBubbleSize val="0"/>
        </c:dLbls>
        <c:gapWidth val="100"/>
        <c:overlap val="100"/>
        <c:axId val="402109840"/>
        <c:axId val="402110168"/>
      </c:barChart>
      <c:lineChart>
        <c:grouping val="stacked"/>
        <c:varyColors val="0"/>
        <c:ser>
          <c:idx val="0"/>
          <c:order val="0"/>
          <c:tx>
            <c:strRef>
              <c:f>'Bottom 10 Counties By Infection'!$AA$1</c:f>
              <c:strCache>
                <c:ptCount val="1"/>
                <c:pt idx="0">
                  <c:v>Rate Of Infection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ysClr val="window" lastClr="FFFF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Infection'!$Z$2:$Z$11</c:f>
              <c:strCache>
                <c:ptCount val="10"/>
                <c:pt idx="0">
                  <c:v>Imperial</c:v>
                </c:pt>
                <c:pt idx="1">
                  <c:v>Lassen</c:v>
                </c:pt>
                <c:pt idx="2">
                  <c:v>Kings</c:v>
                </c:pt>
                <c:pt idx="3">
                  <c:v>San Bernardino</c:v>
                </c:pt>
                <c:pt idx="4">
                  <c:v>Kern</c:v>
                </c:pt>
                <c:pt idx="5">
                  <c:v>Los Angeles</c:v>
                </c:pt>
                <c:pt idx="6">
                  <c:v>Tulare</c:v>
                </c:pt>
                <c:pt idx="7">
                  <c:v>Riverside</c:v>
                </c:pt>
                <c:pt idx="8">
                  <c:v>Merced</c:v>
                </c:pt>
                <c:pt idx="9">
                  <c:v>Stanislaus</c:v>
                </c:pt>
              </c:strCache>
            </c:strRef>
          </c:cat>
          <c:val>
            <c:numRef>
              <c:f>'Bottom 10 Counties By Infection'!$AA$2:$AA$11</c:f>
              <c:numCache>
                <c:formatCode>0%</c:formatCode>
                <c:ptCount val="10"/>
                <c:pt idx="0">
                  <c:v>0.80169999999999997</c:v>
                </c:pt>
                <c:pt idx="1">
                  <c:v>0.68369999999999997</c:v>
                </c:pt>
                <c:pt idx="2">
                  <c:v>0.65849999999999997</c:v>
                </c:pt>
                <c:pt idx="3">
                  <c:v>0.48930000000000001</c:v>
                </c:pt>
                <c:pt idx="4">
                  <c:v>0.47760000000000002</c:v>
                </c:pt>
                <c:pt idx="5">
                  <c:v>0.46439999999999998</c:v>
                </c:pt>
                <c:pt idx="6">
                  <c:v>0.45119999999999999</c:v>
                </c:pt>
                <c:pt idx="7">
                  <c:v>0.435</c:v>
                </c:pt>
                <c:pt idx="8">
                  <c:v>0.42709999999999998</c:v>
                </c:pt>
                <c:pt idx="9">
                  <c:v>0.41699999999999998</c:v>
                </c:pt>
              </c:numCache>
            </c:numRef>
          </c:val>
          <c:smooth val="0"/>
          <c:extLst>
            <c:ext xmlns:c16="http://schemas.microsoft.com/office/drawing/2014/chart" uri="{C3380CC4-5D6E-409C-BE32-E72D297353CC}">
              <c16:uniqueId val="{00000002-F06C-41B7-9441-8893BDBF120D}"/>
            </c:ext>
          </c:extLst>
        </c:ser>
        <c:dLbls>
          <c:showLegendKey val="0"/>
          <c:showVal val="1"/>
          <c:showCatName val="0"/>
          <c:showSerName val="0"/>
          <c:showPercent val="0"/>
          <c:showBubbleSize val="0"/>
        </c:dLbls>
        <c:marker val="1"/>
        <c:smooth val="0"/>
        <c:axId val="504299088"/>
        <c:axId val="504300072"/>
      </c:lineChart>
      <c:catAx>
        <c:axId val="402109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10</a:t>
                </a:r>
                <a:r>
                  <a:rPr lang="en-US" baseline="0"/>
                  <a:t> Most COVID Infected Counties</a:t>
                </a:r>
                <a:endParaRPr lang="en-US"/>
              </a:p>
            </c:rich>
          </c:tx>
          <c:layout>
            <c:manualLayout>
              <c:xMode val="edge"/>
              <c:yMode val="edge"/>
              <c:x val="0.38697552814045294"/>
              <c:y val="0.9320800524934382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02110168"/>
        <c:crosses val="autoZero"/>
        <c:auto val="1"/>
        <c:lblAlgn val="ctr"/>
        <c:lblOffset val="100"/>
        <c:noMultiLvlLbl val="0"/>
      </c:catAx>
      <c:valAx>
        <c:axId val="402110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09840"/>
        <c:crosses val="autoZero"/>
        <c:crossBetween val="between"/>
      </c:valAx>
      <c:valAx>
        <c:axId val="504300072"/>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COVID</a:t>
                </a:r>
                <a:r>
                  <a:rPr lang="en-US" baseline="0"/>
                  <a:t> Infection Rate %</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99088"/>
        <c:crosses val="max"/>
        <c:crossBetween val="between"/>
      </c:valAx>
      <c:catAx>
        <c:axId val="504299088"/>
        <c:scaling>
          <c:orientation val="minMax"/>
        </c:scaling>
        <c:delete val="1"/>
        <c:axPos val="b"/>
        <c:numFmt formatCode="General" sourceLinked="1"/>
        <c:majorTickMark val="out"/>
        <c:minorTickMark val="none"/>
        <c:tickLblPos val="nextTo"/>
        <c:crossAx val="504300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5/1/2021</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5/1/2021</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137443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FCC8D5-6D68-A443-97C0-91AE5977134B}" type="slidenum">
              <a:rPr lang="en-US" smtClean="0"/>
              <a:pPr/>
              <a:t>9</a:t>
            </a:fld>
            <a:endParaRPr lang="en-US" dirty="0"/>
          </a:p>
        </p:txBody>
      </p:sp>
    </p:spTree>
    <p:extLst>
      <p:ext uri="{BB962C8B-B14F-4D97-AF65-F5344CB8AC3E}">
        <p14:creationId xmlns:p14="http://schemas.microsoft.com/office/powerpoint/2010/main" val="1354198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initial assumption was that COVID infection rates would contribute to the rise of CalFresh assistance. It did not – initially</a:t>
            </a:r>
          </a:p>
          <a:p>
            <a:endParaRPr lang="en-US" dirty="0"/>
          </a:p>
          <a:p>
            <a:r>
              <a:rPr lang="en-US" dirty="0"/>
              <a:t>The government shutdown policies had a direct and pronounced affect to the rise of unemployment and consequently CalFresh assistance.</a:t>
            </a:r>
          </a:p>
          <a:p>
            <a:endParaRPr lang="en-US" dirty="0"/>
          </a:p>
          <a:p>
            <a:r>
              <a:rPr lang="en-US" dirty="0"/>
              <a:t>As unemployment dropped, so did CalFresh in parallel; except late in 2020, where the two diverged</a:t>
            </a:r>
          </a:p>
          <a:p>
            <a:endParaRPr lang="en-US" dirty="0"/>
          </a:p>
          <a:p>
            <a:r>
              <a:rPr lang="en-US" dirty="0"/>
              <a:t>If we look back at Covid cases, we see there was an inflection point when COVID cases spiked, CalFresh did as well, with a delayed response. </a:t>
            </a:r>
          </a:p>
        </p:txBody>
      </p:sp>
      <p:sp>
        <p:nvSpPr>
          <p:cNvPr id="4" name="Slide Number Placeholder 3"/>
          <p:cNvSpPr>
            <a:spLocks noGrp="1"/>
          </p:cNvSpPr>
          <p:nvPr>
            <p:ph type="sldNum" sz="quarter" idx="5"/>
          </p:nvPr>
        </p:nvSpPr>
        <p:spPr/>
        <p:txBody>
          <a:bodyPr/>
          <a:lstStyle/>
          <a:p>
            <a:fld id="{B0FCC8D5-6D68-A443-97C0-91AE5977134B}" type="slidenum">
              <a:rPr lang="en-US" smtClean="0"/>
              <a:pPr/>
              <a:t>10</a:t>
            </a:fld>
            <a:endParaRPr lang="en-US" dirty="0"/>
          </a:p>
        </p:txBody>
      </p:sp>
    </p:spTree>
    <p:extLst>
      <p:ext uri="{BB962C8B-B14F-4D97-AF65-F5344CB8AC3E}">
        <p14:creationId xmlns:p14="http://schemas.microsoft.com/office/powerpoint/2010/main" val="2093336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FCC8D5-6D68-A443-97C0-91AE5977134B}" type="slidenum">
              <a:rPr lang="en-US" smtClean="0"/>
              <a:pPr/>
              <a:t>11</a:t>
            </a:fld>
            <a:endParaRPr lang="en-US" dirty="0"/>
          </a:p>
        </p:txBody>
      </p:sp>
    </p:spTree>
    <p:extLst>
      <p:ext uri="{BB962C8B-B14F-4D97-AF65-F5344CB8AC3E}">
        <p14:creationId xmlns:p14="http://schemas.microsoft.com/office/powerpoint/2010/main" val="489361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12</a:t>
            </a:fld>
            <a:endParaRPr lang="en-US" dirty="0"/>
          </a:p>
        </p:txBody>
      </p:sp>
    </p:spTree>
    <p:extLst>
      <p:ext uri="{BB962C8B-B14F-4D97-AF65-F5344CB8AC3E}">
        <p14:creationId xmlns:p14="http://schemas.microsoft.com/office/powerpoint/2010/main" val="4007677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13</a:t>
            </a:fld>
            <a:endParaRPr lang="en-US" dirty="0"/>
          </a:p>
        </p:txBody>
      </p:sp>
    </p:spTree>
    <p:extLst>
      <p:ext uri="{BB962C8B-B14F-4D97-AF65-F5344CB8AC3E}">
        <p14:creationId xmlns:p14="http://schemas.microsoft.com/office/powerpoint/2010/main" val="3635999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14</a:t>
            </a:fld>
            <a:endParaRPr lang="en-US" dirty="0"/>
          </a:p>
        </p:txBody>
      </p:sp>
    </p:spTree>
    <p:extLst>
      <p:ext uri="{BB962C8B-B14F-4D97-AF65-F5344CB8AC3E}">
        <p14:creationId xmlns:p14="http://schemas.microsoft.com/office/powerpoint/2010/main" val="3462786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1612" y="5791200"/>
            <a:ext cx="1659556"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
        <p:nvSpPr>
          <p:cNvPr id="25" name="Title 1"/>
          <p:cNvSpPr>
            <a:spLocks noGrp="1"/>
          </p:cNvSpPr>
          <p:nvPr>
            <p:ph type="ctrTitle"/>
          </p:nvPr>
        </p:nvSpPr>
        <p:spPr>
          <a:xfrm>
            <a:off x="914162" y="1905000"/>
            <a:ext cx="10360501" cy="2079624"/>
          </a:xfrm>
        </p:spPr>
        <p:txBody>
          <a:bodyPr>
            <a:noAutofit/>
          </a:bodyPr>
          <a:lstStyle>
            <a:lvl1pPr>
              <a:defRPr sz="72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038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9000" b="-49000"/>
          </a:stretch>
        </a:blipFill>
        <a:effectLst/>
      </p:bgPr>
    </p:bg>
    <p:spTree>
      <p:nvGrpSpPr>
        <p:cNvPr id="1" name=""/>
        <p:cNvGrpSpPr/>
        <p:nvPr/>
      </p:nvGrpSpPr>
      <p:grpSpPr>
        <a:xfrm>
          <a:off x="0" y="0"/>
          <a:ext cx="0" cy="0"/>
          <a:chOff x="0" y="0"/>
          <a:chExt cx="0" cy="0"/>
        </a:xfrm>
      </p:grpSpPr>
      <p:sp>
        <p:nvSpPr>
          <p:cNvPr id="5" name="Title 4" hidden="1"/>
          <p:cNvSpPr>
            <a:spLocks noGrp="1"/>
          </p:cNvSpPr>
          <p:nvPr>
            <p:ph type="ctrTitle"/>
          </p:nvPr>
        </p:nvSpPr>
        <p:spPr/>
        <p:txBody>
          <a:bodyPr/>
          <a:lstStyle/>
          <a:p>
            <a:r>
              <a:rPr lang="en-US" dirty="0"/>
              <a:t>PowerPoint Infographics Sampler</a:t>
            </a:r>
          </a:p>
        </p:txBody>
      </p:sp>
      <p:grpSp>
        <p:nvGrpSpPr>
          <p:cNvPr id="9" name="Frame Lines">
            <a:extLst>
              <a:ext uri="{C183D7F6-B498-43B3-948B-1728B52AA6E4}">
                <adec:decorative xmlns:adec="http://schemas.microsoft.com/office/drawing/2017/decorative" val="1"/>
              </a:ext>
            </a:extLst>
          </p:cNvPr>
          <p:cNvGrpSpPr/>
          <p:nvPr/>
        </p:nvGrpSpPr>
        <p:grpSpPr>
          <a:xfrm>
            <a:off x="0" y="0"/>
            <a:ext cx="12197242" cy="6858000"/>
            <a:chOff x="0" y="0"/>
            <a:chExt cx="12197242" cy="6858000"/>
          </a:xfrm>
        </p:grpSpPr>
        <p:grpSp>
          <p:nvGrpSpPr>
            <p:cNvPr id="10" name="Group 9"/>
            <p:cNvGrpSpPr/>
            <p:nvPr/>
          </p:nvGrpSpPr>
          <p:grpSpPr>
            <a:xfrm>
              <a:off x="0" y="0"/>
              <a:ext cx="12188825" cy="6858000"/>
              <a:chOff x="0" y="0"/>
              <a:chExt cx="12188825" cy="6858000"/>
            </a:xfrm>
          </p:grpSpPr>
          <p:cxnSp>
            <p:nvCxnSpPr>
              <p:cNvPr id="12" name="Straight Connector 11" descr="White horizontal divider line."/>
              <p:cNvCxnSpPr/>
              <p:nvPr/>
            </p:nvCxnSpPr>
            <p:spPr>
              <a:xfrm>
                <a:off x="0" y="3454399"/>
                <a:ext cx="121888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White vertical divider line."/>
              <p:cNvCxnSpPr/>
              <p:nvPr/>
            </p:nvCxnSpPr>
            <p:spPr>
              <a:xfrm>
                <a:off x="6099495" y="0"/>
                <a:ext cx="0" cy="685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White Boarder" descr="White boarder line."/>
            <p:cNvSpPr/>
            <p:nvPr/>
          </p:nvSpPr>
          <p:spPr>
            <a:xfrm>
              <a:off x="8417" y="0"/>
              <a:ext cx="12188825"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D165F28E-F19F-4245-B2B4-BD42B4CF790E}"/>
              </a:ext>
            </a:extLst>
          </p:cNvPr>
          <p:cNvSpPr/>
          <p:nvPr/>
        </p:nvSpPr>
        <p:spPr>
          <a:xfrm>
            <a:off x="-9054"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EF1468-AC3E-4F11-8E4A-B7299C0A4C6E}"/>
              </a:ext>
            </a:extLst>
          </p:cNvPr>
          <p:cNvSpPr/>
          <p:nvPr/>
        </p:nvSpPr>
        <p:spPr>
          <a:xfrm>
            <a:off x="6109803" y="3454399"/>
            <a:ext cx="6089904" cy="340359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6719F75-1F0D-4C3C-80BE-15A8C22768DD}"/>
              </a:ext>
            </a:extLst>
          </p:cNvPr>
          <p:cNvSpPr/>
          <p:nvPr/>
        </p:nvSpPr>
        <p:spPr>
          <a:xfrm>
            <a:off x="-9054" y="3474720"/>
            <a:ext cx="6089904" cy="338328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C791519-B59E-4454-9FFA-F521AE97BBC6}"/>
              </a:ext>
            </a:extLst>
          </p:cNvPr>
          <p:cNvSpPr/>
          <p:nvPr/>
        </p:nvSpPr>
        <p:spPr>
          <a:xfrm>
            <a:off x="6112267"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C183D7F6-B498-43B3-948B-1728B52AA6E4}">
                <adec:decorative xmlns:adec="http://schemas.microsoft.com/office/drawing/2017/decorative" val="1"/>
              </a:ext>
            </a:extLst>
          </p:cNvPr>
          <p:cNvSpPr/>
          <p:nvPr/>
        </p:nvSpPr>
        <p:spPr>
          <a:xfrm>
            <a:off x="342051" y="2468881"/>
            <a:ext cx="2286000" cy="45719"/>
          </a:xfrm>
          <a:prstGeom prst="rect">
            <a:avLst/>
          </a:prstGeom>
          <a:solidFill>
            <a:schemeClr val="tx1">
              <a:lumMod val="95000"/>
              <a:lumOff val="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7170" y="0"/>
            <a:ext cx="11140782" cy="5078313"/>
          </a:xfrm>
          <a:prstGeom prst="rect">
            <a:avLst/>
          </a:prstGeom>
          <a:noFill/>
        </p:spPr>
        <p:txBody>
          <a:bodyPr wrap="square" rtlCol="0">
            <a:spAutoFit/>
          </a:bodyPr>
          <a:lstStyle/>
          <a:p>
            <a:endParaRPr lang="en-US" sz="6600" b="1" dirty="0">
              <a:solidFill>
                <a:schemeClr val="bg1"/>
              </a:solidFill>
              <a:latin typeface="Arial Black" charset="0"/>
              <a:ea typeface="Arial Black" charset="0"/>
              <a:cs typeface="Arial Black" charset="0"/>
            </a:endParaRPr>
          </a:p>
          <a:p>
            <a:r>
              <a:rPr lang="en-US" sz="6600" b="1" dirty="0">
                <a:solidFill>
                  <a:schemeClr val="tx1">
                    <a:lumMod val="75000"/>
                    <a:lumOff val="25000"/>
                  </a:schemeClr>
                </a:solidFill>
                <a:latin typeface="Palatino Linotype" panose="02040502050505030304" pitchFamily="18" charset="0"/>
                <a:ea typeface="Arial Black" charset="0"/>
                <a:cs typeface="Times" panose="02020603050405020304" pitchFamily="18" charset="0"/>
              </a:rPr>
              <a:t>Project CalFresh</a:t>
            </a:r>
          </a:p>
          <a:p>
            <a:endParaRPr lang="en-US" sz="4800" b="1" dirty="0">
              <a:solidFill>
                <a:schemeClr val="tx1">
                  <a:lumMod val="75000"/>
                  <a:lumOff val="25000"/>
                </a:schemeClr>
              </a:solidFill>
              <a:latin typeface="Arial Black" charset="0"/>
              <a:ea typeface="Arial Black" charset="0"/>
              <a:cs typeface="Arial Black" charset="0"/>
            </a:endParaRP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Charting COVID-19 </a:t>
            </a: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Impact to California’s Food </a:t>
            </a: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Assistance Program (SNAP)</a:t>
            </a:r>
          </a:p>
        </p:txBody>
      </p:sp>
      <p:sp>
        <p:nvSpPr>
          <p:cNvPr id="2" name="TextBox 1">
            <a:extLst>
              <a:ext uri="{FF2B5EF4-FFF2-40B4-BE49-F238E27FC236}">
                <a16:creationId xmlns:a16="http://schemas.microsoft.com/office/drawing/2014/main" id="{6F0A06CA-6C83-42E3-9C5A-A03B11EFC844}"/>
              </a:ext>
            </a:extLst>
          </p:cNvPr>
          <p:cNvSpPr txBox="1"/>
          <p:nvPr/>
        </p:nvSpPr>
        <p:spPr>
          <a:xfrm>
            <a:off x="74612" y="6096000"/>
            <a:ext cx="1879041" cy="461665"/>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May 1, 2021</a:t>
            </a:r>
          </a:p>
        </p:txBody>
      </p:sp>
    </p:spTree>
    <p:extLst>
      <p:ext uri="{BB962C8B-B14F-4D97-AF65-F5344CB8AC3E}">
        <p14:creationId xmlns:p14="http://schemas.microsoft.com/office/powerpoint/2010/main" val="65728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Conclusion</a:t>
            </a:r>
          </a:p>
        </p:txBody>
      </p:sp>
      <p:sp>
        <p:nvSpPr>
          <p:cNvPr id="3" name="Text Placeholder 2">
            <a:extLst>
              <a:ext uri="{FF2B5EF4-FFF2-40B4-BE49-F238E27FC236}">
                <a16:creationId xmlns:a16="http://schemas.microsoft.com/office/drawing/2014/main" id="{3614DBDE-5188-408D-AB39-100D05C172E3}"/>
              </a:ext>
            </a:extLst>
          </p:cNvPr>
          <p:cNvSpPr>
            <a:spLocks noGrp="1"/>
          </p:cNvSpPr>
          <p:nvPr>
            <p:ph type="body" idx="1"/>
          </p:nvPr>
        </p:nvSpPr>
        <p:spPr/>
        <p:txBody>
          <a:bodyPr>
            <a:normAutofit/>
          </a:bodyPr>
          <a:lstStyle/>
          <a:p>
            <a:r>
              <a:rPr lang="en-US" sz="2800" dirty="0"/>
              <a:t>COVID had no direct impact…</a:t>
            </a:r>
          </a:p>
        </p:txBody>
      </p:sp>
      <p:pic>
        <p:nvPicPr>
          <p:cNvPr id="19" name="Content Placeholder 18">
            <a:extLst>
              <a:ext uri="{FF2B5EF4-FFF2-40B4-BE49-F238E27FC236}">
                <a16:creationId xmlns:a16="http://schemas.microsoft.com/office/drawing/2014/main" id="{529C7CD5-FD00-4FD7-8D23-6DE9B933DE91}"/>
              </a:ext>
            </a:extLst>
          </p:cNvPr>
          <p:cNvPicPr>
            <a:picLocks noGrp="1" noChangeAspect="1"/>
          </p:cNvPicPr>
          <p:nvPr>
            <p:ph sz="half" idx="2"/>
          </p:nvPr>
        </p:nvPicPr>
        <p:blipFill>
          <a:blip r:embed="rId3"/>
          <a:stretch>
            <a:fillRect/>
          </a:stretch>
        </p:blipFill>
        <p:spPr>
          <a:xfrm>
            <a:off x="609600" y="2636044"/>
            <a:ext cx="5384800" cy="3028949"/>
          </a:xfrm>
        </p:spPr>
      </p:pic>
      <p:pic>
        <p:nvPicPr>
          <p:cNvPr id="25" name="Content Placeholder 24">
            <a:extLst>
              <a:ext uri="{FF2B5EF4-FFF2-40B4-BE49-F238E27FC236}">
                <a16:creationId xmlns:a16="http://schemas.microsoft.com/office/drawing/2014/main" id="{9244EE3C-F2B1-4170-9AC9-5A5F2E3F9ADB}"/>
              </a:ext>
            </a:extLst>
          </p:cNvPr>
          <p:cNvPicPr>
            <a:picLocks noGrp="1" noChangeAspect="1"/>
          </p:cNvPicPr>
          <p:nvPr>
            <p:ph sz="quarter" idx="4"/>
          </p:nvPr>
        </p:nvPicPr>
        <p:blipFill>
          <a:blip r:embed="rId4"/>
          <a:stretch>
            <a:fillRect/>
          </a:stretch>
        </p:blipFill>
        <p:spPr>
          <a:xfrm>
            <a:off x="6191250" y="2635151"/>
            <a:ext cx="5387975" cy="3030735"/>
          </a:xfrm>
        </p:spPr>
      </p:pic>
      <p:sp>
        <p:nvSpPr>
          <p:cNvPr id="32" name="Text Placeholder 31">
            <a:extLst>
              <a:ext uri="{FF2B5EF4-FFF2-40B4-BE49-F238E27FC236}">
                <a16:creationId xmlns:a16="http://schemas.microsoft.com/office/drawing/2014/main" id="{A0B46487-9DDD-4170-8DBE-60AC36E0BF06}"/>
              </a:ext>
            </a:extLst>
          </p:cNvPr>
          <p:cNvSpPr>
            <a:spLocks noGrp="1"/>
          </p:cNvSpPr>
          <p:nvPr>
            <p:ph type="body" sz="quarter" idx="3"/>
          </p:nvPr>
        </p:nvSpPr>
        <p:spPr/>
        <p:txBody>
          <a:bodyPr>
            <a:normAutofit/>
          </a:bodyPr>
          <a:lstStyle/>
          <a:p>
            <a:r>
              <a:rPr lang="en-US" sz="2800" dirty="0"/>
              <a:t>Policies had immediate affect</a:t>
            </a:r>
          </a:p>
        </p:txBody>
      </p:sp>
      <p:sp>
        <p:nvSpPr>
          <p:cNvPr id="33" name="Text Placeholder 2">
            <a:extLst>
              <a:ext uri="{FF2B5EF4-FFF2-40B4-BE49-F238E27FC236}">
                <a16:creationId xmlns:a16="http://schemas.microsoft.com/office/drawing/2014/main" id="{74752B95-F18F-40A5-93FC-10FD8AC640DB}"/>
              </a:ext>
            </a:extLst>
          </p:cNvPr>
          <p:cNvSpPr txBox="1">
            <a:spLocks/>
          </p:cNvSpPr>
          <p:nvPr/>
        </p:nvSpPr>
        <p:spPr>
          <a:xfrm>
            <a:off x="609440" y="5867400"/>
            <a:ext cx="10514171" cy="639763"/>
          </a:xfrm>
          <a:prstGeom prst="rect">
            <a:avLst/>
          </a:prstGeom>
        </p:spPr>
        <p:txBody>
          <a:bodyPr vert="horz" lIns="121899" tIns="60949" rIns="121899" bIns="60949" rtlCol="0" anchor="b">
            <a:normAutofit/>
          </a:bodyPr>
          <a:lstStyle>
            <a:lvl1pPr marL="0" indent="0" algn="l" defTabSz="1218987" rtl="0" eaLnBrk="1" latinLnBrk="0" hangingPunct="1">
              <a:lnSpc>
                <a:spcPct val="85000"/>
              </a:lnSpc>
              <a:spcBef>
                <a:spcPts val="0"/>
              </a:spcBef>
              <a:spcAft>
                <a:spcPts val="600"/>
              </a:spcAft>
              <a:buFont typeface="Arial" pitchFamily="34" charset="0"/>
              <a:buNone/>
              <a:defRPr sz="3200" b="1" kern="1200">
                <a:solidFill>
                  <a:srgbClr val="70A0D7"/>
                </a:solidFill>
                <a:latin typeface="Arial"/>
                <a:ea typeface="+mn-ea"/>
                <a:cs typeface="Arial"/>
              </a:defRPr>
            </a:lvl1pPr>
            <a:lvl2pPr marL="609493" indent="0" algn="l" defTabSz="1218987" rtl="0" eaLnBrk="1" latinLnBrk="0" hangingPunct="1">
              <a:lnSpc>
                <a:spcPct val="85000"/>
              </a:lnSpc>
              <a:spcBef>
                <a:spcPts val="0"/>
              </a:spcBef>
              <a:spcAft>
                <a:spcPts val="600"/>
              </a:spcAft>
              <a:buFont typeface="Arial" pitchFamily="34" charset="0"/>
              <a:buNone/>
              <a:defRPr sz="2700" b="1" kern="1200">
                <a:solidFill>
                  <a:srgbClr val="70A0D7"/>
                </a:solidFill>
                <a:latin typeface="Arial"/>
                <a:ea typeface="+mn-ea"/>
                <a:cs typeface="Arial"/>
              </a:defRPr>
            </a:lvl2pPr>
            <a:lvl3pPr marL="1218987" indent="0" algn="l" defTabSz="1218987" rtl="0" eaLnBrk="1" latinLnBrk="0" hangingPunct="1">
              <a:lnSpc>
                <a:spcPct val="85000"/>
              </a:lnSpc>
              <a:spcBef>
                <a:spcPts val="0"/>
              </a:spcBef>
              <a:spcAft>
                <a:spcPts val="600"/>
              </a:spcAft>
              <a:buFont typeface="Arial" pitchFamily="34" charset="0"/>
              <a:buNone/>
              <a:defRPr sz="2400" b="1" kern="1200">
                <a:solidFill>
                  <a:srgbClr val="70A0D7"/>
                </a:solidFill>
                <a:latin typeface="Arial"/>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100" b="1" kern="1200">
                <a:solidFill>
                  <a:srgbClr val="70A0D7"/>
                </a:solidFill>
                <a:latin typeface="Arial"/>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100" b="1" kern="1200">
                <a:solidFill>
                  <a:srgbClr val="70A0D7"/>
                </a:solidFill>
                <a:latin typeface="Arial"/>
                <a:ea typeface="+mn-ea"/>
                <a:cs typeface="Arial"/>
              </a:defRPr>
            </a:lvl5pPr>
            <a:lvl6pPr marL="3047467"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8pPr>
            <a:lvl9pPr marL="4875947"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9pPr>
          </a:lstStyle>
          <a:p>
            <a:r>
              <a:rPr lang="en-US" sz="2800" dirty="0">
                <a:solidFill>
                  <a:srgbClr val="C00000"/>
                </a:solidFill>
              </a:rPr>
              <a:t>Inflection point for CalFresh enrollment</a:t>
            </a:r>
          </a:p>
        </p:txBody>
      </p:sp>
      <p:pic>
        <p:nvPicPr>
          <p:cNvPr id="34" name="Content Placeholder 18">
            <a:extLst>
              <a:ext uri="{FF2B5EF4-FFF2-40B4-BE49-F238E27FC236}">
                <a16:creationId xmlns:a16="http://schemas.microsoft.com/office/drawing/2014/main" id="{534AAD97-43AE-4C88-AADC-6BD71EFF8A43}"/>
              </a:ext>
            </a:extLst>
          </p:cNvPr>
          <p:cNvPicPr>
            <a:picLocks noChangeAspect="1"/>
          </p:cNvPicPr>
          <p:nvPr/>
        </p:nvPicPr>
        <p:blipFill>
          <a:blip r:embed="rId3"/>
          <a:stretch>
            <a:fillRect/>
          </a:stretch>
        </p:blipFill>
        <p:spPr>
          <a:xfrm>
            <a:off x="612648" y="2633472"/>
            <a:ext cx="5384800" cy="3028949"/>
          </a:xfrm>
          <a:prstGeom prst="rect">
            <a:avLst/>
          </a:prstGeom>
        </p:spPr>
      </p:pic>
      <p:sp>
        <p:nvSpPr>
          <p:cNvPr id="35" name="Arrow: Right 34">
            <a:extLst>
              <a:ext uri="{FF2B5EF4-FFF2-40B4-BE49-F238E27FC236}">
                <a16:creationId xmlns:a16="http://schemas.microsoft.com/office/drawing/2014/main" id="{0A6120A1-F5A4-4B05-AA1C-DED814B2B595}"/>
              </a:ext>
            </a:extLst>
          </p:cNvPr>
          <p:cNvSpPr/>
          <p:nvPr/>
        </p:nvSpPr>
        <p:spPr>
          <a:xfrm rot="19995658">
            <a:off x="4098278" y="3830636"/>
            <a:ext cx="457200" cy="381000"/>
          </a:xfrm>
          <a:prstGeom prst="rightArrow">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01794944-DE51-4F66-A2B5-14526040BEB5}"/>
              </a:ext>
            </a:extLst>
          </p:cNvPr>
          <p:cNvSpPr txBox="1"/>
          <p:nvPr/>
        </p:nvSpPr>
        <p:spPr>
          <a:xfrm>
            <a:off x="2360612" y="2074197"/>
            <a:ext cx="1828800" cy="523220"/>
          </a:xfrm>
          <a:prstGeom prst="rect">
            <a:avLst/>
          </a:prstGeom>
          <a:noFill/>
        </p:spPr>
        <p:txBody>
          <a:bodyPr wrap="square" rtlCol="0">
            <a:spAutoFit/>
          </a:bodyPr>
          <a:lstStyle/>
          <a:p>
            <a:r>
              <a:rPr lang="en-US" sz="2800" b="1" i="1" dirty="0">
                <a:solidFill>
                  <a:srgbClr val="E18300"/>
                </a:solidFill>
                <a:latin typeface="Arial" panose="020B0604020202020204" pitchFamily="34" charset="0"/>
                <a:cs typeface="Arial" panose="020B0604020202020204" pitchFamily="34" charset="0"/>
              </a:rPr>
              <a:t>initially</a:t>
            </a:r>
            <a:endParaRPr lang="en-US" b="1" i="1" dirty="0">
              <a:solidFill>
                <a:srgbClr val="E1830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6975E2B-BE0E-432E-9D29-4C91FC032315}"/>
              </a:ext>
            </a:extLst>
          </p:cNvPr>
          <p:cNvSpPr txBox="1"/>
          <p:nvPr/>
        </p:nvSpPr>
        <p:spPr>
          <a:xfrm>
            <a:off x="6191250" y="3124200"/>
            <a:ext cx="5079276" cy="2308324"/>
          </a:xfrm>
          <a:prstGeom prst="rect">
            <a:avLst/>
          </a:prstGeom>
          <a:noFill/>
        </p:spPr>
        <p:txBody>
          <a:bodyPr wrap="none" rtlCol="0">
            <a:spAutoFit/>
          </a:bodyPr>
          <a:lstStyle/>
          <a:p>
            <a:r>
              <a:rPr lang="en-US" sz="3600" i="1" dirty="0">
                <a:solidFill>
                  <a:schemeClr val="tx2"/>
                </a:solidFill>
              </a:rPr>
              <a:t>COVID-19 cases did affect </a:t>
            </a:r>
            <a:br>
              <a:rPr lang="en-US" sz="3600" i="1" dirty="0">
                <a:solidFill>
                  <a:schemeClr val="tx2"/>
                </a:solidFill>
              </a:rPr>
            </a:br>
            <a:r>
              <a:rPr lang="en-US" sz="3600" i="1" dirty="0">
                <a:solidFill>
                  <a:schemeClr val="tx2"/>
                </a:solidFill>
              </a:rPr>
              <a:t>CalFresh aid, but not until </a:t>
            </a:r>
            <a:br>
              <a:rPr lang="en-US" sz="3600" i="1" dirty="0">
                <a:solidFill>
                  <a:schemeClr val="tx2"/>
                </a:solidFill>
              </a:rPr>
            </a:br>
            <a:r>
              <a:rPr lang="en-US" sz="3600" i="1" dirty="0">
                <a:solidFill>
                  <a:schemeClr val="tx2"/>
                </a:solidFill>
              </a:rPr>
              <a:t>the second-wave spike in </a:t>
            </a:r>
            <a:br>
              <a:rPr lang="en-US" sz="3600" i="1" dirty="0">
                <a:solidFill>
                  <a:schemeClr val="tx2"/>
                </a:solidFill>
              </a:rPr>
            </a:br>
            <a:r>
              <a:rPr lang="en-US" sz="3600" i="1" dirty="0">
                <a:solidFill>
                  <a:schemeClr val="tx2"/>
                </a:solidFill>
              </a:rPr>
              <a:t>the Fall of 2020. </a:t>
            </a:r>
          </a:p>
        </p:txBody>
      </p:sp>
    </p:spTree>
    <p:extLst>
      <p:ext uri="{BB962C8B-B14F-4D97-AF65-F5344CB8AC3E}">
        <p14:creationId xmlns:p14="http://schemas.microsoft.com/office/powerpoint/2010/main" val="175562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11" presetID="1" presetClass="entr" presetSubtype="0" fill="hold" grpId="0" nodeType="withEffect">
                                  <p:stCondLst>
                                    <p:cond delay="1500"/>
                                  </p:stCondLst>
                                  <p:childTnLst>
                                    <p:set>
                                      <p:cBhvr>
                                        <p:cTn id="12" dur="1" fill="hold">
                                          <p:stCondLst>
                                            <p:cond delay="0"/>
                                          </p:stCondLst>
                                        </p:cTn>
                                        <p:tgtEl>
                                          <p:spTgt spid="36"/>
                                        </p:tgtEl>
                                        <p:attrNameLst>
                                          <p:attrName>style.visibility</p:attrName>
                                        </p:attrNameLst>
                                      </p:cBhvr>
                                      <p:to>
                                        <p:strVal val="visible"/>
                                      </p:to>
                                    </p:set>
                                  </p:childTnLst>
                                </p:cTn>
                              </p:par>
                              <p:par>
                                <p:cTn id="13" presetID="26" presetClass="emph" presetSubtype="0" fill="hold" grpId="1" nodeType="withEffect">
                                  <p:stCondLst>
                                    <p:cond delay="1500"/>
                                  </p:stCondLst>
                                  <p:childTnLst>
                                    <p:animEffect transition="out" filter="fade">
                                      <p:cBhvr>
                                        <p:cTn id="14" dur="500" tmFilter="0, 0; .2, .5; .8, .5; 1, 0"/>
                                        <p:tgtEl>
                                          <p:spTgt spid="36"/>
                                        </p:tgtEl>
                                      </p:cBhvr>
                                    </p:animEffect>
                                    <p:animScale>
                                      <p:cBhvr>
                                        <p:cTn id="15" dur="250" autoRev="1" fill="hold"/>
                                        <p:tgtEl>
                                          <p:spTgt spid="36"/>
                                        </p:tgtEl>
                                      </p:cBhvr>
                                      <p:by x="105000" y="105000"/>
                                    </p:animScale>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
                                            <p:txEl>
                                              <p:pRg st="0" end="0"/>
                                            </p:txEl>
                                          </p:spTgt>
                                        </p:tgtEl>
                                        <p:attrNameLst>
                                          <p:attrName>style.visibility</p:attrName>
                                        </p:attrNameLst>
                                      </p:cBhvr>
                                      <p:to>
                                        <p:strVal val="visible"/>
                                      </p:to>
                                    </p:set>
                                    <p:animEffect transition="in" filter="fade">
                                      <p:cBhvr>
                                        <p:cTn id="20" dur="500"/>
                                        <p:tgtEl>
                                          <p:spTgt spid="32">
                                            <p:txEl>
                                              <p:pRg st="0" end="0"/>
                                            </p:txEl>
                                          </p:spTgt>
                                        </p:tgtEl>
                                      </p:cBhvr>
                                    </p:animEffect>
                                  </p:childTnLst>
                                  <p:subTnLst>
                                    <p:set>
                                      <p:cBhvr override="childStyle">
                                        <p:cTn dur="1" fill="hold" display="0" masterRel="nextClick" afterEffect="1"/>
                                        <p:tgtEl>
                                          <p:spTgt spid="32">
                                            <p:txEl>
                                              <p:pRg st="0" end="0"/>
                                            </p:txEl>
                                          </p:spTgt>
                                        </p:tgtEl>
                                        <p:attrNameLst>
                                          <p:attrName>style.visibility</p:attrName>
                                        </p:attrNameLst>
                                      </p:cBhvr>
                                      <p:to>
                                        <p:strVal val="hidden"/>
                                      </p:to>
                                    </p:set>
                                  </p:subTnLst>
                                </p:cTn>
                              </p:par>
                              <p:par>
                                <p:cTn id="21" presetID="10"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500"/>
                                  </p:stCondLst>
                                  <p:childTnLst>
                                    <p:set>
                                      <p:cBhvr>
                                        <p:cTn id="30" dur="1" fill="hold">
                                          <p:stCondLst>
                                            <p:cond delay="0"/>
                                          </p:stCondLst>
                                        </p:cTn>
                                        <p:tgtEl>
                                          <p:spTgt spid="33"/>
                                        </p:tgtEl>
                                        <p:attrNameLst>
                                          <p:attrName>style.visibility</p:attrName>
                                        </p:attrNameLst>
                                      </p:cBhvr>
                                      <p:to>
                                        <p:strVal val="visible"/>
                                      </p:to>
                                    </p:set>
                                  </p:childTnLst>
                                </p:cTn>
                              </p:par>
                            </p:childTnLst>
                          </p:cTn>
                        </p:par>
                        <p:par>
                          <p:cTn id="31" fill="hold">
                            <p:stCondLst>
                              <p:cond delay="500"/>
                            </p:stCondLst>
                            <p:childTnLst>
                              <p:par>
                                <p:cTn id="32" presetID="10" presetClass="entr" presetSubtype="0" fill="hold" grpId="0" nodeType="afterEffect">
                                  <p:stCondLst>
                                    <p:cond delay="350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build="p"/>
      <p:bldP spid="33" grpId="0"/>
      <p:bldP spid="35" grpId="0" animBg="1"/>
      <p:bldP spid="36" grpId="0"/>
      <p:bldP spid="36" grpId="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A9FDBC-73A1-4F58-9E07-C286C974B2C5}"/>
              </a:ext>
            </a:extLst>
          </p:cNvPr>
          <p:cNvSpPr>
            <a:spLocks noGrp="1"/>
          </p:cNvSpPr>
          <p:nvPr>
            <p:ph type="body" idx="1"/>
          </p:nvPr>
        </p:nvSpPr>
        <p:spPr/>
        <p:txBody>
          <a:bodyPr>
            <a:normAutofit/>
          </a:bodyPr>
          <a:lstStyle/>
          <a:p>
            <a:pPr algn="ctr"/>
            <a:r>
              <a:rPr lang="en-US" sz="6000" b="1" dirty="0">
                <a:solidFill>
                  <a:srgbClr val="405F83"/>
                </a:solidFill>
              </a:rPr>
              <a:t>Thank You!</a:t>
            </a:r>
          </a:p>
        </p:txBody>
      </p:sp>
    </p:spTree>
    <p:extLst>
      <p:ext uri="{BB962C8B-B14F-4D97-AF65-F5344CB8AC3E}">
        <p14:creationId xmlns:p14="http://schemas.microsoft.com/office/powerpoint/2010/main" val="1497504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sp>
        <p:nvSpPr>
          <p:cNvPr id="82" name="Rectangle 81">
            <a:extLst>
              <a:ext uri="{C183D7F6-B498-43B3-948B-1728B52AA6E4}">
                <adec:decorative xmlns:adec="http://schemas.microsoft.com/office/drawing/2017/decorative" val="1"/>
              </a:ext>
            </a:extLst>
          </p:cNvPr>
          <p:cNvSpPr/>
          <p:nvPr/>
        </p:nvSpPr>
        <p:spPr bwMode="auto">
          <a:xfrm rot="5400000">
            <a:off x="2655688"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89" name="Rectangle 88">
            <a:extLst>
              <a:ext uri="{C183D7F6-B498-43B3-948B-1728B52AA6E4}">
                <adec:decorative xmlns:adec="http://schemas.microsoft.com/office/drawing/2017/decorative" val="1"/>
              </a:ext>
            </a:extLst>
          </p:cNvPr>
          <p:cNvSpPr/>
          <p:nvPr/>
        </p:nvSpPr>
        <p:spPr bwMode="auto">
          <a:xfrm>
            <a:off x="-12701" y="-12701"/>
            <a:ext cx="12201525" cy="1306517"/>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5" name="TextBox 214"/>
          <p:cNvSpPr txBox="1"/>
          <p:nvPr/>
        </p:nvSpPr>
        <p:spPr>
          <a:xfrm>
            <a:off x="218796" y="204892"/>
            <a:ext cx="11743016" cy="861774"/>
          </a:xfrm>
          <a:prstGeom prst="rect">
            <a:avLst/>
          </a:prstGeom>
          <a:noFill/>
        </p:spPr>
        <p:txBody>
          <a:bodyPr wrap="square" rtlCol="0">
            <a:spAutoFit/>
          </a:bodyPr>
          <a:lstStyle/>
          <a:p>
            <a:r>
              <a:rPr lang="en-US" sz="3200" dirty="0">
                <a:solidFill>
                  <a:srgbClr val="FFFFFF"/>
                </a:solidFill>
                <a:latin typeface="Arial"/>
                <a:cs typeface="Arial"/>
              </a:rPr>
              <a:t>Your Infographic Title Here:</a:t>
            </a:r>
          </a:p>
          <a:p>
            <a:r>
              <a:rPr lang="en-US" sz="1600" dirty="0">
                <a:solidFill>
                  <a:srgbClr val="D4D4D4"/>
                </a:solidFill>
                <a:latin typeface="Arial"/>
                <a:cs typeface="Arial"/>
              </a:rPr>
              <a:t>THE SUBTITLE IN THIS AREA</a:t>
            </a:r>
          </a:p>
        </p:txBody>
      </p:sp>
      <p:sp>
        <p:nvSpPr>
          <p:cNvPr id="216" name="Rectangle 215">
            <a:extLst>
              <a:ext uri="{C183D7F6-B498-43B3-948B-1728B52AA6E4}">
                <adec:decorative xmlns:adec="http://schemas.microsoft.com/office/drawing/2017/decorative" val="1"/>
              </a:ext>
            </a:extLst>
          </p:cNvPr>
          <p:cNvSpPr/>
          <p:nvPr/>
        </p:nvSpPr>
        <p:spPr bwMode="auto">
          <a:xfrm>
            <a:off x="-12701" y="1295400"/>
            <a:ext cx="12201525" cy="76200"/>
          </a:xfrm>
          <a:prstGeom prst="rect">
            <a:avLst/>
          </a:prstGeom>
          <a:solidFill>
            <a:srgbClr val="9F9F9F"/>
          </a:solidFill>
          <a:ln w="9525">
            <a:noFill/>
            <a:miter lim="800000"/>
            <a:headEnd/>
            <a:tailEnd/>
          </a:ln>
          <a:effectLst/>
        </p:spPr>
        <p:txBody>
          <a:bodyPr wrap="none" anchor="ctr">
            <a:prstTxWarp prst="textNoShape">
              <a:avLst/>
            </a:prstTxWarp>
          </a:bodyPr>
          <a:lstStyle/>
          <a:p>
            <a:endParaRPr lang="en-US" dirty="0"/>
          </a:p>
        </p:txBody>
      </p:sp>
      <p:sp>
        <p:nvSpPr>
          <p:cNvPr id="214" name="Rectangle 213">
            <a:extLst>
              <a:ext uri="{C183D7F6-B498-43B3-948B-1728B52AA6E4}">
                <adec:decorative xmlns:adec="http://schemas.microsoft.com/office/drawing/2017/decorative" val="1"/>
              </a:ext>
            </a:extLst>
          </p:cNvPr>
          <p:cNvSpPr/>
          <p:nvPr/>
        </p:nvSpPr>
        <p:spPr bwMode="auto">
          <a:xfrm>
            <a:off x="-19449" y="6553200"/>
            <a:ext cx="12208273" cy="30480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3" name="Rectangle 70"/>
          <p:cNvSpPr>
            <a:spLocks noChangeArrowheads="1"/>
          </p:cNvSpPr>
          <p:nvPr/>
        </p:nvSpPr>
        <p:spPr bwMode="auto">
          <a:xfrm>
            <a:off x="770651" y="2133600"/>
            <a:ext cx="2362200"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7030A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19" name="Oval 118">
            <a:extLst>
              <a:ext uri="{C183D7F6-B498-43B3-948B-1728B52AA6E4}">
                <adec:decorative xmlns:adec="http://schemas.microsoft.com/office/drawing/2017/decorative" val="1"/>
              </a:ext>
            </a:extLst>
          </p:cNvPr>
          <p:cNvSpPr>
            <a:spLocks noChangeAspect="1"/>
          </p:cNvSpPr>
          <p:nvPr/>
        </p:nvSpPr>
        <p:spPr>
          <a:xfrm rot="16200000">
            <a:off x="2584921" y="3002440"/>
            <a:ext cx="673155" cy="673153"/>
          </a:xfrm>
          <a:prstGeom prst="ellipse">
            <a:avLst/>
          </a:prstGeom>
          <a:gradFill flip="none" rotWithShape="1">
            <a:gsLst>
              <a:gs pos="0">
                <a:srgbClr val="884DDB"/>
              </a:gs>
              <a:gs pos="100000">
                <a:srgbClr val="7030A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22" name="Group 121">
            <a:extLst>
              <a:ext uri="{C183D7F6-B498-43B3-948B-1728B52AA6E4}">
                <adec:decorative xmlns:adec="http://schemas.microsoft.com/office/drawing/2017/decorative" val="1"/>
              </a:ext>
            </a:extLst>
          </p:cNvPr>
          <p:cNvGrpSpPr/>
          <p:nvPr/>
        </p:nvGrpSpPr>
        <p:grpSpPr>
          <a:xfrm>
            <a:off x="2707430" y="3174699"/>
            <a:ext cx="436647" cy="321117"/>
            <a:chOff x="-152400" y="685800"/>
            <a:chExt cx="1287499" cy="946849"/>
          </a:xfrm>
          <a:noFill/>
        </p:grpSpPr>
        <p:sp>
          <p:nvSpPr>
            <p:cNvPr id="194" name="Rectangle 193"/>
            <p:cNvSpPr/>
            <p:nvPr/>
          </p:nvSpPr>
          <p:spPr bwMode="auto">
            <a:xfrm>
              <a:off x="46528" y="8706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5" name="Rectangle 194"/>
            <p:cNvSpPr/>
            <p:nvPr/>
          </p:nvSpPr>
          <p:spPr bwMode="auto">
            <a:xfrm rot="21315080">
              <a:off x="-42372" y="7817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6" name="Rectangle 195"/>
            <p:cNvSpPr/>
            <p:nvPr/>
          </p:nvSpPr>
          <p:spPr bwMode="auto">
            <a:xfrm>
              <a:off x="-152400" y="685800"/>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212" name="Rectangle 70"/>
          <p:cNvSpPr>
            <a:spLocks noChangeArrowheads="1"/>
          </p:cNvSpPr>
          <p:nvPr/>
        </p:nvSpPr>
        <p:spPr bwMode="auto">
          <a:xfrm>
            <a:off x="1598613" y="4501813"/>
            <a:ext cx="2269374"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0070C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0" name="Oval 129">
            <a:extLst>
              <a:ext uri="{C183D7F6-B498-43B3-948B-1728B52AA6E4}">
                <adec:decorative xmlns:adec="http://schemas.microsoft.com/office/drawing/2017/decorative" val="1"/>
              </a:ext>
            </a:extLst>
          </p:cNvPr>
          <p:cNvSpPr>
            <a:spLocks noChangeAspect="1"/>
          </p:cNvSpPr>
          <p:nvPr/>
        </p:nvSpPr>
        <p:spPr>
          <a:xfrm rot="16200000">
            <a:off x="3352736" y="3593867"/>
            <a:ext cx="766887" cy="766885"/>
          </a:xfrm>
          <a:prstGeom prst="ellipse">
            <a:avLst/>
          </a:prstGeom>
          <a:gradFill flip="none" rotWithShape="1">
            <a:gsLst>
              <a:gs pos="0">
                <a:srgbClr val="0070FF"/>
              </a:gs>
              <a:gs pos="100000">
                <a:srgbClr val="0070C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33" name="Freeform 77">
            <a:extLst>
              <a:ext uri="{C183D7F6-B498-43B3-948B-1728B52AA6E4}">
                <adec:decorative xmlns:adec="http://schemas.microsoft.com/office/drawing/2017/decorative" val="1"/>
              </a:ext>
            </a:extLst>
          </p:cNvPr>
          <p:cNvSpPr>
            <a:spLocks noEditPoints="1"/>
          </p:cNvSpPr>
          <p:nvPr/>
        </p:nvSpPr>
        <p:spPr bwMode="auto">
          <a:xfrm>
            <a:off x="3444149" y="3830162"/>
            <a:ext cx="580846" cy="254785"/>
          </a:xfrm>
          <a:custGeom>
            <a:avLst/>
            <a:gdLst/>
            <a:ahLst/>
            <a:cxnLst>
              <a:cxn ang="0">
                <a:pos x="3769" y="850"/>
              </a:cxn>
              <a:cxn ang="0">
                <a:pos x="3525" y="562"/>
              </a:cxn>
              <a:cxn ang="0">
                <a:pos x="3204" y="327"/>
              </a:cxn>
              <a:cxn ang="0">
                <a:pos x="2889" y="176"/>
              </a:cxn>
              <a:cxn ang="0">
                <a:pos x="2462" y="53"/>
              </a:cxn>
              <a:cxn ang="0">
                <a:pos x="1996" y="1"/>
              </a:cxn>
              <a:cxn ang="0">
                <a:pos x="1899" y="0"/>
              </a:cxn>
              <a:cxn ang="0">
                <a:pos x="1566" y="22"/>
              </a:cxn>
              <a:cxn ang="0">
                <a:pos x="1135" y="110"/>
              </a:cxn>
              <a:cxn ang="0">
                <a:pos x="747" y="262"/>
              </a:cxn>
              <a:cxn ang="0">
                <a:pos x="456" y="438"/>
              </a:cxn>
              <a:cxn ang="0">
                <a:pos x="172" y="700"/>
              </a:cxn>
              <a:cxn ang="0">
                <a:pos x="14" y="929"/>
              </a:cxn>
              <a:cxn ang="0">
                <a:pos x="349" y="978"/>
              </a:cxn>
              <a:cxn ang="0">
                <a:pos x="555" y="756"/>
              </a:cxn>
              <a:cxn ang="0">
                <a:pos x="833" y="567"/>
              </a:cxn>
              <a:cxn ang="0">
                <a:pos x="1022" y="479"/>
              </a:cxn>
              <a:cxn ang="0">
                <a:pos x="1132" y="495"/>
              </a:cxn>
              <a:cxn ang="0">
                <a:pos x="1081" y="649"/>
              </a:cxn>
              <a:cxn ang="0">
                <a:pos x="1059" y="811"/>
              </a:cxn>
              <a:cxn ang="0">
                <a:pos x="1076" y="1010"/>
              </a:cxn>
              <a:cxn ang="0">
                <a:pos x="1160" y="1241"/>
              </a:cxn>
              <a:cxn ang="0">
                <a:pos x="1305" y="1435"/>
              </a:cxn>
              <a:cxn ang="0">
                <a:pos x="1498" y="1579"/>
              </a:cxn>
              <a:cxn ang="0">
                <a:pos x="1729" y="1663"/>
              </a:cxn>
              <a:cxn ang="0">
                <a:pos x="1943" y="1679"/>
              </a:cxn>
              <a:cxn ang="0">
                <a:pos x="2188" y="1630"/>
              </a:cxn>
              <a:cxn ang="0">
                <a:pos x="2402" y="1514"/>
              </a:cxn>
              <a:cxn ang="0">
                <a:pos x="2573" y="1343"/>
              </a:cxn>
              <a:cxn ang="0">
                <a:pos x="2689" y="1128"/>
              </a:cxn>
              <a:cxn ang="0">
                <a:pos x="2738" y="883"/>
              </a:cxn>
              <a:cxn ang="0">
                <a:pos x="2732" y="725"/>
              </a:cxn>
              <a:cxn ang="0">
                <a:pos x="2693" y="562"/>
              </a:cxn>
              <a:cxn ang="0">
                <a:pos x="2624" y="414"/>
              </a:cxn>
              <a:cxn ang="0">
                <a:pos x="2829" y="487"/>
              </a:cxn>
              <a:cxn ang="0">
                <a:pos x="3047" y="596"/>
              </a:cxn>
              <a:cxn ang="0">
                <a:pos x="3314" y="791"/>
              </a:cxn>
              <a:cxn ang="0">
                <a:pos x="3507" y="1017"/>
              </a:cxn>
              <a:cxn ang="0">
                <a:pos x="1899" y="1182"/>
              </a:cxn>
              <a:cxn ang="0">
                <a:pos x="1798" y="1167"/>
              </a:cxn>
              <a:cxn ang="0">
                <a:pos x="1708" y="1124"/>
              </a:cxn>
              <a:cxn ang="0">
                <a:pos x="1635" y="1058"/>
              </a:cxn>
              <a:cxn ang="0">
                <a:pos x="1583" y="973"/>
              </a:cxn>
              <a:cxn ang="0">
                <a:pos x="1558" y="875"/>
              </a:cxn>
              <a:cxn ang="0">
                <a:pos x="1561" y="787"/>
              </a:cxn>
              <a:cxn ang="0">
                <a:pos x="1591" y="692"/>
              </a:cxn>
              <a:cxn ang="0">
                <a:pos x="1646" y="610"/>
              </a:cxn>
              <a:cxn ang="0">
                <a:pos x="1722" y="547"/>
              </a:cxn>
              <a:cxn ang="0">
                <a:pos x="1814" y="509"/>
              </a:cxn>
              <a:cxn ang="0">
                <a:pos x="1899" y="498"/>
              </a:cxn>
              <a:cxn ang="0">
                <a:pos x="2001" y="513"/>
              </a:cxn>
              <a:cxn ang="0">
                <a:pos x="2091" y="556"/>
              </a:cxn>
              <a:cxn ang="0">
                <a:pos x="2164" y="622"/>
              </a:cxn>
              <a:cxn ang="0">
                <a:pos x="2214" y="707"/>
              </a:cxn>
              <a:cxn ang="0">
                <a:pos x="2241" y="805"/>
              </a:cxn>
              <a:cxn ang="0">
                <a:pos x="2238" y="893"/>
              </a:cxn>
              <a:cxn ang="0">
                <a:pos x="2208" y="988"/>
              </a:cxn>
              <a:cxn ang="0">
                <a:pos x="2153" y="1070"/>
              </a:cxn>
              <a:cxn ang="0">
                <a:pos x="2077" y="1133"/>
              </a:cxn>
              <a:cxn ang="0">
                <a:pos x="1984" y="1171"/>
              </a:cxn>
              <a:cxn ang="0">
                <a:pos x="1899" y="1182"/>
              </a:cxn>
            </a:cxnLst>
            <a:rect l="0" t="0" r="r" b="b"/>
            <a:pathLst>
              <a:path w="3830" h="1680">
                <a:moveTo>
                  <a:pt x="3830" y="956"/>
                </a:moveTo>
                <a:lnTo>
                  <a:pt x="3830" y="956"/>
                </a:lnTo>
                <a:lnTo>
                  <a:pt x="3816" y="929"/>
                </a:lnTo>
                <a:lnTo>
                  <a:pt x="3800" y="902"/>
                </a:lnTo>
                <a:lnTo>
                  <a:pt x="3785" y="876"/>
                </a:lnTo>
                <a:lnTo>
                  <a:pt x="3769" y="850"/>
                </a:lnTo>
                <a:lnTo>
                  <a:pt x="3734" y="798"/>
                </a:lnTo>
                <a:lnTo>
                  <a:pt x="3697" y="748"/>
                </a:lnTo>
                <a:lnTo>
                  <a:pt x="3658" y="700"/>
                </a:lnTo>
                <a:lnTo>
                  <a:pt x="3616" y="652"/>
                </a:lnTo>
                <a:lnTo>
                  <a:pt x="3571" y="607"/>
                </a:lnTo>
                <a:lnTo>
                  <a:pt x="3525" y="562"/>
                </a:lnTo>
                <a:lnTo>
                  <a:pt x="3477" y="519"/>
                </a:lnTo>
                <a:lnTo>
                  <a:pt x="3427" y="477"/>
                </a:lnTo>
                <a:lnTo>
                  <a:pt x="3374" y="438"/>
                </a:lnTo>
                <a:lnTo>
                  <a:pt x="3319" y="400"/>
                </a:lnTo>
                <a:lnTo>
                  <a:pt x="3263" y="363"/>
                </a:lnTo>
                <a:lnTo>
                  <a:pt x="3204" y="327"/>
                </a:lnTo>
                <a:lnTo>
                  <a:pt x="3144" y="293"/>
                </a:lnTo>
                <a:lnTo>
                  <a:pt x="3083" y="262"/>
                </a:lnTo>
                <a:lnTo>
                  <a:pt x="3083" y="262"/>
                </a:lnTo>
                <a:lnTo>
                  <a:pt x="3020" y="231"/>
                </a:lnTo>
                <a:lnTo>
                  <a:pt x="2955" y="202"/>
                </a:lnTo>
                <a:lnTo>
                  <a:pt x="2889" y="176"/>
                </a:lnTo>
                <a:lnTo>
                  <a:pt x="2821" y="151"/>
                </a:lnTo>
                <a:lnTo>
                  <a:pt x="2752" y="127"/>
                </a:lnTo>
                <a:lnTo>
                  <a:pt x="2681" y="105"/>
                </a:lnTo>
                <a:lnTo>
                  <a:pt x="2609" y="86"/>
                </a:lnTo>
                <a:lnTo>
                  <a:pt x="2536" y="68"/>
                </a:lnTo>
                <a:lnTo>
                  <a:pt x="2462" y="53"/>
                </a:lnTo>
                <a:lnTo>
                  <a:pt x="2388" y="38"/>
                </a:lnTo>
                <a:lnTo>
                  <a:pt x="2311" y="28"/>
                </a:lnTo>
                <a:lnTo>
                  <a:pt x="2233" y="17"/>
                </a:lnTo>
                <a:lnTo>
                  <a:pt x="2156" y="10"/>
                </a:lnTo>
                <a:lnTo>
                  <a:pt x="2075" y="4"/>
                </a:lnTo>
                <a:lnTo>
                  <a:pt x="1996" y="1"/>
                </a:lnTo>
                <a:lnTo>
                  <a:pt x="1915" y="0"/>
                </a:lnTo>
                <a:lnTo>
                  <a:pt x="1915" y="0"/>
                </a:lnTo>
                <a:lnTo>
                  <a:pt x="1908" y="0"/>
                </a:lnTo>
                <a:lnTo>
                  <a:pt x="1908" y="0"/>
                </a:lnTo>
                <a:lnTo>
                  <a:pt x="1899" y="0"/>
                </a:lnTo>
                <a:lnTo>
                  <a:pt x="1899" y="0"/>
                </a:lnTo>
                <a:lnTo>
                  <a:pt x="1872" y="0"/>
                </a:lnTo>
                <a:lnTo>
                  <a:pt x="1872" y="0"/>
                </a:lnTo>
                <a:lnTo>
                  <a:pt x="1794" y="2"/>
                </a:lnTo>
                <a:lnTo>
                  <a:pt x="1718" y="7"/>
                </a:lnTo>
                <a:lnTo>
                  <a:pt x="1641" y="13"/>
                </a:lnTo>
                <a:lnTo>
                  <a:pt x="1566" y="22"/>
                </a:lnTo>
                <a:lnTo>
                  <a:pt x="1491" y="31"/>
                </a:lnTo>
                <a:lnTo>
                  <a:pt x="1418" y="43"/>
                </a:lnTo>
                <a:lnTo>
                  <a:pt x="1345" y="57"/>
                </a:lnTo>
                <a:lnTo>
                  <a:pt x="1273" y="73"/>
                </a:lnTo>
                <a:lnTo>
                  <a:pt x="1204" y="91"/>
                </a:lnTo>
                <a:lnTo>
                  <a:pt x="1135" y="110"/>
                </a:lnTo>
                <a:lnTo>
                  <a:pt x="1066" y="130"/>
                </a:lnTo>
                <a:lnTo>
                  <a:pt x="999" y="154"/>
                </a:lnTo>
                <a:lnTo>
                  <a:pt x="935" y="178"/>
                </a:lnTo>
                <a:lnTo>
                  <a:pt x="870" y="205"/>
                </a:lnTo>
                <a:lnTo>
                  <a:pt x="808" y="232"/>
                </a:lnTo>
                <a:lnTo>
                  <a:pt x="747" y="262"/>
                </a:lnTo>
                <a:lnTo>
                  <a:pt x="747" y="262"/>
                </a:lnTo>
                <a:lnTo>
                  <a:pt x="686" y="293"/>
                </a:lnTo>
                <a:lnTo>
                  <a:pt x="626" y="327"/>
                </a:lnTo>
                <a:lnTo>
                  <a:pt x="567" y="363"/>
                </a:lnTo>
                <a:lnTo>
                  <a:pt x="511" y="400"/>
                </a:lnTo>
                <a:lnTo>
                  <a:pt x="456" y="438"/>
                </a:lnTo>
                <a:lnTo>
                  <a:pt x="403" y="477"/>
                </a:lnTo>
                <a:lnTo>
                  <a:pt x="353" y="519"/>
                </a:lnTo>
                <a:lnTo>
                  <a:pt x="305" y="562"/>
                </a:lnTo>
                <a:lnTo>
                  <a:pt x="259" y="607"/>
                </a:lnTo>
                <a:lnTo>
                  <a:pt x="214" y="652"/>
                </a:lnTo>
                <a:lnTo>
                  <a:pt x="172" y="700"/>
                </a:lnTo>
                <a:lnTo>
                  <a:pt x="133" y="748"/>
                </a:lnTo>
                <a:lnTo>
                  <a:pt x="96" y="798"/>
                </a:lnTo>
                <a:lnTo>
                  <a:pt x="61" y="850"/>
                </a:lnTo>
                <a:lnTo>
                  <a:pt x="45" y="876"/>
                </a:lnTo>
                <a:lnTo>
                  <a:pt x="30" y="902"/>
                </a:lnTo>
                <a:lnTo>
                  <a:pt x="14" y="929"/>
                </a:lnTo>
                <a:lnTo>
                  <a:pt x="0" y="956"/>
                </a:lnTo>
                <a:lnTo>
                  <a:pt x="278" y="1097"/>
                </a:lnTo>
                <a:lnTo>
                  <a:pt x="278" y="1097"/>
                </a:lnTo>
                <a:lnTo>
                  <a:pt x="299" y="1057"/>
                </a:lnTo>
                <a:lnTo>
                  <a:pt x="323" y="1017"/>
                </a:lnTo>
                <a:lnTo>
                  <a:pt x="349" y="978"/>
                </a:lnTo>
                <a:lnTo>
                  <a:pt x="379" y="939"/>
                </a:lnTo>
                <a:lnTo>
                  <a:pt x="409" y="901"/>
                </a:lnTo>
                <a:lnTo>
                  <a:pt x="443" y="864"/>
                </a:lnTo>
                <a:lnTo>
                  <a:pt x="479" y="827"/>
                </a:lnTo>
                <a:lnTo>
                  <a:pt x="516" y="791"/>
                </a:lnTo>
                <a:lnTo>
                  <a:pt x="555" y="756"/>
                </a:lnTo>
                <a:lnTo>
                  <a:pt x="597" y="722"/>
                </a:lnTo>
                <a:lnTo>
                  <a:pt x="640" y="689"/>
                </a:lnTo>
                <a:lnTo>
                  <a:pt x="686" y="657"/>
                </a:lnTo>
                <a:lnTo>
                  <a:pt x="732" y="626"/>
                </a:lnTo>
                <a:lnTo>
                  <a:pt x="783" y="596"/>
                </a:lnTo>
                <a:lnTo>
                  <a:pt x="833" y="567"/>
                </a:lnTo>
                <a:lnTo>
                  <a:pt x="886" y="540"/>
                </a:lnTo>
                <a:lnTo>
                  <a:pt x="886" y="540"/>
                </a:lnTo>
                <a:lnTo>
                  <a:pt x="919" y="524"/>
                </a:lnTo>
                <a:lnTo>
                  <a:pt x="953" y="509"/>
                </a:lnTo>
                <a:lnTo>
                  <a:pt x="987" y="493"/>
                </a:lnTo>
                <a:lnTo>
                  <a:pt x="1022" y="479"/>
                </a:lnTo>
                <a:lnTo>
                  <a:pt x="1094" y="451"/>
                </a:lnTo>
                <a:lnTo>
                  <a:pt x="1168" y="425"/>
                </a:lnTo>
                <a:lnTo>
                  <a:pt x="1168" y="425"/>
                </a:lnTo>
                <a:lnTo>
                  <a:pt x="1156" y="449"/>
                </a:lnTo>
                <a:lnTo>
                  <a:pt x="1144" y="471"/>
                </a:lnTo>
                <a:lnTo>
                  <a:pt x="1132" y="495"/>
                </a:lnTo>
                <a:lnTo>
                  <a:pt x="1121" y="521"/>
                </a:lnTo>
                <a:lnTo>
                  <a:pt x="1112" y="546"/>
                </a:lnTo>
                <a:lnTo>
                  <a:pt x="1104" y="571"/>
                </a:lnTo>
                <a:lnTo>
                  <a:pt x="1095" y="596"/>
                </a:lnTo>
                <a:lnTo>
                  <a:pt x="1088" y="622"/>
                </a:lnTo>
                <a:lnTo>
                  <a:pt x="1081" y="649"/>
                </a:lnTo>
                <a:lnTo>
                  <a:pt x="1075" y="675"/>
                </a:lnTo>
                <a:lnTo>
                  <a:pt x="1070" y="701"/>
                </a:lnTo>
                <a:lnTo>
                  <a:pt x="1066" y="729"/>
                </a:lnTo>
                <a:lnTo>
                  <a:pt x="1063" y="756"/>
                </a:lnTo>
                <a:lnTo>
                  <a:pt x="1060" y="784"/>
                </a:lnTo>
                <a:lnTo>
                  <a:pt x="1059" y="811"/>
                </a:lnTo>
                <a:lnTo>
                  <a:pt x="1059" y="840"/>
                </a:lnTo>
                <a:lnTo>
                  <a:pt x="1059" y="840"/>
                </a:lnTo>
                <a:lnTo>
                  <a:pt x="1060" y="883"/>
                </a:lnTo>
                <a:lnTo>
                  <a:pt x="1063" y="926"/>
                </a:lnTo>
                <a:lnTo>
                  <a:pt x="1069" y="968"/>
                </a:lnTo>
                <a:lnTo>
                  <a:pt x="1076" y="1010"/>
                </a:lnTo>
                <a:lnTo>
                  <a:pt x="1086" y="1051"/>
                </a:lnTo>
                <a:lnTo>
                  <a:pt x="1096" y="1090"/>
                </a:lnTo>
                <a:lnTo>
                  <a:pt x="1110" y="1128"/>
                </a:lnTo>
                <a:lnTo>
                  <a:pt x="1125" y="1167"/>
                </a:lnTo>
                <a:lnTo>
                  <a:pt x="1142" y="1204"/>
                </a:lnTo>
                <a:lnTo>
                  <a:pt x="1160" y="1241"/>
                </a:lnTo>
                <a:lnTo>
                  <a:pt x="1180" y="1276"/>
                </a:lnTo>
                <a:lnTo>
                  <a:pt x="1203" y="1310"/>
                </a:lnTo>
                <a:lnTo>
                  <a:pt x="1226" y="1343"/>
                </a:lnTo>
                <a:lnTo>
                  <a:pt x="1251" y="1375"/>
                </a:lnTo>
                <a:lnTo>
                  <a:pt x="1277" y="1405"/>
                </a:lnTo>
                <a:lnTo>
                  <a:pt x="1305" y="1435"/>
                </a:lnTo>
                <a:lnTo>
                  <a:pt x="1335" y="1462"/>
                </a:lnTo>
                <a:lnTo>
                  <a:pt x="1364" y="1489"/>
                </a:lnTo>
                <a:lnTo>
                  <a:pt x="1397" y="1514"/>
                </a:lnTo>
                <a:lnTo>
                  <a:pt x="1429" y="1536"/>
                </a:lnTo>
                <a:lnTo>
                  <a:pt x="1464" y="1559"/>
                </a:lnTo>
                <a:lnTo>
                  <a:pt x="1498" y="1579"/>
                </a:lnTo>
                <a:lnTo>
                  <a:pt x="1534" y="1597"/>
                </a:lnTo>
                <a:lnTo>
                  <a:pt x="1573" y="1614"/>
                </a:lnTo>
                <a:lnTo>
                  <a:pt x="1610" y="1630"/>
                </a:lnTo>
                <a:lnTo>
                  <a:pt x="1649" y="1643"/>
                </a:lnTo>
                <a:lnTo>
                  <a:pt x="1689" y="1654"/>
                </a:lnTo>
                <a:lnTo>
                  <a:pt x="1729" y="1663"/>
                </a:lnTo>
                <a:lnTo>
                  <a:pt x="1771" y="1670"/>
                </a:lnTo>
                <a:lnTo>
                  <a:pt x="1813" y="1676"/>
                </a:lnTo>
                <a:lnTo>
                  <a:pt x="1856" y="1679"/>
                </a:lnTo>
                <a:lnTo>
                  <a:pt x="1899" y="1680"/>
                </a:lnTo>
                <a:lnTo>
                  <a:pt x="1899" y="1680"/>
                </a:lnTo>
                <a:lnTo>
                  <a:pt x="1943" y="1679"/>
                </a:lnTo>
                <a:lnTo>
                  <a:pt x="1986" y="1676"/>
                </a:lnTo>
                <a:lnTo>
                  <a:pt x="2028" y="1670"/>
                </a:lnTo>
                <a:lnTo>
                  <a:pt x="2069" y="1663"/>
                </a:lnTo>
                <a:lnTo>
                  <a:pt x="2110" y="1654"/>
                </a:lnTo>
                <a:lnTo>
                  <a:pt x="2150" y="1643"/>
                </a:lnTo>
                <a:lnTo>
                  <a:pt x="2188" y="1630"/>
                </a:lnTo>
                <a:lnTo>
                  <a:pt x="2226" y="1614"/>
                </a:lnTo>
                <a:lnTo>
                  <a:pt x="2263" y="1597"/>
                </a:lnTo>
                <a:lnTo>
                  <a:pt x="2300" y="1579"/>
                </a:lnTo>
                <a:lnTo>
                  <a:pt x="2335" y="1559"/>
                </a:lnTo>
                <a:lnTo>
                  <a:pt x="2370" y="1536"/>
                </a:lnTo>
                <a:lnTo>
                  <a:pt x="2402" y="1514"/>
                </a:lnTo>
                <a:lnTo>
                  <a:pt x="2434" y="1489"/>
                </a:lnTo>
                <a:lnTo>
                  <a:pt x="2464" y="1462"/>
                </a:lnTo>
                <a:lnTo>
                  <a:pt x="2494" y="1435"/>
                </a:lnTo>
                <a:lnTo>
                  <a:pt x="2522" y="1405"/>
                </a:lnTo>
                <a:lnTo>
                  <a:pt x="2548" y="1375"/>
                </a:lnTo>
                <a:lnTo>
                  <a:pt x="2573" y="1343"/>
                </a:lnTo>
                <a:lnTo>
                  <a:pt x="2596" y="1310"/>
                </a:lnTo>
                <a:lnTo>
                  <a:pt x="2619" y="1276"/>
                </a:lnTo>
                <a:lnTo>
                  <a:pt x="2639" y="1241"/>
                </a:lnTo>
                <a:lnTo>
                  <a:pt x="2657" y="1204"/>
                </a:lnTo>
                <a:lnTo>
                  <a:pt x="2674" y="1167"/>
                </a:lnTo>
                <a:lnTo>
                  <a:pt x="2689" y="1128"/>
                </a:lnTo>
                <a:lnTo>
                  <a:pt x="2703" y="1090"/>
                </a:lnTo>
                <a:lnTo>
                  <a:pt x="2713" y="1051"/>
                </a:lnTo>
                <a:lnTo>
                  <a:pt x="2723" y="1010"/>
                </a:lnTo>
                <a:lnTo>
                  <a:pt x="2730" y="968"/>
                </a:lnTo>
                <a:lnTo>
                  <a:pt x="2736" y="926"/>
                </a:lnTo>
                <a:lnTo>
                  <a:pt x="2738" y="883"/>
                </a:lnTo>
                <a:lnTo>
                  <a:pt x="2740" y="840"/>
                </a:lnTo>
                <a:lnTo>
                  <a:pt x="2740" y="840"/>
                </a:lnTo>
                <a:lnTo>
                  <a:pt x="2740" y="811"/>
                </a:lnTo>
                <a:lnTo>
                  <a:pt x="2738" y="783"/>
                </a:lnTo>
                <a:lnTo>
                  <a:pt x="2736" y="754"/>
                </a:lnTo>
                <a:lnTo>
                  <a:pt x="2732" y="725"/>
                </a:lnTo>
                <a:lnTo>
                  <a:pt x="2728" y="698"/>
                </a:lnTo>
                <a:lnTo>
                  <a:pt x="2723" y="670"/>
                </a:lnTo>
                <a:lnTo>
                  <a:pt x="2717" y="643"/>
                </a:lnTo>
                <a:lnTo>
                  <a:pt x="2710" y="615"/>
                </a:lnTo>
                <a:lnTo>
                  <a:pt x="2701" y="589"/>
                </a:lnTo>
                <a:lnTo>
                  <a:pt x="2693" y="562"/>
                </a:lnTo>
                <a:lnTo>
                  <a:pt x="2683" y="536"/>
                </a:lnTo>
                <a:lnTo>
                  <a:pt x="2673" y="511"/>
                </a:lnTo>
                <a:lnTo>
                  <a:pt x="2662" y="486"/>
                </a:lnTo>
                <a:lnTo>
                  <a:pt x="2650" y="462"/>
                </a:lnTo>
                <a:lnTo>
                  <a:pt x="2637" y="437"/>
                </a:lnTo>
                <a:lnTo>
                  <a:pt x="2624" y="414"/>
                </a:lnTo>
                <a:lnTo>
                  <a:pt x="2624" y="414"/>
                </a:lnTo>
                <a:lnTo>
                  <a:pt x="2667" y="427"/>
                </a:lnTo>
                <a:lnTo>
                  <a:pt x="2709" y="440"/>
                </a:lnTo>
                <a:lnTo>
                  <a:pt x="2749" y="456"/>
                </a:lnTo>
                <a:lnTo>
                  <a:pt x="2790" y="471"/>
                </a:lnTo>
                <a:lnTo>
                  <a:pt x="2829" y="487"/>
                </a:lnTo>
                <a:lnTo>
                  <a:pt x="2868" y="504"/>
                </a:lnTo>
                <a:lnTo>
                  <a:pt x="2906" y="522"/>
                </a:lnTo>
                <a:lnTo>
                  <a:pt x="2944" y="540"/>
                </a:lnTo>
                <a:lnTo>
                  <a:pt x="2944" y="540"/>
                </a:lnTo>
                <a:lnTo>
                  <a:pt x="2997" y="567"/>
                </a:lnTo>
                <a:lnTo>
                  <a:pt x="3047" y="596"/>
                </a:lnTo>
                <a:lnTo>
                  <a:pt x="3096" y="626"/>
                </a:lnTo>
                <a:lnTo>
                  <a:pt x="3144" y="657"/>
                </a:lnTo>
                <a:lnTo>
                  <a:pt x="3190" y="689"/>
                </a:lnTo>
                <a:lnTo>
                  <a:pt x="3233" y="722"/>
                </a:lnTo>
                <a:lnTo>
                  <a:pt x="3275" y="756"/>
                </a:lnTo>
                <a:lnTo>
                  <a:pt x="3314" y="791"/>
                </a:lnTo>
                <a:lnTo>
                  <a:pt x="3351" y="827"/>
                </a:lnTo>
                <a:lnTo>
                  <a:pt x="3387" y="864"/>
                </a:lnTo>
                <a:lnTo>
                  <a:pt x="3421" y="901"/>
                </a:lnTo>
                <a:lnTo>
                  <a:pt x="3451" y="939"/>
                </a:lnTo>
                <a:lnTo>
                  <a:pt x="3479" y="978"/>
                </a:lnTo>
                <a:lnTo>
                  <a:pt x="3507" y="1017"/>
                </a:lnTo>
                <a:lnTo>
                  <a:pt x="3531" y="1057"/>
                </a:lnTo>
                <a:lnTo>
                  <a:pt x="3552" y="1097"/>
                </a:lnTo>
                <a:lnTo>
                  <a:pt x="3830" y="956"/>
                </a:lnTo>
                <a:lnTo>
                  <a:pt x="3830" y="956"/>
                </a:lnTo>
                <a:close/>
                <a:moveTo>
                  <a:pt x="1899" y="1182"/>
                </a:moveTo>
                <a:lnTo>
                  <a:pt x="1899" y="1182"/>
                </a:lnTo>
                <a:lnTo>
                  <a:pt x="1881" y="1182"/>
                </a:lnTo>
                <a:lnTo>
                  <a:pt x="1865" y="1181"/>
                </a:lnTo>
                <a:lnTo>
                  <a:pt x="1847" y="1179"/>
                </a:lnTo>
                <a:lnTo>
                  <a:pt x="1830" y="1175"/>
                </a:lnTo>
                <a:lnTo>
                  <a:pt x="1814" y="1171"/>
                </a:lnTo>
                <a:lnTo>
                  <a:pt x="1798" y="1167"/>
                </a:lnTo>
                <a:lnTo>
                  <a:pt x="1782" y="1162"/>
                </a:lnTo>
                <a:lnTo>
                  <a:pt x="1767" y="1156"/>
                </a:lnTo>
                <a:lnTo>
                  <a:pt x="1751" y="1149"/>
                </a:lnTo>
                <a:lnTo>
                  <a:pt x="1737" y="1140"/>
                </a:lnTo>
                <a:lnTo>
                  <a:pt x="1722" y="1133"/>
                </a:lnTo>
                <a:lnTo>
                  <a:pt x="1708" y="1124"/>
                </a:lnTo>
                <a:lnTo>
                  <a:pt x="1695" y="1114"/>
                </a:lnTo>
                <a:lnTo>
                  <a:pt x="1682" y="1104"/>
                </a:lnTo>
                <a:lnTo>
                  <a:pt x="1670" y="1094"/>
                </a:lnTo>
                <a:lnTo>
                  <a:pt x="1658" y="1082"/>
                </a:lnTo>
                <a:lnTo>
                  <a:pt x="1646" y="1070"/>
                </a:lnTo>
                <a:lnTo>
                  <a:pt x="1635" y="1058"/>
                </a:lnTo>
                <a:lnTo>
                  <a:pt x="1625" y="1045"/>
                </a:lnTo>
                <a:lnTo>
                  <a:pt x="1616" y="1031"/>
                </a:lnTo>
                <a:lnTo>
                  <a:pt x="1606" y="1017"/>
                </a:lnTo>
                <a:lnTo>
                  <a:pt x="1599" y="1003"/>
                </a:lnTo>
                <a:lnTo>
                  <a:pt x="1591" y="988"/>
                </a:lnTo>
                <a:lnTo>
                  <a:pt x="1583" y="973"/>
                </a:lnTo>
                <a:lnTo>
                  <a:pt x="1577" y="957"/>
                </a:lnTo>
                <a:lnTo>
                  <a:pt x="1573" y="942"/>
                </a:lnTo>
                <a:lnTo>
                  <a:pt x="1568" y="925"/>
                </a:lnTo>
                <a:lnTo>
                  <a:pt x="1564" y="909"/>
                </a:lnTo>
                <a:lnTo>
                  <a:pt x="1561" y="893"/>
                </a:lnTo>
                <a:lnTo>
                  <a:pt x="1558" y="875"/>
                </a:lnTo>
                <a:lnTo>
                  <a:pt x="1557" y="858"/>
                </a:lnTo>
                <a:lnTo>
                  <a:pt x="1557" y="840"/>
                </a:lnTo>
                <a:lnTo>
                  <a:pt x="1557" y="840"/>
                </a:lnTo>
                <a:lnTo>
                  <a:pt x="1557" y="822"/>
                </a:lnTo>
                <a:lnTo>
                  <a:pt x="1558" y="805"/>
                </a:lnTo>
                <a:lnTo>
                  <a:pt x="1561" y="787"/>
                </a:lnTo>
                <a:lnTo>
                  <a:pt x="1564" y="771"/>
                </a:lnTo>
                <a:lnTo>
                  <a:pt x="1568" y="755"/>
                </a:lnTo>
                <a:lnTo>
                  <a:pt x="1573" y="738"/>
                </a:lnTo>
                <a:lnTo>
                  <a:pt x="1577" y="723"/>
                </a:lnTo>
                <a:lnTo>
                  <a:pt x="1583" y="707"/>
                </a:lnTo>
                <a:lnTo>
                  <a:pt x="1591" y="692"/>
                </a:lnTo>
                <a:lnTo>
                  <a:pt x="1599" y="677"/>
                </a:lnTo>
                <a:lnTo>
                  <a:pt x="1606" y="663"/>
                </a:lnTo>
                <a:lnTo>
                  <a:pt x="1616" y="649"/>
                </a:lnTo>
                <a:lnTo>
                  <a:pt x="1625" y="635"/>
                </a:lnTo>
                <a:lnTo>
                  <a:pt x="1635" y="622"/>
                </a:lnTo>
                <a:lnTo>
                  <a:pt x="1646" y="610"/>
                </a:lnTo>
                <a:lnTo>
                  <a:pt x="1658" y="598"/>
                </a:lnTo>
                <a:lnTo>
                  <a:pt x="1670" y="586"/>
                </a:lnTo>
                <a:lnTo>
                  <a:pt x="1682" y="576"/>
                </a:lnTo>
                <a:lnTo>
                  <a:pt x="1695" y="566"/>
                </a:lnTo>
                <a:lnTo>
                  <a:pt x="1708" y="556"/>
                </a:lnTo>
                <a:lnTo>
                  <a:pt x="1722" y="547"/>
                </a:lnTo>
                <a:lnTo>
                  <a:pt x="1737" y="540"/>
                </a:lnTo>
                <a:lnTo>
                  <a:pt x="1751" y="531"/>
                </a:lnTo>
                <a:lnTo>
                  <a:pt x="1767" y="524"/>
                </a:lnTo>
                <a:lnTo>
                  <a:pt x="1782" y="518"/>
                </a:lnTo>
                <a:lnTo>
                  <a:pt x="1798" y="513"/>
                </a:lnTo>
                <a:lnTo>
                  <a:pt x="1814" y="509"/>
                </a:lnTo>
                <a:lnTo>
                  <a:pt x="1830" y="505"/>
                </a:lnTo>
                <a:lnTo>
                  <a:pt x="1847" y="501"/>
                </a:lnTo>
                <a:lnTo>
                  <a:pt x="1865" y="499"/>
                </a:lnTo>
                <a:lnTo>
                  <a:pt x="1881" y="498"/>
                </a:lnTo>
                <a:lnTo>
                  <a:pt x="1899" y="498"/>
                </a:lnTo>
                <a:lnTo>
                  <a:pt x="1899" y="498"/>
                </a:lnTo>
                <a:lnTo>
                  <a:pt x="1917" y="498"/>
                </a:lnTo>
                <a:lnTo>
                  <a:pt x="1934" y="499"/>
                </a:lnTo>
                <a:lnTo>
                  <a:pt x="1952" y="501"/>
                </a:lnTo>
                <a:lnTo>
                  <a:pt x="1969" y="505"/>
                </a:lnTo>
                <a:lnTo>
                  <a:pt x="1984" y="509"/>
                </a:lnTo>
                <a:lnTo>
                  <a:pt x="2001" y="513"/>
                </a:lnTo>
                <a:lnTo>
                  <a:pt x="2017" y="518"/>
                </a:lnTo>
                <a:lnTo>
                  <a:pt x="2032" y="524"/>
                </a:lnTo>
                <a:lnTo>
                  <a:pt x="2048" y="531"/>
                </a:lnTo>
                <a:lnTo>
                  <a:pt x="2062" y="540"/>
                </a:lnTo>
                <a:lnTo>
                  <a:pt x="2077" y="547"/>
                </a:lnTo>
                <a:lnTo>
                  <a:pt x="2091" y="556"/>
                </a:lnTo>
                <a:lnTo>
                  <a:pt x="2104" y="566"/>
                </a:lnTo>
                <a:lnTo>
                  <a:pt x="2117" y="576"/>
                </a:lnTo>
                <a:lnTo>
                  <a:pt x="2129" y="586"/>
                </a:lnTo>
                <a:lnTo>
                  <a:pt x="2141" y="598"/>
                </a:lnTo>
                <a:lnTo>
                  <a:pt x="2153" y="610"/>
                </a:lnTo>
                <a:lnTo>
                  <a:pt x="2164" y="622"/>
                </a:lnTo>
                <a:lnTo>
                  <a:pt x="2174" y="635"/>
                </a:lnTo>
                <a:lnTo>
                  <a:pt x="2183" y="649"/>
                </a:lnTo>
                <a:lnTo>
                  <a:pt x="2193" y="663"/>
                </a:lnTo>
                <a:lnTo>
                  <a:pt x="2200" y="677"/>
                </a:lnTo>
                <a:lnTo>
                  <a:pt x="2208" y="692"/>
                </a:lnTo>
                <a:lnTo>
                  <a:pt x="2214" y="707"/>
                </a:lnTo>
                <a:lnTo>
                  <a:pt x="2221" y="723"/>
                </a:lnTo>
                <a:lnTo>
                  <a:pt x="2226" y="738"/>
                </a:lnTo>
                <a:lnTo>
                  <a:pt x="2231" y="755"/>
                </a:lnTo>
                <a:lnTo>
                  <a:pt x="2235" y="771"/>
                </a:lnTo>
                <a:lnTo>
                  <a:pt x="2238" y="787"/>
                </a:lnTo>
                <a:lnTo>
                  <a:pt x="2241" y="805"/>
                </a:lnTo>
                <a:lnTo>
                  <a:pt x="2242" y="822"/>
                </a:lnTo>
                <a:lnTo>
                  <a:pt x="2242" y="840"/>
                </a:lnTo>
                <a:lnTo>
                  <a:pt x="2242" y="840"/>
                </a:lnTo>
                <a:lnTo>
                  <a:pt x="2242" y="858"/>
                </a:lnTo>
                <a:lnTo>
                  <a:pt x="2241" y="875"/>
                </a:lnTo>
                <a:lnTo>
                  <a:pt x="2238" y="893"/>
                </a:lnTo>
                <a:lnTo>
                  <a:pt x="2235" y="909"/>
                </a:lnTo>
                <a:lnTo>
                  <a:pt x="2231" y="925"/>
                </a:lnTo>
                <a:lnTo>
                  <a:pt x="2226" y="942"/>
                </a:lnTo>
                <a:lnTo>
                  <a:pt x="2221" y="957"/>
                </a:lnTo>
                <a:lnTo>
                  <a:pt x="2214" y="973"/>
                </a:lnTo>
                <a:lnTo>
                  <a:pt x="2208" y="988"/>
                </a:lnTo>
                <a:lnTo>
                  <a:pt x="2200" y="1003"/>
                </a:lnTo>
                <a:lnTo>
                  <a:pt x="2193" y="1017"/>
                </a:lnTo>
                <a:lnTo>
                  <a:pt x="2183" y="1031"/>
                </a:lnTo>
                <a:lnTo>
                  <a:pt x="2174" y="1045"/>
                </a:lnTo>
                <a:lnTo>
                  <a:pt x="2164" y="1058"/>
                </a:lnTo>
                <a:lnTo>
                  <a:pt x="2153" y="1070"/>
                </a:lnTo>
                <a:lnTo>
                  <a:pt x="2141" y="1082"/>
                </a:lnTo>
                <a:lnTo>
                  <a:pt x="2129" y="1094"/>
                </a:lnTo>
                <a:lnTo>
                  <a:pt x="2117" y="1104"/>
                </a:lnTo>
                <a:lnTo>
                  <a:pt x="2104" y="1114"/>
                </a:lnTo>
                <a:lnTo>
                  <a:pt x="2091" y="1124"/>
                </a:lnTo>
                <a:lnTo>
                  <a:pt x="2077" y="1133"/>
                </a:lnTo>
                <a:lnTo>
                  <a:pt x="2062" y="1140"/>
                </a:lnTo>
                <a:lnTo>
                  <a:pt x="2048" y="1149"/>
                </a:lnTo>
                <a:lnTo>
                  <a:pt x="2032" y="1156"/>
                </a:lnTo>
                <a:lnTo>
                  <a:pt x="2017" y="1162"/>
                </a:lnTo>
                <a:lnTo>
                  <a:pt x="2001" y="1167"/>
                </a:lnTo>
                <a:lnTo>
                  <a:pt x="1984" y="1171"/>
                </a:lnTo>
                <a:lnTo>
                  <a:pt x="1969" y="1175"/>
                </a:lnTo>
                <a:lnTo>
                  <a:pt x="1952" y="1179"/>
                </a:lnTo>
                <a:lnTo>
                  <a:pt x="1934" y="1181"/>
                </a:lnTo>
                <a:lnTo>
                  <a:pt x="1917" y="1182"/>
                </a:lnTo>
                <a:lnTo>
                  <a:pt x="1899" y="1182"/>
                </a:lnTo>
                <a:lnTo>
                  <a:pt x="1899" y="1182"/>
                </a:lnTo>
                <a:close/>
              </a:path>
            </a:pathLst>
          </a:custGeom>
          <a:no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sz="1600" dirty="0"/>
          </a:p>
        </p:txBody>
      </p:sp>
      <p:sp>
        <p:nvSpPr>
          <p:cNvPr id="211" name="Rectangle 70"/>
          <p:cNvSpPr>
            <a:spLocks noChangeArrowheads="1"/>
          </p:cNvSpPr>
          <p:nvPr/>
        </p:nvSpPr>
        <p:spPr bwMode="auto">
          <a:xfrm>
            <a:off x="4189412" y="1752600"/>
            <a:ext cx="2133600" cy="714022"/>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288F93"/>
                </a:solidFill>
                <a:latin typeface="Arial"/>
                <a:cs typeface="Arial"/>
              </a:rPr>
              <a:t>232</a:t>
            </a:r>
          </a:p>
          <a:p>
            <a:pPr>
              <a:lnSpc>
                <a:spcPct val="85000"/>
              </a:lnSpc>
              <a:spcBef>
                <a:spcPts val="200"/>
              </a:spcBef>
            </a:pPr>
            <a:r>
              <a:rPr lang="en-US" sz="1200" dirty="0">
                <a:solidFill>
                  <a:srgbClr val="6C6C6C"/>
                </a:solidFill>
                <a:latin typeface="Arial"/>
                <a:cs typeface="Arial"/>
              </a:rPr>
              <a:t>Place your words here. </a:t>
            </a:r>
          </a:p>
        </p:txBody>
      </p:sp>
      <p:sp>
        <p:nvSpPr>
          <p:cNvPr id="144" name="Oval 143">
            <a:extLst>
              <a:ext uri="{C183D7F6-B498-43B3-948B-1728B52AA6E4}">
                <adec:decorative xmlns:adec="http://schemas.microsoft.com/office/drawing/2017/decorative" val="1"/>
              </a:ext>
            </a:extLst>
          </p:cNvPr>
          <p:cNvSpPr>
            <a:spLocks noChangeAspect="1"/>
          </p:cNvSpPr>
          <p:nvPr/>
        </p:nvSpPr>
        <p:spPr>
          <a:xfrm rot="16200000">
            <a:off x="4120099" y="2727945"/>
            <a:ext cx="836746" cy="836744"/>
          </a:xfrm>
          <a:prstGeom prst="ellipse">
            <a:avLst/>
          </a:prstGeom>
          <a:gradFill flip="none" rotWithShape="1">
            <a:gsLst>
              <a:gs pos="0">
                <a:srgbClr val="2CBCC8"/>
              </a:gs>
              <a:gs pos="100000">
                <a:srgbClr val="288889"/>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grpSp>
        <p:nvGrpSpPr>
          <p:cNvPr id="145" name="Group 144">
            <a:extLst>
              <a:ext uri="{C183D7F6-B498-43B3-948B-1728B52AA6E4}">
                <adec:decorative xmlns:adec="http://schemas.microsoft.com/office/drawing/2017/decorative" val="1"/>
              </a:ext>
            </a:extLst>
          </p:cNvPr>
          <p:cNvGrpSpPr/>
          <p:nvPr/>
        </p:nvGrpSpPr>
        <p:grpSpPr>
          <a:xfrm rot="16200000">
            <a:off x="4368900" y="2740016"/>
            <a:ext cx="329085" cy="640253"/>
            <a:chOff x="2608038" y="5041507"/>
            <a:chExt cx="554039" cy="1077911"/>
          </a:xfrm>
          <a:noFill/>
        </p:grpSpPr>
        <p:sp>
          <p:nvSpPr>
            <p:cNvPr id="190" name="Freeform 24"/>
            <p:cNvSpPr>
              <a:spLocks/>
            </p:cNvSpPr>
            <p:nvPr/>
          </p:nvSpPr>
          <p:spPr bwMode="auto">
            <a:xfrm rot="5400000">
              <a:off x="2346102" y="5303443"/>
              <a:ext cx="1077911" cy="554039"/>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Freeform 25"/>
            <p:cNvSpPr>
              <a:spLocks/>
            </p:cNvSpPr>
            <p:nvPr/>
          </p:nvSpPr>
          <p:spPr bwMode="auto">
            <a:xfrm rot="5400000">
              <a:off x="2789011" y="5466949"/>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10" name="Rectangle 70"/>
          <p:cNvSpPr>
            <a:spLocks noChangeArrowheads="1"/>
          </p:cNvSpPr>
          <p:nvPr/>
        </p:nvSpPr>
        <p:spPr bwMode="auto">
          <a:xfrm>
            <a:off x="5408612" y="2667000"/>
            <a:ext cx="2895600"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459D49"/>
                </a:solidFill>
                <a:latin typeface="Arial"/>
                <a:cs typeface="Arial"/>
              </a:rPr>
              <a:t>232</a:t>
            </a:r>
          </a:p>
          <a:p>
            <a:pPr>
              <a:lnSpc>
                <a:spcPct val="85000"/>
              </a:lnSpc>
              <a:spcBef>
                <a:spcPts val="200"/>
              </a:spcBef>
            </a:pPr>
            <a:r>
              <a:rPr lang="en-US" sz="1200" dirty="0">
                <a:solidFill>
                  <a:srgbClr val="6C6C6C"/>
                </a:solidFill>
                <a:latin typeface="Arial"/>
                <a:cs typeface="Arial"/>
              </a:rPr>
              <a:t>Place your content here. </a:t>
            </a:r>
          </a:p>
        </p:txBody>
      </p:sp>
      <p:sp>
        <p:nvSpPr>
          <p:cNvPr id="146" name="Oval 145">
            <a:extLst>
              <a:ext uri="{C183D7F6-B498-43B3-948B-1728B52AA6E4}">
                <adec:decorative xmlns:adec="http://schemas.microsoft.com/office/drawing/2017/decorative" val="1"/>
              </a:ext>
            </a:extLst>
          </p:cNvPr>
          <p:cNvSpPr>
            <a:spLocks noChangeAspect="1"/>
          </p:cNvSpPr>
          <p:nvPr/>
        </p:nvSpPr>
        <p:spPr>
          <a:xfrm rot="16200000">
            <a:off x="5123893" y="3519753"/>
            <a:ext cx="836746" cy="836744"/>
          </a:xfrm>
          <a:prstGeom prst="ellipse">
            <a:avLst/>
          </a:prstGeom>
          <a:gradFill flip="none" rotWithShape="1">
            <a:gsLst>
              <a:gs pos="0">
                <a:srgbClr val="4AC654"/>
              </a:gs>
              <a:gs pos="100000">
                <a:srgbClr val="459D49"/>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47" name="Group 146">
            <a:extLst>
              <a:ext uri="{C183D7F6-B498-43B3-948B-1728B52AA6E4}">
                <adec:decorative xmlns:adec="http://schemas.microsoft.com/office/drawing/2017/decorative" val="1"/>
              </a:ext>
            </a:extLst>
          </p:cNvPr>
          <p:cNvGrpSpPr/>
          <p:nvPr/>
        </p:nvGrpSpPr>
        <p:grpSpPr>
          <a:xfrm>
            <a:off x="5277660" y="3695742"/>
            <a:ext cx="528312" cy="422650"/>
            <a:chOff x="4276165" y="1800411"/>
            <a:chExt cx="516379" cy="442259"/>
          </a:xfrm>
          <a:noFill/>
          <a:effectLst/>
        </p:grpSpPr>
        <p:sp>
          <p:nvSpPr>
            <p:cNvPr id="178" name="Rectangle 325"/>
            <p:cNvSpPr>
              <a:spLocks noChangeArrowheads="1"/>
            </p:cNvSpPr>
            <p:nvPr/>
          </p:nvSpPr>
          <p:spPr bwMode="auto">
            <a:xfrm>
              <a:off x="4276165" y="1928888"/>
              <a:ext cx="66710" cy="26189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9" name="Rectangle 326"/>
            <p:cNvSpPr>
              <a:spLocks noChangeArrowheads="1"/>
            </p:cNvSpPr>
            <p:nvPr/>
          </p:nvSpPr>
          <p:spPr bwMode="auto">
            <a:xfrm>
              <a:off x="4276165"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0" name="Rectangle 327"/>
            <p:cNvSpPr>
              <a:spLocks noChangeArrowheads="1"/>
            </p:cNvSpPr>
            <p:nvPr/>
          </p:nvSpPr>
          <p:spPr bwMode="auto">
            <a:xfrm>
              <a:off x="4367581" y="1800411"/>
              <a:ext cx="64239" cy="39037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1" name="Rectangle 328"/>
            <p:cNvSpPr>
              <a:spLocks noChangeArrowheads="1"/>
            </p:cNvSpPr>
            <p:nvPr/>
          </p:nvSpPr>
          <p:spPr bwMode="auto">
            <a:xfrm>
              <a:off x="4367581"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329"/>
            <p:cNvSpPr>
              <a:spLocks noChangeArrowheads="1"/>
            </p:cNvSpPr>
            <p:nvPr/>
          </p:nvSpPr>
          <p:spPr bwMode="auto">
            <a:xfrm>
              <a:off x="4456527" y="1862180"/>
              <a:ext cx="66710" cy="32860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330"/>
            <p:cNvSpPr>
              <a:spLocks noChangeArrowheads="1"/>
            </p:cNvSpPr>
            <p:nvPr/>
          </p:nvSpPr>
          <p:spPr bwMode="auto">
            <a:xfrm>
              <a:off x="4456527"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4" name="Rectangle 331"/>
            <p:cNvSpPr>
              <a:spLocks noChangeArrowheads="1"/>
            </p:cNvSpPr>
            <p:nvPr/>
          </p:nvSpPr>
          <p:spPr bwMode="auto">
            <a:xfrm>
              <a:off x="4547944" y="1965950"/>
              <a:ext cx="64239" cy="22483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332"/>
            <p:cNvSpPr>
              <a:spLocks noChangeArrowheads="1"/>
            </p:cNvSpPr>
            <p:nvPr/>
          </p:nvSpPr>
          <p:spPr bwMode="auto">
            <a:xfrm>
              <a:off x="4547944"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333"/>
            <p:cNvSpPr>
              <a:spLocks noChangeArrowheads="1"/>
            </p:cNvSpPr>
            <p:nvPr/>
          </p:nvSpPr>
          <p:spPr bwMode="auto">
            <a:xfrm>
              <a:off x="4639360" y="2045013"/>
              <a:ext cx="64239" cy="14824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7" name="Rectangle 334"/>
            <p:cNvSpPr>
              <a:spLocks noChangeArrowheads="1"/>
            </p:cNvSpPr>
            <p:nvPr/>
          </p:nvSpPr>
          <p:spPr bwMode="auto">
            <a:xfrm>
              <a:off x="4639360"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335"/>
            <p:cNvSpPr>
              <a:spLocks noChangeArrowheads="1"/>
            </p:cNvSpPr>
            <p:nvPr/>
          </p:nvSpPr>
          <p:spPr bwMode="auto">
            <a:xfrm>
              <a:off x="4728305" y="1884415"/>
              <a:ext cx="64239" cy="30389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336"/>
            <p:cNvSpPr>
              <a:spLocks noChangeArrowheads="1"/>
            </p:cNvSpPr>
            <p:nvPr/>
          </p:nvSpPr>
          <p:spPr bwMode="auto">
            <a:xfrm>
              <a:off x="4728305"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9" name="Rectangle 70"/>
          <p:cNvSpPr>
            <a:spLocks noChangeArrowheads="1"/>
          </p:cNvSpPr>
          <p:nvPr/>
        </p:nvSpPr>
        <p:spPr bwMode="auto">
          <a:xfrm>
            <a:off x="4122928" y="5638800"/>
            <a:ext cx="2631511"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DBC700"/>
                </a:solidFill>
                <a:latin typeface="Arial"/>
                <a:cs typeface="Arial"/>
              </a:rPr>
              <a:t>80%</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6" name="Oval 135">
            <a:extLst>
              <a:ext uri="{C183D7F6-B498-43B3-948B-1728B52AA6E4}">
                <adec:decorative xmlns:adec="http://schemas.microsoft.com/office/drawing/2017/decorative" val="1"/>
              </a:ext>
            </a:extLst>
          </p:cNvPr>
          <p:cNvSpPr>
            <a:spLocks noChangeAspect="1"/>
          </p:cNvSpPr>
          <p:nvPr/>
        </p:nvSpPr>
        <p:spPr>
          <a:xfrm rot="16200000">
            <a:off x="5782101" y="4501759"/>
            <a:ext cx="882691" cy="882690"/>
          </a:xfrm>
          <a:prstGeom prst="ellipse">
            <a:avLst/>
          </a:prstGeom>
          <a:gradFill flip="none" rotWithShape="1">
            <a:gsLst>
              <a:gs pos="0">
                <a:srgbClr val="F2EE00"/>
              </a:gs>
              <a:gs pos="100000">
                <a:srgbClr val="DBC7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39" name="Group 138">
            <a:extLst>
              <a:ext uri="{C183D7F6-B498-43B3-948B-1728B52AA6E4}">
                <adec:decorative xmlns:adec="http://schemas.microsoft.com/office/drawing/2017/decorative" val="1"/>
              </a:ext>
            </a:extLst>
          </p:cNvPr>
          <p:cNvGrpSpPr/>
          <p:nvPr/>
        </p:nvGrpSpPr>
        <p:grpSpPr>
          <a:xfrm rot="5400000">
            <a:off x="5956929" y="4659366"/>
            <a:ext cx="522959" cy="549363"/>
            <a:chOff x="7283825" y="1765532"/>
            <a:chExt cx="457200" cy="480283"/>
          </a:xfrm>
          <a:noFill/>
          <a:effectLst/>
        </p:grpSpPr>
        <p:sp>
          <p:nvSpPr>
            <p:cNvPr id="192" name="Freeform 34"/>
            <p:cNvSpPr>
              <a:spLocks/>
            </p:cNvSpPr>
            <p:nvPr/>
          </p:nvSpPr>
          <p:spPr bwMode="auto">
            <a:xfrm>
              <a:off x="7283825" y="1765532"/>
              <a:ext cx="207581" cy="218147"/>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3" name="Freeform 35"/>
            <p:cNvSpPr>
              <a:spLocks/>
            </p:cNvSpPr>
            <p:nvPr/>
          </p:nvSpPr>
          <p:spPr bwMode="auto">
            <a:xfrm>
              <a:off x="7304732" y="1809832"/>
              <a:ext cx="436293" cy="43598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8" name="Rectangle 70"/>
          <p:cNvSpPr>
            <a:spLocks noChangeArrowheads="1"/>
          </p:cNvSpPr>
          <p:nvPr/>
        </p:nvSpPr>
        <p:spPr bwMode="auto">
          <a:xfrm>
            <a:off x="7161212" y="4800600"/>
            <a:ext cx="1299284"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E18300"/>
                </a:solidFill>
                <a:latin typeface="Arial"/>
                <a:cs typeface="Arial"/>
              </a:rPr>
              <a:t>7</a:t>
            </a:r>
          </a:p>
          <a:p>
            <a:pPr>
              <a:lnSpc>
                <a:spcPct val="85000"/>
              </a:lnSpc>
              <a:spcBef>
                <a:spcPts val="200"/>
              </a:spcBef>
            </a:pPr>
            <a:r>
              <a:rPr lang="en-US" sz="1200" dirty="0">
                <a:solidFill>
                  <a:srgbClr val="6C6C6C"/>
                </a:solidFill>
                <a:latin typeface="Arial"/>
                <a:cs typeface="Arial"/>
              </a:rPr>
              <a:t>Place additional content here. </a:t>
            </a:r>
          </a:p>
        </p:txBody>
      </p:sp>
      <p:sp>
        <p:nvSpPr>
          <p:cNvPr id="97" name="Oval 96">
            <a:extLst>
              <a:ext uri="{C183D7F6-B498-43B3-948B-1728B52AA6E4}">
                <adec:decorative xmlns:adec="http://schemas.microsoft.com/office/drawing/2017/decorative" val="1"/>
              </a:ext>
            </a:extLst>
          </p:cNvPr>
          <p:cNvSpPr>
            <a:spLocks noChangeAspect="1"/>
          </p:cNvSpPr>
          <p:nvPr/>
        </p:nvSpPr>
        <p:spPr>
          <a:xfrm rot="16200000">
            <a:off x="6763505" y="3685099"/>
            <a:ext cx="934862" cy="934860"/>
          </a:xfrm>
          <a:prstGeom prst="ellipse">
            <a:avLst/>
          </a:prstGeom>
          <a:gradFill flip="none" rotWithShape="1">
            <a:gsLst>
              <a:gs pos="0">
                <a:srgbClr val="FFAA00"/>
              </a:gs>
              <a:gs pos="100000">
                <a:srgbClr val="E183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00" name="Group 99">
            <a:extLst>
              <a:ext uri="{C183D7F6-B498-43B3-948B-1728B52AA6E4}">
                <adec:decorative xmlns:adec="http://schemas.microsoft.com/office/drawing/2017/decorative" val="1"/>
              </a:ext>
            </a:extLst>
          </p:cNvPr>
          <p:cNvGrpSpPr/>
          <p:nvPr/>
        </p:nvGrpSpPr>
        <p:grpSpPr>
          <a:xfrm>
            <a:off x="6827714" y="3935887"/>
            <a:ext cx="809620" cy="416676"/>
            <a:chOff x="2701926" y="5168900"/>
            <a:chExt cx="2436812" cy="1254125"/>
          </a:xfrm>
          <a:noFill/>
        </p:grpSpPr>
        <p:sp>
          <p:nvSpPr>
            <p:cNvPr id="197" name="Freeform 10"/>
            <p:cNvSpPr>
              <a:spLocks/>
            </p:cNvSpPr>
            <p:nvPr/>
          </p:nvSpPr>
          <p:spPr bwMode="auto">
            <a:xfrm>
              <a:off x="2701926" y="5238750"/>
              <a:ext cx="758825" cy="609600"/>
            </a:xfrm>
            <a:custGeom>
              <a:avLst/>
              <a:gdLst>
                <a:gd name="T0" fmla="*/ 12 w 153"/>
                <a:gd name="T1" fmla="*/ 15 h 123"/>
                <a:gd name="T2" fmla="*/ 37 w 153"/>
                <a:gd name="T3" fmla="*/ 5 h 123"/>
                <a:gd name="T4" fmla="*/ 88 w 153"/>
                <a:gd name="T5" fmla="*/ 11 h 123"/>
                <a:gd name="T6" fmla="*/ 110 w 153"/>
                <a:gd name="T7" fmla="*/ 10 h 123"/>
                <a:gd name="T8" fmla="*/ 120 w 153"/>
                <a:gd name="T9" fmla="*/ 10 h 123"/>
                <a:gd name="T10" fmla="*/ 133 w 153"/>
                <a:gd name="T11" fmla="*/ 1 h 123"/>
                <a:gd name="T12" fmla="*/ 149 w 153"/>
                <a:gd name="T13" fmla="*/ 14 h 123"/>
                <a:gd name="T14" fmla="*/ 141 w 153"/>
                <a:gd name="T15" fmla="*/ 20 h 123"/>
                <a:gd name="T16" fmla="*/ 136 w 153"/>
                <a:gd name="T17" fmla="*/ 13 h 123"/>
                <a:gd name="T18" fmla="*/ 129 w 153"/>
                <a:gd name="T19" fmla="*/ 7 h 123"/>
                <a:gd name="T20" fmla="*/ 113 w 153"/>
                <a:gd name="T21" fmla="*/ 16 h 123"/>
                <a:gd name="T22" fmla="*/ 110 w 153"/>
                <a:gd name="T23" fmla="*/ 33 h 123"/>
                <a:gd name="T24" fmla="*/ 125 w 153"/>
                <a:gd name="T25" fmla="*/ 20 h 123"/>
                <a:gd name="T26" fmla="*/ 140 w 153"/>
                <a:gd name="T27" fmla="*/ 25 h 123"/>
                <a:gd name="T28" fmla="*/ 147 w 153"/>
                <a:gd name="T29" fmla="*/ 33 h 123"/>
                <a:gd name="T30" fmla="*/ 149 w 153"/>
                <a:gd name="T31" fmla="*/ 46 h 123"/>
                <a:gd name="T32" fmla="*/ 140 w 153"/>
                <a:gd name="T33" fmla="*/ 40 h 123"/>
                <a:gd name="T34" fmla="*/ 131 w 153"/>
                <a:gd name="T35" fmla="*/ 46 h 123"/>
                <a:gd name="T36" fmla="*/ 120 w 153"/>
                <a:gd name="T37" fmla="*/ 53 h 123"/>
                <a:gd name="T38" fmla="*/ 93 w 153"/>
                <a:gd name="T39" fmla="*/ 81 h 123"/>
                <a:gd name="T40" fmla="*/ 83 w 153"/>
                <a:gd name="T41" fmla="*/ 79 h 123"/>
                <a:gd name="T42" fmla="*/ 63 w 153"/>
                <a:gd name="T43" fmla="*/ 95 h 123"/>
                <a:gd name="T44" fmla="*/ 81 w 153"/>
                <a:gd name="T45" fmla="*/ 94 h 123"/>
                <a:gd name="T46" fmla="*/ 85 w 153"/>
                <a:gd name="T47" fmla="*/ 107 h 123"/>
                <a:gd name="T48" fmla="*/ 87 w 153"/>
                <a:gd name="T49" fmla="*/ 122 h 123"/>
                <a:gd name="T50" fmla="*/ 67 w 153"/>
                <a:gd name="T51" fmla="*/ 108 h 123"/>
                <a:gd name="T52" fmla="*/ 48 w 153"/>
                <a:gd name="T53" fmla="*/ 93 h 123"/>
                <a:gd name="T54" fmla="*/ 42 w 153"/>
                <a:gd name="T55" fmla="*/ 91 h 123"/>
                <a:gd name="T56" fmla="*/ 33 w 153"/>
                <a:gd name="T57" fmla="*/ 71 h 123"/>
                <a:gd name="T58" fmla="*/ 39 w 153"/>
                <a:gd name="T59" fmla="*/ 40 h 123"/>
                <a:gd name="T60" fmla="*/ 33 w 153"/>
                <a:gd name="T61" fmla="*/ 23 h 123"/>
                <a:gd name="T62" fmla="*/ 7 w 153"/>
                <a:gd name="T63" fmla="*/ 29 h 123"/>
                <a:gd name="T64" fmla="*/ 14 w 153"/>
                <a:gd name="T65" fmla="*/ 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23">
                  <a:moveTo>
                    <a:pt x="14" y="17"/>
                  </a:moveTo>
                  <a:cubicBezTo>
                    <a:pt x="16" y="17"/>
                    <a:pt x="12" y="18"/>
                    <a:pt x="12" y="15"/>
                  </a:cubicBezTo>
                  <a:cubicBezTo>
                    <a:pt x="12" y="12"/>
                    <a:pt x="20" y="14"/>
                    <a:pt x="21" y="11"/>
                  </a:cubicBezTo>
                  <a:cubicBezTo>
                    <a:pt x="21" y="9"/>
                    <a:pt x="30" y="6"/>
                    <a:pt x="37" y="5"/>
                  </a:cubicBezTo>
                  <a:cubicBezTo>
                    <a:pt x="44" y="4"/>
                    <a:pt x="60" y="9"/>
                    <a:pt x="70" y="7"/>
                  </a:cubicBezTo>
                  <a:cubicBezTo>
                    <a:pt x="80" y="5"/>
                    <a:pt x="82" y="10"/>
                    <a:pt x="88" y="11"/>
                  </a:cubicBezTo>
                  <a:cubicBezTo>
                    <a:pt x="93" y="12"/>
                    <a:pt x="92" y="7"/>
                    <a:pt x="97" y="9"/>
                  </a:cubicBezTo>
                  <a:cubicBezTo>
                    <a:pt x="102" y="11"/>
                    <a:pt x="106" y="14"/>
                    <a:pt x="110" y="10"/>
                  </a:cubicBezTo>
                  <a:cubicBezTo>
                    <a:pt x="115" y="5"/>
                    <a:pt x="115" y="0"/>
                    <a:pt x="118" y="4"/>
                  </a:cubicBezTo>
                  <a:cubicBezTo>
                    <a:pt x="121" y="7"/>
                    <a:pt x="116" y="12"/>
                    <a:pt x="120" y="10"/>
                  </a:cubicBezTo>
                  <a:cubicBezTo>
                    <a:pt x="123" y="9"/>
                    <a:pt x="124" y="10"/>
                    <a:pt x="124" y="6"/>
                  </a:cubicBezTo>
                  <a:cubicBezTo>
                    <a:pt x="124" y="3"/>
                    <a:pt x="128" y="0"/>
                    <a:pt x="133" y="1"/>
                  </a:cubicBezTo>
                  <a:cubicBezTo>
                    <a:pt x="138" y="2"/>
                    <a:pt x="142" y="7"/>
                    <a:pt x="146" y="8"/>
                  </a:cubicBezTo>
                  <a:cubicBezTo>
                    <a:pt x="149" y="8"/>
                    <a:pt x="153" y="13"/>
                    <a:pt x="149" y="14"/>
                  </a:cubicBezTo>
                  <a:cubicBezTo>
                    <a:pt x="146" y="15"/>
                    <a:pt x="143" y="11"/>
                    <a:pt x="143" y="13"/>
                  </a:cubicBezTo>
                  <a:cubicBezTo>
                    <a:pt x="142" y="15"/>
                    <a:pt x="146" y="20"/>
                    <a:pt x="141" y="20"/>
                  </a:cubicBezTo>
                  <a:cubicBezTo>
                    <a:pt x="136" y="20"/>
                    <a:pt x="136" y="15"/>
                    <a:pt x="133" y="16"/>
                  </a:cubicBezTo>
                  <a:cubicBezTo>
                    <a:pt x="130" y="16"/>
                    <a:pt x="132" y="14"/>
                    <a:pt x="136" y="13"/>
                  </a:cubicBezTo>
                  <a:cubicBezTo>
                    <a:pt x="140" y="11"/>
                    <a:pt x="139" y="6"/>
                    <a:pt x="136" y="7"/>
                  </a:cubicBezTo>
                  <a:cubicBezTo>
                    <a:pt x="132" y="7"/>
                    <a:pt x="129" y="4"/>
                    <a:pt x="129" y="7"/>
                  </a:cubicBezTo>
                  <a:cubicBezTo>
                    <a:pt x="128" y="10"/>
                    <a:pt x="129" y="12"/>
                    <a:pt x="125" y="13"/>
                  </a:cubicBezTo>
                  <a:cubicBezTo>
                    <a:pt x="121" y="14"/>
                    <a:pt x="119" y="14"/>
                    <a:pt x="113" y="16"/>
                  </a:cubicBezTo>
                  <a:cubicBezTo>
                    <a:pt x="106" y="19"/>
                    <a:pt x="97" y="21"/>
                    <a:pt x="100" y="28"/>
                  </a:cubicBezTo>
                  <a:cubicBezTo>
                    <a:pt x="103" y="34"/>
                    <a:pt x="111" y="31"/>
                    <a:pt x="110" y="33"/>
                  </a:cubicBezTo>
                  <a:cubicBezTo>
                    <a:pt x="110" y="35"/>
                    <a:pt x="112" y="37"/>
                    <a:pt x="117" y="33"/>
                  </a:cubicBezTo>
                  <a:cubicBezTo>
                    <a:pt x="121" y="28"/>
                    <a:pt x="119" y="23"/>
                    <a:pt x="125" y="20"/>
                  </a:cubicBezTo>
                  <a:cubicBezTo>
                    <a:pt x="131" y="18"/>
                    <a:pt x="135" y="20"/>
                    <a:pt x="135" y="23"/>
                  </a:cubicBezTo>
                  <a:cubicBezTo>
                    <a:pt x="135" y="27"/>
                    <a:pt x="136" y="27"/>
                    <a:pt x="140" y="25"/>
                  </a:cubicBezTo>
                  <a:cubicBezTo>
                    <a:pt x="143" y="22"/>
                    <a:pt x="145" y="26"/>
                    <a:pt x="144" y="30"/>
                  </a:cubicBezTo>
                  <a:cubicBezTo>
                    <a:pt x="143" y="33"/>
                    <a:pt x="145" y="30"/>
                    <a:pt x="147" y="33"/>
                  </a:cubicBezTo>
                  <a:cubicBezTo>
                    <a:pt x="149" y="36"/>
                    <a:pt x="147" y="37"/>
                    <a:pt x="146" y="40"/>
                  </a:cubicBezTo>
                  <a:cubicBezTo>
                    <a:pt x="145" y="44"/>
                    <a:pt x="151" y="43"/>
                    <a:pt x="149" y="46"/>
                  </a:cubicBezTo>
                  <a:cubicBezTo>
                    <a:pt x="146" y="49"/>
                    <a:pt x="146" y="46"/>
                    <a:pt x="141" y="45"/>
                  </a:cubicBezTo>
                  <a:cubicBezTo>
                    <a:pt x="136" y="45"/>
                    <a:pt x="144" y="41"/>
                    <a:pt x="140" y="40"/>
                  </a:cubicBezTo>
                  <a:cubicBezTo>
                    <a:pt x="137" y="40"/>
                    <a:pt x="133" y="38"/>
                    <a:pt x="130" y="41"/>
                  </a:cubicBezTo>
                  <a:cubicBezTo>
                    <a:pt x="126" y="44"/>
                    <a:pt x="128" y="45"/>
                    <a:pt x="131" y="46"/>
                  </a:cubicBezTo>
                  <a:cubicBezTo>
                    <a:pt x="134" y="48"/>
                    <a:pt x="134" y="51"/>
                    <a:pt x="129" y="51"/>
                  </a:cubicBezTo>
                  <a:cubicBezTo>
                    <a:pt x="125" y="52"/>
                    <a:pt x="124" y="47"/>
                    <a:pt x="120" y="53"/>
                  </a:cubicBezTo>
                  <a:cubicBezTo>
                    <a:pt x="115" y="59"/>
                    <a:pt x="106" y="67"/>
                    <a:pt x="100" y="71"/>
                  </a:cubicBezTo>
                  <a:cubicBezTo>
                    <a:pt x="93" y="75"/>
                    <a:pt x="92" y="77"/>
                    <a:pt x="93" y="81"/>
                  </a:cubicBezTo>
                  <a:cubicBezTo>
                    <a:pt x="93" y="85"/>
                    <a:pt x="95" y="89"/>
                    <a:pt x="91" y="89"/>
                  </a:cubicBezTo>
                  <a:cubicBezTo>
                    <a:pt x="88" y="88"/>
                    <a:pt x="91" y="79"/>
                    <a:pt x="83" y="79"/>
                  </a:cubicBezTo>
                  <a:cubicBezTo>
                    <a:pt x="76" y="78"/>
                    <a:pt x="74" y="79"/>
                    <a:pt x="70" y="81"/>
                  </a:cubicBezTo>
                  <a:cubicBezTo>
                    <a:pt x="65" y="82"/>
                    <a:pt x="61" y="89"/>
                    <a:pt x="63" y="95"/>
                  </a:cubicBezTo>
                  <a:cubicBezTo>
                    <a:pt x="66" y="101"/>
                    <a:pt x="68" y="103"/>
                    <a:pt x="72" y="99"/>
                  </a:cubicBezTo>
                  <a:cubicBezTo>
                    <a:pt x="76" y="94"/>
                    <a:pt x="82" y="90"/>
                    <a:pt x="81" y="94"/>
                  </a:cubicBezTo>
                  <a:cubicBezTo>
                    <a:pt x="80" y="99"/>
                    <a:pt x="72" y="104"/>
                    <a:pt x="76" y="105"/>
                  </a:cubicBezTo>
                  <a:cubicBezTo>
                    <a:pt x="80" y="106"/>
                    <a:pt x="84" y="104"/>
                    <a:pt x="85" y="107"/>
                  </a:cubicBezTo>
                  <a:cubicBezTo>
                    <a:pt x="86" y="111"/>
                    <a:pt x="81" y="117"/>
                    <a:pt x="86" y="118"/>
                  </a:cubicBezTo>
                  <a:cubicBezTo>
                    <a:pt x="92" y="119"/>
                    <a:pt x="90" y="123"/>
                    <a:pt x="87" y="122"/>
                  </a:cubicBezTo>
                  <a:cubicBezTo>
                    <a:pt x="84" y="121"/>
                    <a:pt x="82" y="119"/>
                    <a:pt x="78" y="114"/>
                  </a:cubicBezTo>
                  <a:cubicBezTo>
                    <a:pt x="74" y="109"/>
                    <a:pt x="71" y="110"/>
                    <a:pt x="67" y="108"/>
                  </a:cubicBezTo>
                  <a:cubicBezTo>
                    <a:pt x="63" y="106"/>
                    <a:pt x="58" y="107"/>
                    <a:pt x="54" y="104"/>
                  </a:cubicBezTo>
                  <a:cubicBezTo>
                    <a:pt x="51" y="101"/>
                    <a:pt x="51" y="97"/>
                    <a:pt x="48" y="93"/>
                  </a:cubicBezTo>
                  <a:cubicBezTo>
                    <a:pt x="46" y="88"/>
                    <a:pt x="42" y="82"/>
                    <a:pt x="41" y="80"/>
                  </a:cubicBezTo>
                  <a:cubicBezTo>
                    <a:pt x="39" y="79"/>
                    <a:pt x="44" y="87"/>
                    <a:pt x="42" y="91"/>
                  </a:cubicBezTo>
                  <a:cubicBezTo>
                    <a:pt x="41" y="94"/>
                    <a:pt x="39" y="89"/>
                    <a:pt x="37" y="83"/>
                  </a:cubicBezTo>
                  <a:cubicBezTo>
                    <a:pt x="35" y="76"/>
                    <a:pt x="36" y="73"/>
                    <a:pt x="33" y="71"/>
                  </a:cubicBezTo>
                  <a:cubicBezTo>
                    <a:pt x="30" y="69"/>
                    <a:pt x="28" y="64"/>
                    <a:pt x="31" y="59"/>
                  </a:cubicBezTo>
                  <a:cubicBezTo>
                    <a:pt x="34" y="53"/>
                    <a:pt x="41" y="48"/>
                    <a:pt x="39" y="40"/>
                  </a:cubicBezTo>
                  <a:cubicBezTo>
                    <a:pt x="36" y="32"/>
                    <a:pt x="45" y="34"/>
                    <a:pt x="42" y="29"/>
                  </a:cubicBezTo>
                  <a:cubicBezTo>
                    <a:pt x="40" y="24"/>
                    <a:pt x="37" y="22"/>
                    <a:pt x="33" y="23"/>
                  </a:cubicBezTo>
                  <a:cubicBezTo>
                    <a:pt x="29" y="23"/>
                    <a:pt x="23" y="22"/>
                    <a:pt x="20" y="23"/>
                  </a:cubicBezTo>
                  <a:cubicBezTo>
                    <a:pt x="16" y="25"/>
                    <a:pt x="15" y="27"/>
                    <a:pt x="7" y="29"/>
                  </a:cubicBezTo>
                  <a:cubicBezTo>
                    <a:pt x="0" y="30"/>
                    <a:pt x="2" y="28"/>
                    <a:pt x="4" y="25"/>
                  </a:cubicBezTo>
                  <a:cubicBezTo>
                    <a:pt x="6" y="21"/>
                    <a:pt x="3" y="20"/>
                    <a:pt x="14" y="1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1"/>
            <p:cNvSpPr>
              <a:spLocks/>
            </p:cNvSpPr>
            <p:nvPr/>
          </p:nvSpPr>
          <p:spPr bwMode="auto">
            <a:xfrm>
              <a:off x="3122613" y="5788025"/>
              <a:ext cx="411163" cy="635000"/>
            </a:xfrm>
            <a:custGeom>
              <a:avLst/>
              <a:gdLst>
                <a:gd name="T0" fmla="*/ 19 w 83"/>
                <a:gd name="T1" fmla="*/ 1 h 128"/>
                <a:gd name="T2" fmla="*/ 11 w 83"/>
                <a:gd name="T3" fmla="*/ 8 h 128"/>
                <a:gd name="T4" fmla="*/ 7 w 83"/>
                <a:gd name="T5" fmla="*/ 14 h 128"/>
                <a:gd name="T6" fmla="*/ 3 w 83"/>
                <a:gd name="T7" fmla="*/ 28 h 128"/>
                <a:gd name="T8" fmla="*/ 6 w 83"/>
                <a:gd name="T9" fmla="*/ 41 h 128"/>
                <a:gd name="T10" fmla="*/ 16 w 83"/>
                <a:gd name="T11" fmla="*/ 56 h 128"/>
                <a:gd name="T12" fmla="*/ 24 w 83"/>
                <a:gd name="T13" fmla="*/ 76 h 128"/>
                <a:gd name="T14" fmla="*/ 30 w 83"/>
                <a:gd name="T15" fmla="*/ 109 h 128"/>
                <a:gd name="T16" fmla="*/ 46 w 83"/>
                <a:gd name="T17" fmla="*/ 128 h 128"/>
                <a:gd name="T18" fmla="*/ 43 w 83"/>
                <a:gd name="T19" fmla="*/ 118 h 128"/>
                <a:gd name="T20" fmla="*/ 41 w 83"/>
                <a:gd name="T21" fmla="*/ 103 h 128"/>
                <a:gd name="T22" fmla="*/ 51 w 83"/>
                <a:gd name="T23" fmla="*/ 96 h 128"/>
                <a:gd name="T24" fmla="*/ 58 w 83"/>
                <a:gd name="T25" fmla="*/ 87 h 128"/>
                <a:gd name="T26" fmla="*/ 64 w 83"/>
                <a:gd name="T27" fmla="*/ 70 h 128"/>
                <a:gd name="T28" fmla="*/ 75 w 83"/>
                <a:gd name="T29" fmla="*/ 63 h 128"/>
                <a:gd name="T30" fmla="*/ 80 w 83"/>
                <a:gd name="T31" fmla="*/ 44 h 128"/>
                <a:gd name="T32" fmla="*/ 71 w 83"/>
                <a:gd name="T33" fmla="*/ 29 h 128"/>
                <a:gd name="T34" fmla="*/ 55 w 83"/>
                <a:gd name="T35" fmla="*/ 20 h 128"/>
                <a:gd name="T36" fmla="*/ 44 w 83"/>
                <a:gd name="T37" fmla="*/ 12 h 128"/>
                <a:gd name="T38" fmla="*/ 35 w 83"/>
                <a:gd name="T39" fmla="*/ 4 h 128"/>
                <a:gd name="T40" fmla="*/ 19 w 83"/>
                <a:gd name="T41"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28">
                  <a:moveTo>
                    <a:pt x="19" y="1"/>
                  </a:moveTo>
                  <a:cubicBezTo>
                    <a:pt x="12" y="3"/>
                    <a:pt x="13" y="5"/>
                    <a:pt x="11" y="8"/>
                  </a:cubicBezTo>
                  <a:cubicBezTo>
                    <a:pt x="8" y="10"/>
                    <a:pt x="7" y="10"/>
                    <a:pt x="7" y="14"/>
                  </a:cubicBezTo>
                  <a:cubicBezTo>
                    <a:pt x="7" y="19"/>
                    <a:pt x="4" y="21"/>
                    <a:pt x="3" y="28"/>
                  </a:cubicBezTo>
                  <a:cubicBezTo>
                    <a:pt x="3" y="35"/>
                    <a:pt x="0" y="33"/>
                    <a:pt x="6" y="41"/>
                  </a:cubicBezTo>
                  <a:cubicBezTo>
                    <a:pt x="11" y="49"/>
                    <a:pt x="8" y="52"/>
                    <a:pt x="16" y="56"/>
                  </a:cubicBezTo>
                  <a:cubicBezTo>
                    <a:pt x="23" y="60"/>
                    <a:pt x="23" y="63"/>
                    <a:pt x="24" y="76"/>
                  </a:cubicBezTo>
                  <a:cubicBezTo>
                    <a:pt x="25" y="90"/>
                    <a:pt x="25" y="101"/>
                    <a:pt x="30" y="109"/>
                  </a:cubicBezTo>
                  <a:cubicBezTo>
                    <a:pt x="34" y="118"/>
                    <a:pt x="41" y="128"/>
                    <a:pt x="46" y="128"/>
                  </a:cubicBezTo>
                  <a:cubicBezTo>
                    <a:pt x="52" y="128"/>
                    <a:pt x="42" y="127"/>
                    <a:pt x="43" y="118"/>
                  </a:cubicBezTo>
                  <a:cubicBezTo>
                    <a:pt x="45" y="108"/>
                    <a:pt x="40" y="108"/>
                    <a:pt x="41" y="103"/>
                  </a:cubicBezTo>
                  <a:cubicBezTo>
                    <a:pt x="41" y="97"/>
                    <a:pt x="50" y="101"/>
                    <a:pt x="51" y="96"/>
                  </a:cubicBezTo>
                  <a:cubicBezTo>
                    <a:pt x="52" y="91"/>
                    <a:pt x="54" y="93"/>
                    <a:pt x="58" y="87"/>
                  </a:cubicBezTo>
                  <a:cubicBezTo>
                    <a:pt x="62" y="81"/>
                    <a:pt x="57" y="75"/>
                    <a:pt x="64" y="70"/>
                  </a:cubicBezTo>
                  <a:cubicBezTo>
                    <a:pt x="71" y="65"/>
                    <a:pt x="72" y="71"/>
                    <a:pt x="75" y="63"/>
                  </a:cubicBezTo>
                  <a:cubicBezTo>
                    <a:pt x="78" y="56"/>
                    <a:pt x="78" y="53"/>
                    <a:pt x="80" y="44"/>
                  </a:cubicBezTo>
                  <a:cubicBezTo>
                    <a:pt x="83" y="35"/>
                    <a:pt x="80" y="31"/>
                    <a:pt x="71" y="29"/>
                  </a:cubicBezTo>
                  <a:cubicBezTo>
                    <a:pt x="61" y="27"/>
                    <a:pt x="58" y="25"/>
                    <a:pt x="55" y="20"/>
                  </a:cubicBezTo>
                  <a:cubicBezTo>
                    <a:pt x="52" y="15"/>
                    <a:pt x="50" y="14"/>
                    <a:pt x="44" y="12"/>
                  </a:cubicBezTo>
                  <a:cubicBezTo>
                    <a:pt x="38" y="10"/>
                    <a:pt x="39" y="3"/>
                    <a:pt x="35" y="4"/>
                  </a:cubicBezTo>
                  <a:cubicBezTo>
                    <a:pt x="31" y="4"/>
                    <a:pt x="23" y="0"/>
                    <a:pt x="19" y="1"/>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2"/>
            <p:cNvSpPr>
              <a:spLocks/>
            </p:cNvSpPr>
            <p:nvPr/>
          </p:nvSpPr>
          <p:spPr bwMode="auto">
            <a:xfrm>
              <a:off x="3454401" y="5168900"/>
              <a:ext cx="357188" cy="193675"/>
            </a:xfrm>
            <a:custGeom>
              <a:avLst/>
              <a:gdLst>
                <a:gd name="T0" fmla="*/ 2 w 72"/>
                <a:gd name="T1" fmla="*/ 8 h 39"/>
                <a:gd name="T2" fmla="*/ 9 w 72"/>
                <a:gd name="T3" fmla="*/ 11 h 39"/>
                <a:gd name="T4" fmla="*/ 15 w 72"/>
                <a:gd name="T5" fmla="*/ 20 h 39"/>
                <a:gd name="T6" fmla="*/ 12 w 72"/>
                <a:gd name="T7" fmla="*/ 34 h 39"/>
                <a:gd name="T8" fmla="*/ 28 w 72"/>
                <a:gd name="T9" fmla="*/ 29 h 39"/>
                <a:gd name="T10" fmla="*/ 44 w 72"/>
                <a:gd name="T11" fmla="*/ 23 h 39"/>
                <a:gd name="T12" fmla="*/ 54 w 72"/>
                <a:gd name="T13" fmla="*/ 17 h 39"/>
                <a:gd name="T14" fmla="*/ 66 w 72"/>
                <a:gd name="T15" fmla="*/ 6 h 39"/>
                <a:gd name="T16" fmla="*/ 57 w 72"/>
                <a:gd name="T17" fmla="*/ 3 h 39"/>
                <a:gd name="T18" fmla="*/ 33 w 72"/>
                <a:gd name="T19" fmla="*/ 3 h 39"/>
                <a:gd name="T20" fmla="*/ 13 w 72"/>
                <a:gd name="T21" fmla="*/ 6 h 39"/>
                <a:gd name="T22" fmla="*/ 2 w 72"/>
                <a:gd name="T2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9">
                  <a:moveTo>
                    <a:pt x="2" y="8"/>
                  </a:moveTo>
                  <a:cubicBezTo>
                    <a:pt x="0" y="10"/>
                    <a:pt x="3" y="10"/>
                    <a:pt x="9" y="11"/>
                  </a:cubicBezTo>
                  <a:cubicBezTo>
                    <a:pt x="15" y="12"/>
                    <a:pt x="17" y="16"/>
                    <a:pt x="15" y="20"/>
                  </a:cubicBezTo>
                  <a:cubicBezTo>
                    <a:pt x="13" y="24"/>
                    <a:pt x="9" y="29"/>
                    <a:pt x="12" y="34"/>
                  </a:cubicBezTo>
                  <a:cubicBezTo>
                    <a:pt x="16" y="39"/>
                    <a:pt x="20" y="35"/>
                    <a:pt x="28" y="29"/>
                  </a:cubicBezTo>
                  <a:cubicBezTo>
                    <a:pt x="35" y="24"/>
                    <a:pt x="38" y="24"/>
                    <a:pt x="44" y="23"/>
                  </a:cubicBezTo>
                  <a:cubicBezTo>
                    <a:pt x="51" y="22"/>
                    <a:pt x="52" y="21"/>
                    <a:pt x="54" y="17"/>
                  </a:cubicBezTo>
                  <a:cubicBezTo>
                    <a:pt x="56" y="13"/>
                    <a:pt x="59" y="8"/>
                    <a:pt x="66" y="6"/>
                  </a:cubicBezTo>
                  <a:cubicBezTo>
                    <a:pt x="72" y="4"/>
                    <a:pt x="66" y="5"/>
                    <a:pt x="57" y="3"/>
                  </a:cubicBezTo>
                  <a:cubicBezTo>
                    <a:pt x="48" y="0"/>
                    <a:pt x="40" y="2"/>
                    <a:pt x="33" y="3"/>
                  </a:cubicBezTo>
                  <a:cubicBezTo>
                    <a:pt x="26" y="4"/>
                    <a:pt x="17" y="4"/>
                    <a:pt x="13" y="6"/>
                  </a:cubicBezTo>
                  <a:cubicBezTo>
                    <a:pt x="8" y="8"/>
                    <a:pt x="4" y="6"/>
                    <a:pt x="2" y="8"/>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3"/>
            <p:cNvSpPr>
              <a:spLocks/>
            </p:cNvSpPr>
            <p:nvPr/>
          </p:nvSpPr>
          <p:spPr bwMode="auto">
            <a:xfrm>
              <a:off x="3678238" y="5208588"/>
              <a:ext cx="1420813" cy="1025525"/>
            </a:xfrm>
            <a:custGeom>
              <a:avLst/>
              <a:gdLst>
                <a:gd name="T0" fmla="*/ 7 w 287"/>
                <a:gd name="T1" fmla="*/ 94 h 207"/>
                <a:gd name="T2" fmla="*/ 21 w 287"/>
                <a:gd name="T3" fmla="*/ 133 h 207"/>
                <a:gd name="T4" fmla="*/ 53 w 287"/>
                <a:gd name="T5" fmla="*/ 157 h 207"/>
                <a:gd name="T6" fmla="*/ 69 w 287"/>
                <a:gd name="T7" fmla="*/ 205 h 207"/>
                <a:gd name="T8" fmla="*/ 100 w 287"/>
                <a:gd name="T9" fmla="*/ 173 h 207"/>
                <a:gd name="T10" fmla="*/ 120 w 287"/>
                <a:gd name="T11" fmla="*/ 120 h 207"/>
                <a:gd name="T12" fmla="*/ 89 w 287"/>
                <a:gd name="T13" fmla="*/ 91 h 207"/>
                <a:gd name="T14" fmla="*/ 117 w 287"/>
                <a:gd name="T15" fmla="*/ 113 h 207"/>
                <a:gd name="T16" fmla="*/ 116 w 287"/>
                <a:gd name="T17" fmla="*/ 90 h 207"/>
                <a:gd name="T18" fmla="*/ 150 w 287"/>
                <a:gd name="T19" fmla="*/ 98 h 207"/>
                <a:gd name="T20" fmla="*/ 170 w 287"/>
                <a:gd name="T21" fmla="*/ 115 h 207"/>
                <a:gd name="T22" fmla="*/ 194 w 287"/>
                <a:gd name="T23" fmla="*/ 112 h 207"/>
                <a:gd name="T24" fmla="*/ 211 w 287"/>
                <a:gd name="T25" fmla="*/ 140 h 207"/>
                <a:gd name="T26" fmla="*/ 206 w 287"/>
                <a:gd name="T27" fmla="*/ 117 h 207"/>
                <a:gd name="T28" fmla="*/ 217 w 287"/>
                <a:gd name="T29" fmla="*/ 110 h 207"/>
                <a:gd name="T30" fmla="*/ 236 w 287"/>
                <a:gd name="T31" fmla="*/ 83 h 207"/>
                <a:gd name="T32" fmla="*/ 234 w 287"/>
                <a:gd name="T33" fmla="*/ 67 h 207"/>
                <a:gd name="T34" fmla="*/ 240 w 287"/>
                <a:gd name="T35" fmla="*/ 68 h 207"/>
                <a:gd name="T36" fmla="*/ 242 w 287"/>
                <a:gd name="T37" fmla="*/ 40 h 207"/>
                <a:gd name="T38" fmla="*/ 250 w 287"/>
                <a:gd name="T39" fmla="*/ 31 h 207"/>
                <a:gd name="T40" fmla="*/ 263 w 287"/>
                <a:gd name="T41" fmla="*/ 41 h 207"/>
                <a:gd name="T42" fmla="*/ 274 w 287"/>
                <a:gd name="T43" fmla="*/ 28 h 207"/>
                <a:gd name="T44" fmla="*/ 279 w 287"/>
                <a:gd name="T45" fmla="*/ 17 h 207"/>
                <a:gd name="T46" fmla="*/ 212 w 287"/>
                <a:gd name="T47" fmla="*/ 9 h 207"/>
                <a:gd name="T48" fmla="*/ 176 w 287"/>
                <a:gd name="T49" fmla="*/ 8 h 207"/>
                <a:gd name="T50" fmla="*/ 138 w 287"/>
                <a:gd name="T51" fmla="*/ 6 h 207"/>
                <a:gd name="T52" fmla="*/ 119 w 287"/>
                <a:gd name="T53" fmla="*/ 12 h 207"/>
                <a:gd name="T54" fmla="*/ 84 w 287"/>
                <a:gd name="T55" fmla="*/ 23 h 207"/>
                <a:gd name="T56" fmla="*/ 81 w 287"/>
                <a:gd name="T57" fmla="*/ 14 h 207"/>
                <a:gd name="T58" fmla="*/ 52 w 287"/>
                <a:gd name="T59" fmla="*/ 20 h 207"/>
                <a:gd name="T60" fmla="*/ 50 w 287"/>
                <a:gd name="T61" fmla="*/ 30 h 207"/>
                <a:gd name="T62" fmla="*/ 60 w 287"/>
                <a:gd name="T63" fmla="*/ 24 h 207"/>
                <a:gd name="T64" fmla="*/ 74 w 287"/>
                <a:gd name="T65" fmla="*/ 29 h 207"/>
                <a:gd name="T66" fmla="*/ 49 w 287"/>
                <a:gd name="T67" fmla="*/ 39 h 207"/>
                <a:gd name="T68" fmla="*/ 30 w 287"/>
                <a:gd name="T69" fmla="*/ 50 h 207"/>
                <a:gd name="T70" fmla="*/ 19 w 287"/>
                <a:gd name="T71" fmla="*/ 63 h 207"/>
                <a:gd name="T72" fmla="*/ 35 w 287"/>
                <a:gd name="T73" fmla="*/ 64 h 207"/>
                <a:gd name="T74" fmla="*/ 54 w 287"/>
                <a:gd name="T75" fmla="*/ 64 h 207"/>
                <a:gd name="T76" fmla="*/ 53 w 287"/>
                <a:gd name="T77" fmla="*/ 56 h 207"/>
                <a:gd name="T78" fmla="*/ 72 w 287"/>
                <a:gd name="T79" fmla="*/ 68 h 207"/>
                <a:gd name="T80" fmla="*/ 80 w 287"/>
                <a:gd name="T81" fmla="*/ 55 h 207"/>
                <a:gd name="T82" fmla="*/ 95 w 287"/>
                <a:gd name="T83" fmla="*/ 64 h 207"/>
                <a:gd name="T84" fmla="*/ 88 w 287"/>
                <a:gd name="T85" fmla="*/ 73 h 207"/>
                <a:gd name="T86" fmla="*/ 69 w 287"/>
                <a:gd name="T87" fmla="*/ 80 h 207"/>
                <a:gd name="T88" fmla="*/ 51 w 287"/>
                <a:gd name="T89" fmla="*/ 7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07">
                  <a:moveTo>
                    <a:pt x="23" y="74"/>
                  </a:moveTo>
                  <a:cubicBezTo>
                    <a:pt x="20" y="74"/>
                    <a:pt x="16" y="77"/>
                    <a:pt x="15" y="81"/>
                  </a:cubicBezTo>
                  <a:cubicBezTo>
                    <a:pt x="14" y="86"/>
                    <a:pt x="10" y="88"/>
                    <a:pt x="7" y="94"/>
                  </a:cubicBezTo>
                  <a:cubicBezTo>
                    <a:pt x="3" y="100"/>
                    <a:pt x="2" y="100"/>
                    <a:pt x="3" y="106"/>
                  </a:cubicBezTo>
                  <a:cubicBezTo>
                    <a:pt x="4" y="112"/>
                    <a:pt x="0" y="118"/>
                    <a:pt x="6" y="123"/>
                  </a:cubicBezTo>
                  <a:cubicBezTo>
                    <a:pt x="12" y="129"/>
                    <a:pt x="14" y="135"/>
                    <a:pt x="21" y="133"/>
                  </a:cubicBezTo>
                  <a:cubicBezTo>
                    <a:pt x="28" y="131"/>
                    <a:pt x="32" y="128"/>
                    <a:pt x="38" y="130"/>
                  </a:cubicBezTo>
                  <a:cubicBezTo>
                    <a:pt x="45" y="132"/>
                    <a:pt x="48" y="135"/>
                    <a:pt x="48" y="141"/>
                  </a:cubicBezTo>
                  <a:cubicBezTo>
                    <a:pt x="49" y="148"/>
                    <a:pt x="51" y="150"/>
                    <a:pt x="53" y="157"/>
                  </a:cubicBezTo>
                  <a:cubicBezTo>
                    <a:pt x="55" y="165"/>
                    <a:pt x="51" y="166"/>
                    <a:pt x="52" y="174"/>
                  </a:cubicBezTo>
                  <a:cubicBezTo>
                    <a:pt x="53" y="182"/>
                    <a:pt x="56" y="185"/>
                    <a:pt x="58" y="191"/>
                  </a:cubicBezTo>
                  <a:cubicBezTo>
                    <a:pt x="59" y="198"/>
                    <a:pt x="59" y="207"/>
                    <a:pt x="69" y="205"/>
                  </a:cubicBezTo>
                  <a:cubicBezTo>
                    <a:pt x="78" y="204"/>
                    <a:pt x="84" y="199"/>
                    <a:pt x="87" y="193"/>
                  </a:cubicBezTo>
                  <a:cubicBezTo>
                    <a:pt x="90" y="187"/>
                    <a:pt x="92" y="188"/>
                    <a:pt x="93" y="183"/>
                  </a:cubicBezTo>
                  <a:cubicBezTo>
                    <a:pt x="93" y="179"/>
                    <a:pt x="95" y="178"/>
                    <a:pt x="100" y="173"/>
                  </a:cubicBezTo>
                  <a:cubicBezTo>
                    <a:pt x="104" y="168"/>
                    <a:pt x="100" y="165"/>
                    <a:pt x="101" y="157"/>
                  </a:cubicBezTo>
                  <a:cubicBezTo>
                    <a:pt x="101" y="150"/>
                    <a:pt x="102" y="145"/>
                    <a:pt x="109" y="138"/>
                  </a:cubicBezTo>
                  <a:cubicBezTo>
                    <a:pt x="116" y="132"/>
                    <a:pt x="123" y="122"/>
                    <a:pt x="120" y="120"/>
                  </a:cubicBezTo>
                  <a:cubicBezTo>
                    <a:pt x="116" y="118"/>
                    <a:pt x="112" y="123"/>
                    <a:pt x="107" y="120"/>
                  </a:cubicBezTo>
                  <a:cubicBezTo>
                    <a:pt x="103" y="117"/>
                    <a:pt x="105" y="115"/>
                    <a:pt x="99" y="109"/>
                  </a:cubicBezTo>
                  <a:cubicBezTo>
                    <a:pt x="94" y="104"/>
                    <a:pt x="89" y="98"/>
                    <a:pt x="89" y="91"/>
                  </a:cubicBezTo>
                  <a:cubicBezTo>
                    <a:pt x="89" y="85"/>
                    <a:pt x="94" y="92"/>
                    <a:pt x="97" y="97"/>
                  </a:cubicBezTo>
                  <a:cubicBezTo>
                    <a:pt x="99" y="102"/>
                    <a:pt x="103" y="106"/>
                    <a:pt x="105" y="110"/>
                  </a:cubicBezTo>
                  <a:cubicBezTo>
                    <a:pt x="107" y="114"/>
                    <a:pt x="105" y="118"/>
                    <a:pt x="117" y="113"/>
                  </a:cubicBezTo>
                  <a:cubicBezTo>
                    <a:pt x="129" y="108"/>
                    <a:pt x="129" y="106"/>
                    <a:pt x="132" y="103"/>
                  </a:cubicBezTo>
                  <a:cubicBezTo>
                    <a:pt x="135" y="99"/>
                    <a:pt x="135" y="97"/>
                    <a:pt x="128" y="96"/>
                  </a:cubicBezTo>
                  <a:cubicBezTo>
                    <a:pt x="121" y="95"/>
                    <a:pt x="117" y="95"/>
                    <a:pt x="116" y="90"/>
                  </a:cubicBezTo>
                  <a:cubicBezTo>
                    <a:pt x="115" y="86"/>
                    <a:pt x="113" y="86"/>
                    <a:pt x="120" y="90"/>
                  </a:cubicBezTo>
                  <a:cubicBezTo>
                    <a:pt x="127" y="95"/>
                    <a:pt x="125" y="93"/>
                    <a:pt x="134" y="94"/>
                  </a:cubicBezTo>
                  <a:cubicBezTo>
                    <a:pt x="143" y="95"/>
                    <a:pt x="148" y="94"/>
                    <a:pt x="150" y="98"/>
                  </a:cubicBezTo>
                  <a:cubicBezTo>
                    <a:pt x="153" y="102"/>
                    <a:pt x="153" y="99"/>
                    <a:pt x="156" y="105"/>
                  </a:cubicBezTo>
                  <a:cubicBezTo>
                    <a:pt x="159" y="110"/>
                    <a:pt x="162" y="125"/>
                    <a:pt x="165" y="125"/>
                  </a:cubicBezTo>
                  <a:cubicBezTo>
                    <a:pt x="168" y="126"/>
                    <a:pt x="169" y="120"/>
                    <a:pt x="170" y="115"/>
                  </a:cubicBezTo>
                  <a:cubicBezTo>
                    <a:pt x="171" y="109"/>
                    <a:pt x="172" y="111"/>
                    <a:pt x="178" y="105"/>
                  </a:cubicBezTo>
                  <a:cubicBezTo>
                    <a:pt x="183" y="99"/>
                    <a:pt x="186" y="96"/>
                    <a:pt x="189" y="100"/>
                  </a:cubicBezTo>
                  <a:cubicBezTo>
                    <a:pt x="192" y="103"/>
                    <a:pt x="191" y="111"/>
                    <a:pt x="194" y="112"/>
                  </a:cubicBezTo>
                  <a:cubicBezTo>
                    <a:pt x="198" y="113"/>
                    <a:pt x="200" y="111"/>
                    <a:pt x="202" y="116"/>
                  </a:cubicBezTo>
                  <a:cubicBezTo>
                    <a:pt x="203" y="121"/>
                    <a:pt x="199" y="124"/>
                    <a:pt x="203" y="128"/>
                  </a:cubicBezTo>
                  <a:cubicBezTo>
                    <a:pt x="207" y="132"/>
                    <a:pt x="208" y="139"/>
                    <a:pt x="211" y="140"/>
                  </a:cubicBezTo>
                  <a:cubicBezTo>
                    <a:pt x="213" y="141"/>
                    <a:pt x="214" y="138"/>
                    <a:pt x="212" y="134"/>
                  </a:cubicBezTo>
                  <a:cubicBezTo>
                    <a:pt x="210" y="130"/>
                    <a:pt x="206" y="131"/>
                    <a:pt x="206" y="127"/>
                  </a:cubicBezTo>
                  <a:cubicBezTo>
                    <a:pt x="207" y="123"/>
                    <a:pt x="202" y="120"/>
                    <a:pt x="206" y="117"/>
                  </a:cubicBezTo>
                  <a:cubicBezTo>
                    <a:pt x="210" y="115"/>
                    <a:pt x="209" y="121"/>
                    <a:pt x="213" y="124"/>
                  </a:cubicBezTo>
                  <a:cubicBezTo>
                    <a:pt x="216" y="126"/>
                    <a:pt x="218" y="121"/>
                    <a:pt x="220" y="119"/>
                  </a:cubicBezTo>
                  <a:cubicBezTo>
                    <a:pt x="223" y="117"/>
                    <a:pt x="221" y="115"/>
                    <a:pt x="217" y="110"/>
                  </a:cubicBezTo>
                  <a:cubicBezTo>
                    <a:pt x="213" y="105"/>
                    <a:pt x="211" y="101"/>
                    <a:pt x="218" y="101"/>
                  </a:cubicBezTo>
                  <a:cubicBezTo>
                    <a:pt x="225" y="101"/>
                    <a:pt x="230" y="100"/>
                    <a:pt x="234" y="94"/>
                  </a:cubicBezTo>
                  <a:cubicBezTo>
                    <a:pt x="238" y="88"/>
                    <a:pt x="238" y="86"/>
                    <a:pt x="236" y="83"/>
                  </a:cubicBezTo>
                  <a:cubicBezTo>
                    <a:pt x="234" y="80"/>
                    <a:pt x="229" y="78"/>
                    <a:pt x="230" y="75"/>
                  </a:cubicBezTo>
                  <a:cubicBezTo>
                    <a:pt x="230" y="71"/>
                    <a:pt x="223" y="72"/>
                    <a:pt x="225" y="69"/>
                  </a:cubicBezTo>
                  <a:cubicBezTo>
                    <a:pt x="227" y="66"/>
                    <a:pt x="231" y="63"/>
                    <a:pt x="234" y="67"/>
                  </a:cubicBezTo>
                  <a:cubicBezTo>
                    <a:pt x="238" y="72"/>
                    <a:pt x="234" y="68"/>
                    <a:pt x="238" y="72"/>
                  </a:cubicBezTo>
                  <a:cubicBezTo>
                    <a:pt x="242" y="76"/>
                    <a:pt x="244" y="77"/>
                    <a:pt x="246" y="74"/>
                  </a:cubicBezTo>
                  <a:cubicBezTo>
                    <a:pt x="247" y="71"/>
                    <a:pt x="241" y="70"/>
                    <a:pt x="240" y="68"/>
                  </a:cubicBezTo>
                  <a:cubicBezTo>
                    <a:pt x="239" y="65"/>
                    <a:pt x="238" y="65"/>
                    <a:pt x="242" y="62"/>
                  </a:cubicBezTo>
                  <a:cubicBezTo>
                    <a:pt x="246" y="60"/>
                    <a:pt x="248" y="60"/>
                    <a:pt x="248" y="52"/>
                  </a:cubicBezTo>
                  <a:cubicBezTo>
                    <a:pt x="247" y="45"/>
                    <a:pt x="246" y="42"/>
                    <a:pt x="242" y="40"/>
                  </a:cubicBezTo>
                  <a:cubicBezTo>
                    <a:pt x="238" y="37"/>
                    <a:pt x="232" y="41"/>
                    <a:pt x="232" y="37"/>
                  </a:cubicBezTo>
                  <a:cubicBezTo>
                    <a:pt x="232" y="34"/>
                    <a:pt x="233" y="29"/>
                    <a:pt x="238" y="30"/>
                  </a:cubicBezTo>
                  <a:cubicBezTo>
                    <a:pt x="243" y="30"/>
                    <a:pt x="247" y="34"/>
                    <a:pt x="250" y="31"/>
                  </a:cubicBezTo>
                  <a:cubicBezTo>
                    <a:pt x="254" y="29"/>
                    <a:pt x="249" y="26"/>
                    <a:pt x="255" y="26"/>
                  </a:cubicBezTo>
                  <a:cubicBezTo>
                    <a:pt x="262" y="26"/>
                    <a:pt x="260" y="29"/>
                    <a:pt x="259" y="32"/>
                  </a:cubicBezTo>
                  <a:cubicBezTo>
                    <a:pt x="259" y="36"/>
                    <a:pt x="258" y="36"/>
                    <a:pt x="263" y="41"/>
                  </a:cubicBezTo>
                  <a:cubicBezTo>
                    <a:pt x="268" y="45"/>
                    <a:pt x="269" y="47"/>
                    <a:pt x="269" y="40"/>
                  </a:cubicBezTo>
                  <a:cubicBezTo>
                    <a:pt x="269" y="32"/>
                    <a:pt x="261" y="31"/>
                    <a:pt x="265" y="29"/>
                  </a:cubicBezTo>
                  <a:cubicBezTo>
                    <a:pt x="269" y="27"/>
                    <a:pt x="270" y="31"/>
                    <a:pt x="274" y="28"/>
                  </a:cubicBezTo>
                  <a:cubicBezTo>
                    <a:pt x="278" y="25"/>
                    <a:pt x="276" y="26"/>
                    <a:pt x="273" y="22"/>
                  </a:cubicBezTo>
                  <a:cubicBezTo>
                    <a:pt x="271" y="18"/>
                    <a:pt x="275" y="20"/>
                    <a:pt x="279" y="21"/>
                  </a:cubicBezTo>
                  <a:cubicBezTo>
                    <a:pt x="283" y="23"/>
                    <a:pt x="287" y="20"/>
                    <a:pt x="279" y="17"/>
                  </a:cubicBezTo>
                  <a:cubicBezTo>
                    <a:pt x="272" y="15"/>
                    <a:pt x="253" y="11"/>
                    <a:pt x="248" y="12"/>
                  </a:cubicBezTo>
                  <a:cubicBezTo>
                    <a:pt x="242" y="13"/>
                    <a:pt x="240" y="16"/>
                    <a:pt x="233" y="12"/>
                  </a:cubicBezTo>
                  <a:cubicBezTo>
                    <a:pt x="227" y="8"/>
                    <a:pt x="217" y="9"/>
                    <a:pt x="212" y="9"/>
                  </a:cubicBezTo>
                  <a:cubicBezTo>
                    <a:pt x="208" y="9"/>
                    <a:pt x="209" y="11"/>
                    <a:pt x="203" y="11"/>
                  </a:cubicBezTo>
                  <a:cubicBezTo>
                    <a:pt x="198" y="11"/>
                    <a:pt x="196" y="8"/>
                    <a:pt x="192" y="7"/>
                  </a:cubicBezTo>
                  <a:cubicBezTo>
                    <a:pt x="187" y="6"/>
                    <a:pt x="181" y="10"/>
                    <a:pt x="176" y="8"/>
                  </a:cubicBezTo>
                  <a:cubicBezTo>
                    <a:pt x="172" y="6"/>
                    <a:pt x="165" y="7"/>
                    <a:pt x="168" y="4"/>
                  </a:cubicBezTo>
                  <a:cubicBezTo>
                    <a:pt x="172" y="0"/>
                    <a:pt x="160" y="1"/>
                    <a:pt x="154" y="2"/>
                  </a:cubicBezTo>
                  <a:cubicBezTo>
                    <a:pt x="148" y="3"/>
                    <a:pt x="141" y="4"/>
                    <a:pt x="138" y="6"/>
                  </a:cubicBezTo>
                  <a:cubicBezTo>
                    <a:pt x="135" y="9"/>
                    <a:pt x="134" y="10"/>
                    <a:pt x="130" y="10"/>
                  </a:cubicBezTo>
                  <a:cubicBezTo>
                    <a:pt x="126" y="10"/>
                    <a:pt x="126" y="6"/>
                    <a:pt x="123" y="7"/>
                  </a:cubicBezTo>
                  <a:cubicBezTo>
                    <a:pt x="120" y="8"/>
                    <a:pt x="121" y="9"/>
                    <a:pt x="119" y="12"/>
                  </a:cubicBezTo>
                  <a:cubicBezTo>
                    <a:pt x="117" y="15"/>
                    <a:pt x="113" y="12"/>
                    <a:pt x="110" y="14"/>
                  </a:cubicBezTo>
                  <a:cubicBezTo>
                    <a:pt x="107" y="15"/>
                    <a:pt x="103" y="13"/>
                    <a:pt x="99" y="16"/>
                  </a:cubicBezTo>
                  <a:cubicBezTo>
                    <a:pt x="96" y="20"/>
                    <a:pt x="87" y="25"/>
                    <a:pt x="84" y="23"/>
                  </a:cubicBezTo>
                  <a:cubicBezTo>
                    <a:pt x="81" y="21"/>
                    <a:pt x="78" y="19"/>
                    <a:pt x="81" y="19"/>
                  </a:cubicBezTo>
                  <a:cubicBezTo>
                    <a:pt x="83" y="20"/>
                    <a:pt x="89" y="21"/>
                    <a:pt x="88" y="17"/>
                  </a:cubicBezTo>
                  <a:cubicBezTo>
                    <a:pt x="88" y="13"/>
                    <a:pt x="84" y="14"/>
                    <a:pt x="81" y="14"/>
                  </a:cubicBezTo>
                  <a:cubicBezTo>
                    <a:pt x="77" y="14"/>
                    <a:pt x="76" y="11"/>
                    <a:pt x="71" y="12"/>
                  </a:cubicBezTo>
                  <a:cubicBezTo>
                    <a:pt x="66" y="13"/>
                    <a:pt x="61" y="12"/>
                    <a:pt x="58" y="15"/>
                  </a:cubicBezTo>
                  <a:cubicBezTo>
                    <a:pt x="54" y="17"/>
                    <a:pt x="55" y="18"/>
                    <a:pt x="52" y="20"/>
                  </a:cubicBezTo>
                  <a:cubicBezTo>
                    <a:pt x="49" y="22"/>
                    <a:pt x="45" y="22"/>
                    <a:pt x="44" y="25"/>
                  </a:cubicBezTo>
                  <a:cubicBezTo>
                    <a:pt x="43" y="28"/>
                    <a:pt x="40" y="31"/>
                    <a:pt x="43" y="31"/>
                  </a:cubicBezTo>
                  <a:cubicBezTo>
                    <a:pt x="47" y="31"/>
                    <a:pt x="48" y="27"/>
                    <a:pt x="50" y="30"/>
                  </a:cubicBezTo>
                  <a:cubicBezTo>
                    <a:pt x="52" y="32"/>
                    <a:pt x="51" y="37"/>
                    <a:pt x="54" y="36"/>
                  </a:cubicBezTo>
                  <a:cubicBezTo>
                    <a:pt x="58" y="36"/>
                    <a:pt x="56" y="35"/>
                    <a:pt x="59" y="31"/>
                  </a:cubicBezTo>
                  <a:cubicBezTo>
                    <a:pt x="62" y="28"/>
                    <a:pt x="57" y="27"/>
                    <a:pt x="60" y="24"/>
                  </a:cubicBezTo>
                  <a:cubicBezTo>
                    <a:pt x="64" y="21"/>
                    <a:pt x="68" y="17"/>
                    <a:pt x="68" y="21"/>
                  </a:cubicBezTo>
                  <a:cubicBezTo>
                    <a:pt x="68" y="24"/>
                    <a:pt x="62" y="27"/>
                    <a:pt x="64" y="29"/>
                  </a:cubicBezTo>
                  <a:cubicBezTo>
                    <a:pt x="67" y="31"/>
                    <a:pt x="79" y="26"/>
                    <a:pt x="74" y="29"/>
                  </a:cubicBezTo>
                  <a:cubicBezTo>
                    <a:pt x="70" y="32"/>
                    <a:pt x="66" y="32"/>
                    <a:pt x="64" y="36"/>
                  </a:cubicBezTo>
                  <a:cubicBezTo>
                    <a:pt x="63" y="39"/>
                    <a:pt x="63" y="40"/>
                    <a:pt x="58" y="40"/>
                  </a:cubicBezTo>
                  <a:cubicBezTo>
                    <a:pt x="53" y="40"/>
                    <a:pt x="48" y="41"/>
                    <a:pt x="49" y="39"/>
                  </a:cubicBezTo>
                  <a:cubicBezTo>
                    <a:pt x="49" y="36"/>
                    <a:pt x="47" y="37"/>
                    <a:pt x="44" y="40"/>
                  </a:cubicBezTo>
                  <a:cubicBezTo>
                    <a:pt x="41" y="43"/>
                    <a:pt x="39" y="44"/>
                    <a:pt x="36" y="46"/>
                  </a:cubicBezTo>
                  <a:cubicBezTo>
                    <a:pt x="33" y="49"/>
                    <a:pt x="35" y="50"/>
                    <a:pt x="30" y="50"/>
                  </a:cubicBezTo>
                  <a:cubicBezTo>
                    <a:pt x="25" y="50"/>
                    <a:pt x="28" y="50"/>
                    <a:pt x="30" y="53"/>
                  </a:cubicBezTo>
                  <a:cubicBezTo>
                    <a:pt x="32" y="56"/>
                    <a:pt x="32" y="56"/>
                    <a:pt x="28" y="58"/>
                  </a:cubicBezTo>
                  <a:cubicBezTo>
                    <a:pt x="24" y="60"/>
                    <a:pt x="19" y="60"/>
                    <a:pt x="19" y="63"/>
                  </a:cubicBezTo>
                  <a:cubicBezTo>
                    <a:pt x="18" y="66"/>
                    <a:pt x="17" y="70"/>
                    <a:pt x="19" y="71"/>
                  </a:cubicBezTo>
                  <a:cubicBezTo>
                    <a:pt x="22" y="72"/>
                    <a:pt x="23" y="72"/>
                    <a:pt x="28" y="70"/>
                  </a:cubicBezTo>
                  <a:cubicBezTo>
                    <a:pt x="33" y="69"/>
                    <a:pt x="33" y="67"/>
                    <a:pt x="35" y="64"/>
                  </a:cubicBezTo>
                  <a:cubicBezTo>
                    <a:pt x="38" y="61"/>
                    <a:pt x="38" y="59"/>
                    <a:pt x="42" y="59"/>
                  </a:cubicBezTo>
                  <a:cubicBezTo>
                    <a:pt x="46" y="60"/>
                    <a:pt x="46" y="56"/>
                    <a:pt x="48" y="59"/>
                  </a:cubicBezTo>
                  <a:cubicBezTo>
                    <a:pt x="51" y="62"/>
                    <a:pt x="52" y="61"/>
                    <a:pt x="54" y="64"/>
                  </a:cubicBezTo>
                  <a:cubicBezTo>
                    <a:pt x="57" y="67"/>
                    <a:pt x="57" y="72"/>
                    <a:pt x="59" y="69"/>
                  </a:cubicBezTo>
                  <a:cubicBezTo>
                    <a:pt x="61" y="66"/>
                    <a:pt x="62" y="66"/>
                    <a:pt x="59" y="64"/>
                  </a:cubicBezTo>
                  <a:cubicBezTo>
                    <a:pt x="56" y="61"/>
                    <a:pt x="51" y="58"/>
                    <a:pt x="53" y="56"/>
                  </a:cubicBezTo>
                  <a:cubicBezTo>
                    <a:pt x="55" y="55"/>
                    <a:pt x="57" y="60"/>
                    <a:pt x="61" y="61"/>
                  </a:cubicBezTo>
                  <a:cubicBezTo>
                    <a:pt x="64" y="61"/>
                    <a:pt x="61" y="62"/>
                    <a:pt x="65" y="66"/>
                  </a:cubicBezTo>
                  <a:cubicBezTo>
                    <a:pt x="68" y="70"/>
                    <a:pt x="71" y="70"/>
                    <a:pt x="72" y="68"/>
                  </a:cubicBezTo>
                  <a:cubicBezTo>
                    <a:pt x="72" y="65"/>
                    <a:pt x="69" y="61"/>
                    <a:pt x="73" y="63"/>
                  </a:cubicBezTo>
                  <a:cubicBezTo>
                    <a:pt x="77" y="64"/>
                    <a:pt x="78" y="66"/>
                    <a:pt x="79" y="63"/>
                  </a:cubicBezTo>
                  <a:cubicBezTo>
                    <a:pt x="80" y="61"/>
                    <a:pt x="76" y="58"/>
                    <a:pt x="80" y="55"/>
                  </a:cubicBezTo>
                  <a:cubicBezTo>
                    <a:pt x="83" y="52"/>
                    <a:pt x="84" y="56"/>
                    <a:pt x="88" y="54"/>
                  </a:cubicBezTo>
                  <a:cubicBezTo>
                    <a:pt x="93" y="51"/>
                    <a:pt x="89" y="55"/>
                    <a:pt x="94" y="58"/>
                  </a:cubicBezTo>
                  <a:cubicBezTo>
                    <a:pt x="99" y="61"/>
                    <a:pt x="103" y="65"/>
                    <a:pt x="95" y="64"/>
                  </a:cubicBezTo>
                  <a:cubicBezTo>
                    <a:pt x="87" y="63"/>
                    <a:pt x="86" y="62"/>
                    <a:pt x="83" y="65"/>
                  </a:cubicBezTo>
                  <a:cubicBezTo>
                    <a:pt x="79" y="68"/>
                    <a:pt x="76" y="63"/>
                    <a:pt x="79" y="68"/>
                  </a:cubicBezTo>
                  <a:cubicBezTo>
                    <a:pt x="82" y="74"/>
                    <a:pt x="86" y="70"/>
                    <a:pt x="88" y="73"/>
                  </a:cubicBezTo>
                  <a:cubicBezTo>
                    <a:pt x="91" y="76"/>
                    <a:pt x="92" y="77"/>
                    <a:pt x="88" y="80"/>
                  </a:cubicBezTo>
                  <a:cubicBezTo>
                    <a:pt x="84" y="82"/>
                    <a:pt x="82" y="84"/>
                    <a:pt x="79" y="84"/>
                  </a:cubicBezTo>
                  <a:cubicBezTo>
                    <a:pt x="77" y="84"/>
                    <a:pt x="74" y="80"/>
                    <a:pt x="69" y="80"/>
                  </a:cubicBezTo>
                  <a:cubicBezTo>
                    <a:pt x="63" y="80"/>
                    <a:pt x="66" y="83"/>
                    <a:pt x="61" y="82"/>
                  </a:cubicBezTo>
                  <a:cubicBezTo>
                    <a:pt x="55" y="81"/>
                    <a:pt x="52" y="82"/>
                    <a:pt x="50" y="79"/>
                  </a:cubicBezTo>
                  <a:cubicBezTo>
                    <a:pt x="48" y="76"/>
                    <a:pt x="53" y="76"/>
                    <a:pt x="51" y="73"/>
                  </a:cubicBezTo>
                  <a:cubicBezTo>
                    <a:pt x="49" y="70"/>
                    <a:pt x="43" y="70"/>
                    <a:pt x="38" y="72"/>
                  </a:cubicBezTo>
                  <a:cubicBezTo>
                    <a:pt x="34" y="73"/>
                    <a:pt x="28" y="73"/>
                    <a:pt x="23" y="74"/>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14"/>
            <p:cNvSpPr>
              <a:spLocks/>
            </p:cNvSpPr>
            <p:nvPr/>
          </p:nvSpPr>
          <p:spPr bwMode="auto">
            <a:xfrm>
              <a:off x="4757738" y="6016625"/>
              <a:ext cx="366713" cy="271463"/>
            </a:xfrm>
            <a:custGeom>
              <a:avLst/>
              <a:gdLst>
                <a:gd name="T0" fmla="*/ 44 w 74"/>
                <a:gd name="T1" fmla="*/ 2 h 55"/>
                <a:gd name="T2" fmla="*/ 25 w 74"/>
                <a:gd name="T3" fmla="*/ 10 h 55"/>
                <a:gd name="T4" fmla="*/ 11 w 74"/>
                <a:gd name="T5" fmla="*/ 20 h 55"/>
                <a:gd name="T6" fmla="*/ 5 w 74"/>
                <a:gd name="T7" fmla="*/ 32 h 55"/>
                <a:gd name="T8" fmla="*/ 5 w 74"/>
                <a:gd name="T9" fmla="*/ 46 h 55"/>
                <a:gd name="T10" fmla="*/ 21 w 74"/>
                <a:gd name="T11" fmla="*/ 41 h 55"/>
                <a:gd name="T12" fmla="*/ 37 w 74"/>
                <a:gd name="T13" fmla="*/ 40 h 55"/>
                <a:gd name="T14" fmla="*/ 44 w 74"/>
                <a:gd name="T15" fmla="*/ 52 h 55"/>
                <a:gd name="T16" fmla="*/ 60 w 74"/>
                <a:gd name="T17" fmla="*/ 48 h 55"/>
                <a:gd name="T18" fmla="*/ 72 w 74"/>
                <a:gd name="T19" fmla="*/ 31 h 55"/>
                <a:gd name="T20" fmla="*/ 69 w 74"/>
                <a:gd name="T21" fmla="*/ 16 h 55"/>
                <a:gd name="T22" fmla="*/ 61 w 74"/>
                <a:gd name="T23" fmla="*/ 5 h 55"/>
                <a:gd name="T24" fmla="*/ 55 w 74"/>
                <a:gd name="T25" fmla="*/ 8 h 55"/>
                <a:gd name="T26" fmla="*/ 44 w 74"/>
                <a:gd name="T2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55">
                  <a:moveTo>
                    <a:pt x="44" y="2"/>
                  </a:moveTo>
                  <a:cubicBezTo>
                    <a:pt x="38" y="2"/>
                    <a:pt x="31" y="2"/>
                    <a:pt x="25" y="10"/>
                  </a:cubicBezTo>
                  <a:cubicBezTo>
                    <a:pt x="18" y="17"/>
                    <a:pt x="17" y="17"/>
                    <a:pt x="11" y="20"/>
                  </a:cubicBezTo>
                  <a:cubicBezTo>
                    <a:pt x="6" y="23"/>
                    <a:pt x="5" y="24"/>
                    <a:pt x="5" y="32"/>
                  </a:cubicBezTo>
                  <a:cubicBezTo>
                    <a:pt x="6" y="39"/>
                    <a:pt x="0" y="45"/>
                    <a:pt x="5" y="46"/>
                  </a:cubicBezTo>
                  <a:cubicBezTo>
                    <a:pt x="9" y="46"/>
                    <a:pt x="13" y="43"/>
                    <a:pt x="21" y="41"/>
                  </a:cubicBezTo>
                  <a:cubicBezTo>
                    <a:pt x="30" y="38"/>
                    <a:pt x="34" y="35"/>
                    <a:pt x="37" y="40"/>
                  </a:cubicBezTo>
                  <a:cubicBezTo>
                    <a:pt x="39" y="45"/>
                    <a:pt x="38" y="51"/>
                    <a:pt x="44" y="52"/>
                  </a:cubicBezTo>
                  <a:cubicBezTo>
                    <a:pt x="51" y="52"/>
                    <a:pt x="55" y="55"/>
                    <a:pt x="60" y="48"/>
                  </a:cubicBezTo>
                  <a:cubicBezTo>
                    <a:pt x="66" y="41"/>
                    <a:pt x="70" y="39"/>
                    <a:pt x="72" y="31"/>
                  </a:cubicBezTo>
                  <a:cubicBezTo>
                    <a:pt x="74" y="23"/>
                    <a:pt x="74" y="23"/>
                    <a:pt x="69" y="16"/>
                  </a:cubicBezTo>
                  <a:cubicBezTo>
                    <a:pt x="64" y="9"/>
                    <a:pt x="62" y="11"/>
                    <a:pt x="61" y="5"/>
                  </a:cubicBezTo>
                  <a:cubicBezTo>
                    <a:pt x="60" y="0"/>
                    <a:pt x="58" y="7"/>
                    <a:pt x="55" y="8"/>
                  </a:cubicBezTo>
                  <a:cubicBezTo>
                    <a:pt x="52" y="10"/>
                    <a:pt x="47" y="2"/>
                    <a:pt x="4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5"/>
            <p:cNvSpPr>
              <a:spLocks/>
            </p:cNvSpPr>
            <p:nvPr/>
          </p:nvSpPr>
          <p:spPr bwMode="auto">
            <a:xfrm>
              <a:off x="4633913" y="5853113"/>
              <a:ext cx="242888" cy="153988"/>
            </a:xfrm>
            <a:custGeom>
              <a:avLst/>
              <a:gdLst>
                <a:gd name="T0" fmla="*/ 3 w 49"/>
                <a:gd name="T1" fmla="*/ 2 h 31"/>
                <a:gd name="T2" fmla="*/ 14 w 49"/>
                <a:gd name="T3" fmla="*/ 8 h 31"/>
                <a:gd name="T4" fmla="*/ 23 w 49"/>
                <a:gd name="T5" fmla="*/ 17 h 31"/>
                <a:gd name="T6" fmla="*/ 26 w 49"/>
                <a:gd name="T7" fmla="*/ 24 h 31"/>
                <a:gd name="T8" fmla="*/ 45 w 49"/>
                <a:gd name="T9" fmla="*/ 27 h 31"/>
                <a:gd name="T10" fmla="*/ 37 w 49"/>
                <a:gd name="T11" fmla="*/ 29 h 31"/>
                <a:gd name="T12" fmla="*/ 18 w 49"/>
                <a:gd name="T13" fmla="*/ 21 h 31"/>
                <a:gd name="T14" fmla="*/ 9 w 49"/>
                <a:gd name="T15" fmla="*/ 12 h 31"/>
                <a:gd name="T16" fmla="*/ 3 w 49"/>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1">
                  <a:moveTo>
                    <a:pt x="3" y="2"/>
                  </a:moveTo>
                  <a:cubicBezTo>
                    <a:pt x="5" y="0"/>
                    <a:pt x="10" y="3"/>
                    <a:pt x="14" y="8"/>
                  </a:cubicBezTo>
                  <a:cubicBezTo>
                    <a:pt x="18" y="13"/>
                    <a:pt x="21" y="14"/>
                    <a:pt x="23" y="17"/>
                  </a:cubicBezTo>
                  <a:cubicBezTo>
                    <a:pt x="24" y="20"/>
                    <a:pt x="22" y="22"/>
                    <a:pt x="26" y="24"/>
                  </a:cubicBezTo>
                  <a:cubicBezTo>
                    <a:pt x="31" y="26"/>
                    <a:pt x="41" y="27"/>
                    <a:pt x="45" y="27"/>
                  </a:cubicBezTo>
                  <a:cubicBezTo>
                    <a:pt x="49" y="28"/>
                    <a:pt x="46" y="31"/>
                    <a:pt x="37" y="29"/>
                  </a:cubicBezTo>
                  <a:cubicBezTo>
                    <a:pt x="27" y="26"/>
                    <a:pt x="23" y="29"/>
                    <a:pt x="18" y="21"/>
                  </a:cubicBezTo>
                  <a:cubicBezTo>
                    <a:pt x="12" y="14"/>
                    <a:pt x="12" y="17"/>
                    <a:pt x="9" y="12"/>
                  </a:cubicBezTo>
                  <a:cubicBezTo>
                    <a:pt x="6" y="7"/>
                    <a:pt x="0" y="4"/>
                    <a:pt x="3"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16"/>
            <p:cNvSpPr>
              <a:spLocks/>
            </p:cNvSpPr>
            <p:nvPr/>
          </p:nvSpPr>
          <p:spPr bwMode="auto">
            <a:xfrm>
              <a:off x="4772026" y="5843588"/>
              <a:ext cx="84138" cy="112713"/>
            </a:xfrm>
            <a:custGeom>
              <a:avLst/>
              <a:gdLst>
                <a:gd name="T0" fmla="*/ 6 w 17"/>
                <a:gd name="T1" fmla="*/ 7 h 23"/>
                <a:gd name="T2" fmla="*/ 0 w 17"/>
                <a:gd name="T3" fmla="*/ 11 h 23"/>
                <a:gd name="T4" fmla="*/ 3 w 17"/>
                <a:gd name="T5" fmla="*/ 20 h 23"/>
                <a:gd name="T6" fmla="*/ 12 w 17"/>
                <a:gd name="T7" fmla="*/ 22 h 23"/>
                <a:gd name="T8" fmla="*/ 15 w 17"/>
                <a:gd name="T9" fmla="*/ 15 h 23"/>
                <a:gd name="T10" fmla="*/ 16 w 17"/>
                <a:gd name="T11" fmla="*/ 7 h 23"/>
                <a:gd name="T12" fmla="*/ 13 w 17"/>
                <a:gd name="T13" fmla="*/ 1 h 23"/>
                <a:gd name="T14" fmla="*/ 6 w 17"/>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3">
                  <a:moveTo>
                    <a:pt x="6" y="7"/>
                  </a:moveTo>
                  <a:cubicBezTo>
                    <a:pt x="3" y="9"/>
                    <a:pt x="0" y="8"/>
                    <a:pt x="0" y="11"/>
                  </a:cubicBezTo>
                  <a:cubicBezTo>
                    <a:pt x="0" y="14"/>
                    <a:pt x="0" y="20"/>
                    <a:pt x="3" y="20"/>
                  </a:cubicBezTo>
                  <a:cubicBezTo>
                    <a:pt x="6" y="20"/>
                    <a:pt x="11" y="23"/>
                    <a:pt x="12" y="22"/>
                  </a:cubicBezTo>
                  <a:cubicBezTo>
                    <a:pt x="13" y="20"/>
                    <a:pt x="13" y="17"/>
                    <a:pt x="15" y="15"/>
                  </a:cubicBezTo>
                  <a:cubicBezTo>
                    <a:pt x="17" y="12"/>
                    <a:pt x="14" y="12"/>
                    <a:pt x="16" y="7"/>
                  </a:cubicBezTo>
                  <a:cubicBezTo>
                    <a:pt x="17" y="2"/>
                    <a:pt x="16" y="0"/>
                    <a:pt x="13" y="1"/>
                  </a:cubicBezTo>
                  <a:cubicBezTo>
                    <a:pt x="11" y="1"/>
                    <a:pt x="9" y="5"/>
                    <a:pt x="6" y="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7"/>
            <p:cNvSpPr>
              <a:spLocks/>
            </p:cNvSpPr>
            <p:nvPr/>
          </p:nvSpPr>
          <p:spPr bwMode="auto">
            <a:xfrm>
              <a:off x="4960938" y="5916613"/>
              <a:ext cx="177800" cy="95250"/>
            </a:xfrm>
            <a:custGeom>
              <a:avLst/>
              <a:gdLst>
                <a:gd name="T0" fmla="*/ 4 w 36"/>
                <a:gd name="T1" fmla="*/ 2 h 19"/>
                <a:gd name="T2" fmla="*/ 13 w 36"/>
                <a:gd name="T3" fmla="*/ 2 h 19"/>
                <a:gd name="T4" fmla="*/ 28 w 36"/>
                <a:gd name="T5" fmla="*/ 7 h 19"/>
                <a:gd name="T6" fmla="*/ 31 w 36"/>
                <a:gd name="T7" fmla="*/ 13 h 19"/>
                <a:gd name="T8" fmla="*/ 30 w 36"/>
                <a:gd name="T9" fmla="*/ 17 h 19"/>
                <a:gd name="T10" fmla="*/ 22 w 36"/>
                <a:gd name="T11" fmla="*/ 14 h 19"/>
                <a:gd name="T12" fmla="*/ 13 w 36"/>
                <a:gd name="T13" fmla="*/ 14 h 19"/>
                <a:gd name="T14" fmla="*/ 9 w 36"/>
                <a:gd name="T15" fmla="*/ 7 h 19"/>
                <a:gd name="T16" fmla="*/ 4 w 36"/>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9">
                  <a:moveTo>
                    <a:pt x="4" y="2"/>
                  </a:moveTo>
                  <a:cubicBezTo>
                    <a:pt x="8" y="0"/>
                    <a:pt x="10" y="0"/>
                    <a:pt x="13" y="2"/>
                  </a:cubicBezTo>
                  <a:cubicBezTo>
                    <a:pt x="17" y="3"/>
                    <a:pt x="24" y="4"/>
                    <a:pt x="28" y="7"/>
                  </a:cubicBezTo>
                  <a:cubicBezTo>
                    <a:pt x="31" y="10"/>
                    <a:pt x="28" y="11"/>
                    <a:pt x="31" y="13"/>
                  </a:cubicBezTo>
                  <a:cubicBezTo>
                    <a:pt x="34" y="16"/>
                    <a:pt x="36" y="19"/>
                    <a:pt x="30" y="17"/>
                  </a:cubicBezTo>
                  <a:cubicBezTo>
                    <a:pt x="23" y="15"/>
                    <a:pt x="25" y="13"/>
                    <a:pt x="22" y="14"/>
                  </a:cubicBezTo>
                  <a:cubicBezTo>
                    <a:pt x="18" y="14"/>
                    <a:pt x="18" y="17"/>
                    <a:pt x="13" y="14"/>
                  </a:cubicBezTo>
                  <a:cubicBezTo>
                    <a:pt x="9" y="10"/>
                    <a:pt x="12" y="8"/>
                    <a:pt x="9" y="7"/>
                  </a:cubicBezTo>
                  <a:cubicBezTo>
                    <a:pt x="6" y="6"/>
                    <a:pt x="0" y="5"/>
                    <a:pt x="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8"/>
            <p:cNvSpPr>
              <a:spLocks/>
            </p:cNvSpPr>
            <p:nvPr/>
          </p:nvSpPr>
          <p:spPr bwMode="auto">
            <a:xfrm>
              <a:off x="4187826" y="6016625"/>
              <a:ext cx="104775" cy="138113"/>
            </a:xfrm>
            <a:custGeom>
              <a:avLst/>
              <a:gdLst>
                <a:gd name="T0" fmla="*/ 14 w 21"/>
                <a:gd name="T1" fmla="*/ 2 h 28"/>
                <a:gd name="T2" fmla="*/ 6 w 21"/>
                <a:gd name="T3" fmla="*/ 10 h 28"/>
                <a:gd name="T4" fmla="*/ 4 w 21"/>
                <a:gd name="T5" fmla="*/ 16 h 28"/>
                <a:gd name="T6" fmla="*/ 5 w 21"/>
                <a:gd name="T7" fmla="*/ 27 h 28"/>
                <a:gd name="T8" fmla="*/ 14 w 21"/>
                <a:gd name="T9" fmla="*/ 12 h 28"/>
                <a:gd name="T10" fmla="*/ 14 w 21"/>
                <a:gd name="T11" fmla="*/ 2 h 28"/>
              </a:gdLst>
              <a:ahLst/>
              <a:cxnLst>
                <a:cxn ang="0">
                  <a:pos x="T0" y="T1"/>
                </a:cxn>
                <a:cxn ang="0">
                  <a:pos x="T2" y="T3"/>
                </a:cxn>
                <a:cxn ang="0">
                  <a:pos x="T4" y="T5"/>
                </a:cxn>
                <a:cxn ang="0">
                  <a:pos x="T6" y="T7"/>
                </a:cxn>
                <a:cxn ang="0">
                  <a:pos x="T8" y="T9"/>
                </a:cxn>
                <a:cxn ang="0">
                  <a:pos x="T10" y="T11"/>
                </a:cxn>
              </a:cxnLst>
              <a:rect l="0" t="0" r="r" b="b"/>
              <a:pathLst>
                <a:path w="21" h="28">
                  <a:moveTo>
                    <a:pt x="14" y="2"/>
                  </a:moveTo>
                  <a:cubicBezTo>
                    <a:pt x="10" y="4"/>
                    <a:pt x="9" y="7"/>
                    <a:pt x="6" y="10"/>
                  </a:cubicBezTo>
                  <a:cubicBezTo>
                    <a:pt x="4" y="12"/>
                    <a:pt x="5" y="12"/>
                    <a:pt x="4" y="16"/>
                  </a:cubicBezTo>
                  <a:cubicBezTo>
                    <a:pt x="3" y="20"/>
                    <a:pt x="0" y="27"/>
                    <a:pt x="5" y="27"/>
                  </a:cubicBezTo>
                  <a:cubicBezTo>
                    <a:pt x="11" y="28"/>
                    <a:pt x="12" y="17"/>
                    <a:pt x="14" y="12"/>
                  </a:cubicBezTo>
                  <a:cubicBezTo>
                    <a:pt x="16" y="8"/>
                    <a:pt x="21" y="0"/>
                    <a:pt x="1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7" name="Rectangle 70"/>
          <p:cNvSpPr>
            <a:spLocks noChangeArrowheads="1"/>
          </p:cNvSpPr>
          <p:nvPr/>
        </p:nvSpPr>
        <p:spPr bwMode="auto">
          <a:xfrm>
            <a:off x="7923212" y="1763124"/>
            <a:ext cx="2453289"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CE5200"/>
                </a:solidFill>
                <a:latin typeface="Arial"/>
                <a:cs typeface="Arial"/>
              </a:rPr>
              <a:t>15</a:t>
            </a:r>
          </a:p>
          <a:p>
            <a:pPr>
              <a:lnSpc>
                <a:spcPct val="85000"/>
              </a:lnSpc>
              <a:spcBef>
                <a:spcPts val="200"/>
              </a:spcBef>
            </a:pPr>
            <a:r>
              <a:rPr lang="en-US" sz="1200" dirty="0">
                <a:solidFill>
                  <a:srgbClr val="6C6C6C"/>
                </a:solidFill>
                <a:latin typeface="Arial"/>
                <a:cs typeface="Arial"/>
              </a:rPr>
              <a:t>Place additional content here. </a:t>
            </a:r>
          </a:p>
        </p:txBody>
      </p:sp>
      <p:sp>
        <p:nvSpPr>
          <p:cNvPr id="113" name="Oval 112">
            <a:extLst>
              <a:ext uri="{C183D7F6-B498-43B3-948B-1728B52AA6E4}">
                <adec:decorative xmlns:adec="http://schemas.microsoft.com/office/drawing/2017/decorative" val="1"/>
              </a:ext>
            </a:extLst>
          </p:cNvPr>
          <p:cNvSpPr>
            <a:spLocks noChangeAspect="1"/>
          </p:cNvSpPr>
          <p:nvPr/>
        </p:nvSpPr>
        <p:spPr>
          <a:xfrm rot="16200000">
            <a:off x="7717959" y="2650199"/>
            <a:ext cx="1120779" cy="1120777"/>
          </a:xfrm>
          <a:prstGeom prst="ellipse">
            <a:avLst/>
          </a:prstGeom>
          <a:gradFill flip="none" rotWithShape="1">
            <a:gsLst>
              <a:gs pos="0">
                <a:srgbClr val="E76300"/>
              </a:gs>
              <a:gs pos="100000">
                <a:srgbClr val="CE52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18" name="Freeform 24">
            <a:extLst>
              <a:ext uri="{C183D7F6-B498-43B3-948B-1728B52AA6E4}">
                <adec:decorative xmlns:adec="http://schemas.microsoft.com/office/drawing/2017/decorative" val="1"/>
              </a:ext>
            </a:extLst>
          </p:cNvPr>
          <p:cNvSpPr>
            <a:spLocks/>
          </p:cNvSpPr>
          <p:nvPr/>
        </p:nvSpPr>
        <p:spPr bwMode="auto">
          <a:xfrm>
            <a:off x="7996714" y="2869710"/>
            <a:ext cx="548912" cy="618897"/>
          </a:xfrm>
          <a:custGeom>
            <a:avLst/>
            <a:gdLst>
              <a:gd name="T0" fmla="*/ 250 w 273"/>
              <a:gd name="T1" fmla="*/ 122 h 308"/>
              <a:gd name="T2" fmla="*/ 229 w 273"/>
              <a:gd name="T3" fmla="*/ 136 h 308"/>
              <a:gd name="T4" fmla="*/ 227 w 273"/>
              <a:gd name="T5" fmla="*/ 136 h 308"/>
              <a:gd name="T6" fmla="*/ 204 w 273"/>
              <a:gd name="T7" fmla="*/ 114 h 308"/>
              <a:gd name="T8" fmla="*/ 181 w 273"/>
              <a:gd name="T9" fmla="*/ 132 h 308"/>
              <a:gd name="T10" fmla="*/ 180 w 273"/>
              <a:gd name="T11" fmla="*/ 132 h 308"/>
              <a:gd name="T12" fmla="*/ 180 w 273"/>
              <a:gd name="T13" fmla="*/ 128 h 308"/>
              <a:gd name="T14" fmla="*/ 157 w 273"/>
              <a:gd name="T15" fmla="*/ 105 h 308"/>
              <a:gd name="T16" fmla="*/ 134 w 273"/>
              <a:gd name="T17" fmla="*/ 128 h 308"/>
              <a:gd name="T18" fmla="*/ 134 w 273"/>
              <a:gd name="T19" fmla="*/ 27 h 308"/>
              <a:gd name="T20" fmla="*/ 110 w 273"/>
              <a:gd name="T21" fmla="*/ 0 h 308"/>
              <a:gd name="T22" fmla="*/ 87 w 273"/>
              <a:gd name="T23" fmla="*/ 27 h 308"/>
              <a:gd name="T24" fmla="*/ 87 w 273"/>
              <a:gd name="T25" fmla="*/ 158 h 308"/>
              <a:gd name="T26" fmla="*/ 87 w 273"/>
              <a:gd name="T27" fmla="*/ 168 h 308"/>
              <a:gd name="T28" fmla="*/ 87 w 273"/>
              <a:gd name="T29" fmla="*/ 206 h 308"/>
              <a:gd name="T30" fmla="*/ 48 w 273"/>
              <a:gd name="T31" fmla="*/ 167 h 308"/>
              <a:gd name="T32" fmla="*/ 10 w 273"/>
              <a:gd name="T33" fmla="*/ 167 h 308"/>
              <a:gd name="T34" fmla="*/ 10 w 273"/>
              <a:gd name="T35" fmla="*/ 205 h 308"/>
              <a:gd name="T36" fmla="*/ 87 w 273"/>
              <a:gd name="T37" fmla="*/ 282 h 308"/>
              <a:gd name="T38" fmla="*/ 180 w 273"/>
              <a:gd name="T39" fmla="*/ 308 h 308"/>
              <a:gd name="T40" fmla="*/ 273 w 273"/>
              <a:gd name="T41" fmla="*/ 223 h 308"/>
              <a:gd name="T42" fmla="*/ 273 w 273"/>
              <a:gd name="T43" fmla="*/ 158 h 308"/>
              <a:gd name="T44" fmla="*/ 273 w 273"/>
              <a:gd name="T45" fmla="*/ 146 h 308"/>
              <a:gd name="T46" fmla="*/ 250 w 273"/>
              <a:gd name="T47" fmla="*/ 12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3" h="308">
                <a:moveTo>
                  <a:pt x="250" y="122"/>
                </a:moveTo>
                <a:cubicBezTo>
                  <a:pt x="241" y="122"/>
                  <a:pt x="233" y="128"/>
                  <a:pt x="229" y="136"/>
                </a:cubicBezTo>
                <a:cubicBezTo>
                  <a:pt x="228" y="136"/>
                  <a:pt x="227" y="136"/>
                  <a:pt x="227" y="136"/>
                </a:cubicBezTo>
                <a:cubicBezTo>
                  <a:pt x="226" y="123"/>
                  <a:pt x="216" y="114"/>
                  <a:pt x="204" y="114"/>
                </a:cubicBezTo>
                <a:cubicBezTo>
                  <a:pt x="192" y="114"/>
                  <a:pt x="183" y="122"/>
                  <a:pt x="181" y="132"/>
                </a:cubicBezTo>
                <a:cubicBezTo>
                  <a:pt x="181" y="132"/>
                  <a:pt x="180" y="132"/>
                  <a:pt x="180" y="132"/>
                </a:cubicBezTo>
                <a:cubicBezTo>
                  <a:pt x="180" y="128"/>
                  <a:pt x="180" y="128"/>
                  <a:pt x="180" y="128"/>
                </a:cubicBezTo>
                <a:cubicBezTo>
                  <a:pt x="180" y="116"/>
                  <a:pt x="170" y="105"/>
                  <a:pt x="157" y="105"/>
                </a:cubicBezTo>
                <a:cubicBezTo>
                  <a:pt x="144" y="105"/>
                  <a:pt x="134" y="116"/>
                  <a:pt x="134" y="128"/>
                </a:cubicBezTo>
                <a:cubicBezTo>
                  <a:pt x="134" y="27"/>
                  <a:pt x="134" y="27"/>
                  <a:pt x="134" y="27"/>
                </a:cubicBezTo>
                <a:cubicBezTo>
                  <a:pt x="134" y="12"/>
                  <a:pt x="123" y="0"/>
                  <a:pt x="110" y="0"/>
                </a:cubicBezTo>
                <a:cubicBezTo>
                  <a:pt x="97" y="0"/>
                  <a:pt x="87" y="12"/>
                  <a:pt x="87" y="27"/>
                </a:cubicBezTo>
                <a:cubicBezTo>
                  <a:pt x="87" y="158"/>
                  <a:pt x="87" y="158"/>
                  <a:pt x="87" y="158"/>
                </a:cubicBezTo>
                <a:cubicBezTo>
                  <a:pt x="87" y="168"/>
                  <a:pt x="87" y="168"/>
                  <a:pt x="87" y="168"/>
                </a:cubicBezTo>
                <a:cubicBezTo>
                  <a:pt x="87" y="206"/>
                  <a:pt x="87" y="206"/>
                  <a:pt x="87" y="206"/>
                </a:cubicBezTo>
                <a:cubicBezTo>
                  <a:pt x="48" y="167"/>
                  <a:pt x="48" y="167"/>
                  <a:pt x="48" y="167"/>
                </a:cubicBezTo>
                <a:cubicBezTo>
                  <a:pt x="38" y="156"/>
                  <a:pt x="21" y="156"/>
                  <a:pt x="10" y="167"/>
                </a:cubicBezTo>
                <a:cubicBezTo>
                  <a:pt x="0" y="178"/>
                  <a:pt x="0" y="195"/>
                  <a:pt x="10" y="205"/>
                </a:cubicBezTo>
                <a:cubicBezTo>
                  <a:pt x="87" y="282"/>
                  <a:pt x="87" y="282"/>
                  <a:pt x="87" y="282"/>
                </a:cubicBezTo>
                <a:cubicBezTo>
                  <a:pt x="87" y="282"/>
                  <a:pt x="102" y="308"/>
                  <a:pt x="180" y="308"/>
                </a:cubicBezTo>
                <a:cubicBezTo>
                  <a:pt x="273" y="308"/>
                  <a:pt x="273" y="223"/>
                  <a:pt x="273" y="223"/>
                </a:cubicBezTo>
                <a:cubicBezTo>
                  <a:pt x="273" y="158"/>
                  <a:pt x="273" y="158"/>
                  <a:pt x="273" y="158"/>
                </a:cubicBezTo>
                <a:cubicBezTo>
                  <a:pt x="273" y="146"/>
                  <a:pt x="273" y="146"/>
                  <a:pt x="273" y="146"/>
                </a:cubicBezTo>
                <a:cubicBezTo>
                  <a:pt x="273" y="133"/>
                  <a:pt x="263" y="122"/>
                  <a:pt x="250" y="122"/>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sp>
        <p:nvSpPr>
          <p:cNvPr id="206" name="Rectangle 70"/>
          <p:cNvSpPr>
            <a:spLocks noChangeArrowheads="1"/>
          </p:cNvSpPr>
          <p:nvPr/>
        </p:nvSpPr>
        <p:spPr bwMode="auto">
          <a:xfrm>
            <a:off x="9839339" y="4077555"/>
            <a:ext cx="1905000" cy="10668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BB0000"/>
                </a:solidFill>
                <a:latin typeface="Arial"/>
                <a:cs typeface="Arial"/>
              </a:rPr>
              <a:t>214</a:t>
            </a:r>
          </a:p>
          <a:p>
            <a:pPr>
              <a:lnSpc>
                <a:spcPct val="85000"/>
              </a:lnSpc>
              <a:spcBef>
                <a:spcPts val="200"/>
              </a:spcBef>
            </a:pPr>
            <a:r>
              <a:rPr lang="en-US" sz="1200" dirty="0">
                <a:solidFill>
                  <a:srgbClr val="6C6C6C"/>
                </a:solidFill>
                <a:latin typeface="Arial"/>
                <a:cs typeface="Arial"/>
              </a:rPr>
              <a:t>Place additional content here.</a:t>
            </a:r>
          </a:p>
        </p:txBody>
      </p:sp>
      <p:sp>
        <p:nvSpPr>
          <p:cNvPr id="105" name="Oval 104">
            <a:extLst>
              <a:ext uri="{C183D7F6-B498-43B3-948B-1728B52AA6E4}">
                <adec:decorative xmlns:adec="http://schemas.microsoft.com/office/drawing/2017/decorative" val="1"/>
              </a:ext>
            </a:extLst>
          </p:cNvPr>
          <p:cNvSpPr>
            <a:spLocks noChangeAspect="1"/>
          </p:cNvSpPr>
          <p:nvPr/>
        </p:nvSpPr>
        <p:spPr>
          <a:xfrm rot="16200000">
            <a:off x="8405768" y="3971573"/>
            <a:ext cx="1174198" cy="1174196"/>
          </a:xfrm>
          <a:prstGeom prst="ellipse">
            <a:avLst/>
          </a:prstGeom>
          <a:gradFill flip="none" rotWithShape="1">
            <a:gsLst>
              <a:gs pos="0">
                <a:srgbClr val="EB1000"/>
              </a:gs>
              <a:gs pos="100000">
                <a:srgbClr val="BB00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08" name="Freeform 12">
            <a:extLst>
              <a:ext uri="{C183D7F6-B498-43B3-948B-1728B52AA6E4}">
                <adec:decorative xmlns:adec="http://schemas.microsoft.com/office/drawing/2017/decorative" val="1"/>
              </a:ext>
            </a:extLst>
          </p:cNvPr>
          <p:cNvSpPr>
            <a:spLocks noEditPoints="1"/>
          </p:cNvSpPr>
          <p:nvPr/>
        </p:nvSpPr>
        <p:spPr bwMode="auto">
          <a:xfrm>
            <a:off x="8581660" y="4221455"/>
            <a:ext cx="822763" cy="591361"/>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148" name="Group 147">
            <a:extLst>
              <a:ext uri="{C183D7F6-B498-43B3-948B-1728B52AA6E4}">
                <adec:decorative xmlns:adec="http://schemas.microsoft.com/office/drawing/2017/decorative" val="1"/>
              </a:ext>
            </a:extLst>
          </p:cNvPr>
          <p:cNvGrpSpPr/>
          <p:nvPr/>
        </p:nvGrpSpPr>
        <p:grpSpPr>
          <a:xfrm rot="16200000">
            <a:off x="4701450" y="501393"/>
            <a:ext cx="2766476" cy="7024808"/>
            <a:chOff x="1981200" y="1524000"/>
            <a:chExt cx="2766476" cy="7024808"/>
          </a:xfrm>
          <a:effectLst>
            <a:outerShdw blurRad="222250" dir="2700000" algn="tl" rotWithShape="0">
              <a:srgbClr val="000000">
                <a:alpha val="43000"/>
              </a:srgbClr>
            </a:outerShdw>
          </a:effectLst>
        </p:grpSpPr>
        <p:sp>
          <p:nvSpPr>
            <p:cNvPr id="149" name="Oval 148"/>
            <p:cNvSpPr/>
            <p:nvPr/>
          </p:nvSpPr>
          <p:spPr>
            <a:xfrm>
              <a:off x="2744207" y="5697671"/>
              <a:ext cx="966050" cy="96604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Oval 149"/>
            <p:cNvSpPr/>
            <p:nvPr/>
          </p:nvSpPr>
          <p:spPr>
            <a:xfrm>
              <a:off x="2215894" y="7335440"/>
              <a:ext cx="1213370" cy="121336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1" name="Oval 150"/>
            <p:cNvSpPr/>
            <p:nvPr/>
          </p:nvSpPr>
          <p:spPr>
            <a:xfrm>
              <a:off x="3589507" y="6648634"/>
              <a:ext cx="1158169" cy="115816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Oval 151"/>
            <p:cNvSpPr/>
            <p:nvPr/>
          </p:nvSpPr>
          <p:spPr>
            <a:xfrm>
              <a:off x="3695170" y="1524000"/>
              <a:ext cx="695612" cy="695610"/>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Oval 152"/>
            <p:cNvSpPr/>
            <p:nvPr/>
          </p:nvSpPr>
          <p:spPr>
            <a:xfrm>
              <a:off x="3008363" y="2290053"/>
              <a:ext cx="792471" cy="79246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4" name="Oval 153"/>
            <p:cNvSpPr/>
            <p:nvPr/>
          </p:nvSpPr>
          <p:spPr>
            <a:xfrm>
              <a:off x="1981200" y="4717245"/>
              <a:ext cx="912138" cy="91213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Oval 154"/>
            <p:cNvSpPr/>
            <p:nvPr/>
          </p:nvSpPr>
          <p:spPr>
            <a:xfrm>
              <a:off x="3800833" y="3056107"/>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Oval 155"/>
            <p:cNvSpPr/>
            <p:nvPr/>
          </p:nvSpPr>
          <p:spPr>
            <a:xfrm>
              <a:off x="3008363" y="4059901"/>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7" name="Group 156"/>
            <p:cNvGrpSpPr/>
            <p:nvPr/>
          </p:nvGrpSpPr>
          <p:grpSpPr>
            <a:xfrm rot="19922543">
              <a:off x="3381373" y="7455467"/>
              <a:ext cx="300653" cy="254939"/>
              <a:chOff x="1548696" y="4168388"/>
              <a:chExt cx="300653" cy="254939"/>
            </a:xfrm>
          </p:grpSpPr>
          <p:cxnSp>
            <p:nvCxnSpPr>
              <p:cNvPr id="176" name="Straight Connector 17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7" name="AutoShape 110"/>
              <p:cNvSpPr>
                <a:spLocks noChangeArrowheads="1"/>
              </p:cNvSpPr>
              <p:nvPr/>
            </p:nvSpPr>
            <p:spPr bwMode="auto">
              <a:xfrm rot="10776071">
                <a:off x="1581538" y="4168388"/>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8" name="Group 157"/>
            <p:cNvGrpSpPr/>
            <p:nvPr/>
          </p:nvGrpSpPr>
          <p:grpSpPr>
            <a:xfrm rot="13699014">
              <a:off x="3508372" y="6524134"/>
              <a:ext cx="300653" cy="254939"/>
              <a:chOff x="1548696" y="4168387"/>
              <a:chExt cx="300653" cy="254939"/>
            </a:xfrm>
          </p:grpSpPr>
          <p:cxnSp>
            <p:nvCxnSpPr>
              <p:cNvPr id="174" name="Straight Connector 17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5" name="AutoShape 110"/>
              <p:cNvSpPr>
                <a:spLocks noChangeArrowheads="1"/>
              </p:cNvSpPr>
              <p:nvPr/>
            </p:nvSpPr>
            <p:spPr bwMode="auto">
              <a:xfrm rot="1081613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9" name="Group 158"/>
            <p:cNvGrpSpPr/>
            <p:nvPr/>
          </p:nvGrpSpPr>
          <p:grpSpPr>
            <a:xfrm rot="13699014">
              <a:off x="2670172" y="5525067"/>
              <a:ext cx="300653" cy="254939"/>
              <a:chOff x="1548696" y="4168387"/>
              <a:chExt cx="300653" cy="254939"/>
            </a:xfrm>
          </p:grpSpPr>
          <p:cxnSp>
            <p:nvCxnSpPr>
              <p:cNvPr id="172" name="Straight Connector 171"/>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3" name="AutoShape 110"/>
              <p:cNvSpPr>
                <a:spLocks noChangeArrowheads="1"/>
              </p:cNvSpPr>
              <p:nvPr/>
            </p:nvSpPr>
            <p:spPr bwMode="auto">
              <a:xfrm rot="10920849">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0" name="Group 159"/>
            <p:cNvGrpSpPr/>
            <p:nvPr/>
          </p:nvGrpSpPr>
          <p:grpSpPr>
            <a:xfrm rot="19562082">
              <a:off x="2788706" y="4720733"/>
              <a:ext cx="300653" cy="254939"/>
              <a:chOff x="1548696" y="4168387"/>
              <a:chExt cx="300653" cy="254939"/>
            </a:xfrm>
          </p:grpSpPr>
          <p:cxnSp>
            <p:nvCxnSpPr>
              <p:cNvPr id="170" name="Straight Connector 169"/>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1" name="AutoShape 110"/>
              <p:cNvSpPr>
                <a:spLocks noChangeArrowheads="1"/>
              </p:cNvSpPr>
              <p:nvPr/>
            </p:nvSpPr>
            <p:spPr bwMode="auto">
              <a:xfrm rot="10766713">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1" name="Group 160"/>
            <p:cNvGrpSpPr/>
            <p:nvPr/>
          </p:nvGrpSpPr>
          <p:grpSpPr>
            <a:xfrm rot="18448659">
              <a:off x="3685888" y="3859456"/>
              <a:ext cx="321553" cy="260746"/>
              <a:chOff x="1572290" y="4162580"/>
              <a:chExt cx="321553" cy="260746"/>
            </a:xfrm>
          </p:grpSpPr>
          <p:cxnSp>
            <p:nvCxnSpPr>
              <p:cNvPr id="168" name="Straight Connector 167"/>
              <p:cNvCxnSpPr/>
              <p:nvPr/>
            </p:nvCxnSpPr>
            <p:spPr>
              <a:xfrm rot="3124413" flipV="1">
                <a:off x="1606144" y="4128726"/>
                <a:ext cx="253845" cy="321553"/>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9" name="AutoShape 110"/>
              <p:cNvSpPr>
                <a:spLocks noChangeArrowheads="1"/>
              </p:cNvSpPr>
              <p:nvPr/>
            </p:nvSpPr>
            <p:spPr bwMode="auto">
              <a:xfrm rot="1095219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2" name="Group 161"/>
            <p:cNvGrpSpPr/>
            <p:nvPr/>
          </p:nvGrpSpPr>
          <p:grpSpPr>
            <a:xfrm rot="13506062">
              <a:off x="3635371" y="2934269"/>
              <a:ext cx="300653" cy="254939"/>
              <a:chOff x="1548696" y="4168387"/>
              <a:chExt cx="300653" cy="254939"/>
            </a:xfrm>
          </p:grpSpPr>
          <p:cxnSp>
            <p:nvCxnSpPr>
              <p:cNvPr id="166" name="Straight Connector 16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7" name="AutoShape 110"/>
              <p:cNvSpPr>
                <a:spLocks noChangeArrowheads="1"/>
              </p:cNvSpPr>
              <p:nvPr/>
            </p:nvSpPr>
            <p:spPr bwMode="auto">
              <a:xfrm rot="1079393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3" name="Group 162"/>
            <p:cNvGrpSpPr/>
            <p:nvPr/>
          </p:nvGrpSpPr>
          <p:grpSpPr>
            <a:xfrm rot="18455992">
              <a:off x="3593039" y="2129933"/>
              <a:ext cx="300653" cy="254939"/>
              <a:chOff x="1548696" y="4168387"/>
              <a:chExt cx="300653" cy="254939"/>
            </a:xfrm>
          </p:grpSpPr>
          <p:cxnSp>
            <p:nvCxnSpPr>
              <p:cNvPr id="164" name="Straight Connector 16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5" name="AutoShape 110"/>
              <p:cNvSpPr>
                <a:spLocks noChangeArrowheads="1"/>
              </p:cNvSpPr>
              <p:nvPr/>
            </p:nvSpPr>
            <p:spPr bwMode="auto">
              <a:xfrm rot="1124400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spTree>
    <p:extLst>
      <p:ext uri="{BB962C8B-B14F-4D97-AF65-F5344CB8AC3E}">
        <p14:creationId xmlns:p14="http://schemas.microsoft.com/office/powerpoint/2010/main" val="1287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19"/>
                                        </p:tgtEl>
                                        <p:attrNameLst>
                                          <p:attrName>style.visibility</p:attrName>
                                        </p:attrNameLst>
                                      </p:cBhvr>
                                      <p:to>
                                        <p:strVal val="visible"/>
                                      </p:to>
                                    </p:set>
                                    <p:anim calcmode="lin" valueType="num">
                                      <p:cBhvr>
                                        <p:cTn id="7" dur="1000" fill="hold"/>
                                        <p:tgtEl>
                                          <p:spTgt spid="119"/>
                                        </p:tgtEl>
                                        <p:attrNameLst>
                                          <p:attrName>ppt_w</p:attrName>
                                        </p:attrNameLst>
                                      </p:cBhvr>
                                      <p:tavLst>
                                        <p:tav tm="0">
                                          <p:val>
                                            <p:fltVal val="0"/>
                                          </p:val>
                                        </p:tav>
                                        <p:tav tm="100000">
                                          <p:val>
                                            <p:strVal val="#ppt_w"/>
                                          </p:val>
                                        </p:tav>
                                      </p:tavLst>
                                    </p:anim>
                                    <p:anim calcmode="lin" valueType="num">
                                      <p:cBhvr>
                                        <p:cTn id="8" dur="1000" fill="hold"/>
                                        <p:tgtEl>
                                          <p:spTgt spid="119"/>
                                        </p:tgtEl>
                                        <p:attrNameLst>
                                          <p:attrName>ppt_h</p:attrName>
                                        </p:attrNameLst>
                                      </p:cBhvr>
                                      <p:tavLst>
                                        <p:tav tm="0">
                                          <p:val>
                                            <p:fltVal val="0"/>
                                          </p:val>
                                        </p:tav>
                                        <p:tav tm="100000">
                                          <p:val>
                                            <p:strVal val="#ppt_h"/>
                                          </p:val>
                                        </p:tav>
                                      </p:tavLst>
                                    </p:anim>
                                    <p:animEffect transition="in" filter="fade">
                                      <p:cBhvr>
                                        <p:cTn id="9" dur="1000"/>
                                        <p:tgtEl>
                                          <p:spTgt spid="119"/>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30"/>
                                        </p:tgtEl>
                                        <p:attrNameLst>
                                          <p:attrName>style.visibility</p:attrName>
                                        </p:attrNameLst>
                                      </p:cBhvr>
                                      <p:to>
                                        <p:strVal val="visible"/>
                                      </p:to>
                                    </p:set>
                                    <p:anim calcmode="lin" valueType="num">
                                      <p:cBhvr>
                                        <p:cTn id="12" dur="1000" fill="hold"/>
                                        <p:tgtEl>
                                          <p:spTgt spid="130"/>
                                        </p:tgtEl>
                                        <p:attrNameLst>
                                          <p:attrName>ppt_w</p:attrName>
                                        </p:attrNameLst>
                                      </p:cBhvr>
                                      <p:tavLst>
                                        <p:tav tm="0">
                                          <p:val>
                                            <p:fltVal val="0"/>
                                          </p:val>
                                        </p:tav>
                                        <p:tav tm="100000">
                                          <p:val>
                                            <p:strVal val="#ppt_w"/>
                                          </p:val>
                                        </p:tav>
                                      </p:tavLst>
                                    </p:anim>
                                    <p:anim calcmode="lin" valueType="num">
                                      <p:cBhvr>
                                        <p:cTn id="13" dur="1000" fill="hold"/>
                                        <p:tgtEl>
                                          <p:spTgt spid="130"/>
                                        </p:tgtEl>
                                        <p:attrNameLst>
                                          <p:attrName>ppt_h</p:attrName>
                                        </p:attrNameLst>
                                      </p:cBhvr>
                                      <p:tavLst>
                                        <p:tav tm="0">
                                          <p:val>
                                            <p:fltVal val="0"/>
                                          </p:val>
                                        </p:tav>
                                        <p:tav tm="100000">
                                          <p:val>
                                            <p:strVal val="#ppt_h"/>
                                          </p:val>
                                        </p:tav>
                                      </p:tavLst>
                                    </p:anim>
                                    <p:animEffect transition="in" filter="fade">
                                      <p:cBhvr>
                                        <p:cTn id="14" dur="1000"/>
                                        <p:tgtEl>
                                          <p:spTgt spid="13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1000" fill="hold"/>
                                        <p:tgtEl>
                                          <p:spTgt spid="144"/>
                                        </p:tgtEl>
                                        <p:attrNameLst>
                                          <p:attrName>ppt_w</p:attrName>
                                        </p:attrNameLst>
                                      </p:cBhvr>
                                      <p:tavLst>
                                        <p:tav tm="0">
                                          <p:val>
                                            <p:fltVal val="0"/>
                                          </p:val>
                                        </p:tav>
                                        <p:tav tm="100000">
                                          <p:val>
                                            <p:strVal val="#ppt_w"/>
                                          </p:val>
                                        </p:tav>
                                      </p:tavLst>
                                    </p:anim>
                                    <p:anim calcmode="lin" valueType="num">
                                      <p:cBhvr>
                                        <p:cTn id="18" dur="1000" fill="hold"/>
                                        <p:tgtEl>
                                          <p:spTgt spid="144"/>
                                        </p:tgtEl>
                                        <p:attrNameLst>
                                          <p:attrName>ppt_h</p:attrName>
                                        </p:attrNameLst>
                                      </p:cBhvr>
                                      <p:tavLst>
                                        <p:tav tm="0">
                                          <p:val>
                                            <p:fltVal val="0"/>
                                          </p:val>
                                        </p:tav>
                                        <p:tav tm="100000">
                                          <p:val>
                                            <p:strVal val="#ppt_h"/>
                                          </p:val>
                                        </p:tav>
                                      </p:tavLst>
                                    </p:anim>
                                    <p:animEffect transition="in" filter="fade">
                                      <p:cBhvr>
                                        <p:cTn id="19" dur="1000"/>
                                        <p:tgtEl>
                                          <p:spTgt spid="144"/>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animEffect transition="in" filter="fade">
                                      <p:cBhvr>
                                        <p:cTn id="24" dur="1000"/>
                                        <p:tgtEl>
                                          <p:spTgt spid="146"/>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97"/>
                                        </p:tgtEl>
                                        <p:attrNameLst>
                                          <p:attrName>style.visibility</p:attrName>
                                        </p:attrNameLst>
                                      </p:cBhvr>
                                      <p:to>
                                        <p:strVal val="visible"/>
                                      </p:to>
                                    </p:set>
                                    <p:anim calcmode="lin" valueType="num">
                                      <p:cBhvr>
                                        <p:cTn id="32" dur="1000" fill="hold"/>
                                        <p:tgtEl>
                                          <p:spTgt spid="97"/>
                                        </p:tgtEl>
                                        <p:attrNameLst>
                                          <p:attrName>ppt_w</p:attrName>
                                        </p:attrNameLst>
                                      </p:cBhvr>
                                      <p:tavLst>
                                        <p:tav tm="0">
                                          <p:val>
                                            <p:fltVal val="0"/>
                                          </p:val>
                                        </p:tav>
                                        <p:tav tm="100000">
                                          <p:val>
                                            <p:strVal val="#ppt_w"/>
                                          </p:val>
                                        </p:tav>
                                      </p:tavLst>
                                    </p:anim>
                                    <p:anim calcmode="lin" valueType="num">
                                      <p:cBhvr>
                                        <p:cTn id="33" dur="1000" fill="hold"/>
                                        <p:tgtEl>
                                          <p:spTgt spid="97"/>
                                        </p:tgtEl>
                                        <p:attrNameLst>
                                          <p:attrName>ppt_h</p:attrName>
                                        </p:attrNameLst>
                                      </p:cBhvr>
                                      <p:tavLst>
                                        <p:tav tm="0">
                                          <p:val>
                                            <p:fltVal val="0"/>
                                          </p:val>
                                        </p:tav>
                                        <p:tav tm="100000">
                                          <p:val>
                                            <p:strVal val="#ppt_h"/>
                                          </p:val>
                                        </p:tav>
                                      </p:tavLst>
                                    </p:anim>
                                    <p:animEffect transition="in" filter="fade">
                                      <p:cBhvr>
                                        <p:cTn id="34" dur="1000"/>
                                        <p:tgtEl>
                                          <p:spTgt spid="97"/>
                                        </p:tgtEl>
                                      </p:cBhvr>
                                    </p:animEffect>
                                  </p:childTnLst>
                                </p:cTn>
                              </p:par>
                              <p:par>
                                <p:cTn id="35" presetID="53" presetClass="entr" presetSubtype="16" fill="hold" grpId="1" nodeType="withEffect">
                                  <p:stCondLst>
                                    <p:cond delay="500"/>
                                  </p:stCondLst>
                                  <p:childTnLst>
                                    <p:set>
                                      <p:cBhvr>
                                        <p:cTn id="36" dur="1" fill="hold">
                                          <p:stCondLst>
                                            <p:cond delay="0"/>
                                          </p:stCondLst>
                                        </p:cTn>
                                        <p:tgtEl>
                                          <p:spTgt spid="113"/>
                                        </p:tgtEl>
                                        <p:attrNameLst>
                                          <p:attrName>style.visibility</p:attrName>
                                        </p:attrNameLst>
                                      </p:cBhvr>
                                      <p:to>
                                        <p:strVal val="visible"/>
                                      </p:to>
                                    </p:set>
                                    <p:anim calcmode="lin" valueType="num">
                                      <p:cBhvr>
                                        <p:cTn id="37" dur="1000" fill="hold"/>
                                        <p:tgtEl>
                                          <p:spTgt spid="113"/>
                                        </p:tgtEl>
                                        <p:attrNameLst>
                                          <p:attrName>ppt_w</p:attrName>
                                        </p:attrNameLst>
                                      </p:cBhvr>
                                      <p:tavLst>
                                        <p:tav tm="0">
                                          <p:val>
                                            <p:fltVal val="0"/>
                                          </p:val>
                                        </p:tav>
                                        <p:tav tm="100000">
                                          <p:val>
                                            <p:strVal val="#ppt_w"/>
                                          </p:val>
                                        </p:tav>
                                      </p:tavLst>
                                    </p:anim>
                                    <p:anim calcmode="lin" valueType="num">
                                      <p:cBhvr>
                                        <p:cTn id="38" dur="1000" fill="hold"/>
                                        <p:tgtEl>
                                          <p:spTgt spid="113"/>
                                        </p:tgtEl>
                                        <p:attrNameLst>
                                          <p:attrName>ppt_h</p:attrName>
                                        </p:attrNameLst>
                                      </p:cBhvr>
                                      <p:tavLst>
                                        <p:tav tm="0">
                                          <p:val>
                                            <p:fltVal val="0"/>
                                          </p:val>
                                        </p:tav>
                                        <p:tav tm="100000">
                                          <p:val>
                                            <p:strVal val="#ppt_h"/>
                                          </p:val>
                                        </p:tav>
                                      </p:tavLst>
                                    </p:anim>
                                    <p:animEffect transition="in" filter="fade">
                                      <p:cBhvr>
                                        <p:cTn id="39" dur="1000"/>
                                        <p:tgtEl>
                                          <p:spTgt spid="113"/>
                                        </p:tgtEl>
                                      </p:cBhvr>
                                    </p:animEffect>
                                  </p:childTnLst>
                                </p:cTn>
                              </p:par>
                              <p:par>
                                <p:cTn id="40" presetID="53" presetClass="entr" presetSubtype="16" fill="hold" grpId="2" nodeType="withEffect">
                                  <p:stCondLst>
                                    <p:cond delay="500"/>
                                  </p:stCondLst>
                                  <p:childTnLst>
                                    <p:set>
                                      <p:cBhvr>
                                        <p:cTn id="41" dur="1" fill="hold">
                                          <p:stCondLst>
                                            <p:cond delay="0"/>
                                          </p:stCondLst>
                                        </p:cTn>
                                        <p:tgtEl>
                                          <p:spTgt spid="105"/>
                                        </p:tgtEl>
                                        <p:attrNameLst>
                                          <p:attrName>style.visibility</p:attrName>
                                        </p:attrNameLst>
                                      </p:cBhvr>
                                      <p:to>
                                        <p:strVal val="visible"/>
                                      </p:to>
                                    </p:set>
                                    <p:anim calcmode="lin" valueType="num">
                                      <p:cBhvr>
                                        <p:cTn id="42" dur="1000" fill="hold"/>
                                        <p:tgtEl>
                                          <p:spTgt spid="105"/>
                                        </p:tgtEl>
                                        <p:attrNameLst>
                                          <p:attrName>ppt_w</p:attrName>
                                        </p:attrNameLst>
                                      </p:cBhvr>
                                      <p:tavLst>
                                        <p:tav tm="0">
                                          <p:val>
                                            <p:fltVal val="0"/>
                                          </p:val>
                                        </p:tav>
                                        <p:tav tm="100000">
                                          <p:val>
                                            <p:strVal val="#ppt_w"/>
                                          </p:val>
                                        </p:tav>
                                      </p:tavLst>
                                    </p:anim>
                                    <p:anim calcmode="lin" valueType="num">
                                      <p:cBhvr>
                                        <p:cTn id="43" dur="1000" fill="hold"/>
                                        <p:tgtEl>
                                          <p:spTgt spid="105"/>
                                        </p:tgtEl>
                                        <p:attrNameLst>
                                          <p:attrName>ppt_h</p:attrName>
                                        </p:attrNameLst>
                                      </p:cBhvr>
                                      <p:tavLst>
                                        <p:tav tm="0">
                                          <p:val>
                                            <p:fltVal val="0"/>
                                          </p:val>
                                        </p:tav>
                                        <p:tav tm="100000">
                                          <p:val>
                                            <p:strVal val="#ppt_h"/>
                                          </p:val>
                                        </p:tav>
                                      </p:tavLst>
                                    </p:anim>
                                    <p:animEffect transition="in" filter="fade">
                                      <p:cBhvr>
                                        <p:cTn id="44" dur="1000"/>
                                        <p:tgtEl>
                                          <p:spTgt spid="105"/>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1000" fill="hold"/>
                                        <p:tgtEl>
                                          <p:spTgt spid="213"/>
                                        </p:tgtEl>
                                        <p:attrNameLst>
                                          <p:attrName>ppt_x</p:attrName>
                                        </p:attrNameLst>
                                      </p:cBhvr>
                                      <p:tavLst>
                                        <p:tav tm="0">
                                          <p:val>
                                            <p:strVal val="0-#ppt_w/2"/>
                                          </p:val>
                                        </p:tav>
                                        <p:tav tm="100000">
                                          <p:val>
                                            <p:strVal val="#ppt_x"/>
                                          </p:val>
                                        </p:tav>
                                      </p:tavLst>
                                    </p:anim>
                                    <p:anim calcmode="lin" valueType="num">
                                      <p:cBhvr additive="base">
                                        <p:cTn id="49" dur="10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212"/>
                                        </p:tgtEl>
                                        <p:attrNameLst>
                                          <p:attrName>style.visibility</p:attrName>
                                        </p:attrNameLst>
                                      </p:cBhvr>
                                      <p:to>
                                        <p:strVal val="visible"/>
                                      </p:to>
                                    </p:set>
                                    <p:anim calcmode="lin" valueType="num">
                                      <p:cBhvr additive="base">
                                        <p:cTn id="52" dur="1000" fill="hold"/>
                                        <p:tgtEl>
                                          <p:spTgt spid="212"/>
                                        </p:tgtEl>
                                        <p:attrNameLst>
                                          <p:attrName>ppt_x</p:attrName>
                                        </p:attrNameLst>
                                      </p:cBhvr>
                                      <p:tavLst>
                                        <p:tav tm="0">
                                          <p:val>
                                            <p:strVal val="0-#ppt_w/2"/>
                                          </p:val>
                                        </p:tav>
                                        <p:tav tm="100000">
                                          <p:val>
                                            <p:strVal val="#ppt_x"/>
                                          </p:val>
                                        </p:tav>
                                      </p:tavLst>
                                    </p:anim>
                                    <p:anim calcmode="lin" valueType="num">
                                      <p:cBhvr additive="base">
                                        <p:cTn id="53" dur="1000" fill="hold"/>
                                        <p:tgtEl>
                                          <p:spTgt spid="21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9"/>
                                        </p:tgtEl>
                                        <p:attrNameLst>
                                          <p:attrName>style.visibility</p:attrName>
                                        </p:attrNameLst>
                                      </p:cBhvr>
                                      <p:to>
                                        <p:strVal val="visible"/>
                                      </p:to>
                                    </p:set>
                                    <p:anim calcmode="lin" valueType="num">
                                      <p:cBhvr additive="base">
                                        <p:cTn id="56" dur="1000" fill="hold"/>
                                        <p:tgtEl>
                                          <p:spTgt spid="209"/>
                                        </p:tgtEl>
                                        <p:attrNameLst>
                                          <p:attrName>ppt_x</p:attrName>
                                        </p:attrNameLst>
                                      </p:cBhvr>
                                      <p:tavLst>
                                        <p:tav tm="0">
                                          <p:val>
                                            <p:strVal val="#ppt_x"/>
                                          </p:val>
                                        </p:tav>
                                        <p:tav tm="100000">
                                          <p:val>
                                            <p:strVal val="#ppt_x"/>
                                          </p:val>
                                        </p:tav>
                                      </p:tavLst>
                                    </p:anim>
                                    <p:anim calcmode="lin" valueType="num">
                                      <p:cBhvr additive="base">
                                        <p:cTn id="57" dur="1000" fill="hold"/>
                                        <p:tgtEl>
                                          <p:spTgt spid="209"/>
                                        </p:tgtEl>
                                        <p:attrNameLst>
                                          <p:attrName>ppt_y</p:attrName>
                                        </p:attrNameLst>
                                      </p:cBhvr>
                                      <p:tavLst>
                                        <p:tav tm="0">
                                          <p:val>
                                            <p:strVal val="1+#ppt_h/2"/>
                                          </p:val>
                                        </p:tav>
                                        <p:tav tm="100000">
                                          <p:val>
                                            <p:strVal val="#ppt_y"/>
                                          </p:val>
                                        </p:tav>
                                      </p:tavLst>
                                    </p:anim>
                                  </p:childTnLst>
                                </p:cTn>
                              </p:par>
                              <p:par>
                                <p:cTn id="58" presetID="2" presetClass="entr" presetSubtype="6" fill="hold" grpId="0" nodeType="withEffect">
                                  <p:stCondLst>
                                    <p:cond delay="0"/>
                                  </p:stCondLst>
                                  <p:childTnLst>
                                    <p:set>
                                      <p:cBhvr>
                                        <p:cTn id="59" dur="1" fill="hold">
                                          <p:stCondLst>
                                            <p:cond delay="0"/>
                                          </p:stCondLst>
                                        </p:cTn>
                                        <p:tgtEl>
                                          <p:spTgt spid="208"/>
                                        </p:tgtEl>
                                        <p:attrNameLst>
                                          <p:attrName>style.visibility</p:attrName>
                                        </p:attrNameLst>
                                      </p:cBhvr>
                                      <p:to>
                                        <p:strVal val="visible"/>
                                      </p:to>
                                    </p:set>
                                    <p:anim calcmode="lin" valueType="num">
                                      <p:cBhvr additive="base">
                                        <p:cTn id="60" dur="1000" fill="hold"/>
                                        <p:tgtEl>
                                          <p:spTgt spid="208"/>
                                        </p:tgtEl>
                                        <p:attrNameLst>
                                          <p:attrName>ppt_x</p:attrName>
                                        </p:attrNameLst>
                                      </p:cBhvr>
                                      <p:tavLst>
                                        <p:tav tm="0">
                                          <p:val>
                                            <p:strVal val="1+#ppt_w/2"/>
                                          </p:val>
                                        </p:tav>
                                        <p:tav tm="100000">
                                          <p:val>
                                            <p:strVal val="#ppt_x"/>
                                          </p:val>
                                        </p:tav>
                                      </p:tavLst>
                                    </p:anim>
                                    <p:anim calcmode="lin" valueType="num">
                                      <p:cBhvr additive="base">
                                        <p:cTn id="61" dur="1000" fill="hold"/>
                                        <p:tgtEl>
                                          <p:spTgt spid="208"/>
                                        </p:tgtEl>
                                        <p:attrNameLst>
                                          <p:attrName>ppt_y</p:attrName>
                                        </p:attrNameLst>
                                      </p:cBhvr>
                                      <p:tavLst>
                                        <p:tav tm="0">
                                          <p:val>
                                            <p:strVal val="1+#ppt_h/2"/>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06"/>
                                        </p:tgtEl>
                                        <p:attrNameLst>
                                          <p:attrName>style.visibility</p:attrName>
                                        </p:attrNameLst>
                                      </p:cBhvr>
                                      <p:to>
                                        <p:strVal val="visible"/>
                                      </p:to>
                                    </p:set>
                                    <p:anim calcmode="lin" valueType="num">
                                      <p:cBhvr additive="base">
                                        <p:cTn id="64" dur="1000" fill="hold"/>
                                        <p:tgtEl>
                                          <p:spTgt spid="206"/>
                                        </p:tgtEl>
                                        <p:attrNameLst>
                                          <p:attrName>ppt_x</p:attrName>
                                        </p:attrNameLst>
                                      </p:cBhvr>
                                      <p:tavLst>
                                        <p:tav tm="0">
                                          <p:val>
                                            <p:strVal val="1+#ppt_w/2"/>
                                          </p:val>
                                        </p:tav>
                                        <p:tav tm="100000">
                                          <p:val>
                                            <p:strVal val="#ppt_x"/>
                                          </p:val>
                                        </p:tav>
                                      </p:tavLst>
                                    </p:anim>
                                    <p:anim calcmode="lin" valueType="num">
                                      <p:cBhvr additive="base">
                                        <p:cTn id="65" dur="1000" fill="hold"/>
                                        <p:tgtEl>
                                          <p:spTgt spid="206"/>
                                        </p:tgtEl>
                                        <p:attrNameLst>
                                          <p:attrName>ppt_y</p:attrName>
                                        </p:attrNameLst>
                                      </p:cBhvr>
                                      <p:tavLst>
                                        <p:tav tm="0">
                                          <p:val>
                                            <p:strVal val="#ppt_y"/>
                                          </p:val>
                                        </p:tav>
                                        <p:tav tm="100000">
                                          <p:val>
                                            <p:strVal val="#ppt_y"/>
                                          </p:val>
                                        </p:tav>
                                      </p:tavLst>
                                    </p:anim>
                                  </p:childTnLst>
                                </p:cTn>
                              </p:par>
                              <p:par>
                                <p:cTn id="66" presetID="2" presetClass="entr" presetSubtype="3" fill="hold" grpId="0" nodeType="withEffect">
                                  <p:stCondLst>
                                    <p:cond delay="0"/>
                                  </p:stCondLst>
                                  <p:childTnLst>
                                    <p:set>
                                      <p:cBhvr>
                                        <p:cTn id="67" dur="1" fill="hold">
                                          <p:stCondLst>
                                            <p:cond delay="0"/>
                                          </p:stCondLst>
                                        </p:cTn>
                                        <p:tgtEl>
                                          <p:spTgt spid="207"/>
                                        </p:tgtEl>
                                        <p:attrNameLst>
                                          <p:attrName>style.visibility</p:attrName>
                                        </p:attrNameLst>
                                      </p:cBhvr>
                                      <p:to>
                                        <p:strVal val="visible"/>
                                      </p:to>
                                    </p:set>
                                    <p:anim calcmode="lin" valueType="num">
                                      <p:cBhvr additive="base">
                                        <p:cTn id="68" dur="1000" fill="hold"/>
                                        <p:tgtEl>
                                          <p:spTgt spid="207"/>
                                        </p:tgtEl>
                                        <p:attrNameLst>
                                          <p:attrName>ppt_x</p:attrName>
                                        </p:attrNameLst>
                                      </p:cBhvr>
                                      <p:tavLst>
                                        <p:tav tm="0">
                                          <p:val>
                                            <p:strVal val="1+#ppt_w/2"/>
                                          </p:val>
                                        </p:tav>
                                        <p:tav tm="100000">
                                          <p:val>
                                            <p:strVal val="#ppt_x"/>
                                          </p:val>
                                        </p:tav>
                                      </p:tavLst>
                                    </p:anim>
                                    <p:anim calcmode="lin" valueType="num">
                                      <p:cBhvr additive="base">
                                        <p:cTn id="69" dur="1000" fill="hold"/>
                                        <p:tgtEl>
                                          <p:spTgt spid="20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 calcmode="lin" valueType="num">
                                      <p:cBhvr additive="base">
                                        <p:cTn id="72" dur="1000" fill="hold"/>
                                        <p:tgtEl>
                                          <p:spTgt spid="210"/>
                                        </p:tgtEl>
                                        <p:attrNameLst>
                                          <p:attrName>ppt_x</p:attrName>
                                        </p:attrNameLst>
                                      </p:cBhvr>
                                      <p:tavLst>
                                        <p:tav tm="0">
                                          <p:val>
                                            <p:strVal val="#ppt_x"/>
                                          </p:val>
                                        </p:tav>
                                        <p:tav tm="100000">
                                          <p:val>
                                            <p:strVal val="#ppt_x"/>
                                          </p:val>
                                        </p:tav>
                                      </p:tavLst>
                                    </p:anim>
                                    <p:anim calcmode="lin" valueType="num">
                                      <p:cBhvr additive="base">
                                        <p:cTn id="73" dur="1000" fill="hold"/>
                                        <p:tgtEl>
                                          <p:spTgt spid="210"/>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11"/>
                                        </p:tgtEl>
                                        <p:attrNameLst>
                                          <p:attrName>style.visibility</p:attrName>
                                        </p:attrNameLst>
                                      </p:cBhvr>
                                      <p:to>
                                        <p:strVal val="visible"/>
                                      </p:to>
                                    </p:set>
                                    <p:anim calcmode="lin" valueType="num">
                                      <p:cBhvr additive="base">
                                        <p:cTn id="76" dur="1000" fill="hold"/>
                                        <p:tgtEl>
                                          <p:spTgt spid="211"/>
                                        </p:tgtEl>
                                        <p:attrNameLst>
                                          <p:attrName>ppt_x</p:attrName>
                                        </p:attrNameLst>
                                      </p:cBhvr>
                                      <p:tavLst>
                                        <p:tav tm="0">
                                          <p:val>
                                            <p:strVal val="0-#ppt_w/2"/>
                                          </p:val>
                                        </p:tav>
                                        <p:tav tm="100000">
                                          <p:val>
                                            <p:strVal val="#ppt_x"/>
                                          </p:val>
                                        </p:tav>
                                      </p:tavLst>
                                    </p:anim>
                                    <p:anim calcmode="lin" valueType="num">
                                      <p:cBhvr additive="base">
                                        <p:cTn id="77" dur="1000" fill="hold"/>
                                        <p:tgtEl>
                                          <p:spTgt spid="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119" grpId="0" animBg="1"/>
      <p:bldP spid="212" grpId="0"/>
      <p:bldP spid="130" grpId="0" animBg="1"/>
      <p:bldP spid="211" grpId="0"/>
      <p:bldP spid="144" grpId="0" animBg="1"/>
      <p:bldP spid="210" grpId="0"/>
      <p:bldP spid="146" grpId="0" animBg="1"/>
      <p:bldP spid="209" grpId="0"/>
      <p:bldP spid="136" grpId="0" animBg="1"/>
      <p:bldP spid="208" grpId="0"/>
      <p:bldP spid="97" grpId="0" animBg="1"/>
      <p:bldP spid="207" grpId="0"/>
      <p:bldP spid="113" grpId="1" animBg="1"/>
      <p:bldP spid="206" grpId="0"/>
      <p:bldP spid="105"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Sample 3</a:t>
            </a:r>
          </a:p>
        </p:txBody>
      </p:sp>
      <p:sp>
        <p:nvSpPr>
          <p:cNvPr id="189" name="Rectangle 188">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0">
                <a:schemeClr val="accent1">
                  <a:lumMod val="50000"/>
                  <a:lumOff val="50000"/>
                </a:schemeClr>
              </a:gs>
              <a:gs pos="88000">
                <a:srgbClr val="0A7832"/>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9" name="Freeform 5">
            <a:extLst>
              <a:ext uri="{C183D7F6-B498-43B3-948B-1728B52AA6E4}">
                <adec:decorative xmlns:adec="http://schemas.microsoft.com/office/drawing/2017/decorative" val="1"/>
              </a:ext>
            </a:extLst>
          </p:cNvPr>
          <p:cNvSpPr>
            <a:spLocks noEditPoints="1"/>
          </p:cNvSpPr>
          <p:nvPr/>
        </p:nvSpPr>
        <p:spPr bwMode="auto">
          <a:xfrm>
            <a:off x="6128408"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5">
            <a:extLst>
              <a:ext uri="{C183D7F6-B498-43B3-948B-1728B52AA6E4}">
                <adec:decorative xmlns:adec="http://schemas.microsoft.com/office/drawing/2017/decorative" val="1"/>
              </a:ext>
            </a:extLst>
          </p:cNvPr>
          <p:cNvSpPr>
            <a:spLocks noEditPoints="1"/>
          </p:cNvSpPr>
          <p:nvPr/>
        </p:nvSpPr>
        <p:spPr bwMode="auto">
          <a:xfrm>
            <a:off x="-254581"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Rectangle 200"/>
          <p:cNvSpPr/>
          <p:nvPr/>
        </p:nvSpPr>
        <p:spPr bwMode="auto">
          <a:xfrm>
            <a:off x="-1" y="298730"/>
            <a:ext cx="12188825" cy="599423"/>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Arial"/>
                <a:cs typeface="Arial"/>
              </a:rPr>
              <a:t>Your Title Here</a:t>
            </a:r>
          </a:p>
        </p:txBody>
      </p:sp>
      <p:sp>
        <p:nvSpPr>
          <p:cNvPr id="300" name="Rectangle 299">
            <a:extLst>
              <a:ext uri="{C183D7F6-B498-43B3-948B-1728B52AA6E4}">
                <adec:decorative xmlns:adec="http://schemas.microsoft.com/office/drawing/2017/decorative"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5" name="Rectangle 294">
            <a:extLst>
              <a:ext uri="{C183D7F6-B498-43B3-948B-1728B52AA6E4}">
                <adec:decorative xmlns:adec="http://schemas.microsoft.com/office/drawing/2017/decorative"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2" name="Group 1">
            <a:extLst>
              <a:ext uri="{C183D7F6-B498-43B3-948B-1728B52AA6E4}">
                <adec:decorative xmlns:adec="http://schemas.microsoft.com/office/drawing/2017/decorative" val="1"/>
              </a:ext>
            </a:extLst>
          </p:cNvPr>
          <p:cNvGrpSpPr/>
          <p:nvPr/>
        </p:nvGrpSpPr>
        <p:grpSpPr>
          <a:xfrm>
            <a:off x="1197398" y="1195187"/>
            <a:ext cx="2285999" cy="2286000"/>
            <a:chOff x="228600" y="762000"/>
            <a:chExt cx="2285999" cy="2286000"/>
          </a:xfrm>
        </p:grpSpPr>
        <p:sp>
          <p:nvSpPr>
            <p:cNvPr id="197" name="Freeform 20"/>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6" name="Freeform 5"/>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7" name="Rectangle 296"/>
          <p:cNvSpPr/>
          <p:nvPr/>
        </p:nvSpPr>
        <p:spPr>
          <a:xfrm>
            <a:off x="498260" y="3732502"/>
            <a:ext cx="3886200" cy="846386"/>
          </a:xfrm>
          <a:prstGeom prst="rect">
            <a:avLst/>
          </a:prstGeom>
        </p:spPr>
        <p:txBody>
          <a:bodyPr wrap="square" lIns="0" tIns="0" rIns="0" bIns="0">
            <a:spAutoFit/>
          </a:bodyPr>
          <a:lstStyle/>
          <a:p>
            <a:pPr>
              <a:lnSpc>
                <a:spcPct val="90000"/>
              </a:lnSpc>
              <a:spcBef>
                <a:spcPts val="100"/>
              </a:spcBef>
            </a:pPr>
            <a:r>
              <a:rPr lang="en-US" sz="6000" b="1" dirty="0">
                <a:solidFill>
                  <a:srgbClr val="FFFFFF"/>
                </a:solidFill>
                <a:latin typeface="Arial"/>
                <a:cs typeface="Arial"/>
              </a:rPr>
              <a:t>4,368,723</a:t>
            </a:r>
            <a:endParaRPr lang="en-US" sz="6000" dirty="0">
              <a:solidFill>
                <a:srgbClr val="FFFFFF"/>
              </a:solidFill>
              <a:latin typeface="Arial"/>
              <a:cs typeface="Arial"/>
            </a:endParaRPr>
          </a:p>
        </p:txBody>
      </p:sp>
      <p:sp>
        <p:nvSpPr>
          <p:cNvPr id="207" name="Rectangle 206"/>
          <p:cNvSpPr/>
          <p:nvPr/>
        </p:nvSpPr>
        <p:spPr>
          <a:xfrm>
            <a:off x="498260" y="4754175"/>
            <a:ext cx="3886200" cy="1360885"/>
          </a:xfrm>
          <a:prstGeom prst="rect">
            <a:avLst/>
          </a:prstGeom>
        </p:spPr>
        <p:txBody>
          <a:bodyPr wrap="square" lIns="0" tIns="0" rIns="0" bIns="0">
            <a:spAutoFit/>
          </a:bodyPr>
          <a:lstStyle/>
          <a:p>
            <a:pPr>
              <a:lnSpc>
                <a:spcPct val="90000"/>
              </a:lnSpc>
              <a:spcBef>
                <a:spcPts val="100"/>
              </a:spcBef>
            </a:pPr>
            <a:r>
              <a:rPr lang="en-US" sz="1400" b="1" i="1" dirty="0">
                <a:solidFill>
                  <a:srgbClr val="FFFFFF"/>
                </a:solidFill>
                <a:latin typeface="Arial"/>
                <a:cs typeface="Arial"/>
              </a:rPr>
              <a:t>Place additional content here, if needed. </a:t>
            </a:r>
            <a:r>
              <a:rPr lang="en-US" sz="1400" i="1" dirty="0">
                <a:solidFill>
                  <a:srgbClr val="FFFFFF"/>
                </a:solidFill>
                <a:latin typeface="Arial"/>
                <a:cs typeface="Arial"/>
              </a:rPr>
              <a:t>Your content can be placed in this area. Place more words here, if needed. Your goal is to use less text. Place more words here, if needed. Your content can be placed in this area. Place more words here, if needed. Place additional content here. Your content can be placed in this area. </a:t>
            </a:r>
          </a:p>
        </p:txBody>
      </p:sp>
      <p:grpSp>
        <p:nvGrpSpPr>
          <p:cNvPr id="4" name="Group 3" descr="Element boxes group."/>
          <p:cNvGrpSpPr/>
          <p:nvPr/>
        </p:nvGrpSpPr>
        <p:grpSpPr>
          <a:xfrm>
            <a:off x="4715240" y="1580713"/>
            <a:ext cx="7049772" cy="4515287"/>
            <a:chOff x="4715240" y="1580713"/>
            <a:chExt cx="7049772" cy="4515287"/>
          </a:xfrm>
        </p:grpSpPr>
        <p:sp>
          <p:nvSpPr>
            <p:cNvPr id="204" name="Rectangle 203">
              <a:extLst>
                <a:ext uri="{C183D7F6-B498-43B3-948B-1728B52AA6E4}">
                  <adec:decorative xmlns:adec="http://schemas.microsoft.com/office/drawing/2017/decorative" val="1"/>
                </a:ext>
              </a:extLst>
            </p:cNvPr>
            <p:cNvSpPr/>
            <p:nvPr/>
          </p:nvSpPr>
          <p:spPr bwMode="auto">
            <a:xfrm>
              <a:off x="4715240" y="1580713"/>
              <a:ext cx="6858000" cy="38100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dirty="0">
                  <a:solidFill>
                    <a:srgbClr val="FFFFFF"/>
                  </a:solidFill>
                  <a:latin typeface="Arial"/>
                  <a:cs typeface="Arial"/>
                </a:rPr>
                <a:t>Proof…</a:t>
              </a:r>
            </a:p>
          </p:txBody>
        </p:sp>
        <p:sp>
          <p:nvSpPr>
            <p:cNvPr id="210" name="Round Diagonal Corner Rectangle 209">
              <a:extLst>
                <a:ext uri="{C183D7F6-B498-43B3-948B-1728B52AA6E4}">
                  <adec:decorative xmlns:adec="http://schemas.microsoft.com/office/drawing/2017/decorative" val="1"/>
                </a:ext>
              </a:extLst>
            </p:cNvPr>
            <p:cNvSpPr/>
            <p:nvPr/>
          </p:nvSpPr>
          <p:spPr bwMode="auto">
            <a:xfrm flipH="1">
              <a:off x="4727922"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4" name="Rectangle 253"/>
            <p:cNvSpPr/>
            <p:nvPr/>
          </p:nvSpPr>
          <p:spPr bwMode="auto">
            <a:xfrm>
              <a:off x="4727922" y="2196575"/>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One</a:t>
              </a:r>
            </a:p>
          </p:txBody>
        </p:sp>
        <p:sp>
          <p:nvSpPr>
            <p:cNvPr id="250" name="Rectangle 249"/>
            <p:cNvSpPr/>
            <p:nvPr/>
          </p:nvSpPr>
          <p:spPr bwMode="auto">
            <a:xfrm>
              <a:off x="4801632" y="2487320"/>
              <a:ext cx="658782"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One</a:t>
              </a:r>
            </a:p>
          </p:txBody>
        </p:sp>
        <p:sp>
          <p:nvSpPr>
            <p:cNvPr id="251" name="Rectangle 70"/>
            <p:cNvSpPr>
              <a:spLocks noChangeArrowheads="1"/>
            </p:cNvSpPr>
            <p:nvPr/>
          </p:nvSpPr>
          <p:spPr bwMode="auto">
            <a:xfrm>
              <a:off x="5451370" y="2462750"/>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14%</a:t>
              </a:r>
              <a:endParaRPr lang="en-US" sz="1200" dirty="0">
                <a:solidFill>
                  <a:srgbClr val="FFFFFF"/>
                </a:solidFill>
                <a:latin typeface="Arial Narrow" pitchFamily="112" charset="0"/>
              </a:endParaRPr>
            </a:p>
          </p:txBody>
        </p:sp>
        <p:sp>
          <p:nvSpPr>
            <p:cNvPr id="248" name="Rectangle 247"/>
            <p:cNvSpPr/>
            <p:nvPr/>
          </p:nvSpPr>
          <p:spPr bwMode="auto">
            <a:xfrm>
              <a:off x="4801632" y="2782159"/>
              <a:ext cx="1114861"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Two</a:t>
              </a:r>
            </a:p>
          </p:txBody>
        </p:sp>
        <p:sp>
          <p:nvSpPr>
            <p:cNvPr id="252" name="Rectangle 70"/>
            <p:cNvSpPr>
              <a:spLocks noChangeArrowheads="1"/>
            </p:cNvSpPr>
            <p:nvPr/>
          </p:nvSpPr>
          <p:spPr bwMode="auto">
            <a:xfrm>
              <a:off x="5907279" y="2757589"/>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22%</a:t>
              </a:r>
              <a:endParaRPr lang="en-US" sz="1200" dirty="0">
                <a:solidFill>
                  <a:srgbClr val="FFFFFF"/>
                </a:solidFill>
                <a:latin typeface="Arial Narrow" pitchFamily="112" charset="0"/>
              </a:endParaRPr>
            </a:p>
          </p:txBody>
        </p:sp>
        <p:sp>
          <p:nvSpPr>
            <p:cNvPr id="249" name="Rectangle 248"/>
            <p:cNvSpPr/>
            <p:nvPr/>
          </p:nvSpPr>
          <p:spPr bwMode="auto">
            <a:xfrm>
              <a:off x="4801632" y="3076998"/>
              <a:ext cx="1621616" cy="221129"/>
            </a:xfrm>
            <a:prstGeom prst="rect">
              <a:avLst/>
            </a:prstGeom>
            <a:solidFill>
              <a:srgbClr val="0A7832"/>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FFFFFF"/>
                  </a:solidFill>
                  <a:effectLst/>
                  <a:latin typeface="Arial Narrow"/>
                  <a:cs typeface="Arial Narrow"/>
                </a:rPr>
                <a:t>Three</a:t>
              </a:r>
            </a:p>
          </p:txBody>
        </p:sp>
        <p:sp>
          <p:nvSpPr>
            <p:cNvPr id="253" name="Rectangle 70"/>
            <p:cNvSpPr>
              <a:spLocks noChangeArrowheads="1"/>
            </p:cNvSpPr>
            <p:nvPr/>
          </p:nvSpPr>
          <p:spPr bwMode="auto">
            <a:xfrm>
              <a:off x="6423248" y="3064713"/>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31%</a:t>
              </a:r>
              <a:endParaRPr lang="en-US" sz="1200" dirty="0">
                <a:solidFill>
                  <a:srgbClr val="FFFFFF"/>
                </a:solidFill>
                <a:latin typeface="Arial Narrow" pitchFamily="112" charset="0"/>
              </a:endParaRPr>
            </a:p>
          </p:txBody>
        </p:sp>
        <p:sp>
          <p:nvSpPr>
            <p:cNvPr id="255" name="Rectangle 254"/>
            <p:cNvSpPr/>
            <p:nvPr/>
          </p:nvSpPr>
          <p:spPr>
            <a:xfrm>
              <a:off x="4838487"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6" name="Round Diagonal Corner Rectangle 245">
              <a:extLst>
                <a:ext uri="{C183D7F6-B498-43B3-948B-1728B52AA6E4}">
                  <adec:decorative xmlns:adec="http://schemas.microsoft.com/office/drawing/2017/decorative" val="1"/>
                </a:ext>
              </a:extLst>
            </p:cNvPr>
            <p:cNvSpPr/>
            <p:nvPr/>
          </p:nvSpPr>
          <p:spPr bwMode="auto">
            <a:xfrm flipH="1">
              <a:off x="715667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6" name="Rectangle 255"/>
            <p:cNvSpPr/>
            <p:nvPr/>
          </p:nvSpPr>
          <p:spPr bwMode="auto">
            <a:xfrm>
              <a:off x="7131825" y="2196575"/>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Two</a:t>
              </a:r>
            </a:p>
          </p:txBody>
        </p:sp>
        <p:sp>
          <p:nvSpPr>
            <p:cNvPr id="289" name="Freeform 25">
              <a:extLst>
                <a:ext uri="{C183D7F6-B498-43B3-948B-1728B52AA6E4}">
                  <adec:decorative xmlns:adec="http://schemas.microsoft.com/office/drawing/2017/decorative" val="1"/>
                </a:ext>
              </a:extLst>
            </p:cNvPr>
            <p:cNvSpPr>
              <a:spLocks/>
            </p:cNvSpPr>
            <p:nvPr/>
          </p:nvSpPr>
          <p:spPr bwMode="auto">
            <a:xfrm>
              <a:off x="7279244" y="2515080"/>
              <a:ext cx="986704" cy="754383"/>
            </a:xfrm>
            <a:custGeom>
              <a:avLst/>
              <a:gdLst/>
              <a:ahLst/>
              <a:cxnLst>
                <a:cxn ang="0">
                  <a:pos x="1675" y="558"/>
                </a:cxn>
                <a:cxn ang="0">
                  <a:pos x="1675" y="417"/>
                </a:cxn>
                <a:cxn ang="0">
                  <a:pos x="1150" y="417"/>
                </a:cxn>
                <a:cxn ang="0">
                  <a:pos x="1150" y="303"/>
                </a:cxn>
                <a:cxn ang="0">
                  <a:pos x="1550" y="303"/>
                </a:cxn>
                <a:cxn ang="0">
                  <a:pos x="1550" y="0"/>
                </a:cxn>
                <a:cxn ang="0">
                  <a:pos x="740" y="0"/>
                </a:cxn>
                <a:cxn ang="0">
                  <a:pos x="740" y="303"/>
                </a:cxn>
                <a:cxn ang="0">
                  <a:pos x="1106" y="303"/>
                </a:cxn>
                <a:cxn ang="0">
                  <a:pos x="1106" y="417"/>
                </a:cxn>
                <a:cxn ang="0">
                  <a:pos x="616" y="417"/>
                </a:cxn>
                <a:cxn ang="0">
                  <a:pos x="616" y="558"/>
                </a:cxn>
                <a:cxn ang="0">
                  <a:pos x="418" y="558"/>
                </a:cxn>
                <a:cxn ang="0">
                  <a:pos x="418" y="861"/>
                </a:cxn>
                <a:cxn ang="0">
                  <a:pos x="616" y="861"/>
                </a:cxn>
                <a:cxn ang="0">
                  <a:pos x="616" y="958"/>
                </a:cxn>
                <a:cxn ang="0">
                  <a:pos x="164" y="958"/>
                </a:cxn>
                <a:cxn ang="0">
                  <a:pos x="164" y="1115"/>
                </a:cxn>
                <a:cxn ang="0">
                  <a:pos x="0" y="1115"/>
                </a:cxn>
                <a:cxn ang="0">
                  <a:pos x="0" y="1419"/>
                </a:cxn>
                <a:cxn ang="0">
                  <a:pos x="354" y="1419"/>
                </a:cxn>
                <a:cxn ang="0">
                  <a:pos x="354" y="1115"/>
                </a:cxn>
                <a:cxn ang="0">
                  <a:pos x="206" y="1115"/>
                </a:cxn>
                <a:cxn ang="0">
                  <a:pos x="206" y="1002"/>
                </a:cxn>
                <a:cxn ang="0">
                  <a:pos x="620" y="1002"/>
                </a:cxn>
                <a:cxn ang="0">
                  <a:pos x="620" y="1115"/>
                </a:cxn>
                <a:cxn ang="0">
                  <a:pos x="473" y="1115"/>
                </a:cxn>
                <a:cxn ang="0">
                  <a:pos x="473" y="1419"/>
                </a:cxn>
                <a:cxn ang="0">
                  <a:pos x="828" y="1419"/>
                </a:cxn>
                <a:cxn ang="0">
                  <a:pos x="828" y="1115"/>
                </a:cxn>
                <a:cxn ang="0">
                  <a:pos x="663" y="1115"/>
                </a:cxn>
                <a:cxn ang="0">
                  <a:pos x="663" y="1002"/>
                </a:cxn>
                <a:cxn ang="0">
                  <a:pos x="1093" y="1002"/>
                </a:cxn>
                <a:cxn ang="0">
                  <a:pos x="1093" y="1115"/>
                </a:cxn>
                <a:cxn ang="0">
                  <a:pos x="945" y="1115"/>
                </a:cxn>
                <a:cxn ang="0">
                  <a:pos x="945" y="1419"/>
                </a:cxn>
                <a:cxn ang="0">
                  <a:pos x="1300" y="1419"/>
                </a:cxn>
                <a:cxn ang="0">
                  <a:pos x="1300" y="1115"/>
                </a:cxn>
                <a:cxn ang="0">
                  <a:pos x="1137" y="1115"/>
                </a:cxn>
                <a:cxn ang="0">
                  <a:pos x="1137" y="958"/>
                </a:cxn>
                <a:cxn ang="0">
                  <a:pos x="660" y="958"/>
                </a:cxn>
                <a:cxn ang="0">
                  <a:pos x="660" y="861"/>
                </a:cxn>
                <a:cxn ang="0">
                  <a:pos x="943" y="861"/>
                </a:cxn>
                <a:cxn ang="0">
                  <a:pos x="943" y="558"/>
                </a:cxn>
                <a:cxn ang="0">
                  <a:pos x="660" y="558"/>
                </a:cxn>
                <a:cxn ang="0">
                  <a:pos x="660" y="461"/>
                </a:cxn>
                <a:cxn ang="0">
                  <a:pos x="1631" y="461"/>
                </a:cxn>
                <a:cxn ang="0">
                  <a:pos x="1631" y="558"/>
                </a:cxn>
                <a:cxn ang="0">
                  <a:pos x="1331" y="558"/>
                </a:cxn>
                <a:cxn ang="0">
                  <a:pos x="1331" y="861"/>
                </a:cxn>
                <a:cxn ang="0">
                  <a:pos x="1856" y="861"/>
                </a:cxn>
                <a:cxn ang="0">
                  <a:pos x="1856" y="558"/>
                </a:cxn>
                <a:cxn ang="0">
                  <a:pos x="1675" y="558"/>
                </a:cxn>
              </a:cxnLst>
              <a:rect l="0" t="0" r="r" b="b"/>
              <a:pathLst>
                <a:path w="1856" h="1419">
                  <a:moveTo>
                    <a:pt x="1675" y="558"/>
                  </a:moveTo>
                  <a:lnTo>
                    <a:pt x="1675" y="417"/>
                  </a:lnTo>
                  <a:lnTo>
                    <a:pt x="1150" y="417"/>
                  </a:lnTo>
                  <a:lnTo>
                    <a:pt x="1150" y="303"/>
                  </a:lnTo>
                  <a:lnTo>
                    <a:pt x="1550" y="303"/>
                  </a:lnTo>
                  <a:lnTo>
                    <a:pt x="1550" y="0"/>
                  </a:lnTo>
                  <a:lnTo>
                    <a:pt x="740" y="0"/>
                  </a:lnTo>
                  <a:lnTo>
                    <a:pt x="740" y="303"/>
                  </a:lnTo>
                  <a:lnTo>
                    <a:pt x="1106" y="303"/>
                  </a:lnTo>
                  <a:lnTo>
                    <a:pt x="1106" y="417"/>
                  </a:lnTo>
                  <a:lnTo>
                    <a:pt x="616" y="417"/>
                  </a:lnTo>
                  <a:lnTo>
                    <a:pt x="616" y="558"/>
                  </a:lnTo>
                  <a:lnTo>
                    <a:pt x="418" y="558"/>
                  </a:lnTo>
                  <a:lnTo>
                    <a:pt x="418" y="861"/>
                  </a:lnTo>
                  <a:lnTo>
                    <a:pt x="616" y="861"/>
                  </a:lnTo>
                  <a:lnTo>
                    <a:pt x="616" y="958"/>
                  </a:lnTo>
                  <a:lnTo>
                    <a:pt x="164" y="958"/>
                  </a:lnTo>
                  <a:lnTo>
                    <a:pt x="164" y="1115"/>
                  </a:lnTo>
                  <a:lnTo>
                    <a:pt x="0" y="1115"/>
                  </a:lnTo>
                  <a:lnTo>
                    <a:pt x="0" y="1419"/>
                  </a:lnTo>
                  <a:lnTo>
                    <a:pt x="354" y="1419"/>
                  </a:lnTo>
                  <a:lnTo>
                    <a:pt x="354" y="1115"/>
                  </a:lnTo>
                  <a:lnTo>
                    <a:pt x="206" y="1115"/>
                  </a:lnTo>
                  <a:lnTo>
                    <a:pt x="206" y="1002"/>
                  </a:lnTo>
                  <a:lnTo>
                    <a:pt x="620" y="1002"/>
                  </a:lnTo>
                  <a:lnTo>
                    <a:pt x="620" y="1115"/>
                  </a:lnTo>
                  <a:lnTo>
                    <a:pt x="473" y="1115"/>
                  </a:lnTo>
                  <a:lnTo>
                    <a:pt x="473" y="1419"/>
                  </a:lnTo>
                  <a:lnTo>
                    <a:pt x="828" y="1419"/>
                  </a:lnTo>
                  <a:lnTo>
                    <a:pt x="828" y="1115"/>
                  </a:lnTo>
                  <a:lnTo>
                    <a:pt x="663" y="1115"/>
                  </a:lnTo>
                  <a:lnTo>
                    <a:pt x="663" y="1002"/>
                  </a:lnTo>
                  <a:lnTo>
                    <a:pt x="1093" y="1002"/>
                  </a:lnTo>
                  <a:lnTo>
                    <a:pt x="1093" y="1115"/>
                  </a:lnTo>
                  <a:lnTo>
                    <a:pt x="945" y="1115"/>
                  </a:lnTo>
                  <a:lnTo>
                    <a:pt x="945" y="1419"/>
                  </a:lnTo>
                  <a:lnTo>
                    <a:pt x="1300" y="1419"/>
                  </a:lnTo>
                  <a:lnTo>
                    <a:pt x="1300" y="1115"/>
                  </a:lnTo>
                  <a:lnTo>
                    <a:pt x="1137" y="1115"/>
                  </a:lnTo>
                  <a:lnTo>
                    <a:pt x="1137" y="958"/>
                  </a:lnTo>
                  <a:lnTo>
                    <a:pt x="660" y="958"/>
                  </a:lnTo>
                  <a:lnTo>
                    <a:pt x="660" y="861"/>
                  </a:lnTo>
                  <a:lnTo>
                    <a:pt x="943" y="861"/>
                  </a:lnTo>
                  <a:lnTo>
                    <a:pt x="943" y="558"/>
                  </a:lnTo>
                  <a:lnTo>
                    <a:pt x="660" y="558"/>
                  </a:lnTo>
                  <a:lnTo>
                    <a:pt x="660" y="461"/>
                  </a:lnTo>
                  <a:lnTo>
                    <a:pt x="1631" y="461"/>
                  </a:lnTo>
                  <a:lnTo>
                    <a:pt x="1631" y="558"/>
                  </a:lnTo>
                  <a:lnTo>
                    <a:pt x="1331" y="558"/>
                  </a:lnTo>
                  <a:lnTo>
                    <a:pt x="1331" y="861"/>
                  </a:lnTo>
                  <a:lnTo>
                    <a:pt x="1856" y="861"/>
                  </a:lnTo>
                  <a:lnTo>
                    <a:pt x="1856" y="558"/>
                  </a:lnTo>
                  <a:lnTo>
                    <a:pt x="1675" y="5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0" name="Rectangle 70"/>
            <p:cNvSpPr>
              <a:spLocks noChangeArrowheads="1"/>
            </p:cNvSpPr>
            <p:nvPr/>
          </p:nvSpPr>
          <p:spPr bwMode="auto">
            <a:xfrm>
              <a:off x="8384892" y="2644871"/>
              <a:ext cx="810808" cy="597291"/>
            </a:xfrm>
            <a:prstGeom prst="rect">
              <a:avLst/>
            </a:prstGeom>
            <a:noFill/>
            <a:ln w="9525">
              <a:noFill/>
              <a:miter lim="800000"/>
              <a:headEnd/>
              <a:tailEnd/>
            </a:ln>
          </p:spPr>
          <p:txBody>
            <a:bodyPr lIns="45720" tIns="18288" rIns="27432" bIns="0"/>
            <a:lstStyle/>
            <a:p>
              <a:pPr>
                <a:lnSpc>
                  <a:spcPct val="85000"/>
                </a:lnSpc>
                <a:spcBef>
                  <a:spcPts val="200"/>
                </a:spcBef>
              </a:pPr>
              <a:r>
                <a:rPr lang="en-US" sz="3100" b="1" dirty="0">
                  <a:solidFill>
                    <a:srgbClr val="FFFFFF"/>
                  </a:solidFill>
                  <a:latin typeface="Arial Narrow" pitchFamily="34" charset="0"/>
                </a:rPr>
                <a:t>ORG</a:t>
              </a:r>
              <a:endParaRPr lang="en-US" sz="3100" dirty="0">
                <a:solidFill>
                  <a:srgbClr val="FFFFFF"/>
                </a:solidFill>
                <a:latin typeface="Arial Narrow" pitchFamily="112" charset="0"/>
              </a:endParaRPr>
            </a:p>
          </p:txBody>
        </p:sp>
        <p:sp>
          <p:nvSpPr>
            <p:cNvPr id="257" name="Rectangle 256"/>
            <p:cNvSpPr/>
            <p:nvPr/>
          </p:nvSpPr>
          <p:spPr>
            <a:xfrm>
              <a:off x="7283340"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7" name="Round Diagonal Corner Rectangle 246">
              <a:extLst>
                <a:ext uri="{C183D7F6-B498-43B3-948B-1728B52AA6E4}">
                  <adec:decorative xmlns:adec="http://schemas.microsoft.com/office/drawing/2017/decorative" val="1"/>
                </a:ext>
              </a:extLst>
            </p:cNvPr>
            <p:cNvSpPr/>
            <p:nvPr/>
          </p:nvSpPr>
          <p:spPr bwMode="auto">
            <a:xfrm flipH="1">
              <a:off x="959249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8" name="Rectangle 257"/>
            <p:cNvSpPr/>
            <p:nvPr/>
          </p:nvSpPr>
          <p:spPr bwMode="auto">
            <a:xfrm>
              <a:off x="9616508" y="2196575"/>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Three</a:t>
              </a:r>
            </a:p>
          </p:txBody>
        </p:sp>
        <p:grpSp>
          <p:nvGrpSpPr>
            <p:cNvPr id="269" name="Group 268" descr="Bar Chart Icon"/>
            <p:cNvGrpSpPr/>
            <p:nvPr/>
          </p:nvGrpSpPr>
          <p:grpSpPr>
            <a:xfrm>
              <a:off x="9731650" y="2505065"/>
              <a:ext cx="875846" cy="750129"/>
              <a:chOff x="4276165" y="1800411"/>
              <a:chExt cx="516379" cy="442259"/>
            </a:xfrm>
            <a:solidFill>
              <a:srgbClr val="FFFFFF"/>
            </a:solidFill>
            <a:effectLst/>
          </p:grpSpPr>
          <p:sp>
            <p:nvSpPr>
              <p:cNvPr id="270"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1"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2"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3"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4"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5"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6"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7"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8"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9"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0"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1"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grpSp>
        <p:sp>
          <p:nvSpPr>
            <p:cNvPr id="282" name="Rectangle 70"/>
            <p:cNvSpPr>
              <a:spLocks noChangeArrowheads="1"/>
            </p:cNvSpPr>
            <p:nvPr/>
          </p:nvSpPr>
          <p:spPr bwMode="auto">
            <a:xfrm>
              <a:off x="10722156" y="2578775"/>
              <a:ext cx="1042856"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462</a:t>
              </a:r>
              <a:endParaRPr lang="en-US" sz="3600" dirty="0">
                <a:solidFill>
                  <a:srgbClr val="FFFFFF"/>
                </a:solidFill>
                <a:latin typeface="Arial Narrow" pitchFamily="112" charset="0"/>
              </a:endParaRPr>
            </a:p>
          </p:txBody>
        </p:sp>
        <p:sp>
          <p:nvSpPr>
            <p:cNvPr id="259" name="Rectangle 258"/>
            <p:cNvSpPr/>
            <p:nvPr/>
          </p:nvSpPr>
          <p:spPr>
            <a:xfrm>
              <a:off x="9705233"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0" name="Round Diagonal Corner Rectangle 259">
              <a:extLst>
                <a:ext uri="{C183D7F6-B498-43B3-948B-1728B52AA6E4}">
                  <adec:decorative xmlns:adec="http://schemas.microsoft.com/office/drawing/2017/decorative" val="1"/>
                </a:ext>
              </a:extLst>
            </p:cNvPr>
            <p:cNvSpPr/>
            <p:nvPr/>
          </p:nvSpPr>
          <p:spPr bwMode="auto">
            <a:xfrm flipH="1">
              <a:off x="4727922"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3" name="Rectangle 262"/>
            <p:cNvSpPr/>
            <p:nvPr/>
          </p:nvSpPr>
          <p:spPr bwMode="auto">
            <a:xfrm>
              <a:off x="4727922" y="4313313"/>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Four</a:t>
              </a:r>
            </a:p>
          </p:txBody>
        </p:sp>
        <p:grpSp>
          <p:nvGrpSpPr>
            <p:cNvPr id="283" name="Group 282" descr="Book Icon"/>
            <p:cNvGrpSpPr/>
            <p:nvPr/>
          </p:nvGrpSpPr>
          <p:grpSpPr>
            <a:xfrm>
              <a:off x="4853503" y="4621804"/>
              <a:ext cx="881008" cy="810808"/>
              <a:chOff x="2725738" y="1008063"/>
              <a:chExt cx="2642624" cy="2432050"/>
            </a:xfrm>
            <a:solidFill>
              <a:srgbClr val="FFFFFF"/>
            </a:solidFill>
            <a:effectLst/>
          </p:grpSpPr>
          <p:sp>
            <p:nvSpPr>
              <p:cNvPr id="284" name="Freeform 21">
                <a:extLst>
                  <a:ext uri="{C183D7F6-B498-43B3-948B-1728B52AA6E4}">
                    <adec:decorative xmlns:adec="http://schemas.microsoft.com/office/drawing/2017/decorative" val="1"/>
                  </a:ext>
                </a:extLst>
              </p:cNvPr>
              <p:cNvSpPr>
                <a:spLocks/>
              </p:cNvSpPr>
              <p:nvPr/>
            </p:nvSpPr>
            <p:spPr bwMode="auto">
              <a:xfrm>
                <a:off x="4061849"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5" name="Freeform 22">
                <a:extLst>
                  <a:ext uri="{C183D7F6-B498-43B3-948B-1728B52AA6E4}">
                    <adec:decorative xmlns:adec="http://schemas.microsoft.com/office/drawing/2017/decorative" val="1"/>
                  </a:ext>
                </a:extLst>
              </p:cNvPr>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86" name="Rectangle 70"/>
            <p:cNvSpPr>
              <a:spLocks noChangeArrowheads="1"/>
            </p:cNvSpPr>
            <p:nvPr/>
          </p:nvSpPr>
          <p:spPr bwMode="auto">
            <a:xfrm>
              <a:off x="5787159"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43%</a:t>
              </a:r>
              <a:endParaRPr lang="en-US" sz="3600" dirty="0">
                <a:solidFill>
                  <a:srgbClr val="FFFFFF"/>
                </a:solidFill>
                <a:latin typeface="Arial Narrow" pitchFamily="112" charset="0"/>
              </a:endParaRPr>
            </a:p>
          </p:txBody>
        </p:sp>
        <p:sp>
          <p:nvSpPr>
            <p:cNvPr id="264" name="Rectangle 263"/>
            <p:cNvSpPr/>
            <p:nvPr/>
          </p:nvSpPr>
          <p:spPr>
            <a:xfrm>
              <a:off x="4838487"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1" name="Round Diagonal Corner Rectangle 260">
              <a:extLst>
                <a:ext uri="{C183D7F6-B498-43B3-948B-1728B52AA6E4}">
                  <adec:decorative xmlns:adec="http://schemas.microsoft.com/office/drawing/2017/decorative" val="1"/>
                </a:ext>
              </a:extLst>
            </p:cNvPr>
            <p:cNvSpPr/>
            <p:nvPr/>
          </p:nvSpPr>
          <p:spPr bwMode="auto">
            <a:xfrm flipH="1">
              <a:off x="7158292" y="4253255"/>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5" name="Rectangle 264"/>
            <p:cNvSpPr/>
            <p:nvPr/>
          </p:nvSpPr>
          <p:spPr bwMode="auto">
            <a:xfrm>
              <a:off x="7133446" y="4313314"/>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Five</a:t>
              </a:r>
            </a:p>
          </p:txBody>
        </p:sp>
        <p:grpSp>
          <p:nvGrpSpPr>
            <p:cNvPr id="291" name="Group 290" descr="Pie Chart Icon"/>
            <p:cNvGrpSpPr/>
            <p:nvPr/>
          </p:nvGrpSpPr>
          <p:grpSpPr>
            <a:xfrm>
              <a:off x="7280866" y="4594503"/>
              <a:ext cx="771838" cy="810808"/>
              <a:chOff x="6808344" y="2256539"/>
              <a:chExt cx="2335656" cy="2453575"/>
            </a:xfrm>
            <a:solidFill>
              <a:srgbClr val="FFFFFF"/>
            </a:solidFill>
          </p:grpSpPr>
          <p:sp>
            <p:nvSpPr>
              <p:cNvPr id="292"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3"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0A7832"/>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94" name="Rectangle 70"/>
            <p:cNvSpPr>
              <a:spLocks noChangeArrowheads="1"/>
            </p:cNvSpPr>
            <p:nvPr/>
          </p:nvSpPr>
          <p:spPr bwMode="auto">
            <a:xfrm>
              <a:off x="8165384" y="4668213"/>
              <a:ext cx="117935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28%</a:t>
              </a:r>
              <a:endParaRPr lang="en-US" sz="3600" dirty="0">
                <a:solidFill>
                  <a:srgbClr val="FFFFFF"/>
                </a:solidFill>
                <a:latin typeface="Arial Narrow" pitchFamily="112" charset="0"/>
              </a:endParaRPr>
            </a:p>
          </p:txBody>
        </p:sp>
        <p:sp>
          <p:nvSpPr>
            <p:cNvPr id="266" name="Rectangle 265"/>
            <p:cNvSpPr/>
            <p:nvPr/>
          </p:nvSpPr>
          <p:spPr>
            <a:xfrm>
              <a:off x="7284961" y="5506322"/>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2" name="Round Diagonal Corner Rectangle 261">
              <a:extLst>
                <a:ext uri="{C183D7F6-B498-43B3-948B-1728B52AA6E4}">
                  <adec:decorative xmlns:adec="http://schemas.microsoft.com/office/drawing/2017/decorative" val="1"/>
                </a:ext>
              </a:extLst>
            </p:cNvPr>
            <p:cNvSpPr/>
            <p:nvPr/>
          </p:nvSpPr>
          <p:spPr bwMode="auto">
            <a:xfrm flipH="1">
              <a:off x="9592491"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7" name="Rectangle 266"/>
            <p:cNvSpPr/>
            <p:nvPr/>
          </p:nvSpPr>
          <p:spPr bwMode="auto">
            <a:xfrm>
              <a:off x="9616508" y="4313313"/>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Six</a:t>
              </a:r>
            </a:p>
          </p:txBody>
        </p:sp>
        <p:sp>
          <p:nvSpPr>
            <p:cNvPr id="287" name="Freeform 24" descr="Line Chart Icon"/>
            <p:cNvSpPr>
              <a:spLocks/>
            </p:cNvSpPr>
            <p:nvPr/>
          </p:nvSpPr>
          <p:spPr bwMode="auto">
            <a:xfrm>
              <a:off x="9690219" y="4621804"/>
              <a:ext cx="947199" cy="663388"/>
            </a:xfrm>
            <a:custGeom>
              <a:avLst/>
              <a:gdLst/>
              <a:ahLst/>
              <a:cxnLst>
                <a:cxn ang="0">
                  <a:pos x="1863" y="1284"/>
                </a:cxn>
                <a:cxn ang="0">
                  <a:pos x="1863" y="40"/>
                </a:cxn>
                <a:cxn ang="0">
                  <a:pos x="1715" y="298"/>
                </a:cxn>
                <a:cxn ang="0">
                  <a:pos x="1379" y="594"/>
                </a:cxn>
                <a:cxn ang="0">
                  <a:pos x="1040" y="558"/>
                </a:cxn>
                <a:cxn ang="0">
                  <a:pos x="700" y="852"/>
                </a:cxn>
                <a:cxn ang="0">
                  <a:pos x="368" y="775"/>
                </a:cxn>
                <a:cxn ang="0">
                  <a:pos x="53" y="1011"/>
                </a:cxn>
                <a:cxn ang="0">
                  <a:pos x="53" y="0"/>
                </a:cxn>
                <a:cxn ang="0">
                  <a:pos x="0" y="0"/>
                </a:cxn>
                <a:cxn ang="0">
                  <a:pos x="0" y="1337"/>
                </a:cxn>
                <a:cxn ang="0">
                  <a:pos x="1909" y="1337"/>
                </a:cxn>
                <a:cxn ang="0">
                  <a:pos x="1909" y="1284"/>
                </a:cxn>
                <a:cxn ang="0">
                  <a:pos x="1863" y="1284"/>
                </a:cxn>
              </a:cxnLst>
              <a:rect l="0" t="0" r="r" b="b"/>
              <a:pathLst>
                <a:path w="1909" h="1337">
                  <a:moveTo>
                    <a:pt x="1863" y="1284"/>
                  </a:moveTo>
                  <a:lnTo>
                    <a:pt x="1863" y="40"/>
                  </a:lnTo>
                  <a:lnTo>
                    <a:pt x="1715" y="298"/>
                  </a:lnTo>
                  <a:lnTo>
                    <a:pt x="1379" y="594"/>
                  </a:lnTo>
                  <a:lnTo>
                    <a:pt x="1040" y="558"/>
                  </a:lnTo>
                  <a:lnTo>
                    <a:pt x="700" y="852"/>
                  </a:lnTo>
                  <a:lnTo>
                    <a:pt x="368" y="775"/>
                  </a:lnTo>
                  <a:lnTo>
                    <a:pt x="53" y="1011"/>
                  </a:lnTo>
                  <a:lnTo>
                    <a:pt x="53" y="0"/>
                  </a:lnTo>
                  <a:lnTo>
                    <a:pt x="0" y="0"/>
                  </a:lnTo>
                  <a:lnTo>
                    <a:pt x="0" y="1337"/>
                  </a:lnTo>
                  <a:lnTo>
                    <a:pt x="1909" y="1337"/>
                  </a:lnTo>
                  <a:lnTo>
                    <a:pt x="1909" y="1284"/>
                  </a:lnTo>
                  <a:lnTo>
                    <a:pt x="1863" y="12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8" name="Rectangle 70"/>
            <p:cNvSpPr>
              <a:spLocks noChangeArrowheads="1"/>
            </p:cNvSpPr>
            <p:nvPr/>
          </p:nvSpPr>
          <p:spPr bwMode="auto">
            <a:xfrm>
              <a:off x="10648446"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82%</a:t>
              </a:r>
              <a:endParaRPr lang="en-US" sz="3600" dirty="0">
                <a:solidFill>
                  <a:srgbClr val="FFFFFF"/>
                </a:solidFill>
                <a:latin typeface="Arial Narrow" pitchFamily="112" charset="0"/>
              </a:endParaRPr>
            </a:p>
          </p:txBody>
        </p:sp>
        <p:sp>
          <p:nvSpPr>
            <p:cNvPr id="268" name="Rectangle 267"/>
            <p:cNvSpPr/>
            <p:nvPr/>
          </p:nvSpPr>
          <p:spPr>
            <a:xfrm>
              <a:off x="9705233"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grpSp>
    </p:spTree>
    <p:extLst>
      <p:ext uri="{BB962C8B-B14F-4D97-AF65-F5344CB8AC3E}">
        <p14:creationId xmlns:p14="http://schemas.microsoft.com/office/powerpoint/2010/main" val="4272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8" fill="hold" grpId="0" nodeType="withEffect">
                                  <p:stCondLst>
                                    <p:cond delay="500"/>
                                  </p:stCondLst>
                                  <p:childTnLst>
                                    <p:set>
                                      <p:cBhvr>
                                        <p:cTn id="12" dur="1" fill="hold">
                                          <p:stCondLst>
                                            <p:cond delay="0"/>
                                          </p:stCondLst>
                                        </p:cTn>
                                        <p:tgtEl>
                                          <p:spTgt spid="297"/>
                                        </p:tgtEl>
                                        <p:attrNameLst>
                                          <p:attrName>style.visibility</p:attrName>
                                        </p:attrNameLst>
                                      </p:cBhvr>
                                      <p:to>
                                        <p:strVal val="visible"/>
                                      </p:to>
                                    </p:set>
                                    <p:anim calcmode="lin" valueType="num">
                                      <p:cBhvr additive="base">
                                        <p:cTn id="13" dur="1000" fill="hold"/>
                                        <p:tgtEl>
                                          <p:spTgt spid="297"/>
                                        </p:tgtEl>
                                        <p:attrNameLst>
                                          <p:attrName>ppt_x</p:attrName>
                                        </p:attrNameLst>
                                      </p:cBhvr>
                                      <p:tavLst>
                                        <p:tav tm="0">
                                          <p:val>
                                            <p:strVal val="0-#ppt_w/2"/>
                                          </p:val>
                                        </p:tav>
                                        <p:tav tm="100000">
                                          <p:val>
                                            <p:strVal val="#ppt_x"/>
                                          </p:val>
                                        </p:tav>
                                      </p:tavLst>
                                    </p:anim>
                                    <p:anim calcmode="lin" valueType="num">
                                      <p:cBhvr additive="base">
                                        <p:cTn id="14" dur="1000" fill="hold"/>
                                        <p:tgtEl>
                                          <p:spTgt spid="297"/>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207"/>
                                        </p:tgtEl>
                                        <p:attrNameLst>
                                          <p:attrName>style.visibility</p:attrName>
                                        </p:attrNameLst>
                                      </p:cBhvr>
                                      <p:to>
                                        <p:strVal val="visible"/>
                                      </p:to>
                                    </p:set>
                                    <p:anim calcmode="lin" valueType="num">
                                      <p:cBhvr additive="base">
                                        <p:cTn id="17" dur="1000" fill="hold"/>
                                        <p:tgtEl>
                                          <p:spTgt spid="207"/>
                                        </p:tgtEl>
                                        <p:attrNameLst>
                                          <p:attrName>ppt_x</p:attrName>
                                        </p:attrNameLst>
                                      </p:cBhvr>
                                      <p:tavLst>
                                        <p:tav tm="0">
                                          <p:val>
                                            <p:strVal val="#ppt_x"/>
                                          </p:val>
                                        </p:tav>
                                        <p:tav tm="100000">
                                          <p:val>
                                            <p:strVal val="#ppt_x"/>
                                          </p:val>
                                        </p:tav>
                                      </p:tavLst>
                                    </p:anim>
                                    <p:anim calcmode="lin" valueType="num">
                                      <p:cBhvr additive="base">
                                        <p:cTn id="18" dur="1000" fill="hold"/>
                                        <p:tgtEl>
                                          <p:spTgt spid="20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000"/>
                                        <p:tgtEl>
                                          <p:spTgt spid="2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8"/>
                                        </p:tgtEl>
                                        <p:attrNameLst>
                                          <p:attrName>style.visibility</p:attrName>
                                        </p:attrNameLst>
                                      </p:cBhvr>
                                      <p:to>
                                        <p:strVal val="visible"/>
                                      </p:to>
                                    </p:set>
                                    <p:animEffect transition="in" filter="fade">
                                      <p:cBhvr>
                                        <p:cTn id="25" dur="1000"/>
                                        <p:tgtEl>
                                          <p:spTgt spid="298"/>
                                        </p:tgtEl>
                                      </p:cBhvr>
                                    </p:animEffect>
                                  </p:childTnLst>
                                </p:cTn>
                              </p:par>
                              <p:par>
                                <p:cTn id="26" presetID="53"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298" grpId="0" animBg="1"/>
      <p:bldP spid="297" grpId="0"/>
      <p:bldP spid="20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4</a:t>
            </a:r>
          </a:p>
        </p:txBody>
      </p:sp>
      <p:sp>
        <p:nvSpPr>
          <p:cNvPr id="299" name="Rectangle 298">
            <a:extLst>
              <a:ext uri="{C183D7F6-B498-43B3-948B-1728B52AA6E4}">
                <adec:decorative xmlns:adec="http://schemas.microsoft.com/office/drawing/2017/decorative" val="1"/>
              </a:ext>
            </a:extLst>
          </p:cNvPr>
          <p:cNvSpPr/>
          <p:nvPr/>
        </p:nvSpPr>
        <p:spPr bwMode="auto">
          <a:xfrm rot="5400000">
            <a:off x="5589060" y="-5609165"/>
            <a:ext cx="1010704"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189" name="TextBox 188"/>
          <p:cNvSpPr txBox="1"/>
          <p:nvPr/>
        </p:nvSpPr>
        <p:spPr>
          <a:xfrm>
            <a:off x="0" y="102676"/>
            <a:ext cx="12192000" cy="830997"/>
          </a:xfrm>
          <a:prstGeom prst="rect">
            <a:avLst/>
          </a:prstGeom>
          <a:noFill/>
        </p:spPr>
        <p:txBody>
          <a:bodyPr wrap="square" lIns="0" tIns="0" rIns="0" bIns="0" rtlCol="0" anchor="ctr" anchorCtr="0">
            <a:spAutoFit/>
          </a:bodyPr>
          <a:lstStyle/>
          <a:p>
            <a:pPr algn="ctr"/>
            <a:r>
              <a:rPr lang="en-US" sz="5400" b="1" dirty="0">
                <a:solidFill>
                  <a:schemeClr val="bg1"/>
                </a:solidFill>
                <a:latin typeface="Arial"/>
                <a:cs typeface="Arial"/>
              </a:rPr>
              <a:t>YOUR TITLE HERE</a:t>
            </a:r>
          </a:p>
        </p:txBody>
      </p:sp>
      <p:sp>
        <p:nvSpPr>
          <p:cNvPr id="302" name="Rectangle 301">
            <a:extLst>
              <a:ext uri="{C183D7F6-B498-43B3-948B-1728B52AA6E4}">
                <adec:decorative xmlns:adec="http://schemas.microsoft.com/office/drawing/2017/decorative" val="1"/>
              </a:ext>
            </a:extLst>
          </p:cNvPr>
          <p:cNvSpPr/>
          <p:nvPr/>
        </p:nvSpPr>
        <p:spPr bwMode="auto">
          <a:xfrm rot="5400000">
            <a:off x="5980112" y="649287"/>
            <a:ext cx="228602"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379412" y="1776924"/>
            <a:ext cx="11430000" cy="4485252"/>
            <a:chOff x="379412" y="1776924"/>
            <a:chExt cx="11430000" cy="4485252"/>
          </a:xfrm>
        </p:grpSpPr>
        <p:grpSp>
          <p:nvGrpSpPr>
            <p:cNvPr id="204" name="Group 203" descr="Vertical Divider Line"/>
            <p:cNvGrpSpPr/>
            <p:nvPr/>
          </p:nvGrpSpPr>
          <p:grpSpPr>
            <a:xfrm rot="10800000">
              <a:off x="1766228" y="3176323"/>
              <a:ext cx="146520" cy="1363517"/>
              <a:chOff x="8686801" y="5596154"/>
              <a:chExt cx="187327" cy="490400"/>
            </a:xfrm>
          </p:grpSpPr>
          <p:cxnSp>
            <p:nvCxnSpPr>
              <p:cNvPr id="205" name="Straight Arrow Connector 204"/>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Vertical Divider Line"/>
            <p:cNvGrpSpPr/>
            <p:nvPr/>
          </p:nvGrpSpPr>
          <p:grpSpPr>
            <a:xfrm rot="10800000" flipH="1">
              <a:off x="10330078" y="3176323"/>
              <a:ext cx="146520" cy="1363517"/>
              <a:chOff x="8686801" y="5596154"/>
              <a:chExt cx="187327" cy="490400"/>
            </a:xfrm>
          </p:grpSpPr>
          <p:cxnSp>
            <p:nvCxnSpPr>
              <p:cNvPr id="214" name="Straight Arrow Connector 213"/>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379412" y="1776924"/>
              <a:ext cx="11430000" cy="4485252"/>
              <a:chOff x="379412" y="1776924"/>
              <a:chExt cx="11430000" cy="4485252"/>
            </a:xfrm>
          </p:grpSpPr>
          <p:cxnSp>
            <p:nvCxnSpPr>
              <p:cNvPr id="187" name="Straight Connector 186" descr="Horizontal Divider Line"/>
              <p:cNvCxnSpPr/>
              <p:nvPr/>
            </p:nvCxnSpPr>
            <p:spPr>
              <a:xfrm>
                <a:off x="379412" y="1776924"/>
                <a:ext cx="3994251"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descr="Horizontal Divider Line"/>
              <p:cNvCxnSpPr/>
              <p:nvPr/>
            </p:nvCxnSpPr>
            <p:spPr>
              <a:xfrm>
                <a:off x="8213039" y="1776924"/>
                <a:ext cx="3596373"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descr="Horizontal Divider Line"/>
              <p:cNvCxnSpPr/>
              <p:nvPr/>
            </p:nvCxnSpPr>
            <p:spPr>
              <a:xfrm>
                <a:off x="379412" y="2817502"/>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descr="Horizontal Divider Line"/>
              <p:cNvCxnSpPr/>
              <p:nvPr/>
            </p:nvCxnSpPr>
            <p:spPr>
              <a:xfrm>
                <a:off x="7387753" y="2817502"/>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descr="Horizontal Divider Line"/>
              <p:cNvCxnSpPr/>
              <p:nvPr/>
            </p:nvCxnSpPr>
            <p:spPr>
              <a:xfrm>
                <a:off x="379412" y="4898659"/>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descr="Horizontal Divider Line"/>
              <p:cNvCxnSpPr/>
              <p:nvPr/>
            </p:nvCxnSpPr>
            <p:spPr>
              <a:xfrm>
                <a:off x="7387753" y="4898659"/>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descr="Vertical Divider Line"/>
              <p:cNvCxnSpPr/>
              <p:nvPr/>
            </p:nvCxnSpPr>
            <p:spPr>
              <a:xfrm rot="5400000">
                <a:off x="2471916"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descr="Vertical Divider Line"/>
              <p:cNvCxnSpPr/>
              <p:nvPr/>
            </p:nvCxnSpPr>
            <p:spPr>
              <a:xfrm rot="5400000">
                <a:off x="8213039"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grpSp>
      </p:grpSp>
      <p:grpSp>
        <p:nvGrpSpPr>
          <p:cNvPr id="4" name="Group 3" descr="Pink group."/>
          <p:cNvGrpSpPr/>
          <p:nvPr/>
        </p:nvGrpSpPr>
        <p:grpSpPr>
          <a:xfrm>
            <a:off x="6121400" y="1295400"/>
            <a:ext cx="5826375" cy="5125813"/>
            <a:chOff x="6121400" y="1295400"/>
            <a:chExt cx="5826375" cy="5125813"/>
          </a:xfrm>
        </p:grpSpPr>
        <p:sp>
          <p:nvSpPr>
            <p:cNvPr id="165" name="TextBox 164"/>
            <p:cNvSpPr txBox="1"/>
            <p:nvPr/>
          </p:nvSpPr>
          <p:spPr>
            <a:xfrm>
              <a:off x="6622198" y="1400252"/>
              <a:ext cx="1828800" cy="523220"/>
            </a:xfrm>
            <a:prstGeom prst="rect">
              <a:avLst/>
            </a:prstGeom>
            <a:noFill/>
          </p:spPr>
          <p:txBody>
            <a:bodyPr wrap="square" rtlCol="0">
              <a:spAutoFit/>
            </a:bodyPr>
            <a:lstStyle/>
            <a:p>
              <a:r>
                <a:rPr lang="en-US" sz="2800" dirty="0">
                  <a:solidFill>
                    <a:srgbClr val="CD28A5"/>
                  </a:solidFill>
                  <a:latin typeface="Arial"/>
                  <a:cs typeface="Arial"/>
                </a:rPr>
                <a:t>Females</a:t>
              </a:r>
            </a:p>
          </p:txBody>
        </p:sp>
        <p:grpSp>
          <p:nvGrpSpPr>
            <p:cNvPr id="166" name="Group 165" descr="Female Half Icon"/>
            <p:cNvGrpSpPr/>
            <p:nvPr/>
          </p:nvGrpSpPr>
          <p:grpSpPr>
            <a:xfrm>
              <a:off x="6121400" y="1295400"/>
              <a:ext cx="1155700" cy="5125813"/>
              <a:chOff x="6083300" y="990600"/>
              <a:chExt cx="1155700" cy="5125813"/>
            </a:xfrm>
          </p:grpSpPr>
          <p:sp>
            <p:nvSpPr>
              <p:cNvPr id="167" name="Freeform 54">
                <a:extLst>
                  <a:ext uri="{C183D7F6-B498-43B3-948B-1728B52AA6E4}">
                    <adec:decorative xmlns:adec="http://schemas.microsoft.com/office/drawing/2017/decorative" val="1"/>
                  </a:ext>
                </a:extLst>
              </p:cNvPr>
              <p:cNvSpPr>
                <a:spLocks/>
              </p:cNvSpPr>
              <p:nvPr/>
            </p:nvSpPr>
            <p:spPr bwMode="auto">
              <a:xfrm flipH="1">
                <a:off x="6096000" y="1905001"/>
                <a:ext cx="1143000" cy="4211412"/>
              </a:xfrm>
              <a:custGeom>
                <a:avLst/>
                <a:gdLst>
                  <a:gd name="T0" fmla="*/ 45 w 45"/>
                  <a:gd name="T1" fmla="*/ 99 h 165"/>
                  <a:gd name="T2" fmla="*/ 45 w 45"/>
                  <a:gd name="T3" fmla="*/ 1 h 165"/>
                  <a:gd name="T4" fmla="*/ 19 w 45"/>
                  <a:gd name="T5" fmla="*/ 6 h 165"/>
                  <a:gd name="T6" fmla="*/ 8 w 45"/>
                  <a:gd name="T7" fmla="*/ 35 h 165"/>
                  <a:gd name="T8" fmla="*/ 0 w 45"/>
                  <a:gd name="T9" fmla="*/ 65 h 165"/>
                  <a:gd name="T10" fmla="*/ 13 w 45"/>
                  <a:gd name="T11" fmla="*/ 66 h 165"/>
                  <a:gd name="T12" fmla="*/ 26 w 45"/>
                  <a:gd name="T13" fmla="*/ 25 h 165"/>
                  <a:gd name="T14" fmla="*/ 28 w 45"/>
                  <a:gd name="T15" fmla="*/ 23 h 165"/>
                  <a:gd name="T16" fmla="*/ 9 w 45"/>
                  <a:gd name="T17" fmla="*/ 99 h 165"/>
                  <a:gd name="T18" fmla="*/ 29 w 45"/>
                  <a:gd name="T19" fmla="*/ 99 h 165"/>
                  <a:gd name="T20" fmla="*/ 29 w 45"/>
                  <a:gd name="T21" fmla="*/ 157 h 165"/>
                  <a:gd name="T22" fmla="*/ 43 w 45"/>
                  <a:gd name="T23" fmla="*/ 157 h 165"/>
                  <a:gd name="T24" fmla="*/ 44 w 45"/>
                  <a:gd name="T25" fmla="*/ 99 h 165"/>
                  <a:gd name="T26" fmla="*/ 45 w 45"/>
                  <a:gd name="T27" fmla="*/ 9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165">
                    <a:moveTo>
                      <a:pt x="45" y="99"/>
                    </a:moveTo>
                    <a:cubicBezTo>
                      <a:pt x="45" y="1"/>
                      <a:pt x="45" y="1"/>
                      <a:pt x="45" y="1"/>
                    </a:cubicBezTo>
                    <a:cubicBezTo>
                      <a:pt x="36" y="1"/>
                      <a:pt x="26" y="0"/>
                      <a:pt x="19" y="6"/>
                    </a:cubicBezTo>
                    <a:cubicBezTo>
                      <a:pt x="12" y="14"/>
                      <a:pt x="12" y="25"/>
                      <a:pt x="8" y="35"/>
                    </a:cubicBezTo>
                    <a:cubicBezTo>
                      <a:pt x="6" y="45"/>
                      <a:pt x="1" y="55"/>
                      <a:pt x="0" y="65"/>
                    </a:cubicBezTo>
                    <a:cubicBezTo>
                      <a:pt x="0" y="72"/>
                      <a:pt x="12" y="73"/>
                      <a:pt x="13" y="66"/>
                    </a:cubicBezTo>
                    <a:cubicBezTo>
                      <a:pt x="18" y="53"/>
                      <a:pt x="21" y="38"/>
                      <a:pt x="26" y="25"/>
                    </a:cubicBezTo>
                    <a:cubicBezTo>
                      <a:pt x="26" y="24"/>
                      <a:pt x="28" y="23"/>
                      <a:pt x="28" y="23"/>
                    </a:cubicBezTo>
                    <a:cubicBezTo>
                      <a:pt x="22" y="48"/>
                      <a:pt x="15" y="74"/>
                      <a:pt x="9" y="99"/>
                    </a:cubicBezTo>
                    <a:cubicBezTo>
                      <a:pt x="16" y="99"/>
                      <a:pt x="22" y="99"/>
                      <a:pt x="29" y="99"/>
                    </a:cubicBezTo>
                    <a:cubicBezTo>
                      <a:pt x="29" y="118"/>
                      <a:pt x="28" y="138"/>
                      <a:pt x="29" y="157"/>
                    </a:cubicBezTo>
                    <a:cubicBezTo>
                      <a:pt x="30" y="165"/>
                      <a:pt x="43" y="165"/>
                      <a:pt x="43" y="157"/>
                    </a:cubicBezTo>
                    <a:cubicBezTo>
                      <a:pt x="44" y="138"/>
                      <a:pt x="43" y="118"/>
                      <a:pt x="44" y="99"/>
                    </a:cubicBezTo>
                    <a:cubicBezTo>
                      <a:pt x="44" y="99"/>
                      <a:pt x="45" y="99"/>
                      <a:pt x="45" y="99"/>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8" name="Oval 17">
                <a:extLst>
                  <a:ext uri="{C183D7F6-B498-43B3-948B-1728B52AA6E4}">
                    <adec:decorative xmlns:adec="http://schemas.microsoft.com/office/drawing/2017/decorative" val="1"/>
                  </a:ext>
                </a:extLst>
              </p:cNvPr>
              <p:cNvSpPr/>
              <p:nvPr/>
            </p:nvSpPr>
            <p:spPr bwMode="auto">
              <a:xfrm flipH="1">
                <a:off x="6083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CD28A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8" name="Rectangle 70"/>
            <p:cNvSpPr>
              <a:spLocks noChangeArrowheads="1"/>
            </p:cNvSpPr>
            <p:nvPr/>
          </p:nvSpPr>
          <p:spPr bwMode="auto">
            <a:xfrm>
              <a:off x="7963355" y="1976592"/>
              <a:ext cx="2438488" cy="647393"/>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1800" b="1" dirty="0">
                  <a:solidFill>
                    <a:srgbClr val="CD28A5"/>
                  </a:solidFill>
                  <a:latin typeface="Arial Narrow" pitchFamily="34" charset="0"/>
                </a:rPr>
                <a:t>43% </a:t>
              </a:r>
              <a:r>
                <a:rPr lang="en-US" sz="1800" dirty="0">
                  <a:solidFill>
                    <a:srgbClr val="CD28A5"/>
                  </a:solidFill>
                  <a:latin typeface="Arial Narrow" pitchFamily="34" charset="0"/>
                </a:rPr>
                <a:t>Element One</a:t>
              </a:r>
              <a:endParaRPr lang="en-US" sz="1800" dirty="0">
                <a:solidFill>
                  <a:srgbClr val="CD28A5"/>
                </a:solidFill>
                <a:latin typeface="Arial Narrow" pitchFamily="112" charset="0"/>
              </a:endParaRPr>
            </a:p>
            <a:p>
              <a:pPr algn="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sp>
          <p:nvSpPr>
            <p:cNvPr id="196" name="Freeform 12">
              <a:extLst>
                <a:ext uri="{C183D7F6-B498-43B3-948B-1728B52AA6E4}">
                  <adec:decorative xmlns:adec="http://schemas.microsoft.com/office/drawing/2017/decorative" val="1"/>
                </a:ext>
              </a:extLst>
            </p:cNvPr>
            <p:cNvSpPr>
              <a:spLocks noEditPoints="1"/>
            </p:cNvSpPr>
            <p:nvPr/>
          </p:nvSpPr>
          <p:spPr bwMode="auto">
            <a:xfrm>
              <a:off x="10545370"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Rectangle 70"/>
            <p:cNvSpPr>
              <a:spLocks noChangeArrowheads="1"/>
            </p:cNvSpPr>
            <p:nvPr/>
          </p:nvSpPr>
          <p:spPr bwMode="auto">
            <a:xfrm>
              <a:off x="8894797" y="3152401"/>
              <a:ext cx="502349"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14%</a:t>
              </a:r>
              <a:endParaRPr lang="en-US" sz="1400" dirty="0">
                <a:solidFill>
                  <a:srgbClr val="CD28A5"/>
                </a:solidFill>
                <a:latin typeface="Arial Narrow" pitchFamily="112" charset="0"/>
              </a:endParaRPr>
            </a:p>
          </p:txBody>
        </p:sp>
        <p:sp>
          <p:nvSpPr>
            <p:cNvPr id="212" name="Rectangle 211"/>
            <p:cNvSpPr/>
            <p:nvPr/>
          </p:nvSpPr>
          <p:spPr bwMode="auto">
            <a:xfrm>
              <a:off x="9397146" y="3176323"/>
              <a:ext cx="93293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One</a:t>
              </a:r>
            </a:p>
          </p:txBody>
        </p:sp>
        <p:sp>
          <p:nvSpPr>
            <p:cNvPr id="223" name="Rectangle 70"/>
            <p:cNvSpPr>
              <a:spLocks noChangeArrowheads="1"/>
            </p:cNvSpPr>
            <p:nvPr/>
          </p:nvSpPr>
          <p:spPr bwMode="auto">
            <a:xfrm>
              <a:off x="8274333" y="3439457"/>
              <a:ext cx="47693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22%</a:t>
              </a:r>
              <a:endParaRPr lang="en-US" sz="1400" dirty="0">
                <a:solidFill>
                  <a:srgbClr val="CD28A5"/>
                </a:solidFill>
                <a:latin typeface="Arial Narrow" pitchFamily="112" charset="0"/>
              </a:endParaRPr>
            </a:p>
          </p:txBody>
        </p:sp>
        <p:sp>
          <p:nvSpPr>
            <p:cNvPr id="208" name="Rectangle 207"/>
            <p:cNvSpPr/>
            <p:nvPr/>
          </p:nvSpPr>
          <p:spPr bwMode="auto">
            <a:xfrm>
              <a:off x="8751269" y="3463379"/>
              <a:ext cx="157880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Two</a:t>
              </a:r>
            </a:p>
          </p:txBody>
        </p:sp>
        <p:sp>
          <p:nvSpPr>
            <p:cNvPr id="224" name="Rectangle 70"/>
            <p:cNvSpPr>
              <a:spLocks noChangeArrowheads="1"/>
            </p:cNvSpPr>
            <p:nvPr/>
          </p:nvSpPr>
          <p:spPr bwMode="auto">
            <a:xfrm>
              <a:off x="7536598" y="3738474"/>
              <a:ext cx="497031"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31%</a:t>
              </a:r>
              <a:endParaRPr lang="en-US" sz="1400" dirty="0">
                <a:solidFill>
                  <a:srgbClr val="CD28A5"/>
                </a:solidFill>
                <a:latin typeface="Arial Narrow" pitchFamily="112" charset="0"/>
              </a:endParaRPr>
            </a:p>
          </p:txBody>
        </p:sp>
        <p:sp>
          <p:nvSpPr>
            <p:cNvPr id="209" name="Rectangle 208"/>
            <p:cNvSpPr/>
            <p:nvPr/>
          </p:nvSpPr>
          <p:spPr bwMode="auto">
            <a:xfrm>
              <a:off x="8033629" y="3750435"/>
              <a:ext cx="229644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Three</a:t>
              </a:r>
            </a:p>
          </p:txBody>
        </p:sp>
        <p:sp>
          <p:nvSpPr>
            <p:cNvPr id="225" name="Rectangle 70"/>
            <p:cNvSpPr>
              <a:spLocks noChangeArrowheads="1"/>
            </p:cNvSpPr>
            <p:nvPr/>
          </p:nvSpPr>
          <p:spPr bwMode="auto">
            <a:xfrm>
              <a:off x="7345872" y="4025530"/>
              <a:ext cx="472465"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34%</a:t>
              </a:r>
              <a:endParaRPr lang="en-US" sz="1400" dirty="0">
                <a:solidFill>
                  <a:srgbClr val="CD28A5"/>
                </a:solidFill>
                <a:latin typeface="Arial Narrow" pitchFamily="112" charset="0"/>
              </a:endParaRPr>
            </a:p>
          </p:txBody>
        </p:sp>
        <p:sp>
          <p:nvSpPr>
            <p:cNvPr id="210" name="Rectangle 209"/>
            <p:cNvSpPr/>
            <p:nvPr/>
          </p:nvSpPr>
          <p:spPr bwMode="auto">
            <a:xfrm>
              <a:off x="7818337" y="4037491"/>
              <a:ext cx="2511741"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Four</a:t>
              </a:r>
            </a:p>
          </p:txBody>
        </p:sp>
        <p:sp>
          <p:nvSpPr>
            <p:cNvPr id="226" name="Rectangle 70"/>
            <p:cNvSpPr>
              <a:spLocks noChangeArrowheads="1"/>
            </p:cNvSpPr>
            <p:nvPr/>
          </p:nvSpPr>
          <p:spPr bwMode="auto">
            <a:xfrm>
              <a:off x="6992230" y="4312586"/>
              <a:ext cx="46728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39%</a:t>
              </a:r>
              <a:endParaRPr lang="en-US" sz="1400" dirty="0">
                <a:solidFill>
                  <a:srgbClr val="CD28A5"/>
                </a:solidFill>
                <a:latin typeface="Arial Narrow" pitchFamily="112" charset="0"/>
              </a:endParaRPr>
            </a:p>
          </p:txBody>
        </p:sp>
        <p:sp>
          <p:nvSpPr>
            <p:cNvPr id="211" name="Rectangle 210"/>
            <p:cNvSpPr/>
            <p:nvPr/>
          </p:nvSpPr>
          <p:spPr bwMode="auto">
            <a:xfrm>
              <a:off x="7459517" y="4324547"/>
              <a:ext cx="287056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Five</a:t>
              </a:r>
            </a:p>
          </p:txBody>
        </p:sp>
        <p:sp>
          <p:nvSpPr>
            <p:cNvPr id="216" name="Rectangle 70"/>
            <p:cNvSpPr>
              <a:spLocks noChangeArrowheads="1"/>
            </p:cNvSpPr>
            <p:nvPr/>
          </p:nvSpPr>
          <p:spPr bwMode="auto">
            <a:xfrm>
              <a:off x="10545370" y="3236126"/>
              <a:ext cx="1402405"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2 in 5</a:t>
              </a:r>
            </a:p>
            <a:p>
              <a:pP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grpSp>
          <p:nvGrpSpPr>
            <p:cNvPr id="227" name="Group 226" descr="Pink Pie Chart Icon"/>
            <p:cNvGrpSpPr/>
            <p:nvPr/>
          </p:nvGrpSpPr>
          <p:grpSpPr>
            <a:xfrm>
              <a:off x="6779817" y="5142938"/>
              <a:ext cx="928815" cy="975710"/>
              <a:chOff x="6808344" y="2256539"/>
              <a:chExt cx="2335656" cy="2453575"/>
            </a:xfrm>
            <a:solidFill>
              <a:srgbClr val="E83CC9"/>
            </a:solidFill>
          </p:grpSpPr>
          <p:sp>
            <p:nvSpPr>
              <p:cNvPr id="228"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CD28A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Rectangle 70"/>
            <p:cNvSpPr>
              <a:spLocks noChangeArrowheads="1"/>
            </p:cNvSpPr>
            <p:nvPr/>
          </p:nvSpPr>
          <p:spPr bwMode="auto">
            <a:xfrm>
              <a:off x="7746573" y="5185716"/>
              <a:ext cx="1148225" cy="932932"/>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80%</a:t>
              </a:r>
            </a:p>
            <a:p>
              <a:pPr>
                <a:lnSpc>
                  <a:spcPct val="85000"/>
                </a:lnSpc>
                <a:spcBef>
                  <a:spcPts val="200"/>
                </a:spcBef>
              </a:pPr>
              <a:r>
                <a:rPr lang="en-US" sz="1400" dirty="0">
                  <a:solidFill>
                    <a:srgbClr val="CD28A5"/>
                  </a:solidFill>
                  <a:latin typeface="Arial Narrow" pitchFamily="112" charset="0"/>
                </a:rPr>
                <a:t>Place additional content here. </a:t>
              </a:r>
            </a:p>
          </p:txBody>
        </p:sp>
        <p:sp>
          <p:nvSpPr>
            <p:cNvPr id="298" name="Rectangle 70"/>
            <p:cNvSpPr>
              <a:spLocks noChangeArrowheads="1"/>
            </p:cNvSpPr>
            <p:nvPr/>
          </p:nvSpPr>
          <p:spPr bwMode="auto">
            <a:xfrm>
              <a:off x="8894797" y="5042187"/>
              <a:ext cx="1580061"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2000" b="1" dirty="0">
                  <a:solidFill>
                    <a:srgbClr val="CD28A5"/>
                  </a:solidFill>
                  <a:latin typeface="Arial Narrow" pitchFamily="34" charset="0"/>
                </a:rPr>
                <a:t>450 </a:t>
              </a:r>
              <a:r>
                <a:rPr lang="en-US" sz="2000" dirty="0">
                  <a:solidFill>
                    <a:srgbClr val="CD28A5"/>
                  </a:solidFill>
                  <a:latin typeface="Arial Narrow" pitchFamily="34" charset="0"/>
                </a:rPr>
                <a:t>Element</a:t>
              </a:r>
              <a:endParaRPr lang="en-US" sz="2000" dirty="0">
                <a:solidFill>
                  <a:srgbClr val="CD28A5"/>
                </a:solidFill>
                <a:latin typeface="Arial Narrow" pitchFamily="112" charset="0"/>
              </a:endParaRPr>
            </a:p>
            <a:p>
              <a:pPr algn="r">
                <a:lnSpc>
                  <a:spcPct val="85000"/>
                </a:lnSpc>
                <a:spcBef>
                  <a:spcPts val="200"/>
                </a:spcBef>
              </a:pPr>
              <a:r>
                <a:rPr lang="en-US" sz="1600" dirty="0">
                  <a:solidFill>
                    <a:srgbClr val="CD28A5"/>
                  </a:solidFill>
                  <a:latin typeface="Arial Narrow" pitchFamily="112" charset="0"/>
                </a:rPr>
                <a:t>Place additional content here. Your content can be placed in this area. </a:t>
              </a:r>
            </a:p>
          </p:txBody>
        </p:sp>
        <p:grpSp>
          <p:nvGrpSpPr>
            <p:cNvPr id="277" name="Group 276" descr="Family Icon Gray and Pink"/>
            <p:cNvGrpSpPr/>
            <p:nvPr/>
          </p:nvGrpSpPr>
          <p:grpSpPr>
            <a:xfrm>
              <a:off x="10744223" y="5185716"/>
              <a:ext cx="1004697" cy="757932"/>
              <a:chOff x="4191000" y="685800"/>
              <a:chExt cx="719451" cy="542746"/>
            </a:xfrm>
            <a:solidFill>
              <a:srgbClr val="E83CC9"/>
            </a:solidFill>
          </p:grpSpPr>
          <p:grpSp>
            <p:nvGrpSpPr>
              <p:cNvPr id="278" name="Group 277"/>
              <p:cNvGrpSpPr/>
              <p:nvPr/>
            </p:nvGrpSpPr>
            <p:grpSpPr>
              <a:xfrm>
                <a:off x="4549596" y="685800"/>
                <a:ext cx="199086" cy="523785"/>
                <a:chOff x="4305301" y="4281488"/>
                <a:chExt cx="266700" cy="701675"/>
              </a:xfrm>
              <a:grpFill/>
            </p:grpSpPr>
            <p:sp>
              <p:nvSpPr>
                <p:cNvPr id="296"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7"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9" name="Group 278"/>
              <p:cNvGrpSpPr/>
              <p:nvPr/>
            </p:nvGrpSpPr>
            <p:grpSpPr>
              <a:xfrm>
                <a:off x="4343400" y="692910"/>
                <a:ext cx="238192" cy="520230"/>
                <a:chOff x="4752976" y="4278313"/>
                <a:chExt cx="319088" cy="696912"/>
              </a:xfrm>
              <a:grpFill/>
            </p:grpSpPr>
            <p:sp>
              <p:nvSpPr>
                <p:cNvPr id="294"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5"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p:cNvGrpSpPr/>
              <p:nvPr/>
            </p:nvGrpSpPr>
            <p:grpSpPr>
              <a:xfrm>
                <a:off x="4191000" y="895551"/>
                <a:ext cx="145760" cy="321145"/>
                <a:chOff x="3541713" y="4346575"/>
                <a:chExt cx="195263" cy="430213"/>
              </a:xfrm>
              <a:grpFill/>
            </p:grpSpPr>
            <p:sp>
              <p:nvSpPr>
                <p:cNvPr id="292"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3"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p:cNvGrpSpPr/>
              <p:nvPr/>
            </p:nvGrpSpPr>
            <p:grpSpPr>
              <a:xfrm>
                <a:off x="4724400" y="907401"/>
                <a:ext cx="186051" cy="321145"/>
                <a:chOff x="3757613" y="4349750"/>
                <a:chExt cx="249238" cy="430213"/>
              </a:xfrm>
              <a:grpFill/>
            </p:grpSpPr>
            <p:sp>
              <p:nvSpPr>
                <p:cNvPr id="290"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1"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8" name="Group 7" descr="Blue shapes group."/>
          <p:cNvGrpSpPr/>
          <p:nvPr/>
        </p:nvGrpSpPr>
        <p:grpSpPr>
          <a:xfrm>
            <a:off x="290319" y="1295400"/>
            <a:ext cx="5830584" cy="5138214"/>
            <a:chOff x="290319" y="1295400"/>
            <a:chExt cx="5830584" cy="5138214"/>
          </a:xfrm>
        </p:grpSpPr>
        <p:grpSp>
          <p:nvGrpSpPr>
            <p:cNvPr id="3" name="Group 2" descr="Blue group."/>
            <p:cNvGrpSpPr/>
            <p:nvPr/>
          </p:nvGrpSpPr>
          <p:grpSpPr>
            <a:xfrm>
              <a:off x="290319" y="1295400"/>
              <a:ext cx="5821322" cy="5138214"/>
              <a:chOff x="290319" y="1295400"/>
              <a:chExt cx="5821322" cy="5138214"/>
            </a:xfrm>
          </p:grpSpPr>
          <p:sp>
            <p:nvSpPr>
              <p:cNvPr id="164" name="TextBox 163"/>
              <p:cNvSpPr txBox="1"/>
              <p:nvPr/>
            </p:nvSpPr>
            <p:spPr>
              <a:xfrm>
                <a:off x="4159013" y="1400252"/>
                <a:ext cx="1447800" cy="523220"/>
              </a:xfrm>
              <a:prstGeom prst="rect">
                <a:avLst/>
              </a:prstGeom>
              <a:noFill/>
            </p:spPr>
            <p:txBody>
              <a:bodyPr wrap="square" rtlCol="0">
                <a:spAutoFit/>
              </a:bodyPr>
              <a:lstStyle/>
              <a:p>
                <a:pPr algn="r"/>
                <a:r>
                  <a:rPr lang="en-US" sz="2800" dirty="0">
                    <a:solidFill>
                      <a:srgbClr val="2E76D4"/>
                    </a:solidFill>
                    <a:latin typeface="Arial"/>
                    <a:cs typeface="Arial"/>
                  </a:rPr>
                  <a:t>Males</a:t>
                </a:r>
              </a:p>
            </p:txBody>
          </p:sp>
          <p:grpSp>
            <p:nvGrpSpPr>
              <p:cNvPr id="175" name="Group 174" descr="Male Half Icon"/>
              <p:cNvGrpSpPr/>
              <p:nvPr/>
            </p:nvGrpSpPr>
            <p:grpSpPr>
              <a:xfrm>
                <a:off x="5103812" y="1295400"/>
                <a:ext cx="1007829" cy="5138214"/>
                <a:chOff x="5065712" y="990600"/>
                <a:chExt cx="1007829" cy="5138214"/>
              </a:xfrm>
            </p:grpSpPr>
            <p:sp>
              <p:nvSpPr>
                <p:cNvPr id="185" name="Freeform 16">
                  <a:extLst>
                    <a:ext uri="{C183D7F6-B498-43B3-948B-1728B52AA6E4}">
                      <adec:decorative xmlns:adec="http://schemas.microsoft.com/office/drawing/2017/decorative" val="1"/>
                    </a:ext>
                  </a:extLst>
                </p:cNvPr>
                <p:cNvSpPr>
                  <a:spLocks/>
                </p:cNvSpPr>
                <p:nvPr/>
              </p:nvSpPr>
              <p:spPr bwMode="auto">
                <a:xfrm>
                  <a:off x="5065712" y="1905001"/>
                  <a:ext cx="1007829" cy="4223813"/>
                </a:xfrm>
                <a:custGeom>
                  <a:avLst/>
                  <a:gdLst>
                    <a:gd name="T0" fmla="*/ 10 w 41"/>
                    <a:gd name="T1" fmla="*/ 4 h 173"/>
                    <a:gd name="T2" fmla="*/ 40 w 41"/>
                    <a:gd name="T3" fmla="*/ 1 h 173"/>
                    <a:gd name="T4" fmla="*/ 41 w 41"/>
                    <a:gd name="T5" fmla="*/ 81 h 173"/>
                    <a:gd name="T6" fmla="*/ 38 w 41"/>
                    <a:gd name="T7" fmla="*/ 84 h 173"/>
                    <a:gd name="T8" fmla="*/ 38 w 41"/>
                    <a:gd name="T9" fmla="*/ 162 h 173"/>
                    <a:gd name="T10" fmla="*/ 20 w 41"/>
                    <a:gd name="T11" fmla="*/ 165 h 173"/>
                    <a:gd name="T12" fmla="*/ 19 w 41"/>
                    <a:gd name="T13" fmla="*/ 155 h 173"/>
                    <a:gd name="T14" fmla="*/ 19 w 41"/>
                    <a:gd name="T15" fmla="*/ 28 h 173"/>
                    <a:gd name="T16" fmla="*/ 15 w 41"/>
                    <a:gd name="T17" fmla="*/ 28 h 173"/>
                    <a:gd name="T18" fmla="*/ 15 w 41"/>
                    <a:gd name="T19" fmla="*/ 74 h 173"/>
                    <a:gd name="T20" fmla="*/ 7 w 41"/>
                    <a:gd name="T21" fmla="*/ 83 h 173"/>
                    <a:gd name="T22" fmla="*/ 1 w 41"/>
                    <a:gd name="T23" fmla="*/ 76 h 173"/>
                    <a:gd name="T24" fmla="*/ 0 w 41"/>
                    <a:gd name="T25" fmla="*/ 22 h 173"/>
                    <a:gd name="T26" fmla="*/ 10 w 41"/>
                    <a:gd name="T27" fmla="*/ 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173">
                      <a:moveTo>
                        <a:pt x="10" y="4"/>
                      </a:moveTo>
                      <a:cubicBezTo>
                        <a:pt x="19" y="0"/>
                        <a:pt x="30" y="1"/>
                        <a:pt x="40" y="1"/>
                      </a:cubicBezTo>
                      <a:cubicBezTo>
                        <a:pt x="41" y="27"/>
                        <a:pt x="40" y="54"/>
                        <a:pt x="41" y="81"/>
                      </a:cubicBezTo>
                      <a:cubicBezTo>
                        <a:pt x="40" y="82"/>
                        <a:pt x="39" y="84"/>
                        <a:pt x="38" y="84"/>
                      </a:cubicBezTo>
                      <a:cubicBezTo>
                        <a:pt x="38" y="110"/>
                        <a:pt x="38" y="136"/>
                        <a:pt x="38" y="162"/>
                      </a:cubicBezTo>
                      <a:cubicBezTo>
                        <a:pt x="38" y="171"/>
                        <a:pt x="23" y="173"/>
                        <a:pt x="20" y="165"/>
                      </a:cubicBezTo>
                      <a:cubicBezTo>
                        <a:pt x="19" y="162"/>
                        <a:pt x="19" y="158"/>
                        <a:pt x="19" y="155"/>
                      </a:cubicBezTo>
                      <a:cubicBezTo>
                        <a:pt x="19" y="113"/>
                        <a:pt x="19" y="71"/>
                        <a:pt x="19" y="28"/>
                      </a:cubicBezTo>
                      <a:cubicBezTo>
                        <a:pt x="18" y="28"/>
                        <a:pt x="16" y="28"/>
                        <a:pt x="15" y="28"/>
                      </a:cubicBezTo>
                      <a:cubicBezTo>
                        <a:pt x="15" y="44"/>
                        <a:pt x="15" y="59"/>
                        <a:pt x="15" y="74"/>
                      </a:cubicBezTo>
                      <a:cubicBezTo>
                        <a:pt x="15" y="79"/>
                        <a:pt x="12" y="84"/>
                        <a:pt x="7" y="83"/>
                      </a:cubicBezTo>
                      <a:cubicBezTo>
                        <a:pt x="3" y="84"/>
                        <a:pt x="0" y="80"/>
                        <a:pt x="1" y="76"/>
                      </a:cubicBezTo>
                      <a:cubicBezTo>
                        <a:pt x="0" y="58"/>
                        <a:pt x="0" y="40"/>
                        <a:pt x="0" y="22"/>
                      </a:cubicBezTo>
                      <a:cubicBezTo>
                        <a:pt x="0" y="15"/>
                        <a:pt x="3" y="7"/>
                        <a:pt x="10" y="4"/>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Oval 17">
                  <a:extLst>
                    <a:ext uri="{C183D7F6-B498-43B3-948B-1728B52AA6E4}">
                      <adec:decorative xmlns:adec="http://schemas.microsoft.com/office/drawing/2017/decorative" val="1"/>
                    </a:ext>
                  </a:extLst>
                </p:cNvPr>
                <p:cNvSpPr/>
                <p:nvPr/>
              </p:nvSpPr>
              <p:spPr bwMode="auto">
                <a:xfrm>
                  <a:off x="5575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2E76D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4" name="Freeform 12">
                <a:extLst>
                  <a:ext uri="{C183D7F6-B498-43B3-948B-1728B52AA6E4}">
                    <adec:decorative xmlns:adec="http://schemas.microsoft.com/office/drawing/2017/decorative" val="1"/>
                  </a:ext>
                </a:extLst>
              </p:cNvPr>
              <p:cNvSpPr>
                <a:spLocks noEditPoints="1"/>
              </p:cNvSpPr>
              <p:nvPr/>
            </p:nvSpPr>
            <p:spPr bwMode="auto">
              <a:xfrm>
                <a:off x="928989"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Rectangle 70"/>
              <p:cNvSpPr>
                <a:spLocks noChangeArrowheads="1"/>
              </p:cNvSpPr>
              <p:nvPr/>
            </p:nvSpPr>
            <p:spPr bwMode="auto">
              <a:xfrm>
                <a:off x="1861922" y="1976593"/>
                <a:ext cx="2344291" cy="647393"/>
              </a:xfrm>
              <a:prstGeom prst="rect">
                <a:avLst/>
              </a:prstGeom>
              <a:noFill/>
              <a:ln w="9525">
                <a:noFill/>
                <a:miter lim="800000"/>
                <a:headEnd/>
                <a:tailEnd/>
              </a:ln>
            </p:spPr>
            <p:txBody>
              <a:bodyPr lIns="45720" tIns="18288" rIns="27432" bIns="18288"/>
              <a:lstStyle/>
              <a:p>
                <a:pPr>
                  <a:lnSpc>
                    <a:spcPct val="85000"/>
                  </a:lnSpc>
                  <a:spcBef>
                    <a:spcPts val="200"/>
                  </a:spcBef>
                </a:pPr>
                <a:r>
                  <a:rPr lang="en-US" sz="1800" b="1" dirty="0">
                    <a:solidFill>
                      <a:srgbClr val="2E76D4"/>
                    </a:solidFill>
                    <a:latin typeface="Arial Narrow" pitchFamily="34" charset="0"/>
                  </a:rPr>
                  <a:t>22% </a:t>
                </a:r>
                <a:r>
                  <a:rPr lang="en-US" sz="1800" dirty="0">
                    <a:solidFill>
                      <a:srgbClr val="2E76D4"/>
                    </a:solidFill>
                    <a:latin typeface="Arial Narrow" pitchFamily="34" charset="0"/>
                  </a:rPr>
                  <a:t>Element One</a:t>
                </a:r>
                <a:endParaRPr lang="en-US" sz="1800" dirty="0">
                  <a:solidFill>
                    <a:srgbClr val="2E76D4"/>
                  </a:solidFill>
                  <a:latin typeface="Arial Narrow" pitchFamily="112" charset="0"/>
                </a:endParaRPr>
              </a:p>
              <a:p>
                <a:pP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7" name="Rectangle 70"/>
              <p:cNvSpPr>
                <a:spLocks noChangeArrowheads="1"/>
              </p:cNvSpPr>
              <p:nvPr/>
            </p:nvSpPr>
            <p:spPr bwMode="auto">
              <a:xfrm>
                <a:off x="290319" y="3236126"/>
                <a:ext cx="1356312"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3 in 5</a:t>
                </a:r>
              </a:p>
              <a:p>
                <a:pPr algn="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3" name="Rectangle 202"/>
              <p:cNvSpPr/>
              <p:nvPr/>
            </p:nvSpPr>
            <p:spPr bwMode="auto">
              <a:xfrm>
                <a:off x="1909764" y="3176323"/>
                <a:ext cx="93293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One</a:t>
                </a:r>
              </a:p>
            </p:txBody>
          </p:sp>
          <p:sp>
            <p:nvSpPr>
              <p:cNvPr id="217" name="Rectangle 70"/>
              <p:cNvSpPr>
                <a:spLocks noChangeArrowheads="1"/>
              </p:cNvSpPr>
              <p:nvPr/>
            </p:nvSpPr>
            <p:spPr bwMode="auto">
              <a:xfrm>
                <a:off x="2842697" y="3152401"/>
                <a:ext cx="737734"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14%</a:t>
                </a:r>
                <a:endParaRPr lang="en-US" sz="1400" dirty="0">
                  <a:solidFill>
                    <a:srgbClr val="2E76D4"/>
                  </a:solidFill>
                  <a:latin typeface="Arial Narrow" pitchFamily="112" charset="0"/>
                </a:endParaRPr>
              </a:p>
            </p:txBody>
          </p:sp>
          <p:sp>
            <p:nvSpPr>
              <p:cNvPr id="199" name="Rectangle 198"/>
              <p:cNvSpPr/>
              <p:nvPr/>
            </p:nvSpPr>
            <p:spPr bwMode="auto">
              <a:xfrm>
                <a:off x="1909764" y="3463379"/>
                <a:ext cx="157880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Two</a:t>
                </a:r>
              </a:p>
            </p:txBody>
          </p:sp>
          <p:sp>
            <p:nvSpPr>
              <p:cNvPr id="218" name="Rectangle 70"/>
              <p:cNvSpPr>
                <a:spLocks noChangeArrowheads="1"/>
              </p:cNvSpPr>
              <p:nvPr/>
            </p:nvSpPr>
            <p:spPr bwMode="auto">
              <a:xfrm>
                <a:off x="3488573" y="3439457"/>
                <a:ext cx="7176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22%</a:t>
                </a:r>
                <a:endParaRPr lang="en-US" sz="1400" dirty="0">
                  <a:solidFill>
                    <a:srgbClr val="2E76D4"/>
                  </a:solidFill>
                  <a:latin typeface="Arial Narrow" pitchFamily="112" charset="0"/>
                </a:endParaRPr>
              </a:p>
            </p:txBody>
          </p:sp>
          <p:sp>
            <p:nvSpPr>
              <p:cNvPr id="200" name="Rectangle 199"/>
              <p:cNvSpPr/>
              <p:nvPr/>
            </p:nvSpPr>
            <p:spPr bwMode="auto">
              <a:xfrm>
                <a:off x="1909764" y="3750435"/>
                <a:ext cx="229644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Three</a:t>
                </a:r>
              </a:p>
            </p:txBody>
          </p:sp>
          <p:sp>
            <p:nvSpPr>
              <p:cNvPr id="219" name="Rectangle 70"/>
              <p:cNvSpPr>
                <a:spLocks noChangeArrowheads="1"/>
              </p:cNvSpPr>
              <p:nvPr/>
            </p:nvSpPr>
            <p:spPr bwMode="auto">
              <a:xfrm>
                <a:off x="4206214" y="3738474"/>
                <a:ext cx="517392"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31%</a:t>
                </a:r>
                <a:endParaRPr lang="en-US" sz="1400" dirty="0">
                  <a:solidFill>
                    <a:srgbClr val="2E76D4"/>
                  </a:solidFill>
                  <a:latin typeface="Arial Narrow" pitchFamily="112" charset="0"/>
                </a:endParaRPr>
              </a:p>
            </p:txBody>
          </p:sp>
          <p:sp>
            <p:nvSpPr>
              <p:cNvPr id="201" name="Rectangle 200"/>
              <p:cNvSpPr/>
              <p:nvPr/>
            </p:nvSpPr>
            <p:spPr bwMode="auto">
              <a:xfrm>
                <a:off x="1909764" y="4037491"/>
                <a:ext cx="2511741"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Four</a:t>
                </a:r>
              </a:p>
            </p:txBody>
          </p:sp>
          <p:sp>
            <p:nvSpPr>
              <p:cNvPr id="220" name="Rectangle 70"/>
              <p:cNvSpPr>
                <a:spLocks noChangeArrowheads="1"/>
              </p:cNvSpPr>
              <p:nvPr/>
            </p:nvSpPr>
            <p:spPr bwMode="auto">
              <a:xfrm>
                <a:off x="4427486" y="4025530"/>
                <a:ext cx="5382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34%</a:t>
                </a:r>
                <a:endParaRPr lang="en-US" sz="1400" dirty="0">
                  <a:solidFill>
                    <a:srgbClr val="2E76D4"/>
                  </a:solidFill>
                  <a:latin typeface="Arial Narrow" pitchFamily="112" charset="0"/>
                </a:endParaRPr>
              </a:p>
            </p:txBody>
          </p:sp>
          <p:sp>
            <p:nvSpPr>
              <p:cNvPr id="202" name="Rectangle 201"/>
              <p:cNvSpPr/>
              <p:nvPr/>
            </p:nvSpPr>
            <p:spPr bwMode="auto">
              <a:xfrm>
                <a:off x="1909764" y="4324547"/>
                <a:ext cx="287056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Five</a:t>
                </a:r>
              </a:p>
            </p:txBody>
          </p:sp>
          <p:sp>
            <p:nvSpPr>
              <p:cNvPr id="221" name="Rectangle 70"/>
              <p:cNvSpPr>
                <a:spLocks noChangeArrowheads="1"/>
              </p:cNvSpPr>
              <p:nvPr/>
            </p:nvSpPr>
            <p:spPr bwMode="auto">
              <a:xfrm>
                <a:off x="4786306" y="4312586"/>
                <a:ext cx="54610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39%</a:t>
                </a:r>
                <a:endParaRPr lang="en-US" sz="1400" dirty="0">
                  <a:solidFill>
                    <a:srgbClr val="2E76D4"/>
                  </a:solidFill>
                  <a:latin typeface="Arial Narrow" pitchFamily="112" charset="0"/>
                </a:endParaRPr>
              </a:p>
            </p:txBody>
          </p:sp>
          <p:grpSp>
            <p:nvGrpSpPr>
              <p:cNvPr id="263" name="Group 262" descr="Family Icon Gray and Blue"/>
              <p:cNvGrpSpPr/>
              <p:nvPr/>
            </p:nvGrpSpPr>
            <p:grpSpPr>
              <a:xfrm>
                <a:off x="455612" y="5185716"/>
                <a:ext cx="1004697" cy="757932"/>
                <a:chOff x="4191000" y="685800"/>
                <a:chExt cx="719451" cy="542746"/>
              </a:xfrm>
              <a:solidFill>
                <a:srgbClr val="2E76D4"/>
              </a:solidFill>
            </p:grpSpPr>
            <p:grpSp>
              <p:nvGrpSpPr>
                <p:cNvPr id="264" name="Group 263"/>
                <p:cNvGrpSpPr/>
                <p:nvPr/>
              </p:nvGrpSpPr>
              <p:grpSpPr>
                <a:xfrm>
                  <a:off x="4549596" y="685800"/>
                  <a:ext cx="199086" cy="523785"/>
                  <a:chOff x="4305301" y="4281488"/>
                  <a:chExt cx="266700" cy="701675"/>
                </a:xfrm>
                <a:grpFill/>
              </p:grpSpPr>
              <p:sp>
                <p:nvSpPr>
                  <p:cNvPr id="274"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5"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4343400" y="692910"/>
                  <a:ext cx="238192" cy="520230"/>
                  <a:chOff x="4752976" y="4278313"/>
                  <a:chExt cx="319088" cy="696912"/>
                </a:xfrm>
                <a:grpFill/>
              </p:grpSpPr>
              <p:sp>
                <p:nvSpPr>
                  <p:cNvPr id="272"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3"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4191000" y="895551"/>
                  <a:ext cx="145760" cy="321145"/>
                  <a:chOff x="3541713" y="4346575"/>
                  <a:chExt cx="195263" cy="430213"/>
                </a:xfrm>
                <a:grpFill/>
              </p:grpSpPr>
              <p:sp>
                <p:nvSpPr>
                  <p:cNvPr id="270"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1"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4724400" y="907401"/>
                  <a:ext cx="186051" cy="321145"/>
                  <a:chOff x="3757613" y="4349750"/>
                  <a:chExt cx="249238" cy="430213"/>
                </a:xfrm>
                <a:grpFill/>
              </p:grpSpPr>
              <p:sp>
                <p:nvSpPr>
                  <p:cNvPr id="268"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9"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6" name="Rectangle 70"/>
              <p:cNvSpPr>
                <a:spLocks noChangeArrowheads="1"/>
              </p:cNvSpPr>
              <p:nvPr/>
            </p:nvSpPr>
            <p:spPr bwMode="auto">
              <a:xfrm>
                <a:off x="1598612" y="5042187"/>
                <a:ext cx="1511507"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2000" b="1" dirty="0">
                    <a:solidFill>
                      <a:srgbClr val="2E76D4"/>
                    </a:solidFill>
                    <a:latin typeface="Arial Narrow" pitchFamily="34" charset="0"/>
                  </a:rPr>
                  <a:t>275 </a:t>
                </a:r>
                <a:r>
                  <a:rPr lang="en-US" sz="2000" dirty="0">
                    <a:solidFill>
                      <a:srgbClr val="2E76D4"/>
                    </a:solidFill>
                    <a:latin typeface="Arial Narrow" pitchFamily="34" charset="0"/>
                  </a:rPr>
                  <a:t>Element</a:t>
                </a:r>
                <a:endParaRPr lang="en-US" sz="2000" dirty="0">
                  <a:solidFill>
                    <a:srgbClr val="2E76D4"/>
                  </a:solidFill>
                  <a:latin typeface="Arial Narrow" pitchFamily="112" charset="0"/>
                </a:endParaRPr>
              </a:p>
              <a:p>
                <a:pPr>
                  <a:lnSpc>
                    <a:spcPct val="85000"/>
                  </a:lnSpc>
                  <a:spcBef>
                    <a:spcPts val="200"/>
                  </a:spcBef>
                </a:pPr>
                <a:r>
                  <a:rPr lang="en-US" sz="1600" dirty="0">
                    <a:solidFill>
                      <a:srgbClr val="2E76D4"/>
                    </a:solidFill>
                    <a:latin typeface="Arial Narrow" pitchFamily="112" charset="0"/>
                  </a:rPr>
                  <a:t>Place additional content here. Your content can be placed in this area. </a:t>
                </a:r>
              </a:p>
            </p:txBody>
          </p:sp>
          <p:sp>
            <p:nvSpPr>
              <p:cNvPr id="261" name="Rectangle 70"/>
              <p:cNvSpPr>
                <a:spLocks noChangeArrowheads="1"/>
              </p:cNvSpPr>
              <p:nvPr/>
            </p:nvSpPr>
            <p:spPr bwMode="auto">
              <a:xfrm>
                <a:off x="3153674" y="5185716"/>
                <a:ext cx="1148225" cy="932932"/>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29%</a:t>
                </a:r>
              </a:p>
              <a:p>
                <a:pPr algn="r">
                  <a:lnSpc>
                    <a:spcPct val="85000"/>
                  </a:lnSpc>
                  <a:spcBef>
                    <a:spcPts val="200"/>
                  </a:spcBef>
                </a:pPr>
                <a:r>
                  <a:rPr lang="en-US" sz="1400" dirty="0">
                    <a:solidFill>
                      <a:srgbClr val="2E76D4"/>
                    </a:solidFill>
                    <a:latin typeface="Arial Narrow" pitchFamily="112" charset="0"/>
                  </a:rPr>
                  <a:t>Place additional content here. </a:t>
                </a:r>
              </a:p>
            </p:txBody>
          </p:sp>
          <p:grpSp>
            <p:nvGrpSpPr>
              <p:cNvPr id="258" name="Group 257" descr="Blue Pie Chart Icon"/>
              <p:cNvGrpSpPr/>
              <p:nvPr/>
            </p:nvGrpSpPr>
            <p:grpSpPr>
              <a:xfrm>
                <a:off x="4301899" y="5142938"/>
                <a:ext cx="928815" cy="975710"/>
                <a:chOff x="6808344" y="2256539"/>
                <a:chExt cx="2335656" cy="2453575"/>
              </a:xfrm>
              <a:solidFill>
                <a:srgbClr val="2E76D4"/>
              </a:solidFill>
            </p:grpSpPr>
            <p:sp>
              <p:nvSpPr>
                <p:cNvPr id="259"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 name="Rectangle 6">
              <a:extLst>
                <a:ext uri="{C183D7F6-B498-43B3-948B-1728B52AA6E4}">
                  <adec:decorative xmlns:adec="http://schemas.microsoft.com/office/drawing/2017/decorative" val="1"/>
                </a:ext>
              </a:extLst>
            </p:cNvPr>
            <p:cNvSpPr/>
            <p:nvPr/>
          </p:nvSpPr>
          <p:spPr>
            <a:xfrm>
              <a:off x="6043578" y="2106258"/>
              <a:ext cx="77325" cy="2218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Introduction</a:t>
            </a:r>
          </a:p>
        </p:txBody>
      </p:sp>
      <p:sp>
        <p:nvSpPr>
          <p:cNvPr id="64" name="Text Placeholder 63">
            <a:extLst>
              <a:ext uri="{FF2B5EF4-FFF2-40B4-BE49-F238E27FC236}">
                <a16:creationId xmlns:a16="http://schemas.microsoft.com/office/drawing/2014/main" id="{0EFCD124-5D28-4152-9127-D227F5F7D553}"/>
              </a:ext>
            </a:extLst>
          </p:cNvPr>
          <p:cNvSpPr>
            <a:spLocks noGrp="1"/>
          </p:cNvSpPr>
          <p:nvPr>
            <p:ph type="body" idx="1"/>
          </p:nvPr>
        </p:nvSpPr>
        <p:spPr/>
        <p:txBody>
          <a:bodyPr/>
          <a:lstStyle/>
          <a:p>
            <a:r>
              <a:rPr lang="en-US" dirty="0">
                <a:solidFill>
                  <a:srgbClr val="405F83"/>
                </a:solidFill>
              </a:rPr>
              <a:t>Project 1 - CalFresh </a:t>
            </a:r>
          </a:p>
        </p:txBody>
      </p:sp>
      <p:sp>
        <p:nvSpPr>
          <p:cNvPr id="5" name="Text Placeholder 4">
            <a:extLst>
              <a:ext uri="{FF2B5EF4-FFF2-40B4-BE49-F238E27FC236}">
                <a16:creationId xmlns:a16="http://schemas.microsoft.com/office/drawing/2014/main" id="{989394AE-BBB3-4246-AB58-7ECE46AF2BBD}"/>
              </a:ext>
            </a:extLst>
          </p:cNvPr>
          <p:cNvSpPr>
            <a:spLocks noGrp="1"/>
          </p:cNvSpPr>
          <p:nvPr>
            <p:ph type="body" sz="quarter" idx="3"/>
          </p:nvPr>
        </p:nvSpPr>
        <p:spPr/>
        <p:txBody>
          <a:bodyPr/>
          <a:lstStyle/>
          <a:p>
            <a:r>
              <a:rPr lang="en-US" dirty="0">
                <a:solidFill>
                  <a:srgbClr val="405F83"/>
                </a:solidFill>
              </a:rPr>
              <a:t>Research Question</a:t>
            </a:r>
          </a:p>
        </p:txBody>
      </p:sp>
      <p:sp>
        <p:nvSpPr>
          <p:cNvPr id="7" name="Content Placeholder 6">
            <a:extLst>
              <a:ext uri="{FF2B5EF4-FFF2-40B4-BE49-F238E27FC236}">
                <a16:creationId xmlns:a16="http://schemas.microsoft.com/office/drawing/2014/main" id="{DAE521BC-78A9-4AE7-BD91-886A25CA855E}"/>
              </a:ext>
            </a:extLst>
          </p:cNvPr>
          <p:cNvSpPr>
            <a:spLocks noGrp="1"/>
          </p:cNvSpPr>
          <p:nvPr>
            <p:ph sz="quarter" idx="4"/>
          </p:nvPr>
        </p:nvSpPr>
        <p:spPr/>
        <p:txBody>
          <a:bodyPr>
            <a:normAutofit/>
          </a:bodyPr>
          <a:lstStyle/>
          <a:p>
            <a:r>
              <a:rPr lang="en-US" sz="2400" dirty="0">
                <a:solidFill>
                  <a:schemeClr val="tx1">
                    <a:lumMod val="65000"/>
                    <a:lumOff val="35000"/>
                  </a:schemeClr>
                </a:solidFill>
              </a:rPr>
              <a:t>Correlation of COVID-19, unemployment and rise of CalFresh enrollment overtime</a:t>
            </a:r>
          </a:p>
          <a:p>
            <a:r>
              <a:rPr lang="en-US" sz="2400" dirty="0">
                <a:solidFill>
                  <a:schemeClr val="tx1">
                    <a:lumMod val="65000"/>
                    <a:lumOff val="35000"/>
                  </a:schemeClr>
                </a:solidFill>
              </a:rPr>
              <a:t>Focus: California and its 58 counties</a:t>
            </a:r>
          </a:p>
          <a:p>
            <a:r>
              <a:rPr lang="en-US" sz="2400" dirty="0">
                <a:solidFill>
                  <a:schemeClr val="tx1">
                    <a:lumMod val="65000"/>
                    <a:lumOff val="35000"/>
                  </a:schemeClr>
                </a:solidFill>
              </a:rPr>
              <a:t>Data: CA Dept of Social Services (CalFresh), US Census data &amp; NY Times US counties information</a:t>
            </a:r>
          </a:p>
          <a:p>
            <a:r>
              <a:rPr lang="en-US" sz="2400" dirty="0">
                <a:solidFill>
                  <a:schemeClr val="tx1">
                    <a:lumMod val="65000"/>
                    <a:lumOff val="35000"/>
                  </a:schemeClr>
                </a:solidFill>
              </a:rPr>
              <a:t>The data presented provides an accurate picture rather than  precise one</a:t>
            </a:r>
          </a:p>
        </p:txBody>
      </p:sp>
      <p:grpSp>
        <p:nvGrpSpPr>
          <p:cNvPr id="66" name="Group 65">
            <a:extLst>
              <a:ext uri="{FF2B5EF4-FFF2-40B4-BE49-F238E27FC236}">
                <a16:creationId xmlns:a16="http://schemas.microsoft.com/office/drawing/2014/main" id="{F8D7022D-76A7-4EC0-8D6D-DB2F6902F319}"/>
              </a:ext>
            </a:extLst>
          </p:cNvPr>
          <p:cNvGrpSpPr/>
          <p:nvPr/>
        </p:nvGrpSpPr>
        <p:grpSpPr>
          <a:xfrm>
            <a:off x="6399212" y="1447800"/>
            <a:ext cx="4879881" cy="4750372"/>
            <a:chOff x="6399212" y="1447800"/>
            <a:chExt cx="4879881" cy="4750372"/>
          </a:xfrm>
        </p:grpSpPr>
        <p:cxnSp>
          <p:nvCxnSpPr>
            <p:cNvPr id="53" name="Straight Arrow Connector 52">
              <a:extLst>
                <a:ext uri="{FF2B5EF4-FFF2-40B4-BE49-F238E27FC236}">
                  <a16:creationId xmlns:a16="http://schemas.microsoft.com/office/drawing/2014/main" id="{C643474F-91DC-4393-B918-CE3CD6D52274}"/>
                </a:ext>
              </a:extLst>
            </p:cNvPr>
            <p:cNvCxnSpPr>
              <a:cxnSpLocks/>
            </p:cNvCxnSpPr>
            <p:nvPr/>
          </p:nvCxnSpPr>
          <p:spPr>
            <a:xfrm>
              <a:off x="9904412" y="6198172"/>
              <a:ext cx="1374681" cy="0"/>
            </a:xfrm>
            <a:prstGeom prst="straightConnector1">
              <a:avLst/>
            </a:prstGeom>
            <a:ln w="22225">
              <a:gradFill>
                <a:gsLst>
                  <a:gs pos="15000">
                    <a:schemeClr val="bg1"/>
                  </a:gs>
                  <a:gs pos="74000">
                    <a:schemeClr val="bg1">
                      <a:lumMod val="75000"/>
                    </a:schemeClr>
                  </a:gs>
                  <a:gs pos="83000">
                    <a:schemeClr val="tx1">
                      <a:lumMod val="65000"/>
                      <a:lumOff val="35000"/>
                    </a:schemeClr>
                  </a:gs>
                  <a:gs pos="100000">
                    <a:schemeClr val="tx1">
                      <a:lumMod val="95000"/>
                      <a:lumOff val="5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9AC61E0-1484-4289-B83E-AB9BEFF29234}"/>
                </a:ext>
              </a:extLst>
            </p:cNvPr>
            <p:cNvCxnSpPr>
              <a:cxnSpLocks/>
            </p:cNvCxnSpPr>
            <p:nvPr/>
          </p:nvCxnSpPr>
          <p:spPr>
            <a:xfrm rot="10800000">
              <a:off x="6399212" y="1447800"/>
              <a:ext cx="1374681" cy="0"/>
            </a:xfrm>
            <a:prstGeom prst="straightConnector1">
              <a:avLst/>
            </a:prstGeom>
            <a:ln w="22225">
              <a:gradFill>
                <a:gsLst>
                  <a:gs pos="15000">
                    <a:schemeClr val="bg1"/>
                  </a:gs>
                  <a:gs pos="74000">
                    <a:schemeClr val="bg1">
                      <a:lumMod val="75000"/>
                    </a:schemeClr>
                  </a:gs>
                  <a:gs pos="83000">
                    <a:schemeClr val="tx1">
                      <a:lumMod val="65000"/>
                      <a:lumOff val="35000"/>
                    </a:schemeClr>
                  </a:gs>
                  <a:gs pos="100000">
                    <a:schemeClr val="tx1">
                      <a:lumMod val="95000"/>
                      <a:lumOff val="5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6256B1AD-8663-4121-B222-FC70C73A7C8C}"/>
              </a:ext>
            </a:extLst>
          </p:cNvPr>
          <p:cNvGrpSpPr/>
          <p:nvPr/>
        </p:nvGrpSpPr>
        <p:grpSpPr>
          <a:xfrm>
            <a:off x="6932612" y="2279109"/>
            <a:ext cx="3255264" cy="3525012"/>
            <a:chOff x="10715180" y="2798064"/>
            <a:chExt cx="3255264" cy="3525012"/>
          </a:xfrm>
        </p:grpSpPr>
        <p:sp>
          <p:nvSpPr>
            <p:cNvPr id="10" name="Oval 9">
              <a:extLst>
                <a:ext uri="{FF2B5EF4-FFF2-40B4-BE49-F238E27FC236}">
                  <a16:creationId xmlns:a16="http://schemas.microsoft.com/office/drawing/2014/main" id="{7DB95DC5-BB43-4513-B649-E918B4D791CA}"/>
                </a:ext>
              </a:extLst>
            </p:cNvPr>
            <p:cNvSpPr/>
            <p:nvPr/>
          </p:nvSpPr>
          <p:spPr>
            <a:xfrm>
              <a:off x="10850880" y="3927348"/>
              <a:ext cx="762000" cy="762000"/>
            </a:xfrm>
            <a:prstGeom prst="ellipse">
              <a:avLst/>
            </a:prstGeom>
            <a:solidFill>
              <a:srgbClr val="389B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A2188CE-2E7F-4F6C-85A8-38564773546F}"/>
                </a:ext>
              </a:extLst>
            </p:cNvPr>
            <p:cNvSpPr/>
            <p:nvPr/>
          </p:nvSpPr>
          <p:spPr>
            <a:xfrm>
              <a:off x="11829288" y="3927348"/>
              <a:ext cx="762000" cy="762000"/>
            </a:xfrm>
            <a:prstGeom prst="ellipse">
              <a:avLst/>
            </a:prstGeom>
            <a:solidFill>
              <a:srgbClr val="389B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CBEF020-23E2-40BF-8E6F-59C42F99D87B}"/>
                </a:ext>
              </a:extLst>
            </p:cNvPr>
            <p:cNvSpPr/>
            <p:nvPr/>
          </p:nvSpPr>
          <p:spPr>
            <a:xfrm>
              <a:off x="10715180" y="4265676"/>
              <a:ext cx="3255264" cy="2057400"/>
            </a:xfrm>
            <a:prstGeom prst="rect">
              <a:avLst/>
            </a:prstGeom>
            <a:solidFill>
              <a:schemeClr val="bg1"/>
            </a:solidFill>
            <a:ln w="6350">
              <a:solidFill>
                <a:srgbClr val="2C7C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3C42C67-22B1-49E0-9977-F9AF3CC4FAAE}"/>
                </a:ext>
              </a:extLst>
            </p:cNvPr>
            <p:cNvCxnSpPr>
              <a:cxnSpLocks/>
            </p:cNvCxnSpPr>
            <p:nvPr/>
          </p:nvCxnSpPr>
          <p:spPr>
            <a:xfrm>
              <a:off x="10924032" y="6185472"/>
              <a:ext cx="1261872" cy="0"/>
            </a:xfrm>
            <a:prstGeom prst="line">
              <a:avLst/>
            </a:prstGeom>
            <a:ln w="28575">
              <a:solidFill>
                <a:srgbClr val="2C7CA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3BB8B81-8C6F-476D-9B15-6A33C9846068}"/>
                </a:ext>
              </a:extLst>
            </p:cNvPr>
            <p:cNvSpPr/>
            <p:nvPr/>
          </p:nvSpPr>
          <p:spPr>
            <a:xfrm>
              <a:off x="13027152"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FF1E8C3-A9D3-447C-8A24-3746A82B6C5A}"/>
                </a:ext>
              </a:extLst>
            </p:cNvPr>
            <p:cNvSpPr/>
            <p:nvPr/>
          </p:nvSpPr>
          <p:spPr>
            <a:xfrm>
              <a:off x="13264423"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A566EAA-CC52-4CF3-B773-2196FAE30C53}"/>
                </a:ext>
              </a:extLst>
            </p:cNvPr>
            <p:cNvSpPr/>
            <p:nvPr/>
          </p:nvSpPr>
          <p:spPr>
            <a:xfrm>
              <a:off x="13501693"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2D1784A-950C-410C-9CB8-0BB19BD5C18C}"/>
                </a:ext>
              </a:extLst>
            </p:cNvPr>
            <p:cNvSpPr>
              <a:spLocks noChangeAspect="1"/>
            </p:cNvSpPr>
            <p:nvPr/>
          </p:nvSpPr>
          <p:spPr>
            <a:xfrm>
              <a:off x="10980420" y="3378708"/>
              <a:ext cx="502920"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9E8B8F1-6683-499C-A0EC-1F71176A5B93}"/>
                </a:ext>
              </a:extLst>
            </p:cNvPr>
            <p:cNvSpPr>
              <a:spLocks noChangeAspect="1"/>
            </p:cNvSpPr>
            <p:nvPr/>
          </p:nvSpPr>
          <p:spPr>
            <a:xfrm>
              <a:off x="11958828" y="3378708"/>
              <a:ext cx="502920"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DD2EFC-1506-4109-8DA3-A9522C4DD588}"/>
                </a:ext>
              </a:extLst>
            </p:cNvPr>
            <p:cNvSpPr/>
            <p:nvPr/>
          </p:nvSpPr>
          <p:spPr>
            <a:xfrm>
              <a:off x="11061192" y="5472240"/>
              <a:ext cx="137160" cy="713232"/>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6A374BE-1C39-4666-8737-B4C5FBFB9A8D}"/>
                </a:ext>
              </a:extLst>
            </p:cNvPr>
            <p:cNvSpPr/>
            <p:nvPr/>
          </p:nvSpPr>
          <p:spPr>
            <a:xfrm>
              <a:off x="11903708" y="5472240"/>
              <a:ext cx="137160" cy="713232"/>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E1DC1B-9429-41F8-8531-67926BC71045}"/>
                </a:ext>
              </a:extLst>
            </p:cNvPr>
            <p:cNvSpPr/>
            <p:nvPr/>
          </p:nvSpPr>
          <p:spPr>
            <a:xfrm>
              <a:off x="11708861" y="5325936"/>
              <a:ext cx="137160" cy="859536"/>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77A947B-FB62-4EED-B047-382A7839261C}"/>
                </a:ext>
              </a:extLst>
            </p:cNvPr>
            <p:cNvSpPr/>
            <p:nvPr/>
          </p:nvSpPr>
          <p:spPr>
            <a:xfrm>
              <a:off x="11273406" y="5325936"/>
              <a:ext cx="137160" cy="859536"/>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BF6015-60D2-46BC-A11E-B9D29300D7FD}"/>
                </a:ext>
              </a:extLst>
            </p:cNvPr>
            <p:cNvSpPr/>
            <p:nvPr/>
          </p:nvSpPr>
          <p:spPr>
            <a:xfrm>
              <a:off x="11489585" y="5042472"/>
              <a:ext cx="137160" cy="114300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5F4C45F-BFA6-498D-BCC3-498C5F157A0E}"/>
                </a:ext>
              </a:extLst>
            </p:cNvPr>
            <p:cNvSpPr/>
            <p:nvPr/>
          </p:nvSpPr>
          <p:spPr>
            <a:xfrm>
              <a:off x="12453105" y="4492752"/>
              <a:ext cx="13716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C67218B-5067-430E-9CFE-28F4DEEFF987}"/>
                </a:ext>
              </a:extLst>
            </p:cNvPr>
            <p:cNvSpPr/>
            <p:nvPr/>
          </p:nvSpPr>
          <p:spPr>
            <a:xfrm>
              <a:off x="12690376" y="4492752"/>
              <a:ext cx="13716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B5C8EB5D-EA9F-4ADD-BB35-F55EF9A4B39C}"/>
                </a:ext>
              </a:extLst>
            </p:cNvPr>
            <p:cNvCxnSpPr/>
            <p:nvPr/>
          </p:nvCxnSpPr>
          <p:spPr>
            <a:xfrm>
              <a:off x="10867580" y="4914900"/>
              <a:ext cx="542986"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F65B26-F92A-4551-A1AC-DE90B15FAB90}"/>
                </a:ext>
              </a:extLst>
            </p:cNvPr>
            <p:cNvCxnSpPr/>
            <p:nvPr/>
          </p:nvCxnSpPr>
          <p:spPr>
            <a:xfrm>
              <a:off x="10867580" y="4745736"/>
              <a:ext cx="542986"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EF1D4CCC-BF41-4A2A-A91F-BB3E1B5934F1}"/>
                </a:ext>
              </a:extLst>
            </p:cNvPr>
            <p:cNvSpPr/>
            <p:nvPr/>
          </p:nvSpPr>
          <p:spPr>
            <a:xfrm>
              <a:off x="10880655" y="4525002"/>
              <a:ext cx="969540" cy="364444"/>
            </a:xfrm>
            <a:custGeom>
              <a:avLst/>
              <a:gdLst>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174609 w 969540"/>
                <a:gd name="connsiteY4" fmla="*/ 18380 h 395168"/>
                <a:gd name="connsiteX5" fmla="*/ 349219 w 969540"/>
                <a:gd name="connsiteY5" fmla="*/ 13785 h 395168"/>
                <a:gd name="connsiteX6" fmla="*/ 390573 w 969540"/>
                <a:gd name="connsiteY6" fmla="*/ 9190 h 395168"/>
                <a:gd name="connsiteX7" fmla="*/ 413548 w 969540"/>
                <a:gd name="connsiteY7" fmla="*/ 4595 h 395168"/>
                <a:gd name="connsiteX8" fmla="*/ 514638 w 969540"/>
                <a:gd name="connsiteY8" fmla="*/ 0 h 395168"/>
                <a:gd name="connsiteX9" fmla="*/ 546802 w 969540"/>
                <a:gd name="connsiteY9" fmla="*/ 4595 h 395168"/>
                <a:gd name="connsiteX10" fmla="*/ 707627 w 969540"/>
                <a:gd name="connsiteY10" fmla="*/ 395168 h 395168"/>
                <a:gd name="connsiteX11" fmla="*/ 804121 w 969540"/>
                <a:gd name="connsiteY11" fmla="*/ 188394 h 395168"/>
                <a:gd name="connsiteX12" fmla="*/ 969540 w 969540"/>
                <a:gd name="connsiteY12"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49219 w 969540"/>
                <a:gd name="connsiteY4" fmla="*/ 13785 h 395168"/>
                <a:gd name="connsiteX5" fmla="*/ 390573 w 969540"/>
                <a:gd name="connsiteY5" fmla="*/ 9190 h 395168"/>
                <a:gd name="connsiteX6" fmla="*/ 413548 w 969540"/>
                <a:gd name="connsiteY6" fmla="*/ 4595 h 395168"/>
                <a:gd name="connsiteX7" fmla="*/ 514638 w 969540"/>
                <a:gd name="connsiteY7" fmla="*/ 0 h 395168"/>
                <a:gd name="connsiteX8" fmla="*/ 546802 w 969540"/>
                <a:gd name="connsiteY8" fmla="*/ 4595 h 395168"/>
                <a:gd name="connsiteX9" fmla="*/ 707627 w 969540"/>
                <a:gd name="connsiteY9" fmla="*/ 395168 h 395168"/>
                <a:gd name="connsiteX10" fmla="*/ 804121 w 969540"/>
                <a:gd name="connsiteY10" fmla="*/ 188394 h 395168"/>
                <a:gd name="connsiteX11" fmla="*/ 969540 w 969540"/>
                <a:gd name="connsiteY11"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90573 w 969540"/>
                <a:gd name="connsiteY4" fmla="*/ 9190 h 395168"/>
                <a:gd name="connsiteX5" fmla="*/ 413548 w 969540"/>
                <a:gd name="connsiteY5" fmla="*/ 4595 h 395168"/>
                <a:gd name="connsiteX6" fmla="*/ 514638 w 969540"/>
                <a:gd name="connsiteY6" fmla="*/ 0 h 395168"/>
                <a:gd name="connsiteX7" fmla="*/ 546802 w 969540"/>
                <a:gd name="connsiteY7" fmla="*/ 4595 h 395168"/>
                <a:gd name="connsiteX8" fmla="*/ 707627 w 969540"/>
                <a:gd name="connsiteY8" fmla="*/ 395168 h 395168"/>
                <a:gd name="connsiteX9" fmla="*/ 804121 w 969540"/>
                <a:gd name="connsiteY9" fmla="*/ 188394 h 395168"/>
                <a:gd name="connsiteX10" fmla="*/ 969540 w 969540"/>
                <a:gd name="connsiteY10"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90573 w 969540"/>
                <a:gd name="connsiteY4" fmla="*/ 9190 h 395168"/>
                <a:gd name="connsiteX5" fmla="*/ 514638 w 969540"/>
                <a:gd name="connsiteY5" fmla="*/ 0 h 395168"/>
                <a:gd name="connsiteX6" fmla="*/ 546802 w 969540"/>
                <a:gd name="connsiteY6" fmla="*/ 4595 h 395168"/>
                <a:gd name="connsiteX7" fmla="*/ 707627 w 969540"/>
                <a:gd name="connsiteY7" fmla="*/ 395168 h 395168"/>
                <a:gd name="connsiteX8" fmla="*/ 804121 w 969540"/>
                <a:gd name="connsiteY8" fmla="*/ 188394 h 395168"/>
                <a:gd name="connsiteX9" fmla="*/ 969540 w 969540"/>
                <a:gd name="connsiteY9" fmla="*/ 192989 h 395168"/>
                <a:gd name="connsiteX0" fmla="*/ 0 w 969540"/>
                <a:gd name="connsiteY0" fmla="*/ 55662 h 418665"/>
                <a:gd name="connsiteX1" fmla="*/ 0 w 969540"/>
                <a:gd name="connsiteY1" fmla="*/ 55662 h 418665"/>
                <a:gd name="connsiteX2" fmla="*/ 73520 w 969540"/>
                <a:gd name="connsiteY2" fmla="*/ 51067 h 418665"/>
                <a:gd name="connsiteX3" fmla="*/ 119470 w 969540"/>
                <a:gd name="connsiteY3" fmla="*/ 46472 h 418665"/>
                <a:gd name="connsiteX4" fmla="*/ 390573 w 969540"/>
                <a:gd name="connsiteY4" fmla="*/ 32687 h 418665"/>
                <a:gd name="connsiteX5" fmla="*/ 546802 w 969540"/>
                <a:gd name="connsiteY5" fmla="*/ 28092 h 418665"/>
                <a:gd name="connsiteX6" fmla="*/ 707627 w 969540"/>
                <a:gd name="connsiteY6" fmla="*/ 418665 h 418665"/>
                <a:gd name="connsiteX7" fmla="*/ 804121 w 969540"/>
                <a:gd name="connsiteY7" fmla="*/ 211891 h 418665"/>
                <a:gd name="connsiteX8" fmla="*/ 969540 w 969540"/>
                <a:gd name="connsiteY8" fmla="*/ 216486 h 418665"/>
                <a:gd name="connsiteX0" fmla="*/ 0 w 969540"/>
                <a:gd name="connsiteY0" fmla="*/ 27570 h 390573"/>
                <a:gd name="connsiteX1" fmla="*/ 0 w 969540"/>
                <a:gd name="connsiteY1" fmla="*/ 27570 h 390573"/>
                <a:gd name="connsiteX2" fmla="*/ 73520 w 969540"/>
                <a:gd name="connsiteY2" fmla="*/ 22975 h 390573"/>
                <a:gd name="connsiteX3" fmla="*/ 119470 w 969540"/>
                <a:gd name="connsiteY3" fmla="*/ 18380 h 390573"/>
                <a:gd name="connsiteX4" fmla="*/ 546802 w 969540"/>
                <a:gd name="connsiteY4" fmla="*/ 0 h 390573"/>
                <a:gd name="connsiteX5" fmla="*/ 707627 w 969540"/>
                <a:gd name="connsiteY5" fmla="*/ 390573 h 390573"/>
                <a:gd name="connsiteX6" fmla="*/ 804121 w 969540"/>
                <a:gd name="connsiteY6" fmla="*/ 183799 h 390573"/>
                <a:gd name="connsiteX7" fmla="*/ 969540 w 969540"/>
                <a:gd name="connsiteY7" fmla="*/ 188394 h 390573"/>
                <a:gd name="connsiteX0" fmla="*/ 0 w 969540"/>
                <a:gd name="connsiteY0" fmla="*/ 50636 h 413639"/>
                <a:gd name="connsiteX1" fmla="*/ 0 w 969540"/>
                <a:gd name="connsiteY1" fmla="*/ 50636 h 413639"/>
                <a:gd name="connsiteX2" fmla="*/ 73520 w 969540"/>
                <a:gd name="connsiteY2" fmla="*/ 46041 h 413639"/>
                <a:gd name="connsiteX3" fmla="*/ 546802 w 969540"/>
                <a:gd name="connsiteY3" fmla="*/ 23066 h 413639"/>
                <a:gd name="connsiteX4" fmla="*/ 707627 w 969540"/>
                <a:gd name="connsiteY4" fmla="*/ 413639 h 413639"/>
                <a:gd name="connsiteX5" fmla="*/ 804121 w 969540"/>
                <a:gd name="connsiteY5" fmla="*/ 206865 h 413639"/>
                <a:gd name="connsiteX6" fmla="*/ 969540 w 969540"/>
                <a:gd name="connsiteY6" fmla="*/ 211460 h 413639"/>
                <a:gd name="connsiteX0" fmla="*/ 0 w 969540"/>
                <a:gd name="connsiteY0" fmla="*/ 49484 h 412487"/>
                <a:gd name="connsiteX1" fmla="*/ 0 w 969540"/>
                <a:gd name="connsiteY1" fmla="*/ 49484 h 412487"/>
                <a:gd name="connsiteX2" fmla="*/ 546802 w 969540"/>
                <a:gd name="connsiteY2" fmla="*/ 21914 h 412487"/>
                <a:gd name="connsiteX3" fmla="*/ 707627 w 969540"/>
                <a:gd name="connsiteY3" fmla="*/ 412487 h 412487"/>
                <a:gd name="connsiteX4" fmla="*/ 804121 w 969540"/>
                <a:gd name="connsiteY4" fmla="*/ 205713 h 412487"/>
                <a:gd name="connsiteX5" fmla="*/ 969540 w 969540"/>
                <a:gd name="connsiteY5" fmla="*/ 210308 h 412487"/>
                <a:gd name="connsiteX0" fmla="*/ 0 w 969540"/>
                <a:gd name="connsiteY0" fmla="*/ 27570 h 390573"/>
                <a:gd name="connsiteX1" fmla="*/ 0 w 969540"/>
                <a:gd name="connsiteY1" fmla="*/ 27570 h 390573"/>
                <a:gd name="connsiteX2" fmla="*/ 546802 w 969540"/>
                <a:gd name="connsiteY2" fmla="*/ 0 h 390573"/>
                <a:gd name="connsiteX3" fmla="*/ 707627 w 969540"/>
                <a:gd name="connsiteY3" fmla="*/ 390573 h 390573"/>
                <a:gd name="connsiteX4" fmla="*/ 804121 w 969540"/>
                <a:gd name="connsiteY4" fmla="*/ 183799 h 390573"/>
                <a:gd name="connsiteX5" fmla="*/ 969540 w 969540"/>
                <a:gd name="connsiteY5" fmla="*/ 188394 h 390573"/>
                <a:gd name="connsiteX0" fmla="*/ 0 w 969540"/>
                <a:gd name="connsiteY0" fmla="*/ 27655 h 390658"/>
                <a:gd name="connsiteX1" fmla="*/ 0 w 969540"/>
                <a:gd name="connsiteY1" fmla="*/ 27655 h 390658"/>
                <a:gd name="connsiteX2" fmla="*/ 546802 w 969540"/>
                <a:gd name="connsiteY2" fmla="*/ 85 h 390658"/>
                <a:gd name="connsiteX3" fmla="*/ 707627 w 969540"/>
                <a:gd name="connsiteY3" fmla="*/ 390658 h 390658"/>
                <a:gd name="connsiteX4" fmla="*/ 804121 w 969540"/>
                <a:gd name="connsiteY4" fmla="*/ 183884 h 390658"/>
                <a:gd name="connsiteX5" fmla="*/ 969540 w 969540"/>
                <a:gd name="connsiteY5" fmla="*/ 188479 h 390658"/>
                <a:gd name="connsiteX0" fmla="*/ 0 w 969540"/>
                <a:gd name="connsiteY0" fmla="*/ 0 h 363003"/>
                <a:gd name="connsiteX1" fmla="*/ 0 w 969540"/>
                <a:gd name="connsiteY1" fmla="*/ 0 h 363003"/>
                <a:gd name="connsiteX2" fmla="*/ 525371 w 969540"/>
                <a:gd name="connsiteY2" fmla="*/ 27198 h 363003"/>
                <a:gd name="connsiteX3" fmla="*/ 707627 w 969540"/>
                <a:gd name="connsiteY3" fmla="*/ 363003 h 363003"/>
                <a:gd name="connsiteX4" fmla="*/ 804121 w 969540"/>
                <a:gd name="connsiteY4" fmla="*/ 156229 h 363003"/>
                <a:gd name="connsiteX5" fmla="*/ 969540 w 969540"/>
                <a:gd name="connsiteY5" fmla="*/ 160824 h 363003"/>
                <a:gd name="connsiteX0" fmla="*/ 0 w 969540"/>
                <a:gd name="connsiteY0" fmla="*/ 8612 h 371615"/>
                <a:gd name="connsiteX1" fmla="*/ 0 w 969540"/>
                <a:gd name="connsiteY1" fmla="*/ 8612 h 371615"/>
                <a:gd name="connsiteX2" fmla="*/ 520608 w 969540"/>
                <a:gd name="connsiteY2" fmla="*/ 91 h 371615"/>
                <a:gd name="connsiteX3" fmla="*/ 707627 w 969540"/>
                <a:gd name="connsiteY3" fmla="*/ 371615 h 371615"/>
                <a:gd name="connsiteX4" fmla="*/ 804121 w 969540"/>
                <a:gd name="connsiteY4" fmla="*/ 164841 h 371615"/>
                <a:gd name="connsiteX5" fmla="*/ 969540 w 969540"/>
                <a:gd name="connsiteY5" fmla="*/ 169436 h 371615"/>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62297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62297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57534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57534 h 364476"/>
                <a:gd name="connsiteX0" fmla="*/ 0 w 969540"/>
                <a:gd name="connsiteY0" fmla="*/ 1440 h 364444"/>
                <a:gd name="connsiteX1" fmla="*/ 0 w 969540"/>
                <a:gd name="connsiteY1" fmla="*/ 1440 h 364444"/>
                <a:gd name="connsiteX2" fmla="*/ 518226 w 969540"/>
                <a:gd name="connsiteY2" fmla="*/ 62 h 364444"/>
                <a:gd name="connsiteX3" fmla="*/ 707627 w 969540"/>
                <a:gd name="connsiteY3" fmla="*/ 364443 h 364444"/>
                <a:gd name="connsiteX4" fmla="*/ 804121 w 969540"/>
                <a:gd name="connsiteY4" fmla="*/ 157669 h 364444"/>
                <a:gd name="connsiteX5" fmla="*/ 969540 w 969540"/>
                <a:gd name="connsiteY5" fmla="*/ 157501 h 36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540" h="364444">
                  <a:moveTo>
                    <a:pt x="0" y="1440"/>
                  </a:moveTo>
                  <a:lnTo>
                    <a:pt x="0" y="1440"/>
                  </a:lnTo>
                  <a:lnTo>
                    <a:pt x="518226" y="62"/>
                  </a:lnTo>
                  <a:cubicBezTo>
                    <a:pt x="519447" y="-5478"/>
                    <a:pt x="708788" y="365221"/>
                    <a:pt x="707627" y="364443"/>
                  </a:cubicBezTo>
                  <a:cubicBezTo>
                    <a:pt x="706466" y="363665"/>
                    <a:pt x="771956" y="226594"/>
                    <a:pt x="804121" y="157669"/>
                  </a:cubicBezTo>
                  <a:lnTo>
                    <a:pt x="969540" y="157501"/>
                  </a:lnTo>
                </a:path>
              </a:pathLst>
            </a:cu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A521990-9CC8-445F-B3E2-0F5C55E5A15A}"/>
                </a:ext>
              </a:extLst>
            </p:cNvPr>
            <p:cNvSpPr/>
            <p:nvPr/>
          </p:nvSpPr>
          <p:spPr>
            <a:xfrm>
              <a:off x="13209528" y="3185986"/>
              <a:ext cx="164592" cy="274320"/>
            </a:xfrm>
            <a:prstGeom prst="rect">
              <a:avLst/>
            </a:prstGeom>
            <a:solidFill>
              <a:schemeClr val="bg1">
                <a:lumMod val="6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27F595C-84C6-4D1F-928A-DB877B3F966D}"/>
                </a:ext>
              </a:extLst>
            </p:cNvPr>
            <p:cNvSpPr/>
            <p:nvPr/>
          </p:nvSpPr>
          <p:spPr>
            <a:xfrm>
              <a:off x="13164312" y="2798064"/>
              <a:ext cx="255025" cy="411480"/>
            </a:xfrm>
            <a:prstGeom prst="rect">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8A9A723-7D29-40B7-AC43-BC021840B5C5}"/>
                </a:ext>
              </a:extLst>
            </p:cNvPr>
            <p:cNvSpPr/>
            <p:nvPr/>
          </p:nvSpPr>
          <p:spPr>
            <a:xfrm>
              <a:off x="13313406" y="3488629"/>
              <a:ext cx="325447" cy="391603"/>
            </a:xfrm>
            <a:custGeom>
              <a:avLst/>
              <a:gdLst>
                <a:gd name="connsiteX0" fmla="*/ 0 w 325447"/>
                <a:gd name="connsiteY0" fmla="*/ 0 h 391603"/>
                <a:gd name="connsiteX1" fmla="*/ 126691 w 325447"/>
                <a:gd name="connsiteY1" fmla="*/ 0 h 391603"/>
                <a:gd name="connsiteX2" fmla="*/ 325447 w 325447"/>
                <a:gd name="connsiteY2" fmla="*/ 198756 h 391603"/>
                <a:gd name="connsiteX3" fmla="*/ 325447 w 325447"/>
                <a:gd name="connsiteY3" fmla="*/ 349884 h 391603"/>
                <a:gd name="connsiteX4" fmla="*/ 317025 w 325447"/>
                <a:gd name="connsiteY4" fmla="*/ 391603 h 391603"/>
                <a:gd name="connsiteX5" fmla="*/ 227046 w 325447"/>
                <a:gd name="connsiteY5" fmla="*/ 391603 h 391603"/>
                <a:gd name="connsiteX6" fmla="*/ 227046 w 325447"/>
                <a:gd name="connsiteY6" fmla="*/ 254951 h 391603"/>
                <a:gd name="connsiteX7" fmla="*/ 85442 w 325447"/>
                <a:gd name="connsiteY7" fmla="*/ 113347 h 391603"/>
                <a:gd name="connsiteX8" fmla="*/ 0 w 325447"/>
                <a:gd name="connsiteY8" fmla="*/ 113347 h 391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447" h="391603">
                  <a:moveTo>
                    <a:pt x="0" y="0"/>
                  </a:moveTo>
                  <a:lnTo>
                    <a:pt x="126691" y="0"/>
                  </a:lnTo>
                  <a:cubicBezTo>
                    <a:pt x="236461" y="0"/>
                    <a:pt x="325447" y="88986"/>
                    <a:pt x="325447" y="198756"/>
                  </a:cubicBezTo>
                  <a:lnTo>
                    <a:pt x="325447" y="349884"/>
                  </a:lnTo>
                  <a:lnTo>
                    <a:pt x="317025" y="391603"/>
                  </a:lnTo>
                  <a:lnTo>
                    <a:pt x="227046" y="391603"/>
                  </a:lnTo>
                  <a:lnTo>
                    <a:pt x="227046" y="254951"/>
                  </a:lnTo>
                  <a:cubicBezTo>
                    <a:pt x="227046" y="176745"/>
                    <a:pt x="163648" y="113347"/>
                    <a:pt x="85442" y="113347"/>
                  </a:cubicBezTo>
                  <a:lnTo>
                    <a:pt x="0" y="113347"/>
                  </a:lnTo>
                  <a:close/>
                </a:path>
              </a:pathLst>
            </a:cu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E1EE4894-3C5F-4FFC-AD5A-58494520B22C}"/>
                </a:ext>
              </a:extLst>
            </p:cNvPr>
            <p:cNvSpPr/>
            <p:nvPr/>
          </p:nvSpPr>
          <p:spPr>
            <a:xfrm>
              <a:off x="12848533" y="4646541"/>
              <a:ext cx="914400" cy="914400"/>
            </a:xfrm>
            <a:custGeom>
              <a:avLst/>
              <a:gdLst>
                <a:gd name="connsiteX0" fmla="*/ 1059182 w 2362200"/>
                <a:gd name="connsiteY0" fmla="*/ 0 h 2362200"/>
                <a:gd name="connsiteX1" fmla="*/ 1303020 w 2362200"/>
                <a:gd name="connsiteY1" fmla="*/ 0 h 2362200"/>
                <a:gd name="connsiteX2" fmla="*/ 1363981 w 2362200"/>
                <a:gd name="connsiteY2" fmla="*/ 60961 h 2362200"/>
                <a:gd name="connsiteX3" fmla="*/ 1363981 w 2362200"/>
                <a:gd name="connsiteY3" fmla="*/ 196164 h 2362200"/>
                <a:gd name="connsiteX4" fmla="*/ 1479489 w 2362200"/>
                <a:gd name="connsiteY4" fmla="*/ 222784 h 2362200"/>
                <a:gd name="connsiteX5" fmla="*/ 1515585 w 2362200"/>
                <a:gd name="connsiteY5" fmla="*/ 235996 h 2362200"/>
                <a:gd name="connsiteX6" fmla="*/ 1582791 w 2362200"/>
                <a:gd name="connsiteY6" fmla="*/ 119591 h 2362200"/>
                <a:gd name="connsiteX7" fmla="*/ 1643120 w 2362200"/>
                <a:gd name="connsiteY7" fmla="*/ 89562 h 2362200"/>
                <a:gd name="connsiteX8" fmla="*/ 1666065 w 2362200"/>
                <a:gd name="connsiteY8" fmla="*/ 97278 h 2362200"/>
                <a:gd name="connsiteX9" fmla="*/ 1877235 w 2362200"/>
                <a:gd name="connsiteY9" fmla="*/ 219197 h 2362200"/>
                <a:gd name="connsiteX10" fmla="*/ 1899548 w 2362200"/>
                <a:gd name="connsiteY10" fmla="*/ 302471 h 2362200"/>
                <a:gd name="connsiteX11" fmla="*/ 1830543 w 2362200"/>
                <a:gd name="connsiteY11" fmla="*/ 421992 h 2362200"/>
                <a:gd name="connsiteX12" fmla="*/ 1890631 w 2362200"/>
                <a:gd name="connsiteY12" fmla="*/ 471569 h 2362200"/>
                <a:gd name="connsiteX13" fmla="*/ 1943510 w 2362200"/>
                <a:gd name="connsiteY13" fmla="*/ 529751 h 2362200"/>
                <a:gd name="connsiteX14" fmla="*/ 2059729 w 2362200"/>
                <a:gd name="connsiteY14" fmla="*/ 462652 h 2362200"/>
                <a:gd name="connsiteX15" fmla="*/ 2143003 w 2362200"/>
                <a:gd name="connsiteY15" fmla="*/ 484965 h 2362200"/>
                <a:gd name="connsiteX16" fmla="*/ 2264922 w 2362200"/>
                <a:gd name="connsiteY16" fmla="*/ 696135 h 2362200"/>
                <a:gd name="connsiteX17" fmla="*/ 2242609 w 2362200"/>
                <a:gd name="connsiteY17" fmla="*/ 779409 h 2362200"/>
                <a:gd name="connsiteX18" fmla="*/ 2126205 w 2362200"/>
                <a:gd name="connsiteY18" fmla="*/ 846615 h 2362200"/>
                <a:gd name="connsiteX19" fmla="*/ 2139416 w 2362200"/>
                <a:gd name="connsiteY19" fmla="*/ 882711 h 2362200"/>
                <a:gd name="connsiteX20" fmla="*/ 2166037 w 2362200"/>
                <a:gd name="connsiteY20" fmla="*/ 998220 h 2362200"/>
                <a:gd name="connsiteX21" fmla="*/ 2301239 w 2362200"/>
                <a:gd name="connsiteY21" fmla="*/ 998220 h 2362200"/>
                <a:gd name="connsiteX22" fmla="*/ 2362200 w 2362200"/>
                <a:gd name="connsiteY22" fmla="*/ 1059181 h 2362200"/>
                <a:gd name="connsiteX23" fmla="*/ 2362200 w 2362200"/>
                <a:gd name="connsiteY23" fmla="*/ 1303019 h 2362200"/>
                <a:gd name="connsiteX24" fmla="*/ 2301239 w 2362200"/>
                <a:gd name="connsiteY24" fmla="*/ 1363980 h 2362200"/>
                <a:gd name="connsiteX25" fmla="*/ 2167095 w 2362200"/>
                <a:gd name="connsiteY25" fmla="*/ 1363980 h 2362200"/>
                <a:gd name="connsiteX26" fmla="*/ 2164142 w 2362200"/>
                <a:gd name="connsiteY26" fmla="*/ 1383326 h 2362200"/>
                <a:gd name="connsiteX27" fmla="*/ 2125058 w 2362200"/>
                <a:gd name="connsiteY27" fmla="*/ 1514923 h 2362200"/>
                <a:gd name="connsiteX28" fmla="*/ 2242609 w 2362200"/>
                <a:gd name="connsiteY28" fmla="*/ 1582791 h 2362200"/>
                <a:gd name="connsiteX29" fmla="*/ 2264922 w 2362200"/>
                <a:gd name="connsiteY29" fmla="*/ 1666065 h 2362200"/>
                <a:gd name="connsiteX30" fmla="*/ 2143003 w 2362200"/>
                <a:gd name="connsiteY30" fmla="*/ 1877235 h 2362200"/>
                <a:gd name="connsiteX31" fmla="*/ 2059729 w 2362200"/>
                <a:gd name="connsiteY31" fmla="*/ 1899548 h 2362200"/>
                <a:gd name="connsiteX32" fmla="*/ 1943657 w 2362200"/>
                <a:gd name="connsiteY32" fmla="*/ 1832534 h 2362200"/>
                <a:gd name="connsiteX33" fmla="*/ 1939840 w 2362200"/>
                <a:gd name="connsiteY33" fmla="*/ 1837769 h 2362200"/>
                <a:gd name="connsiteX34" fmla="*/ 1866843 w 2362200"/>
                <a:gd name="connsiteY34" fmla="*/ 1913651 h 2362200"/>
                <a:gd name="connsiteX35" fmla="*/ 1832113 w 2362200"/>
                <a:gd name="connsiteY35" fmla="*/ 1942927 h 2362200"/>
                <a:gd name="connsiteX36" fmla="*/ 1899548 w 2362200"/>
                <a:gd name="connsiteY36" fmla="*/ 2059729 h 2362200"/>
                <a:gd name="connsiteX37" fmla="*/ 1877235 w 2362200"/>
                <a:gd name="connsiteY37" fmla="*/ 2143003 h 2362200"/>
                <a:gd name="connsiteX38" fmla="*/ 1666065 w 2362200"/>
                <a:gd name="connsiteY38" fmla="*/ 2264922 h 2362200"/>
                <a:gd name="connsiteX39" fmla="*/ 1582791 w 2362200"/>
                <a:gd name="connsiteY39" fmla="*/ 2242609 h 2362200"/>
                <a:gd name="connsiteX40" fmla="*/ 1515905 w 2362200"/>
                <a:gd name="connsiteY40" fmla="*/ 2126759 h 2362200"/>
                <a:gd name="connsiteX41" fmla="*/ 1505841 w 2362200"/>
                <a:gd name="connsiteY41" fmla="*/ 2130816 h 2362200"/>
                <a:gd name="connsiteX42" fmla="*/ 1363981 w 2362200"/>
                <a:gd name="connsiteY42" fmla="*/ 2166663 h 2362200"/>
                <a:gd name="connsiteX43" fmla="*/ 1363981 w 2362200"/>
                <a:gd name="connsiteY43" fmla="*/ 2301239 h 2362200"/>
                <a:gd name="connsiteX44" fmla="*/ 1303020 w 2362200"/>
                <a:gd name="connsiteY44" fmla="*/ 2362200 h 2362200"/>
                <a:gd name="connsiteX45" fmla="*/ 1059182 w 2362200"/>
                <a:gd name="connsiteY45" fmla="*/ 2362200 h 2362200"/>
                <a:gd name="connsiteX46" fmla="*/ 998221 w 2362200"/>
                <a:gd name="connsiteY46" fmla="*/ 2301239 h 2362200"/>
                <a:gd name="connsiteX47" fmla="*/ 998221 w 2362200"/>
                <a:gd name="connsiteY47" fmla="*/ 2166037 h 2362200"/>
                <a:gd name="connsiteX48" fmla="*/ 882711 w 2362200"/>
                <a:gd name="connsiteY48" fmla="*/ 2139416 h 2362200"/>
                <a:gd name="connsiteX49" fmla="*/ 846615 w 2362200"/>
                <a:gd name="connsiteY49" fmla="*/ 2126205 h 2362200"/>
                <a:gd name="connsiteX50" fmla="*/ 779409 w 2362200"/>
                <a:gd name="connsiteY50" fmla="*/ 2242609 h 2362200"/>
                <a:gd name="connsiteX51" fmla="*/ 696135 w 2362200"/>
                <a:gd name="connsiteY51" fmla="*/ 2264922 h 2362200"/>
                <a:gd name="connsiteX52" fmla="*/ 484965 w 2362200"/>
                <a:gd name="connsiteY52" fmla="*/ 2143003 h 2362200"/>
                <a:gd name="connsiteX53" fmla="*/ 462652 w 2362200"/>
                <a:gd name="connsiteY53" fmla="*/ 2059729 h 2362200"/>
                <a:gd name="connsiteX54" fmla="*/ 531658 w 2362200"/>
                <a:gd name="connsiteY54" fmla="*/ 1940208 h 2362200"/>
                <a:gd name="connsiteX55" fmla="*/ 471570 w 2362200"/>
                <a:gd name="connsiteY55" fmla="*/ 1890631 h 2362200"/>
                <a:gd name="connsiteX56" fmla="*/ 418691 w 2362200"/>
                <a:gd name="connsiteY56" fmla="*/ 1832449 h 2362200"/>
                <a:gd name="connsiteX57" fmla="*/ 302471 w 2362200"/>
                <a:gd name="connsiteY57" fmla="*/ 1899548 h 2362200"/>
                <a:gd name="connsiteX58" fmla="*/ 219197 w 2362200"/>
                <a:gd name="connsiteY58" fmla="*/ 1877235 h 2362200"/>
                <a:gd name="connsiteX59" fmla="*/ 97278 w 2362200"/>
                <a:gd name="connsiteY59" fmla="*/ 1666065 h 2362200"/>
                <a:gd name="connsiteX60" fmla="*/ 119591 w 2362200"/>
                <a:gd name="connsiteY60" fmla="*/ 1582791 h 2362200"/>
                <a:gd name="connsiteX61" fmla="*/ 235996 w 2362200"/>
                <a:gd name="connsiteY61" fmla="*/ 1515585 h 2362200"/>
                <a:gd name="connsiteX62" fmla="*/ 222784 w 2362200"/>
                <a:gd name="connsiteY62" fmla="*/ 1479489 h 2362200"/>
                <a:gd name="connsiteX63" fmla="*/ 196164 w 2362200"/>
                <a:gd name="connsiteY63" fmla="*/ 1363980 h 2362200"/>
                <a:gd name="connsiteX64" fmla="*/ 60961 w 2362200"/>
                <a:gd name="connsiteY64" fmla="*/ 1363980 h 2362200"/>
                <a:gd name="connsiteX65" fmla="*/ 0 w 2362200"/>
                <a:gd name="connsiteY65" fmla="*/ 1303019 h 2362200"/>
                <a:gd name="connsiteX66" fmla="*/ 0 w 2362200"/>
                <a:gd name="connsiteY66" fmla="*/ 1059181 h 2362200"/>
                <a:gd name="connsiteX67" fmla="*/ 60961 w 2362200"/>
                <a:gd name="connsiteY67" fmla="*/ 998220 h 2362200"/>
                <a:gd name="connsiteX68" fmla="*/ 195106 w 2362200"/>
                <a:gd name="connsiteY68" fmla="*/ 998220 h 2362200"/>
                <a:gd name="connsiteX69" fmla="*/ 198058 w 2362200"/>
                <a:gd name="connsiteY69" fmla="*/ 978874 h 2362200"/>
                <a:gd name="connsiteX70" fmla="*/ 237143 w 2362200"/>
                <a:gd name="connsiteY70" fmla="*/ 847278 h 2362200"/>
                <a:gd name="connsiteX71" fmla="*/ 119591 w 2362200"/>
                <a:gd name="connsiteY71" fmla="*/ 779409 h 2362200"/>
                <a:gd name="connsiteX72" fmla="*/ 97278 w 2362200"/>
                <a:gd name="connsiteY72" fmla="*/ 696135 h 2362200"/>
                <a:gd name="connsiteX73" fmla="*/ 219197 w 2362200"/>
                <a:gd name="connsiteY73" fmla="*/ 484965 h 2362200"/>
                <a:gd name="connsiteX74" fmla="*/ 302471 w 2362200"/>
                <a:gd name="connsiteY74" fmla="*/ 462652 h 2362200"/>
                <a:gd name="connsiteX75" fmla="*/ 418544 w 2362200"/>
                <a:gd name="connsiteY75" fmla="*/ 529666 h 2362200"/>
                <a:gd name="connsiteX76" fmla="*/ 422361 w 2362200"/>
                <a:gd name="connsiteY76" fmla="*/ 524431 h 2362200"/>
                <a:gd name="connsiteX77" fmla="*/ 495357 w 2362200"/>
                <a:gd name="connsiteY77" fmla="*/ 448549 h 2362200"/>
                <a:gd name="connsiteX78" fmla="*/ 530088 w 2362200"/>
                <a:gd name="connsiteY78" fmla="*/ 419273 h 2362200"/>
                <a:gd name="connsiteX79" fmla="*/ 462652 w 2362200"/>
                <a:gd name="connsiteY79" fmla="*/ 302471 h 2362200"/>
                <a:gd name="connsiteX80" fmla="*/ 484965 w 2362200"/>
                <a:gd name="connsiteY80" fmla="*/ 219197 h 2362200"/>
                <a:gd name="connsiteX81" fmla="*/ 696135 w 2362200"/>
                <a:gd name="connsiteY81" fmla="*/ 97278 h 2362200"/>
                <a:gd name="connsiteX82" fmla="*/ 719080 w 2362200"/>
                <a:gd name="connsiteY82" fmla="*/ 89562 h 2362200"/>
                <a:gd name="connsiteX83" fmla="*/ 779409 w 2362200"/>
                <a:gd name="connsiteY83" fmla="*/ 119591 h 2362200"/>
                <a:gd name="connsiteX84" fmla="*/ 846295 w 2362200"/>
                <a:gd name="connsiteY84" fmla="*/ 235441 h 2362200"/>
                <a:gd name="connsiteX85" fmla="*/ 856360 w 2362200"/>
                <a:gd name="connsiteY85" fmla="*/ 231385 h 2362200"/>
                <a:gd name="connsiteX86" fmla="*/ 998221 w 2362200"/>
                <a:gd name="connsiteY86" fmla="*/ 195536 h 2362200"/>
                <a:gd name="connsiteX87" fmla="*/ 998221 w 2362200"/>
                <a:gd name="connsiteY87" fmla="*/ 60961 h 2362200"/>
                <a:gd name="connsiteX88" fmla="*/ 1059182 w 2362200"/>
                <a:gd name="connsiteY88" fmla="*/ 0 h 236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362200" h="2362200">
                  <a:moveTo>
                    <a:pt x="1059182" y="0"/>
                  </a:moveTo>
                  <a:lnTo>
                    <a:pt x="1303020" y="0"/>
                  </a:lnTo>
                  <a:cubicBezTo>
                    <a:pt x="1336688" y="0"/>
                    <a:pt x="1363981" y="27293"/>
                    <a:pt x="1363981" y="60961"/>
                  </a:cubicBezTo>
                  <a:lnTo>
                    <a:pt x="1363981" y="196164"/>
                  </a:lnTo>
                  <a:lnTo>
                    <a:pt x="1479489" y="222784"/>
                  </a:lnTo>
                  <a:lnTo>
                    <a:pt x="1515585" y="235996"/>
                  </a:lnTo>
                  <a:lnTo>
                    <a:pt x="1582791" y="119591"/>
                  </a:lnTo>
                  <a:cubicBezTo>
                    <a:pt x="1595417" y="97723"/>
                    <a:pt x="1619545" y="86637"/>
                    <a:pt x="1643120" y="89562"/>
                  </a:cubicBezTo>
                  <a:cubicBezTo>
                    <a:pt x="1650979" y="90537"/>
                    <a:pt x="1658776" y="93069"/>
                    <a:pt x="1666065" y="97278"/>
                  </a:cubicBezTo>
                  <a:lnTo>
                    <a:pt x="1877235" y="219197"/>
                  </a:lnTo>
                  <a:cubicBezTo>
                    <a:pt x="1906393" y="236031"/>
                    <a:pt x="1916382" y="273314"/>
                    <a:pt x="1899548" y="302471"/>
                  </a:cubicBezTo>
                  <a:lnTo>
                    <a:pt x="1830543" y="421992"/>
                  </a:lnTo>
                  <a:lnTo>
                    <a:pt x="1890631" y="471569"/>
                  </a:lnTo>
                  <a:lnTo>
                    <a:pt x="1943510" y="529751"/>
                  </a:lnTo>
                  <a:lnTo>
                    <a:pt x="2059729" y="462652"/>
                  </a:lnTo>
                  <a:cubicBezTo>
                    <a:pt x="2088886" y="445818"/>
                    <a:pt x="2126169" y="455808"/>
                    <a:pt x="2143003" y="484965"/>
                  </a:cubicBezTo>
                  <a:lnTo>
                    <a:pt x="2264922" y="696135"/>
                  </a:lnTo>
                  <a:cubicBezTo>
                    <a:pt x="2281756" y="725292"/>
                    <a:pt x="2271766" y="762575"/>
                    <a:pt x="2242609" y="779409"/>
                  </a:cubicBezTo>
                  <a:lnTo>
                    <a:pt x="2126205" y="846615"/>
                  </a:lnTo>
                  <a:lnTo>
                    <a:pt x="2139416" y="882711"/>
                  </a:lnTo>
                  <a:lnTo>
                    <a:pt x="2166037" y="998220"/>
                  </a:lnTo>
                  <a:lnTo>
                    <a:pt x="2301239" y="998220"/>
                  </a:lnTo>
                  <a:cubicBezTo>
                    <a:pt x="2334907" y="998220"/>
                    <a:pt x="2362200" y="1025513"/>
                    <a:pt x="2362200" y="1059181"/>
                  </a:cubicBezTo>
                  <a:lnTo>
                    <a:pt x="2362200" y="1303019"/>
                  </a:lnTo>
                  <a:cubicBezTo>
                    <a:pt x="2362200" y="1336687"/>
                    <a:pt x="2334907" y="1363980"/>
                    <a:pt x="2301239" y="1363980"/>
                  </a:cubicBezTo>
                  <a:lnTo>
                    <a:pt x="2167095" y="1363980"/>
                  </a:lnTo>
                  <a:lnTo>
                    <a:pt x="2164142" y="1383326"/>
                  </a:lnTo>
                  <a:lnTo>
                    <a:pt x="2125058" y="1514923"/>
                  </a:lnTo>
                  <a:lnTo>
                    <a:pt x="2242609" y="1582791"/>
                  </a:lnTo>
                  <a:cubicBezTo>
                    <a:pt x="2271766" y="1599625"/>
                    <a:pt x="2281756" y="1636908"/>
                    <a:pt x="2264922" y="1666065"/>
                  </a:cubicBezTo>
                  <a:lnTo>
                    <a:pt x="2143003" y="1877235"/>
                  </a:lnTo>
                  <a:cubicBezTo>
                    <a:pt x="2126169" y="1906392"/>
                    <a:pt x="2088886" y="1916382"/>
                    <a:pt x="2059729" y="1899548"/>
                  </a:cubicBezTo>
                  <a:lnTo>
                    <a:pt x="1943657" y="1832534"/>
                  </a:lnTo>
                  <a:lnTo>
                    <a:pt x="1939840" y="1837769"/>
                  </a:lnTo>
                  <a:cubicBezTo>
                    <a:pt x="1916841" y="1864319"/>
                    <a:pt x="1892472" y="1889650"/>
                    <a:pt x="1866843" y="1913651"/>
                  </a:cubicBezTo>
                  <a:lnTo>
                    <a:pt x="1832113" y="1942927"/>
                  </a:lnTo>
                  <a:lnTo>
                    <a:pt x="1899548" y="2059729"/>
                  </a:lnTo>
                  <a:cubicBezTo>
                    <a:pt x="1916382" y="2088886"/>
                    <a:pt x="1906393" y="2126169"/>
                    <a:pt x="1877235" y="2143003"/>
                  </a:cubicBezTo>
                  <a:lnTo>
                    <a:pt x="1666065" y="2264922"/>
                  </a:lnTo>
                  <a:cubicBezTo>
                    <a:pt x="1636908" y="2281756"/>
                    <a:pt x="1599625" y="2271766"/>
                    <a:pt x="1582791" y="2242609"/>
                  </a:cubicBezTo>
                  <a:lnTo>
                    <a:pt x="1515905" y="2126759"/>
                  </a:lnTo>
                  <a:lnTo>
                    <a:pt x="1505841" y="2130816"/>
                  </a:lnTo>
                  <a:lnTo>
                    <a:pt x="1363981" y="2166663"/>
                  </a:lnTo>
                  <a:lnTo>
                    <a:pt x="1363981" y="2301239"/>
                  </a:lnTo>
                  <a:cubicBezTo>
                    <a:pt x="1363981" y="2334907"/>
                    <a:pt x="1336688" y="2362200"/>
                    <a:pt x="1303020" y="2362200"/>
                  </a:cubicBezTo>
                  <a:lnTo>
                    <a:pt x="1059182" y="2362200"/>
                  </a:lnTo>
                  <a:cubicBezTo>
                    <a:pt x="1025514" y="2362200"/>
                    <a:pt x="998221" y="2334907"/>
                    <a:pt x="998221" y="2301239"/>
                  </a:cubicBezTo>
                  <a:lnTo>
                    <a:pt x="998221" y="2166037"/>
                  </a:lnTo>
                  <a:lnTo>
                    <a:pt x="882711" y="2139416"/>
                  </a:lnTo>
                  <a:lnTo>
                    <a:pt x="846615" y="2126205"/>
                  </a:lnTo>
                  <a:lnTo>
                    <a:pt x="779409" y="2242609"/>
                  </a:lnTo>
                  <a:cubicBezTo>
                    <a:pt x="762575" y="2271766"/>
                    <a:pt x="725293" y="2281756"/>
                    <a:pt x="696135" y="2264922"/>
                  </a:cubicBezTo>
                  <a:lnTo>
                    <a:pt x="484965" y="2143003"/>
                  </a:lnTo>
                  <a:cubicBezTo>
                    <a:pt x="455808" y="2126169"/>
                    <a:pt x="445818" y="2088886"/>
                    <a:pt x="462652" y="2059729"/>
                  </a:cubicBezTo>
                  <a:lnTo>
                    <a:pt x="531658" y="1940208"/>
                  </a:lnTo>
                  <a:lnTo>
                    <a:pt x="471570" y="1890631"/>
                  </a:lnTo>
                  <a:lnTo>
                    <a:pt x="418691" y="1832449"/>
                  </a:lnTo>
                  <a:lnTo>
                    <a:pt x="302471" y="1899548"/>
                  </a:lnTo>
                  <a:cubicBezTo>
                    <a:pt x="273314" y="1916382"/>
                    <a:pt x="236031" y="1906392"/>
                    <a:pt x="219197" y="1877235"/>
                  </a:cubicBezTo>
                  <a:lnTo>
                    <a:pt x="97278" y="1666065"/>
                  </a:lnTo>
                  <a:cubicBezTo>
                    <a:pt x="80444" y="1636908"/>
                    <a:pt x="90434" y="1599625"/>
                    <a:pt x="119591" y="1582791"/>
                  </a:cubicBezTo>
                  <a:lnTo>
                    <a:pt x="235996" y="1515585"/>
                  </a:lnTo>
                  <a:lnTo>
                    <a:pt x="222784" y="1479489"/>
                  </a:lnTo>
                  <a:lnTo>
                    <a:pt x="196164" y="1363980"/>
                  </a:lnTo>
                  <a:lnTo>
                    <a:pt x="60961" y="1363980"/>
                  </a:lnTo>
                  <a:cubicBezTo>
                    <a:pt x="27293" y="1363980"/>
                    <a:pt x="0" y="1336687"/>
                    <a:pt x="0" y="1303019"/>
                  </a:cubicBezTo>
                  <a:lnTo>
                    <a:pt x="0" y="1059181"/>
                  </a:lnTo>
                  <a:cubicBezTo>
                    <a:pt x="0" y="1025513"/>
                    <a:pt x="27293" y="998220"/>
                    <a:pt x="60961" y="998220"/>
                  </a:cubicBezTo>
                  <a:lnTo>
                    <a:pt x="195106" y="998220"/>
                  </a:lnTo>
                  <a:lnTo>
                    <a:pt x="198058" y="978874"/>
                  </a:lnTo>
                  <a:lnTo>
                    <a:pt x="237143" y="847278"/>
                  </a:lnTo>
                  <a:lnTo>
                    <a:pt x="119591" y="779409"/>
                  </a:lnTo>
                  <a:cubicBezTo>
                    <a:pt x="90434" y="762575"/>
                    <a:pt x="80444" y="725292"/>
                    <a:pt x="97278" y="696135"/>
                  </a:cubicBezTo>
                  <a:lnTo>
                    <a:pt x="219197" y="484965"/>
                  </a:lnTo>
                  <a:cubicBezTo>
                    <a:pt x="236031" y="455808"/>
                    <a:pt x="273314" y="445818"/>
                    <a:pt x="302471" y="462652"/>
                  </a:cubicBezTo>
                  <a:lnTo>
                    <a:pt x="418544" y="529666"/>
                  </a:lnTo>
                  <a:lnTo>
                    <a:pt x="422361" y="524431"/>
                  </a:lnTo>
                  <a:cubicBezTo>
                    <a:pt x="445359" y="497881"/>
                    <a:pt x="469728" y="472550"/>
                    <a:pt x="495357" y="448549"/>
                  </a:cubicBezTo>
                  <a:lnTo>
                    <a:pt x="530088" y="419273"/>
                  </a:lnTo>
                  <a:lnTo>
                    <a:pt x="462652" y="302471"/>
                  </a:lnTo>
                  <a:cubicBezTo>
                    <a:pt x="445818" y="273314"/>
                    <a:pt x="455808" y="236031"/>
                    <a:pt x="484965" y="219197"/>
                  </a:cubicBezTo>
                  <a:lnTo>
                    <a:pt x="696135" y="97278"/>
                  </a:lnTo>
                  <a:cubicBezTo>
                    <a:pt x="703425" y="93069"/>
                    <a:pt x="711222" y="90537"/>
                    <a:pt x="719080" y="89562"/>
                  </a:cubicBezTo>
                  <a:cubicBezTo>
                    <a:pt x="742656" y="86637"/>
                    <a:pt x="766784" y="97723"/>
                    <a:pt x="779409" y="119591"/>
                  </a:cubicBezTo>
                  <a:lnTo>
                    <a:pt x="846295" y="235441"/>
                  </a:lnTo>
                  <a:lnTo>
                    <a:pt x="856360" y="231385"/>
                  </a:lnTo>
                  <a:lnTo>
                    <a:pt x="998221" y="195536"/>
                  </a:lnTo>
                  <a:lnTo>
                    <a:pt x="998221" y="60961"/>
                  </a:lnTo>
                  <a:cubicBezTo>
                    <a:pt x="998221" y="27293"/>
                    <a:pt x="1025514" y="0"/>
                    <a:pt x="1059182" y="0"/>
                  </a:cubicBezTo>
                  <a:close/>
                </a:path>
              </a:pathLst>
            </a:custGeom>
            <a:solidFill>
              <a:srgbClr val="389B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Oval 28">
              <a:extLst>
                <a:ext uri="{FF2B5EF4-FFF2-40B4-BE49-F238E27FC236}">
                  <a16:creationId xmlns:a16="http://schemas.microsoft.com/office/drawing/2014/main" id="{6A09305C-47BA-40D3-95A4-D8D053E5877E}"/>
                </a:ext>
              </a:extLst>
            </p:cNvPr>
            <p:cNvSpPr>
              <a:spLocks noChangeAspect="1"/>
            </p:cNvSpPr>
            <p:nvPr/>
          </p:nvSpPr>
          <p:spPr>
            <a:xfrm>
              <a:off x="13069379" y="4867387"/>
              <a:ext cx="472709" cy="472709"/>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37EBD39C-C270-436E-A8F3-BC4842E7D1EE}"/>
                </a:ext>
              </a:extLst>
            </p:cNvPr>
            <p:cNvSpPr/>
            <p:nvPr/>
          </p:nvSpPr>
          <p:spPr>
            <a:xfrm rot="10800000">
              <a:off x="13164312" y="3378709"/>
              <a:ext cx="256279" cy="1775699"/>
            </a:xfrm>
            <a:custGeom>
              <a:avLst/>
              <a:gdLst>
                <a:gd name="connsiteX0" fmla="*/ 256279 w 256279"/>
                <a:gd name="connsiteY0" fmla="*/ 1775699 h 1775699"/>
                <a:gd name="connsiteX1" fmla="*/ 1254 w 256279"/>
                <a:gd name="connsiteY1" fmla="*/ 1775699 h 1775699"/>
                <a:gd name="connsiteX2" fmla="*/ 1254 w 256279"/>
                <a:gd name="connsiteY2" fmla="*/ 274320 h 1775699"/>
                <a:gd name="connsiteX3" fmla="*/ 0 w 256279"/>
                <a:gd name="connsiteY3" fmla="*/ 274320 h 1775699"/>
                <a:gd name="connsiteX4" fmla="*/ 1254 w 256279"/>
                <a:gd name="connsiteY4" fmla="*/ 271636 h 1775699"/>
                <a:gd name="connsiteX5" fmla="*/ 1254 w 256279"/>
                <a:gd name="connsiteY5" fmla="*/ 266939 h 1775699"/>
                <a:gd name="connsiteX6" fmla="*/ 3448 w 256279"/>
                <a:gd name="connsiteY6" fmla="*/ 266939 h 1775699"/>
                <a:gd name="connsiteX7" fmla="*/ 128140 w 256279"/>
                <a:gd name="connsiteY7" fmla="*/ 0 h 1775699"/>
                <a:gd name="connsiteX8" fmla="*/ 252831 w 256279"/>
                <a:gd name="connsiteY8" fmla="*/ 266939 h 1775699"/>
                <a:gd name="connsiteX9" fmla="*/ 256279 w 256279"/>
                <a:gd name="connsiteY9" fmla="*/ 266939 h 1775699"/>
                <a:gd name="connsiteX10" fmla="*/ 256279 w 256279"/>
                <a:gd name="connsiteY10" fmla="*/ 274320 h 1775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6279" h="1775699">
                  <a:moveTo>
                    <a:pt x="256279" y="1775699"/>
                  </a:moveTo>
                  <a:lnTo>
                    <a:pt x="1254" y="1775699"/>
                  </a:lnTo>
                  <a:lnTo>
                    <a:pt x="1254" y="274320"/>
                  </a:lnTo>
                  <a:lnTo>
                    <a:pt x="0" y="274320"/>
                  </a:lnTo>
                  <a:lnTo>
                    <a:pt x="1254" y="271636"/>
                  </a:lnTo>
                  <a:lnTo>
                    <a:pt x="1254" y="266939"/>
                  </a:lnTo>
                  <a:lnTo>
                    <a:pt x="3448" y="266939"/>
                  </a:lnTo>
                  <a:lnTo>
                    <a:pt x="128140" y="0"/>
                  </a:lnTo>
                  <a:lnTo>
                    <a:pt x="252831" y="266939"/>
                  </a:lnTo>
                  <a:lnTo>
                    <a:pt x="256279" y="266939"/>
                  </a:lnTo>
                  <a:lnTo>
                    <a:pt x="256279" y="274320"/>
                  </a:lnTo>
                  <a:close/>
                </a:path>
              </a:pathLst>
            </a:cu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6" name="Text Placeholder 63">
            <a:extLst>
              <a:ext uri="{FF2B5EF4-FFF2-40B4-BE49-F238E27FC236}">
                <a16:creationId xmlns:a16="http://schemas.microsoft.com/office/drawing/2014/main" id="{D2D3C7C0-3C65-4580-B5FD-F140069407CD}"/>
              </a:ext>
            </a:extLst>
          </p:cNvPr>
          <p:cNvSpPr txBox="1">
            <a:spLocks/>
          </p:cNvSpPr>
          <p:nvPr/>
        </p:nvSpPr>
        <p:spPr>
          <a:xfrm>
            <a:off x="609441" y="2347149"/>
            <a:ext cx="5385514" cy="3596451"/>
          </a:xfrm>
          <a:prstGeom prst="rect">
            <a:avLst/>
          </a:prstGeom>
        </p:spPr>
        <p:txBody>
          <a:bodyPr vert="horz" lIns="121899" tIns="60949" rIns="121899" bIns="60949" rtlCol="0" anchor="t">
            <a:normAutofit/>
          </a:bodyPr>
          <a:lstStyle>
            <a:lvl1pPr marL="0" indent="0" algn="l" defTabSz="1218987" rtl="0" eaLnBrk="1" latinLnBrk="0" hangingPunct="1">
              <a:lnSpc>
                <a:spcPct val="85000"/>
              </a:lnSpc>
              <a:spcBef>
                <a:spcPts val="0"/>
              </a:spcBef>
              <a:spcAft>
                <a:spcPts val="600"/>
              </a:spcAft>
              <a:buFont typeface="Arial" pitchFamily="34" charset="0"/>
              <a:buNone/>
              <a:defRPr sz="3200" b="1" kern="1200">
                <a:solidFill>
                  <a:srgbClr val="70A0D7"/>
                </a:solidFill>
                <a:latin typeface="Arial"/>
                <a:ea typeface="+mn-ea"/>
                <a:cs typeface="Arial"/>
              </a:defRPr>
            </a:lvl1pPr>
            <a:lvl2pPr marL="609493" indent="0" algn="l" defTabSz="1218987" rtl="0" eaLnBrk="1" latinLnBrk="0" hangingPunct="1">
              <a:lnSpc>
                <a:spcPct val="85000"/>
              </a:lnSpc>
              <a:spcBef>
                <a:spcPts val="0"/>
              </a:spcBef>
              <a:spcAft>
                <a:spcPts val="600"/>
              </a:spcAft>
              <a:buFont typeface="Arial" pitchFamily="34" charset="0"/>
              <a:buNone/>
              <a:defRPr sz="2700" b="1" kern="1200">
                <a:solidFill>
                  <a:srgbClr val="70A0D7"/>
                </a:solidFill>
                <a:latin typeface="Arial"/>
                <a:ea typeface="+mn-ea"/>
                <a:cs typeface="Arial"/>
              </a:defRPr>
            </a:lvl2pPr>
            <a:lvl3pPr marL="1218987" indent="0" algn="l" defTabSz="1218987" rtl="0" eaLnBrk="1" latinLnBrk="0" hangingPunct="1">
              <a:lnSpc>
                <a:spcPct val="85000"/>
              </a:lnSpc>
              <a:spcBef>
                <a:spcPts val="0"/>
              </a:spcBef>
              <a:spcAft>
                <a:spcPts val="600"/>
              </a:spcAft>
              <a:buFont typeface="Arial" pitchFamily="34" charset="0"/>
              <a:buNone/>
              <a:defRPr sz="2400" b="1" kern="1200">
                <a:solidFill>
                  <a:srgbClr val="70A0D7"/>
                </a:solidFill>
                <a:latin typeface="Arial"/>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100" b="1" kern="1200">
                <a:solidFill>
                  <a:srgbClr val="70A0D7"/>
                </a:solidFill>
                <a:latin typeface="Arial"/>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100" b="1" kern="1200">
                <a:solidFill>
                  <a:srgbClr val="70A0D7"/>
                </a:solidFill>
                <a:latin typeface="Arial"/>
                <a:ea typeface="+mn-ea"/>
                <a:cs typeface="Arial"/>
              </a:defRPr>
            </a:lvl5pPr>
            <a:lvl6pPr marL="3047467"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8pPr>
            <a:lvl9pPr marL="4875947"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9pPr>
          </a:lstStyle>
          <a:p>
            <a:r>
              <a:rPr lang="en-US" b="0" dirty="0">
                <a:solidFill>
                  <a:srgbClr val="405F83"/>
                </a:solidFill>
              </a:rPr>
              <a:t>Team:</a:t>
            </a:r>
          </a:p>
          <a:p>
            <a:pPr marL="457200" indent="-457200">
              <a:buFont typeface="Arial" panose="020B0604020202020204" pitchFamily="34" charset="0"/>
              <a:buChar char="•"/>
            </a:pPr>
            <a:r>
              <a:rPr lang="en-US" b="0" dirty="0">
                <a:solidFill>
                  <a:srgbClr val="405F83"/>
                </a:solidFill>
              </a:rPr>
              <a:t>John</a:t>
            </a:r>
          </a:p>
          <a:p>
            <a:pPr marL="457200" indent="-457200">
              <a:buFont typeface="Arial" panose="020B0604020202020204" pitchFamily="34" charset="0"/>
              <a:buChar char="•"/>
            </a:pPr>
            <a:r>
              <a:rPr lang="en-US" b="0" dirty="0">
                <a:solidFill>
                  <a:srgbClr val="405F83"/>
                </a:solidFill>
              </a:rPr>
              <a:t>DeJuan</a:t>
            </a:r>
          </a:p>
          <a:p>
            <a:pPr marL="457200" indent="-457200">
              <a:buFont typeface="Arial" panose="020B0604020202020204" pitchFamily="34" charset="0"/>
              <a:buChar char="•"/>
            </a:pPr>
            <a:r>
              <a:rPr lang="en-US" b="0" dirty="0">
                <a:solidFill>
                  <a:srgbClr val="405F83"/>
                </a:solidFill>
              </a:rPr>
              <a:t>Jackson</a:t>
            </a:r>
          </a:p>
          <a:p>
            <a:pPr marL="457200" indent="-457200">
              <a:buFont typeface="Arial" panose="020B0604020202020204" pitchFamily="34" charset="0"/>
              <a:buChar char="•"/>
            </a:pPr>
            <a:r>
              <a:rPr lang="en-US" b="0" dirty="0">
                <a:solidFill>
                  <a:srgbClr val="405F83"/>
                </a:solidFill>
              </a:rPr>
              <a:t>Siddharth</a:t>
            </a:r>
          </a:p>
        </p:txBody>
      </p:sp>
    </p:spTree>
    <p:extLst>
      <p:ext uri="{BB962C8B-B14F-4D97-AF65-F5344CB8AC3E}">
        <p14:creationId xmlns:p14="http://schemas.microsoft.com/office/powerpoint/2010/main" val="168754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fade">
                                      <p:cBhvr>
                                        <p:cTn id="11" dur="500"/>
                                        <p:tgtEl>
                                          <p:spTgt spid="6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par>
                                <p:cTn id="15" presetID="1"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rgbClr val="DDDDDD"/>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1" end="1"/>
                                            </p:txEl>
                                          </p:spTgt>
                                        </p:tgtEl>
                                        <p:attrNameLst>
                                          <p:attrName>ppt_c</p:attrName>
                                        </p:attrNameLst>
                                      </p:cBhvr>
                                      <p:to>
                                        <a:srgbClr val="DDDDDD"/>
                                      </p:to>
                                    </p:animClr>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rgbClr val="DDDDDD"/>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3" end="3"/>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Infection Rates</a:t>
            </a:r>
          </a:p>
        </p:txBody>
      </p:sp>
      <p:sp>
        <p:nvSpPr>
          <p:cNvPr id="4" name="Text Placeholder 3">
            <a:extLst>
              <a:ext uri="{FF2B5EF4-FFF2-40B4-BE49-F238E27FC236}">
                <a16:creationId xmlns:a16="http://schemas.microsoft.com/office/drawing/2014/main" id="{0374FEBD-A992-4FD8-ABEE-D958CACCB26A}"/>
              </a:ext>
            </a:extLst>
          </p:cNvPr>
          <p:cNvSpPr>
            <a:spLocks noGrp="1"/>
          </p:cNvSpPr>
          <p:nvPr>
            <p:ph type="body" sz="half" idx="2"/>
          </p:nvPr>
        </p:nvSpPr>
        <p:spPr/>
        <p:txBody>
          <a:bodyPr>
            <a:normAutofit lnSpcReduction="10000"/>
          </a:bodyPr>
          <a:lstStyle/>
          <a:p>
            <a:r>
              <a:rPr lang="en-US" b="1" dirty="0"/>
              <a:t>Question 1: </a:t>
            </a:r>
          </a:p>
          <a:p>
            <a:r>
              <a:rPr lang="en-US" dirty="0"/>
              <a:t>As COVID infection rates increased, so did </a:t>
            </a:r>
            <a:r>
              <a:rPr lang="en-US" dirty="0" err="1"/>
              <a:t>CalFresh</a:t>
            </a:r>
            <a:r>
              <a:rPr lang="en-US" dirty="0"/>
              <a:t> enrollment. </a:t>
            </a:r>
          </a:p>
          <a:p>
            <a:endParaRPr lang="en-US" dirty="0"/>
          </a:p>
          <a:p>
            <a:r>
              <a:rPr lang="en-US" b="1" dirty="0"/>
              <a:t>Findings:</a:t>
            </a:r>
          </a:p>
          <a:p>
            <a:r>
              <a:rPr lang="en-US" dirty="0"/>
              <a:t>We presupposed that COVID infection rates impacted a correlative increase in unemployment and, by extension, enrollment in government assistance programs, like </a:t>
            </a:r>
            <a:r>
              <a:rPr lang="en-US" dirty="0" err="1"/>
              <a:t>CalFresh</a:t>
            </a:r>
            <a:r>
              <a:rPr lang="en-US" dirty="0"/>
              <a:t>. We wanted to analyze the degree to which they correlate. These graphs demonstrate a meaningful, substantial increase in program enrollment over the course of selected pandemic timeline. </a:t>
            </a:r>
          </a:p>
        </p:txBody>
      </p:sp>
      <p:pic>
        <p:nvPicPr>
          <p:cNvPr id="10" name="Content Placeholder 9">
            <a:extLst>
              <a:ext uri="{FF2B5EF4-FFF2-40B4-BE49-F238E27FC236}">
                <a16:creationId xmlns:a16="http://schemas.microsoft.com/office/drawing/2014/main" id="{D7BCCF17-234C-4F43-A2F6-A551FFF0216B}"/>
              </a:ext>
            </a:extLst>
          </p:cNvPr>
          <p:cNvPicPr>
            <a:picLocks noGrp="1" noChangeAspect="1"/>
          </p:cNvPicPr>
          <p:nvPr>
            <p:ph idx="1"/>
          </p:nvPr>
        </p:nvPicPr>
        <p:blipFill>
          <a:blip r:embed="rId2"/>
          <a:stretch>
            <a:fillRect/>
          </a:stretch>
        </p:blipFill>
        <p:spPr>
          <a:xfrm>
            <a:off x="6856412" y="273049"/>
            <a:ext cx="3714750" cy="2924175"/>
          </a:xfrm>
        </p:spPr>
      </p:pic>
      <p:pic>
        <p:nvPicPr>
          <p:cNvPr id="12" name="Picture 11">
            <a:extLst>
              <a:ext uri="{FF2B5EF4-FFF2-40B4-BE49-F238E27FC236}">
                <a16:creationId xmlns:a16="http://schemas.microsoft.com/office/drawing/2014/main" id="{EF806D35-3290-4A72-98B8-277F40E5796E}"/>
              </a:ext>
            </a:extLst>
          </p:cNvPr>
          <p:cNvPicPr>
            <a:picLocks noChangeAspect="1"/>
          </p:cNvPicPr>
          <p:nvPr/>
        </p:nvPicPr>
        <p:blipFill>
          <a:blip r:embed="rId3"/>
          <a:stretch>
            <a:fillRect/>
          </a:stretch>
        </p:blipFill>
        <p:spPr>
          <a:xfrm>
            <a:off x="6889231" y="3391678"/>
            <a:ext cx="3705225" cy="2933700"/>
          </a:xfrm>
          <a:prstGeom prst="rect">
            <a:avLst/>
          </a:prstGeom>
        </p:spPr>
      </p:pic>
    </p:spTree>
    <p:extLst>
      <p:ext uri="{BB962C8B-B14F-4D97-AF65-F5344CB8AC3E}">
        <p14:creationId xmlns:p14="http://schemas.microsoft.com/office/powerpoint/2010/main" val="356069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a:xfrm>
            <a:off x="609443" y="273049"/>
            <a:ext cx="7389969" cy="1162051"/>
          </a:xfrm>
        </p:spPr>
        <p:txBody>
          <a:bodyPr>
            <a:noAutofit/>
          </a:bodyPr>
          <a:lstStyle/>
          <a:p>
            <a:r>
              <a:rPr lang="en-US" sz="4400" dirty="0">
                <a:solidFill>
                  <a:srgbClr val="405F83"/>
                </a:solidFill>
              </a:rPr>
              <a:t>Highest Infection Rates by County</a:t>
            </a:r>
          </a:p>
        </p:txBody>
      </p:sp>
      <p:sp>
        <p:nvSpPr>
          <p:cNvPr id="4" name="Text Placeholder 3">
            <a:extLst>
              <a:ext uri="{FF2B5EF4-FFF2-40B4-BE49-F238E27FC236}">
                <a16:creationId xmlns:a16="http://schemas.microsoft.com/office/drawing/2014/main" id="{B2BB591B-FBB1-439E-992A-8D5C1A624197}"/>
              </a:ext>
            </a:extLst>
          </p:cNvPr>
          <p:cNvSpPr>
            <a:spLocks noGrp="1"/>
          </p:cNvSpPr>
          <p:nvPr>
            <p:ph type="body" sz="half" idx="2"/>
          </p:nvPr>
        </p:nvSpPr>
        <p:spPr/>
        <p:txBody>
          <a:bodyPr/>
          <a:lstStyle/>
          <a:p>
            <a:r>
              <a:rPr lang="en-US" dirty="0"/>
              <a:t>Question:</a:t>
            </a:r>
          </a:p>
          <a:p>
            <a:r>
              <a:rPr lang="en-US" dirty="0"/>
              <a:t>What are the 10 counties with the worst infection rates?</a:t>
            </a:r>
          </a:p>
          <a:p>
            <a:endParaRPr lang="en-US" dirty="0"/>
          </a:p>
        </p:txBody>
      </p:sp>
      <p:pic>
        <p:nvPicPr>
          <p:cNvPr id="6" name="Picture 5">
            <a:extLst>
              <a:ext uri="{FF2B5EF4-FFF2-40B4-BE49-F238E27FC236}">
                <a16:creationId xmlns:a16="http://schemas.microsoft.com/office/drawing/2014/main" id="{27C19B8B-BC73-49D0-A975-989224FB7A45}"/>
              </a:ext>
            </a:extLst>
          </p:cNvPr>
          <p:cNvPicPr>
            <a:picLocks noChangeAspect="1"/>
          </p:cNvPicPr>
          <p:nvPr/>
        </p:nvPicPr>
        <p:blipFill>
          <a:blip r:embed="rId2"/>
          <a:stretch>
            <a:fillRect/>
          </a:stretch>
        </p:blipFill>
        <p:spPr>
          <a:xfrm>
            <a:off x="763456" y="2362200"/>
            <a:ext cx="10338931" cy="1162051"/>
          </a:xfrm>
          <a:prstGeom prst="rect">
            <a:avLst/>
          </a:prstGeom>
        </p:spPr>
      </p:pic>
      <p:pic>
        <p:nvPicPr>
          <p:cNvPr id="8" name="Picture 7">
            <a:extLst>
              <a:ext uri="{FF2B5EF4-FFF2-40B4-BE49-F238E27FC236}">
                <a16:creationId xmlns:a16="http://schemas.microsoft.com/office/drawing/2014/main" id="{F2BC0874-9815-4C2E-81C3-8DC34DEED87E}"/>
              </a:ext>
            </a:extLst>
          </p:cNvPr>
          <p:cNvPicPr>
            <a:picLocks noChangeAspect="1"/>
          </p:cNvPicPr>
          <p:nvPr/>
        </p:nvPicPr>
        <p:blipFill>
          <a:blip r:embed="rId3"/>
          <a:stretch>
            <a:fillRect/>
          </a:stretch>
        </p:blipFill>
        <p:spPr>
          <a:xfrm>
            <a:off x="7784357" y="3733800"/>
            <a:ext cx="3350654" cy="2884326"/>
          </a:xfrm>
          <a:prstGeom prst="rect">
            <a:avLst/>
          </a:prstGeom>
        </p:spPr>
      </p:pic>
      <p:sp>
        <p:nvSpPr>
          <p:cNvPr id="10" name="TextBox 9">
            <a:extLst>
              <a:ext uri="{FF2B5EF4-FFF2-40B4-BE49-F238E27FC236}">
                <a16:creationId xmlns:a16="http://schemas.microsoft.com/office/drawing/2014/main" id="{3ACCE100-93FC-4A1F-A704-23920F491F92}"/>
              </a:ext>
            </a:extLst>
          </p:cNvPr>
          <p:cNvSpPr txBox="1"/>
          <p:nvPr/>
        </p:nvSpPr>
        <p:spPr>
          <a:xfrm>
            <a:off x="763456" y="3962400"/>
            <a:ext cx="4876800" cy="1846659"/>
          </a:xfrm>
          <a:prstGeom prst="rect">
            <a:avLst/>
          </a:prstGeom>
          <a:noFill/>
        </p:spPr>
        <p:txBody>
          <a:bodyPr wrap="square" rtlCol="0">
            <a:spAutoFit/>
          </a:bodyPr>
          <a:lstStyle/>
          <a:p>
            <a:r>
              <a:rPr lang="en-US" sz="1900" b="1" dirty="0">
                <a:latin typeface="Arial" panose="020B0604020202020204" pitchFamily="34" charset="0"/>
                <a:cs typeface="Arial" panose="020B0604020202020204" pitchFamily="34" charset="0"/>
              </a:rPr>
              <a:t>Findings:</a:t>
            </a:r>
          </a:p>
          <a:p>
            <a:r>
              <a:rPr lang="en-US" sz="1900" dirty="0">
                <a:latin typeface="Arial" panose="020B0604020202020204" pitchFamily="34" charset="0"/>
                <a:cs typeface="Arial" panose="020B0604020202020204" pitchFamily="34" charset="0"/>
              </a:rPr>
              <a:t>Per the data, the highest infection rates in the state existed across Southern California. We initially expected metropolitan areas across the state to exhibit similar </a:t>
            </a:r>
            <a:r>
              <a:rPr lang="en-US" sz="1900">
                <a:latin typeface="Arial" panose="020B0604020202020204" pitchFamily="34" charset="0"/>
                <a:cs typeface="Arial" panose="020B0604020202020204" pitchFamily="34" charset="0"/>
              </a:rPr>
              <a:t>infection rates. </a:t>
            </a:r>
            <a:endParaRPr lang="en-US"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940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Worst Impact</a:t>
            </a:r>
          </a:p>
        </p:txBody>
      </p:sp>
      <p:sp>
        <p:nvSpPr>
          <p:cNvPr id="3" name="Content Placeholder 2">
            <a:extLst>
              <a:ext uri="{FF2B5EF4-FFF2-40B4-BE49-F238E27FC236}">
                <a16:creationId xmlns:a16="http://schemas.microsoft.com/office/drawing/2014/main" id="{3C7F87C5-BEF4-4FA8-B1F6-ECF567A43360}"/>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B7D74D0D-EF90-4C73-A94B-276A6F323455}"/>
              </a:ext>
            </a:extLst>
          </p:cNvPr>
          <p:cNvSpPr>
            <a:spLocks noGrp="1"/>
          </p:cNvSpPr>
          <p:nvPr>
            <p:ph type="body" sz="half" idx="2"/>
          </p:nvPr>
        </p:nvSpPr>
        <p:spPr/>
        <p:txBody>
          <a:bodyPr/>
          <a:lstStyle/>
          <a:p>
            <a:r>
              <a:rPr lang="en-US" dirty="0"/>
              <a:t>What is the worst affected county?</a:t>
            </a:r>
          </a:p>
        </p:txBody>
      </p:sp>
    </p:spTree>
    <p:extLst>
      <p:ext uri="{BB962C8B-B14F-4D97-AF65-F5344CB8AC3E}">
        <p14:creationId xmlns:p14="http://schemas.microsoft.com/office/powerpoint/2010/main" val="277591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Least Impact</a:t>
            </a:r>
          </a:p>
        </p:txBody>
      </p:sp>
      <p:sp>
        <p:nvSpPr>
          <p:cNvPr id="3" name="Content Placeholder 2">
            <a:extLst>
              <a:ext uri="{FF2B5EF4-FFF2-40B4-BE49-F238E27FC236}">
                <a16:creationId xmlns:a16="http://schemas.microsoft.com/office/drawing/2014/main" id="{F18C4DE8-9143-4AE2-9739-94ACC275D3C6}"/>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D0915476-28CD-4369-8199-E4D590E61121}"/>
              </a:ext>
            </a:extLst>
          </p:cNvPr>
          <p:cNvSpPr>
            <a:spLocks noGrp="1"/>
          </p:cNvSpPr>
          <p:nvPr>
            <p:ph type="body" sz="half" idx="2"/>
          </p:nvPr>
        </p:nvSpPr>
        <p:spPr/>
        <p:txBody>
          <a:bodyPr/>
          <a:lstStyle/>
          <a:p>
            <a:r>
              <a:rPr lang="en-US" dirty="0"/>
              <a:t>What is the least affected county</a:t>
            </a:r>
          </a:p>
        </p:txBody>
      </p:sp>
    </p:spTree>
    <p:extLst>
      <p:ext uri="{BB962C8B-B14F-4D97-AF65-F5344CB8AC3E}">
        <p14:creationId xmlns:p14="http://schemas.microsoft.com/office/powerpoint/2010/main" val="418762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a:xfrm>
            <a:off x="227013" y="273049"/>
            <a:ext cx="4392470" cy="1162051"/>
          </a:xfrm>
        </p:spPr>
        <p:txBody>
          <a:bodyPr>
            <a:normAutofit fontScale="90000"/>
          </a:bodyPr>
          <a:lstStyle/>
          <a:p>
            <a:r>
              <a:rPr lang="en-US" sz="4400" dirty="0">
                <a:solidFill>
                  <a:srgbClr val="405F83"/>
                </a:solidFill>
              </a:rPr>
              <a:t>Rural v. Urban Infections</a:t>
            </a:r>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a:xfrm>
            <a:off x="227013" y="1435102"/>
            <a:ext cx="4190999" cy="5149849"/>
          </a:xfrm>
        </p:spPr>
        <p:txBody>
          <a:bodyPr>
            <a:normAutofit fontScale="92500" lnSpcReduction="20000"/>
          </a:bodyPr>
          <a:lstStyle/>
          <a:p>
            <a:r>
              <a:rPr lang="en-US" b="1" i="1" u="sng" dirty="0"/>
              <a:t>Question 6:</a:t>
            </a:r>
          </a:p>
          <a:p>
            <a:r>
              <a:rPr lang="en-US" dirty="0"/>
              <a:t>What is the correlation between infection rates per capita in the least COVID infected counties. When compared to that of more populated counties. (Census 2019 Population Data)</a:t>
            </a:r>
          </a:p>
          <a:p>
            <a:endParaRPr lang="en-US" dirty="0"/>
          </a:p>
          <a:p>
            <a:r>
              <a:rPr lang="en-US" b="1" i="1" u="sng" dirty="0"/>
              <a:t>Findings:</a:t>
            </a:r>
          </a:p>
          <a:p>
            <a:r>
              <a:rPr lang="en-US" dirty="0"/>
              <a:t>The </a:t>
            </a:r>
            <a:r>
              <a:rPr lang="en-US"/>
              <a:t>average Infection </a:t>
            </a:r>
            <a:r>
              <a:rPr lang="en-US" dirty="0"/>
              <a:t>rate was 15% per capita in more Rural Counties, while in dense populations the average was 34%. My initial ideas, lead me to believe that the infection rate per capita would have been higher in rural counties, or at least see a closer gap in parallel with more urban areas. But based on the data, rural population were infected a much lower rate. Possible reasons include </a:t>
            </a:r>
          </a:p>
          <a:p>
            <a:pPr marL="342900" indent="-342900">
              <a:buFont typeface="Arial" panose="020B0604020202020204" pitchFamily="34" charset="0"/>
              <a:buChar char="•"/>
            </a:pPr>
            <a:r>
              <a:rPr lang="en-US" dirty="0"/>
              <a:t>Sparse population – Less Contact between people.</a:t>
            </a:r>
          </a:p>
          <a:p>
            <a:pPr marL="342900" indent="-342900">
              <a:buFont typeface="Arial" panose="020B0604020202020204" pitchFamily="34" charset="0"/>
              <a:buChar char="•"/>
            </a:pPr>
            <a:r>
              <a:rPr lang="en-US" dirty="0"/>
              <a:t>Healthier population – Less susceptible to COVID infections.  </a:t>
            </a:r>
          </a:p>
        </p:txBody>
      </p:sp>
      <p:graphicFrame>
        <p:nvGraphicFramePr>
          <p:cNvPr id="7" name="Chart 6">
            <a:extLst>
              <a:ext uri="{FF2B5EF4-FFF2-40B4-BE49-F238E27FC236}">
                <a16:creationId xmlns:a16="http://schemas.microsoft.com/office/drawing/2014/main" id="{62FFB1D0-D2D9-4E13-8DF0-D7B89475DF72}"/>
              </a:ext>
            </a:extLst>
          </p:cNvPr>
          <p:cNvGraphicFramePr>
            <a:graphicFrameLocks/>
          </p:cNvGraphicFramePr>
          <p:nvPr/>
        </p:nvGraphicFramePr>
        <p:xfrm>
          <a:off x="4418012" y="0"/>
          <a:ext cx="7770813" cy="3352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B9A60A38-2D67-4F10-AD9C-FF0D8E95A129}"/>
              </a:ext>
            </a:extLst>
          </p:cNvPr>
          <p:cNvGraphicFramePr>
            <a:graphicFrameLocks/>
          </p:cNvGraphicFramePr>
          <p:nvPr/>
        </p:nvGraphicFramePr>
        <p:xfrm>
          <a:off x="4418012" y="3352800"/>
          <a:ext cx="7799043" cy="3505199"/>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C960DBCE-C8C0-47CC-88B2-2E61AFFD49E9}"/>
              </a:ext>
            </a:extLst>
          </p:cNvPr>
          <p:cNvSpPr txBox="1"/>
          <p:nvPr/>
        </p:nvSpPr>
        <p:spPr>
          <a:xfrm>
            <a:off x="227014" y="6457890"/>
            <a:ext cx="4392469" cy="400110"/>
          </a:xfrm>
          <a:prstGeom prst="rect">
            <a:avLst/>
          </a:prstGeom>
          <a:noFill/>
        </p:spPr>
        <p:txBody>
          <a:bodyPr wrap="square" rtlCol="0">
            <a:spAutoFit/>
          </a:bodyPr>
          <a:lstStyle/>
          <a:p>
            <a:r>
              <a:rPr lang="en-US" sz="1000" dirty="0"/>
              <a:t>*Rural defined as location with a population less then 50,000, Urban is defined as a location with greater than 50,000.</a:t>
            </a:r>
          </a:p>
        </p:txBody>
      </p:sp>
    </p:spTree>
    <p:extLst>
      <p:ext uri="{BB962C8B-B14F-4D97-AF65-F5344CB8AC3E}">
        <p14:creationId xmlns:p14="http://schemas.microsoft.com/office/powerpoint/2010/main" val="368179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a:xfrm>
            <a:off x="150813" y="273049"/>
            <a:ext cx="4468669" cy="1162051"/>
          </a:xfrm>
        </p:spPr>
        <p:txBody>
          <a:bodyPr>
            <a:normAutofit fontScale="90000"/>
          </a:bodyPr>
          <a:lstStyle/>
          <a:p>
            <a:r>
              <a:rPr lang="en-US" sz="4400" dirty="0">
                <a:solidFill>
                  <a:srgbClr val="405F83"/>
                </a:solidFill>
              </a:rPr>
              <a:t>Population Impact</a:t>
            </a:r>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a:xfrm>
            <a:off x="150813" y="1435102"/>
            <a:ext cx="4190999" cy="5270498"/>
          </a:xfrm>
        </p:spPr>
        <p:txBody>
          <a:bodyPr>
            <a:normAutofit lnSpcReduction="10000"/>
          </a:bodyPr>
          <a:lstStyle/>
          <a:p>
            <a:r>
              <a:rPr lang="en-US" b="1" i="1" u="sng" dirty="0"/>
              <a:t>Question 7:</a:t>
            </a:r>
          </a:p>
          <a:p>
            <a:r>
              <a:rPr lang="en-US" dirty="0"/>
              <a:t>What are the worst covid infection rates as a percentage of population? Are the counties rural, urban, or mixed?</a:t>
            </a:r>
          </a:p>
          <a:p>
            <a:endParaRPr lang="en-US" dirty="0"/>
          </a:p>
          <a:p>
            <a:r>
              <a:rPr lang="en-US" b="1" i="1" u="sng" dirty="0"/>
              <a:t>Findings:</a:t>
            </a:r>
          </a:p>
          <a:p>
            <a:r>
              <a:rPr lang="en-US" dirty="0"/>
              <a:t>With urban counties being counted as areas with over 50,000 in population, 9 of the top 10 most highly infected populations were considered “Urban”. The only rural county was Lessen, which had the second highest infection rate per capita in California, at 68%. Imperial county, which had an infection rate of 80%, and is the least populated county in Southern California. The county with the highest COVID infection rate, was also tops in average unemployment rate at 21%</a:t>
            </a:r>
          </a:p>
          <a:p>
            <a:endParaRPr lang="en-US" dirty="0"/>
          </a:p>
          <a:p>
            <a:endParaRPr lang="en-US" dirty="0"/>
          </a:p>
        </p:txBody>
      </p:sp>
      <p:graphicFrame>
        <p:nvGraphicFramePr>
          <p:cNvPr id="7" name="Chart 6">
            <a:extLst>
              <a:ext uri="{FF2B5EF4-FFF2-40B4-BE49-F238E27FC236}">
                <a16:creationId xmlns:a16="http://schemas.microsoft.com/office/drawing/2014/main" id="{C5D14840-E64A-40F7-89AC-09E1549DF7EB}"/>
              </a:ext>
            </a:extLst>
          </p:cNvPr>
          <p:cNvGraphicFramePr>
            <a:graphicFrameLocks/>
          </p:cNvGraphicFramePr>
          <p:nvPr/>
        </p:nvGraphicFramePr>
        <p:xfrm>
          <a:off x="4341812" y="0"/>
          <a:ext cx="7847013"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6089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Autofit/>
          </a:bodyPr>
          <a:lstStyle/>
          <a:p>
            <a:r>
              <a:rPr lang="en-US" sz="3600" dirty="0">
                <a:solidFill>
                  <a:srgbClr val="405F83"/>
                </a:solidFill>
              </a:rPr>
              <a:t>Covid-19 impact to CalFresh</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normAutofit/>
          </a:bodyPr>
          <a:lstStyle/>
          <a:p>
            <a:endParaRPr lang="en-US" sz="2800" dirty="0"/>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How did COVID-19 affect Californian enrollment in CalFresh?</a:t>
            </a:r>
          </a:p>
        </p:txBody>
      </p:sp>
    </p:spTree>
    <p:extLst>
      <p:ext uri="{BB962C8B-B14F-4D97-AF65-F5344CB8AC3E}">
        <p14:creationId xmlns:p14="http://schemas.microsoft.com/office/powerpoint/2010/main" val="402271173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C1CB0A-BB6E-4E95-95A3-95BDF5FBAB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30EB58-BCE7-41D9-A117-44B48F13F8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283</TotalTime>
  <Words>1165</Words>
  <Application>Microsoft Office PowerPoint</Application>
  <PresentationFormat>Custom</PresentationFormat>
  <Paragraphs>170</Paragraphs>
  <Slides>14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Arial Narrow</vt:lpstr>
      <vt:lpstr>Calibri</vt:lpstr>
      <vt:lpstr>Palatino Linotype</vt:lpstr>
      <vt:lpstr>Times</vt:lpstr>
      <vt:lpstr>Office Theme</vt:lpstr>
      <vt:lpstr>PowerPoint Infographics Sampler</vt:lpstr>
      <vt:lpstr>Introduction</vt:lpstr>
      <vt:lpstr>Infection Rates</vt:lpstr>
      <vt:lpstr>Highest Infection Rates by County</vt:lpstr>
      <vt:lpstr>Worst Impact</vt:lpstr>
      <vt:lpstr>Least Impact</vt:lpstr>
      <vt:lpstr>Rural v. Urban Infections</vt:lpstr>
      <vt:lpstr>Population Impact</vt:lpstr>
      <vt:lpstr>Covid-19 impact to CalFresh</vt:lpstr>
      <vt:lpstr>Conclusion</vt:lpstr>
      <vt:lpstr>PowerPoint Presentation</vt:lpstr>
      <vt:lpstr>Sample 2</vt:lpstr>
      <vt:lpstr>Sample 3</vt:lpstr>
      <vt:lpstr>Sample 4</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Infographics Sampler</dc:title>
  <dc:subject/>
  <dc:creator>John Chan</dc:creator>
  <cp:keywords/>
  <dc:description/>
  <cp:lastModifiedBy>John Chan</cp:lastModifiedBy>
  <cp:revision>45</cp:revision>
  <dcterms:created xsi:type="dcterms:W3CDTF">2021-04-30T02:09:51Z</dcterms:created>
  <dcterms:modified xsi:type="dcterms:W3CDTF">2021-05-01T18:35:21Z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