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27" r:id="rId5"/>
    <p:sldId id="528" r:id="rId6"/>
    <p:sldId id="529" r:id="rId7"/>
    <p:sldId id="530" r:id="rId8"/>
    <p:sldId id="531" r:id="rId9"/>
    <p:sldId id="532" r:id="rId10"/>
    <p:sldId id="535" r:id="rId11"/>
    <p:sldId id="533" r:id="rId12"/>
    <p:sldId id="539" r:id="rId13"/>
    <p:sldId id="536" r:id="rId14"/>
    <p:sldId id="537" r:id="rId15"/>
    <p:sldId id="522" r:id="rId16"/>
    <p:sldId id="521" r:id="rId17"/>
    <p:sldId id="52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8300"/>
    <a:srgbClr val="405F83"/>
    <a:srgbClr val="70A0D7"/>
    <a:srgbClr val="389BC8"/>
    <a:srgbClr val="2C7CA0"/>
    <a:srgbClr val="FF733C"/>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76" d="100"/>
          <a:sy n="76" d="100"/>
        </p:scale>
        <p:origin x="678" y="84"/>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135419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i="1" dirty="0">
                <a:solidFill>
                  <a:srgbClr val="E18300"/>
                </a:solidFill>
                <a:latin typeface="Arial" panose="020B0604020202020204" pitchFamily="34" charset="0"/>
                <a:cs typeface="Arial" panose="020B0604020202020204" pitchFamily="34" charset="0"/>
              </a:rPr>
              <a:t>initially</a:t>
            </a:r>
            <a:endParaRPr lang="en-US" b="1" i="1" dirty="0">
              <a:solidFill>
                <a:srgbClr val="E183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975E2B-BE0E-432E-9D29-4C91FC032315}"/>
              </a:ext>
            </a:extLst>
          </p:cNvPr>
          <p:cNvSpPr txBox="1"/>
          <p:nvPr/>
        </p:nvSpPr>
        <p:spPr>
          <a:xfrm>
            <a:off x="6191250" y="3124200"/>
            <a:ext cx="5079276" cy="2308324"/>
          </a:xfrm>
          <a:prstGeom prst="rect">
            <a:avLst/>
          </a:prstGeom>
          <a:noFill/>
        </p:spPr>
        <p:txBody>
          <a:bodyPr wrap="none" rtlCol="0">
            <a:spAutoFit/>
          </a:bodyPr>
          <a:lstStyle/>
          <a:p>
            <a:r>
              <a:rPr lang="en-US" sz="3600" i="1" dirty="0">
                <a:solidFill>
                  <a:schemeClr val="tx2"/>
                </a:solidFill>
              </a:rPr>
              <a:t>COVID-19 cases did affect </a:t>
            </a:r>
            <a:br>
              <a:rPr lang="en-US" sz="3600" i="1" dirty="0">
                <a:solidFill>
                  <a:schemeClr val="tx2"/>
                </a:solidFill>
              </a:rPr>
            </a:br>
            <a:r>
              <a:rPr lang="en-US" sz="3600" i="1" dirty="0">
                <a:solidFill>
                  <a:schemeClr val="tx2"/>
                </a:solidFill>
              </a:rPr>
              <a:t>CalFresh aid, but not until </a:t>
            </a:r>
            <a:br>
              <a:rPr lang="en-US" sz="3600" i="1" dirty="0">
                <a:solidFill>
                  <a:schemeClr val="tx2"/>
                </a:solidFill>
              </a:rPr>
            </a:br>
            <a:r>
              <a:rPr lang="en-US" sz="3600" i="1" dirty="0">
                <a:solidFill>
                  <a:schemeClr val="tx2"/>
                </a:solidFill>
              </a:rPr>
              <a:t>the second-wave spike in </a:t>
            </a:r>
            <a:br>
              <a:rPr lang="en-US" sz="3600" i="1" dirty="0">
                <a:solidFill>
                  <a:schemeClr val="tx2"/>
                </a:solidFill>
              </a:rPr>
            </a:br>
            <a:r>
              <a:rPr lang="en-US" sz="3600" i="1" dirty="0">
                <a:solidFill>
                  <a:schemeClr val="tx2"/>
                </a:solidFill>
              </a:rPr>
              <a:t>the Fall of 2020. </a:t>
            </a: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cTn>
                              </p:par>
                              <p:par>
                                <p:cTn id="13" presetID="26" presetClass="emph" presetSubtype="0" fill="hold" grpId="1" nodeType="withEffect">
                                  <p:stCondLst>
                                    <p:cond delay="1500"/>
                                  </p:stCondLst>
                                  <p:childTnLst>
                                    <p:animEffect transition="out" filter="fade">
                                      <p:cBhvr>
                                        <p:cTn id="14" dur="500" tmFilter="0, 0; .2, .5; .8, .5; 1, 0"/>
                                        <p:tgtEl>
                                          <p:spTgt spid="36"/>
                                        </p:tgtEl>
                                      </p:cBhvr>
                                    </p:animEffect>
                                    <p:animScale>
                                      <p:cBhvr>
                                        <p:cTn id="15" dur="250" autoRev="1" fill="hold"/>
                                        <p:tgtEl>
                                          <p:spTgt spid="36"/>
                                        </p:tgtEl>
                                      </p:cBhvr>
                                      <p:by x="105000" y="105000"/>
                                    </p:animScale>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33"/>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3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P spid="36"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t>
            </a:r>
            <a:r>
              <a:rPr lang="en-US"/>
              <a:t>average Infection </a:t>
            </a:r>
            <a:r>
              <a:rPr lang="en-US" dirty="0"/>
              <a:t>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256</TotalTime>
  <Words>1062</Words>
  <Application>Microsoft Office PowerPoint</Application>
  <PresentationFormat>Custom</PresentationFormat>
  <Paragraphs>158</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v. Urban Infections</vt:lpstr>
      <vt:lpstr>Population Impact</vt:lpstr>
      <vt:lpstr>Covid-19 impact to CalFresh</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DeJuan Hall</cp:lastModifiedBy>
  <cp:revision>41</cp:revision>
  <dcterms:created xsi:type="dcterms:W3CDTF">2021-04-30T02:09:51Z</dcterms:created>
  <dcterms:modified xsi:type="dcterms:W3CDTF">2021-05-01T16:28:24Z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