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4" r:id="rId11"/>
    <p:sldId id="535" r:id="rId12"/>
    <p:sldId id="533"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FF733C"/>
    <a:srgbClr val="E18300"/>
    <a:srgbClr val="FFDA7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104" d="100"/>
          <a:sy n="104" d="100"/>
        </p:scale>
        <p:origin x="84" y="33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4/29/2021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4/29/2021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3600986"/>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Impact</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068850A-BE8D-4C7F-9F25-B4C199FF174D}"/>
              </a:ext>
            </a:extLst>
          </p:cNvPr>
          <p:cNvSpPr/>
          <p:nvPr/>
        </p:nvSpPr>
        <p:spPr>
          <a:xfrm>
            <a:off x="6645949" y="5867400"/>
            <a:ext cx="800100" cy="246888"/>
          </a:xfrm>
          <a:prstGeom prst="rect">
            <a:avLst/>
          </a:prstGeom>
          <a:scene3d>
            <a:camera prst="orthographicFront">
              <a:rot lat="3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3" name="Content Placeholder 2">
            <a:extLst>
              <a:ext uri="{FF2B5EF4-FFF2-40B4-BE49-F238E27FC236}">
                <a16:creationId xmlns:a16="http://schemas.microsoft.com/office/drawing/2014/main" id="{E02347E6-0775-4F24-A605-CD666F919918}"/>
              </a:ext>
            </a:extLst>
          </p:cNvPr>
          <p:cNvSpPr>
            <a:spLocks noGrp="1"/>
          </p:cNvSpPr>
          <p:nvPr>
            <p:ph sz="half" idx="1"/>
          </p:nvPr>
        </p:nvSpPr>
        <p:spPr/>
        <p:txBody>
          <a:bodyPr/>
          <a:lstStyle/>
          <a:p>
            <a:r>
              <a:rPr lang="en-US" dirty="0">
                <a:solidFill>
                  <a:schemeClr val="bg1"/>
                </a:solidFill>
              </a:rPr>
              <a:t>Methodology</a:t>
            </a:r>
          </a:p>
        </p:txBody>
      </p:sp>
      <p:sp>
        <p:nvSpPr>
          <p:cNvPr id="4" name="Content Placeholder 3">
            <a:extLst>
              <a:ext uri="{FF2B5EF4-FFF2-40B4-BE49-F238E27FC236}">
                <a16:creationId xmlns:a16="http://schemas.microsoft.com/office/drawing/2014/main" id="{D269B961-29AE-4EC4-8881-FA90D657D81C}"/>
              </a:ext>
            </a:extLst>
          </p:cNvPr>
          <p:cNvSpPr>
            <a:spLocks noGrp="1"/>
          </p:cNvSpPr>
          <p:nvPr>
            <p:ph sz="half" idx="2"/>
          </p:nvPr>
        </p:nvSpPr>
        <p:spPr/>
        <p:txBody>
          <a:bodyPr>
            <a:normAutofit/>
          </a:bodyPr>
          <a:lstStyle/>
          <a:p>
            <a:r>
              <a:rPr lang="en-US" sz="3200" dirty="0">
                <a:solidFill>
                  <a:schemeClr val="bg1"/>
                </a:solidFill>
              </a:rPr>
              <a:t>COVID-19 Status Report</a:t>
            </a:r>
          </a:p>
        </p:txBody>
      </p:sp>
      <p:graphicFrame>
        <p:nvGraphicFramePr>
          <p:cNvPr id="5" name="Table 6">
            <a:extLst>
              <a:ext uri="{FF2B5EF4-FFF2-40B4-BE49-F238E27FC236}">
                <a16:creationId xmlns:a16="http://schemas.microsoft.com/office/drawing/2014/main" id="{8C890995-E4D5-4B81-968C-4BD9EFDD3AFD}"/>
              </a:ext>
            </a:extLst>
          </p:cNvPr>
          <p:cNvGraphicFramePr>
            <a:graphicFrameLocks noGrp="1"/>
          </p:cNvGraphicFramePr>
          <p:nvPr>
            <p:extLst>
              <p:ext uri="{D42A27DB-BD31-4B8C-83A1-F6EECF244321}">
                <p14:modId xmlns:p14="http://schemas.microsoft.com/office/powerpoint/2010/main" val="1596259505"/>
              </p:ext>
            </p:extLst>
          </p:nvPr>
        </p:nvGraphicFramePr>
        <p:xfrm>
          <a:off x="6780212" y="2286000"/>
          <a:ext cx="3276600" cy="822960"/>
        </p:xfrm>
        <a:graphic>
          <a:graphicData uri="http://schemas.openxmlformats.org/drawingml/2006/table">
            <a:tbl>
              <a:tblPr firstRow="1" bandRow="1">
                <a:tableStyleId>{5C22544A-7EE6-4342-B048-85BDC9FD1C3A}</a:tableStyleId>
              </a:tblPr>
              <a:tblGrid>
                <a:gridCol w="1225372">
                  <a:extLst>
                    <a:ext uri="{9D8B030D-6E8A-4147-A177-3AD203B41FA5}">
                      <a16:colId xmlns:a16="http://schemas.microsoft.com/office/drawing/2014/main" val="1031153637"/>
                    </a:ext>
                  </a:extLst>
                </a:gridCol>
                <a:gridCol w="1061989">
                  <a:extLst>
                    <a:ext uri="{9D8B030D-6E8A-4147-A177-3AD203B41FA5}">
                      <a16:colId xmlns:a16="http://schemas.microsoft.com/office/drawing/2014/main" val="1677207980"/>
                    </a:ext>
                  </a:extLst>
                </a:gridCol>
                <a:gridCol w="989239">
                  <a:extLst>
                    <a:ext uri="{9D8B030D-6E8A-4147-A177-3AD203B41FA5}">
                      <a16:colId xmlns:a16="http://schemas.microsoft.com/office/drawing/2014/main" val="4128836463"/>
                    </a:ext>
                  </a:extLst>
                </a:gridCol>
              </a:tblGrid>
              <a:tr h="228600">
                <a:tc gridSpan="3">
                  <a:txBody>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California State Statistics</a:t>
                      </a:r>
                    </a:p>
                  </a:txBody>
                  <a:tcPr>
                    <a:solidFill>
                      <a:srgbClr val="FFC000"/>
                    </a:solidFill>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55001766"/>
                  </a:ext>
                </a:extLst>
              </a:tr>
              <a:tr h="228600">
                <a:tc>
                  <a:txBody>
                    <a:bodyPr/>
                    <a:lstStyle/>
                    <a:p>
                      <a:r>
                        <a:rPr lang="en-US" sz="1100" dirty="0">
                          <a:solidFill>
                            <a:schemeClr val="bg1"/>
                          </a:solidFill>
                        </a:rPr>
                        <a:t>Total Confirmed</a:t>
                      </a:r>
                    </a:p>
                  </a:txBody>
                  <a:tcPr>
                    <a:noFill/>
                  </a:tcPr>
                </a:tc>
                <a:tc>
                  <a:txBody>
                    <a:bodyPr/>
                    <a:lstStyle/>
                    <a:p>
                      <a:r>
                        <a:rPr lang="en-US" sz="1100" dirty="0">
                          <a:solidFill>
                            <a:schemeClr val="bg1"/>
                          </a:solidFill>
                        </a:rPr>
                        <a:t>Deaths</a:t>
                      </a:r>
                    </a:p>
                  </a:txBody>
                  <a:tcPr>
                    <a:noFill/>
                  </a:tcPr>
                </a:tc>
                <a:tc>
                  <a:txBody>
                    <a:bodyPr/>
                    <a:lstStyle/>
                    <a:p>
                      <a:r>
                        <a:rPr lang="en-US" sz="1100" dirty="0">
                          <a:solidFill>
                            <a:schemeClr val="bg1"/>
                          </a:solidFill>
                        </a:rPr>
                        <a:t>Fatality Rate</a:t>
                      </a:r>
                    </a:p>
                  </a:txBody>
                  <a:tcPr>
                    <a:noFill/>
                  </a:tcPr>
                </a:tc>
                <a:extLst>
                  <a:ext uri="{0D108BD9-81ED-4DB2-BD59-A6C34878D82A}">
                    <a16:rowId xmlns:a16="http://schemas.microsoft.com/office/drawing/2014/main" val="3284929448"/>
                  </a:ext>
                </a:extLst>
              </a:tr>
              <a:tr h="228600">
                <a:tc>
                  <a:txBody>
                    <a:bodyPr/>
                    <a:lstStyle/>
                    <a:p>
                      <a:endParaRPr lang="en-US" sz="1100">
                        <a:solidFill>
                          <a:schemeClr val="bg1"/>
                        </a:solidFill>
                      </a:endParaRPr>
                    </a:p>
                  </a:txBody>
                  <a:tcPr>
                    <a:noFill/>
                  </a:tcPr>
                </a:tc>
                <a:tc>
                  <a:txBody>
                    <a:bodyPr/>
                    <a:lstStyle/>
                    <a:p>
                      <a:endParaRPr lang="en-US" sz="1100" dirty="0">
                        <a:solidFill>
                          <a:schemeClr val="bg1"/>
                        </a:solidFill>
                      </a:endParaRPr>
                    </a:p>
                  </a:txBody>
                  <a:tcPr>
                    <a:noFill/>
                  </a:tcPr>
                </a:tc>
                <a:tc>
                  <a:txBody>
                    <a:bodyPr/>
                    <a:lstStyle/>
                    <a:p>
                      <a:endParaRPr lang="en-US" sz="1100" dirty="0">
                        <a:solidFill>
                          <a:schemeClr val="bg1"/>
                        </a:solidFill>
                      </a:endParaRPr>
                    </a:p>
                  </a:txBody>
                  <a:tcPr>
                    <a:noFill/>
                  </a:tcPr>
                </a:tc>
                <a:extLst>
                  <a:ext uri="{0D108BD9-81ED-4DB2-BD59-A6C34878D82A}">
                    <a16:rowId xmlns:a16="http://schemas.microsoft.com/office/drawing/2014/main" val="3263306639"/>
                  </a:ext>
                </a:extLst>
              </a:tr>
            </a:tbl>
          </a:graphicData>
        </a:graphic>
      </p:graphicFrame>
      <p:grpSp>
        <p:nvGrpSpPr>
          <p:cNvPr id="19" name="Group 18">
            <a:extLst>
              <a:ext uri="{FF2B5EF4-FFF2-40B4-BE49-F238E27FC236}">
                <a16:creationId xmlns:a16="http://schemas.microsoft.com/office/drawing/2014/main" id="{8F2D0677-4E7C-40A9-93A4-BB5EC8552347}"/>
              </a:ext>
            </a:extLst>
          </p:cNvPr>
          <p:cNvGrpSpPr/>
          <p:nvPr/>
        </p:nvGrpSpPr>
        <p:grpSpPr>
          <a:xfrm>
            <a:off x="5506864" y="5410200"/>
            <a:ext cx="457200" cy="679704"/>
            <a:chOff x="5789612" y="4882896"/>
            <a:chExt cx="457200" cy="679704"/>
          </a:xfrm>
        </p:grpSpPr>
        <p:grpSp>
          <p:nvGrpSpPr>
            <p:cNvPr id="15" name="Group 14">
              <a:extLst>
                <a:ext uri="{FF2B5EF4-FFF2-40B4-BE49-F238E27FC236}">
                  <a16:creationId xmlns:a16="http://schemas.microsoft.com/office/drawing/2014/main" id="{435D8C51-71B9-474F-805B-3942AB00D69D}"/>
                </a:ext>
              </a:extLst>
            </p:cNvPr>
            <p:cNvGrpSpPr/>
            <p:nvPr/>
          </p:nvGrpSpPr>
          <p:grpSpPr>
            <a:xfrm>
              <a:off x="5789612" y="4882896"/>
              <a:ext cx="304800" cy="509016"/>
              <a:chOff x="5942012" y="5053584"/>
              <a:chExt cx="304800" cy="509016"/>
            </a:xfrm>
          </p:grpSpPr>
          <p:sp>
            <p:nvSpPr>
              <p:cNvPr id="16" name="Oval 15">
                <a:extLst>
                  <a:ext uri="{FF2B5EF4-FFF2-40B4-BE49-F238E27FC236}">
                    <a16:creationId xmlns:a16="http://schemas.microsoft.com/office/drawing/2014/main" id="{4097BE58-3CE7-4A41-ABBB-14CF28926B52}"/>
                  </a:ext>
                </a:extLst>
              </p:cNvPr>
              <p:cNvSpPr/>
              <p:nvPr/>
            </p:nvSpPr>
            <p:spPr>
              <a:xfrm>
                <a:off x="6018212" y="5053584"/>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3B5FFEC-6C71-4EB2-BAB1-4AC268E7B3C5}"/>
                  </a:ext>
                </a:extLst>
              </p:cNvPr>
              <p:cNvSpPr/>
              <p:nvPr/>
            </p:nvSpPr>
            <p:spPr>
              <a:xfrm>
                <a:off x="5942012" y="5212080"/>
                <a:ext cx="304800" cy="274320"/>
              </a:xfrm>
              <a:prstGeom prst="roundRect">
                <a:avLst>
                  <a:gd name="adj" fmla="val 307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92DA16F-47C5-4E3B-8BEB-45818CA7D418}"/>
                  </a:ext>
                </a:extLst>
              </p:cNvPr>
              <p:cNvSpPr/>
              <p:nvPr/>
            </p:nvSpPr>
            <p:spPr>
              <a:xfrm>
                <a:off x="5989637" y="5288280"/>
                <a:ext cx="209550" cy="274320"/>
              </a:xfrm>
              <a:prstGeom prst="roundRect">
                <a:avLst>
                  <a:gd name="adj" fmla="val 186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7D00DB8-F541-486F-9DC8-2229059C8148}"/>
                </a:ext>
              </a:extLst>
            </p:cNvPr>
            <p:cNvGrpSpPr/>
            <p:nvPr/>
          </p:nvGrpSpPr>
          <p:grpSpPr>
            <a:xfrm>
              <a:off x="5891186" y="5038344"/>
              <a:ext cx="304800" cy="505968"/>
              <a:chOff x="5942012" y="5056632"/>
              <a:chExt cx="304800" cy="505968"/>
            </a:xfrm>
            <a:solidFill>
              <a:schemeClr val="bg1">
                <a:lumMod val="65000"/>
              </a:schemeClr>
            </a:solidFill>
          </p:grpSpPr>
          <p:sp>
            <p:nvSpPr>
              <p:cNvPr id="12" name="Oval 11">
                <a:extLst>
                  <a:ext uri="{FF2B5EF4-FFF2-40B4-BE49-F238E27FC236}">
                    <a16:creationId xmlns:a16="http://schemas.microsoft.com/office/drawing/2014/main" id="{803D25E1-7CF2-4172-BD9A-E986799304E9}"/>
                  </a:ext>
                </a:extLst>
              </p:cNvPr>
              <p:cNvSpPr/>
              <p:nvPr/>
            </p:nvSpPr>
            <p:spPr>
              <a:xfrm>
                <a:off x="6018212" y="5056632"/>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EBD7F06-B6FC-4744-8700-CA80E912895A}"/>
                  </a:ext>
                </a:extLst>
              </p:cNvPr>
              <p:cNvSpPr/>
              <p:nvPr/>
            </p:nvSpPr>
            <p:spPr>
              <a:xfrm>
                <a:off x="5942012" y="5212080"/>
                <a:ext cx="304800" cy="274320"/>
              </a:xfrm>
              <a:prstGeom prst="roundRect">
                <a:avLst>
                  <a:gd name="adj" fmla="val 307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4D89DA2-93AB-42AB-9378-F55EC29830CE}"/>
                  </a:ext>
                </a:extLst>
              </p:cNvPr>
              <p:cNvSpPr/>
              <p:nvPr/>
            </p:nvSpPr>
            <p:spPr>
              <a:xfrm>
                <a:off x="5989637" y="5288280"/>
                <a:ext cx="209550" cy="274320"/>
              </a:xfrm>
              <a:prstGeom prst="roundRect">
                <a:avLst>
                  <a:gd name="adj" fmla="val 186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C601E1A-FC89-4B42-BD4C-4472EE72CB7D}"/>
                </a:ext>
              </a:extLst>
            </p:cNvPr>
            <p:cNvGrpSpPr/>
            <p:nvPr/>
          </p:nvGrpSpPr>
          <p:grpSpPr>
            <a:xfrm>
              <a:off x="5942012" y="5056632"/>
              <a:ext cx="304800" cy="505968"/>
              <a:chOff x="5942012" y="5056632"/>
              <a:chExt cx="304800" cy="505968"/>
            </a:xfrm>
          </p:grpSpPr>
          <p:sp>
            <p:nvSpPr>
              <p:cNvPr id="7" name="Oval 6">
                <a:extLst>
                  <a:ext uri="{FF2B5EF4-FFF2-40B4-BE49-F238E27FC236}">
                    <a16:creationId xmlns:a16="http://schemas.microsoft.com/office/drawing/2014/main" id="{D5AEB490-1040-4451-8DDC-52C93A0CB8C7}"/>
                  </a:ext>
                </a:extLst>
              </p:cNvPr>
              <p:cNvSpPr/>
              <p:nvPr/>
            </p:nvSpPr>
            <p:spPr>
              <a:xfrm>
                <a:off x="6016752" y="5056632"/>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4B8973B3-74A1-4AC7-A46B-65D45E07CC22}"/>
                  </a:ext>
                </a:extLst>
              </p:cNvPr>
              <p:cNvSpPr/>
              <p:nvPr/>
            </p:nvSpPr>
            <p:spPr>
              <a:xfrm>
                <a:off x="5942012" y="5212080"/>
                <a:ext cx="304800" cy="274320"/>
              </a:xfrm>
              <a:prstGeom prst="roundRect">
                <a:avLst>
                  <a:gd name="adj" fmla="val 307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FC1AFE7-DABD-47C3-833B-C242F175DBBB}"/>
                  </a:ext>
                </a:extLst>
              </p:cNvPr>
              <p:cNvSpPr/>
              <p:nvPr/>
            </p:nvSpPr>
            <p:spPr>
              <a:xfrm>
                <a:off x="5989637" y="5288280"/>
                <a:ext cx="209550" cy="274320"/>
              </a:xfrm>
              <a:prstGeom prst="roundRect">
                <a:avLst>
                  <a:gd name="adj" fmla="val 186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7270ACFB-C840-49B9-BEA5-887CD9C20F97}"/>
              </a:ext>
            </a:extLst>
          </p:cNvPr>
          <p:cNvGrpSpPr/>
          <p:nvPr/>
        </p:nvGrpSpPr>
        <p:grpSpPr>
          <a:xfrm rot="5400000">
            <a:off x="6956996" y="5635752"/>
            <a:ext cx="304800" cy="505968"/>
            <a:chOff x="5942012" y="5056632"/>
            <a:chExt cx="304800" cy="505968"/>
          </a:xfrm>
        </p:grpSpPr>
        <p:sp>
          <p:nvSpPr>
            <p:cNvPr id="24" name="Oval 23">
              <a:extLst>
                <a:ext uri="{FF2B5EF4-FFF2-40B4-BE49-F238E27FC236}">
                  <a16:creationId xmlns:a16="http://schemas.microsoft.com/office/drawing/2014/main" id="{B631F7B4-084E-4288-957C-008758254558}"/>
                </a:ext>
              </a:extLst>
            </p:cNvPr>
            <p:cNvSpPr/>
            <p:nvPr/>
          </p:nvSpPr>
          <p:spPr>
            <a:xfrm>
              <a:off x="6016752" y="5056632"/>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A5DA0E3E-399F-4ADC-806B-1598B05A928C}"/>
                </a:ext>
              </a:extLst>
            </p:cNvPr>
            <p:cNvSpPr/>
            <p:nvPr/>
          </p:nvSpPr>
          <p:spPr>
            <a:xfrm>
              <a:off x="5942012" y="5212080"/>
              <a:ext cx="304800" cy="274320"/>
            </a:xfrm>
            <a:prstGeom prst="roundRect">
              <a:avLst>
                <a:gd name="adj" fmla="val 307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6BB3618-CA7A-4A01-82DC-A5E5D6DC6E9C}"/>
                </a:ext>
              </a:extLst>
            </p:cNvPr>
            <p:cNvSpPr/>
            <p:nvPr/>
          </p:nvSpPr>
          <p:spPr>
            <a:xfrm>
              <a:off x="5989637" y="5288280"/>
              <a:ext cx="209550" cy="274320"/>
            </a:xfrm>
            <a:prstGeom prst="roundRect">
              <a:avLst>
                <a:gd name="adj" fmla="val 186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61487F1B-DC12-468D-922F-C1C682384FCF}"/>
              </a:ext>
            </a:extLst>
          </p:cNvPr>
          <p:cNvCxnSpPr/>
          <p:nvPr/>
        </p:nvCxnSpPr>
        <p:spPr>
          <a:xfrm>
            <a:off x="6645949" y="6080760"/>
            <a:ext cx="0" cy="1222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EF29BF-F47A-475B-86E2-4ADA3448BF20}"/>
              </a:ext>
            </a:extLst>
          </p:cNvPr>
          <p:cNvCxnSpPr/>
          <p:nvPr/>
        </p:nvCxnSpPr>
        <p:spPr>
          <a:xfrm>
            <a:off x="7452360" y="6080760"/>
            <a:ext cx="0" cy="12223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5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
        <p:nvSpPr>
          <p:cNvPr id="6" name="Rectangle 5">
            <a:extLst>
              <a:ext uri="{FF2B5EF4-FFF2-40B4-BE49-F238E27FC236}">
                <a16:creationId xmlns:a16="http://schemas.microsoft.com/office/drawing/2014/main" id="{BB476C8B-9881-4E41-923E-4D04EA94D57C}"/>
              </a:ext>
            </a:extLst>
          </p:cNvPr>
          <p:cNvSpPr/>
          <p:nvPr/>
        </p:nvSpPr>
        <p:spPr>
          <a:xfrm>
            <a:off x="74612" y="82548"/>
            <a:ext cx="60960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5031B5A-2A0A-4BE3-8B72-3B0C59A65557}"/>
              </a:ext>
            </a:extLst>
          </p:cNvPr>
          <p:cNvSpPr/>
          <p:nvPr/>
        </p:nvSpPr>
        <p:spPr>
          <a:xfrm>
            <a:off x="82710" y="174609"/>
            <a:ext cx="578966" cy="266509"/>
          </a:xfrm>
          <a:custGeom>
            <a:avLst/>
            <a:gdLst>
              <a:gd name="connsiteX0" fmla="*/ 0 w 578966"/>
              <a:gd name="connsiteY0" fmla="*/ 266509 h 266509"/>
              <a:gd name="connsiteX1" fmla="*/ 36759 w 578966"/>
              <a:gd name="connsiteY1" fmla="*/ 257319 h 266509"/>
              <a:gd name="connsiteX2" fmla="*/ 68924 w 578966"/>
              <a:gd name="connsiteY2" fmla="*/ 252724 h 266509"/>
              <a:gd name="connsiteX3" fmla="*/ 101089 w 578966"/>
              <a:gd name="connsiteY3" fmla="*/ 243534 h 266509"/>
              <a:gd name="connsiteX4" fmla="*/ 128659 w 578966"/>
              <a:gd name="connsiteY4" fmla="*/ 220559 h 266509"/>
              <a:gd name="connsiteX5" fmla="*/ 160824 w 578966"/>
              <a:gd name="connsiteY5" fmla="*/ 211369 h 266509"/>
              <a:gd name="connsiteX6" fmla="*/ 248128 w 578966"/>
              <a:gd name="connsiteY6" fmla="*/ 202179 h 266509"/>
              <a:gd name="connsiteX7" fmla="*/ 294078 w 578966"/>
              <a:gd name="connsiteY7" fmla="*/ 192989 h 266509"/>
              <a:gd name="connsiteX8" fmla="*/ 312458 w 578966"/>
              <a:gd name="connsiteY8" fmla="*/ 188394 h 266509"/>
              <a:gd name="connsiteX9" fmla="*/ 326243 w 578966"/>
              <a:gd name="connsiteY9" fmla="*/ 179204 h 266509"/>
              <a:gd name="connsiteX10" fmla="*/ 340028 w 578966"/>
              <a:gd name="connsiteY10" fmla="*/ 165419 h 266509"/>
              <a:gd name="connsiteX11" fmla="*/ 353813 w 578966"/>
              <a:gd name="connsiteY11" fmla="*/ 160824 h 266509"/>
              <a:gd name="connsiteX12" fmla="*/ 367598 w 578966"/>
              <a:gd name="connsiteY12" fmla="*/ 151634 h 266509"/>
              <a:gd name="connsiteX13" fmla="*/ 390572 w 578966"/>
              <a:gd name="connsiteY13" fmla="*/ 133254 h 266509"/>
              <a:gd name="connsiteX14" fmla="*/ 418142 w 578966"/>
              <a:gd name="connsiteY14" fmla="*/ 114874 h 266509"/>
              <a:gd name="connsiteX15" fmla="*/ 431927 w 578966"/>
              <a:gd name="connsiteY15" fmla="*/ 105684 h 266509"/>
              <a:gd name="connsiteX16" fmla="*/ 464092 w 578966"/>
              <a:gd name="connsiteY16" fmla="*/ 96495 h 266509"/>
              <a:gd name="connsiteX17" fmla="*/ 477877 w 578966"/>
              <a:gd name="connsiteY17" fmla="*/ 91900 h 266509"/>
              <a:gd name="connsiteX18" fmla="*/ 510042 w 578966"/>
              <a:gd name="connsiteY18" fmla="*/ 82710 h 266509"/>
              <a:gd name="connsiteX19" fmla="*/ 523827 w 578966"/>
              <a:gd name="connsiteY19" fmla="*/ 55140 h 266509"/>
              <a:gd name="connsiteX20" fmla="*/ 533017 w 578966"/>
              <a:gd name="connsiteY20" fmla="*/ 41355 h 266509"/>
              <a:gd name="connsiteX21" fmla="*/ 537612 w 578966"/>
              <a:gd name="connsiteY21" fmla="*/ 27570 h 266509"/>
              <a:gd name="connsiteX22" fmla="*/ 551397 w 578966"/>
              <a:gd name="connsiteY22" fmla="*/ 22975 h 266509"/>
              <a:gd name="connsiteX23" fmla="*/ 560586 w 578966"/>
              <a:gd name="connsiteY23" fmla="*/ 9190 h 266509"/>
              <a:gd name="connsiteX24" fmla="*/ 574371 w 578966"/>
              <a:gd name="connsiteY24" fmla="*/ 4595 h 266509"/>
              <a:gd name="connsiteX25" fmla="*/ 578966 w 578966"/>
              <a:gd name="connsiteY25" fmla="*/ 0 h 2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8966" h="266509">
                <a:moveTo>
                  <a:pt x="0" y="266509"/>
                </a:moveTo>
                <a:cubicBezTo>
                  <a:pt x="12253" y="263446"/>
                  <a:pt x="24374" y="259796"/>
                  <a:pt x="36759" y="257319"/>
                </a:cubicBezTo>
                <a:cubicBezTo>
                  <a:pt x="47379" y="255195"/>
                  <a:pt x="58268" y="254661"/>
                  <a:pt x="68924" y="252724"/>
                </a:cubicBezTo>
                <a:cubicBezTo>
                  <a:pt x="81617" y="250416"/>
                  <a:pt x="89278" y="247471"/>
                  <a:pt x="101089" y="243534"/>
                </a:cubicBezTo>
                <a:cubicBezTo>
                  <a:pt x="111251" y="233372"/>
                  <a:pt x="115864" y="226956"/>
                  <a:pt x="128659" y="220559"/>
                </a:cubicBezTo>
                <a:cubicBezTo>
                  <a:pt x="134799" y="217489"/>
                  <a:pt x="155524" y="212547"/>
                  <a:pt x="160824" y="211369"/>
                </a:cubicBezTo>
                <a:cubicBezTo>
                  <a:pt x="198387" y="203022"/>
                  <a:pt x="193880" y="206054"/>
                  <a:pt x="248128" y="202179"/>
                </a:cubicBezTo>
                <a:cubicBezTo>
                  <a:pt x="276438" y="192742"/>
                  <a:pt x="247614" y="201437"/>
                  <a:pt x="294078" y="192989"/>
                </a:cubicBezTo>
                <a:cubicBezTo>
                  <a:pt x="300291" y="191859"/>
                  <a:pt x="306331" y="189926"/>
                  <a:pt x="312458" y="188394"/>
                </a:cubicBezTo>
                <a:cubicBezTo>
                  <a:pt x="317053" y="185331"/>
                  <a:pt x="322000" y="182739"/>
                  <a:pt x="326243" y="179204"/>
                </a:cubicBezTo>
                <a:cubicBezTo>
                  <a:pt x="331235" y="175044"/>
                  <a:pt x="334621" y="169024"/>
                  <a:pt x="340028" y="165419"/>
                </a:cubicBezTo>
                <a:cubicBezTo>
                  <a:pt x="344058" y="162732"/>
                  <a:pt x="349481" y="162990"/>
                  <a:pt x="353813" y="160824"/>
                </a:cubicBezTo>
                <a:cubicBezTo>
                  <a:pt x="358752" y="158354"/>
                  <a:pt x="363003" y="154697"/>
                  <a:pt x="367598" y="151634"/>
                </a:cubicBezTo>
                <a:cubicBezTo>
                  <a:pt x="384576" y="126164"/>
                  <a:pt x="367073" y="146309"/>
                  <a:pt x="390572" y="133254"/>
                </a:cubicBezTo>
                <a:cubicBezTo>
                  <a:pt x="400227" y="127890"/>
                  <a:pt x="408952" y="121001"/>
                  <a:pt x="418142" y="114874"/>
                </a:cubicBezTo>
                <a:cubicBezTo>
                  <a:pt x="422737" y="111811"/>
                  <a:pt x="426688" y="107430"/>
                  <a:pt x="431927" y="105684"/>
                </a:cubicBezTo>
                <a:cubicBezTo>
                  <a:pt x="464979" y="94667"/>
                  <a:pt x="423704" y="108033"/>
                  <a:pt x="464092" y="96495"/>
                </a:cubicBezTo>
                <a:cubicBezTo>
                  <a:pt x="468749" y="95165"/>
                  <a:pt x="473220" y="93231"/>
                  <a:pt x="477877" y="91900"/>
                </a:cubicBezTo>
                <a:cubicBezTo>
                  <a:pt x="518265" y="80361"/>
                  <a:pt x="476990" y="93727"/>
                  <a:pt x="510042" y="82710"/>
                </a:cubicBezTo>
                <a:cubicBezTo>
                  <a:pt x="536379" y="43204"/>
                  <a:pt x="504803" y="93188"/>
                  <a:pt x="523827" y="55140"/>
                </a:cubicBezTo>
                <a:cubicBezTo>
                  <a:pt x="526297" y="50201"/>
                  <a:pt x="530547" y="46294"/>
                  <a:pt x="533017" y="41355"/>
                </a:cubicBezTo>
                <a:cubicBezTo>
                  <a:pt x="535183" y="37023"/>
                  <a:pt x="534187" y="30995"/>
                  <a:pt x="537612" y="27570"/>
                </a:cubicBezTo>
                <a:cubicBezTo>
                  <a:pt x="541037" y="24145"/>
                  <a:pt x="546802" y="24507"/>
                  <a:pt x="551397" y="22975"/>
                </a:cubicBezTo>
                <a:cubicBezTo>
                  <a:pt x="554460" y="18380"/>
                  <a:pt x="556274" y="12640"/>
                  <a:pt x="560586" y="9190"/>
                </a:cubicBezTo>
                <a:cubicBezTo>
                  <a:pt x="564368" y="6164"/>
                  <a:pt x="570039" y="6761"/>
                  <a:pt x="574371" y="4595"/>
                </a:cubicBezTo>
                <a:cubicBezTo>
                  <a:pt x="576308" y="3626"/>
                  <a:pt x="577434" y="1532"/>
                  <a:pt x="578966" y="0"/>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grpSp>
        <p:nvGrpSpPr>
          <p:cNvPr id="7" name="Group 6">
            <a:extLst>
              <a:ext uri="{FF2B5EF4-FFF2-40B4-BE49-F238E27FC236}">
                <a16:creationId xmlns:a16="http://schemas.microsoft.com/office/drawing/2014/main" id="{CB9D9847-5DC5-407E-9F40-D5BB444BEC3F}"/>
              </a:ext>
            </a:extLst>
          </p:cNvPr>
          <p:cNvGrpSpPr/>
          <p:nvPr/>
        </p:nvGrpSpPr>
        <p:grpSpPr>
          <a:xfrm>
            <a:off x="74612" y="82548"/>
            <a:ext cx="609600" cy="381000"/>
            <a:chOff x="4341812" y="2057400"/>
            <a:chExt cx="609600" cy="381000"/>
          </a:xfrm>
        </p:grpSpPr>
        <p:sp>
          <p:nvSpPr>
            <p:cNvPr id="5" name="Rectangle 4">
              <a:extLst>
                <a:ext uri="{FF2B5EF4-FFF2-40B4-BE49-F238E27FC236}">
                  <a16:creationId xmlns:a16="http://schemas.microsoft.com/office/drawing/2014/main" id="{45BD4D05-A04A-4285-B92D-D8A28D39B5DE}"/>
                </a:ext>
              </a:extLst>
            </p:cNvPr>
            <p:cNvSpPr/>
            <p:nvPr/>
          </p:nvSpPr>
          <p:spPr>
            <a:xfrm>
              <a:off x="4341812" y="2057400"/>
              <a:ext cx="60960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D838C26-6CB5-465B-9F4D-3428B477EAFA}"/>
                </a:ext>
              </a:extLst>
            </p:cNvPr>
            <p:cNvSpPr/>
            <p:nvPr/>
          </p:nvSpPr>
          <p:spPr>
            <a:xfrm>
              <a:off x="4346846" y="2306677"/>
              <a:ext cx="574372" cy="128660"/>
            </a:xfrm>
            <a:custGeom>
              <a:avLst/>
              <a:gdLst>
                <a:gd name="connsiteX0" fmla="*/ 0 w 574372"/>
                <a:gd name="connsiteY0" fmla="*/ 128660 h 128660"/>
                <a:gd name="connsiteX1" fmla="*/ 41355 w 574372"/>
                <a:gd name="connsiteY1" fmla="*/ 119470 h 128660"/>
                <a:gd name="connsiteX2" fmla="*/ 68925 w 574372"/>
                <a:gd name="connsiteY2" fmla="*/ 110280 h 128660"/>
                <a:gd name="connsiteX3" fmla="*/ 78115 w 574372"/>
                <a:gd name="connsiteY3" fmla="*/ 96495 h 128660"/>
                <a:gd name="connsiteX4" fmla="*/ 101090 w 574372"/>
                <a:gd name="connsiteY4" fmla="*/ 78115 h 128660"/>
                <a:gd name="connsiteX5" fmla="*/ 147039 w 574372"/>
                <a:gd name="connsiteY5" fmla="*/ 82710 h 128660"/>
                <a:gd name="connsiteX6" fmla="*/ 183799 w 574372"/>
                <a:gd name="connsiteY6" fmla="*/ 87305 h 128660"/>
                <a:gd name="connsiteX7" fmla="*/ 243534 w 574372"/>
                <a:gd name="connsiteY7" fmla="*/ 82710 h 128660"/>
                <a:gd name="connsiteX8" fmla="*/ 298674 w 574372"/>
                <a:gd name="connsiteY8" fmla="*/ 78115 h 128660"/>
                <a:gd name="connsiteX9" fmla="*/ 312459 w 574372"/>
                <a:gd name="connsiteY9" fmla="*/ 82710 h 128660"/>
                <a:gd name="connsiteX10" fmla="*/ 372193 w 574372"/>
                <a:gd name="connsiteY10" fmla="*/ 78115 h 128660"/>
                <a:gd name="connsiteX11" fmla="*/ 399763 w 574372"/>
                <a:gd name="connsiteY11" fmla="*/ 68925 h 128660"/>
                <a:gd name="connsiteX12" fmla="*/ 408953 w 574372"/>
                <a:gd name="connsiteY12" fmla="*/ 55140 h 128660"/>
                <a:gd name="connsiteX13" fmla="*/ 436523 w 574372"/>
                <a:gd name="connsiteY13" fmla="*/ 45950 h 128660"/>
                <a:gd name="connsiteX14" fmla="*/ 450308 w 574372"/>
                <a:gd name="connsiteY14" fmla="*/ 50545 h 128660"/>
                <a:gd name="connsiteX15" fmla="*/ 491663 w 574372"/>
                <a:gd name="connsiteY15" fmla="*/ 32165 h 128660"/>
                <a:gd name="connsiteX16" fmla="*/ 500852 w 574372"/>
                <a:gd name="connsiteY16" fmla="*/ 18380 h 128660"/>
                <a:gd name="connsiteX17" fmla="*/ 523827 w 574372"/>
                <a:gd name="connsiteY17" fmla="*/ 0 h 128660"/>
                <a:gd name="connsiteX18" fmla="*/ 574372 w 574372"/>
                <a:gd name="connsiteY18" fmla="*/ 9190 h 128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4372" h="128660">
                  <a:moveTo>
                    <a:pt x="0" y="128660"/>
                  </a:moveTo>
                  <a:cubicBezTo>
                    <a:pt x="13117" y="126037"/>
                    <a:pt x="28377" y="123364"/>
                    <a:pt x="41355" y="119470"/>
                  </a:cubicBezTo>
                  <a:cubicBezTo>
                    <a:pt x="50634" y="116686"/>
                    <a:pt x="68925" y="110280"/>
                    <a:pt x="68925" y="110280"/>
                  </a:cubicBezTo>
                  <a:cubicBezTo>
                    <a:pt x="71988" y="105685"/>
                    <a:pt x="73803" y="99945"/>
                    <a:pt x="78115" y="96495"/>
                  </a:cubicBezTo>
                  <a:cubicBezTo>
                    <a:pt x="109822" y="71130"/>
                    <a:pt x="74753" y="117621"/>
                    <a:pt x="101090" y="78115"/>
                  </a:cubicBezTo>
                  <a:lnTo>
                    <a:pt x="147039" y="82710"/>
                  </a:lnTo>
                  <a:cubicBezTo>
                    <a:pt x="159312" y="84074"/>
                    <a:pt x="171450" y="87305"/>
                    <a:pt x="183799" y="87305"/>
                  </a:cubicBezTo>
                  <a:cubicBezTo>
                    <a:pt x="203769" y="87305"/>
                    <a:pt x="223622" y="84242"/>
                    <a:pt x="243534" y="82710"/>
                  </a:cubicBezTo>
                  <a:cubicBezTo>
                    <a:pt x="276083" y="71860"/>
                    <a:pt x="265261" y="70690"/>
                    <a:pt x="298674" y="78115"/>
                  </a:cubicBezTo>
                  <a:cubicBezTo>
                    <a:pt x="303402" y="79166"/>
                    <a:pt x="307864" y="81178"/>
                    <a:pt x="312459" y="82710"/>
                  </a:cubicBezTo>
                  <a:cubicBezTo>
                    <a:pt x="332370" y="81178"/>
                    <a:pt x="352467" y="81230"/>
                    <a:pt x="372193" y="78115"/>
                  </a:cubicBezTo>
                  <a:cubicBezTo>
                    <a:pt x="381762" y="76604"/>
                    <a:pt x="399763" y="68925"/>
                    <a:pt x="399763" y="68925"/>
                  </a:cubicBezTo>
                  <a:cubicBezTo>
                    <a:pt x="402826" y="64330"/>
                    <a:pt x="404270" y="58067"/>
                    <a:pt x="408953" y="55140"/>
                  </a:cubicBezTo>
                  <a:cubicBezTo>
                    <a:pt x="417168" y="50006"/>
                    <a:pt x="436523" y="45950"/>
                    <a:pt x="436523" y="45950"/>
                  </a:cubicBezTo>
                  <a:cubicBezTo>
                    <a:pt x="441118" y="47482"/>
                    <a:pt x="445494" y="51080"/>
                    <a:pt x="450308" y="50545"/>
                  </a:cubicBezTo>
                  <a:cubicBezTo>
                    <a:pt x="469993" y="48358"/>
                    <a:pt x="477299" y="41741"/>
                    <a:pt x="491663" y="32165"/>
                  </a:cubicBezTo>
                  <a:cubicBezTo>
                    <a:pt x="494726" y="27570"/>
                    <a:pt x="496540" y="21830"/>
                    <a:pt x="500852" y="18380"/>
                  </a:cubicBezTo>
                  <a:cubicBezTo>
                    <a:pt x="532560" y="-6988"/>
                    <a:pt x="497488" y="39509"/>
                    <a:pt x="523827" y="0"/>
                  </a:cubicBezTo>
                  <a:cubicBezTo>
                    <a:pt x="558662" y="11612"/>
                    <a:pt x="541710" y="9190"/>
                    <a:pt x="574372" y="9190"/>
                  </a:cubicBezTo>
                </a:path>
              </a:pathLst>
            </a:cu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grpSp>
        <p:nvGrpSpPr>
          <p:cNvPr id="5" name="Group 4">
            <a:extLst>
              <a:ext uri="{FF2B5EF4-FFF2-40B4-BE49-F238E27FC236}">
                <a16:creationId xmlns:a16="http://schemas.microsoft.com/office/drawing/2014/main" id="{14D58C0B-76FC-49F3-8390-F50958727C7E}"/>
              </a:ext>
            </a:extLst>
          </p:cNvPr>
          <p:cNvGrpSpPr/>
          <p:nvPr/>
        </p:nvGrpSpPr>
        <p:grpSpPr>
          <a:xfrm>
            <a:off x="77629" y="120647"/>
            <a:ext cx="531812" cy="304800"/>
            <a:chOff x="5486400" y="1595324"/>
            <a:chExt cx="531812" cy="304800"/>
          </a:xfrm>
        </p:grpSpPr>
        <p:grpSp>
          <p:nvGrpSpPr>
            <p:cNvPr id="6" name="Group 5">
              <a:extLst>
                <a:ext uri="{FF2B5EF4-FFF2-40B4-BE49-F238E27FC236}">
                  <a16:creationId xmlns:a16="http://schemas.microsoft.com/office/drawing/2014/main" id="{1D7CEB81-0A98-4C03-AE70-AC0397832BEC}"/>
                </a:ext>
              </a:extLst>
            </p:cNvPr>
            <p:cNvGrpSpPr/>
            <p:nvPr/>
          </p:nvGrpSpPr>
          <p:grpSpPr>
            <a:xfrm>
              <a:off x="5486400" y="1595324"/>
              <a:ext cx="531812" cy="304800"/>
              <a:chOff x="5486400" y="1595324"/>
              <a:chExt cx="531812" cy="304800"/>
            </a:xfrm>
          </p:grpSpPr>
          <p:cxnSp>
            <p:nvCxnSpPr>
              <p:cNvPr id="9" name="Straight Connector 8">
                <a:extLst>
                  <a:ext uri="{FF2B5EF4-FFF2-40B4-BE49-F238E27FC236}">
                    <a16:creationId xmlns:a16="http://schemas.microsoft.com/office/drawing/2014/main" id="{CA33BF5A-AA1C-406C-9D2D-2250DA0DE5FC}"/>
                  </a:ext>
                </a:extLst>
              </p:cNvPr>
              <p:cNvCxnSpPr>
                <a:cxnSpLocks/>
              </p:cNvCxnSpPr>
              <p:nvPr/>
            </p:nvCxnSpPr>
            <p:spPr>
              <a:xfrm>
                <a:off x="5561012" y="1595324"/>
                <a:ext cx="0" cy="3048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BEC946-E280-43E6-97D4-4AD0068892CD}"/>
                  </a:ext>
                </a:extLst>
              </p:cNvPr>
              <p:cNvCxnSpPr>
                <a:cxnSpLocks/>
              </p:cNvCxnSpPr>
              <p:nvPr/>
            </p:nvCxnSpPr>
            <p:spPr>
              <a:xfrm>
                <a:off x="5561012" y="1892808"/>
                <a:ext cx="457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0C8AAF-F4A4-4469-9F4A-EBE6B0823125}"/>
                  </a:ext>
                </a:extLst>
              </p:cNvPr>
              <p:cNvCxnSpPr>
                <a:cxnSpLocks/>
              </p:cNvCxnSpPr>
              <p:nvPr/>
            </p:nvCxnSpPr>
            <p:spPr>
              <a:xfrm>
                <a:off x="5486400" y="1672743"/>
                <a:ext cx="76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BA20E5-931F-4BD4-96FB-40581CFEF0C6}"/>
                  </a:ext>
                </a:extLst>
              </p:cNvPr>
              <p:cNvCxnSpPr>
                <a:cxnSpLocks/>
              </p:cNvCxnSpPr>
              <p:nvPr/>
            </p:nvCxnSpPr>
            <p:spPr>
              <a:xfrm>
                <a:off x="5486400" y="1897686"/>
                <a:ext cx="76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C544E6-7B79-4A7F-88CB-B75D6D41D3C9}"/>
                  </a:ext>
                </a:extLst>
              </p:cNvPr>
              <p:cNvCxnSpPr>
                <a:cxnSpLocks/>
              </p:cNvCxnSpPr>
              <p:nvPr/>
            </p:nvCxnSpPr>
            <p:spPr>
              <a:xfrm>
                <a:off x="5486400" y="1822705"/>
                <a:ext cx="76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9F03BF-825C-4E2A-A3C1-F6E0772C9097}"/>
                  </a:ext>
                </a:extLst>
              </p:cNvPr>
              <p:cNvCxnSpPr>
                <a:cxnSpLocks/>
              </p:cNvCxnSpPr>
              <p:nvPr/>
            </p:nvCxnSpPr>
            <p:spPr>
              <a:xfrm>
                <a:off x="5486400" y="1747724"/>
                <a:ext cx="76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32015E-7AE5-4E7A-BCC8-70D471F599AE}"/>
                  </a:ext>
                </a:extLst>
              </p:cNvPr>
              <p:cNvCxnSpPr>
                <a:cxnSpLocks/>
              </p:cNvCxnSpPr>
              <p:nvPr/>
            </p:nvCxnSpPr>
            <p:spPr>
              <a:xfrm>
                <a:off x="5486400" y="1597762"/>
                <a:ext cx="76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D29AEA83-B302-48E1-8D6E-34811768E31C}"/>
                </a:ext>
              </a:extLst>
            </p:cNvPr>
            <p:cNvCxnSpPr/>
            <p:nvPr/>
          </p:nvCxnSpPr>
          <p:spPr>
            <a:xfrm>
              <a:off x="5637212" y="1595324"/>
              <a:ext cx="381000" cy="2974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A6E678F-39BC-4F5C-8017-815B7266D05E}"/>
                </a:ext>
              </a:extLst>
            </p:cNvPr>
            <p:cNvCxnSpPr/>
            <p:nvPr/>
          </p:nvCxnSpPr>
          <p:spPr>
            <a:xfrm flipV="1">
              <a:off x="5599112" y="1595324"/>
              <a:ext cx="419100" cy="2974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77</TotalTime>
  <Words>883</Words>
  <Application>Microsoft Office PowerPoint</Application>
  <PresentationFormat>Custom</PresentationFormat>
  <Paragraphs>178</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Population</vt:lpstr>
      <vt:lpstr>Population Impact</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12</cp:revision>
  <dcterms:created xsi:type="dcterms:W3CDTF">2021-04-30T02:09:51Z</dcterms:created>
  <dcterms:modified xsi:type="dcterms:W3CDTF">2021-04-30T06:02:09Z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