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262"/>
    <a:srgbClr val="59B721"/>
    <a:srgbClr val="54D9BC"/>
    <a:srgbClr val="17AF38"/>
    <a:srgbClr val="9C9A9F"/>
    <a:srgbClr val="16B038"/>
    <a:srgbClr val="B3B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59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648" y="-1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24205-B7CB-4A96-9D9D-BFDDCB3F3915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9E6CC-471C-4598-8BA4-55D8D5103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9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9E6CC-471C-4598-8BA4-55D8D5103D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986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1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39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01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9E6CC-471C-4598-8BA4-55D8D5103D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3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8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49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7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51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24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6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9E6CC-471C-4598-8BA4-55D8D5103D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2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6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9E6CC-471C-4598-8BA4-55D8D5103D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333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9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90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9E6CC-471C-4598-8BA4-55D8D5103D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1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9E6CC-471C-4598-8BA4-55D8D5103D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0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9E6CC-471C-4598-8BA4-55D8D5103D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91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9E6CC-471C-4598-8BA4-55D8D5103D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4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9E6CC-471C-4598-8BA4-55D8D5103D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8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9E6CC-471C-4598-8BA4-55D8D5103D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9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9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0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3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5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4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01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53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8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57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9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31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03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11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91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3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4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4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5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1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C413-791A-4EB9-917C-6D980B1D978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300BD-99CE-4D0A-A361-336122925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1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8879" y="3905288"/>
            <a:ext cx="5340332" cy="7308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035126" y="1015141"/>
            <a:ext cx="2115327" cy="2119604"/>
            <a:chOff x="1135440" y="566760"/>
            <a:chExt cx="2003112" cy="2007162"/>
          </a:xfrm>
        </p:grpSpPr>
        <p:grpSp>
          <p:nvGrpSpPr>
            <p:cNvPr id="5" name="组合 79"/>
            <p:cNvGrpSpPr>
              <a:grpSpLocks/>
            </p:cNvGrpSpPr>
            <p:nvPr/>
          </p:nvGrpSpPr>
          <p:grpSpPr bwMode="auto">
            <a:xfrm>
              <a:off x="1135440" y="566760"/>
              <a:ext cx="2003112" cy="2007162"/>
              <a:chOff x="6379729" y="2488774"/>
              <a:chExt cx="2513016" cy="2513016"/>
            </a:xfrm>
          </p:grpSpPr>
          <p:sp>
            <p:nvSpPr>
              <p:cNvPr id="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333801" y="772457"/>
              <a:ext cx="1609012" cy="1609012"/>
            </a:xfrm>
            <a:prstGeom prst="ellipse">
              <a:avLst/>
            </a:prstGeom>
            <a:solidFill>
              <a:srgbClr val="59B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487653" y="148019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</a:t>
            </a:r>
            <a:endParaRPr lang="zh-CN" altLang="en-US" sz="7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159554" y="1636110"/>
            <a:ext cx="2115327" cy="2119604"/>
            <a:chOff x="1135440" y="566760"/>
            <a:chExt cx="2003112" cy="2007162"/>
          </a:xfrm>
        </p:grpSpPr>
        <p:grpSp>
          <p:nvGrpSpPr>
            <p:cNvPr id="11" name="组合 79"/>
            <p:cNvGrpSpPr>
              <a:grpSpLocks/>
            </p:cNvGrpSpPr>
            <p:nvPr/>
          </p:nvGrpSpPr>
          <p:grpSpPr bwMode="auto">
            <a:xfrm>
              <a:off x="1135440" y="566760"/>
              <a:ext cx="2003112" cy="2007162"/>
              <a:chOff x="6379729" y="2488774"/>
              <a:chExt cx="2513016" cy="2513016"/>
            </a:xfrm>
          </p:grpSpPr>
          <p:sp>
            <p:nvSpPr>
              <p:cNvPr id="13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1333801" y="772457"/>
              <a:ext cx="1609012" cy="1609012"/>
            </a:xfrm>
            <a:prstGeom prst="ellipse">
              <a:avLst/>
            </a:prstGeom>
            <a:solidFill>
              <a:srgbClr val="00B0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Box 25"/>
          <p:cNvSpPr txBox="1"/>
          <p:nvPr/>
        </p:nvSpPr>
        <p:spPr>
          <a:xfrm>
            <a:off x="3543090" y="3949217"/>
            <a:ext cx="462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微立体</a:t>
            </a:r>
            <a:r>
              <a:rPr lang="en-US" altLang="zh-CN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求职简历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582523" y="6045993"/>
            <a:ext cx="1547927" cy="735946"/>
            <a:chOff x="7936889" y="4534497"/>
            <a:chExt cx="1160945" cy="55196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8242643" y="4803084"/>
              <a:ext cx="782094" cy="0"/>
            </a:xfrm>
            <a:prstGeom prst="line">
              <a:avLst/>
            </a:prstGeom>
            <a:ln>
              <a:solidFill>
                <a:srgbClr val="00B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9"/>
            <p:cNvSpPr txBox="1"/>
            <p:nvPr/>
          </p:nvSpPr>
          <p:spPr>
            <a:xfrm>
              <a:off x="8189892" y="4534497"/>
              <a:ext cx="9079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pc="400" dirty="0">
                  <a:solidFill>
                    <a:srgbClr val="00B089"/>
                  </a:solidFill>
                  <a:latin typeface="微软雅黑" pitchFamily="34" charset="-122"/>
                  <a:ea typeface="微软雅黑" pitchFamily="34" charset="-122"/>
                </a:rPr>
                <a:t>个人简历</a:t>
              </a:r>
            </a:p>
          </p:txBody>
        </p:sp>
        <p:sp>
          <p:nvSpPr>
            <p:cNvPr id="19" name="TextBox 30"/>
            <p:cNvSpPr txBox="1"/>
            <p:nvPr/>
          </p:nvSpPr>
          <p:spPr>
            <a:xfrm>
              <a:off x="8189893" y="4832541"/>
              <a:ext cx="9079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pc="400" dirty="0">
                  <a:solidFill>
                    <a:srgbClr val="00B089"/>
                  </a:solidFill>
                  <a:latin typeface="微软雅黑" pitchFamily="34" charset="-122"/>
                  <a:ea typeface="微软雅黑" pitchFamily="34" charset="-122"/>
                </a:rPr>
                <a:t>竞聘求职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936889" y="4566555"/>
              <a:ext cx="212885" cy="212885"/>
            </a:xfrm>
            <a:prstGeom prst="roundRect">
              <a:avLst>
                <a:gd name="adj" fmla="val 22526"/>
              </a:avLst>
            </a:prstGeom>
            <a:solidFill>
              <a:srgbClr val="00B0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936889" y="4847749"/>
              <a:ext cx="212885" cy="212885"/>
            </a:xfrm>
            <a:prstGeom prst="roundRect">
              <a:avLst>
                <a:gd name="adj" fmla="val 22526"/>
              </a:avLst>
            </a:prstGeom>
            <a:solidFill>
              <a:srgbClr val="00B0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88914" y="1670870"/>
            <a:ext cx="2115327" cy="2119604"/>
            <a:chOff x="1135440" y="566760"/>
            <a:chExt cx="2003112" cy="2007162"/>
          </a:xfrm>
        </p:grpSpPr>
        <p:grpSp>
          <p:nvGrpSpPr>
            <p:cNvPr id="23" name="组合 79"/>
            <p:cNvGrpSpPr>
              <a:grpSpLocks/>
            </p:cNvGrpSpPr>
            <p:nvPr/>
          </p:nvGrpSpPr>
          <p:grpSpPr bwMode="auto">
            <a:xfrm>
              <a:off x="1135440" y="566760"/>
              <a:ext cx="2003112" cy="2007162"/>
              <a:chOff x="6379729" y="2488774"/>
              <a:chExt cx="2513016" cy="2513016"/>
            </a:xfrm>
          </p:grpSpPr>
          <p:sp>
            <p:nvSpPr>
              <p:cNvPr id="25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1333801" y="772457"/>
              <a:ext cx="1609012" cy="1609012"/>
            </a:xfrm>
            <a:prstGeom prst="ellipse">
              <a:avLst/>
            </a:prstGeom>
            <a:solidFill>
              <a:srgbClr val="59B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782571" y="978083"/>
            <a:ext cx="2115327" cy="2119604"/>
            <a:chOff x="1135440" y="566760"/>
            <a:chExt cx="2003112" cy="2007162"/>
          </a:xfrm>
        </p:grpSpPr>
        <p:grpSp>
          <p:nvGrpSpPr>
            <p:cNvPr id="28" name="组合 79"/>
            <p:cNvGrpSpPr>
              <a:grpSpLocks/>
            </p:cNvGrpSpPr>
            <p:nvPr/>
          </p:nvGrpSpPr>
          <p:grpSpPr bwMode="auto">
            <a:xfrm>
              <a:off x="1135440" y="566760"/>
              <a:ext cx="2003112" cy="2007162"/>
              <a:chOff x="6379729" y="2488774"/>
              <a:chExt cx="2513016" cy="2513016"/>
            </a:xfrm>
          </p:grpSpPr>
          <p:sp>
            <p:nvSpPr>
              <p:cNvPr id="3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333801" y="772457"/>
              <a:ext cx="1609012" cy="1609012"/>
            </a:xfrm>
            <a:prstGeom prst="ellipse">
              <a:avLst/>
            </a:prstGeom>
            <a:solidFill>
              <a:srgbClr val="00B0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154725" y="211909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263152" y="131447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604769" y="2080363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历</a:t>
            </a:r>
            <a:endParaRPr lang="zh-CN" altLang="en-US" sz="7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420087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1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8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15" grpId="0"/>
          <p:bldP spid="32" grpId="0"/>
          <p:bldP spid="32" grpId="1"/>
          <p:bldP spid="33" grpId="0"/>
          <p:bldP spid="33" grpId="1"/>
          <p:bldP spid="34" grpId="0"/>
          <p:bldP spid="34" grpId="1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1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8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15" grpId="0"/>
          <p:bldP spid="32" grpId="0"/>
          <p:bldP spid="32" grpId="1"/>
          <p:bldP spid="33" grpId="0"/>
          <p:bldP spid="33" grpId="1"/>
          <p:bldP spid="34" grpId="0"/>
          <p:bldP spid="34" grpId="1"/>
          <p:bldP spid="3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983705" y="5168083"/>
            <a:ext cx="10271665" cy="1014574"/>
            <a:chOff x="1392222" y="3263900"/>
            <a:chExt cx="9502076" cy="330200"/>
          </a:xfrm>
          <a:solidFill>
            <a:srgbClr val="01B262"/>
          </a:solidFill>
        </p:grpSpPr>
        <p:sp>
          <p:nvSpPr>
            <p:cNvPr id="27" name="矩形 26"/>
            <p:cNvSpPr/>
            <p:nvPr/>
          </p:nvSpPr>
          <p:spPr>
            <a:xfrm>
              <a:off x="1392222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67741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143260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518779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5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解决问题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9243" y="5275461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发现问题是解决问题的先决条件，但仅仅满足有提出问题是不够的，提出问题的目的是为了有效解决问题。人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生就是解决一系列问题的过程。个体克服生活、学习、实践中新的矛盾时的复杂心理活动，其中主要是思维活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动。教育心理学着重研究学生学习知识、应用知识中的问题解决。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655683" y="2783279"/>
            <a:ext cx="7041757" cy="0"/>
          </a:xfrm>
          <a:prstGeom prst="line">
            <a:avLst/>
          </a:prstGeom>
          <a:ln w="76200">
            <a:solidFill>
              <a:srgbClr val="01B2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536607" y="2047228"/>
            <a:ext cx="1491780" cy="1491780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8" name="组合 27"/>
          <p:cNvGrpSpPr/>
          <p:nvPr/>
        </p:nvGrpSpPr>
        <p:grpSpPr>
          <a:xfrm>
            <a:off x="8962603" y="2058280"/>
            <a:ext cx="1469676" cy="14696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1" name="椭圆 30"/>
          <p:cNvSpPr/>
          <p:nvPr/>
        </p:nvSpPr>
        <p:spPr>
          <a:xfrm>
            <a:off x="1706715" y="2047228"/>
            <a:ext cx="1491780" cy="149178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32" name="组合 31"/>
          <p:cNvGrpSpPr/>
          <p:nvPr/>
        </p:nvGrpSpPr>
        <p:grpSpPr>
          <a:xfrm>
            <a:off x="4132714" y="2058280"/>
            <a:ext cx="1469676" cy="14696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82335" y="3918654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发现问题</a:t>
            </a:r>
            <a:endParaRPr lang="en-US" altLang="zh-CN" sz="2133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7280" y="3918654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分析问题</a:t>
            </a:r>
            <a:endParaRPr lang="en-US" altLang="zh-CN" sz="2133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29159" y="3918654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提出假设</a:t>
            </a:r>
            <a:endParaRPr lang="en-US" altLang="zh-CN" sz="2133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61036" y="3918654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检验假设</a:t>
            </a:r>
            <a:endParaRPr lang="en-US" altLang="zh-CN" sz="2133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2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24" grpId="0"/>
      <p:bldP spid="25" grpId="0" animBg="1"/>
      <p:bldP spid="31" grpId="0" animBg="1"/>
      <p:bldP spid="37" grpId="0"/>
      <p:bldP spid="38" grpId="0"/>
      <p:bldP spid="39" grpId="0"/>
      <p:bldP spid="40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101569" y="1509437"/>
            <a:ext cx="10271665" cy="1014574"/>
            <a:chOff x="1392222" y="3263900"/>
            <a:chExt cx="9502076" cy="330200"/>
          </a:xfrm>
          <a:solidFill>
            <a:srgbClr val="01B262"/>
          </a:solidFill>
        </p:grpSpPr>
        <p:sp>
          <p:nvSpPr>
            <p:cNvPr id="29" name="矩形 28"/>
            <p:cNvSpPr/>
            <p:nvPr/>
          </p:nvSpPr>
          <p:spPr>
            <a:xfrm>
              <a:off x="1392222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767741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143260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518779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5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责任义务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8878" y="1613678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企事业内部的组织机构健全、合理；各个部门的职权范围明确，分工合理；具有与其承担责任相适应的经济权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力，人员的配置和使用适合工作要求。企事业的信息网络健全而具有功效，信息的收集和利用有针对性、系统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性、时效性和经济性。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6726" y="4854794"/>
            <a:ext cx="182453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针对性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7180" y="4796339"/>
            <a:ext cx="182453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系统性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9438" y="4799145"/>
            <a:ext cx="182453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经济性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4146" y="4796339"/>
            <a:ext cx="182453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时效性</a:t>
            </a:r>
          </a:p>
        </p:txBody>
      </p:sp>
      <p:sp>
        <p:nvSpPr>
          <p:cNvPr id="35" name="椭圆 34"/>
          <p:cNvSpPr/>
          <p:nvPr/>
        </p:nvSpPr>
        <p:spPr>
          <a:xfrm rot="10800000">
            <a:off x="1745821" y="3250543"/>
            <a:ext cx="1221732" cy="1571219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9" name="组合 8"/>
          <p:cNvGrpSpPr/>
          <p:nvPr/>
        </p:nvGrpSpPr>
        <p:grpSpPr>
          <a:xfrm rot="10800000">
            <a:off x="4241519" y="3139175"/>
            <a:ext cx="1203627" cy="1563792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9" name="椭圆 34"/>
          <p:cNvSpPr/>
          <p:nvPr/>
        </p:nvSpPr>
        <p:spPr>
          <a:xfrm rot="10800000">
            <a:off x="6719111" y="3201631"/>
            <a:ext cx="1221731" cy="1571217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4D9B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0" name="组合 49"/>
          <p:cNvGrpSpPr/>
          <p:nvPr/>
        </p:nvGrpSpPr>
        <p:grpSpPr>
          <a:xfrm rot="10800000">
            <a:off x="9214805" y="3108771"/>
            <a:ext cx="1203627" cy="1563792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2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64149" y="5393500"/>
            <a:ext cx="207460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EFFECTIVENESS</a:t>
            </a:r>
            <a:endParaRPr lang="zh-CN" altLang="en-US" sz="2133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43595" y="5426534"/>
            <a:ext cx="170110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PERTINENCE</a:t>
            </a:r>
            <a:endParaRPr lang="zh-CN" altLang="en-US" sz="2133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0288" y="5389178"/>
            <a:ext cx="233891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SYSTEMATICNESS</a:t>
            </a:r>
            <a:endParaRPr lang="zh-CN" altLang="en-US" sz="2133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69439" y="5395370"/>
            <a:ext cx="148951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33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ECONOMY</a:t>
            </a:r>
            <a:endParaRPr lang="zh-CN" altLang="en-US" sz="2133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14299053" y="8662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8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24" grpId="0"/>
      <p:bldP spid="22" grpId="0"/>
      <p:bldP spid="23" grpId="0"/>
      <p:bldP spid="26" grpId="0"/>
      <p:bldP spid="27" grpId="0"/>
      <p:bldP spid="35" grpId="0" animBg="1"/>
      <p:bldP spid="49" grpId="0" animBg="1"/>
      <p:bldP spid="53" grpId="0"/>
      <p:bldP spid="54" grpId="0"/>
      <p:bldP spid="55" grpId="0"/>
      <p:bldP spid="56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5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责任义务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6343" y="1987724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企事业内部控制系统具有预见性、适应性、及时性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真实性和有效性，控制系统能适应环境的变化有预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见地、及时地发现偏差，有重点地、经济地采取措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-----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7721" y="2131817"/>
            <a:ext cx="12089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预见性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72086" y="4989448"/>
            <a:ext cx="12089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81555" y="4168711"/>
            <a:ext cx="12089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及时性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45485" y="2541721"/>
            <a:ext cx="12089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真实性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25538" y="3557777"/>
            <a:ext cx="12089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6343" y="4435451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企业、事业各部门领导人具有合格的管理素质，有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战略眼光，责任心强，，管理部门的工作健全而有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效率。管理责任审计就是针对企事业的管理工作是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否达到了上述责任要求，进行审查和评价。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6343" y="3211587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把整个企业的活动引到目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标管理轨道上来。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7834078" y="2444482"/>
            <a:ext cx="1302476" cy="13024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78" name="椭圆 77"/>
          <p:cNvSpPr/>
          <p:nvPr/>
        </p:nvSpPr>
        <p:spPr>
          <a:xfrm>
            <a:off x="6700487" y="4194206"/>
            <a:ext cx="969388" cy="969388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9" name="椭圆 78"/>
          <p:cNvSpPr/>
          <p:nvPr/>
        </p:nvSpPr>
        <p:spPr>
          <a:xfrm>
            <a:off x="9736389" y="3723410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3" name="组合 82"/>
          <p:cNvGrpSpPr/>
          <p:nvPr/>
        </p:nvGrpSpPr>
        <p:grpSpPr>
          <a:xfrm>
            <a:off x="10435123" y="2850409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8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866046" y="5294673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7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498911" y="3192862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90" name="同心圆 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92" name="椭圆 91"/>
          <p:cNvSpPr/>
          <p:nvPr/>
        </p:nvSpPr>
        <p:spPr>
          <a:xfrm>
            <a:off x="9647302" y="1858064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3" name="椭圆 92"/>
          <p:cNvSpPr/>
          <p:nvPr/>
        </p:nvSpPr>
        <p:spPr>
          <a:xfrm>
            <a:off x="10615748" y="5328178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95" name="组合 94"/>
          <p:cNvGrpSpPr/>
          <p:nvPr/>
        </p:nvGrpSpPr>
        <p:grpSpPr>
          <a:xfrm>
            <a:off x="8979489" y="4245354"/>
            <a:ext cx="850995" cy="85099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同心圆 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99" name="椭圆 98"/>
          <p:cNvSpPr/>
          <p:nvPr/>
        </p:nvSpPr>
        <p:spPr>
          <a:xfrm>
            <a:off x="7941789" y="1491695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0" name="椭圆 99"/>
          <p:cNvSpPr/>
          <p:nvPr/>
        </p:nvSpPr>
        <p:spPr>
          <a:xfrm>
            <a:off x="8887898" y="3975514"/>
            <a:ext cx="183185" cy="183185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62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7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7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7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75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75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7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95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7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00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02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0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0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10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25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78" grpId="0" animBg="1"/>
          <p:bldP spid="79" grpId="0" animBg="1"/>
          <p:bldP spid="92" grpId="0" animBg="1"/>
          <p:bldP spid="93" grpId="0" animBg="1"/>
          <p:bldP spid="99" grpId="0" animBg="1"/>
          <p:bldP spid="100" grpId="0" animBg="1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7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7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7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7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75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75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7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75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7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95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7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00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10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10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25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78" grpId="0" animBg="1"/>
          <p:bldP spid="79" grpId="0" animBg="1"/>
          <p:bldP spid="92" grpId="0" animBg="1"/>
          <p:bldP spid="93" grpId="0" animBg="1"/>
          <p:bldP spid="99" grpId="0" animBg="1"/>
          <p:bldP spid="100" grpId="0" animBg="1"/>
          <p:bldP spid="3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" y="0"/>
            <a:ext cx="4507871" cy="6858000"/>
          </a:xfrm>
          <a:prstGeom prst="rect">
            <a:avLst/>
          </a:prstGeom>
          <a:solidFill>
            <a:srgbClr val="01B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92063" y="2522006"/>
            <a:ext cx="1813991" cy="1813991"/>
            <a:chOff x="1008115" y="2542722"/>
            <a:chExt cx="1360493" cy="1360493"/>
          </a:xfrm>
        </p:grpSpPr>
        <p:grpSp>
          <p:nvGrpSpPr>
            <p:cNvPr id="4" name="组合 3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" name="TextBox 107"/>
            <p:cNvSpPr txBox="1"/>
            <p:nvPr/>
          </p:nvSpPr>
          <p:spPr>
            <a:xfrm>
              <a:off x="1393688" y="2723986"/>
              <a:ext cx="589345" cy="99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 smtClean="0">
                  <a:solidFill>
                    <a:srgbClr val="16B0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0" dirty="0">
                <a:solidFill>
                  <a:srgbClr val="16B0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6208763" y="2782671"/>
            <a:ext cx="23856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>
                <a:latin typeface="方正兰亭细黑_GBK" pitchFamily="2" charset="-122"/>
                <a:ea typeface="方正兰亭细黑_GBK" pitchFamily="2" charset="-122"/>
              </a:rPr>
              <a:t>胜任能力</a:t>
            </a:r>
          </a:p>
        </p:txBody>
      </p:sp>
      <p:sp>
        <p:nvSpPr>
          <p:cNvPr id="12" name="TextBox 113"/>
          <p:cNvSpPr txBox="1"/>
          <p:nvPr/>
        </p:nvSpPr>
        <p:spPr>
          <a:xfrm>
            <a:off x="6282300" y="3352037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COMPETENCE</a:t>
            </a:r>
            <a:endParaRPr lang="zh-CN" altLang="en-US" sz="20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10377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3" y="2079627"/>
            <a:ext cx="12192000" cy="643663"/>
          </a:xfrm>
          <a:prstGeom prst="rect">
            <a:avLst/>
          </a:prstGeom>
          <a:solidFill>
            <a:srgbClr val="01B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5" y="275107"/>
            <a:ext cx="214834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核心竞争力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0498" y="3247821"/>
            <a:ext cx="12089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32712" y="4359845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团队合作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95057" y="4436939"/>
            <a:ext cx="155042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专业技能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32498" y="3247821"/>
            <a:ext cx="12089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2801" y="5168188"/>
            <a:ext cx="1550424" cy="50276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创新能力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1639" y="5147107"/>
            <a:ext cx="1550424" cy="50276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协调能力</a:t>
            </a: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2854344" y="2485718"/>
            <a:ext cx="3216256" cy="934905"/>
          </a:xfrm>
          <a:prstGeom prst="line">
            <a:avLst/>
          </a:prstGeom>
          <a:ln w="76200">
            <a:solidFill>
              <a:srgbClr val="54D9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3795131" y="2485715"/>
            <a:ext cx="2275471" cy="2050296"/>
          </a:xfrm>
          <a:prstGeom prst="line">
            <a:avLst/>
          </a:prstGeom>
          <a:ln w="76200">
            <a:solidFill>
              <a:srgbClr val="54D9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5203428" y="2485715"/>
            <a:ext cx="867173" cy="2703821"/>
          </a:xfrm>
          <a:prstGeom prst="line">
            <a:avLst/>
          </a:prstGeom>
          <a:ln w="76200">
            <a:solidFill>
              <a:srgbClr val="54D9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6070602" y="2485718"/>
            <a:ext cx="766055" cy="2767433"/>
          </a:xfrm>
          <a:prstGeom prst="line">
            <a:avLst/>
          </a:prstGeom>
          <a:ln w="76200">
            <a:solidFill>
              <a:srgbClr val="54D9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6070601" y="2485715"/>
            <a:ext cx="2196419" cy="2050296"/>
          </a:xfrm>
          <a:prstGeom prst="line">
            <a:avLst/>
          </a:prstGeom>
          <a:ln w="76200">
            <a:solidFill>
              <a:srgbClr val="54D9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070600" y="2485717"/>
            <a:ext cx="3249632" cy="1009749"/>
          </a:xfrm>
          <a:prstGeom prst="line">
            <a:avLst/>
          </a:prstGeom>
          <a:ln w="76200">
            <a:solidFill>
              <a:srgbClr val="54D9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3321706" y="4089047"/>
            <a:ext cx="946852" cy="946852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0" name="椭圆 49"/>
          <p:cNvSpPr/>
          <p:nvPr/>
        </p:nvSpPr>
        <p:spPr>
          <a:xfrm>
            <a:off x="4730003" y="4779723"/>
            <a:ext cx="946852" cy="946852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1" name="椭圆 50"/>
          <p:cNvSpPr/>
          <p:nvPr/>
        </p:nvSpPr>
        <p:spPr>
          <a:xfrm>
            <a:off x="6353387" y="4779723"/>
            <a:ext cx="946852" cy="946852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2" name="椭圆 51"/>
          <p:cNvSpPr/>
          <p:nvPr/>
        </p:nvSpPr>
        <p:spPr>
          <a:xfrm>
            <a:off x="7793595" y="4062586"/>
            <a:ext cx="946852" cy="946852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3" name="椭圆 52"/>
          <p:cNvSpPr/>
          <p:nvPr/>
        </p:nvSpPr>
        <p:spPr>
          <a:xfrm>
            <a:off x="8846807" y="3022039"/>
            <a:ext cx="946852" cy="946852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4" name="椭圆 53"/>
          <p:cNvSpPr/>
          <p:nvPr/>
        </p:nvSpPr>
        <p:spPr>
          <a:xfrm>
            <a:off x="2380919" y="2912679"/>
            <a:ext cx="946852" cy="946852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9" name="组合 18"/>
          <p:cNvGrpSpPr/>
          <p:nvPr/>
        </p:nvGrpSpPr>
        <p:grpSpPr>
          <a:xfrm>
            <a:off x="5135693" y="1550811"/>
            <a:ext cx="1869811" cy="1869811"/>
            <a:chOff x="3851771" y="1163107"/>
            <a:chExt cx="1402358" cy="1402358"/>
          </a:xfrm>
        </p:grpSpPr>
        <p:grpSp>
          <p:nvGrpSpPr>
            <p:cNvPr id="43" name="组合 42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4" name="同心圆 4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3990481" y="1779944"/>
              <a:ext cx="1226538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67" spc="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核心竞争力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7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6" dur="7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2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5" dur="7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1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7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7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7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7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0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4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8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9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3" grpId="0" animBg="1"/>
          <p:bldP spid="94" grpId="0"/>
          <p:bldP spid="37" grpId="0"/>
          <p:bldP spid="38" grpId="0"/>
          <p:bldP spid="39" grpId="0"/>
          <p:bldP spid="40" grpId="0"/>
          <p:bldP spid="41" grpId="0"/>
          <p:bldP spid="42" grpId="0"/>
          <p:bldP spid="46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6" dur="7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2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5" dur="7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1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7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7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7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7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0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4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8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9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3" grpId="0" animBg="1"/>
          <p:bldP spid="94" grpId="0"/>
          <p:bldP spid="37" grpId="0"/>
          <p:bldP spid="38" grpId="0"/>
          <p:bldP spid="39" grpId="0"/>
          <p:bldP spid="40" grpId="0"/>
          <p:bldP spid="41" grpId="0"/>
          <p:bldP spid="42" grpId="0"/>
          <p:bldP spid="46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3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42177" y="5701493"/>
            <a:ext cx="10271665" cy="1014574"/>
            <a:chOff x="1392222" y="3263900"/>
            <a:chExt cx="9502076" cy="330200"/>
          </a:xfrm>
          <a:solidFill>
            <a:srgbClr val="01B262"/>
          </a:solidFill>
        </p:grpSpPr>
        <p:sp>
          <p:nvSpPr>
            <p:cNvPr id="27" name="矩形 26"/>
            <p:cNvSpPr/>
            <p:nvPr/>
          </p:nvSpPr>
          <p:spPr>
            <a:xfrm>
              <a:off x="1392222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767741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143260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18779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3" y="275107"/>
            <a:ext cx="13628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领导力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1943" y="5805817"/>
            <a:ext cx="10238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建立组织结构，规定职务或职位，明确责权关系，以使组织中的成员互相协作配合、共同劳动，有效实现组织目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标的过程。组织管理是管理活动的一部分，也称组织职能。为了有效地实现目标，灵活地运用各种方法，把各种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力量合理地组织和有效地协调起来的能力。包括协调关系的能力和善于用人的能力等等。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4627364" y="1886914"/>
            <a:ext cx="2887133" cy="2887133"/>
          </a:xfrm>
          <a:prstGeom prst="star5">
            <a:avLst/>
          </a:prstGeom>
          <a:noFill/>
          <a:ln w="76200">
            <a:solidFill>
              <a:srgbClr val="59B7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5258462" y="2708178"/>
            <a:ext cx="1624939" cy="1624939"/>
            <a:chOff x="3962648" y="2819400"/>
            <a:chExt cx="1218704" cy="1218704"/>
          </a:xfrm>
        </p:grpSpPr>
        <p:grpSp>
          <p:nvGrpSpPr>
            <p:cNvPr id="32" name="组合 31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174018" y="3278286"/>
              <a:ext cx="79132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67" spc="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领导力</a:t>
              </a:r>
            </a:p>
          </p:txBody>
        </p:sp>
      </p:grpSp>
      <p:sp>
        <p:nvSpPr>
          <p:cNvPr id="35" name="椭圆 34"/>
          <p:cNvSpPr/>
          <p:nvPr/>
        </p:nvSpPr>
        <p:spPr>
          <a:xfrm>
            <a:off x="3957035" y="2527560"/>
            <a:ext cx="946852" cy="946852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5597506" y="1198293"/>
            <a:ext cx="946852" cy="946852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椭圆 46"/>
          <p:cNvSpPr/>
          <p:nvPr/>
        </p:nvSpPr>
        <p:spPr>
          <a:xfrm>
            <a:off x="7256971" y="2527560"/>
            <a:ext cx="946852" cy="946852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椭圆 47"/>
          <p:cNvSpPr/>
          <p:nvPr/>
        </p:nvSpPr>
        <p:spPr>
          <a:xfrm>
            <a:off x="6601513" y="4451651"/>
            <a:ext cx="946852" cy="946852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9" name="椭圆 48"/>
          <p:cNvSpPr/>
          <p:nvPr/>
        </p:nvSpPr>
        <p:spPr>
          <a:xfrm>
            <a:off x="4610370" y="4434717"/>
            <a:ext cx="946852" cy="946852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4285243" y="15388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学习力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51757" y="27300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决策力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03713" y="46280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感召力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74817" y="28380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组织力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55527" y="47296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358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00"/>
                            </p:stCondLst>
                            <p:childTnLst>
                              <p:par>
                                <p:cTn id="5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7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29" grpId="0"/>
      <p:bldP spid="3" grpId="0" animBg="1"/>
      <p:bldP spid="35" grpId="0" animBg="1"/>
      <p:bldP spid="36" grpId="0" animBg="1"/>
      <p:bldP spid="47" grpId="0" animBg="1"/>
      <p:bldP spid="48" grpId="0" animBg="1"/>
      <p:bldP spid="49" grpId="0" animBg="1"/>
      <p:bldP spid="56" grpId="0"/>
      <p:bldP spid="57" grpId="0"/>
      <p:bldP spid="59" grpId="0"/>
      <p:bldP spid="60" grpId="0"/>
      <p:bldP spid="62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3" y="275107"/>
            <a:ext cx="13628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执行力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28878" y="1796002"/>
            <a:ext cx="305724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执行力决定成败，决定战斗力、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凝聚力。如何提高执行力，我认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为要在正确理解的基础上，突出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重点，突破障碍，采取灵活的方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式抓好落实。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45794" y="3186413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01.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制度的效用取决于制度执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行力，党的意志和主张能否实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现，关键也在执行力。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45793" y="4291267"/>
            <a:ext cx="2731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02.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克服一切困难，确保完成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上级交办的急、难、险、阻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任务。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45794" y="5396121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03.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通过一套有效的系统、组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织、文化和行动计划管理方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法等把战略决策转化为结果。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15130" y="4958477"/>
            <a:ext cx="1891865" cy="502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制度执行力</a:t>
            </a:r>
            <a:endParaRPr lang="zh-CN" altLang="en-US" sz="26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3281" y="3548572"/>
            <a:ext cx="1891865" cy="502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应急执行力</a:t>
            </a:r>
            <a:endParaRPr lang="zh-CN" altLang="en-US" sz="26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98678" y="2143667"/>
            <a:ext cx="1891865" cy="5027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战略执行力</a:t>
            </a:r>
            <a:endParaRPr lang="zh-CN" altLang="en-US" sz="26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07459" y="1838924"/>
            <a:ext cx="1218685" cy="1218685"/>
            <a:chOff x="5105593" y="1379191"/>
            <a:chExt cx="914014" cy="914014"/>
          </a:xfrm>
        </p:grpSpPr>
        <p:grpSp>
          <p:nvGrpSpPr>
            <p:cNvPr id="46" name="组合 45"/>
            <p:cNvGrpSpPr/>
            <p:nvPr/>
          </p:nvGrpSpPr>
          <p:grpSpPr>
            <a:xfrm>
              <a:off x="5105593" y="1379191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同心圆 4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271494" y="1654775"/>
              <a:ext cx="309219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7" dirty="0">
                  <a:solidFill>
                    <a:srgbClr val="59B721"/>
                  </a:solidFill>
                  <a:latin typeface="Watford DB" pitchFamily="2" charset="0"/>
                  <a:ea typeface="造字工房劲黑（非商用）常规体" pitchFamily="50" charset="-122"/>
                </a:rPr>
                <a:t>03</a:t>
              </a:r>
              <a:endParaRPr lang="zh-CN" altLang="en-US" sz="2667" dirty="0">
                <a:solidFill>
                  <a:srgbClr val="59B72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27040" y="3109300"/>
            <a:ext cx="1218685" cy="1218685"/>
            <a:chOff x="3245280" y="2331973"/>
            <a:chExt cx="914014" cy="914014"/>
          </a:xfrm>
        </p:grpSpPr>
        <p:grpSp>
          <p:nvGrpSpPr>
            <p:cNvPr id="37" name="组合 36"/>
            <p:cNvGrpSpPr/>
            <p:nvPr/>
          </p:nvGrpSpPr>
          <p:grpSpPr>
            <a:xfrm>
              <a:off x="3245280" y="2331973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411181" y="2594635"/>
              <a:ext cx="309219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7" dirty="0">
                  <a:solidFill>
                    <a:srgbClr val="59B721"/>
                  </a:solidFill>
                  <a:latin typeface="Watford DB" pitchFamily="2" charset="0"/>
                  <a:ea typeface="造字工房劲黑（非商用）常规体" pitchFamily="50" charset="-122"/>
                </a:rPr>
                <a:t>02</a:t>
              </a:r>
              <a:endParaRPr lang="zh-CN" altLang="en-US" sz="2667" dirty="0">
                <a:solidFill>
                  <a:srgbClr val="59B72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05060" y="4446544"/>
            <a:ext cx="1218685" cy="1218685"/>
            <a:chOff x="1278794" y="3334906"/>
            <a:chExt cx="914014" cy="914014"/>
          </a:xfrm>
        </p:grpSpPr>
        <p:grpSp>
          <p:nvGrpSpPr>
            <p:cNvPr id="27" name="组合 26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443719" y="3591858"/>
              <a:ext cx="309219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7" dirty="0">
                  <a:solidFill>
                    <a:srgbClr val="59B721"/>
                  </a:solidFill>
                  <a:latin typeface="Watford DB" pitchFamily="2" charset="0"/>
                  <a:ea typeface="造字工房劲黑（非商用）常规体" pitchFamily="50" charset="-122"/>
                </a:rPr>
                <a:t>01</a:t>
              </a:r>
              <a:endParaRPr lang="zh-CN" altLang="en-US" sz="2667" dirty="0">
                <a:solidFill>
                  <a:srgbClr val="59B72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7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9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1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4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7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0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25" grpId="0"/>
          <p:bldP spid="40" grpId="0"/>
          <p:bldP spid="41" grpId="0"/>
          <p:bldP spid="42" grpId="0"/>
          <p:bldP spid="43" grpId="0"/>
          <p:bldP spid="44" grpId="0"/>
          <p:bldP spid="45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5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39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1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4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7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0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25" grpId="0"/>
          <p:bldP spid="40" grpId="0"/>
          <p:bldP spid="41" grpId="0"/>
          <p:bldP spid="42" grpId="0"/>
          <p:bldP spid="43" grpId="0"/>
          <p:bldP spid="44" grpId="0"/>
          <p:bldP spid="45" grpId="0"/>
          <p:bldP spid="3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228936" y="1058263"/>
            <a:ext cx="10271665" cy="889848"/>
            <a:chOff x="1392222" y="3263897"/>
            <a:chExt cx="9502076" cy="330203"/>
          </a:xfrm>
          <a:solidFill>
            <a:srgbClr val="01B262"/>
          </a:solidFill>
        </p:grpSpPr>
        <p:sp>
          <p:nvSpPr>
            <p:cNvPr id="69" name="矩形 68"/>
            <p:cNvSpPr/>
            <p:nvPr/>
          </p:nvSpPr>
          <p:spPr>
            <a:xfrm>
              <a:off x="1392222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767741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143260" y="3263897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8518779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5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团队合作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93583" y="1210789"/>
            <a:ext cx="1023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建立在团队的基础之上，发挥团队精神、互补互助以达到团队最大工作效率的能力。对于团队的成员来说，不仅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要有个人能力，更需要有在不同的位置上各尽所能、与其他成员协调合作的能力。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7157" y="5081989"/>
            <a:ext cx="2294848" cy="731797"/>
            <a:chOff x="695368" y="3811490"/>
            <a:chExt cx="1721136" cy="548848"/>
          </a:xfrm>
        </p:grpSpPr>
        <p:grpSp>
          <p:nvGrpSpPr>
            <p:cNvPr id="52" name="组合 51"/>
            <p:cNvGrpSpPr/>
            <p:nvPr/>
          </p:nvGrpSpPr>
          <p:grpSpPr>
            <a:xfrm>
              <a:off x="695368" y="3811490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圆角矩形 52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62" name="椭圆 61"/>
            <p:cNvSpPr/>
            <p:nvPr/>
          </p:nvSpPr>
          <p:spPr>
            <a:xfrm>
              <a:off x="825405" y="3951961"/>
              <a:ext cx="279463" cy="279463"/>
            </a:xfrm>
            <a:prstGeom prst="ellipse">
              <a:avLst/>
            </a:prstGeom>
            <a:solidFill>
              <a:srgbClr val="59B72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98569" y="4380694"/>
            <a:ext cx="2294848" cy="731797"/>
            <a:chOff x="2173927" y="3285519"/>
            <a:chExt cx="1721136" cy="548848"/>
          </a:xfrm>
        </p:grpSpPr>
        <p:grpSp>
          <p:nvGrpSpPr>
            <p:cNvPr id="49" name="组合 48"/>
            <p:cNvGrpSpPr/>
            <p:nvPr/>
          </p:nvGrpSpPr>
          <p:grpSpPr>
            <a:xfrm>
              <a:off x="2173927" y="3285519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圆角矩形 49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2307128" y="3420211"/>
              <a:ext cx="279463" cy="279463"/>
            </a:xfrm>
            <a:prstGeom prst="ellipse">
              <a:avLst/>
            </a:prstGeom>
            <a:solidFill>
              <a:srgbClr val="59B72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13636" y="3679397"/>
            <a:ext cx="2294848" cy="731797"/>
            <a:chOff x="3685227" y="2759547"/>
            <a:chExt cx="1721136" cy="548848"/>
          </a:xfrm>
        </p:grpSpPr>
        <p:grpSp>
          <p:nvGrpSpPr>
            <p:cNvPr id="46" name="组合 45"/>
            <p:cNvGrpSpPr/>
            <p:nvPr/>
          </p:nvGrpSpPr>
          <p:grpSpPr>
            <a:xfrm>
              <a:off x="3685227" y="2759547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圆角矩形 4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64" name="椭圆 63"/>
            <p:cNvSpPr/>
            <p:nvPr/>
          </p:nvSpPr>
          <p:spPr>
            <a:xfrm>
              <a:off x="3829063" y="2894239"/>
              <a:ext cx="279463" cy="279463"/>
            </a:xfrm>
            <a:prstGeom prst="ellipse">
              <a:avLst/>
            </a:prstGeom>
            <a:solidFill>
              <a:srgbClr val="59B72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39501" y="2978102"/>
            <a:ext cx="2294848" cy="731797"/>
            <a:chOff x="5204626" y="2233575"/>
            <a:chExt cx="1721136" cy="548848"/>
          </a:xfrm>
        </p:grpSpPr>
        <p:grpSp>
          <p:nvGrpSpPr>
            <p:cNvPr id="43" name="组合 42"/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圆角矩形 4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65" name="椭圆 64"/>
            <p:cNvSpPr/>
            <p:nvPr/>
          </p:nvSpPr>
          <p:spPr>
            <a:xfrm>
              <a:off x="5384889" y="2368267"/>
              <a:ext cx="279463" cy="279463"/>
            </a:xfrm>
            <a:prstGeom prst="ellipse">
              <a:avLst/>
            </a:prstGeom>
            <a:solidFill>
              <a:srgbClr val="59B72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64857" y="2276806"/>
            <a:ext cx="2294848" cy="731797"/>
            <a:chOff x="6723643" y="1707603"/>
            <a:chExt cx="1721136" cy="548848"/>
          </a:xfrm>
        </p:grpSpPr>
        <p:grpSp>
          <p:nvGrpSpPr>
            <p:cNvPr id="55" name="组合 54"/>
            <p:cNvGrpSpPr/>
            <p:nvPr/>
          </p:nvGrpSpPr>
          <p:grpSpPr>
            <a:xfrm>
              <a:off x="6723643" y="1707603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圆角矩形 5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6904288" y="1842295"/>
              <a:ext cx="279463" cy="279463"/>
            </a:xfrm>
            <a:prstGeom prst="ellipse">
              <a:avLst/>
            </a:prstGeom>
            <a:solidFill>
              <a:srgbClr val="59B72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73158" y="5258227"/>
            <a:ext cx="1555234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表达与沟通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07432" y="4520887"/>
            <a:ext cx="1281120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做事主动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78037" y="3853459"/>
            <a:ext cx="1691489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敬业的品质</a:t>
            </a:r>
            <a:r>
              <a:rPr lang="zh-CN" altLang="en-US" sz="2133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69432" y="3140843"/>
            <a:ext cx="1555234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宽容与合作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23203" y="2437096"/>
            <a:ext cx="1281120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全局观念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701891" y="2414601"/>
            <a:ext cx="580708" cy="5807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80" name="椭圆 79"/>
          <p:cNvSpPr/>
          <p:nvPr/>
        </p:nvSpPr>
        <p:spPr>
          <a:xfrm>
            <a:off x="10392519" y="5658637"/>
            <a:ext cx="667877" cy="667877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1" name="椭圆 80"/>
          <p:cNvSpPr/>
          <p:nvPr/>
        </p:nvSpPr>
        <p:spPr>
          <a:xfrm>
            <a:off x="11231076" y="4696934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2" name="组合 81"/>
          <p:cNvGrpSpPr/>
          <p:nvPr/>
        </p:nvGrpSpPr>
        <p:grpSpPr>
          <a:xfrm>
            <a:off x="1672888" y="2937988"/>
            <a:ext cx="516293" cy="5162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8" name="同心圆 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9578335" y="6084474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4" name="同心圆 10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754679" y="5196341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7" name="同心圆 10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9" name="椭圆 108"/>
          <p:cNvSpPr/>
          <p:nvPr/>
        </p:nvSpPr>
        <p:spPr>
          <a:xfrm>
            <a:off x="1906474" y="2506184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0" name="椭圆 109"/>
          <p:cNvSpPr/>
          <p:nvPr/>
        </p:nvSpPr>
        <p:spPr>
          <a:xfrm>
            <a:off x="832546" y="3362688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11" name="组合 110"/>
          <p:cNvGrpSpPr/>
          <p:nvPr/>
        </p:nvGrpSpPr>
        <p:grpSpPr>
          <a:xfrm>
            <a:off x="11215582" y="5269283"/>
            <a:ext cx="544503" cy="5445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2" name="同心圆 1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14" name="椭圆 113"/>
          <p:cNvSpPr/>
          <p:nvPr/>
        </p:nvSpPr>
        <p:spPr>
          <a:xfrm>
            <a:off x="8839350" y="6011143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5" name="椭圆 114"/>
          <p:cNvSpPr/>
          <p:nvPr/>
        </p:nvSpPr>
        <p:spPr>
          <a:xfrm>
            <a:off x="1282601" y="3815912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18" name="组合 117"/>
          <p:cNvGrpSpPr/>
          <p:nvPr/>
        </p:nvGrpSpPr>
        <p:grpSpPr>
          <a:xfrm>
            <a:off x="2900337" y="3049615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9" name="同心圆 1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21" name="椭圆 120"/>
          <p:cNvSpPr/>
          <p:nvPr/>
        </p:nvSpPr>
        <p:spPr>
          <a:xfrm>
            <a:off x="11447040" y="6379894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7" name="TextBox 6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0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 p14:presetBounceEnd="4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 p14:presetBounceEnd="44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9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7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7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1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7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5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7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7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7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75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7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7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75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75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75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7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7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75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7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75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1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37" grpId="0"/>
          <p:bldP spid="38" grpId="0"/>
          <p:bldP spid="39" grpId="0"/>
          <p:bldP spid="40" grpId="0"/>
          <p:bldP spid="41" grpId="0"/>
          <p:bldP spid="42" grpId="0"/>
          <p:bldP spid="80" grpId="0" animBg="1"/>
          <p:bldP spid="81" grpId="0" animBg="1"/>
          <p:bldP spid="109" grpId="0" animBg="1"/>
          <p:bldP spid="110" grpId="0" animBg="1"/>
          <p:bldP spid="114" grpId="0" animBg="1"/>
          <p:bldP spid="115" grpId="0" animBg="1"/>
          <p:bldP spid="121" grpId="0" animBg="1"/>
          <p:bldP spid="6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9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7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7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1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7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5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7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7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7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75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7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7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75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75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75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75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75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7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75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75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7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75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1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37" grpId="0"/>
          <p:bldP spid="38" grpId="0"/>
          <p:bldP spid="39" grpId="0"/>
          <p:bldP spid="40" grpId="0"/>
          <p:bldP spid="41" grpId="0"/>
          <p:bldP spid="42" grpId="0"/>
          <p:bldP spid="80" grpId="0" animBg="1"/>
          <p:bldP spid="81" grpId="0" animBg="1"/>
          <p:bldP spid="109" grpId="0" animBg="1"/>
          <p:bldP spid="110" grpId="0" animBg="1"/>
          <p:bldP spid="114" grpId="0" animBg="1"/>
          <p:bldP spid="115" grpId="0" animBg="1"/>
          <p:bldP spid="121" grpId="0" animBg="1"/>
          <p:bldP spid="67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62509" y="1172414"/>
            <a:ext cx="10271665" cy="1267903"/>
            <a:chOff x="1392222" y="3263900"/>
            <a:chExt cx="9502076" cy="330200"/>
          </a:xfrm>
          <a:solidFill>
            <a:srgbClr val="01B262"/>
          </a:solidFill>
        </p:grpSpPr>
        <p:sp>
          <p:nvSpPr>
            <p:cNvPr id="23" name="矩形 22"/>
            <p:cNvSpPr/>
            <p:nvPr/>
          </p:nvSpPr>
          <p:spPr>
            <a:xfrm>
              <a:off x="1392222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767741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143260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518779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5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专业技能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45872" y="1267551"/>
            <a:ext cx="10189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永远要对你的工作保持热爱和熟悉，不然你会错过很多机会的。比尔。盖茨的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大优秀员工准则中的第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条是：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具有远见卓识，并提高专业知识和技能。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对周围的事物要有高度的洞察力。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吃老本是最可怕的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不断学习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提高自己的工作能力。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4.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掌握新知识新技能，以适应未来的工作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5.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做勇于创新的新型员工。可见无论你现在从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事什么职业，专业知识是你成为一个职业化人士的基本条件。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96944" y="5441107"/>
            <a:ext cx="1555234" cy="4205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技能的消化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19496" y="5429968"/>
            <a:ext cx="1555234" cy="4205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技能的存储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19496" y="3630853"/>
            <a:ext cx="1555234" cy="4205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技能的使用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12282" y="3625347"/>
            <a:ext cx="1829347" cy="4205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专业技能培训</a:t>
            </a:r>
          </a:p>
        </p:txBody>
      </p:sp>
      <p:sp>
        <p:nvSpPr>
          <p:cNvPr id="95" name="椭圆 34"/>
          <p:cNvSpPr/>
          <p:nvPr/>
        </p:nvSpPr>
        <p:spPr>
          <a:xfrm rot="10800000">
            <a:off x="4384967" y="2974236"/>
            <a:ext cx="1436856" cy="184788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96" name="组合 95"/>
          <p:cNvGrpSpPr/>
          <p:nvPr/>
        </p:nvGrpSpPr>
        <p:grpSpPr>
          <a:xfrm rot="5400000">
            <a:off x="4657239" y="4610326"/>
            <a:ext cx="1415563" cy="1839147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0" name="椭圆 34"/>
          <p:cNvSpPr/>
          <p:nvPr/>
        </p:nvSpPr>
        <p:spPr>
          <a:xfrm>
            <a:off x="6294145" y="4389802"/>
            <a:ext cx="1436856" cy="184788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4D9B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17" name="组合 116"/>
          <p:cNvGrpSpPr/>
          <p:nvPr/>
        </p:nvGrpSpPr>
        <p:grpSpPr>
          <a:xfrm rot="16200000">
            <a:off x="6033616" y="2711644"/>
            <a:ext cx="1415563" cy="1839147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0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5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7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67" grpId="0"/>
          <p:bldP spid="68" grpId="0"/>
          <p:bldP spid="69" grpId="0"/>
          <p:bldP spid="70" grpId="0"/>
          <p:bldP spid="71" grpId="0"/>
          <p:bldP spid="95" grpId="0" animBg="1"/>
          <p:bldP spid="100" grpId="0" animBg="1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5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7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67" grpId="0"/>
          <p:bldP spid="68" grpId="0"/>
          <p:bldP spid="69" grpId="0"/>
          <p:bldP spid="70" grpId="0"/>
          <p:bldP spid="71" grpId="0"/>
          <p:bldP spid="95" grpId="0" animBg="1"/>
          <p:bldP spid="100" grpId="0" animBg="1"/>
          <p:bldP spid="2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894713" y="1102796"/>
            <a:ext cx="10271665" cy="1078614"/>
            <a:chOff x="1392222" y="3263900"/>
            <a:chExt cx="9502076" cy="330200"/>
          </a:xfrm>
          <a:solidFill>
            <a:srgbClr val="01B262"/>
          </a:solidFill>
        </p:grpSpPr>
        <p:sp>
          <p:nvSpPr>
            <p:cNvPr id="63" name="矩形 62"/>
            <p:cNvSpPr/>
            <p:nvPr/>
          </p:nvSpPr>
          <p:spPr>
            <a:xfrm>
              <a:off x="1392222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767741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143260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518779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5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协调技能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27676" y="1223586"/>
            <a:ext cx="10238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重视上下之间的沟通，做到上情下达，使所属员工了解公司的决策；做到下情上达，使决策领导了解战略计划的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执行情况和员工的真实想法，还要重视横向沟通，注意部门之间的沟通协调，从而最大限度地解决信息的不对称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化解员工之间，部门之间的矛盾与不和谐。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50611" y="2729782"/>
            <a:ext cx="2682524" cy="2682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96922" y="2729782"/>
            <a:ext cx="2682524" cy="2682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43231" y="2729782"/>
            <a:ext cx="2682524" cy="2682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89543" y="2729782"/>
            <a:ext cx="2682524" cy="2682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02492" y="3773032"/>
            <a:ext cx="1617751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自觉加强学习</a:t>
            </a:r>
            <a:endParaRPr lang="en-US" altLang="zh-CN" sz="18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提高政治素养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77462" y="3773032"/>
            <a:ext cx="1617751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丰富知识储备</a:t>
            </a:r>
            <a:endParaRPr lang="en-US" altLang="zh-CN" sz="18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提高业务素养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70964" y="3773032"/>
            <a:ext cx="1617751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注重方式技巧</a:t>
            </a:r>
            <a:endParaRPr lang="en-US" altLang="zh-CN" sz="18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提高协调质量</a:t>
            </a:r>
            <a:endParaRPr lang="en-US" altLang="zh-CN" sz="18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13666" y="3773032"/>
            <a:ext cx="1617751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自觉磨炼心智</a:t>
            </a:r>
            <a:endParaRPr lang="en-US" altLang="zh-CN" sz="18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提高心理素养</a:t>
            </a:r>
          </a:p>
        </p:txBody>
      </p:sp>
      <p:sp>
        <p:nvSpPr>
          <p:cNvPr id="39" name="椭圆 38"/>
          <p:cNvSpPr/>
          <p:nvPr/>
        </p:nvSpPr>
        <p:spPr>
          <a:xfrm>
            <a:off x="6100068" y="4933356"/>
            <a:ext cx="667877" cy="667877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椭圆 39"/>
          <p:cNvSpPr/>
          <p:nvPr/>
        </p:nvSpPr>
        <p:spPr>
          <a:xfrm>
            <a:off x="7623176" y="5232438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1" name="椭圆 40"/>
          <p:cNvSpPr/>
          <p:nvPr/>
        </p:nvSpPr>
        <p:spPr>
          <a:xfrm>
            <a:off x="3403020" y="5232916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椭圆 41"/>
          <p:cNvSpPr/>
          <p:nvPr/>
        </p:nvSpPr>
        <p:spPr>
          <a:xfrm>
            <a:off x="3007908" y="5390702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椭圆 42"/>
          <p:cNvSpPr/>
          <p:nvPr/>
        </p:nvSpPr>
        <p:spPr>
          <a:xfrm>
            <a:off x="8234026" y="5239130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4" name="椭圆 43"/>
          <p:cNvSpPr/>
          <p:nvPr/>
        </p:nvSpPr>
        <p:spPr>
          <a:xfrm>
            <a:off x="4082994" y="5229123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5" name="椭圆 44"/>
          <p:cNvSpPr/>
          <p:nvPr/>
        </p:nvSpPr>
        <p:spPr>
          <a:xfrm>
            <a:off x="8737706" y="5404332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6" name="椭圆 45"/>
          <p:cNvSpPr/>
          <p:nvPr/>
        </p:nvSpPr>
        <p:spPr>
          <a:xfrm>
            <a:off x="5133777" y="5275270"/>
            <a:ext cx="333939" cy="33393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椭圆 46"/>
          <p:cNvSpPr/>
          <p:nvPr/>
        </p:nvSpPr>
        <p:spPr>
          <a:xfrm>
            <a:off x="8969310" y="5230728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椭圆 47"/>
          <p:cNvSpPr/>
          <p:nvPr/>
        </p:nvSpPr>
        <p:spPr>
          <a:xfrm>
            <a:off x="5535410" y="5241468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9" name="椭圆 48"/>
          <p:cNvSpPr/>
          <p:nvPr/>
        </p:nvSpPr>
        <p:spPr>
          <a:xfrm>
            <a:off x="9812992" y="5306983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0" name="椭圆 49"/>
          <p:cNvSpPr/>
          <p:nvPr/>
        </p:nvSpPr>
        <p:spPr>
          <a:xfrm>
            <a:off x="7867657" y="4987391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1" name="椭圆 50"/>
          <p:cNvSpPr/>
          <p:nvPr/>
        </p:nvSpPr>
        <p:spPr>
          <a:xfrm>
            <a:off x="2760481" y="5404711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2" name="椭圆 51"/>
          <p:cNvSpPr/>
          <p:nvPr/>
        </p:nvSpPr>
        <p:spPr>
          <a:xfrm>
            <a:off x="6008476" y="5035520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5" name="椭圆 54"/>
          <p:cNvSpPr/>
          <p:nvPr/>
        </p:nvSpPr>
        <p:spPr>
          <a:xfrm>
            <a:off x="4274710" y="5157983"/>
            <a:ext cx="429535" cy="42953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椭圆 55"/>
          <p:cNvSpPr/>
          <p:nvPr/>
        </p:nvSpPr>
        <p:spPr>
          <a:xfrm>
            <a:off x="6767946" y="5228299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7" name="椭圆 56"/>
          <p:cNvSpPr/>
          <p:nvPr/>
        </p:nvSpPr>
        <p:spPr>
          <a:xfrm>
            <a:off x="1609158" y="5232743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8" name="椭圆 57"/>
          <p:cNvSpPr/>
          <p:nvPr/>
        </p:nvSpPr>
        <p:spPr>
          <a:xfrm>
            <a:off x="1228878" y="5407719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9" name="椭圆 58"/>
          <p:cNvSpPr/>
          <p:nvPr/>
        </p:nvSpPr>
        <p:spPr>
          <a:xfrm>
            <a:off x="3696468" y="4988382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椭圆 59"/>
          <p:cNvSpPr/>
          <p:nvPr/>
        </p:nvSpPr>
        <p:spPr>
          <a:xfrm>
            <a:off x="2254194" y="5303494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1" name="椭圆 60"/>
          <p:cNvSpPr/>
          <p:nvPr/>
        </p:nvSpPr>
        <p:spPr>
          <a:xfrm>
            <a:off x="8257989" y="5045114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2" name="椭圆 61"/>
          <p:cNvSpPr/>
          <p:nvPr/>
        </p:nvSpPr>
        <p:spPr>
          <a:xfrm>
            <a:off x="10307282" y="5220351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3" name="TextBox 52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90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7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7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7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7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7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7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1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1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67" grpId="0"/>
          <p:bldP spid="35" grpId="0"/>
          <p:bldP spid="36" grpId="0"/>
          <p:bldP spid="37" grpId="0"/>
          <p:bldP spid="38" grpId="0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7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7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7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7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7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7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7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7600"/>
                                </p:stCondLst>
                                <p:childTnLst>
                                  <p:par>
                                    <p:cTn id="1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1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67" grpId="0"/>
          <p:bldP spid="35" grpId="0"/>
          <p:bldP spid="36" grpId="0"/>
          <p:bldP spid="37" grpId="0"/>
          <p:bldP spid="38" grpId="0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5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2588" y="89747"/>
            <a:ext cx="1254181" cy="1256717"/>
            <a:chOff x="1135440" y="566760"/>
            <a:chExt cx="2003112" cy="2007162"/>
          </a:xfrm>
        </p:grpSpPr>
        <p:grpSp>
          <p:nvGrpSpPr>
            <p:cNvPr id="11" name="组合 79"/>
            <p:cNvGrpSpPr>
              <a:grpSpLocks/>
            </p:cNvGrpSpPr>
            <p:nvPr/>
          </p:nvGrpSpPr>
          <p:grpSpPr bwMode="auto">
            <a:xfrm>
              <a:off x="1135440" y="566760"/>
              <a:ext cx="2003112" cy="2007162"/>
              <a:chOff x="6379729" y="2488774"/>
              <a:chExt cx="2513016" cy="2513016"/>
            </a:xfrm>
          </p:grpSpPr>
          <p:sp>
            <p:nvSpPr>
              <p:cNvPr id="13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4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1219170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1333801" y="772457"/>
              <a:ext cx="1609012" cy="1609012"/>
            </a:xfrm>
            <a:prstGeom prst="ellipse">
              <a:avLst/>
            </a:prstGeom>
            <a:solidFill>
              <a:srgbClr val="59B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/>
            </a:p>
          </p:txBody>
        </p:sp>
      </p:grpSp>
      <p:sp>
        <p:nvSpPr>
          <p:cNvPr id="9" name="TextBox 93"/>
          <p:cNvSpPr txBox="1"/>
          <p:nvPr/>
        </p:nvSpPr>
        <p:spPr>
          <a:xfrm>
            <a:off x="535431" y="168107"/>
            <a:ext cx="46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主目录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2486891"/>
            <a:ext cx="12192000" cy="1884218"/>
          </a:xfrm>
          <a:prstGeom prst="rect">
            <a:avLst/>
          </a:prstGeom>
          <a:solidFill>
            <a:srgbClr val="01B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32682" y="2486893"/>
            <a:ext cx="1813991" cy="1813991"/>
            <a:chOff x="1008115" y="2542722"/>
            <a:chExt cx="1360493" cy="1360493"/>
          </a:xfrm>
        </p:grpSpPr>
        <p:grpSp>
          <p:nvGrpSpPr>
            <p:cNvPr id="19" name="组合 18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0" name="TextBox 107"/>
            <p:cNvSpPr txBox="1"/>
            <p:nvPr/>
          </p:nvSpPr>
          <p:spPr>
            <a:xfrm>
              <a:off x="1393688" y="2723986"/>
              <a:ext cx="589345" cy="99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>
                  <a:solidFill>
                    <a:srgbClr val="16B0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0" dirty="0">
                <a:solidFill>
                  <a:srgbClr val="16B0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27577" y="2517777"/>
            <a:ext cx="1813991" cy="1813991"/>
            <a:chOff x="4770261" y="2542722"/>
            <a:chExt cx="1360493" cy="1360493"/>
          </a:xfrm>
        </p:grpSpPr>
        <p:grpSp>
          <p:nvGrpSpPr>
            <p:cNvPr id="24" name="组合 23"/>
            <p:cNvGrpSpPr/>
            <p:nvPr/>
          </p:nvGrpSpPr>
          <p:grpSpPr>
            <a:xfrm>
              <a:off x="4770261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5" name="TextBox 108"/>
            <p:cNvSpPr txBox="1"/>
            <p:nvPr/>
          </p:nvSpPr>
          <p:spPr>
            <a:xfrm>
              <a:off x="5155834" y="2757080"/>
              <a:ext cx="589345" cy="99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>
                  <a:solidFill>
                    <a:srgbClr val="16B0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0" dirty="0">
                <a:solidFill>
                  <a:srgbClr val="16B0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30478" y="2483303"/>
            <a:ext cx="1813991" cy="1813991"/>
            <a:chOff x="2889188" y="1494971"/>
            <a:chExt cx="1360493" cy="1360493"/>
          </a:xfrm>
        </p:grpSpPr>
        <p:grpSp>
          <p:nvGrpSpPr>
            <p:cNvPr id="29" name="组合 28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30" name="TextBox 109"/>
            <p:cNvSpPr txBox="1"/>
            <p:nvPr/>
          </p:nvSpPr>
          <p:spPr>
            <a:xfrm>
              <a:off x="3282936" y="1678927"/>
              <a:ext cx="589345" cy="99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>
                  <a:solidFill>
                    <a:srgbClr val="16B0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0" dirty="0">
                <a:solidFill>
                  <a:srgbClr val="16B0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709621" y="2517776"/>
            <a:ext cx="1813991" cy="1813991"/>
            <a:chOff x="6651335" y="1494971"/>
            <a:chExt cx="1360493" cy="1360493"/>
          </a:xfrm>
        </p:grpSpPr>
        <p:grpSp>
          <p:nvGrpSpPr>
            <p:cNvPr id="34" name="组合 33"/>
            <p:cNvGrpSpPr/>
            <p:nvPr/>
          </p:nvGrpSpPr>
          <p:grpSpPr>
            <a:xfrm>
              <a:off x="6651335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35" name="TextBox 110"/>
            <p:cNvSpPr txBox="1"/>
            <p:nvPr/>
          </p:nvSpPr>
          <p:spPr>
            <a:xfrm>
              <a:off x="7036908" y="1678927"/>
              <a:ext cx="589345" cy="99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>
                  <a:solidFill>
                    <a:srgbClr val="16B0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8000" dirty="0">
                <a:solidFill>
                  <a:srgbClr val="16B0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779677" y="4522707"/>
            <a:ext cx="1895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>
                <a:latin typeface="方正兰亭细黑_GBK" pitchFamily="2" charset="-122"/>
                <a:ea typeface="方正兰亭细黑_GBK" pitchFamily="2" charset="-122"/>
              </a:rPr>
              <a:t>关于我</a:t>
            </a:r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3675314" y="4522707"/>
            <a:ext cx="2163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>
                <a:latin typeface="方正兰亭细黑_GBK" pitchFamily="2" charset="-122"/>
                <a:ea typeface="方正兰亭细黑_GBK" pitchFamily="2" charset="-122"/>
              </a:rPr>
              <a:t>岗位认知</a:t>
            </a: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6659523" y="4522706"/>
            <a:ext cx="23856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>
                <a:latin typeface="方正兰亭细黑_GBK" pitchFamily="2" charset="-122"/>
                <a:ea typeface="方正兰亭细黑_GBK" pitchFamily="2" charset="-122"/>
              </a:rPr>
              <a:t>胜任能力</a:t>
            </a:r>
          </a:p>
        </p:txBody>
      </p: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9649721" y="4522706"/>
            <a:ext cx="2209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>
                <a:latin typeface="方正兰亭细黑_GBK" pitchFamily="2" charset="-122"/>
                <a:ea typeface="方正兰亭细黑_GBK" pitchFamily="2" charset="-122"/>
              </a:rPr>
              <a:t>目标规划</a:t>
            </a:r>
          </a:p>
        </p:txBody>
      </p:sp>
      <p:sp>
        <p:nvSpPr>
          <p:cNvPr id="43" name="TextBox 111"/>
          <p:cNvSpPr txBox="1"/>
          <p:nvPr/>
        </p:nvSpPr>
        <p:spPr>
          <a:xfrm>
            <a:off x="870864" y="5092072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ABOUT ME</a:t>
            </a:r>
            <a:endParaRPr lang="zh-CN" altLang="en-US" sz="20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4" name="TextBox 112"/>
          <p:cNvSpPr txBox="1"/>
          <p:nvPr/>
        </p:nvSpPr>
        <p:spPr>
          <a:xfrm>
            <a:off x="3588627" y="5092072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POST COGNTIVE</a:t>
            </a:r>
            <a:endParaRPr lang="zh-CN" altLang="en-US" sz="20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5" name="TextBox 113"/>
          <p:cNvSpPr txBox="1"/>
          <p:nvPr/>
        </p:nvSpPr>
        <p:spPr>
          <a:xfrm>
            <a:off x="6733060" y="5092072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COMPETENCE</a:t>
            </a:r>
            <a:endParaRPr lang="zh-CN" altLang="en-US" sz="20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6" name="TextBox 114"/>
          <p:cNvSpPr txBox="1"/>
          <p:nvPr/>
        </p:nvSpPr>
        <p:spPr>
          <a:xfrm>
            <a:off x="9732133" y="5092072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PROGRAMMING</a:t>
            </a:r>
            <a:endParaRPr lang="zh-CN" altLang="en-US" sz="20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9524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5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5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5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5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组合 192"/>
          <p:cNvGrpSpPr/>
          <p:nvPr/>
        </p:nvGrpSpPr>
        <p:grpSpPr>
          <a:xfrm>
            <a:off x="894713" y="1102798"/>
            <a:ext cx="10271665" cy="871147"/>
            <a:chOff x="1392222" y="3263900"/>
            <a:chExt cx="9502076" cy="330200"/>
          </a:xfrm>
          <a:solidFill>
            <a:srgbClr val="01B262"/>
          </a:solidFill>
        </p:grpSpPr>
        <p:sp>
          <p:nvSpPr>
            <p:cNvPr id="194" name="矩形 193"/>
            <p:cNvSpPr/>
            <p:nvPr/>
          </p:nvSpPr>
          <p:spPr>
            <a:xfrm>
              <a:off x="1392222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3767741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6143260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8518779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5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创新技能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45872" y="1267553"/>
            <a:ext cx="1023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技术和各种实践活动领域中不断提供具有经济价值、社会价值、生态价值的新思想、新理论、新方法和新发明的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能力。经济竞争的核心；当今社会的竞争，与其说是人才的竞争，不如说是人的创造力的竞争。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66360" y="2799797"/>
            <a:ext cx="182453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7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新理论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2943849" y="3420357"/>
            <a:ext cx="544503" cy="5445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531707" y="3372657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036664" y="3698915"/>
            <a:ext cx="467563" cy="46756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282875" y="3367990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8" name="同心圆 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789482" y="3656162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91" name="同心圆 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419772" y="3692605"/>
            <a:ext cx="389043" cy="38904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5" name="同心圆 9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386727" y="4044274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46729" y="3393261"/>
            <a:ext cx="467563" cy="46756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597535" y="3403598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701376" y="3402880"/>
            <a:ext cx="516293" cy="5162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4121656" y="4005879"/>
            <a:ext cx="182453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7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新方法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5399145" y="4626439"/>
            <a:ext cx="544503" cy="5445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同心圆 9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987003" y="4578738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2" name="同心圆 10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4491960" y="4904997"/>
            <a:ext cx="467563" cy="46756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738171" y="4574071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875068" y="4898689"/>
            <a:ext cx="389043" cy="38904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5" name="同心圆 1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842022" y="5250355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9" name="同心圆 1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052831" y="4609679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5" name="同心圆 1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4156672" y="4608962"/>
            <a:ext cx="516293" cy="5162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8" name="同心圆 1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541955" y="2768972"/>
            <a:ext cx="182453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7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新思想</a:t>
            </a:r>
          </a:p>
        </p:txBody>
      </p:sp>
      <p:grpSp>
        <p:nvGrpSpPr>
          <p:cNvPr id="131" name="组合 130"/>
          <p:cNvGrpSpPr/>
          <p:nvPr/>
        </p:nvGrpSpPr>
        <p:grpSpPr>
          <a:xfrm>
            <a:off x="7819443" y="3389532"/>
            <a:ext cx="544503" cy="5445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407303" y="3341831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158471" y="3337165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665075" y="3625337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159900" y="3729513"/>
            <a:ext cx="389043" cy="38904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7471790" y="3738005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7022325" y="3362438"/>
            <a:ext cx="467563" cy="46756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7473131" y="3372773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576972" y="3372054"/>
            <a:ext cx="516293" cy="5162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8794088" y="4044273"/>
            <a:ext cx="182453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7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新发明</a:t>
            </a:r>
          </a:p>
        </p:txBody>
      </p:sp>
      <p:grpSp>
        <p:nvGrpSpPr>
          <p:cNvPr id="165" name="组合 164"/>
          <p:cNvGrpSpPr/>
          <p:nvPr/>
        </p:nvGrpSpPr>
        <p:grpSpPr>
          <a:xfrm>
            <a:off x="8659435" y="4617133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6" name="同心圆 1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9164392" y="4943391"/>
            <a:ext cx="467563" cy="46756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9" name="同心圆 1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10410603" y="4612466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2" name="同心圆 1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9917210" y="4900638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5" name="同心圆 1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9547500" y="4937083"/>
            <a:ext cx="389043" cy="38904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8" name="同心圆 1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9725263" y="4648074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7" name="同心圆 1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8829104" y="4647357"/>
            <a:ext cx="516293" cy="5162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0" name="同心圆 1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926117" y="3797261"/>
            <a:ext cx="467563" cy="46756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244778" y="4862243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2" name="同心圆 1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602025" y="4599345"/>
            <a:ext cx="467563" cy="46756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2" name="同心圆 1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10071577" y="4664833"/>
            <a:ext cx="544503" cy="5445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3" name="同心圆 16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9514455" y="5288750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1" name="同心圆 1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9274457" y="4637739"/>
            <a:ext cx="467563" cy="46756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4" name="同心圆 18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5" name="椭圆 18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25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82" dur="500" spd="-100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84" dur="500" spd="-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86" dur="500" spd="-100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88" dur="500" spd="-100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90" dur="50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92" dur="500" spd="-100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94" dur="500" spd="-100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96" dur="5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98" dur="500" spd="-100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100" dur="5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159" dur="500" spd="-100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161" dur="500" spd="-100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163" dur="500" spd="-100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165" dur="500" spd="-100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167" dur="500" spd="-100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169" dur="500" spd="-100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171" dur="500" spd="-100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173" dur="500" spd="-100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175" dur="500" spd="-100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177" dur="500" spd="-100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7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8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236" dur="500" spd="-100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238" dur="500" spd="-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240" dur="500" spd="-100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242" dur="500" spd="-100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244" dur="500" spd="-100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246" dur="500" spd="-100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248" dur="500" spd="-100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250" dur="500" spd="-100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252" dur="500" spd="-100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254" dur="500" spd="-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5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26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6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6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1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313" dur="500" spd="-100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315" dur="500" spd="-100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317" dur="500" spd="-100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319" dur="500" spd="-100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321" dur="500" spd="-100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323" dur="500" spd="-100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325" dur="500" spd="-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327" dur="500" spd="-100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329" dur="500" spd="-100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331" dur="500" spd="-1000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2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3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5" dur="10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67" grpId="0"/>
          <p:bldP spid="54" grpId="0"/>
          <p:bldP spid="97" grpId="0"/>
          <p:bldP spid="130" grpId="0"/>
          <p:bldP spid="161" grpId="0"/>
          <p:bldP spid="1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82" dur="500" spd="-100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84" dur="500" spd="-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86" dur="500" spd="-100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88" dur="500" spd="-100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90" dur="50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92" dur="500" spd="-100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94" dur="500" spd="-100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96" dur="5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98" dur="500" spd="-100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100" dur="5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159" dur="500" spd="-100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161" dur="500" spd="-100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163" dur="500" spd="-100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165" dur="500" spd="-100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167" dur="500" spd="-100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169" dur="500" spd="-100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171" dur="500" spd="-100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173" dur="500" spd="-100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175" dur="500" spd="-100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177" dur="500" spd="-100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7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8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236" dur="500" spd="-100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238" dur="500" spd="-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240" dur="500" spd="-100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242" dur="500" spd="-100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244" dur="500" spd="-100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246" dur="500" spd="-100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248" dur="500" spd="-100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250" dur="500" spd="-100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252" dur="500" spd="-100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254" dur="500" spd="-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5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26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6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6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1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313" dur="500" spd="-100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315" dur="500" spd="-100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317" dur="500" spd="-100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319" dur="500" spd="-100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321" dur="500" spd="-100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323" dur="500" spd="-100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325" dur="500" spd="-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327" dur="500" spd="-100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329" dur="500" spd="-100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331" dur="500" spd="-1000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2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3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5" dur="10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67" grpId="0"/>
          <p:bldP spid="54" grpId="0"/>
          <p:bldP spid="97" grpId="0"/>
          <p:bldP spid="130" grpId="0"/>
          <p:bldP spid="161" grpId="0"/>
          <p:bldP spid="192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" y="0"/>
            <a:ext cx="4507871" cy="6858000"/>
          </a:xfrm>
          <a:prstGeom prst="rect">
            <a:avLst/>
          </a:prstGeom>
          <a:solidFill>
            <a:srgbClr val="01B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92063" y="2522006"/>
            <a:ext cx="1813991" cy="1813991"/>
            <a:chOff x="1008115" y="2542722"/>
            <a:chExt cx="1360493" cy="1360493"/>
          </a:xfrm>
        </p:grpSpPr>
        <p:grpSp>
          <p:nvGrpSpPr>
            <p:cNvPr id="4" name="组合 3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" name="TextBox 107"/>
            <p:cNvSpPr txBox="1"/>
            <p:nvPr/>
          </p:nvSpPr>
          <p:spPr>
            <a:xfrm>
              <a:off x="1393688" y="2723986"/>
              <a:ext cx="589345" cy="99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 smtClean="0">
                  <a:solidFill>
                    <a:srgbClr val="16B0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8000" dirty="0">
                <a:solidFill>
                  <a:srgbClr val="16B0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990635" y="2782671"/>
            <a:ext cx="2209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>
                <a:latin typeface="方正兰亭细黑_GBK" pitchFamily="2" charset="-122"/>
                <a:ea typeface="方正兰亭细黑_GBK" pitchFamily="2" charset="-122"/>
              </a:rPr>
              <a:t>目标规划</a:t>
            </a:r>
          </a:p>
        </p:txBody>
      </p:sp>
      <p:sp>
        <p:nvSpPr>
          <p:cNvPr id="14" name="TextBox 114"/>
          <p:cNvSpPr txBox="1"/>
          <p:nvPr/>
        </p:nvSpPr>
        <p:spPr>
          <a:xfrm>
            <a:off x="6073046" y="3352037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PROGRAMMING</a:t>
            </a:r>
            <a:endParaRPr lang="zh-CN" altLang="en-US" sz="20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9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251654" y="5713957"/>
            <a:ext cx="10271665" cy="626212"/>
            <a:chOff x="1392222" y="3263900"/>
            <a:chExt cx="9502076" cy="330200"/>
          </a:xfrm>
          <a:solidFill>
            <a:srgbClr val="01B262"/>
          </a:solidFill>
        </p:grpSpPr>
        <p:sp>
          <p:nvSpPr>
            <p:cNvPr id="36" name="矩形 35"/>
            <p:cNvSpPr/>
            <p:nvPr/>
          </p:nvSpPr>
          <p:spPr>
            <a:xfrm>
              <a:off x="1392222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67741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43260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518779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5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目标规划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15775" y="5878711"/>
            <a:ext cx="9212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目标规划是以线性规划为基础而发展起来的，但在运用中，由于要求不同，有不同于线性规划之处。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950522" y="1680756"/>
            <a:ext cx="1600432" cy="1600432"/>
            <a:chOff x="6709236" y="1850758"/>
            <a:chExt cx="1200324" cy="1200324"/>
          </a:xfrm>
        </p:grpSpPr>
        <p:grpSp>
          <p:nvGrpSpPr>
            <p:cNvPr id="229" name="组合 228"/>
            <p:cNvGrpSpPr/>
            <p:nvPr/>
          </p:nvGrpSpPr>
          <p:grpSpPr>
            <a:xfrm>
              <a:off x="6709236" y="1850758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0" name="同心圆 2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6871656" y="2340794"/>
              <a:ext cx="85504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67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成果评估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38891" y="1661466"/>
            <a:ext cx="1600432" cy="1600432"/>
            <a:chOff x="1225509" y="1836290"/>
            <a:chExt cx="1200324" cy="1200324"/>
          </a:xfrm>
        </p:grpSpPr>
        <p:grpSp>
          <p:nvGrpSpPr>
            <p:cNvPr id="232" name="组合 231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3" name="同心圆 2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1358173" y="2340794"/>
              <a:ext cx="85504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67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重视成果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83834" y="1950839"/>
            <a:ext cx="2224552" cy="2224552"/>
            <a:chOff x="5234214" y="2053320"/>
            <a:chExt cx="1668414" cy="1668414"/>
          </a:xfrm>
        </p:grpSpPr>
        <p:grpSp>
          <p:nvGrpSpPr>
            <p:cNvPr id="226" name="组合 225"/>
            <p:cNvGrpSpPr/>
            <p:nvPr/>
          </p:nvGrpSpPr>
          <p:grpSpPr>
            <a:xfrm>
              <a:off x="5234214" y="2053320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7" name="同心圆 2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5452639" y="2737617"/>
              <a:ext cx="1162818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7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目标体系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35981" y="1941840"/>
            <a:ext cx="2224552" cy="2224552"/>
            <a:chOff x="2198327" y="2046571"/>
            <a:chExt cx="1668414" cy="1668414"/>
          </a:xfrm>
        </p:grpSpPr>
        <p:grpSp>
          <p:nvGrpSpPr>
            <p:cNvPr id="223" name="组合 222"/>
            <p:cNvGrpSpPr/>
            <p:nvPr/>
          </p:nvGrpSpPr>
          <p:grpSpPr>
            <a:xfrm>
              <a:off x="2198327" y="2046571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4" name="同心圆 2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2409775" y="2737617"/>
              <a:ext cx="1162818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7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目标锁链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46809" y="2330480"/>
            <a:ext cx="2908138" cy="2908139"/>
            <a:chOff x="3481448" y="2338049"/>
            <a:chExt cx="2181104" cy="2181104"/>
          </a:xfrm>
        </p:grpSpPr>
        <p:grpSp>
          <p:nvGrpSpPr>
            <p:cNvPr id="217" name="组合 216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8" name="同心圆 2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14" name="TextBox 213"/>
            <p:cNvSpPr txBox="1"/>
            <p:nvPr/>
          </p:nvSpPr>
          <p:spPr>
            <a:xfrm>
              <a:off x="3761520" y="3154998"/>
              <a:ext cx="1576393" cy="50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733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人的因素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690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9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67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67" grpId="0"/>
          <p:bldP spid="34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045693" y="1158240"/>
            <a:ext cx="10271665" cy="626212"/>
            <a:chOff x="1392222" y="3263900"/>
            <a:chExt cx="9502076" cy="330200"/>
          </a:xfrm>
          <a:solidFill>
            <a:srgbClr val="01B262"/>
          </a:solidFill>
        </p:grpSpPr>
        <p:sp>
          <p:nvSpPr>
            <p:cNvPr id="39" name="矩形 38"/>
            <p:cNvSpPr/>
            <p:nvPr/>
          </p:nvSpPr>
          <p:spPr>
            <a:xfrm>
              <a:off x="1392222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67741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143260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518779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5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完成步骤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58833" y="1267551"/>
            <a:ext cx="4698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目标规划是以线性规划为基础而发展起来的，但在运用中，由于要求不同，有不同于线性规划之处。</a:t>
            </a: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691803" y="4279462"/>
            <a:ext cx="1798576" cy="1252737"/>
          </a:xfrm>
          <a:prstGeom prst="line">
            <a:avLst/>
          </a:prstGeom>
          <a:ln w="76200">
            <a:solidFill>
              <a:srgbClr val="54D9B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93614" y="5525852"/>
            <a:ext cx="1808263" cy="1300823"/>
          </a:xfrm>
          <a:prstGeom prst="line">
            <a:avLst/>
          </a:prstGeom>
          <a:ln w="76200">
            <a:solidFill>
              <a:srgbClr val="54D9B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490380" y="4279463"/>
            <a:ext cx="2421427" cy="851697"/>
          </a:xfrm>
          <a:prstGeom prst="line">
            <a:avLst/>
          </a:prstGeom>
          <a:ln w="76200">
            <a:solidFill>
              <a:srgbClr val="54D9B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6911808" y="3231237"/>
            <a:ext cx="2422433" cy="1899921"/>
          </a:xfrm>
          <a:prstGeom prst="line">
            <a:avLst/>
          </a:prstGeom>
          <a:ln w="76200">
            <a:solidFill>
              <a:srgbClr val="54D9B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2173819" y="4950549"/>
            <a:ext cx="1102743" cy="1102741"/>
            <a:chOff x="1566862" y="4055810"/>
            <a:chExt cx="827056" cy="827056"/>
          </a:xfrm>
        </p:grpSpPr>
        <p:grpSp>
          <p:nvGrpSpPr>
            <p:cNvPr id="45" name="组合 44"/>
            <p:cNvGrpSpPr/>
            <p:nvPr/>
          </p:nvGrpSpPr>
          <p:grpSpPr>
            <a:xfrm>
              <a:off x="1566862" y="4055810"/>
              <a:ext cx="827056" cy="827056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31574" y="799874"/>
                <a:ext cx="3746952" cy="37469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673186" y="4307380"/>
              <a:ext cx="667489" cy="3462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59B72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STE1</a:t>
              </a:r>
              <a:endParaRPr lang="zh-CN" altLang="en-US" sz="2400" dirty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793356" y="3672276"/>
            <a:ext cx="1355605" cy="1355605"/>
            <a:chOff x="2781516" y="3097105"/>
            <a:chExt cx="1016704" cy="1016704"/>
          </a:xfrm>
          <a:effectLst/>
        </p:grpSpPr>
        <p:grpSp>
          <p:nvGrpSpPr>
            <p:cNvPr id="50" name="组合 49"/>
            <p:cNvGrpSpPr/>
            <p:nvPr/>
          </p:nvGrpSpPr>
          <p:grpSpPr>
            <a:xfrm>
              <a:off x="2781516" y="3097105"/>
              <a:ext cx="1016704" cy="1016704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2" name="同心圆 5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392113" y="760413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906579" y="3395981"/>
              <a:ext cx="843020" cy="4385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59B72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STE2</a:t>
              </a:r>
              <a:endParaRPr lang="zh-CN" altLang="en-US" sz="3200" dirty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037397" y="4224378"/>
            <a:ext cx="1738161" cy="1738161"/>
            <a:chOff x="4464548" y="3511181"/>
            <a:chExt cx="1303621" cy="1303621"/>
          </a:xfrm>
        </p:grpSpPr>
        <p:grpSp>
          <p:nvGrpSpPr>
            <p:cNvPr id="55" name="组合 54"/>
            <p:cNvGrpSpPr/>
            <p:nvPr/>
          </p:nvGrpSpPr>
          <p:grpSpPr>
            <a:xfrm>
              <a:off x="4464548" y="3511181"/>
              <a:ext cx="1303621" cy="1303621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7" name="同心圆 5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404596" y="772896"/>
                <a:ext cx="3800908" cy="380090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627401" y="3941293"/>
              <a:ext cx="1077459" cy="5617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267" dirty="0">
                  <a:solidFill>
                    <a:srgbClr val="59B72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STE3</a:t>
              </a:r>
              <a:endParaRPr lang="zh-CN" altLang="en-US" sz="4267" dirty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184830" y="2119995"/>
            <a:ext cx="2251368" cy="2251368"/>
            <a:chOff x="6075122" y="1932896"/>
            <a:chExt cx="1688526" cy="1688526"/>
          </a:xfrm>
        </p:grpSpPr>
        <p:grpSp>
          <p:nvGrpSpPr>
            <p:cNvPr id="60" name="组合 59"/>
            <p:cNvGrpSpPr/>
            <p:nvPr/>
          </p:nvGrpSpPr>
          <p:grpSpPr>
            <a:xfrm>
              <a:off x="6075122" y="1932896"/>
              <a:ext cx="1688526" cy="1688526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411027" y="779327"/>
                <a:ext cx="3788049" cy="378804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303647" y="2511488"/>
              <a:ext cx="1311898" cy="6847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5333" dirty="0">
                  <a:solidFill>
                    <a:srgbClr val="59B72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STE4</a:t>
              </a:r>
              <a:endParaRPr lang="zh-CN" altLang="en-US" sz="5333" dirty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468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50"/>
                            </p:stCondLst>
                            <p:childTnLst>
                              <p:par>
                                <p:cTn id="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5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50"/>
                            </p:stCondLst>
                            <p:childTnLst>
                              <p:par>
                                <p:cTn id="5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67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330419" y="1128545"/>
            <a:ext cx="2493904" cy="249390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0" name="椭圆 39"/>
          <p:cNvSpPr/>
          <p:nvPr/>
        </p:nvSpPr>
        <p:spPr>
          <a:xfrm>
            <a:off x="1361596" y="4388268"/>
            <a:ext cx="903568" cy="903568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1" name="椭圆 40"/>
          <p:cNvSpPr/>
          <p:nvPr/>
        </p:nvSpPr>
        <p:spPr>
          <a:xfrm>
            <a:off x="2531866" y="676910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42" name="组合 41"/>
          <p:cNvGrpSpPr/>
          <p:nvPr/>
        </p:nvGrpSpPr>
        <p:grpSpPr>
          <a:xfrm>
            <a:off x="6493915" y="3555825"/>
            <a:ext cx="401413" cy="40141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119618" y="1754639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574587" y="4486485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76294" y="5798678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75" name="椭圆 74"/>
          <p:cNvSpPr/>
          <p:nvPr/>
        </p:nvSpPr>
        <p:spPr>
          <a:xfrm>
            <a:off x="6046382" y="1406426"/>
            <a:ext cx="366369" cy="366369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6" name="椭圆 75"/>
          <p:cNvSpPr/>
          <p:nvPr/>
        </p:nvSpPr>
        <p:spPr>
          <a:xfrm>
            <a:off x="6065733" y="6014571"/>
            <a:ext cx="183185" cy="183185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77" name="组合 76"/>
          <p:cNvGrpSpPr/>
          <p:nvPr/>
        </p:nvGrpSpPr>
        <p:grpSpPr>
          <a:xfrm>
            <a:off x="4758537" y="4164628"/>
            <a:ext cx="1099479" cy="109947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449886" y="2021554"/>
            <a:ext cx="227498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000" dirty="0">
              <a:solidFill>
                <a:srgbClr val="59B7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72121" y="4396532"/>
            <a:ext cx="3332964" cy="1036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133" dirty="0">
                <a:latin typeface="张海山锐线体简" pitchFamily="2" charset="-122"/>
                <a:ea typeface="张海山锐线体简" pitchFamily="2" charset="-122"/>
              </a:rPr>
              <a:t>感谢收看</a:t>
            </a:r>
            <a:endParaRPr lang="en-US" altLang="zh-CN" sz="6133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29" name="矩形 2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9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6.25E-7 3.7037E-6 L -6.25E-7 -0.07223 " pathEditMode="relative" rAng="0" ptsTypes="AA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6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/>
      <p:bldP spid="81" grpId="1"/>
      <p:bldP spid="83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1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" y="0"/>
            <a:ext cx="4507871" cy="6858000"/>
          </a:xfrm>
          <a:prstGeom prst="rect">
            <a:avLst/>
          </a:prstGeom>
          <a:solidFill>
            <a:srgbClr val="01B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92063" y="2522006"/>
            <a:ext cx="1813991" cy="1813991"/>
            <a:chOff x="1008115" y="2542722"/>
            <a:chExt cx="1360493" cy="1360493"/>
          </a:xfrm>
        </p:grpSpPr>
        <p:grpSp>
          <p:nvGrpSpPr>
            <p:cNvPr id="4" name="组合 3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" name="TextBox 107"/>
            <p:cNvSpPr txBox="1"/>
            <p:nvPr/>
          </p:nvSpPr>
          <p:spPr>
            <a:xfrm>
              <a:off x="1393688" y="2723986"/>
              <a:ext cx="589345" cy="99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>
                  <a:solidFill>
                    <a:srgbClr val="16B0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0" dirty="0">
                <a:solidFill>
                  <a:srgbClr val="16B0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980559" y="2920848"/>
            <a:ext cx="1895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>
                <a:latin typeface="方正兰亭细黑_GBK" pitchFamily="2" charset="-122"/>
                <a:ea typeface="方正兰亭细黑_GBK" pitchFamily="2" charset="-122"/>
              </a:rPr>
              <a:t>关于我</a:t>
            </a:r>
          </a:p>
        </p:txBody>
      </p:sp>
      <p:sp>
        <p:nvSpPr>
          <p:cNvPr id="12" name="TextBox 111"/>
          <p:cNvSpPr txBox="1"/>
          <p:nvPr/>
        </p:nvSpPr>
        <p:spPr>
          <a:xfrm>
            <a:off x="6071747" y="3490214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ABOUT ME</a:t>
            </a:r>
            <a:endParaRPr lang="zh-CN" altLang="en-US" sz="20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83723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543044">
            <a:off x="-2425645" y="1876289"/>
            <a:ext cx="12192000" cy="2092036"/>
          </a:xfrm>
          <a:prstGeom prst="rect">
            <a:avLst/>
          </a:prstGeom>
          <a:solidFill>
            <a:srgbClr val="01B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2" descr="C:\Documents and Settings\Administrator\桌面\360截图201501222152583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6937" y="1651015"/>
            <a:ext cx="2940473" cy="3699305"/>
          </a:xfrm>
          <a:prstGeom prst="rect">
            <a:avLst/>
          </a:prstGeom>
          <a:noFill/>
          <a:effectLst>
            <a:outerShdw blurRad="177800" dist="101600" dir="8100000" algn="tr" rotWithShape="0">
              <a:prstClr val="black">
                <a:alpha val="3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>
            <a:off x="6107126" y="2285628"/>
            <a:ext cx="4346951" cy="0"/>
          </a:xfrm>
          <a:prstGeom prst="line">
            <a:avLst/>
          </a:prstGeom>
          <a:ln>
            <a:solidFill>
              <a:srgbClr val="54D9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6107126" y="2692234"/>
            <a:ext cx="4346951" cy="0"/>
          </a:xfrm>
          <a:prstGeom prst="line">
            <a:avLst/>
          </a:prstGeom>
          <a:ln>
            <a:solidFill>
              <a:srgbClr val="54D9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107126" y="3098839"/>
            <a:ext cx="4346951" cy="0"/>
          </a:xfrm>
          <a:prstGeom prst="line">
            <a:avLst/>
          </a:prstGeom>
          <a:ln>
            <a:solidFill>
              <a:srgbClr val="54D9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6107126" y="3505444"/>
            <a:ext cx="4346951" cy="0"/>
          </a:xfrm>
          <a:prstGeom prst="line">
            <a:avLst/>
          </a:prstGeom>
          <a:ln>
            <a:solidFill>
              <a:srgbClr val="54D9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107126" y="3912051"/>
            <a:ext cx="4346951" cy="0"/>
          </a:xfrm>
          <a:prstGeom prst="line">
            <a:avLst/>
          </a:prstGeom>
          <a:ln>
            <a:solidFill>
              <a:srgbClr val="54D9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107126" y="4318656"/>
            <a:ext cx="4346951" cy="0"/>
          </a:xfrm>
          <a:prstGeom prst="line">
            <a:avLst/>
          </a:prstGeom>
          <a:ln>
            <a:solidFill>
              <a:srgbClr val="54D9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107126" y="4725262"/>
            <a:ext cx="4346951" cy="0"/>
          </a:xfrm>
          <a:prstGeom prst="line">
            <a:avLst/>
          </a:prstGeom>
          <a:ln>
            <a:solidFill>
              <a:srgbClr val="54D9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107126" y="5131868"/>
            <a:ext cx="4346951" cy="0"/>
          </a:xfrm>
          <a:prstGeom prst="line">
            <a:avLst/>
          </a:prstGeom>
          <a:ln>
            <a:solidFill>
              <a:srgbClr val="54D9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6"/>
          <p:cNvSpPr txBox="1"/>
          <p:nvPr/>
        </p:nvSpPr>
        <p:spPr>
          <a:xfrm>
            <a:off x="6097757" y="1919578"/>
            <a:ext cx="78258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姓名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15" name="TextBox 47"/>
          <p:cNvSpPr txBox="1"/>
          <p:nvPr/>
        </p:nvSpPr>
        <p:spPr>
          <a:xfrm>
            <a:off x="8603213" y="1916467"/>
            <a:ext cx="78258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性别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16" name="TextBox 48"/>
          <p:cNvSpPr txBox="1"/>
          <p:nvPr/>
        </p:nvSpPr>
        <p:spPr>
          <a:xfrm>
            <a:off x="6100705" y="2323288"/>
            <a:ext cx="78258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年龄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17" name="TextBox 49"/>
          <p:cNvSpPr txBox="1"/>
          <p:nvPr/>
        </p:nvSpPr>
        <p:spPr>
          <a:xfrm>
            <a:off x="8611090" y="2313686"/>
            <a:ext cx="78258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民族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18" name="TextBox 50"/>
          <p:cNvSpPr txBox="1"/>
          <p:nvPr/>
        </p:nvSpPr>
        <p:spPr>
          <a:xfrm>
            <a:off x="6879923" y="1919578"/>
            <a:ext cx="90120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毕程功</a:t>
            </a:r>
            <a:endParaRPr lang="en-US" altLang="zh-CN" sz="1867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9" name="TextBox 51"/>
          <p:cNvSpPr txBox="1"/>
          <p:nvPr/>
        </p:nvSpPr>
        <p:spPr>
          <a:xfrm>
            <a:off x="9372678" y="1916467"/>
            <a:ext cx="4235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男</a:t>
            </a:r>
            <a:endParaRPr lang="en-US" altLang="zh-CN" sz="1867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0" name="TextBox 52"/>
          <p:cNvSpPr txBox="1"/>
          <p:nvPr/>
        </p:nvSpPr>
        <p:spPr>
          <a:xfrm>
            <a:off x="6882871" y="2323288"/>
            <a:ext cx="6639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>
                <a:latin typeface="方正兰亭细黑_GBK" pitchFamily="2" charset="-122"/>
                <a:ea typeface="方正兰亭细黑_GBK" pitchFamily="2" charset="-122"/>
              </a:rPr>
              <a:t>28</a:t>
            </a:r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岁</a:t>
            </a:r>
            <a:endParaRPr lang="en-US" altLang="zh-CN" sz="1867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9380558" y="2322152"/>
            <a:ext cx="42351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汉</a:t>
            </a:r>
            <a:endParaRPr lang="en-US" altLang="zh-CN" sz="1867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6108409" y="3133728"/>
            <a:ext cx="78258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籍贯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23" name="TextBox 55"/>
          <p:cNvSpPr txBox="1"/>
          <p:nvPr/>
        </p:nvSpPr>
        <p:spPr>
          <a:xfrm>
            <a:off x="8590777" y="3121010"/>
            <a:ext cx="78258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学历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24" name="TextBox 56"/>
          <p:cNvSpPr txBox="1"/>
          <p:nvPr/>
        </p:nvSpPr>
        <p:spPr>
          <a:xfrm>
            <a:off x="8597386" y="2724011"/>
            <a:ext cx="78258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身高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6096002" y="2727220"/>
            <a:ext cx="78258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体重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26" name="TextBox 58"/>
          <p:cNvSpPr txBox="1"/>
          <p:nvPr/>
        </p:nvSpPr>
        <p:spPr>
          <a:xfrm>
            <a:off x="6920502" y="2727220"/>
            <a:ext cx="66556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>
                <a:latin typeface="方正兰亭细黑_GBK" pitchFamily="2" charset="-122"/>
                <a:ea typeface="方正兰亭细黑_GBK" pitchFamily="2" charset="-122"/>
              </a:rPr>
              <a:t>70kg</a:t>
            </a:r>
          </a:p>
        </p:txBody>
      </p:sp>
      <p:sp>
        <p:nvSpPr>
          <p:cNvPr id="27" name="TextBox 59"/>
          <p:cNvSpPr txBox="1"/>
          <p:nvPr/>
        </p:nvSpPr>
        <p:spPr>
          <a:xfrm>
            <a:off x="9371086" y="2732478"/>
            <a:ext cx="78579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>
                <a:latin typeface="方正兰亭细黑_GBK" pitchFamily="2" charset="-122"/>
                <a:ea typeface="方正兰亭细黑_GBK" pitchFamily="2" charset="-122"/>
              </a:rPr>
              <a:t>175cm</a:t>
            </a:r>
          </a:p>
        </p:txBody>
      </p:sp>
      <p:sp>
        <p:nvSpPr>
          <p:cNvPr id="28" name="TextBox 60"/>
          <p:cNvSpPr txBox="1"/>
          <p:nvPr/>
        </p:nvSpPr>
        <p:spPr>
          <a:xfrm>
            <a:off x="6894809" y="3133728"/>
            <a:ext cx="90120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上海市</a:t>
            </a:r>
            <a:endParaRPr lang="en-US" altLang="zh-CN" sz="1867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9" name="TextBox 61"/>
          <p:cNvSpPr txBox="1"/>
          <p:nvPr/>
        </p:nvSpPr>
        <p:spPr>
          <a:xfrm>
            <a:off x="9364477" y="3138044"/>
            <a:ext cx="66236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本科</a:t>
            </a:r>
            <a:endParaRPr lang="en-US" altLang="zh-CN" sz="1867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0" name="TextBox 62"/>
          <p:cNvSpPr txBox="1"/>
          <p:nvPr/>
        </p:nvSpPr>
        <p:spPr>
          <a:xfrm>
            <a:off x="8578346" y="3530082"/>
            <a:ext cx="126028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政治面貌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31" name="TextBox 63"/>
          <p:cNvSpPr txBox="1"/>
          <p:nvPr/>
        </p:nvSpPr>
        <p:spPr>
          <a:xfrm>
            <a:off x="6096158" y="3954507"/>
            <a:ext cx="126028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联系方式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32" name="TextBox 64"/>
          <p:cNvSpPr txBox="1"/>
          <p:nvPr/>
        </p:nvSpPr>
        <p:spPr>
          <a:xfrm>
            <a:off x="6096158" y="3533615"/>
            <a:ext cx="126028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婚姻状况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33" name="TextBox 65"/>
          <p:cNvSpPr txBox="1"/>
          <p:nvPr/>
        </p:nvSpPr>
        <p:spPr>
          <a:xfrm>
            <a:off x="7316079" y="3540992"/>
            <a:ext cx="66236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未婚</a:t>
            </a:r>
            <a:endParaRPr lang="en-US" altLang="zh-CN" sz="1867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4" name="TextBox 66"/>
          <p:cNvSpPr txBox="1"/>
          <p:nvPr/>
        </p:nvSpPr>
        <p:spPr>
          <a:xfrm>
            <a:off x="9772867" y="3527802"/>
            <a:ext cx="66236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党员</a:t>
            </a:r>
            <a:endParaRPr lang="en-US" altLang="zh-CN" sz="1867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5" name="TextBox 67"/>
          <p:cNvSpPr txBox="1"/>
          <p:nvPr/>
        </p:nvSpPr>
        <p:spPr>
          <a:xfrm>
            <a:off x="7294911" y="3951032"/>
            <a:ext cx="150714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>
                <a:latin typeface="方正兰亭细黑_GBK" pitchFamily="2" charset="-122"/>
                <a:ea typeface="方正兰亭细黑_GBK" pitchFamily="2" charset="-122"/>
              </a:rPr>
              <a:t>13998xxxxxx</a:t>
            </a:r>
          </a:p>
        </p:txBody>
      </p:sp>
      <p:sp>
        <p:nvSpPr>
          <p:cNvPr id="36" name="TextBox 68"/>
          <p:cNvSpPr txBox="1"/>
          <p:nvPr/>
        </p:nvSpPr>
        <p:spPr>
          <a:xfrm>
            <a:off x="6096158" y="4352440"/>
            <a:ext cx="126028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电子邮箱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37" name="TextBox 69"/>
          <p:cNvSpPr txBox="1"/>
          <p:nvPr/>
        </p:nvSpPr>
        <p:spPr>
          <a:xfrm>
            <a:off x="7294912" y="4348966"/>
            <a:ext cx="174759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 smtClean="0">
                <a:latin typeface="方正兰亭细黑_GBK" pitchFamily="2" charset="-122"/>
                <a:ea typeface="方正兰亭细黑_GBK" pitchFamily="2" charset="-122"/>
              </a:rPr>
              <a:t>1ppt@1ppt.com</a:t>
            </a:r>
            <a:endParaRPr lang="en-US" altLang="zh-CN" sz="1867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70"/>
          <p:cNvSpPr txBox="1"/>
          <p:nvPr/>
        </p:nvSpPr>
        <p:spPr>
          <a:xfrm>
            <a:off x="6096158" y="4767307"/>
            <a:ext cx="126028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黑_GBK" pitchFamily="2" charset="-122"/>
                <a:ea typeface="方正兰亭黑_GBK" pitchFamily="2" charset="-122"/>
              </a:rPr>
              <a:t>现在住址</a:t>
            </a:r>
            <a:r>
              <a:rPr lang="en-US" altLang="zh-CN" sz="1867" dirty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39" name="TextBox 71"/>
          <p:cNvSpPr txBox="1"/>
          <p:nvPr/>
        </p:nvSpPr>
        <p:spPr>
          <a:xfrm>
            <a:off x="7294911" y="4763832"/>
            <a:ext cx="25779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上海市</a:t>
            </a:r>
            <a:r>
              <a:rPr lang="en-US" altLang="zh-CN" sz="1867" dirty="0">
                <a:latin typeface="方正兰亭细黑_GBK" pitchFamily="2" charset="-122"/>
                <a:ea typeface="方正兰亭细黑_GBK" pitchFamily="2" charset="-122"/>
              </a:rPr>
              <a:t>XX</a:t>
            </a:r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区</a:t>
            </a:r>
            <a:r>
              <a:rPr lang="en-US" altLang="zh-CN" sz="1867" dirty="0">
                <a:latin typeface="方正兰亭细黑_GBK" pitchFamily="2" charset="-122"/>
                <a:ea typeface="方正兰亭细黑_GBK" pitchFamily="2" charset="-122"/>
              </a:rPr>
              <a:t>XX</a:t>
            </a:r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路</a:t>
            </a:r>
            <a:r>
              <a:rPr lang="en-US" altLang="zh-CN" sz="1867" dirty="0">
                <a:latin typeface="方正兰亭细黑_GBK" pitchFamily="2" charset="-122"/>
                <a:ea typeface="方正兰亭细黑_GBK" pitchFamily="2" charset="-122"/>
              </a:rPr>
              <a:t>XX</a:t>
            </a:r>
            <a:r>
              <a:rPr lang="zh-CN" altLang="en-US" sz="1867" dirty="0">
                <a:latin typeface="方正兰亭细黑_GBK" pitchFamily="2" charset="-122"/>
                <a:ea typeface="方正兰亭细黑_GBK" pitchFamily="2" charset="-122"/>
              </a:rPr>
              <a:t>家园</a:t>
            </a:r>
            <a:endParaRPr lang="en-US" altLang="zh-CN" sz="1867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49697" y="206812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899133" y="158993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基本信息</a:t>
            </a:r>
          </a:p>
        </p:txBody>
      </p:sp>
      <p:sp>
        <p:nvSpPr>
          <p:cNvPr id="40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5414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 animBg="1"/>
      <p:bldP spid="43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62241" y="5834305"/>
            <a:ext cx="840307" cy="84030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6702840" y="5080741"/>
            <a:ext cx="932437" cy="932437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33402" y="3992868"/>
            <a:ext cx="1187359" cy="1187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6582395" y="2732680"/>
            <a:ext cx="1315341" cy="1315341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2" name="组合 11"/>
          <p:cNvGrpSpPr/>
          <p:nvPr/>
        </p:nvGrpSpPr>
        <p:grpSpPr>
          <a:xfrm>
            <a:off x="5188558" y="1336205"/>
            <a:ext cx="1813991" cy="18139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5" name="椭圆 14"/>
          <p:cNvSpPr/>
          <p:nvPr/>
        </p:nvSpPr>
        <p:spPr>
          <a:xfrm>
            <a:off x="3030745" y="627571"/>
            <a:ext cx="2138016" cy="2138016"/>
          </a:xfrm>
          <a:prstGeom prst="ellipse">
            <a:avLst/>
          </a:prstGeom>
          <a:solidFill>
            <a:srgbClr val="54D9B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TextBox 142"/>
          <p:cNvSpPr txBox="1"/>
          <p:nvPr/>
        </p:nvSpPr>
        <p:spPr>
          <a:xfrm>
            <a:off x="8431231" y="608983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就读于北京大学工商管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理专业，学士学位。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6965721" y="6212945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1994-1998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8387589" y="6157578"/>
            <a:ext cx="0" cy="4800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36"/>
          <p:cNvSpPr txBox="1"/>
          <p:nvPr/>
        </p:nvSpPr>
        <p:spPr>
          <a:xfrm>
            <a:off x="9102550" y="53568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就读于芝加哥大学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工商管理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MBA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20" name="TextBox 138"/>
          <p:cNvSpPr txBox="1"/>
          <p:nvPr/>
        </p:nvSpPr>
        <p:spPr>
          <a:xfrm>
            <a:off x="7688341" y="5479929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1998-2000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9106981" y="5436559"/>
            <a:ext cx="0" cy="4800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30"/>
          <p:cNvSpPr txBox="1"/>
          <p:nvPr/>
        </p:nvSpPr>
        <p:spPr>
          <a:xfrm>
            <a:off x="10015621" y="4233835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厂副厂长，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入中国共产党。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23" name="TextBox 132"/>
          <p:cNvSpPr txBox="1"/>
          <p:nvPr/>
        </p:nvSpPr>
        <p:spPr>
          <a:xfrm>
            <a:off x="8575461" y="4356943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2000-2006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9986900" y="4312292"/>
            <a:ext cx="0" cy="4800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4"/>
          <p:cNvSpPr txBox="1"/>
          <p:nvPr/>
        </p:nvSpPr>
        <p:spPr>
          <a:xfrm>
            <a:off x="9508121" y="3007226"/>
            <a:ext cx="1681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市机械工业局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副局长。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26" name="TextBox 126"/>
          <p:cNvSpPr txBox="1"/>
          <p:nvPr/>
        </p:nvSpPr>
        <p:spPr>
          <a:xfrm>
            <a:off x="8073717" y="3121867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2006-2008</a:t>
            </a: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9474252" y="3066500"/>
            <a:ext cx="0" cy="4800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8"/>
          <p:cNvSpPr txBox="1"/>
          <p:nvPr/>
        </p:nvSpPr>
        <p:spPr>
          <a:xfrm>
            <a:off x="8571128" y="1697582"/>
            <a:ext cx="147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市机械工业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厅副厅长。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29" name="TextBox 120"/>
          <p:cNvSpPr txBox="1"/>
          <p:nvPr/>
        </p:nvSpPr>
        <p:spPr>
          <a:xfrm>
            <a:off x="7100007" y="1820690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2008-2013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8509625" y="1786824"/>
            <a:ext cx="0" cy="4800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1"/>
          <p:cNvSpPr txBox="1"/>
          <p:nvPr/>
        </p:nvSpPr>
        <p:spPr>
          <a:xfrm>
            <a:off x="6339332" y="808878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市副市长。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32" name="TextBox 113"/>
          <p:cNvSpPr txBox="1"/>
          <p:nvPr/>
        </p:nvSpPr>
        <p:spPr>
          <a:xfrm>
            <a:off x="5169970" y="808878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2013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至今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6324559" y="830715"/>
            <a:ext cx="0" cy="3003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39056" y="261202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93"/>
          <p:cNvSpPr txBox="1"/>
          <p:nvPr/>
        </p:nvSpPr>
        <p:spPr>
          <a:xfrm>
            <a:off x="588490" y="213385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个人履历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76365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5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7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86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91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109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1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1" grpId="0" animBg="1"/>
          <p:bldP spid="15" grpId="0" animBg="1"/>
          <p:bldP spid="16" grpId="0"/>
          <p:bldP spid="17" grpId="0"/>
          <p:bldP spid="19" grpId="0"/>
          <p:bldP spid="20" grpId="0"/>
          <p:bldP spid="22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  <p:bldP spid="34" grpId="0" animBg="1"/>
          <p:bldP spid="35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5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7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8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91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109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1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1" grpId="0" animBg="1"/>
          <p:bldP spid="15" grpId="0" animBg="1"/>
          <p:bldP spid="16" grpId="0"/>
          <p:bldP spid="17" grpId="0"/>
          <p:bldP spid="19" grpId="0"/>
          <p:bldP spid="20" grpId="0"/>
          <p:bldP spid="22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  <p:bldP spid="34" grpId="0" animBg="1"/>
          <p:bldP spid="35" grpId="0"/>
          <p:bldP spid="3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67209" y="284824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93"/>
          <p:cNvSpPr txBox="1"/>
          <p:nvPr/>
        </p:nvSpPr>
        <p:spPr>
          <a:xfrm>
            <a:off x="716643" y="2370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荣誉奖项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3263901"/>
            <a:ext cx="12192000" cy="350157"/>
            <a:chOff x="1392222" y="3263900"/>
            <a:chExt cx="9502076" cy="330200"/>
          </a:xfrm>
        </p:grpSpPr>
        <p:sp>
          <p:nvSpPr>
            <p:cNvPr id="8" name="矩形 7"/>
            <p:cNvSpPr/>
            <p:nvPr/>
          </p:nvSpPr>
          <p:spPr>
            <a:xfrm>
              <a:off x="1392222" y="3263900"/>
              <a:ext cx="2375519" cy="330200"/>
            </a:xfrm>
            <a:prstGeom prst="rect">
              <a:avLst/>
            </a:prstGeom>
            <a:solidFill>
              <a:srgbClr val="54D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767741" y="3263900"/>
              <a:ext cx="2375519" cy="330200"/>
            </a:xfrm>
            <a:prstGeom prst="rect">
              <a:avLst/>
            </a:prstGeom>
            <a:solidFill>
              <a:srgbClr val="54D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143260" y="3263900"/>
              <a:ext cx="2375519" cy="330200"/>
            </a:xfrm>
            <a:prstGeom prst="rect">
              <a:avLst/>
            </a:prstGeom>
            <a:solidFill>
              <a:srgbClr val="54D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518779" y="3263900"/>
              <a:ext cx="2375519" cy="330200"/>
            </a:xfrm>
            <a:prstGeom prst="rect">
              <a:avLst/>
            </a:prstGeom>
            <a:solidFill>
              <a:srgbClr val="54D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56786" y="2356905"/>
            <a:ext cx="1813991" cy="18139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11749" y="2366882"/>
            <a:ext cx="1813991" cy="18139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466710" y="2376859"/>
            <a:ext cx="1813991" cy="18139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021673" y="2386836"/>
            <a:ext cx="1813991" cy="18139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3" name="TextBox 119"/>
          <p:cNvSpPr txBox="1"/>
          <p:nvPr/>
        </p:nvSpPr>
        <p:spPr>
          <a:xfrm>
            <a:off x="1545379" y="303221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2004</a:t>
            </a:r>
            <a:r>
              <a:rPr lang="zh-CN" altLang="en-US" sz="2800" b="1" dirty="0" smtClean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年</a:t>
            </a:r>
            <a:endParaRPr lang="en-US" altLang="zh-CN" sz="2800" b="1" dirty="0">
              <a:solidFill>
                <a:srgbClr val="59B7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4" name="TextBox 119"/>
          <p:cNvSpPr txBox="1"/>
          <p:nvPr/>
        </p:nvSpPr>
        <p:spPr>
          <a:xfrm>
            <a:off x="4104444" y="3090836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2008</a:t>
            </a:r>
            <a:r>
              <a:rPr lang="zh-CN" altLang="en-US" sz="2800" b="1" dirty="0" smtClean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年</a:t>
            </a:r>
            <a:endParaRPr lang="en-US" altLang="zh-CN" sz="2800" b="1" dirty="0">
              <a:solidFill>
                <a:srgbClr val="59B7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5" name="TextBox 119"/>
          <p:cNvSpPr txBox="1"/>
          <p:nvPr/>
        </p:nvSpPr>
        <p:spPr>
          <a:xfrm>
            <a:off x="6693646" y="3036023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2012</a:t>
            </a:r>
            <a:r>
              <a:rPr lang="zh-CN" altLang="en-US" sz="2800" b="1" dirty="0" smtClean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年</a:t>
            </a:r>
            <a:endParaRPr lang="en-US" altLang="zh-CN" sz="2800" b="1" dirty="0">
              <a:solidFill>
                <a:srgbClr val="59B7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6" name="TextBox 119"/>
          <p:cNvSpPr txBox="1"/>
          <p:nvPr/>
        </p:nvSpPr>
        <p:spPr>
          <a:xfrm>
            <a:off x="9236897" y="303221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2015</a:t>
            </a:r>
            <a:r>
              <a:rPr lang="zh-CN" altLang="en-US" sz="2800" b="1" dirty="0" smtClean="0">
                <a:solidFill>
                  <a:srgbClr val="59B7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年</a:t>
            </a:r>
            <a:endParaRPr lang="en-US" altLang="zh-CN" sz="2800" b="1" dirty="0">
              <a:solidFill>
                <a:srgbClr val="59B7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7" name="TextBox 125"/>
          <p:cNvSpPr txBox="1"/>
          <p:nvPr/>
        </p:nvSpPr>
        <p:spPr>
          <a:xfrm>
            <a:off x="1139453" y="4437287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市五一劳动奖章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8" name="TextBox 127"/>
          <p:cNvSpPr txBox="1"/>
          <p:nvPr/>
        </p:nvSpPr>
        <p:spPr>
          <a:xfrm>
            <a:off x="6588876" y="443728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市十佳青年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9" name="TextBox 128"/>
          <p:cNvSpPr txBox="1"/>
          <p:nvPr/>
        </p:nvSpPr>
        <p:spPr>
          <a:xfrm>
            <a:off x="3885654" y="4437287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市政府质量奖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50" name="TextBox 129"/>
          <p:cNvSpPr txBox="1"/>
          <p:nvPr/>
        </p:nvSpPr>
        <p:spPr>
          <a:xfrm>
            <a:off x="8913005" y="4437287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市反腐倡廉旗手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5611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7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36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975"/>
                                </p:stCondLst>
                                <p:childTnLst>
                                  <p:par>
                                    <p:cTn id="53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7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75"/>
                                </p:stCondLst>
                                <p:childTnLst>
                                  <p:par>
                                    <p:cTn id="7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975"/>
                                </p:stCondLst>
                                <p:childTnLst>
                                  <p:par>
                                    <p:cTn id="8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7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3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975"/>
                                </p:stCondLst>
                                <p:childTnLst>
                                  <p:par>
                                    <p:cTn id="5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7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75"/>
                                </p:stCondLst>
                                <p:childTnLst>
                                  <p:par>
                                    <p:cTn id="7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975"/>
                                </p:stCondLst>
                                <p:childTnLst>
                                  <p:par>
                                    <p:cTn id="8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2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85138" y="308412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93"/>
          <p:cNvSpPr txBox="1"/>
          <p:nvPr/>
        </p:nvSpPr>
        <p:spPr>
          <a:xfrm>
            <a:off x="834573" y="260593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语言能力</a:t>
            </a:r>
          </a:p>
        </p:txBody>
      </p:sp>
      <p:grpSp>
        <p:nvGrpSpPr>
          <p:cNvPr id="6" name="组合 5"/>
          <p:cNvGrpSpPr/>
          <p:nvPr/>
        </p:nvGrpSpPr>
        <p:grpSpPr>
          <a:xfrm rot="13190985">
            <a:off x="-1959431" y="3923309"/>
            <a:ext cx="12192000" cy="1014574"/>
            <a:chOff x="1392222" y="3263900"/>
            <a:chExt cx="9502076" cy="330200"/>
          </a:xfrm>
          <a:solidFill>
            <a:srgbClr val="01B262"/>
          </a:solidFill>
        </p:grpSpPr>
        <p:sp>
          <p:nvSpPr>
            <p:cNvPr id="7" name="矩形 6"/>
            <p:cNvSpPr/>
            <p:nvPr/>
          </p:nvSpPr>
          <p:spPr>
            <a:xfrm>
              <a:off x="1392222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67741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143260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518779" y="3263900"/>
              <a:ext cx="2375519" cy="33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5550082" y="4858459"/>
            <a:ext cx="1248020" cy="124802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TextBox 46"/>
          <p:cNvSpPr txBox="1"/>
          <p:nvPr/>
        </p:nvSpPr>
        <p:spPr>
          <a:xfrm>
            <a:off x="6752776" y="4673754"/>
            <a:ext cx="20489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</a:t>
            </a:r>
            <a:r>
              <a:rPr lang="en-US" altLang="zh-CN" sz="28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HINESE</a:t>
            </a:r>
            <a:endParaRPr lang="zh-CN" altLang="en-US" sz="28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3" name="TextBox 50"/>
          <p:cNvSpPr txBox="1"/>
          <p:nvPr/>
        </p:nvSpPr>
        <p:spPr>
          <a:xfrm>
            <a:off x="8730336" y="5667781"/>
            <a:ext cx="324960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汉语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: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普通话水平测试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1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级甲等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24159" y="3735288"/>
            <a:ext cx="1229528" cy="12295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7" name="TextBox 47"/>
          <p:cNvSpPr txBox="1"/>
          <p:nvPr/>
        </p:nvSpPr>
        <p:spPr>
          <a:xfrm>
            <a:off x="5436272" y="3412443"/>
            <a:ext cx="26484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</a:t>
            </a:r>
            <a:r>
              <a:rPr lang="en-US" altLang="zh-CN" sz="28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ANTONESE</a:t>
            </a:r>
            <a:endParaRPr lang="zh-CN" altLang="en-US" sz="28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7996011" y="4426124"/>
            <a:ext cx="26308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粤语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: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能够满足正常交流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19" name="TextBox 48"/>
          <p:cNvSpPr txBox="1"/>
          <p:nvPr/>
        </p:nvSpPr>
        <p:spPr>
          <a:xfrm>
            <a:off x="4317297" y="2232986"/>
            <a:ext cx="19928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E</a:t>
            </a:r>
            <a:r>
              <a:rPr lang="en-US" altLang="zh-CN" sz="28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NGLISH</a:t>
            </a:r>
            <a:endParaRPr lang="zh-CN" altLang="en-US" sz="28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0" name="TextBox 51"/>
          <p:cNvSpPr txBox="1"/>
          <p:nvPr/>
        </p:nvSpPr>
        <p:spPr>
          <a:xfrm>
            <a:off x="6209706" y="3251240"/>
            <a:ext cx="280198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英语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: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新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TOEFL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考试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120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分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09373" y="2620161"/>
            <a:ext cx="1248020" cy="124802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TextBox 49"/>
          <p:cNvSpPr txBox="1"/>
          <p:nvPr/>
        </p:nvSpPr>
        <p:spPr>
          <a:xfrm>
            <a:off x="3082223" y="1084599"/>
            <a:ext cx="18934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F</a:t>
            </a:r>
            <a:r>
              <a:rPr lang="en-US" altLang="zh-CN" sz="28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RENCH</a:t>
            </a:r>
            <a:endParaRPr lang="zh-CN" altLang="en-US" sz="28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3" name="TextBox 52"/>
          <p:cNvSpPr txBox="1"/>
          <p:nvPr/>
        </p:nvSpPr>
        <p:spPr>
          <a:xfrm>
            <a:off x="4907279" y="2067557"/>
            <a:ext cx="225574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法语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:TEF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考试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900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分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881945" y="1515208"/>
            <a:ext cx="1229528" cy="12295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7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3109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3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7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5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1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6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6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6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" grpId="0" animBg="1"/>
          <p:bldP spid="12" grpId="0"/>
          <p:bldP spid="13" grpId="0"/>
          <p:bldP spid="17" grpId="0"/>
          <p:bldP spid="18" grpId="0"/>
          <p:bldP spid="19" grpId="0"/>
          <p:bldP spid="20" grpId="0"/>
          <p:bldP spid="21" grpId="0" animBg="1"/>
          <p:bldP spid="22" grpId="0"/>
          <p:bldP spid="23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6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" grpId="0" animBg="1"/>
          <p:bldP spid="12" grpId="0"/>
          <p:bldP spid="13" grpId="0"/>
          <p:bldP spid="17" grpId="0"/>
          <p:bldP spid="18" grpId="0"/>
          <p:bldP spid="19" grpId="0"/>
          <p:bldP spid="20" grpId="0"/>
          <p:bldP spid="21" grpId="0" animBg="1"/>
          <p:bldP spid="22" grpId="0"/>
          <p:bldP spid="23" grpId="0"/>
          <p:bldP spid="2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" y="0"/>
            <a:ext cx="4507871" cy="6858000"/>
          </a:xfrm>
          <a:prstGeom prst="rect">
            <a:avLst/>
          </a:prstGeom>
          <a:solidFill>
            <a:srgbClr val="01B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92063" y="2522006"/>
            <a:ext cx="1813991" cy="1813991"/>
            <a:chOff x="1008115" y="2542722"/>
            <a:chExt cx="1360493" cy="1360493"/>
          </a:xfrm>
        </p:grpSpPr>
        <p:grpSp>
          <p:nvGrpSpPr>
            <p:cNvPr id="4" name="组合 3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" name="TextBox 107"/>
            <p:cNvSpPr txBox="1"/>
            <p:nvPr/>
          </p:nvSpPr>
          <p:spPr>
            <a:xfrm>
              <a:off x="1393688" y="2723986"/>
              <a:ext cx="589345" cy="99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 smtClean="0">
                  <a:solidFill>
                    <a:srgbClr val="16B0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0" dirty="0">
                <a:solidFill>
                  <a:srgbClr val="16B03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096000" y="2951484"/>
            <a:ext cx="2163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3600" dirty="0">
                <a:latin typeface="方正兰亭细黑_GBK" pitchFamily="2" charset="-122"/>
                <a:ea typeface="方正兰亭细黑_GBK" pitchFamily="2" charset="-122"/>
              </a:rPr>
              <a:t>岗位认知</a:t>
            </a:r>
          </a:p>
        </p:txBody>
      </p:sp>
      <p:sp>
        <p:nvSpPr>
          <p:cNvPr id="13" name="TextBox 112"/>
          <p:cNvSpPr txBox="1"/>
          <p:nvPr/>
        </p:nvSpPr>
        <p:spPr>
          <a:xfrm>
            <a:off x="6009314" y="3520849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POST COGNTIVE</a:t>
            </a:r>
            <a:endParaRPr lang="zh-CN" altLang="en-US" sz="20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5378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椭圆 102"/>
          <p:cNvSpPr/>
          <p:nvPr/>
        </p:nvSpPr>
        <p:spPr>
          <a:xfrm>
            <a:off x="862509" y="322926"/>
            <a:ext cx="366369" cy="366369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4" name="TextBox 93"/>
          <p:cNvSpPr txBox="1"/>
          <p:nvPr/>
        </p:nvSpPr>
        <p:spPr>
          <a:xfrm>
            <a:off x="1211945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spc="400" dirty="0">
                <a:latin typeface="方正兰亭细黑_GBK" pitchFamily="2" charset="-122"/>
                <a:ea typeface="方正兰亭细黑_GBK" pitchFamily="2" charset="-122"/>
              </a:rPr>
              <a:t>知识技能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044" y="3145655"/>
            <a:ext cx="237757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人力资源管理意识</a:t>
            </a:r>
            <a:endParaRPr lang="en-US" altLang="zh-CN" sz="2133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9044" y="4000545"/>
            <a:ext cx="237757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专业的知识与技能</a:t>
            </a:r>
            <a:endParaRPr lang="en-US" altLang="zh-CN" sz="2133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75106" y="4323341"/>
            <a:ext cx="16177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人文素质修养</a:t>
            </a:r>
            <a:endParaRPr lang="en-US" altLang="zh-CN" sz="18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75103" y="2848340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良好的心态</a:t>
            </a:r>
            <a:endParaRPr lang="en-US" altLang="zh-CN" sz="18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75103" y="3831673"/>
            <a:ext cx="185659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全面的知识结构</a:t>
            </a:r>
            <a:endParaRPr lang="en-US" altLang="zh-CN" sz="18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75103" y="3340007"/>
            <a:ext cx="185659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持之以恒的毅力</a:t>
            </a:r>
            <a:endParaRPr lang="en-US" altLang="zh-CN" sz="186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536756" y="2784980"/>
            <a:ext cx="1897933" cy="1897933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4936820" y="3497113"/>
            <a:ext cx="2139965" cy="491373"/>
            <a:chOff x="3838575" y="2712368"/>
            <a:chExt cx="1604974" cy="368530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6722648" y="2782107"/>
            <a:ext cx="1869811" cy="18698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5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7" presetID="26" presetClass="emph" presetSubtype="0" repeatCount="1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" dur="1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9" dur="5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3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26" grpId="0"/>
          <p:bldP spid="27" grpId="0"/>
          <p:bldP spid="42" grpId="0"/>
          <p:bldP spid="43" grpId="0"/>
          <p:bldP spid="44" grpId="0"/>
          <p:bldP spid="55" grpId="0"/>
          <p:bldP spid="63" grpId="0" animBg="1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7" presetID="26" presetClass="emph" presetSubtype="0" repeatCount="1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" dur="1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9" dur="5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3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26" grpId="0"/>
          <p:bldP spid="27" grpId="0"/>
          <p:bldP spid="42" grpId="0"/>
          <p:bldP spid="43" grpId="0"/>
          <p:bldP spid="44" grpId="0"/>
          <p:bldP spid="55" grpId="0"/>
          <p:bldP spid="63" grpId="0" animBg="1"/>
          <p:bldP spid="2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第一PPT，www.1ppt.com">
  <a:themeElements>
    <a:clrScheme name="我的主题色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B0F0"/>
      </a:accent1>
      <a:accent2>
        <a:srgbClr val="FFFF00"/>
      </a:accent2>
      <a:accent3>
        <a:srgbClr val="00B0F0"/>
      </a:accent3>
      <a:accent4>
        <a:srgbClr val="FFFF00"/>
      </a:accent4>
      <a:accent5>
        <a:srgbClr val="00B0F0"/>
      </a:accent5>
      <a:accent6>
        <a:srgbClr val="00B050"/>
      </a:accent6>
      <a:hlink>
        <a:srgbClr val="0070C0"/>
      </a:hlink>
      <a:folHlink>
        <a:srgbClr val="FFFF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1481</Words>
  <Application>Microsoft Office PowerPoint</Application>
  <PresentationFormat>自定义</PresentationFormat>
  <Paragraphs>299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第一PPT，www.1ppt.com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Windows User</cp:lastModifiedBy>
  <cp:revision>37</cp:revision>
  <dcterms:created xsi:type="dcterms:W3CDTF">2016-05-21T13:28:24Z</dcterms:created>
  <dcterms:modified xsi:type="dcterms:W3CDTF">2017-04-20T01:30:19Z</dcterms:modified>
</cp:coreProperties>
</file>