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1" r:id="rId5"/>
    <p:sldId id="262" r:id="rId6"/>
    <p:sldId id="264" r:id="rId7"/>
    <p:sldId id="267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9D76B-2B63-4C9C-9EB3-15BD2CA54B1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668C6-46F2-48D0-BD39-6DCB75860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DB9A-0EEC-4840-8F39-8A5FC3527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DB9A-0EEC-4840-8F39-8A5FC3527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DB9A-0EEC-4840-8F39-8A5FC3527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12C6-B969-1F73-8AC4-CF6EA923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ABF5-A4BA-567F-5FB2-430F05EBF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56CD2-3C1D-9655-E68A-E34F5888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CDB4-D2A9-0541-F3F1-1928FA15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BA70-C696-9597-26D5-B1BEC224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C9F9-82FD-6020-D38F-1C9E78A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BD95-9F73-0EB1-ECFF-2087D4E7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4818-399D-1DB2-5FFB-D044C33B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A029-5478-2EB8-7A31-EB62AB1B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C0F1-00D3-5352-D805-D9CD7901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34EBE-8F47-0CAB-0824-8F8097E19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56296-E1FB-8890-20DA-AF7275CC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E23B-AAC6-2801-C2AA-E62A6447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1482-B907-243E-5EDD-05D1CEA9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39102-1BCB-A11C-FE88-773F32F1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0768-5491-F932-1F77-8105BDAC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AF67-A64A-7442-1286-F2E80FCB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0F28-ACFC-8A9D-2652-6F30CC3A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C478-31F2-17DA-79A7-AF4F897A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73888-34CE-F513-0816-7E44E1A0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20E-181C-E50D-7CBB-A1665651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0080-B4CA-DFA2-6F31-F790F4FE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E6D2-36E2-78F5-FFE6-24DDEE66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5C99-8B39-83DF-5FCE-4123D06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DF86-0DE7-B066-AC04-4E0C80E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1255-933E-9CC5-30F3-0FA1DD9A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DDF1-AB41-2D38-B367-EFCB0BC86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6B70-D8BE-00DC-26A1-FDB3D0D13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F5DD0-E313-7591-646F-40D984DC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671A-44A0-5927-F257-C1163D53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D8B2-FF96-8E9F-BA36-B42237F2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3AE-4050-E4C6-A75E-C7FFAFC3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D43B-9CA9-5A96-376A-2CE06E0E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72FE-D641-B95F-C392-BF4E19A1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33EA0-F035-BD81-6315-AEC237385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3825C-0A09-AF70-3709-7C5C4AFC5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3512E-F80D-B7E4-D0A4-0B2C1F2F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C8D88-1887-178A-EB42-1F9B964F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7E7E1-F0B1-D659-E78C-A48D0B19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1D7D-D977-FECA-DE52-232D3187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2F71A-C823-BD4B-219A-663D483A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D6628-BA02-E643-8C1A-EF5857AE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6055C-A1EC-A42E-672A-24F0181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5E236-383D-ADBE-BE8C-AAF2E088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8B50E-7B2C-BEA0-CB28-D6DBF2B7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14EA-F4A6-DA0B-AF1D-457852D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A811-44C2-A428-600D-137F7A12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AB9D-1350-9BED-E00B-A293204E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C826-63AF-9399-66FE-F08B27776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0AAE-355A-9179-9931-8993BD4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BFE9-187A-9A1A-B756-09585D51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4A0A-DF15-F6CF-CBB7-1CF4721B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64C-F698-5B61-3B6A-9D59238C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10CDE-24E9-8F52-C0D7-996330C45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32CE8-E17B-0565-CA58-337B86FF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39B6-BF4B-BA2A-2C7C-D8000CB2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CE1D1-E681-0206-CDD1-8C305B78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BA3E5-9970-99CE-3084-E5184B34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8E57D-4D6D-C783-7B04-E6A483FE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7CF4-BD6C-3D55-4F49-6CB18F90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207A-9072-D102-5AFA-BB9EE5B79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798DD-68B2-4A38-9EB5-C98D4373C77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28E-C550-7110-0B6F-03F45FAFE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037F-ECE8-A163-F1C8-31CB3AF1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58973-5D73-4D1E-9ACC-E4984F6AA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B3D-91B0-4528-7D70-B1BD00267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332" y="15665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Seismocardiogram</a:t>
            </a:r>
            <a:r>
              <a:rPr lang="en-US" dirty="0"/>
              <a:t> (SCG) Signal Quality Indexing (SQI)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CE5E3-20C4-4312-8E1F-485B8A2BF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332" y="4046175"/>
            <a:ext cx="9144000" cy="1655762"/>
          </a:xfrm>
        </p:spPr>
        <p:txBody>
          <a:bodyPr/>
          <a:lstStyle/>
          <a:p>
            <a:r>
              <a:rPr lang="en-US" dirty="0"/>
              <a:t>4/1/2024</a:t>
            </a:r>
          </a:p>
        </p:txBody>
      </p:sp>
    </p:spTree>
    <p:extLst>
      <p:ext uri="{BB962C8B-B14F-4D97-AF65-F5344CB8AC3E}">
        <p14:creationId xmlns:p14="http://schemas.microsoft.com/office/powerpoint/2010/main" val="79320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BC80-2012-6C77-1269-CFFCCDC5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F40E49FF-C3FF-EA6E-2F52-FCEE2C761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47" y="1825625"/>
            <a:ext cx="891450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7188B-58D5-DBDB-367D-2AA3BE0C37B5}"/>
              </a:ext>
            </a:extLst>
          </p:cNvPr>
          <p:cNvSpPr txBox="1"/>
          <p:nvPr/>
        </p:nvSpPr>
        <p:spPr>
          <a:xfrm rot="19398509">
            <a:off x="2872990" y="186753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Beat 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DC078-6F6E-AB5F-2503-EA68DAAE6C41}"/>
              </a:ext>
            </a:extLst>
          </p:cNvPr>
          <p:cNvSpPr txBox="1"/>
          <p:nvPr/>
        </p:nvSpPr>
        <p:spPr>
          <a:xfrm rot="19398509">
            <a:off x="3188016" y="1867533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Beat 190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28565-C8AE-FBFE-6B93-93859D848912}"/>
              </a:ext>
            </a:extLst>
          </p:cNvPr>
          <p:cNvSpPr txBox="1"/>
          <p:nvPr/>
        </p:nvSpPr>
        <p:spPr>
          <a:xfrm rot="19398509">
            <a:off x="3546779" y="186753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Beat 297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D0A91-C9F1-8532-10C2-FE5D73FCB40E}"/>
              </a:ext>
            </a:extLst>
          </p:cNvPr>
          <p:cNvSpPr txBox="1"/>
          <p:nvPr/>
        </p:nvSpPr>
        <p:spPr>
          <a:xfrm>
            <a:off x="2319707" y="6212034"/>
            <a:ext cx="3999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The beat heatmap is a matrix where each column is a SCG beat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ECD59-2DC9-4612-0C27-9EAE41F9DF0D}"/>
              </a:ext>
            </a:extLst>
          </p:cNvPr>
          <p:cNvSpPr txBox="1"/>
          <p:nvPr/>
        </p:nvSpPr>
        <p:spPr>
          <a:xfrm>
            <a:off x="3508783" y="1361299"/>
            <a:ext cx="162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Beat Heatmap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9D1CF-7758-5720-9C19-1C19236DF406}"/>
              </a:ext>
            </a:extLst>
          </p:cNvPr>
          <p:cNvSpPr txBox="1"/>
          <p:nvPr/>
        </p:nvSpPr>
        <p:spPr>
          <a:xfrm>
            <a:off x="5574861" y="1813670"/>
            <a:ext cx="13628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Subject 120</a:t>
            </a:r>
          </a:p>
        </p:txBody>
      </p:sp>
    </p:spTree>
    <p:extLst>
      <p:ext uri="{BB962C8B-B14F-4D97-AF65-F5344CB8AC3E}">
        <p14:creationId xmlns:p14="http://schemas.microsoft.com/office/powerpoint/2010/main" val="349239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E2A7-2E6A-7FD3-7523-E8F7ECB1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CF35-BBEC-7BCF-E158-9E7F2F11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54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an automated way to determine if SCG signals are good quality or not</a:t>
            </a:r>
          </a:p>
          <a:p>
            <a:pPr lvl="1"/>
            <a:r>
              <a:rPr lang="en-US" b="1" dirty="0"/>
              <a:t>Need a fast way to annotate SCG quality and AO/AC points for training ML/DL models</a:t>
            </a:r>
          </a:p>
          <a:p>
            <a:endParaRPr lang="en-US" dirty="0"/>
          </a:p>
          <a:p>
            <a:r>
              <a:rPr lang="en-US" dirty="0"/>
              <a:t>Go over existing annotation code</a:t>
            </a:r>
          </a:p>
          <a:p>
            <a:endParaRPr lang="en-US" dirty="0"/>
          </a:p>
          <a:p>
            <a:r>
              <a:rPr lang="en-US" dirty="0"/>
              <a:t>Go over SCG SQI Rubric created for DARPA </a:t>
            </a:r>
            <a:r>
              <a:rPr lang="en-US" dirty="0" err="1"/>
              <a:t>nVNS</a:t>
            </a:r>
            <a:r>
              <a:rPr lang="en-US" dirty="0"/>
              <a:t> dataset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85F4F-4FA0-B258-CF18-47B841652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22"/>
          <a:stretch/>
        </p:blipFill>
        <p:spPr>
          <a:xfrm>
            <a:off x="6733629" y="1379588"/>
            <a:ext cx="4343673" cy="4703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98CB3-482D-A709-998E-DF0DACB10BBC}"/>
              </a:ext>
            </a:extLst>
          </p:cNvPr>
          <p:cNvSpPr txBox="1"/>
          <p:nvPr/>
        </p:nvSpPr>
        <p:spPr>
          <a:xfrm>
            <a:off x="8327751" y="3687258"/>
            <a:ext cx="168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Aortic Valve Opening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90EA8-F288-B815-22FE-0FB6455BD3AC}"/>
              </a:ext>
            </a:extLst>
          </p:cNvPr>
          <p:cNvSpPr txBox="1"/>
          <p:nvPr/>
        </p:nvSpPr>
        <p:spPr>
          <a:xfrm>
            <a:off x="10678626" y="2864298"/>
            <a:ext cx="1646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Aortic Valve Closure</a:t>
            </a:r>
          </a:p>
        </p:txBody>
      </p:sp>
    </p:spTree>
    <p:extLst>
      <p:ext uri="{BB962C8B-B14F-4D97-AF65-F5344CB8AC3E}">
        <p14:creationId xmlns:p14="http://schemas.microsoft.com/office/powerpoint/2010/main" val="245838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4731-5432-4DAE-AC02-B538E974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SCG Rubric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E7A9-DCAC-29FE-39C4-DC053169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r>
              <a:rPr lang="en-US" dirty="0"/>
              <a:t>Grade SCG beats by:</a:t>
            </a:r>
          </a:p>
          <a:p>
            <a:pPr lvl="1"/>
            <a:r>
              <a:rPr lang="en-US" dirty="0"/>
              <a:t>AO/AC Complex signal-noise-ratio (SNR) </a:t>
            </a:r>
            <a:r>
              <a:rPr lang="en-US" i="1" dirty="0"/>
              <a:t>(most important)</a:t>
            </a:r>
          </a:p>
          <a:p>
            <a:pPr lvl="1"/>
            <a:r>
              <a:rPr lang="en-US" dirty="0"/>
              <a:t>AO/AC consistency and prominence</a:t>
            </a:r>
          </a:p>
          <a:p>
            <a:pPr lvl="1"/>
            <a:endParaRPr lang="en-US" dirty="0"/>
          </a:p>
          <a:p>
            <a:r>
              <a:rPr lang="en-US" dirty="0"/>
              <a:t>Value signal quality and feature quality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673A7-6B8F-AE3B-C619-7E41F471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52" y="1122652"/>
            <a:ext cx="6268325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AA852-09A7-3A2E-41BD-4219F8CDAC89}"/>
              </a:ext>
            </a:extLst>
          </p:cNvPr>
          <p:cNvSpPr txBox="1"/>
          <p:nvPr/>
        </p:nvSpPr>
        <p:spPr>
          <a:xfrm>
            <a:off x="10155123" y="889406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Total: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3F1FB-27AD-48BC-54A5-090754C90336}"/>
              </a:ext>
            </a:extLst>
          </p:cNvPr>
          <p:cNvSpPr/>
          <p:nvPr/>
        </p:nvSpPr>
        <p:spPr>
          <a:xfrm>
            <a:off x="8342811" y="1976846"/>
            <a:ext cx="200298" cy="174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CDCA0-DF87-D606-C1EC-BAEF158C4EC2}"/>
              </a:ext>
            </a:extLst>
          </p:cNvPr>
          <p:cNvSpPr/>
          <p:nvPr/>
        </p:nvSpPr>
        <p:spPr>
          <a:xfrm>
            <a:off x="9505405" y="2643052"/>
            <a:ext cx="200298" cy="174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CB98E-0575-11B5-B6C3-460C8D5B8E4A}"/>
              </a:ext>
            </a:extLst>
          </p:cNvPr>
          <p:cNvSpPr txBox="1"/>
          <p:nvPr/>
        </p:nvSpPr>
        <p:spPr>
          <a:xfrm>
            <a:off x="6499799" y="889406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Samples assumes 2000Hz</a:t>
            </a:r>
          </a:p>
        </p:txBody>
      </p:sp>
    </p:spTree>
    <p:extLst>
      <p:ext uri="{BB962C8B-B14F-4D97-AF65-F5344CB8AC3E}">
        <p14:creationId xmlns:p14="http://schemas.microsoft.com/office/powerpoint/2010/main" val="25500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01C0-6EF4-7975-88CC-8C1FD1EB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Code 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19A9-2880-6F96-86C3-3C11EE94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49" y="3866606"/>
            <a:ext cx="6226459" cy="27487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 stages:</a:t>
            </a:r>
          </a:p>
          <a:p>
            <a:pPr marL="457200" lvl="1" indent="0">
              <a:buNone/>
            </a:pPr>
            <a:r>
              <a:rPr lang="en-US" dirty="0"/>
              <a:t>1. Warmup stage</a:t>
            </a:r>
          </a:p>
          <a:p>
            <a:pPr lvl="2"/>
            <a:r>
              <a:rPr lang="en-US" dirty="0"/>
              <a:t>Initialize AO/AC visualization regions </a:t>
            </a:r>
          </a:p>
          <a:p>
            <a:pPr lvl="2"/>
            <a:r>
              <a:rPr lang="en-US" dirty="0"/>
              <a:t>Cycle through random SCG beats (prime annotator on what the SCG looks like for this subject)</a:t>
            </a:r>
          </a:p>
          <a:p>
            <a:pPr marL="457200" lvl="1" indent="0">
              <a:buNone/>
            </a:pPr>
            <a:r>
              <a:rPr lang="en-US" dirty="0"/>
              <a:t>2. Scoring stage</a:t>
            </a:r>
          </a:p>
          <a:p>
            <a:pPr lvl="2"/>
            <a:r>
              <a:rPr lang="en-US" dirty="0"/>
              <a:t>Beats are fed in order and scored 1 by 1 </a:t>
            </a:r>
          </a:p>
          <a:p>
            <a:pPr marL="457200" lvl="1" indent="0">
              <a:buNone/>
            </a:pPr>
            <a:r>
              <a:rPr lang="en-US" dirty="0"/>
              <a:t>3. Reannotation stage</a:t>
            </a:r>
          </a:p>
          <a:p>
            <a:pPr lvl="2"/>
            <a:r>
              <a:rPr lang="en-US" dirty="0"/>
              <a:t>Reannotate a few previously annotated beats (intra-annotator agreement)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78BD03-8296-A84D-CA5A-6EB7B0DE82A0}"/>
              </a:ext>
            </a:extLst>
          </p:cNvPr>
          <p:cNvSpPr/>
          <p:nvPr/>
        </p:nvSpPr>
        <p:spPr>
          <a:xfrm>
            <a:off x="3267395" y="2621828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AO/AC Visualization Bounds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F8672-A9BA-24A4-A817-3AB6926D25AA}"/>
              </a:ext>
            </a:extLst>
          </p:cNvPr>
          <p:cNvSpPr txBox="1"/>
          <p:nvPr/>
        </p:nvSpPr>
        <p:spPr>
          <a:xfrm>
            <a:off x="1402869" y="2707965"/>
            <a:ext cx="125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SCG Beats</a:t>
            </a:r>
          </a:p>
          <a:p>
            <a:r>
              <a:rPr lang="en-US" dirty="0"/>
              <a:t>1 subject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756AB9A-4A03-F80D-36E9-07650D3C1D69}"/>
              </a:ext>
            </a:extLst>
          </p:cNvPr>
          <p:cNvCxnSpPr>
            <a:cxnSpLocks/>
          </p:cNvCxnSpPr>
          <p:nvPr/>
        </p:nvCxnSpPr>
        <p:spPr>
          <a:xfrm flipV="1">
            <a:off x="3928158" y="2076187"/>
            <a:ext cx="1025972" cy="501549"/>
          </a:xfrm>
          <a:prstGeom prst="bentConnector3">
            <a:avLst>
              <a:gd name="adj1" fmla="val -17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6101D6-A222-0638-4E7C-008648F44A6B}"/>
              </a:ext>
            </a:extLst>
          </p:cNvPr>
          <p:cNvSpPr txBox="1"/>
          <p:nvPr/>
        </p:nvSpPr>
        <p:spPr>
          <a:xfrm>
            <a:off x="3099135" y="166056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N Beats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6C059-576B-01B0-0FAE-CE8047E455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55841" y="3031131"/>
            <a:ext cx="443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CE3707-FBAB-D44B-095F-CC5BFF2D538F}"/>
              </a:ext>
            </a:extLst>
          </p:cNvPr>
          <p:cNvSpPr/>
          <p:nvPr/>
        </p:nvSpPr>
        <p:spPr>
          <a:xfrm>
            <a:off x="5090327" y="1666884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SCG Beat Visualization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8EBCD-D246-5484-8D46-38512404EE08}"/>
              </a:ext>
            </a:extLst>
          </p:cNvPr>
          <p:cNvCxnSpPr>
            <a:cxnSpLocks/>
          </p:cNvCxnSpPr>
          <p:nvPr/>
        </p:nvCxnSpPr>
        <p:spPr>
          <a:xfrm>
            <a:off x="4650448" y="3031131"/>
            <a:ext cx="2386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8FFC5C-9112-79D8-065D-5F698C67FE81}"/>
              </a:ext>
            </a:extLst>
          </p:cNvPr>
          <p:cNvSpPr/>
          <p:nvPr/>
        </p:nvSpPr>
        <p:spPr>
          <a:xfrm>
            <a:off x="7184638" y="2610394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Beats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790B09-794B-9BBA-9968-5CE8B4DF07E9}"/>
              </a:ext>
            </a:extLst>
          </p:cNvPr>
          <p:cNvCxnSpPr>
            <a:cxnSpLocks/>
          </p:cNvCxnSpPr>
          <p:nvPr/>
        </p:nvCxnSpPr>
        <p:spPr>
          <a:xfrm>
            <a:off x="8664584" y="3015891"/>
            <a:ext cx="488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941458-3F45-14A7-BDB9-5E7FB5D60041}"/>
              </a:ext>
            </a:extLst>
          </p:cNvPr>
          <p:cNvSpPr txBox="1"/>
          <p:nvPr/>
        </p:nvSpPr>
        <p:spPr>
          <a:xfrm>
            <a:off x="9539133" y="283122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DC28A-4786-0FBC-0BCC-242D4FBDBA51}"/>
              </a:ext>
            </a:extLst>
          </p:cNvPr>
          <p:cNvSpPr/>
          <p:nvPr/>
        </p:nvSpPr>
        <p:spPr>
          <a:xfrm>
            <a:off x="7184638" y="3939403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Reannotate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F5CED-3CD4-8346-98E1-B616E6B288F5}"/>
              </a:ext>
            </a:extLst>
          </p:cNvPr>
          <p:cNvCxnSpPr>
            <a:endCxn id="10" idx="0"/>
          </p:cNvCxnSpPr>
          <p:nvPr/>
        </p:nvCxnSpPr>
        <p:spPr>
          <a:xfrm>
            <a:off x="7845401" y="3535680"/>
            <a:ext cx="0" cy="330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C5AC2A-3D84-799F-3529-B143494D8C02}"/>
              </a:ext>
            </a:extLst>
          </p:cNvPr>
          <p:cNvSpPr txBox="1"/>
          <p:nvPr/>
        </p:nvSpPr>
        <p:spPr>
          <a:xfrm>
            <a:off x="7816813" y="3516477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 beats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FF8D6-9B19-A8F8-2531-5E7BBA1DFF5B}"/>
              </a:ext>
            </a:extLst>
          </p:cNvPr>
          <p:cNvSpPr txBox="1"/>
          <p:nvPr/>
        </p:nvSpPr>
        <p:spPr>
          <a:xfrm>
            <a:off x="9285367" y="4021846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Reannotation</a:t>
            </a:r>
          </a:p>
          <a:p>
            <a:pPr algn="ctr"/>
            <a:r>
              <a:rPr lang="en-US" dirty="0"/>
              <a:t>Labels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C0AE31-956C-FFB6-B0F0-3B905E8ADC2E}"/>
              </a:ext>
            </a:extLst>
          </p:cNvPr>
          <p:cNvCxnSpPr>
            <a:cxnSpLocks/>
          </p:cNvCxnSpPr>
          <p:nvPr/>
        </p:nvCxnSpPr>
        <p:spPr>
          <a:xfrm>
            <a:off x="8664584" y="4364494"/>
            <a:ext cx="488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BD2A7D-C81D-856B-F7AF-8362B956D085}"/>
              </a:ext>
            </a:extLst>
          </p:cNvPr>
          <p:cNvSpPr/>
          <p:nvPr/>
        </p:nvSpPr>
        <p:spPr>
          <a:xfrm>
            <a:off x="2934791" y="1614273"/>
            <a:ext cx="3770812" cy="19214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DF1A01-D082-01C7-7938-B7478D441FB6}"/>
              </a:ext>
            </a:extLst>
          </p:cNvPr>
          <p:cNvSpPr/>
          <p:nvPr/>
        </p:nvSpPr>
        <p:spPr>
          <a:xfrm>
            <a:off x="6293628" y="327905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5CC92D-86F6-9FA3-9391-2705AFC66064}"/>
              </a:ext>
            </a:extLst>
          </p:cNvPr>
          <p:cNvSpPr/>
          <p:nvPr/>
        </p:nvSpPr>
        <p:spPr>
          <a:xfrm>
            <a:off x="8260984" y="3210628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54FDF4-5B07-F5DE-0E04-1984CE50B836}"/>
              </a:ext>
            </a:extLst>
          </p:cNvPr>
          <p:cNvSpPr/>
          <p:nvPr/>
        </p:nvSpPr>
        <p:spPr>
          <a:xfrm>
            <a:off x="8270042" y="4522349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80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01C0-6EF4-7975-88CC-8C1FD1EB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Flow Chart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78BD03-8296-A84D-CA5A-6EB7B0DE82A0}"/>
              </a:ext>
            </a:extLst>
          </p:cNvPr>
          <p:cNvSpPr/>
          <p:nvPr/>
        </p:nvSpPr>
        <p:spPr>
          <a:xfrm>
            <a:off x="3267395" y="2621828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AO/AC Visualization Bounds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F8672-A9BA-24A4-A817-3AB6926D25AA}"/>
              </a:ext>
            </a:extLst>
          </p:cNvPr>
          <p:cNvSpPr txBox="1"/>
          <p:nvPr/>
        </p:nvSpPr>
        <p:spPr>
          <a:xfrm>
            <a:off x="1402869" y="2707965"/>
            <a:ext cx="125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SCG Beats</a:t>
            </a:r>
          </a:p>
          <a:p>
            <a:r>
              <a:rPr lang="en-US" dirty="0"/>
              <a:t>1 subject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756AB9A-4A03-F80D-36E9-07650D3C1D69}"/>
              </a:ext>
            </a:extLst>
          </p:cNvPr>
          <p:cNvCxnSpPr>
            <a:cxnSpLocks/>
          </p:cNvCxnSpPr>
          <p:nvPr/>
        </p:nvCxnSpPr>
        <p:spPr>
          <a:xfrm flipV="1">
            <a:off x="3928158" y="2076187"/>
            <a:ext cx="1025972" cy="501549"/>
          </a:xfrm>
          <a:prstGeom prst="bentConnector3">
            <a:avLst>
              <a:gd name="adj1" fmla="val -17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6101D6-A222-0638-4E7C-008648F44A6B}"/>
              </a:ext>
            </a:extLst>
          </p:cNvPr>
          <p:cNvSpPr txBox="1"/>
          <p:nvPr/>
        </p:nvSpPr>
        <p:spPr>
          <a:xfrm>
            <a:off x="3099135" y="166056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N Beats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6C059-576B-01B0-0FAE-CE8047E455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55841" y="3031131"/>
            <a:ext cx="443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CE3707-FBAB-D44B-095F-CC5BFF2D538F}"/>
              </a:ext>
            </a:extLst>
          </p:cNvPr>
          <p:cNvSpPr/>
          <p:nvPr/>
        </p:nvSpPr>
        <p:spPr>
          <a:xfrm>
            <a:off x="5090327" y="1666884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SCG Beat Visualization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8EBCD-D246-5484-8D46-38512404EE08}"/>
              </a:ext>
            </a:extLst>
          </p:cNvPr>
          <p:cNvCxnSpPr>
            <a:cxnSpLocks/>
          </p:cNvCxnSpPr>
          <p:nvPr/>
        </p:nvCxnSpPr>
        <p:spPr>
          <a:xfrm>
            <a:off x="4650448" y="3031131"/>
            <a:ext cx="2386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8FFC5C-9112-79D8-065D-5F698C67FE81}"/>
              </a:ext>
            </a:extLst>
          </p:cNvPr>
          <p:cNvSpPr/>
          <p:nvPr/>
        </p:nvSpPr>
        <p:spPr>
          <a:xfrm>
            <a:off x="7184638" y="2610394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Beats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790B09-794B-9BBA-9968-5CE8B4DF07E9}"/>
              </a:ext>
            </a:extLst>
          </p:cNvPr>
          <p:cNvCxnSpPr>
            <a:cxnSpLocks/>
          </p:cNvCxnSpPr>
          <p:nvPr/>
        </p:nvCxnSpPr>
        <p:spPr>
          <a:xfrm>
            <a:off x="8664584" y="3015891"/>
            <a:ext cx="488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941458-3F45-14A7-BDB9-5E7FB5D60041}"/>
              </a:ext>
            </a:extLst>
          </p:cNvPr>
          <p:cNvSpPr txBox="1"/>
          <p:nvPr/>
        </p:nvSpPr>
        <p:spPr>
          <a:xfrm>
            <a:off x="9539133" y="283122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DC28A-4786-0FBC-0BCC-242D4FBDBA51}"/>
              </a:ext>
            </a:extLst>
          </p:cNvPr>
          <p:cNvSpPr/>
          <p:nvPr/>
        </p:nvSpPr>
        <p:spPr>
          <a:xfrm>
            <a:off x="7184638" y="3939403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Reannotate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F5CED-3CD4-8346-98E1-B616E6B288F5}"/>
              </a:ext>
            </a:extLst>
          </p:cNvPr>
          <p:cNvCxnSpPr>
            <a:endCxn id="10" idx="0"/>
          </p:cNvCxnSpPr>
          <p:nvPr/>
        </p:nvCxnSpPr>
        <p:spPr>
          <a:xfrm>
            <a:off x="7845401" y="3535680"/>
            <a:ext cx="0" cy="330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C5AC2A-3D84-799F-3529-B143494D8C02}"/>
              </a:ext>
            </a:extLst>
          </p:cNvPr>
          <p:cNvSpPr txBox="1"/>
          <p:nvPr/>
        </p:nvSpPr>
        <p:spPr>
          <a:xfrm>
            <a:off x="7816813" y="3516477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 beats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FF8D6-9B19-A8F8-2531-5E7BBA1DFF5B}"/>
              </a:ext>
            </a:extLst>
          </p:cNvPr>
          <p:cNvSpPr txBox="1"/>
          <p:nvPr/>
        </p:nvSpPr>
        <p:spPr>
          <a:xfrm>
            <a:off x="9285367" y="4021846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Reannotation</a:t>
            </a:r>
          </a:p>
          <a:p>
            <a:pPr algn="ctr"/>
            <a:r>
              <a:rPr lang="en-US" dirty="0"/>
              <a:t>Labels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C0AE31-956C-FFB6-B0F0-3B905E8ADC2E}"/>
              </a:ext>
            </a:extLst>
          </p:cNvPr>
          <p:cNvCxnSpPr>
            <a:cxnSpLocks/>
          </p:cNvCxnSpPr>
          <p:nvPr/>
        </p:nvCxnSpPr>
        <p:spPr>
          <a:xfrm>
            <a:off x="8664584" y="4364494"/>
            <a:ext cx="488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BD2A7D-C81D-856B-F7AF-8362B956D085}"/>
              </a:ext>
            </a:extLst>
          </p:cNvPr>
          <p:cNvSpPr/>
          <p:nvPr/>
        </p:nvSpPr>
        <p:spPr>
          <a:xfrm>
            <a:off x="2934791" y="1614273"/>
            <a:ext cx="3770812" cy="19214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DF1A01-D082-01C7-7938-B7478D441FB6}"/>
              </a:ext>
            </a:extLst>
          </p:cNvPr>
          <p:cNvSpPr/>
          <p:nvPr/>
        </p:nvSpPr>
        <p:spPr>
          <a:xfrm>
            <a:off x="6293628" y="327905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5CC92D-86F6-9FA3-9391-2705AFC66064}"/>
              </a:ext>
            </a:extLst>
          </p:cNvPr>
          <p:cNvSpPr/>
          <p:nvPr/>
        </p:nvSpPr>
        <p:spPr>
          <a:xfrm>
            <a:off x="8260984" y="3210628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54FDF4-5B07-F5DE-0E04-1984CE50B836}"/>
              </a:ext>
            </a:extLst>
          </p:cNvPr>
          <p:cNvSpPr/>
          <p:nvPr/>
        </p:nvSpPr>
        <p:spPr>
          <a:xfrm>
            <a:off x="8270042" y="4522349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BDDC5-D73A-535A-905F-AEE9FBDA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4" y="3882712"/>
            <a:ext cx="2845041" cy="287178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C1DCD6-9E7E-E800-6755-368B6F5B72DB}"/>
              </a:ext>
            </a:extLst>
          </p:cNvPr>
          <p:cNvCxnSpPr/>
          <p:nvPr/>
        </p:nvCxnSpPr>
        <p:spPr>
          <a:xfrm flipH="1">
            <a:off x="422354" y="3279057"/>
            <a:ext cx="2512437" cy="603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41C35BB-3530-A0CD-7C3E-435BE7A3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09" y="3898982"/>
            <a:ext cx="2845041" cy="283972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8F9610-D7AA-C077-3CB9-E014DD19B9B8}"/>
              </a:ext>
            </a:extLst>
          </p:cNvPr>
          <p:cNvCxnSpPr>
            <a:cxnSpLocks/>
          </p:cNvCxnSpPr>
          <p:nvPr/>
        </p:nvCxnSpPr>
        <p:spPr>
          <a:xfrm flipH="1">
            <a:off x="6193150" y="3354296"/>
            <a:ext cx="479035" cy="539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584-03E3-030A-BF02-94D2837E438A}"/>
              </a:ext>
            </a:extLst>
          </p:cNvPr>
          <p:cNvSpPr/>
          <p:nvPr/>
        </p:nvSpPr>
        <p:spPr>
          <a:xfrm>
            <a:off x="7106194" y="2485490"/>
            <a:ext cx="4014652" cy="265256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BDD6B-4197-B541-E34F-F71E51F3B1C0}"/>
              </a:ext>
            </a:extLst>
          </p:cNvPr>
          <p:cNvCxnSpPr/>
          <p:nvPr/>
        </p:nvCxnSpPr>
        <p:spPr>
          <a:xfrm flipH="1">
            <a:off x="6411853" y="6644640"/>
            <a:ext cx="1669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B7822-500D-4211-9C57-CDB13D5AFFD6}"/>
              </a:ext>
            </a:extLst>
          </p:cNvPr>
          <p:cNvSpPr txBox="1"/>
          <p:nvPr/>
        </p:nvSpPr>
        <p:spPr>
          <a:xfrm>
            <a:off x="8142903" y="6459974"/>
            <a:ext cx="297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MATLAB Terminal User Input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61E0CD-33E6-8A47-6FA8-F8B3B40308F6}"/>
              </a:ext>
            </a:extLst>
          </p:cNvPr>
          <p:cNvCxnSpPr/>
          <p:nvPr/>
        </p:nvCxnSpPr>
        <p:spPr>
          <a:xfrm flipH="1">
            <a:off x="6385068" y="5490753"/>
            <a:ext cx="1669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E10436-E2B3-42CA-A572-C5B3470B828A}"/>
              </a:ext>
            </a:extLst>
          </p:cNvPr>
          <p:cNvSpPr txBox="1"/>
          <p:nvPr/>
        </p:nvSpPr>
        <p:spPr>
          <a:xfrm>
            <a:off x="8142903" y="529779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0458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01C0-6EF4-7975-88CC-8C1FD1EB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Flow Chart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78BD03-8296-A84D-CA5A-6EB7B0DE82A0}"/>
              </a:ext>
            </a:extLst>
          </p:cNvPr>
          <p:cNvSpPr/>
          <p:nvPr/>
        </p:nvSpPr>
        <p:spPr>
          <a:xfrm>
            <a:off x="3267395" y="2621828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AO/AC Visualization Bounds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F8672-A9BA-24A4-A817-3AB6926D25AA}"/>
              </a:ext>
            </a:extLst>
          </p:cNvPr>
          <p:cNvSpPr txBox="1"/>
          <p:nvPr/>
        </p:nvSpPr>
        <p:spPr>
          <a:xfrm>
            <a:off x="1402869" y="2707965"/>
            <a:ext cx="125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SCG Beats</a:t>
            </a:r>
          </a:p>
          <a:p>
            <a:r>
              <a:rPr lang="en-US" dirty="0"/>
              <a:t>1 subject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756AB9A-4A03-F80D-36E9-07650D3C1D69}"/>
              </a:ext>
            </a:extLst>
          </p:cNvPr>
          <p:cNvCxnSpPr>
            <a:cxnSpLocks/>
          </p:cNvCxnSpPr>
          <p:nvPr/>
        </p:nvCxnSpPr>
        <p:spPr>
          <a:xfrm flipV="1">
            <a:off x="3928158" y="2076187"/>
            <a:ext cx="1025972" cy="501549"/>
          </a:xfrm>
          <a:prstGeom prst="bentConnector3">
            <a:avLst>
              <a:gd name="adj1" fmla="val -17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6101D6-A222-0638-4E7C-008648F44A6B}"/>
              </a:ext>
            </a:extLst>
          </p:cNvPr>
          <p:cNvSpPr txBox="1"/>
          <p:nvPr/>
        </p:nvSpPr>
        <p:spPr>
          <a:xfrm>
            <a:off x="3099135" y="166056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N Beats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66C059-576B-01B0-0FAE-CE8047E455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55841" y="3031131"/>
            <a:ext cx="4432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CE3707-FBAB-D44B-095F-CC5BFF2D538F}"/>
              </a:ext>
            </a:extLst>
          </p:cNvPr>
          <p:cNvSpPr/>
          <p:nvPr/>
        </p:nvSpPr>
        <p:spPr>
          <a:xfrm>
            <a:off x="5090327" y="1666884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SCG Beat Visualization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8EBCD-D246-5484-8D46-38512404EE08}"/>
              </a:ext>
            </a:extLst>
          </p:cNvPr>
          <p:cNvCxnSpPr>
            <a:cxnSpLocks/>
          </p:cNvCxnSpPr>
          <p:nvPr/>
        </p:nvCxnSpPr>
        <p:spPr>
          <a:xfrm>
            <a:off x="4650448" y="3031131"/>
            <a:ext cx="2386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8FFC5C-9112-79D8-065D-5F698C67FE81}"/>
              </a:ext>
            </a:extLst>
          </p:cNvPr>
          <p:cNvSpPr/>
          <p:nvPr/>
        </p:nvSpPr>
        <p:spPr>
          <a:xfrm>
            <a:off x="7184638" y="2610394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Beats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790B09-794B-9BBA-9968-5CE8B4DF07E9}"/>
              </a:ext>
            </a:extLst>
          </p:cNvPr>
          <p:cNvCxnSpPr>
            <a:cxnSpLocks/>
          </p:cNvCxnSpPr>
          <p:nvPr/>
        </p:nvCxnSpPr>
        <p:spPr>
          <a:xfrm>
            <a:off x="8664584" y="3015891"/>
            <a:ext cx="488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941458-3F45-14A7-BDB9-5E7FB5D60041}"/>
              </a:ext>
            </a:extLst>
          </p:cNvPr>
          <p:cNvSpPr txBox="1"/>
          <p:nvPr/>
        </p:nvSpPr>
        <p:spPr>
          <a:xfrm>
            <a:off x="9539133" y="283122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DDC28A-4786-0FBC-0BCC-242D4FBDBA51}"/>
              </a:ext>
            </a:extLst>
          </p:cNvPr>
          <p:cNvSpPr/>
          <p:nvPr/>
        </p:nvSpPr>
        <p:spPr>
          <a:xfrm>
            <a:off x="7184638" y="3939403"/>
            <a:ext cx="1321526" cy="818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Reannotate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F5CED-3CD4-8346-98E1-B616E6B288F5}"/>
              </a:ext>
            </a:extLst>
          </p:cNvPr>
          <p:cNvCxnSpPr>
            <a:endCxn id="10" idx="0"/>
          </p:cNvCxnSpPr>
          <p:nvPr/>
        </p:nvCxnSpPr>
        <p:spPr>
          <a:xfrm>
            <a:off x="7845401" y="3535680"/>
            <a:ext cx="0" cy="330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C5AC2A-3D84-799F-3529-B143494D8C02}"/>
              </a:ext>
            </a:extLst>
          </p:cNvPr>
          <p:cNvSpPr txBox="1"/>
          <p:nvPr/>
        </p:nvSpPr>
        <p:spPr>
          <a:xfrm>
            <a:off x="7816813" y="3516477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M beats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FF8D6-9B19-A8F8-2531-5E7BBA1DFF5B}"/>
              </a:ext>
            </a:extLst>
          </p:cNvPr>
          <p:cNvSpPr txBox="1"/>
          <p:nvPr/>
        </p:nvSpPr>
        <p:spPr>
          <a:xfrm>
            <a:off x="9285367" y="4021846"/>
            <a:ext cx="152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Reannotation</a:t>
            </a:r>
          </a:p>
          <a:p>
            <a:pPr algn="ctr"/>
            <a:r>
              <a:rPr lang="en-US" dirty="0"/>
              <a:t>Labels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C0AE31-956C-FFB6-B0F0-3B905E8ADC2E}"/>
              </a:ext>
            </a:extLst>
          </p:cNvPr>
          <p:cNvCxnSpPr>
            <a:cxnSpLocks/>
          </p:cNvCxnSpPr>
          <p:nvPr/>
        </p:nvCxnSpPr>
        <p:spPr>
          <a:xfrm>
            <a:off x="8664584" y="4364494"/>
            <a:ext cx="488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BD2A7D-C81D-856B-F7AF-8362B956D085}"/>
              </a:ext>
            </a:extLst>
          </p:cNvPr>
          <p:cNvSpPr/>
          <p:nvPr/>
        </p:nvSpPr>
        <p:spPr>
          <a:xfrm>
            <a:off x="2934791" y="1614273"/>
            <a:ext cx="3770812" cy="19214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DF1A01-D082-01C7-7938-B7478D441FB6}"/>
              </a:ext>
            </a:extLst>
          </p:cNvPr>
          <p:cNvSpPr/>
          <p:nvPr/>
        </p:nvSpPr>
        <p:spPr>
          <a:xfrm>
            <a:off x="6293628" y="327905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5CC92D-86F6-9FA3-9391-2705AFC66064}"/>
              </a:ext>
            </a:extLst>
          </p:cNvPr>
          <p:cNvSpPr/>
          <p:nvPr/>
        </p:nvSpPr>
        <p:spPr>
          <a:xfrm>
            <a:off x="8260984" y="3210628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54FDF4-5B07-F5DE-0E04-1984CE50B836}"/>
              </a:ext>
            </a:extLst>
          </p:cNvPr>
          <p:cNvSpPr/>
          <p:nvPr/>
        </p:nvSpPr>
        <p:spPr>
          <a:xfrm>
            <a:off x="8270042" y="4522349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584-03E3-030A-BF02-94D2837E438A}"/>
              </a:ext>
            </a:extLst>
          </p:cNvPr>
          <p:cNvSpPr/>
          <p:nvPr/>
        </p:nvSpPr>
        <p:spPr>
          <a:xfrm>
            <a:off x="361981" y="1284111"/>
            <a:ext cx="6768862" cy="265256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D192F-B247-929F-6160-C75DB674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18" y="3889590"/>
            <a:ext cx="2754543" cy="27750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AB235D-5837-5EA6-EF61-D88F1BC9756B}"/>
              </a:ext>
            </a:extLst>
          </p:cNvPr>
          <p:cNvCxnSpPr>
            <a:cxnSpLocks/>
          </p:cNvCxnSpPr>
          <p:nvPr/>
        </p:nvCxnSpPr>
        <p:spPr>
          <a:xfrm flipH="1">
            <a:off x="4059018" y="2621828"/>
            <a:ext cx="3237132" cy="1263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07E23E-2D48-8E86-242A-49E903F1C8A3}"/>
              </a:ext>
            </a:extLst>
          </p:cNvPr>
          <p:cNvCxnSpPr>
            <a:cxnSpLocks/>
          </p:cNvCxnSpPr>
          <p:nvPr/>
        </p:nvCxnSpPr>
        <p:spPr>
          <a:xfrm flipH="1">
            <a:off x="6813561" y="4758009"/>
            <a:ext cx="482589" cy="1499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45CE2E-0BFC-2BF1-39E9-753C75C73E2F}"/>
              </a:ext>
            </a:extLst>
          </p:cNvPr>
          <p:cNvCxnSpPr/>
          <p:nvPr/>
        </p:nvCxnSpPr>
        <p:spPr>
          <a:xfrm flipH="1">
            <a:off x="7169479" y="6511099"/>
            <a:ext cx="1669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69480A-41EB-ECFC-252D-F06764BF347C}"/>
              </a:ext>
            </a:extLst>
          </p:cNvPr>
          <p:cNvSpPr txBox="1"/>
          <p:nvPr/>
        </p:nvSpPr>
        <p:spPr>
          <a:xfrm>
            <a:off x="8900529" y="6326433"/>
            <a:ext cx="308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MATLAB Terminal User Input</a:t>
            </a:r>
          </a:p>
        </p:txBody>
      </p:sp>
    </p:spTree>
    <p:extLst>
      <p:ext uri="{BB962C8B-B14F-4D97-AF65-F5344CB8AC3E}">
        <p14:creationId xmlns:p14="http://schemas.microsoft.com/office/powerpoint/2010/main" val="25643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BC51-5BC7-7969-F051-34369B35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EC0C-B161-9BB5-D063-233AC962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364" y="3429000"/>
            <a:ext cx="5307522" cy="27479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AO Region distinguishable (+2)</a:t>
            </a:r>
          </a:p>
          <a:p>
            <a:pPr lvl="1"/>
            <a:r>
              <a:rPr lang="en-US" dirty="0"/>
              <a:t>Extremum of interest visible in AO range (+2)</a:t>
            </a:r>
          </a:p>
          <a:p>
            <a:pPr lvl="1"/>
            <a:r>
              <a:rPr lang="en-US" dirty="0"/>
              <a:t>Extremum of interest prominent (+1) </a:t>
            </a:r>
          </a:p>
          <a:p>
            <a:r>
              <a:rPr lang="en-US" dirty="0"/>
              <a:t>AC Region distinguishable (+2)</a:t>
            </a:r>
          </a:p>
          <a:p>
            <a:pPr lvl="1"/>
            <a:r>
              <a:rPr lang="en-US" dirty="0"/>
              <a:t>Extremum of interest visible in AC range (+1) </a:t>
            </a:r>
          </a:p>
          <a:p>
            <a:pPr lvl="1"/>
            <a:r>
              <a:rPr lang="en-US" dirty="0"/>
              <a:t>Extremum of interest prominent (+1)</a:t>
            </a:r>
          </a:p>
          <a:p>
            <a:r>
              <a:rPr lang="en-US" dirty="0"/>
              <a:t>Annotator Point (+0) </a:t>
            </a:r>
            <a:r>
              <a:rPr lang="en-US" i="1" dirty="0"/>
              <a:t>AO region visually look weird</a:t>
            </a:r>
          </a:p>
          <a:p>
            <a:r>
              <a:rPr lang="en-US" dirty="0"/>
              <a:t>Total Score: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DFB11-2D84-D4F3-2595-90DF7C53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78" y="216237"/>
            <a:ext cx="5387908" cy="2948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D12F8-1AC5-8D76-E385-149FAA91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393" y="1218960"/>
            <a:ext cx="4129280" cy="3083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767AA-6967-9FF4-AF92-E9B0A63D96CF}"/>
              </a:ext>
            </a:extLst>
          </p:cNvPr>
          <p:cNvSpPr txBox="1"/>
          <p:nvPr/>
        </p:nvSpPr>
        <p:spPr>
          <a:xfrm>
            <a:off x="5417383" y="216237"/>
            <a:ext cx="81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Beat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067A36-6020-7FE7-53D2-8258919E0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884" y="4302853"/>
            <a:ext cx="4248789" cy="22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B6E-99C5-0708-4D0D-8BBACF33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B2D6-B14C-B910-8F8A-6E732ED9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F6AAC-7ED3-8CE8-AD63-138D57C4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84" y="158486"/>
            <a:ext cx="5032496" cy="2768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9F035-219D-E66B-9FFB-54CAF60A2C37}"/>
              </a:ext>
            </a:extLst>
          </p:cNvPr>
          <p:cNvSpPr txBox="1"/>
          <p:nvPr/>
        </p:nvSpPr>
        <p:spPr>
          <a:xfrm>
            <a:off x="5417383" y="216237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Beat 335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3C4922-FCF6-6E5A-1DC6-8805D00A480C}"/>
              </a:ext>
            </a:extLst>
          </p:cNvPr>
          <p:cNvSpPr txBox="1">
            <a:spLocks/>
          </p:cNvSpPr>
          <p:nvPr/>
        </p:nvSpPr>
        <p:spPr>
          <a:xfrm>
            <a:off x="6310364" y="3429000"/>
            <a:ext cx="5307522" cy="2747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AO Region distinguishable (+2)</a:t>
            </a:r>
          </a:p>
          <a:p>
            <a:pPr lvl="1"/>
            <a:r>
              <a:rPr lang="en-US" dirty="0"/>
              <a:t>Extremum of interest visible in AO range (+0)</a:t>
            </a:r>
          </a:p>
          <a:p>
            <a:pPr lvl="1"/>
            <a:r>
              <a:rPr lang="en-US" dirty="0"/>
              <a:t>Extremum of interest prominent (+0) </a:t>
            </a:r>
          </a:p>
          <a:p>
            <a:r>
              <a:rPr lang="en-US" dirty="0"/>
              <a:t>AC Region distinguishable (+2)</a:t>
            </a:r>
          </a:p>
          <a:p>
            <a:pPr lvl="1"/>
            <a:r>
              <a:rPr lang="en-US" dirty="0"/>
              <a:t>Extremum of interest visible in AC range (+1) </a:t>
            </a:r>
          </a:p>
          <a:p>
            <a:pPr lvl="1"/>
            <a:r>
              <a:rPr lang="en-US" dirty="0"/>
              <a:t>Extremum of interest prominent (+0)</a:t>
            </a:r>
          </a:p>
          <a:p>
            <a:r>
              <a:rPr lang="en-US" dirty="0"/>
              <a:t>Annotator Point (+0) </a:t>
            </a:r>
            <a:r>
              <a:rPr lang="en-US" i="1" dirty="0"/>
              <a:t>AO region visually look weird</a:t>
            </a:r>
          </a:p>
          <a:p>
            <a:r>
              <a:rPr lang="en-US" dirty="0"/>
              <a:t>Total Score: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71D47-475B-CB26-CB5A-388E3D94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393" y="1218960"/>
            <a:ext cx="4129280" cy="3083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02F9BB-057F-F56D-7767-9D1770321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884" y="4302853"/>
            <a:ext cx="4248789" cy="22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4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5316-A78C-A7A7-1D5A-F4483C5A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Quality (0-3)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CC57-46EC-7BC7-13C4-7756BDA3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A5640-B34D-0CA5-5F19-0233E4DE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42" y="365125"/>
            <a:ext cx="5858693" cy="33151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A736EC-76A0-8D47-46AA-06BD050103BE}"/>
              </a:ext>
            </a:extLst>
          </p:cNvPr>
          <p:cNvSpPr txBox="1">
            <a:spLocks/>
          </p:cNvSpPr>
          <p:nvPr/>
        </p:nvSpPr>
        <p:spPr>
          <a:xfrm>
            <a:off x="5536641" y="4222820"/>
            <a:ext cx="5307522" cy="2747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AO Region distinguishable (+0)</a:t>
            </a:r>
          </a:p>
          <a:p>
            <a:pPr lvl="1"/>
            <a:r>
              <a:rPr lang="en-US" dirty="0"/>
              <a:t>Extremum of interest visible in AO range (+0)</a:t>
            </a:r>
          </a:p>
          <a:p>
            <a:pPr lvl="1"/>
            <a:r>
              <a:rPr lang="en-US" dirty="0"/>
              <a:t>Extremum of interest prominent (+0) </a:t>
            </a:r>
          </a:p>
          <a:p>
            <a:r>
              <a:rPr lang="en-US" dirty="0"/>
              <a:t>AC Region distinguishable (+0)</a:t>
            </a:r>
          </a:p>
          <a:p>
            <a:pPr lvl="1"/>
            <a:r>
              <a:rPr lang="en-US" dirty="0"/>
              <a:t>Extremum of interest visible in AC range (+0) </a:t>
            </a:r>
          </a:p>
          <a:p>
            <a:pPr lvl="1"/>
            <a:r>
              <a:rPr lang="en-US" dirty="0"/>
              <a:t>Extremum of interest prominent (+0)</a:t>
            </a:r>
          </a:p>
          <a:p>
            <a:r>
              <a:rPr lang="en-US" dirty="0"/>
              <a:t>Annotator Point (+1) </a:t>
            </a:r>
            <a:r>
              <a:rPr lang="en-US" i="1" dirty="0"/>
              <a:t>AO region still technically looks ok</a:t>
            </a:r>
          </a:p>
          <a:p>
            <a:r>
              <a:rPr lang="en-US" dirty="0"/>
              <a:t>Total Score: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0B8EF-30B3-9BF1-0628-01CEABE6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59" y="1473158"/>
            <a:ext cx="3873734" cy="2926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98B86-9C02-847D-B2B9-4E2F7A58A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09" y="4389394"/>
            <a:ext cx="4286795" cy="223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8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493</Words>
  <Application>Microsoft Office PowerPoint</Application>
  <PresentationFormat>Widescreen</PresentationFormat>
  <Paragraphs>120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Seismocardiogram (SCG) Signal Quality Indexing (SQI) Evaluation</vt:lpstr>
      <vt:lpstr>Goals</vt:lpstr>
      <vt:lpstr>SCG Rubric </vt:lpstr>
      <vt:lpstr>Annotation Code Flow Chart</vt:lpstr>
      <vt:lpstr>Annotation Flow Chart</vt:lpstr>
      <vt:lpstr>Annotation Flow Chart</vt:lpstr>
      <vt:lpstr>Good Quality</vt:lpstr>
      <vt:lpstr>Mid Quality</vt:lpstr>
      <vt:lpstr>Poor Quality (0-3)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SCG SQI Evaluation</dc:title>
  <dc:creator>Lin, David J</dc:creator>
  <cp:lastModifiedBy>Lin, David J</cp:lastModifiedBy>
  <cp:revision>6</cp:revision>
  <dcterms:created xsi:type="dcterms:W3CDTF">2024-03-31T19:01:46Z</dcterms:created>
  <dcterms:modified xsi:type="dcterms:W3CDTF">2024-05-30T16:01:13Z</dcterms:modified>
</cp:coreProperties>
</file>