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79" r:id="rId2"/>
    <p:sldId id="280" r:id="rId3"/>
    <p:sldId id="281" r:id="rId4"/>
    <p:sldId id="285" r:id="rId5"/>
    <p:sldId id="284" r:id="rId6"/>
    <p:sldId id="282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7" autoAdjust="0"/>
    <p:restoredTop sz="94660"/>
  </p:normalViewPr>
  <p:slideViewPr>
    <p:cSldViewPr>
      <p:cViewPr varScale="1">
        <p:scale>
          <a:sx n="70" d="100"/>
          <a:sy n="70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91EBC-04A8-4824-921E-2DBF645E8F5C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B8C-A9F4-4FDC-B811-10CB5212D6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1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A0265-6EA5-4DDD-8D57-86296F01C0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4273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01000" y="0"/>
            <a:ext cx="1143000" cy="129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1E957-8BCC-44FA-871A-0910F0A529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8BCF-C40A-4B15-8E4F-8653F8278B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AC539-783A-4C61-8031-DDA740EC2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27AF1-4D17-4144-B1A3-7BDF4EDAA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DCB1-9583-4651-B899-77D02B48F4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81E1F-0EE5-4084-B68D-D99BD0ECA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192BC-874C-408C-AB4B-D220DA946C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01A3-F89C-428D-8907-B17952165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5A7E4-5027-48C2-BB99-DA4016765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97C44-EEC7-4932-9515-0187F877B4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 flipV="1">
            <a:off x="0" y="0"/>
            <a:ext cx="9144000" cy="1981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997252" y="0"/>
            <a:ext cx="114674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76FC32E9-1AF1-41C8-9E13-9792EEFDE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flipV="1">
            <a:off x="0" y="6812281"/>
            <a:ext cx="9144000" cy="4571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6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60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6000" dirty="0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zh-CN" altLang="en-US" sz="6000" dirty="0" smtClean="0">
                <a:latin typeface="Times New Roman" pitchFamily="18" charset="0"/>
                <a:cs typeface="Times New Roman" pitchFamily="18" charset="0"/>
              </a:rPr>
              <a:t>程序设计</a:t>
            </a:r>
            <a:endParaRPr lang="zh-CN" altLang="en-US" sz="6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刘禹 盛浩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buaa_liuyu@buaa.edu.cn</a:t>
            </a:r>
            <a:endParaRPr lang="zh-CN" alt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课程目标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熟悉编程语言的语法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熟悉面向对象编程思想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高阶语法掌握</a:t>
            </a:r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能够把编程作为学习、验证和展现的手段</a:t>
            </a:r>
            <a:endParaRPr lang="en-US" altLang="zh-CN" b="1" dirty="0" smtClean="0"/>
          </a:p>
          <a:p>
            <a:pPr eaLnBrk="1" hangingPunct="1"/>
            <a:r>
              <a:rPr lang="zh-CN" altLang="en-US" dirty="0" smtClean="0"/>
              <a:t>考核方式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课堂纪律</a:t>
            </a:r>
            <a:r>
              <a:rPr lang="en-US" altLang="zh-CN" dirty="0" smtClean="0"/>
              <a:t>10% </a:t>
            </a:r>
          </a:p>
          <a:p>
            <a:pPr lvl="1" eaLnBrk="1" hangingPunct="1"/>
            <a:r>
              <a:rPr lang="zh-CN" altLang="en-US" dirty="0" smtClean="0"/>
              <a:t>作业 </a:t>
            </a:r>
            <a:r>
              <a:rPr lang="en-US" altLang="zh-CN" dirty="0" smtClean="0"/>
              <a:t>30%</a:t>
            </a:r>
          </a:p>
          <a:p>
            <a:pPr lvl="1" eaLnBrk="1" hangingPunct="1"/>
            <a:r>
              <a:rPr lang="zh-CN" altLang="en-US" dirty="0" smtClean="0"/>
              <a:t>考试（闭卷）</a:t>
            </a:r>
            <a:r>
              <a:rPr lang="en-US" altLang="zh-CN" dirty="0" smtClean="0"/>
              <a:t>60%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" y="973138"/>
            <a:ext cx="73152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Comic Sans MS" pitchFamily="66" charset="0"/>
              </a:rPr>
              <a:t>Software Programming Technology</a:t>
            </a:r>
          </a:p>
          <a:p>
            <a:pPr algn="ctr">
              <a:defRPr/>
            </a:pPr>
            <a:r>
              <a:rPr lang="en-US" altLang="zh-CN" sz="2000" dirty="0">
                <a:latin typeface="Comic Sans MS" pitchFamily="66" charset="0"/>
              </a:rPr>
              <a:t>Database</a:t>
            </a:r>
            <a:r>
              <a:rPr lang="zh-CN" altLang="en-US" sz="2000" dirty="0">
                <a:latin typeface="Comic Sans MS" pitchFamily="66" charset="0"/>
              </a:rPr>
              <a:t>，</a:t>
            </a:r>
            <a:r>
              <a:rPr lang="en-US" altLang="zh-CN" sz="2000" dirty="0">
                <a:latin typeface="Comic Sans MS" pitchFamily="66" charset="0"/>
              </a:rPr>
              <a:t>Lib</a:t>
            </a:r>
            <a:r>
              <a:rPr lang="zh-CN" altLang="en-US" sz="2000" dirty="0">
                <a:latin typeface="Comic Sans MS" pitchFamily="66" charset="0"/>
              </a:rPr>
              <a:t>，</a:t>
            </a:r>
            <a:r>
              <a:rPr lang="en-US" altLang="zh-CN" sz="2000" dirty="0">
                <a:latin typeface="Comic Sans MS" pitchFamily="66" charset="0"/>
              </a:rPr>
              <a:t>Communication, Multi-Thread…</a:t>
            </a:r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1870075"/>
            <a:ext cx="7315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Comic Sans MS" pitchFamily="66" charset="0"/>
              </a:rPr>
              <a:t>Programming Language </a:t>
            </a:r>
            <a:r>
              <a:rPr lang="en-US" altLang="zh-CN" sz="24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altLang="zh-CN" sz="2400" dirty="0">
                <a:latin typeface="Comic Sans MS" pitchFamily="66" charset="0"/>
              </a:rPr>
              <a:t>Compiler/Interpreter </a:t>
            </a:r>
            <a:r>
              <a:rPr lang="en-US" altLang="zh-CN" sz="2400" dirty="0"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altLang="zh-CN" sz="2400" dirty="0">
                <a:latin typeface="Comic Sans MS" pitchFamily="66" charset="0"/>
              </a:rPr>
              <a:t> Machine Code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2773363"/>
            <a:ext cx="73152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Comic Sans MS" pitchFamily="66" charset="0"/>
              </a:rPr>
              <a:t>Lib &amp; API &amp; Runtime Environment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00" y="3670300"/>
            <a:ext cx="7315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Comic Sans MS" pitchFamily="66" charset="0"/>
              </a:rPr>
              <a:t>OS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" y="4567238"/>
            <a:ext cx="73152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Comic Sans MS" pitchFamily="66" charset="0"/>
              </a:rPr>
              <a:t>Hardware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" y="76200"/>
            <a:ext cx="73152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>
                <a:latin typeface="Comic Sans MS" pitchFamily="66" charset="0"/>
              </a:rPr>
              <a:t>User Interface &amp; User Experience 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0000" y="88900"/>
            <a:ext cx="1371600" cy="533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Comic Sans MS" pitchFamily="66" charset="0"/>
              </a:rPr>
              <a:t>Professional English for CS</a:t>
            </a:r>
          </a:p>
          <a:p>
            <a:pPr algn="ctr">
              <a:defRPr/>
            </a:pPr>
            <a:endParaRPr lang="en-US" altLang="zh-CN" sz="1600" dirty="0">
              <a:latin typeface="Comic Sans MS" pitchFamily="66" charset="0"/>
            </a:endParaRPr>
          </a:p>
          <a:p>
            <a:pPr algn="ctr">
              <a:defRPr/>
            </a:pPr>
            <a:r>
              <a:rPr lang="en-US" altLang="zh-CN" sz="1600" dirty="0">
                <a:latin typeface="Comic Sans MS" pitchFamily="66" charset="0"/>
              </a:rPr>
              <a:t>Documents</a:t>
            </a:r>
          </a:p>
          <a:p>
            <a:pPr algn="ctr">
              <a:defRPr/>
            </a:pPr>
            <a:endParaRPr lang="en-US" altLang="zh-CN" sz="1600" dirty="0">
              <a:latin typeface="Comic Sans MS" pitchFamily="66" charset="0"/>
            </a:endParaRPr>
          </a:p>
          <a:p>
            <a:pPr algn="ctr">
              <a:defRPr/>
            </a:pPr>
            <a:r>
              <a:rPr lang="en-US" altLang="zh-CN" sz="1600" dirty="0">
                <a:latin typeface="Comic Sans MS" pitchFamily="66" charset="0"/>
              </a:rPr>
              <a:t>Reference &amp;</a:t>
            </a:r>
          </a:p>
          <a:p>
            <a:pPr algn="ctr">
              <a:defRPr/>
            </a:pPr>
            <a:r>
              <a:rPr lang="en-US" altLang="zh-CN" sz="1600" dirty="0">
                <a:latin typeface="Comic Sans MS" pitchFamily="66" charset="0"/>
              </a:rPr>
              <a:t>Help</a:t>
            </a:r>
            <a:endParaRPr lang="zh-CN" alt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" y="762000"/>
            <a:ext cx="9114430" cy="604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How to get better</a:t>
            </a:r>
            <a:endParaRPr lang="zh-CN" altLang="en-US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129088"/>
            <a:ext cx="4397375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828800"/>
            <a:ext cx="13239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76400"/>
            <a:ext cx="229076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810000"/>
            <a:ext cx="41290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Reference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</a:p>
          <a:p>
            <a:pPr lvl="1" eaLnBrk="1" hangingPunct="1"/>
            <a:r>
              <a:rPr lang="en-US" altLang="zh-CN" dirty="0" smtClean="0"/>
              <a:t>《The C Programming Language》</a:t>
            </a:r>
          </a:p>
          <a:p>
            <a:pPr eaLnBrk="1" hangingPunct="1"/>
            <a:r>
              <a:rPr lang="en-US" altLang="zh-CN" dirty="0" smtClean="0"/>
              <a:t>C++</a:t>
            </a:r>
          </a:p>
          <a:p>
            <a:pPr lvl="1" eaLnBrk="1" hangingPunct="1"/>
            <a:r>
              <a:rPr lang="en-US" altLang="zh-CN" dirty="0" smtClean="0"/>
              <a:t>《Thinking In C++》</a:t>
            </a:r>
          </a:p>
          <a:p>
            <a:pPr lvl="1" eaLnBrk="1" hangingPunct="1"/>
            <a:r>
              <a:rPr lang="en-US" altLang="zh-CN" dirty="0" smtClean="0"/>
              <a:t>《C++ Primer 》</a:t>
            </a:r>
          </a:p>
          <a:p>
            <a:pPr lvl="1" eaLnBrk="1" hangingPunct="1"/>
            <a:r>
              <a:rPr lang="en-US" altLang="zh-CN" dirty="0" smtClean="0"/>
              <a:t>《The C++ Programming Language》</a:t>
            </a:r>
          </a:p>
          <a:p>
            <a:pPr eaLnBrk="1" hangingPunct="1"/>
            <a:r>
              <a:rPr lang="en-US" altLang="zh-CN" dirty="0" smtClean="0"/>
              <a:t>Application</a:t>
            </a:r>
          </a:p>
          <a:p>
            <a:pPr lvl="1" eaLnBrk="1" hangingPunct="1"/>
            <a:r>
              <a:rPr lang="en-US" altLang="zh-CN" dirty="0" smtClean="0"/>
              <a:t>《</a:t>
            </a:r>
            <a:r>
              <a:rPr lang="zh-CN" altLang="en-US" dirty="0" smtClean="0"/>
              <a:t>深入浅出</a:t>
            </a:r>
            <a:r>
              <a:rPr lang="en-US" altLang="zh-CN" dirty="0" smtClean="0"/>
              <a:t>MFC》</a:t>
            </a:r>
          </a:p>
          <a:p>
            <a:pPr lvl="1" eaLnBrk="1" hangingPunct="1"/>
            <a:r>
              <a:rPr lang="en-US" altLang="zh-CN" dirty="0" smtClean="0"/>
              <a:t> QT</a:t>
            </a:r>
            <a:r>
              <a:rPr lang="zh-CN" altLang="en-US" dirty="0" smtClean="0"/>
              <a:t>教程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 numCol="2"/>
          <a:lstStyle/>
          <a:p>
            <a:pPr eaLnBrk="1" hangingPunct="1"/>
            <a:r>
              <a:rPr lang="en-US" altLang="zh-CN" sz="2400" dirty="0" smtClean="0"/>
              <a:t>Data Types, Functions and Variables</a:t>
            </a:r>
          </a:p>
          <a:p>
            <a:pPr eaLnBrk="1" hangingPunct="1"/>
            <a:r>
              <a:rPr lang="en-US" altLang="zh-CN" sz="2400" dirty="0"/>
              <a:t>Array</a:t>
            </a:r>
          </a:p>
          <a:p>
            <a:pPr eaLnBrk="1" hangingPunct="1"/>
            <a:r>
              <a:rPr lang="en-US" altLang="zh-CN" sz="2400" dirty="0" smtClean="0"/>
              <a:t>Pointer</a:t>
            </a:r>
            <a:endParaRPr lang="en-US" altLang="zh-CN" sz="2400" dirty="0"/>
          </a:p>
          <a:p>
            <a:pPr eaLnBrk="1" hangingPunct="1"/>
            <a:r>
              <a:rPr lang="en-US" altLang="zh-CN" sz="2400" dirty="0" smtClean="0"/>
              <a:t>String </a:t>
            </a:r>
            <a:r>
              <a:rPr lang="en-US" altLang="zh-CN" sz="2400" dirty="0"/>
              <a:t>in C and Dynamic Memory Allocation</a:t>
            </a:r>
          </a:p>
          <a:p>
            <a:pPr eaLnBrk="1" hangingPunct="1"/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Macro</a:t>
            </a:r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From </a:t>
            </a:r>
            <a:r>
              <a:rPr lang="en-US" altLang="zh-CN" sz="2400" dirty="0" smtClean="0"/>
              <a:t>C to C++ (A better </a:t>
            </a:r>
            <a:r>
              <a:rPr lang="en-US" altLang="zh-CN" sz="2400" dirty="0" smtClean="0"/>
              <a:t>C)</a:t>
            </a:r>
          </a:p>
          <a:p>
            <a:pPr eaLnBrk="1" hangingPunct="1"/>
            <a:r>
              <a:rPr lang="en-US" altLang="zh-CN" sz="2400" dirty="0" smtClean="0"/>
              <a:t>Encapsulation 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Inheritance </a:t>
            </a:r>
            <a:r>
              <a:rPr lang="en-US" altLang="zh-CN" sz="2400" dirty="0" smtClean="0"/>
              <a:t>&amp;Polymorphism</a:t>
            </a:r>
          </a:p>
          <a:p>
            <a:pPr eaLnBrk="1" hangingPunct="1"/>
            <a:r>
              <a:rPr lang="en-US" altLang="zh-CN" sz="2400" dirty="0" smtClean="0"/>
              <a:t>Reuse </a:t>
            </a:r>
            <a:r>
              <a:rPr lang="en-US" altLang="zh-CN" sz="2400" dirty="0" smtClean="0"/>
              <a:t>&amp; Template</a:t>
            </a:r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C</a:t>
            </a:r>
            <a:r>
              <a:rPr lang="en-US" altLang="zh-CN" sz="2400" dirty="0" smtClean="0"/>
              <a:t># &amp;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166</Words>
  <Application>Microsoft Office PowerPoint</Application>
  <PresentationFormat>全屏显示(4:3)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C与C++程序设计</vt:lpstr>
      <vt:lpstr>课程目标</vt:lpstr>
      <vt:lpstr>PowerPoint 演示文稿</vt:lpstr>
      <vt:lpstr>PowerPoint 演示文稿</vt:lpstr>
      <vt:lpstr>How to get better</vt:lpstr>
      <vt:lpstr>Reference</vt:lpstr>
      <vt:lpstr>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</cp:lastModifiedBy>
  <cp:revision>30</cp:revision>
  <cp:lastPrinted>1601-01-01T00:00:00Z</cp:lastPrinted>
  <dcterms:created xsi:type="dcterms:W3CDTF">1601-01-01T00:00:00Z</dcterms:created>
  <dcterms:modified xsi:type="dcterms:W3CDTF">2017-02-28T06:03:15Z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