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79" r:id="rId2"/>
    <p:sldId id="256" r:id="rId3"/>
    <p:sldId id="257" r:id="rId4"/>
    <p:sldId id="258" r:id="rId5"/>
    <p:sldId id="268" r:id="rId6"/>
    <p:sldId id="259" r:id="rId7"/>
    <p:sldId id="260" r:id="rId8"/>
    <p:sldId id="269" r:id="rId9"/>
    <p:sldId id="261" r:id="rId10"/>
    <p:sldId id="270" r:id="rId11"/>
    <p:sldId id="271" r:id="rId12"/>
    <p:sldId id="272" r:id="rId13"/>
    <p:sldId id="263" r:id="rId14"/>
    <p:sldId id="273" r:id="rId15"/>
    <p:sldId id="267" r:id="rId16"/>
    <p:sldId id="274" r:id="rId17"/>
    <p:sldId id="264" r:id="rId18"/>
    <p:sldId id="275" r:id="rId19"/>
    <p:sldId id="276" r:id="rId20"/>
    <p:sldId id="265" r:id="rId21"/>
    <p:sldId id="26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7" autoAdjust="0"/>
    <p:restoredTop sz="94660"/>
  </p:normalViewPr>
  <p:slideViewPr>
    <p:cSldViewPr>
      <p:cViewPr varScale="1">
        <p:scale>
          <a:sx n="70" d="100"/>
          <a:sy n="70" d="100"/>
        </p:scale>
        <p:origin x="-12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1EBC-04A8-4824-921E-2DBF645E8F5C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B8C-A9F4-4FDC-B811-10CB5212D6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1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A0265-6EA5-4DDD-8D57-86296F01C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4273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0"/>
            <a:ext cx="1143000" cy="129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1E957-8BCC-44FA-871A-0910F0A529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8BCF-C40A-4B15-8E4F-8653F8278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AC539-783A-4C61-8031-DDA740EC2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27AF1-4D17-4144-B1A3-7BDF4EDAA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DCB1-9583-4651-B899-77D02B48F4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81E1F-0EE5-4084-B68D-D99BD0ECA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192BC-874C-408C-AB4B-D220DA946C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01A3-F89C-428D-8907-B17952165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5A7E4-5027-48C2-BB99-DA4016765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97C44-EEC7-4932-9515-0187F877B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 flipV="1">
            <a:off x="0" y="0"/>
            <a:ext cx="9144000" cy="1981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97252" y="0"/>
            <a:ext cx="114674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76FC32E9-1AF1-41C8-9E13-9792EEFDE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flipV="1">
            <a:off x="0" y="6812281"/>
            <a:ext cx="9144000" cy="457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6000" dirty="0" smtClean="0">
                <a:latin typeface="Times New Roman" pitchFamily="18" charset="0"/>
                <a:cs typeface="Times New Roman" pitchFamily="18" charset="0"/>
              </a:rPr>
              <a:t>C&amp;C++</a:t>
            </a:r>
            <a:r>
              <a:rPr lang="zh-CN" altLang="en-US" sz="6000" dirty="0" smtClean="0">
                <a:latin typeface="Times New Roman" pitchFamily="18" charset="0"/>
                <a:cs typeface="Times New Roman" pitchFamily="18" charset="0"/>
              </a:rPr>
              <a:t>程序设计</a:t>
            </a:r>
            <a:endParaRPr lang="zh-CN" altLang="en-US" sz="6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刘禹 盛浩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buaa_liuyu@buaa.edu.cn</a:t>
            </a:r>
            <a:endParaRPr lang="zh-CN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(2)	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Arguments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Real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Function have return values (function)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Must return a value in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Functions have no return values (procedure)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Don</a:t>
            </a:r>
            <a:r>
              <a:rPr lang="en-US" altLang="zh-CN" dirty="0" smtClean="0">
                <a:latin typeface="Arial" charset="0"/>
              </a:rPr>
              <a:t>’</a:t>
            </a:r>
            <a:r>
              <a:rPr lang="en-US" altLang="zh-CN" dirty="0" smtClean="0"/>
              <a:t>t return a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Can you use </a:t>
            </a:r>
            <a:r>
              <a:rPr lang="en-US" altLang="zh-CN" dirty="0" smtClean="0">
                <a:latin typeface="Arial" charset="0"/>
              </a:rPr>
              <a:t>“</a:t>
            </a:r>
            <a:r>
              <a:rPr lang="en-US" altLang="zh-CN" dirty="0" smtClean="0"/>
              <a:t>return</a:t>
            </a:r>
            <a:r>
              <a:rPr lang="en-US" altLang="zh-CN" dirty="0" smtClean="0">
                <a:latin typeface="Arial" charset="0"/>
              </a:rPr>
              <a:t>”</a:t>
            </a:r>
            <a:r>
              <a:rPr lang="en-US" altLang="zh-CN" dirty="0" smtClean="0"/>
              <a:t> in this kind of function?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(3)	Pointers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How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Declaration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* after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Assignment and Get the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&amp; to get the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* before pointers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Don</a:t>
            </a:r>
            <a:r>
              <a:rPr lang="en-US" altLang="zh-CN" sz="2000" dirty="0" smtClean="0">
                <a:latin typeface="Arial" charset="0"/>
              </a:rPr>
              <a:t>’</a:t>
            </a:r>
            <a:r>
              <a:rPr lang="en-US" altLang="zh-CN" sz="2000" dirty="0" smtClean="0"/>
              <a:t>t access the NULL pointer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A pointer is just an integer, why does it have types?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 smtClean="0"/>
              <a:t>Pass by Value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Pass by Address</a:t>
            </a:r>
            <a:r>
              <a:rPr lang="en-US" altLang="zh-CN" sz="2400" dirty="0" smtClean="0"/>
              <a:t> in the argument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The return values of a function can be passed back by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(3)	Pointers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Array and pointer</a:t>
            </a:r>
          </a:p>
          <a:p>
            <a:pPr lvl="1" eaLnBrk="1" hangingPunct="1"/>
            <a:r>
              <a:rPr lang="en-US" altLang="zh-CN" dirty="0" smtClean="0"/>
              <a:t>The name of an array is a pointer </a:t>
            </a:r>
          </a:p>
          <a:p>
            <a:pPr lvl="1" eaLnBrk="1" hangingPunct="1"/>
            <a:r>
              <a:rPr lang="en-US" altLang="zh-CN" dirty="0" smtClean="0"/>
              <a:t>You can access items of an array in two ways</a:t>
            </a:r>
          </a:p>
          <a:p>
            <a:pPr lvl="2" eaLnBrk="1" hangingPunct="1"/>
            <a:r>
              <a:rPr lang="en-US" altLang="zh-CN" dirty="0" smtClean="0"/>
              <a:t>By [ ] operator</a:t>
            </a:r>
          </a:p>
          <a:p>
            <a:pPr lvl="2" eaLnBrk="1" hangingPunct="1"/>
            <a:r>
              <a:rPr lang="en-US" altLang="zh-CN" dirty="0" smtClean="0"/>
              <a:t>By the array name (pointer) and +/- operator</a:t>
            </a:r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(3)	Pointers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Strings in C</a:t>
            </a:r>
          </a:p>
          <a:p>
            <a:pPr lvl="1" eaLnBrk="1" hangingPunct="1"/>
            <a:r>
              <a:rPr lang="en-US" altLang="zh-CN" dirty="0" smtClean="0"/>
              <a:t>Char* and char[]</a:t>
            </a:r>
          </a:p>
          <a:p>
            <a:pPr lvl="1" eaLnBrk="1" hangingPunct="1"/>
            <a:r>
              <a:rPr lang="en-US" altLang="zh-CN" dirty="0" smtClean="0"/>
              <a:t>Const pointer and pointer to const</a:t>
            </a:r>
          </a:p>
          <a:p>
            <a:pPr lvl="2" eaLnBrk="1" hangingPunct="1"/>
            <a:r>
              <a:rPr lang="en-US" altLang="zh-CN" dirty="0" smtClean="0"/>
              <a:t>The name of an array can not be moved, but the contents of the array can be changed.</a:t>
            </a:r>
          </a:p>
          <a:p>
            <a:pPr lvl="2" eaLnBrk="1" hangingPunct="1"/>
            <a:r>
              <a:rPr lang="en-US" altLang="zh-CN" dirty="0" smtClean="0"/>
              <a:t>The const pointer can be moved, but it</a:t>
            </a:r>
            <a:r>
              <a:rPr lang="en-US" altLang="zh-CN" dirty="0" smtClean="0">
                <a:latin typeface="Arial" charset="0"/>
              </a:rPr>
              <a:t>’</a:t>
            </a:r>
            <a:r>
              <a:rPr lang="en-US" altLang="zh-CN" dirty="0" smtClean="0"/>
              <a:t>s contents are constant.</a:t>
            </a:r>
          </a:p>
          <a:p>
            <a:pPr lvl="3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(3)	Pointers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Function Address</a:t>
            </a:r>
          </a:p>
          <a:p>
            <a:pPr lvl="1"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int,int</a:t>
            </a:r>
            <a:r>
              <a:rPr lang="en-US" altLang="zh-CN" dirty="0" smtClean="0"/>
              <a:t>);</a:t>
            </a:r>
          </a:p>
          <a:p>
            <a:pPr lvl="1" eaLnBrk="1" hangingPunct="1"/>
            <a:r>
              <a:rPr lang="en-US" altLang="zh-CN" dirty="0" smtClean="0"/>
              <a:t>The function name is a pointer to the function</a:t>
            </a:r>
          </a:p>
          <a:p>
            <a:pPr lvl="1" eaLnBrk="1" hangingPunct="1"/>
            <a:r>
              <a:rPr lang="en-US" altLang="zh-CN" dirty="0" smtClean="0"/>
              <a:t>Passing a function in the arguments list</a:t>
            </a:r>
          </a:p>
          <a:p>
            <a:pPr lvl="2" eaLnBrk="1" hangingPunct="1"/>
            <a:r>
              <a:rPr lang="en-US" altLang="zh-CN" dirty="0" smtClean="0"/>
              <a:t>fun1(fun2);</a:t>
            </a:r>
          </a:p>
          <a:p>
            <a:pPr lvl="1" eaLnBrk="1" hangingPunct="1"/>
            <a:r>
              <a:rPr lang="en-US" altLang="zh-CN" dirty="0" smtClean="0"/>
              <a:t>Calling the function by the pointer</a:t>
            </a:r>
          </a:p>
          <a:p>
            <a:pPr lvl="2" eaLnBrk="1" hangingPunct="1"/>
            <a:r>
              <a:rPr lang="en-US" altLang="zh-CN" dirty="0" err="1" smtClean="0"/>
              <a:t>fp</a:t>
            </a:r>
            <a:r>
              <a:rPr lang="en-US" altLang="zh-CN" dirty="0" smtClean="0"/>
              <a:t>(1,2)</a:t>
            </a:r>
          </a:p>
          <a:p>
            <a:pPr lvl="2" eaLnBrk="1" hangingPunct="1"/>
            <a:r>
              <a:rPr lang="en-US" altLang="zh-CN" dirty="0" smtClean="0"/>
              <a:t>(*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)(1,2)</a:t>
            </a:r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(3)	Pointers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Dynamic  memory allocation</a:t>
            </a:r>
          </a:p>
          <a:p>
            <a:pPr lvl="1" eaLnBrk="1" hangingPunct="1"/>
            <a:r>
              <a:rPr lang="en-US" altLang="zh-CN" sz="2400" dirty="0" smtClean="0"/>
              <a:t>Why we need dynamic memory allocation</a:t>
            </a:r>
          </a:p>
          <a:p>
            <a:pPr lvl="2" eaLnBrk="1" hangingPunct="1"/>
            <a:r>
              <a:rPr lang="en-US" altLang="zh-CN" sz="2000" dirty="0" smtClean="0"/>
              <a:t>The count of the objects is unknown.</a:t>
            </a:r>
          </a:p>
          <a:p>
            <a:pPr lvl="2" eaLnBrk="1" hangingPunct="1"/>
            <a:r>
              <a:rPr lang="en-US" altLang="zh-CN" sz="2000" dirty="0" smtClean="0"/>
              <a:t>Local variable will be released at the end of it</a:t>
            </a:r>
            <a:r>
              <a:rPr lang="en-US" altLang="zh-CN" sz="2000" dirty="0" smtClean="0">
                <a:latin typeface="Arial" charset="0"/>
              </a:rPr>
              <a:t>’</a:t>
            </a:r>
            <a:r>
              <a:rPr lang="en-US" altLang="zh-CN" sz="2000" dirty="0" smtClean="0"/>
              <a:t>s scope </a:t>
            </a:r>
          </a:p>
          <a:p>
            <a:pPr lvl="1" eaLnBrk="1" hangingPunct="1"/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 :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* p =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*)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));</a:t>
            </a:r>
          </a:p>
          <a:p>
            <a:pPr lvl="2" eaLnBrk="1" hangingPunct="1"/>
            <a:r>
              <a:rPr lang="en-US" altLang="zh-CN" sz="2000" dirty="0" smtClean="0"/>
              <a:t>Type cast</a:t>
            </a:r>
          </a:p>
          <a:p>
            <a:pPr lvl="2" eaLnBrk="1" hangingPunct="1"/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 </a:t>
            </a:r>
          </a:p>
          <a:p>
            <a:pPr lvl="2" eaLnBrk="1" hangingPunct="1"/>
            <a:r>
              <a:rPr lang="en-US" altLang="zh-CN" sz="2000" dirty="0" smtClean="0"/>
              <a:t>Check the return value</a:t>
            </a:r>
          </a:p>
          <a:p>
            <a:pPr lvl="1" eaLnBrk="1" hangingPunct="1"/>
            <a:r>
              <a:rPr lang="en-US" altLang="zh-CN" sz="2400" dirty="0" smtClean="0"/>
              <a:t>Free </a:t>
            </a:r>
          </a:p>
          <a:p>
            <a:pPr lvl="2" eaLnBrk="1" hangingPunct="1"/>
            <a:r>
              <a:rPr lang="en-US" altLang="zh-CN" sz="2000" dirty="0" smtClean="0"/>
              <a:t>Multiple free is a fatal error</a:t>
            </a:r>
          </a:p>
          <a:p>
            <a:pPr lvl="2" eaLnBrk="1" hangingPunct="1"/>
            <a:r>
              <a:rPr lang="en-US" altLang="zh-CN" sz="2000" dirty="0" smtClean="0"/>
              <a:t>if(p){free(p);p=NULL;}</a:t>
            </a:r>
          </a:p>
          <a:p>
            <a:pPr lvl="2" eaLnBrk="1" hangingPunct="1"/>
            <a:endParaRPr lang="en-US" altLang="zh-CN" sz="2000" dirty="0" smtClean="0"/>
          </a:p>
          <a:p>
            <a:pPr lvl="2" eaLnBrk="1" hangingPunct="1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(3)	Pointers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Heap and Stack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2286000"/>
          <a:ext cx="73914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6223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Quick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 order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Lifetime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Programmer-Controlled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Auto released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Dynamic Memory 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Local Variables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When</a:t>
                      </a:r>
                      <a:r>
                        <a:rPr lang="en-US" altLang="zh-CN" baseline="0" dirty="0" smtClean="0"/>
                        <a:t> used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When using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r>
                        <a:rPr lang="en-US" altLang="zh-CN" baseline="0" dirty="0" smtClean="0"/>
                        <a:t> is ill-suited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Just used it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(4) struct and union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concept</a:t>
            </a:r>
          </a:p>
          <a:p>
            <a:pPr lvl="1" eaLnBrk="1" hangingPunct="1"/>
            <a:r>
              <a:rPr lang="en-US" altLang="zh-CN" dirty="0" smtClean="0"/>
              <a:t>A </a:t>
            </a:r>
            <a:r>
              <a:rPr lang="en-US" altLang="zh-CN" i="1" dirty="0" err="1" smtClean="0"/>
              <a:t>struct</a:t>
            </a:r>
            <a:r>
              <a:rPr lang="en-US" altLang="zh-CN" dirty="0" smtClean="0"/>
              <a:t> is a new type</a:t>
            </a:r>
          </a:p>
          <a:p>
            <a:pPr lvl="1" eaLnBrk="1" hangingPunct="1"/>
            <a:r>
              <a:rPr lang="en-US" altLang="zh-CN" dirty="0" smtClean="0"/>
              <a:t>you can define the objective world by yourself.</a:t>
            </a:r>
          </a:p>
          <a:p>
            <a:pPr lvl="1" eaLnBrk="1" hangingPunct="1"/>
            <a:r>
              <a:rPr lang="en-US" altLang="zh-CN" dirty="0" smtClean="0"/>
              <a:t>The basic types is too petty to use in a really application</a:t>
            </a:r>
          </a:p>
          <a:p>
            <a:pPr lvl="1" eaLnBrk="1" hangingPunct="1"/>
            <a:r>
              <a:rPr lang="en-US" altLang="zh-CN" i="1" dirty="0" err="1" smtClean="0"/>
              <a:t>Structs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should</a:t>
            </a:r>
            <a:r>
              <a:rPr lang="en-US" altLang="zh-CN" dirty="0" smtClean="0"/>
              <a:t> be defined in the header file</a:t>
            </a:r>
          </a:p>
          <a:p>
            <a:pPr lvl="1" eaLnBrk="1" hangingPunct="1"/>
            <a:r>
              <a:rPr lang="en-US" altLang="zh-CN" dirty="0" smtClean="0"/>
              <a:t>The class in C++ is derived from the concept of </a:t>
            </a:r>
            <a:r>
              <a:rPr lang="en-US" altLang="zh-CN" i="1" dirty="0" err="1" smtClean="0"/>
              <a:t>struct</a:t>
            </a:r>
            <a:endParaRPr lang="en-US" altLang="zh-CN" i="1" dirty="0" smtClean="0"/>
          </a:p>
          <a:p>
            <a:pPr lvl="2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(4) struct and union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Definition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Student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id;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char* name;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};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Don</a:t>
            </a:r>
            <a:r>
              <a:rPr lang="en-US" altLang="zh-CN" dirty="0" smtClean="0">
                <a:latin typeface="Arial" charset="0"/>
              </a:rPr>
              <a:t>’</a:t>
            </a:r>
            <a:r>
              <a:rPr lang="en-US" altLang="zh-CN" dirty="0" smtClean="0"/>
              <a:t>t forget the semicolon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Add 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Not really add up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(4) struct and union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A new type defined by yourself.</a:t>
            </a:r>
          </a:p>
          <a:p>
            <a:pPr lvl="2" eaLnBrk="1" hangingPunct="1"/>
            <a:r>
              <a:rPr lang="en-US" altLang="zh-CN" dirty="0" smtClean="0"/>
              <a:t>Don</a:t>
            </a:r>
            <a:r>
              <a:rPr lang="en-US" altLang="zh-CN" dirty="0" smtClean="0">
                <a:latin typeface="Arial" charset="0"/>
              </a:rPr>
              <a:t>’</a:t>
            </a:r>
            <a:r>
              <a:rPr lang="en-US" altLang="zh-CN" dirty="0" smtClean="0"/>
              <a:t>t hesitate. It</a:t>
            </a:r>
            <a:r>
              <a:rPr lang="en-US" altLang="zh-CN" dirty="0" smtClean="0">
                <a:latin typeface="Arial" charset="0"/>
              </a:rPr>
              <a:t>’</a:t>
            </a:r>
            <a:r>
              <a:rPr lang="en-US" altLang="zh-CN" dirty="0" smtClean="0"/>
              <a:t>s just the same as the build-in types.</a:t>
            </a:r>
          </a:p>
          <a:p>
            <a:pPr lvl="2" eaLnBrk="1" hangingPunct="1"/>
            <a:r>
              <a:rPr lang="en-US" altLang="zh-CN" dirty="0" smtClean="0"/>
              <a:t>Your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can be a parameter, a return value, or a local variable type. 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600" dirty="0" smtClean="0"/>
              <a:t>Student s;			Student* sp = (Student*)</a:t>
            </a:r>
            <a:r>
              <a:rPr lang="en-US" altLang="zh-CN" sz="1600" dirty="0" err="1" smtClean="0"/>
              <a:t>malloc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(Student));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600" dirty="0" smtClean="0"/>
              <a:t>s.id = 1001;		sp-&gt;id = 1001;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600" dirty="0" smtClean="0"/>
              <a:t>s.name = </a:t>
            </a:r>
            <a:r>
              <a:rPr lang="en-US" altLang="zh-CN" sz="1600" dirty="0" smtClean="0">
                <a:latin typeface="Arial" charset="0"/>
              </a:rPr>
              <a:t>“</a:t>
            </a:r>
            <a:r>
              <a:rPr lang="zh-CN" altLang="en-US" sz="1600" dirty="0" smtClean="0"/>
              <a:t>芙蓉</a:t>
            </a:r>
            <a:r>
              <a:rPr lang="zh-CN" altLang="en-US" sz="1600" dirty="0" smtClean="0">
                <a:latin typeface="Arial" charset="0"/>
              </a:rPr>
              <a:t>”</a:t>
            </a:r>
            <a:r>
              <a:rPr lang="en-US" altLang="zh-CN" sz="1600" dirty="0" smtClean="0"/>
              <a:t>;		sp-&gt;name = </a:t>
            </a:r>
            <a:r>
              <a:rPr lang="en-US" altLang="zh-CN" sz="1600" dirty="0" smtClean="0">
                <a:latin typeface="Arial" charset="0"/>
              </a:rPr>
              <a:t>“</a:t>
            </a:r>
            <a:r>
              <a:rPr lang="zh-CN" altLang="en-US" sz="1600" dirty="0" smtClean="0"/>
              <a:t>芙蓉</a:t>
            </a:r>
            <a:r>
              <a:rPr lang="zh-CN" altLang="en-US" sz="1600" dirty="0" smtClean="0">
                <a:latin typeface="Arial" charset="0"/>
              </a:rPr>
              <a:t>”</a:t>
            </a:r>
            <a:r>
              <a:rPr lang="en-US" altLang="zh-CN" sz="1600" dirty="0" smtClean="0"/>
              <a:t>;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CN" sz="1600" dirty="0" smtClean="0"/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1 From C to C++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 basic</a:t>
            </a:r>
          </a:p>
          <a:p>
            <a:pPr eaLnBrk="1" hangingPunct="1"/>
            <a:r>
              <a:rPr lang="en-US" altLang="zh-CN" dirty="0" smtClean="0"/>
              <a:t>Functions</a:t>
            </a:r>
          </a:p>
          <a:p>
            <a:pPr eaLnBrk="1" hangingPunct="1"/>
            <a:r>
              <a:rPr lang="en-US" altLang="zh-CN" dirty="0" smtClean="0"/>
              <a:t>Pointers</a:t>
            </a:r>
          </a:p>
          <a:p>
            <a:pPr eaLnBrk="1" hangingPunct="1"/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Macros</a:t>
            </a:r>
          </a:p>
          <a:p>
            <a:pPr eaLnBrk="1" hangingPunct="1"/>
            <a:r>
              <a:rPr lang="en-US" altLang="zh-CN" dirty="0" smtClean="0"/>
              <a:t>A better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(4) struct and union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Union is a special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You can save your memory by 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Sizeof</a:t>
            </a:r>
            <a:r>
              <a:rPr lang="en-US" altLang="zh-CN" dirty="0" smtClean="0"/>
              <a:t>(U)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Determined by the biggest member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When to use?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For different members which should not be initialized in a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(5)Macro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Constant Macro</a:t>
            </a:r>
          </a:p>
          <a:p>
            <a:pPr lvl="1" eaLnBrk="1" hangingPunct="1"/>
            <a:r>
              <a:rPr lang="en-US" altLang="zh-CN" dirty="0" smtClean="0"/>
              <a:t>#define PI 3.14</a:t>
            </a:r>
          </a:p>
          <a:p>
            <a:pPr lvl="2" eaLnBrk="1" hangingPunct="1"/>
            <a:r>
              <a:rPr lang="en-US" altLang="zh-CN" dirty="0" smtClean="0"/>
              <a:t>macros have no type</a:t>
            </a:r>
          </a:p>
          <a:p>
            <a:pPr lvl="2" eaLnBrk="1" hangingPunct="1"/>
            <a:r>
              <a:rPr lang="en-US" altLang="zh-CN" dirty="0" smtClean="0"/>
              <a:t>All macros </a:t>
            </a:r>
            <a:r>
              <a:rPr lang="en-US" altLang="zh-CN" b="1" dirty="0" smtClean="0"/>
              <a:t>should</a:t>
            </a:r>
            <a:r>
              <a:rPr lang="en-US" altLang="zh-CN" dirty="0" smtClean="0"/>
              <a:t> be in uppercase</a:t>
            </a:r>
          </a:p>
          <a:p>
            <a:pPr lvl="1" eaLnBrk="1" hangingPunct="1"/>
            <a:r>
              <a:rPr lang="en-US" altLang="zh-CN" dirty="0" smtClean="0"/>
              <a:t>No magic number in your application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[100];//why the buffer size should be 100</a:t>
            </a:r>
            <a:r>
              <a:rPr lang="zh-CN" altLang="en-US" dirty="0" smtClean="0"/>
              <a:t>？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/>
              <a:t>#define STUDENT_COUNT 100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[STUDENT_COUNT];</a:t>
            </a:r>
          </a:p>
          <a:p>
            <a:pPr lvl="1" eaLnBrk="1" hangingPunct="1"/>
            <a:r>
              <a:rPr lang="en-US" altLang="zh-CN" dirty="0" smtClean="0"/>
              <a:t>Maintaining your applications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(5)Macro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Function Macro</a:t>
            </a:r>
          </a:p>
          <a:p>
            <a:pPr lvl="1" eaLnBrk="1" hangingPunct="1"/>
            <a:r>
              <a:rPr lang="en-US" altLang="zh-CN" dirty="0" smtClean="0"/>
              <a:t>#define ADD(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Improve the efficiency</a:t>
            </a:r>
          </a:p>
          <a:p>
            <a:pPr lvl="2" eaLnBrk="1" hangingPunct="1"/>
            <a:r>
              <a:rPr lang="en-US" altLang="zh-CN" dirty="0" smtClean="0"/>
              <a:t>The function calling is a little expensive</a:t>
            </a:r>
          </a:p>
          <a:p>
            <a:pPr lvl="1" eaLnBrk="1" hangingPunct="1"/>
            <a:r>
              <a:rPr lang="en-US" altLang="zh-CN" dirty="0" smtClean="0"/>
              <a:t>Can  only replace the </a:t>
            </a:r>
            <a:r>
              <a:rPr lang="en-US" altLang="zh-CN" b="1" dirty="0" smtClean="0"/>
              <a:t>small functions</a:t>
            </a:r>
          </a:p>
          <a:p>
            <a:pPr lvl="2" eaLnBrk="1" hangingPunct="1"/>
            <a:r>
              <a:rPr lang="en-US" altLang="zh-CN" dirty="0" smtClean="0"/>
              <a:t>No loops at least</a:t>
            </a:r>
          </a:p>
          <a:p>
            <a:pPr lvl="1" eaLnBrk="1" hangingPunct="1"/>
            <a:r>
              <a:rPr lang="en-US" altLang="zh-CN" dirty="0" smtClean="0"/>
              <a:t>Fallible</a:t>
            </a:r>
          </a:p>
          <a:p>
            <a:pPr lvl="2" eaLnBrk="1" hangingPunct="1"/>
            <a:r>
              <a:rPr lang="en-US" altLang="zh-CN" dirty="0" smtClean="0"/>
              <a:t>You need only understand other </a:t>
            </a:r>
            <a:r>
              <a:rPr lang="en-US" altLang="zh-CN" i="1" dirty="0" smtClean="0"/>
              <a:t>function macros, </a:t>
            </a:r>
            <a:r>
              <a:rPr lang="en-US" altLang="zh-CN" dirty="0" smtClean="0"/>
              <a:t>but need not write it in your program.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(6)A better C </a:t>
            </a:r>
            <a:br>
              <a:rPr lang="en-US" altLang="zh-CN" dirty="0" smtClean="0"/>
            </a:br>
            <a:r>
              <a:rPr lang="en-US" altLang="zh-CN" dirty="0" smtClean="0"/>
              <a:t>– from functions point of 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Overloading</a:t>
            </a:r>
          </a:p>
          <a:p>
            <a:pPr lvl="1" eaLnBrk="1" hangingPunct="1"/>
            <a:r>
              <a:rPr lang="en-US" altLang="zh-CN" dirty="0" smtClean="0"/>
              <a:t>Same named functions with different parameters</a:t>
            </a:r>
          </a:p>
          <a:p>
            <a:pPr lvl="1" eaLnBrk="1" hangingPunct="1"/>
            <a:r>
              <a:rPr lang="en-US" altLang="zh-CN" dirty="0" smtClean="0"/>
              <a:t>Why the return value can not be used to indentify overloaded functions?</a:t>
            </a:r>
          </a:p>
          <a:p>
            <a:pPr eaLnBrk="1" hangingPunct="1"/>
            <a:r>
              <a:rPr lang="en-US" altLang="zh-CN" dirty="0" smtClean="0"/>
              <a:t>Default Parameter</a:t>
            </a:r>
          </a:p>
          <a:p>
            <a:pPr lvl="1" eaLnBrk="1" hangingPunct="1"/>
            <a:r>
              <a:rPr lang="en-US" altLang="zh-CN" dirty="0" smtClean="0"/>
              <a:t>Giving a default value to the last formal argument.</a:t>
            </a:r>
          </a:p>
          <a:p>
            <a:pPr lvl="1" eaLnBrk="1" hangingPunct="1"/>
            <a:r>
              <a:rPr lang="en-US" altLang="zh-CN" dirty="0" smtClean="0"/>
              <a:t>The order must be: Non-default-&gt;Default</a:t>
            </a:r>
          </a:p>
          <a:p>
            <a:pPr eaLnBrk="1" hangingPunct="1"/>
            <a:r>
              <a:rPr lang="en-US" altLang="zh-CN" dirty="0" smtClean="0"/>
              <a:t>Replacing Parameter </a:t>
            </a:r>
          </a:p>
          <a:p>
            <a:pPr lvl="1" eaLnBrk="1" hangingPunct="1"/>
            <a:r>
              <a:rPr lang="en-US" altLang="zh-CN" dirty="0" smtClean="0"/>
              <a:t>It is only be used when two function with same names have same parameters. Overloading.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	Basic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Types and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Float-double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Getting the size (in Byte) of a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Can be used with a type name or a variable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	Basic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Variable</a:t>
            </a:r>
          </a:p>
          <a:p>
            <a:pPr lvl="1" eaLnBrk="1" hangingPunct="1"/>
            <a:r>
              <a:rPr lang="en-US" altLang="zh-CN" dirty="0" smtClean="0"/>
              <a:t>Local variable</a:t>
            </a:r>
          </a:p>
          <a:p>
            <a:pPr lvl="2" eaLnBrk="1" hangingPunct="1"/>
            <a:r>
              <a:rPr lang="en-US" altLang="zh-CN" dirty="0" smtClean="0"/>
              <a:t>Lifetime is only in the local domain</a:t>
            </a:r>
          </a:p>
          <a:p>
            <a:pPr lvl="1" eaLnBrk="1" hangingPunct="1"/>
            <a:r>
              <a:rPr lang="en-US" altLang="zh-CN" dirty="0" smtClean="0"/>
              <a:t>Global variable</a:t>
            </a:r>
          </a:p>
          <a:p>
            <a:pPr lvl="2" eaLnBrk="1" hangingPunct="1"/>
            <a:r>
              <a:rPr lang="en-US" altLang="zh-CN" dirty="0" smtClean="0"/>
              <a:t>Lives in the global domain</a:t>
            </a:r>
          </a:p>
          <a:p>
            <a:pPr lvl="2" eaLnBrk="1" hangingPunct="1"/>
            <a:r>
              <a:rPr lang="en-US" altLang="zh-CN" dirty="0" smtClean="0"/>
              <a:t>Can be accessed in the whole project</a:t>
            </a:r>
          </a:p>
          <a:p>
            <a:pPr lvl="2" eaLnBrk="1" hangingPunct="1"/>
            <a:r>
              <a:rPr lang="en-US" altLang="zh-CN" dirty="0" smtClean="0"/>
              <a:t>The </a:t>
            </a:r>
            <a:r>
              <a:rPr lang="en-US" altLang="zh-CN" b="1" dirty="0" smtClean="0"/>
              <a:t>extern</a:t>
            </a:r>
            <a:r>
              <a:rPr lang="en-US" altLang="zh-CN" dirty="0" smtClean="0"/>
              <a:t>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	Basic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Declaration</a:t>
            </a:r>
          </a:p>
          <a:p>
            <a:pPr lvl="1" eaLnBrk="1" hangingPunct="1"/>
            <a:r>
              <a:rPr lang="en-US" altLang="zh-CN" dirty="0" smtClean="0"/>
              <a:t>The difference of C and C++</a:t>
            </a:r>
          </a:p>
          <a:p>
            <a:pPr lvl="2" eaLnBrk="1" hangingPunct="1"/>
            <a:r>
              <a:rPr lang="en-US" altLang="zh-CN" dirty="0" smtClean="0"/>
              <a:t>Fly declaration</a:t>
            </a:r>
          </a:p>
          <a:p>
            <a:pPr eaLnBrk="1" hangingPunct="1"/>
            <a:r>
              <a:rPr lang="en-US" altLang="zh-CN" dirty="0" smtClean="0"/>
              <a:t>Definition</a:t>
            </a:r>
          </a:p>
          <a:p>
            <a:pPr lvl="1" eaLnBrk="1" hangingPunct="1"/>
            <a:r>
              <a:rPr lang="en-US" altLang="zh-CN" dirty="0" smtClean="0"/>
              <a:t>Memories have been allocated.</a:t>
            </a:r>
          </a:p>
          <a:p>
            <a:pPr lvl="1" eaLnBrk="1" hangingPunct="1"/>
            <a:r>
              <a:rPr lang="en-US" altLang="zh-CN" dirty="0" smtClean="0"/>
              <a:t>For variables, declaration and definition are the same.</a:t>
            </a:r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	Basic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Assignment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/>
              <a:t>=,==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Mathematical operators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/>
              <a:t>Unary operator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b="1" smtClean="0"/>
              <a:t>i++,++i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Bitwise operators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/>
              <a:t>&amp;,|,^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Shift operators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/>
              <a:t>&lt;&lt;,&gt;&gt;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	Basic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Control flow</a:t>
            </a:r>
          </a:p>
          <a:p>
            <a:pPr lvl="1" eaLnBrk="1" hangingPunct="1"/>
            <a:r>
              <a:rPr lang="en-US" altLang="zh-CN" dirty="0" smtClean="0"/>
              <a:t>Logic control</a:t>
            </a:r>
          </a:p>
          <a:p>
            <a:pPr lvl="2" eaLnBrk="1" hangingPunct="1"/>
            <a:r>
              <a:rPr lang="en-US" altLang="zh-CN" dirty="0" smtClean="0"/>
              <a:t>If else</a:t>
            </a:r>
          </a:p>
          <a:p>
            <a:pPr lvl="2" eaLnBrk="1" hangingPunct="1"/>
            <a:r>
              <a:rPr lang="en-US" altLang="zh-CN" dirty="0" smtClean="0"/>
              <a:t>Switch case</a:t>
            </a:r>
          </a:p>
          <a:p>
            <a:pPr lvl="2" eaLnBrk="1" hangingPunct="1"/>
            <a:r>
              <a:rPr lang="en-US" altLang="zh-CN" dirty="0" smtClean="0"/>
              <a:t>Difference?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	Basic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Control flow</a:t>
            </a:r>
          </a:p>
          <a:p>
            <a:pPr lvl="1" eaLnBrk="1" hangingPunct="1"/>
            <a:r>
              <a:rPr lang="en-US" altLang="zh-CN" dirty="0" smtClean="0"/>
              <a:t>Loop control</a:t>
            </a:r>
          </a:p>
          <a:p>
            <a:pPr lvl="2" eaLnBrk="1" hangingPunct="1"/>
            <a:r>
              <a:rPr lang="en-US" altLang="zh-CN" dirty="0" smtClean="0"/>
              <a:t>For</a:t>
            </a:r>
          </a:p>
          <a:p>
            <a:pPr lvl="3" eaLnBrk="1" hangingPunct="1"/>
            <a:r>
              <a:rPr lang="en-US" altLang="zh-CN" dirty="0" smtClean="0"/>
              <a:t>Used in the case of assured times of loops</a:t>
            </a:r>
          </a:p>
          <a:p>
            <a:pPr lvl="2" eaLnBrk="1" hangingPunct="1"/>
            <a:r>
              <a:rPr lang="en-US" altLang="zh-CN" dirty="0" smtClean="0"/>
              <a:t>While</a:t>
            </a:r>
          </a:p>
          <a:p>
            <a:pPr lvl="3" eaLnBrk="1" hangingPunct="1"/>
            <a:r>
              <a:rPr lang="en-US" altLang="zh-CN" dirty="0" smtClean="0"/>
              <a:t>While(true) with the break</a:t>
            </a:r>
          </a:p>
          <a:p>
            <a:pPr lvl="2" eaLnBrk="1" hangingPunct="1"/>
            <a:r>
              <a:rPr lang="en-US" altLang="zh-CN" dirty="0" smtClean="0"/>
              <a:t>Do while</a:t>
            </a:r>
          </a:p>
          <a:p>
            <a:pPr lvl="3" eaLnBrk="1" hangingPunct="1"/>
            <a:r>
              <a:rPr lang="en-US" altLang="zh-CN" dirty="0" smtClean="0"/>
              <a:t>At least once operation</a:t>
            </a:r>
          </a:p>
          <a:p>
            <a:pPr lvl="2" eaLnBrk="1" hangingPunct="1"/>
            <a:r>
              <a:rPr lang="en-US" altLang="zh-CN" dirty="0" smtClean="0"/>
              <a:t>Break and continue</a:t>
            </a:r>
          </a:p>
          <a:p>
            <a:pPr lvl="3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(2)	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Declaration and definition</a:t>
            </a:r>
          </a:p>
          <a:p>
            <a:pPr lvl="1" eaLnBrk="1" hangingPunct="1"/>
            <a:r>
              <a:rPr lang="en-US" altLang="zh-CN" dirty="0" smtClean="0"/>
              <a:t>Head files</a:t>
            </a:r>
          </a:p>
          <a:p>
            <a:pPr lvl="2" eaLnBrk="1" hangingPunct="1"/>
            <a:r>
              <a:rPr lang="en-US" altLang="zh-CN" dirty="0" smtClean="0"/>
              <a:t>Containing function declarations.</a:t>
            </a:r>
          </a:p>
          <a:p>
            <a:pPr lvl="1" eaLnBrk="1" hangingPunct="1"/>
            <a:r>
              <a:rPr lang="en-US" altLang="zh-CN" dirty="0" smtClean="0"/>
              <a:t>Before calling a function, it </a:t>
            </a:r>
            <a:r>
              <a:rPr lang="en-US" altLang="zh-CN" b="1" dirty="0" smtClean="0"/>
              <a:t>must</a:t>
            </a:r>
            <a:r>
              <a:rPr lang="en-US" altLang="zh-CN" dirty="0" smtClean="0"/>
              <a:t> be declared.</a:t>
            </a:r>
          </a:p>
          <a:p>
            <a:pPr lvl="2" eaLnBrk="1" hangingPunct="1"/>
            <a:r>
              <a:rPr lang="en-US" altLang="zh-CN" dirty="0" smtClean="0"/>
              <a:t>Declare manually</a:t>
            </a:r>
          </a:p>
          <a:p>
            <a:pPr lvl="2" eaLnBrk="1" hangingPunct="1"/>
            <a:r>
              <a:rPr lang="en-US" altLang="zh-CN" dirty="0" smtClean="0"/>
              <a:t>Declare by including headers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881</Words>
  <Application>Microsoft Office PowerPoint</Application>
  <PresentationFormat>全屏显示(4:3)</PresentationFormat>
  <Paragraphs>205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C&amp;C++程序设计</vt:lpstr>
      <vt:lpstr>Chapter 1 From C to C++</vt:lpstr>
      <vt:lpstr>(1) Basic</vt:lpstr>
      <vt:lpstr>(1) Basic</vt:lpstr>
      <vt:lpstr>(1) Basic</vt:lpstr>
      <vt:lpstr>(1) Basic</vt:lpstr>
      <vt:lpstr>(1) Basic</vt:lpstr>
      <vt:lpstr>(1) Basic</vt:lpstr>
      <vt:lpstr>(2) Functions</vt:lpstr>
      <vt:lpstr>(2) Functions</vt:lpstr>
      <vt:lpstr>(3) Pointers</vt:lpstr>
      <vt:lpstr>(3) Pointers</vt:lpstr>
      <vt:lpstr>(3) Pointers</vt:lpstr>
      <vt:lpstr>(3) Pointers</vt:lpstr>
      <vt:lpstr>(3) Pointers</vt:lpstr>
      <vt:lpstr>(3) Pointers</vt:lpstr>
      <vt:lpstr>(4) struct and union</vt:lpstr>
      <vt:lpstr>(4) struct and union</vt:lpstr>
      <vt:lpstr>(4) struct and union</vt:lpstr>
      <vt:lpstr>(4) struct and union</vt:lpstr>
      <vt:lpstr>(5)Macro</vt:lpstr>
      <vt:lpstr>(5)Macro</vt:lpstr>
      <vt:lpstr>(6)A better C  – from functions point of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30</cp:revision>
  <cp:lastPrinted>1601-01-01T00:00:00Z</cp:lastPrinted>
  <dcterms:created xsi:type="dcterms:W3CDTF">1601-01-01T00:00:00Z</dcterms:created>
  <dcterms:modified xsi:type="dcterms:W3CDTF">2017-03-14T05:48:15Z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