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79" r:id="rId2"/>
    <p:sldId id="256" r:id="rId3"/>
    <p:sldId id="257" r:id="rId4"/>
    <p:sldId id="280" r:id="rId5"/>
    <p:sldId id="281" r:id="rId6"/>
    <p:sldId id="282" r:id="rId7"/>
    <p:sldId id="258" r:id="rId8"/>
    <p:sldId id="283" r:id="rId9"/>
    <p:sldId id="268" r:id="rId10"/>
    <p:sldId id="259" r:id="rId11"/>
    <p:sldId id="284" r:id="rId12"/>
    <p:sldId id="260" r:id="rId13"/>
    <p:sldId id="269" r:id="rId14"/>
    <p:sldId id="289" r:id="rId15"/>
    <p:sldId id="261" r:id="rId16"/>
    <p:sldId id="274" r:id="rId17"/>
    <p:sldId id="264" r:id="rId18"/>
    <p:sldId id="285" r:id="rId19"/>
    <p:sldId id="286" r:id="rId20"/>
    <p:sldId id="287" r:id="rId21"/>
    <p:sldId id="288" r:id="rId22"/>
    <p:sldId id="290" r:id="rId23"/>
    <p:sldId id="291" r:id="rId24"/>
    <p:sldId id="292" r:id="rId25"/>
    <p:sldId id="294" r:id="rId26"/>
    <p:sldId id="295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4660"/>
  </p:normalViewPr>
  <p:slideViewPr>
    <p:cSldViewPr>
      <p:cViewPr varScale="1">
        <p:scale>
          <a:sx n="70" d="100"/>
          <a:sy n="70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1EBC-04A8-4824-921E-2DBF645E8F5C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B8C-A9F4-4FDC-B811-10CB5212D6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1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A0265-6EA5-4DDD-8D57-86296F01C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4273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0"/>
            <a:ext cx="1143000" cy="129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1E957-8BCC-44FA-871A-0910F0A529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8BCF-C40A-4B15-8E4F-8653F8278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AC539-783A-4C61-8031-DDA740EC2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27AF1-4D17-4144-B1A3-7BDF4EDAA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DCB1-9583-4651-B899-77D02B48F4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81E1F-0EE5-4084-B68D-D99BD0ECA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192BC-874C-408C-AB4B-D220DA946C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01A3-F89C-428D-8907-B17952165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5A7E4-5027-48C2-BB99-DA4016765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97C44-EEC7-4932-9515-0187F877B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 flipV="1">
            <a:off x="0" y="0"/>
            <a:ext cx="9144000" cy="1981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97252" y="0"/>
            <a:ext cx="114674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76FC32E9-1AF1-41C8-9E13-9792EEFDE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flipV="1">
            <a:off x="0" y="6812281"/>
            <a:ext cx="9144000" cy="457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aa_liuyu@bua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6000" dirty="0" smtClean="0">
                <a:latin typeface="Times New Roman" pitchFamily="18" charset="0"/>
                <a:cs typeface="Times New Roman" pitchFamily="18" charset="0"/>
              </a:rPr>
              <a:t>C++ &amp; C#</a:t>
            </a:r>
            <a:r>
              <a:rPr lang="zh-CN" altLang="en-US" sz="6000" dirty="0" smtClean="0">
                <a:latin typeface="Times New Roman" pitchFamily="18" charset="0"/>
                <a:cs typeface="Times New Roman" pitchFamily="18" charset="0"/>
              </a:rPr>
              <a:t>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刘禹 盛浩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buaa_liuyu@buaa.edu.cn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学校内部资料 请勿互联网传播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(4)</a:t>
            </a:r>
            <a:r>
              <a:rPr lang="en-US" altLang="zh-CN" dirty="0" smtClean="0"/>
              <a:t>	</a:t>
            </a:r>
            <a:r>
              <a:rPr lang="en-US" altLang="zh-CN" dirty="0" smtClean="0"/>
              <a:t>Constructor</a:t>
            </a:r>
            <a:endParaRPr lang="en-US" altLang="zh-CN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为了保证类对象被正确的初始化，类的内部可定义特殊的函数，为构造函数</a:t>
            </a:r>
            <a:endParaRPr lang="en-US" altLang="zh-CN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与类</a:t>
            </a:r>
            <a:r>
              <a:rPr lang="zh-CN" altLang="en-US" sz="2400" dirty="0" smtClean="0"/>
              <a:t>同名，无返回值，任意参数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Overloading</a:t>
            </a:r>
            <a:r>
              <a:rPr lang="zh-CN" altLang="en-US" sz="2400" dirty="0" smtClean="0"/>
              <a:t>形式出现，尽量考虑各种初始化的可能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每个</a:t>
            </a:r>
            <a:r>
              <a:rPr lang="zh-CN" altLang="en-US" sz="2400" dirty="0" smtClean="0"/>
              <a:t>对象的产生，都必须经过构造。因此，类内存在一个默认构造函数（无参数），但其仅在未明确自定义构造函数时存在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(4)</a:t>
            </a:r>
            <a:r>
              <a:rPr lang="en-US" altLang="zh-CN" dirty="0" smtClean="0"/>
              <a:t>	</a:t>
            </a:r>
            <a:r>
              <a:rPr lang="en-US" altLang="zh-CN" dirty="0" smtClean="0"/>
              <a:t>Constructor</a:t>
            </a:r>
            <a:endParaRPr lang="en-US" altLang="zh-CN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问题，如下所示两种实现方案，一种是重载，一种是默认参数，哪种更加合适？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练习：实现一个类，定义多个构造函数，调用之。</a:t>
            </a: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32919"/>
            <a:ext cx="25812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21" y="2895600"/>
            <a:ext cx="24765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5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(5)</a:t>
            </a:r>
            <a:r>
              <a:rPr lang="en-US" altLang="zh-CN" dirty="0" smtClean="0"/>
              <a:t>	</a:t>
            </a:r>
            <a:r>
              <a:rPr lang="en-US" altLang="zh-CN" dirty="0" smtClean="0"/>
              <a:t>Destructor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对象消亡时，需要进行内存清理或者资源释放是，需要构造析构函数，对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而言，没有类似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机制，所以对动态申请的内存，更需要用析构函数来管理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析构会重载吗？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构造中有动态内存分配，是否一定析构呢？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除构造函数之外，其他函数中有动态内存分配，是否一定析构呢？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(6)</a:t>
            </a:r>
            <a:r>
              <a:rPr lang="en-US" altLang="zh-CN" dirty="0" smtClean="0"/>
              <a:t>	</a:t>
            </a:r>
            <a:r>
              <a:rPr lang="en-US" altLang="zh-CN" dirty="0" smtClean="0"/>
              <a:t>Copy Constructor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引用，</a:t>
            </a:r>
            <a:r>
              <a:rPr lang="en-US" altLang="zh-CN" sz="2400" dirty="0" smtClean="0"/>
              <a:t>reference</a:t>
            </a:r>
            <a:r>
              <a:rPr lang="zh-CN" altLang="en-US" sz="2400" dirty="0" smtClean="0"/>
              <a:t>，一个安全的指针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引用必须初始化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引用是指针常量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引用的本质是地址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/>
              <a:t>每种编程语言都有自己的数据处理方式。有些时候，程序员必须注意将要处理的数据是什么类型。你是直接操纵元素，还是用某种基于特殊语法的间接表示（例如</a:t>
            </a:r>
            <a:r>
              <a:rPr lang="en-US" altLang="zh-CN" sz="1600" dirty="0"/>
              <a:t>C/C++</a:t>
            </a:r>
            <a:r>
              <a:rPr lang="zh-CN" altLang="en-US" sz="1600" dirty="0"/>
              <a:t>里的指针）来操作对象。所有这些在 </a:t>
            </a:r>
            <a:r>
              <a:rPr lang="en-US" altLang="zh-CN" sz="1600" dirty="0"/>
              <a:t>Java </a:t>
            </a:r>
            <a:r>
              <a:rPr lang="zh-CN" altLang="en-US" sz="1600" dirty="0"/>
              <a:t>里都得到了简化，一切都被视为对象。因此，我们可采用一种统一的语法。尽管将一切都“看作”对象，但操纵的标识符实际是指向一个对象的“引用”（</a:t>
            </a:r>
            <a:r>
              <a:rPr lang="en-US" altLang="zh-CN" sz="1600" dirty="0"/>
              <a:t>reference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——Java</a:t>
            </a:r>
            <a:r>
              <a:rPr lang="zh-CN" altLang="en-US" sz="1600" dirty="0" smtClean="0"/>
              <a:t>编程思想</a:t>
            </a:r>
            <a:endParaRPr lang="zh-CN" altLang="en-US" sz="1600" dirty="0"/>
          </a:p>
          <a:p>
            <a:pPr lvl="1" eaLnBrk="1" hangingPunct="1">
              <a:lnSpc>
                <a:spcPct val="150000"/>
              </a:lnSpc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(6)</a:t>
            </a:r>
            <a:r>
              <a:rPr lang="en-US" altLang="zh-CN" dirty="0" smtClean="0"/>
              <a:t>	</a:t>
            </a:r>
            <a:r>
              <a:rPr lang="en-US" altLang="zh-CN" dirty="0" smtClean="0"/>
              <a:t>Copy Constructor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定义：由一个已经存在的对象生成一个新对象，称之为拷贝构造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/>
              <a:t>Bitwise copy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默认支持，按照</a:t>
            </a:r>
            <a:r>
              <a:rPr lang="en-US" altLang="zh-CN" sz="2000" dirty="0" smtClean="0"/>
              <a:t>bit</a:t>
            </a:r>
            <a:r>
              <a:rPr lang="zh-CN" altLang="en-US" sz="2000" dirty="0" smtClean="0"/>
              <a:t>拷贝，它可能带来的巨大潜在风险就是内存的混乱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多</a:t>
            </a:r>
            <a:r>
              <a:rPr lang="zh-CN" altLang="en-US" sz="2000" dirty="0" smtClean="0"/>
              <a:t>个对象保有同一块内存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/>
              <a:t>因此，我们需要</a:t>
            </a:r>
            <a:r>
              <a:rPr lang="en-US" altLang="zh-CN" sz="2000" dirty="0" smtClean="0"/>
              <a:t>Logical copy</a:t>
            </a:r>
            <a:r>
              <a:rPr lang="zh-CN" altLang="en-US" sz="2000" dirty="0" smtClean="0"/>
              <a:t>，依据需要，拷贝“应该拷贝的”内存数据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/>
              <a:t>函数参数：传值就是传拷贝，不要传递一个对象的值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/>
              <a:t>练习：默认浅拷贝，激发错误，采用深拷贝解决之</a:t>
            </a:r>
            <a:endParaRPr lang="en-US" altLang="zh-CN" sz="2800" b="1" dirty="0" smtClean="0"/>
          </a:p>
          <a:p>
            <a:pPr lvl="3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0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(7)</a:t>
            </a:r>
            <a:r>
              <a:rPr lang="en-US" altLang="zh-CN" dirty="0" smtClean="0"/>
              <a:t>	</a:t>
            </a:r>
            <a:r>
              <a:rPr lang="en-US" altLang="zh-CN" dirty="0" smtClean="0"/>
              <a:t>New and Delete</a:t>
            </a:r>
            <a:endParaRPr lang="en-US" altLang="zh-C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中，使用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delete</a:t>
            </a:r>
            <a:r>
              <a:rPr lang="zh-CN" altLang="en-US" sz="2800" dirty="0" smtClean="0"/>
              <a:t>进行动态内存的分配和释放</a:t>
            </a:r>
            <a:endParaRPr lang="en-US" altLang="zh-CN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/>
              <a:t>New/delete</a:t>
            </a:r>
            <a:r>
              <a:rPr lang="zh-CN" altLang="en-US" sz="2400" dirty="0" smtClean="0"/>
              <a:t>是操作符，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/free</a:t>
            </a:r>
            <a:r>
              <a:rPr lang="zh-CN" altLang="en-US" sz="2400" dirty="0" smtClean="0"/>
              <a:t>是库函数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/>
              <a:t>New/delete</a:t>
            </a:r>
            <a:r>
              <a:rPr lang="zh-CN" altLang="en-US" sz="2400" dirty="0" smtClean="0"/>
              <a:t>的行为是可以改变的（为什么需要改变）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/>
              <a:t>New=</a:t>
            </a:r>
            <a:r>
              <a:rPr lang="en-US" altLang="zh-CN" sz="2400" dirty="0" err="1" smtClean="0"/>
              <a:t>malloc+constructor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/>
              <a:t>Delete=</a:t>
            </a:r>
            <a:r>
              <a:rPr lang="en-US" altLang="zh-CN" sz="2400" dirty="0" err="1" smtClean="0"/>
              <a:t>destructor+free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/>
              <a:t>练习：通过构造函数观察</a:t>
            </a:r>
            <a:r>
              <a:rPr lang="en-US" altLang="zh-CN" sz="2800" b="1" dirty="0" smtClean="0"/>
              <a:t>new</a:t>
            </a:r>
            <a:r>
              <a:rPr lang="zh-CN" altLang="en-US" sz="2800" b="1" dirty="0" smtClean="0"/>
              <a:t>操作符的行为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(7)	New and Delete</a:t>
            </a:r>
            <a:endParaRPr lang="en-US" altLang="zh-CN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Heap and Stack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2286000"/>
          <a:ext cx="73914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6223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Quick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 order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Lifetime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Programmer-Controlled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Auto released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Dynamic Memory 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Local Variables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When</a:t>
                      </a:r>
                      <a:r>
                        <a:rPr lang="en-US" altLang="zh-CN" baseline="0" dirty="0" smtClean="0"/>
                        <a:t> used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When using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r>
                        <a:rPr lang="en-US" altLang="zh-CN" baseline="0" dirty="0" smtClean="0"/>
                        <a:t> is ill-suited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Just used it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(8) A keyword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Static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1. static local variables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局部变量默认存储于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，其生命周期固定，会自动析构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修饰的局部变量，不再会被自动析构，而是在程序结束时析构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问题：全局变量何时构造？何时析构？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局部变量与全局变量有何区别？</a:t>
            </a:r>
            <a:endParaRPr lang="en-US" altLang="zh-CN" dirty="0" smtClean="0"/>
          </a:p>
          <a:p>
            <a:pPr lvl="2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(8) A keyword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Static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2. static global functions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考虑函数的可见范围（</a:t>
            </a:r>
            <a:r>
              <a:rPr lang="en-US" altLang="zh-CN" dirty="0" smtClean="0"/>
              <a:t>linker</a:t>
            </a:r>
            <a:r>
              <a:rPr lang="zh-CN" altLang="en-US" dirty="0" smtClean="0"/>
              <a:t>），默认为全局可见，</a:t>
            </a:r>
            <a:r>
              <a:rPr lang="en-US" altLang="zh-CN" dirty="0" smtClean="0"/>
              <a:t>external linking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若仅仅希望函数文件域可见，则需要修饰为</a:t>
            </a:r>
            <a:r>
              <a:rPr lang="en-US" altLang="zh-CN" dirty="0" smtClean="0"/>
              <a:t>static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问题：全局变量可否定义为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54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(8) A keyword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Static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3. static data member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构建一个属于本类“所有对象”的内存区域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必须显式一次赋值，而不应该在构造函数中初始化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问题：从“通信”角度，考虑如下三种情况，分别用什么媒介通信</a:t>
            </a:r>
            <a:endParaRPr lang="en-US" altLang="zh-CN" sz="2400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1600" dirty="0"/>
              <a:t>一个</a:t>
            </a:r>
            <a:r>
              <a:rPr lang="zh-CN" altLang="en-US" sz="1600" dirty="0" smtClean="0"/>
              <a:t>类的多个对象之间</a:t>
            </a:r>
            <a:endParaRPr lang="en-US" altLang="zh-CN" sz="1600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个类的两个函数之间（无调用关系）</a:t>
            </a:r>
            <a:endParaRPr lang="en-US" altLang="zh-CN" sz="1600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1600" dirty="0"/>
              <a:t>两</a:t>
            </a:r>
            <a:r>
              <a:rPr lang="zh-CN" altLang="en-US" sz="1600" dirty="0" smtClean="0"/>
              <a:t>个全局函数之间（无调用关系）</a:t>
            </a:r>
            <a:endParaRPr lang="en-US" altLang="zh-CN" sz="1600" dirty="0" smtClean="0"/>
          </a:p>
          <a:p>
            <a:pPr lvl="2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54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Chapter </a:t>
            </a:r>
            <a:r>
              <a:rPr lang="en-US" altLang="zh-CN" dirty="0" smtClean="0"/>
              <a:t>2 Encapsulation</a:t>
            </a:r>
            <a:endParaRPr lang="en-US" altLang="zh-CN" dirty="0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 numCol="2"/>
          <a:lstStyle/>
          <a:p>
            <a:pPr eaLnBrk="1" hangingPunct="1"/>
            <a:r>
              <a:rPr lang="en-US" altLang="zh-CN" sz="2400" dirty="0" smtClean="0"/>
              <a:t>From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to class</a:t>
            </a:r>
          </a:p>
          <a:p>
            <a:pPr eaLnBrk="1" hangingPunct="1"/>
            <a:r>
              <a:rPr lang="en-US" altLang="zh-CN" sz="2400" dirty="0" smtClean="0"/>
              <a:t>Access Control</a:t>
            </a:r>
          </a:p>
          <a:p>
            <a:pPr lvl="1" eaLnBrk="1" hangingPunct="1"/>
            <a:r>
              <a:rPr lang="en-US" altLang="zh-CN" sz="2000" dirty="0"/>
              <a:t>Smile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This pointer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Constructor</a:t>
            </a:r>
          </a:p>
          <a:p>
            <a:pPr lvl="1" eaLnBrk="1" hangingPunct="1"/>
            <a:r>
              <a:rPr lang="en-US" altLang="zh-CN" sz="2000" dirty="0" smtClean="0"/>
              <a:t>Default constructor</a:t>
            </a:r>
          </a:p>
          <a:p>
            <a:pPr lvl="1" eaLnBrk="1" hangingPunct="1"/>
            <a:r>
              <a:rPr lang="en-US" altLang="zh-CN" sz="2000" dirty="0" smtClean="0"/>
              <a:t>Overloaded constructors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Destructor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Copy-Constructor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New-Delete</a:t>
            </a:r>
          </a:p>
          <a:p>
            <a:pPr eaLnBrk="1" hangingPunct="1"/>
            <a:r>
              <a:rPr lang="en-US" altLang="zh-CN" sz="2400" dirty="0" smtClean="0"/>
              <a:t>Static</a:t>
            </a:r>
            <a:endParaRPr lang="en-US" altLang="zh-CN" sz="2400" dirty="0"/>
          </a:p>
          <a:p>
            <a:pPr eaLnBrk="1" hangingPunct="1"/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Operator Overloading</a:t>
            </a:r>
          </a:p>
          <a:p>
            <a:pPr eaLnBrk="1" hangingPunct="1"/>
            <a:r>
              <a:rPr lang="en-US" altLang="zh-CN" sz="2400" dirty="0"/>
              <a:t>Design </a:t>
            </a:r>
            <a:r>
              <a:rPr lang="en-US" altLang="zh-CN" sz="2400" dirty="0" smtClean="0"/>
              <a:t>Pattern-</a:t>
            </a:r>
            <a:r>
              <a:rPr lang="en-US" altLang="zh-CN" sz="2400" dirty="0" err="1" smtClean="0"/>
              <a:t>Singleton,Factory</a:t>
            </a:r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(8) A keyword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Static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4. static function member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可被全局直接调用的类函数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无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指针，为什么？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尽</a:t>
            </a:r>
            <a:r>
              <a:rPr lang="zh-CN" altLang="en-US" dirty="0" smtClean="0"/>
              <a:t>可以操作</a:t>
            </a:r>
            <a:r>
              <a:rPr lang="en-US" altLang="zh-CN" dirty="0" smtClean="0"/>
              <a:t>static data member</a:t>
            </a:r>
            <a:r>
              <a:rPr lang="zh-CN" altLang="en-US" dirty="0" smtClean="0"/>
              <a:t>，为什么？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练习：依据上述四种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的使用方式，分别创建例子以验证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54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(9) A keyword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parameter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当传地址，且仅仅为读取参数时，用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修饰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20898"/>
              </p:ext>
            </p:extLst>
          </p:nvPr>
        </p:nvGraphicFramePr>
        <p:xfrm>
          <a:off x="838200" y="1524000"/>
          <a:ext cx="73914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6223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 by</a:t>
                      </a:r>
                      <a:r>
                        <a:rPr lang="en-US" altLang="zh-CN" baseline="0" dirty="0" smtClean="0"/>
                        <a:t>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 by address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sizeof</a:t>
                      </a:r>
                      <a:r>
                        <a:rPr lang="en-US" altLang="zh-CN" dirty="0" smtClean="0"/>
                        <a:t>(value)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Sizeof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Read/Write</a:t>
                      </a:r>
                      <a:endParaRPr lang="zh-CN" alt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Copy</a:t>
                      </a:r>
                      <a:r>
                        <a:rPr lang="en-US" altLang="zh-CN" baseline="0" dirty="0" smtClean="0"/>
                        <a:t> 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copy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(9) A keyword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return value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build-in type</a:t>
            </a:r>
            <a:r>
              <a:rPr lang="zh-CN" altLang="en-US" dirty="0" smtClean="0"/>
              <a:t>而言，其作为函数返回值是，默认就是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对于自定义类型对象，其返回时可以声明为常量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09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(9) A keyword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data member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属于本类的常量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有时，可以用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代替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4.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funtion</a:t>
            </a:r>
            <a:r>
              <a:rPr lang="en-US" altLang="zh-CN" dirty="0" smtClean="0"/>
              <a:t> member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可以被常量对象调用的成员函数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函数</a:t>
            </a:r>
            <a:r>
              <a:rPr lang="zh-CN" altLang="en-US" dirty="0" smtClean="0"/>
              <a:t>体内不得有写入操作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71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(10)Operator Overloading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运算符重载不是必须的，而是一种更加形象的描述，可以让使用者以更加贴切现实的方式使用对象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运算符重载不可以改变运算符本身的意义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62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(11)Singleton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单件模式，创建一个仅含有一个对象实例的类型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私有化构造函数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创建唯一的静态访问接口，获取对象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通过静态数据成员指针，保证对象的唯一性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20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(11)Factory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工厂模式，通过静态函数获取对象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对象的创建过程很复杂，不仅仅是初始化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多种相似的对象的创建过程统一管理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练习：查询设计模式的定义，创建型（构建型）模式一共有几种，分别适用于什么场景？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87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(1)	</a:t>
            </a:r>
            <a:r>
              <a:rPr lang="en-US" altLang="zh-CN" dirty="0" smtClean="0"/>
              <a:t>From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to class</a:t>
            </a:r>
            <a:endParaRPr lang="en-US" altLang="zh-CN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语言中，</a:t>
            </a:r>
            <a:r>
              <a:rPr lang="en-US" altLang="zh-CN" sz="2800" dirty="0" err="1" smtClean="0"/>
              <a:t>struct</a:t>
            </a:r>
            <a:r>
              <a:rPr lang="zh-CN" altLang="en-US" sz="2800" dirty="0" smtClean="0"/>
              <a:t>描述了一个自定义的类型，但仅仅包括相关的数据，对数据的操作，均独立于</a:t>
            </a:r>
            <a:r>
              <a:rPr lang="en-US" altLang="zh-CN" sz="2800" dirty="0" err="1" smtClean="0"/>
              <a:t>struct</a:t>
            </a:r>
            <a:r>
              <a:rPr lang="zh-CN" altLang="en-US" sz="2800" dirty="0" smtClean="0"/>
              <a:t>之外</a:t>
            </a:r>
            <a:endParaRPr lang="en-US" altLang="zh-CN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/>
              <a:t>导致：命名问题，需要大量的名字区分这些操作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/>
              <a:t>导致：难以记忆，终端程序员很难对</a:t>
            </a:r>
            <a:r>
              <a:rPr lang="en-US" altLang="zh-CN" sz="2000" dirty="0" err="1" smtClean="0"/>
              <a:t>struct</a:t>
            </a:r>
            <a:r>
              <a:rPr lang="zh-CN" altLang="en-US" sz="2000" dirty="0" smtClean="0"/>
              <a:t>进行概览，零散的函数，不易记住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6" y="5029200"/>
            <a:ext cx="67516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(1)	</a:t>
            </a:r>
            <a:r>
              <a:rPr lang="en-US" altLang="zh-CN" dirty="0" smtClean="0"/>
              <a:t>From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to class</a:t>
            </a:r>
            <a:endParaRPr lang="en-US" altLang="zh-CN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中，</a:t>
            </a:r>
            <a:r>
              <a:rPr lang="en-US" altLang="zh-CN" sz="2800" dirty="0" err="1" smtClean="0"/>
              <a:t>struct</a:t>
            </a:r>
            <a:r>
              <a:rPr lang="zh-CN" altLang="en-US" sz="2800" dirty="0" smtClean="0"/>
              <a:t>除了包括数据（</a:t>
            </a:r>
            <a:r>
              <a:rPr lang="en-US" altLang="zh-CN" sz="2800" dirty="0" smtClean="0"/>
              <a:t>Attribute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Data Member</a:t>
            </a:r>
            <a:r>
              <a:rPr lang="zh-CN" altLang="en-US" sz="2800" dirty="0" smtClean="0"/>
              <a:t>），还可以包括函数（</a:t>
            </a:r>
            <a:r>
              <a:rPr lang="en-US" altLang="zh-CN" sz="2800" dirty="0" smtClean="0"/>
              <a:t>Method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Function Member</a:t>
            </a:r>
            <a:r>
              <a:rPr lang="zh-CN" altLang="en-US" sz="2800" dirty="0" smtClean="0"/>
              <a:t>），形成了数据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函数的“打包”，这是封装性的基本体现</a:t>
            </a:r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76" y="4419600"/>
            <a:ext cx="65325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(1)	</a:t>
            </a:r>
            <a:r>
              <a:rPr lang="en-US" altLang="zh-CN" dirty="0" smtClean="0"/>
              <a:t>From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to class</a:t>
            </a:r>
            <a:endParaRPr lang="en-US" altLang="zh-CN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注意，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中</a:t>
            </a:r>
            <a:r>
              <a:rPr lang="en-US" altLang="zh-CN" sz="2800" dirty="0" err="1" smtClean="0"/>
              <a:t>struct</a:t>
            </a:r>
            <a:r>
              <a:rPr lang="zh-CN" altLang="en-US" sz="2800" dirty="0" smtClean="0"/>
              <a:t>的函数，并不占用类对象所谓的运行期空间，</a:t>
            </a:r>
            <a:r>
              <a:rPr lang="en-US" altLang="zh-CN" sz="2800" dirty="0" err="1" smtClean="0"/>
              <a:t>sizeof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Obj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仍旧由</a:t>
            </a:r>
            <a:r>
              <a:rPr lang="en-US" altLang="zh-CN" sz="2800" dirty="0" smtClean="0"/>
              <a:t>Data Member</a:t>
            </a:r>
            <a:r>
              <a:rPr lang="zh-CN" altLang="en-US" sz="2800" dirty="0" smtClean="0"/>
              <a:t>决定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练习：实现一个简单的类型，包括</a:t>
            </a:r>
            <a:r>
              <a:rPr lang="en-US" altLang="zh-CN" sz="2800" dirty="0" smtClean="0"/>
              <a:t>Data Member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Function Member</a:t>
            </a:r>
            <a:r>
              <a:rPr lang="zh-CN" altLang="en-US" sz="2800" dirty="0" smtClean="0"/>
              <a:t>，实现函数体，并进行对象创建和调用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10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(1)	</a:t>
            </a:r>
            <a:r>
              <a:rPr lang="en-US" altLang="zh-CN" dirty="0" smtClean="0"/>
              <a:t>From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to class</a:t>
            </a:r>
            <a:endParaRPr lang="en-US" altLang="zh-CN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dirty="0"/>
              <a:t>1967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r>
              <a:rPr lang="en-US" altLang="zh-CN" sz="1600" dirty="0"/>
              <a:t>20</a:t>
            </a:r>
            <a:r>
              <a:rPr lang="zh-CN" altLang="en-US" sz="1600" dirty="0"/>
              <a:t>日，在挪威奥斯陆郊外的小镇莉沙布举行的</a:t>
            </a:r>
            <a:r>
              <a:rPr lang="en-US" altLang="zh-CN" sz="1600" dirty="0"/>
              <a:t>IFIP TC-2 </a:t>
            </a:r>
            <a:r>
              <a:rPr lang="zh-CN" altLang="en-US" sz="1600" dirty="0"/>
              <a:t>工作会议上，挪威科学家</a:t>
            </a:r>
            <a:r>
              <a:rPr lang="en-US" altLang="zh-CN" sz="1600" dirty="0"/>
              <a:t>Ole-Johan Dahl</a:t>
            </a:r>
            <a:r>
              <a:rPr lang="zh-CN" altLang="en-US" sz="1600" dirty="0"/>
              <a:t>和</a:t>
            </a:r>
            <a:r>
              <a:rPr lang="en-US" altLang="zh-CN" sz="1600" dirty="0"/>
              <a:t>Kristen </a:t>
            </a:r>
            <a:r>
              <a:rPr lang="en-US" altLang="zh-CN" sz="1600" dirty="0" err="1"/>
              <a:t>Nygaard</a:t>
            </a:r>
            <a:r>
              <a:rPr lang="zh-CN" altLang="en-US" sz="1600" dirty="0"/>
              <a:t>正式发布了</a:t>
            </a:r>
            <a:r>
              <a:rPr lang="en-US" altLang="zh-CN" sz="1600" dirty="0" err="1"/>
              <a:t>Simula</a:t>
            </a:r>
            <a:r>
              <a:rPr lang="en-US" altLang="zh-CN" sz="1600" dirty="0"/>
              <a:t> 67</a:t>
            </a:r>
            <a:r>
              <a:rPr lang="zh-CN" altLang="en-US" sz="1600" dirty="0"/>
              <a:t>语言。</a:t>
            </a:r>
            <a:r>
              <a:rPr lang="en-US" altLang="zh-CN" sz="1600" dirty="0" err="1"/>
              <a:t>Simula</a:t>
            </a:r>
            <a:r>
              <a:rPr lang="en-US" altLang="zh-CN" sz="1600" dirty="0"/>
              <a:t> 67</a:t>
            </a:r>
            <a:r>
              <a:rPr lang="zh-CN" altLang="en-US" sz="1600" dirty="0"/>
              <a:t>被认为是最早的面向对象程序设计语言，它引入了所有后来面向对象程序设计语言所遵循的基础概念：对象</a:t>
            </a:r>
            <a:r>
              <a:rPr lang="zh-CN" altLang="en-US" sz="1600" dirty="0" smtClean="0"/>
              <a:t>、类、</a:t>
            </a:r>
            <a:r>
              <a:rPr lang="zh-CN" altLang="en-US" sz="1600" dirty="0"/>
              <a:t>继承。之后，在</a:t>
            </a:r>
            <a:r>
              <a:rPr lang="en-US" altLang="zh-CN" sz="1600" dirty="0"/>
              <a:t>1968</a:t>
            </a:r>
            <a:r>
              <a:rPr lang="zh-CN" altLang="en-US" sz="1600" dirty="0"/>
              <a:t>年</a:t>
            </a:r>
            <a:r>
              <a:rPr lang="en-US" altLang="zh-CN" sz="1600" dirty="0"/>
              <a:t>2</a:t>
            </a:r>
            <a:r>
              <a:rPr lang="zh-CN" altLang="en-US" sz="1600" dirty="0"/>
              <a:t>月形成了</a:t>
            </a:r>
            <a:r>
              <a:rPr lang="en-US" altLang="zh-CN" sz="1600" dirty="0" err="1"/>
              <a:t>Simula</a:t>
            </a:r>
            <a:r>
              <a:rPr lang="en-US" altLang="zh-CN" sz="1600" dirty="0"/>
              <a:t> 67</a:t>
            </a:r>
            <a:r>
              <a:rPr lang="zh-CN" altLang="en-US" sz="1600" dirty="0"/>
              <a:t>的正式</a:t>
            </a:r>
            <a:r>
              <a:rPr lang="zh-CN" altLang="en-US" sz="1600" dirty="0" smtClean="0"/>
              <a:t>文本</a:t>
            </a:r>
            <a:endParaRPr lang="en-US" altLang="zh-CN" sz="16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16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，借用了</a:t>
            </a:r>
            <a:r>
              <a:rPr lang="en-US" altLang="zh-CN" sz="2400" dirty="0" err="1" smtClean="0"/>
              <a:t>Simula</a:t>
            </a:r>
            <a:r>
              <a:rPr lang="en-US" altLang="zh-CN" sz="2400" dirty="0" smtClean="0"/>
              <a:t> 67</a:t>
            </a:r>
            <a:r>
              <a:rPr lang="zh-CN" altLang="en-US" sz="2400" dirty="0" smtClean="0"/>
              <a:t>语言中的类型概念，引入新的关键字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，来表示类型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959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(2)</a:t>
            </a:r>
            <a:r>
              <a:rPr lang="en-US" altLang="zh-CN" dirty="0" smtClean="0"/>
              <a:t>	</a:t>
            </a:r>
            <a:r>
              <a:rPr lang="en-US" altLang="zh-CN" dirty="0" smtClean="0"/>
              <a:t>Access Control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i="1" dirty="0" smtClean="0"/>
              <a:t>如果仅仅将函数与属性放在</a:t>
            </a:r>
            <a:r>
              <a:rPr lang="en-US" altLang="zh-CN" sz="2400" i="1" dirty="0" smtClean="0"/>
              <a:t>class</a:t>
            </a:r>
            <a:r>
              <a:rPr lang="zh-CN" altLang="en-US" sz="2400" i="1" dirty="0" smtClean="0"/>
              <a:t>内部，而不定义其访问权限，不利于控制类的使用者对类的正常操作，例如，随意改变属性值</a:t>
            </a:r>
            <a:endParaRPr lang="en-US" altLang="zh-CN" sz="2400" i="1" dirty="0" smtClean="0"/>
          </a:p>
          <a:p>
            <a:pPr eaLnBrk="1" hangingPunct="1"/>
            <a:r>
              <a:rPr lang="en-US" altLang="zh-CN" sz="2400" dirty="0" smtClean="0"/>
              <a:t>Private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除类的内部成员外，不可访问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Data member</a:t>
            </a:r>
            <a:r>
              <a:rPr lang="zh-CN" altLang="en-US" sz="2400" dirty="0" smtClean="0"/>
              <a:t>通常为私有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Public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类内部外部均可访问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Function member</a:t>
            </a:r>
            <a:r>
              <a:rPr lang="zh-CN" altLang="en-US" sz="2400" dirty="0" smtClean="0"/>
              <a:t>通常为公有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Class </a:t>
            </a:r>
            <a:r>
              <a:rPr lang="zh-CN" altLang="en-US" sz="2400" dirty="0" smtClean="0"/>
              <a:t>的区别仅仅在于前者默认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，后者默认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。实际代码中，我们更习惯于用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表达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类型，而用</a:t>
            </a:r>
            <a:r>
              <a:rPr lang="en-US" altLang="zh-CN" sz="2400" dirty="0" err="1" smtClean="0"/>
              <a:t>struct</a:t>
            </a:r>
            <a:r>
              <a:rPr lang="zh-CN" altLang="en-US" sz="2400" dirty="0" smtClean="0"/>
              <a:t>表达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中结构体的传统含义（数据集合）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(2)</a:t>
            </a:r>
            <a:r>
              <a:rPr lang="en-US" altLang="zh-CN" dirty="0" smtClean="0"/>
              <a:t>	</a:t>
            </a:r>
            <a:r>
              <a:rPr lang="en-US" altLang="zh-CN" dirty="0" smtClean="0"/>
              <a:t>Access Control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理解：由于指针的存在，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中的对象，就是一个连续的内存，通过指针可以对其进行任意操作，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不过是正常操作层面的限制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SMILE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/>
              <a:t>利用库，封装类的实现（</a:t>
            </a:r>
            <a:r>
              <a:rPr lang="en-US" altLang="zh-CN" sz="2000" dirty="0" smtClean="0"/>
              <a:t>lib/DLL in Win or .so in Linux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/>
              <a:t>类定义中，不再直接定义属性，而是将属性再次封装至一个内部的结构体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练习，模拟实现</a:t>
            </a:r>
            <a:r>
              <a:rPr lang="en-US" altLang="zh-CN" sz="2400" dirty="0" smtClean="0"/>
              <a:t>SMILE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82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(3)</a:t>
            </a:r>
            <a:r>
              <a:rPr lang="en-US" altLang="zh-CN" dirty="0" smtClean="0"/>
              <a:t>	</a:t>
            </a:r>
            <a:r>
              <a:rPr lang="en-US" altLang="zh-CN" dirty="0" smtClean="0"/>
              <a:t>This Pointer</a:t>
            </a:r>
            <a:endParaRPr lang="en-US" altLang="zh-CN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类内部的函数中，含有一个指针，形式为“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”，永远指向调用者对象，保证对象属性（内存）操作的正确性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问题：所有的类成员函数都有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指针吗？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练习：通过打印输出，观察一个类不同对象调用同一成员函数时，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指针的变化情况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1599</Words>
  <Application>Microsoft Office PowerPoint</Application>
  <PresentationFormat>全屏显示(4:3)</PresentationFormat>
  <Paragraphs>170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C++ &amp; C#程序设计</vt:lpstr>
      <vt:lpstr>Chapter 2 Encapsulation</vt:lpstr>
      <vt:lpstr>(1) From struct to class</vt:lpstr>
      <vt:lpstr>(1) From struct to class</vt:lpstr>
      <vt:lpstr>(1) From struct to class</vt:lpstr>
      <vt:lpstr>(1) From struct to class</vt:lpstr>
      <vt:lpstr>(2) Access Control</vt:lpstr>
      <vt:lpstr>(2) Access Control</vt:lpstr>
      <vt:lpstr>(3) This Pointer</vt:lpstr>
      <vt:lpstr>(4) Constructor</vt:lpstr>
      <vt:lpstr>(4) Constructor</vt:lpstr>
      <vt:lpstr>(5) Destructor</vt:lpstr>
      <vt:lpstr>(6) Copy Constructor</vt:lpstr>
      <vt:lpstr>(6) Copy Constructor</vt:lpstr>
      <vt:lpstr>(7) New and Delete</vt:lpstr>
      <vt:lpstr>(7) New and Delete</vt:lpstr>
      <vt:lpstr>(8) A keyword：Static</vt:lpstr>
      <vt:lpstr>(8) A keyword：Static</vt:lpstr>
      <vt:lpstr>(8) A keyword：Static</vt:lpstr>
      <vt:lpstr>(8) A keyword：Static</vt:lpstr>
      <vt:lpstr>(9) A keyword：const</vt:lpstr>
      <vt:lpstr>(9) A keyword：Const</vt:lpstr>
      <vt:lpstr>(9) A keyword：Const</vt:lpstr>
      <vt:lpstr>(10)Operator Overloading</vt:lpstr>
      <vt:lpstr>(11)Singleton</vt:lpstr>
      <vt:lpstr>(11)Factory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58</cp:revision>
  <cp:lastPrinted>1601-01-01T00:00:00Z</cp:lastPrinted>
  <dcterms:created xsi:type="dcterms:W3CDTF">1601-01-01T00:00:00Z</dcterms:created>
  <dcterms:modified xsi:type="dcterms:W3CDTF">2017-03-14T05:46:12Z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