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84"/>
  </p:notesMasterIdLst>
  <p:handoutMasterIdLst>
    <p:handoutMasterId r:id="rId85"/>
  </p:handoutMasterIdLst>
  <p:sldIdLst>
    <p:sldId id="256" r:id="rId2"/>
    <p:sldId id="929" r:id="rId3"/>
    <p:sldId id="928" r:id="rId4"/>
    <p:sldId id="690" r:id="rId5"/>
    <p:sldId id="692" r:id="rId6"/>
    <p:sldId id="789" r:id="rId7"/>
    <p:sldId id="805" r:id="rId8"/>
    <p:sldId id="733" r:id="rId9"/>
    <p:sldId id="806" r:id="rId10"/>
    <p:sldId id="738" r:id="rId11"/>
    <p:sldId id="813" r:id="rId12"/>
    <p:sldId id="807" r:id="rId13"/>
    <p:sldId id="833" r:id="rId14"/>
    <p:sldId id="808" r:id="rId15"/>
    <p:sldId id="780" r:id="rId16"/>
    <p:sldId id="809" r:id="rId17"/>
    <p:sldId id="810" r:id="rId18"/>
    <p:sldId id="811" r:id="rId19"/>
    <p:sldId id="834" r:id="rId20"/>
    <p:sldId id="812" r:id="rId21"/>
    <p:sldId id="790" r:id="rId22"/>
    <p:sldId id="761" r:id="rId23"/>
    <p:sldId id="814" r:id="rId24"/>
    <p:sldId id="815" r:id="rId25"/>
    <p:sldId id="701" r:id="rId26"/>
    <p:sldId id="816" r:id="rId27"/>
    <p:sldId id="817" r:id="rId28"/>
    <p:sldId id="818" r:id="rId29"/>
    <p:sldId id="819" r:id="rId30"/>
    <p:sldId id="702" r:id="rId31"/>
    <p:sldId id="782" r:id="rId32"/>
    <p:sldId id="821" r:id="rId33"/>
    <p:sldId id="784" r:id="rId34"/>
    <p:sldId id="824" r:id="rId35"/>
    <p:sldId id="930" r:id="rId36"/>
    <p:sldId id="931" r:id="rId37"/>
    <p:sldId id="827" r:id="rId38"/>
    <p:sldId id="829" r:id="rId39"/>
    <p:sldId id="831" r:id="rId40"/>
    <p:sldId id="820" r:id="rId41"/>
    <p:sldId id="823" r:id="rId42"/>
    <p:sldId id="841" r:id="rId43"/>
    <p:sldId id="911" r:id="rId44"/>
    <p:sldId id="910" r:id="rId45"/>
    <p:sldId id="842" r:id="rId46"/>
    <p:sldId id="844" r:id="rId47"/>
    <p:sldId id="845" r:id="rId48"/>
    <p:sldId id="912" r:id="rId49"/>
    <p:sldId id="847" r:id="rId50"/>
    <p:sldId id="848" r:id="rId51"/>
    <p:sldId id="850" r:id="rId52"/>
    <p:sldId id="852" r:id="rId53"/>
    <p:sldId id="914" r:id="rId54"/>
    <p:sldId id="855" r:id="rId55"/>
    <p:sldId id="856" r:id="rId56"/>
    <p:sldId id="858" r:id="rId57"/>
    <p:sldId id="924" r:id="rId58"/>
    <p:sldId id="860" r:id="rId59"/>
    <p:sldId id="925" r:id="rId60"/>
    <p:sldId id="926" r:id="rId61"/>
    <p:sldId id="863" r:id="rId62"/>
    <p:sldId id="913" r:id="rId63"/>
    <p:sldId id="865" r:id="rId64"/>
    <p:sldId id="927" r:id="rId65"/>
    <p:sldId id="915" r:id="rId66"/>
    <p:sldId id="869" r:id="rId67"/>
    <p:sldId id="916" r:id="rId68"/>
    <p:sldId id="919" r:id="rId69"/>
    <p:sldId id="917" r:id="rId70"/>
    <p:sldId id="920" r:id="rId71"/>
    <p:sldId id="901" r:id="rId72"/>
    <p:sldId id="902" r:id="rId73"/>
    <p:sldId id="903" r:id="rId74"/>
    <p:sldId id="904" r:id="rId75"/>
    <p:sldId id="905" r:id="rId76"/>
    <p:sldId id="906" r:id="rId77"/>
    <p:sldId id="908" r:id="rId78"/>
    <p:sldId id="934" r:id="rId79"/>
    <p:sldId id="909" r:id="rId80"/>
    <p:sldId id="932" r:id="rId81"/>
    <p:sldId id="933" r:id="rId82"/>
    <p:sldId id="685" r:id="rId83"/>
  </p:sldIdLst>
  <p:sldSz cx="9144000" cy="6858000" type="screen4x3"/>
  <p:notesSz cx="6858000" cy="987266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660066"/>
    <a:srgbClr val="9933FF"/>
    <a:srgbClr val="003300"/>
    <a:srgbClr val="006600"/>
    <a:srgbClr val="FF99FF"/>
    <a:srgbClr val="FF7C80"/>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4" autoAdjust="0"/>
    <p:restoredTop sz="95881" autoAdjust="0"/>
  </p:normalViewPr>
  <p:slideViewPr>
    <p:cSldViewPr snapToGrid="0">
      <p:cViewPr varScale="1">
        <p:scale>
          <a:sx n="108" d="100"/>
          <a:sy n="108" d="100"/>
        </p:scale>
        <p:origin x="-183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7526"/>
    </p:cViewPr>
  </p:sorterViewPr>
  <p:notesViewPr>
    <p:cSldViewPr snapToGrid="0">
      <p:cViewPr varScale="1">
        <p:scale>
          <a:sx n="75" d="100"/>
          <a:sy n="75" d="100"/>
        </p:scale>
        <p:origin x="-3336" y="-90"/>
      </p:cViewPr>
      <p:guideLst>
        <p:guide orient="horz" pos="3109"/>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hyperlink" Target="http://www.comp.nus.edu.sg/~cs1020/2_resources/lectures.html"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comp.nus.edu.sg/~cs1020/2_resources/lectures.html" TargetMode="External"/><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A11EA-323B-4707-895B-4B9D1687664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ED2F955-2120-4923-9611-8AAF93F827CA}">
      <dgm:prSet phldrT="[Text]"/>
      <dgm:spPr>
        <a:solidFill>
          <a:srgbClr val="9933FF"/>
        </a:solidFill>
        <a:ln>
          <a:solidFill>
            <a:srgbClr val="9933FF"/>
          </a:solidFill>
        </a:ln>
      </dgm:spPr>
      <dgm:t>
        <a:bodyPr/>
        <a:lstStyle/>
        <a:p>
          <a:r>
            <a:rPr lang="en-US" dirty="0" smtClean="0"/>
            <a:t>1</a:t>
          </a:r>
          <a:endParaRPr lang="en-US" dirty="0"/>
        </a:p>
      </dgm:t>
    </dgm:pt>
    <dgm:pt modelId="{4017A13B-00DD-453B-A717-0EE681D464B5}" type="parTrans" cxnId="{655687F6-E705-49EF-9481-6F2C21D287EF}">
      <dgm:prSet/>
      <dgm:spPr/>
      <dgm:t>
        <a:bodyPr/>
        <a:lstStyle/>
        <a:p>
          <a:endParaRPr lang="en-US"/>
        </a:p>
      </dgm:t>
    </dgm:pt>
    <dgm:pt modelId="{0F80FB6D-866C-4704-ADF8-3CFB6EB56F4F}" type="sibTrans" cxnId="{655687F6-E705-49EF-9481-6F2C21D287EF}">
      <dgm:prSet/>
      <dgm:spPr/>
      <dgm:t>
        <a:bodyPr/>
        <a:lstStyle/>
        <a:p>
          <a:endParaRPr lang="en-US"/>
        </a:p>
      </dgm:t>
    </dgm:pt>
    <dgm:pt modelId="{DEBD6EF9-2804-423B-9DF9-F21060D61466}">
      <dgm:prSet phldrT="[Text]" custT="1"/>
      <dgm:spPr/>
      <dgm:t>
        <a:bodyPr/>
        <a:lstStyle/>
        <a:p>
          <a:r>
            <a:rPr lang="en-US" sz="2400" dirty="0" smtClean="0"/>
            <a:t>Able to define a List ADT</a:t>
          </a:r>
          <a:endParaRPr lang="en-US" sz="2400" dirty="0"/>
        </a:p>
      </dgm:t>
    </dgm:pt>
    <dgm:pt modelId="{5B933FA4-8D86-4F7D-8E4D-40B626870BD3}" type="parTrans" cxnId="{F78A3CEB-97F9-4415-B7DD-099ACA7A8C9C}">
      <dgm:prSet/>
      <dgm:spPr/>
      <dgm:t>
        <a:bodyPr/>
        <a:lstStyle/>
        <a:p>
          <a:endParaRPr lang="en-US"/>
        </a:p>
      </dgm:t>
    </dgm:pt>
    <dgm:pt modelId="{5EAE268D-523B-4FEB-B34C-35B99AF6F8C8}" type="sibTrans" cxnId="{F78A3CEB-97F9-4415-B7DD-099ACA7A8C9C}">
      <dgm:prSet/>
      <dgm:spPr/>
      <dgm:t>
        <a:bodyPr/>
        <a:lstStyle/>
        <a:p>
          <a:endParaRPr lang="en-US"/>
        </a:p>
      </dgm:t>
    </dgm:pt>
    <dgm:pt modelId="{9CE06BC0-032E-4149-919B-24D09572F737}">
      <dgm:prSet phldrT="[Text]"/>
      <dgm:spPr>
        <a:solidFill>
          <a:srgbClr val="FF7C80"/>
        </a:solidFill>
        <a:ln>
          <a:solidFill>
            <a:srgbClr val="FF7C80"/>
          </a:solidFill>
        </a:ln>
      </dgm:spPr>
      <dgm:t>
        <a:bodyPr/>
        <a:lstStyle/>
        <a:p>
          <a:r>
            <a:rPr lang="en-US" dirty="0" smtClean="0"/>
            <a:t>2</a:t>
          </a:r>
          <a:endParaRPr lang="en-US" dirty="0"/>
        </a:p>
      </dgm:t>
    </dgm:pt>
    <dgm:pt modelId="{C2815A91-FF76-456E-BDCD-7EAC9726195B}" type="parTrans" cxnId="{03B6E75F-88B1-4EF6-96D1-FC1E8C659CD0}">
      <dgm:prSet/>
      <dgm:spPr/>
      <dgm:t>
        <a:bodyPr/>
        <a:lstStyle/>
        <a:p>
          <a:endParaRPr lang="en-US"/>
        </a:p>
      </dgm:t>
    </dgm:pt>
    <dgm:pt modelId="{10126DF6-3E42-4D40-9688-6A1FBB3BFC04}" type="sibTrans" cxnId="{03B6E75F-88B1-4EF6-96D1-FC1E8C659CD0}">
      <dgm:prSet/>
      <dgm:spPr/>
      <dgm:t>
        <a:bodyPr/>
        <a:lstStyle/>
        <a:p>
          <a:endParaRPr lang="en-US"/>
        </a:p>
      </dgm:t>
    </dgm:pt>
    <dgm:pt modelId="{7DF50EEE-E66E-402D-A97F-C4566E2DA512}">
      <dgm:prSet phldrT="[Text]" custT="1"/>
      <dgm:spPr/>
      <dgm:t>
        <a:bodyPr/>
        <a:lstStyle/>
        <a:p>
          <a:r>
            <a:rPr lang="en-US" sz="2400" dirty="0" smtClean="0"/>
            <a:t>Able to implement a List ADT with array</a:t>
          </a:r>
          <a:endParaRPr lang="en-US" sz="2400" dirty="0"/>
        </a:p>
      </dgm:t>
    </dgm:pt>
    <dgm:pt modelId="{AAF8E71A-C5A5-4D62-AE7B-23D0A73376F2}" type="parTrans" cxnId="{9E01103A-5B40-4A5A-BE97-B75EFE091FDB}">
      <dgm:prSet/>
      <dgm:spPr/>
      <dgm:t>
        <a:bodyPr/>
        <a:lstStyle/>
        <a:p>
          <a:endParaRPr lang="en-US"/>
        </a:p>
      </dgm:t>
    </dgm:pt>
    <dgm:pt modelId="{916F7EE1-38E8-46D2-BEDD-0D0FE7F77815}" type="sibTrans" cxnId="{9E01103A-5B40-4A5A-BE97-B75EFE091FDB}">
      <dgm:prSet/>
      <dgm:spPr/>
      <dgm:t>
        <a:bodyPr/>
        <a:lstStyle/>
        <a:p>
          <a:endParaRPr lang="en-US"/>
        </a:p>
      </dgm:t>
    </dgm:pt>
    <dgm:pt modelId="{61FB8177-7993-46E5-B094-41292D251B70}">
      <dgm:prSet phldrT="[Text]"/>
      <dgm:spPr/>
      <dgm:t>
        <a:bodyPr/>
        <a:lstStyle/>
        <a:p>
          <a:r>
            <a:rPr lang="en-US" dirty="0" smtClean="0"/>
            <a:t>3</a:t>
          </a:r>
          <a:endParaRPr lang="en-US" dirty="0"/>
        </a:p>
      </dgm:t>
    </dgm:pt>
    <dgm:pt modelId="{C18B2466-5B89-406A-AEB3-A90DA73B8F42}" type="parTrans" cxnId="{ADC6E86E-521E-4EE6-92D4-8358E6DDA9AF}">
      <dgm:prSet/>
      <dgm:spPr/>
      <dgm:t>
        <a:bodyPr/>
        <a:lstStyle/>
        <a:p>
          <a:endParaRPr lang="en-US"/>
        </a:p>
      </dgm:t>
    </dgm:pt>
    <dgm:pt modelId="{21173218-360E-48E7-BB01-E407B643AE52}" type="sibTrans" cxnId="{ADC6E86E-521E-4EE6-92D4-8358E6DDA9AF}">
      <dgm:prSet/>
      <dgm:spPr/>
      <dgm:t>
        <a:bodyPr/>
        <a:lstStyle/>
        <a:p>
          <a:endParaRPr lang="en-US"/>
        </a:p>
      </dgm:t>
    </dgm:pt>
    <dgm:pt modelId="{CD7DEC81-6F6B-4BDB-AEE7-69FE1CF3B125}">
      <dgm:prSet phldrT="[Text]" custT="1"/>
      <dgm:spPr/>
      <dgm:t>
        <a:bodyPr/>
        <a:lstStyle/>
        <a:p>
          <a:r>
            <a:rPr lang="en-US" sz="2400" dirty="0" smtClean="0"/>
            <a:t>Able to implement a List ADT with linked list</a:t>
          </a:r>
          <a:endParaRPr lang="en-US" sz="2400" dirty="0"/>
        </a:p>
      </dgm:t>
    </dgm:pt>
    <dgm:pt modelId="{2000B3C0-B1A7-46BC-B2C3-ED482D801A31}" type="parTrans" cxnId="{B43DBA2F-6873-4C7E-88D3-61292AC15D8A}">
      <dgm:prSet/>
      <dgm:spPr/>
      <dgm:t>
        <a:bodyPr/>
        <a:lstStyle/>
        <a:p>
          <a:endParaRPr lang="en-US"/>
        </a:p>
      </dgm:t>
    </dgm:pt>
    <dgm:pt modelId="{800F9105-CB80-4820-94A6-674A34D42A5C}" type="sibTrans" cxnId="{B43DBA2F-6873-4C7E-88D3-61292AC15D8A}">
      <dgm:prSet/>
      <dgm:spPr/>
      <dgm:t>
        <a:bodyPr/>
        <a:lstStyle/>
        <a:p>
          <a:endParaRPr lang="en-US"/>
        </a:p>
      </dgm:t>
    </dgm:pt>
    <dgm:pt modelId="{3540AF93-8D02-49E5-8C94-6551695615D2}">
      <dgm:prSet phldrT="[Text]"/>
      <dgm:spPr>
        <a:solidFill>
          <a:srgbClr val="00B050"/>
        </a:solidFill>
        <a:ln>
          <a:solidFill>
            <a:srgbClr val="00B050"/>
          </a:solidFill>
        </a:ln>
      </dgm:spPr>
      <dgm:t>
        <a:bodyPr/>
        <a:lstStyle/>
        <a:p>
          <a:r>
            <a:rPr lang="en-US" dirty="0" smtClean="0"/>
            <a:t>4</a:t>
          </a:r>
          <a:endParaRPr lang="en-US" dirty="0"/>
        </a:p>
      </dgm:t>
    </dgm:pt>
    <dgm:pt modelId="{AB668843-C23E-4E8C-83BF-CC8343B0DAF6}" type="parTrans" cxnId="{E5303AA3-3CC3-4F56-BCC3-C758311A6FE6}">
      <dgm:prSet/>
      <dgm:spPr/>
      <dgm:t>
        <a:bodyPr/>
        <a:lstStyle/>
        <a:p>
          <a:endParaRPr lang="en-US"/>
        </a:p>
      </dgm:t>
    </dgm:pt>
    <dgm:pt modelId="{07617A85-9C5F-465E-9E86-28AACCCE8A85}" type="sibTrans" cxnId="{E5303AA3-3CC3-4F56-BCC3-C758311A6FE6}">
      <dgm:prSet/>
      <dgm:spPr/>
      <dgm:t>
        <a:bodyPr/>
        <a:lstStyle/>
        <a:p>
          <a:endParaRPr lang="en-US"/>
        </a:p>
      </dgm:t>
    </dgm:pt>
    <dgm:pt modelId="{0BA460C7-F33D-4F94-A65D-F7A4444A0DC9}">
      <dgm:prSet phldrT="[Text]" custT="1"/>
      <dgm:spPr/>
      <dgm:t>
        <a:bodyPr/>
        <a:lstStyle/>
        <a:p>
          <a:r>
            <a:rPr lang="en-US" sz="2400" dirty="0" smtClean="0"/>
            <a:t>Able to use Java API LinkedList class</a:t>
          </a:r>
          <a:endParaRPr lang="en-US" sz="2400" dirty="0"/>
        </a:p>
      </dgm:t>
    </dgm:pt>
    <dgm:pt modelId="{16A9EAA5-04C1-46D7-897E-45D75E601BD3}" type="parTrans" cxnId="{5A9B34D0-DD04-4497-85F9-C52AC014E8A4}">
      <dgm:prSet/>
      <dgm:spPr/>
      <dgm:t>
        <a:bodyPr/>
        <a:lstStyle/>
        <a:p>
          <a:endParaRPr lang="en-US"/>
        </a:p>
      </dgm:t>
    </dgm:pt>
    <dgm:pt modelId="{EAC6C53B-027D-4988-9512-88BB2DC1B1D2}" type="sibTrans" cxnId="{5A9B34D0-DD04-4497-85F9-C52AC014E8A4}">
      <dgm:prSet/>
      <dgm:spPr/>
      <dgm:t>
        <a:bodyPr/>
        <a:lstStyle/>
        <a:p>
          <a:endParaRPr lang="en-US"/>
        </a:p>
      </dgm:t>
    </dgm:pt>
    <dgm:pt modelId="{9243B227-0C0E-4439-B08B-C48187B71ED3}" type="pres">
      <dgm:prSet presAssocID="{7ADA11EA-323B-4707-895B-4B9D16876644}" presName="linearFlow" presStyleCnt="0">
        <dgm:presLayoutVars>
          <dgm:dir/>
          <dgm:animLvl val="lvl"/>
          <dgm:resizeHandles val="exact"/>
        </dgm:presLayoutVars>
      </dgm:prSet>
      <dgm:spPr/>
      <dgm:t>
        <a:bodyPr/>
        <a:lstStyle/>
        <a:p>
          <a:endParaRPr lang="en-US"/>
        </a:p>
      </dgm:t>
    </dgm:pt>
    <dgm:pt modelId="{62BFFFC2-E5EE-4620-B112-2FC0CAD81860}" type="pres">
      <dgm:prSet presAssocID="{7ED2F955-2120-4923-9611-8AAF93F827CA}" presName="composite" presStyleCnt="0"/>
      <dgm:spPr/>
    </dgm:pt>
    <dgm:pt modelId="{232EAE4B-1ED0-4687-9A33-90AF17948ACD}" type="pres">
      <dgm:prSet presAssocID="{7ED2F955-2120-4923-9611-8AAF93F827CA}" presName="parentText" presStyleLbl="alignNode1" presStyleIdx="0" presStyleCnt="4">
        <dgm:presLayoutVars>
          <dgm:chMax val="1"/>
          <dgm:bulletEnabled val="1"/>
        </dgm:presLayoutVars>
      </dgm:prSet>
      <dgm:spPr/>
      <dgm:t>
        <a:bodyPr/>
        <a:lstStyle/>
        <a:p>
          <a:endParaRPr lang="en-US"/>
        </a:p>
      </dgm:t>
    </dgm:pt>
    <dgm:pt modelId="{17946CE0-4F59-49F2-83C9-45D73974197A}" type="pres">
      <dgm:prSet presAssocID="{7ED2F955-2120-4923-9611-8AAF93F827CA}" presName="descendantText" presStyleLbl="alignAcc1" presStyleIdx="0" presStyleCnt="4">
        <dgm:presLayoutVars>
          <dgm:bulletEnabled val="1"/>
        </dgm:presLayoutVars>
      </dgm:prSet>
      <dgm:spPr/>
      <dgm:t>
        <a:bodyPr/>
        <a:lstStyle/>
        <a:p>
          <a:endParaRPr lang="en-US"/>
        </a:p>
      </dgm:t>
    </dgm:pt>
    <dgm:pt modelId="{8C2FAFCB-21D8-4CC0-ABA1-F5FEEEA196E9}" type="pres">
      <dgm:prSet presAssocID="{0F80FB6D-866C-4704-ADF8-3CFB6EB56F4F}" presName="sp" presStyleCnt="0"/>
      <dgm:spPr/>
    </dgm:pt>
    <dgm:pt modelId="{66F64149-FCE0-42B2-BF46-BBEE3094C0DB}" type="pres">
      <dgm:prSet presAssocID="{9CE06BC0-032E-4149-919B-24D09572F737}" presName="composite" presStyleCnt="0"/>
      <dgm:spPr/>
    </dgm:pt>
    <dgm:pt modelId="{E26FD5B1-3991-4CE2-874F-8C2F1F1A42F2}" type="pres">
      <dgm:prSet presAssocID="{9CE06BC0-032E-4149-919B-24D09572F737}" presName="parentText" presStyleLbl="alignNode1" presStyleIdx="1" presStyleCnt="4">
        <dgm:presLayoutVars>
          <dgm:chMax val="1"/>
          <dgm:bulletEnabled val="1"/>
        </dgm:presLayoutVars>
      </dgm:prSet>
      <dgm:spPr/>
      <dgm:t>
        <a:bodyPr/>
        <a:lstStyle/>
        <a:p>
          <a:endParaRPr lang="en-US"/>
        </a:p>
      </dgm:t>
    </dgm:pt>
    <dgm:pt modelId="{F8B2D4D0-CC62-4E1F-8BFF-8FB3F6AE7A97}" type="pres">
      <dgm:prSet presAssocID="{9CE06BC0-032E-4149-919B-24D09572F737}" presName="descendantText" presStyleLbl="alignAcc1" presStyleIdx="1" presStyleCnt="4">
        <dgm:presLayoutVars>
          <dgm:bulletEnabled val="1"/>
        </dgm:presLayoutVars>
      </dgm:prSet>
      <dgm:spPr/>
      <dgm:t>
        <a:bodyPr/>
        <a:lstStyle/>
        <a:p>
          <a:endParaRPr lang="en-US"/>
        </a:p>
      </dgm:t>
    </dgm:pt>
    <dgm:pt modelId="{4580E6DB-61F0-4F9F-ADDF-378A57499B8F}" type="pres">
      <dgm:prSet presAssocID="{10126DF6-3E42-4D40-9688-6A1FBB3BFC04}" presName="sp" presStyleCnt="0"/>
      <dgm:spPr/>
    </dgm:pt>
    <dgm:pt modelId="{96D42D5D-C42A-4B1C-80BA-5321B63E8571}" type="pres">
      <dgm:prSet presAssocID="{61FB8177-7993-46E5-B094-41292D251B70}" presName="composite" presStyleCnt="0"/>
      <dgm:spPr/>
    </dgm:pt>
    <dgm:pt modelId="{07951361-5D33-45A2-9EE4-610B36FF9DB0}" type="pres">
      <dgm:prSet presAssocID="{61FB8177-7993-46E5-B094-41292D251B70}" presName="parentText" presStyleLbl="alignNode1" presStyleIdx="2" presStyleCnt="4">
        <dgm:presLayoutVars>
          <dgm:chMax val="1"/>
          <dgm:bulletEnabled val="1"/>
        </dgm:presLayoutVars>
      </dgm:prSet>
      <dgm:spPr/>
      <dgm:t>
        <a:bodyPr/>
        <a:lstStyle/>
        <a:p>
          <a:endParaRPr lang="en-US"/>
        </a:p>
      </dgm:t>
    </dgm:pt>
    <dgm:pt modelId="{7625166C-48AB-4023-B514-381FC1C29791}" type="pres">
      <dgm:prSet presAssocID="{61FB8177-7993-46E5-B094-41292D251B70}" presName="descendantText" presStyleLbl="alignAcc1" presStyleIdx="2" presStyleCnt="4">
        <dgm:presLayoutVars>
          <dgm:bulletEnabled val="1"/>
        </dgm:presLayoutVars>
      </dgm:prSet>
      <dgm:spPr/>
      <dgm:t>
        <a:bodyPr/>
        <a:lstStyle/>
        <a:p>
          <a:endParaRPr lang="en-US"/>
        </a:p>
      </dgm:t>
    </dgm:pt>
    <dgm:pt modelId="{0BB23987-6A99-409A-B8A3-16E407FE05C9}" type="pres">
      <dgm:prSet presAssocID="{21173218-360E-48E7-BB01-E407B643AE52}" presName="sp" presStyleCnt="0"/>
      <dgm:spPr/>
    </dgm:pt>
    <dgm:pt modelId="{0930608F-2225-49FE-A86F-09FB4D0F7E9F}" type="pres">
      <dgm:prSet presAssocID="{3540AF93-8D02-49E5-8C94-6551695615D2}" presName="composite" presStyleCnt="0"/>
      <dgm:spPr/>
    </dgm:pt>
    <dgm:pt modelId="{30A22B96-D0A9-4021-B644-FA31FA75A3A2}" type="pres">
      <dgm:prSet presAssocID="{3540AF93-8D02-49E5-8C94-6551695615D2}" presName="parentText" presStyleLbl="alignNode1" presStyleIdx="3" presStyleCnt="4">
        <dgm:presLayoutVars>
          <dgm:chMax val="1"/>
          <dgm:bulletEnabled val="1"/>
        </dgm:presLayoutVars>
      </dgm:prSet>
      <dgm:spPr/>
      <dgm:t>
        <a:bodyPr/>
        <a:lstStyle/>
        <a:p>
          <a:endParaRPr lang="en-US"/>
        </a:p>
      </dgm:t>
    </dgm:pt>
    <dgm:pt modelId="{C3B9ADA7-ECC6-48E1-8CF9-FAD428EA5191}" type="pres">
      <dgm:prSet presAssocID="{3540AF93-8D02-49E5-8C94-6551695615D2}" presName="descendantText" presStyleLbl="alignAcc1" presStyleIdx="3" presStyleCnt="4">
        <dgm:presLayoutVars>
          <dgm:bulletEnabled val="1"/>
        </dgm:presLayoutVars>
      </dgm:prSet>
      <dgm:spPr/>
      <dgm:t>
        <a:bodyPr/>
        <a:lstStyle/>
        <a:p>
          <a:endParaRPr lang="en-US"/>
        </a:p>
      </dgm:t>
    </dgm:pt>
  </dgm:ptLst>
  <dgm:cxnLst>
    <dgm:cxn modelId="{ADC6E86E-521E-4EE6-92D4-8358E6DDA9AF}" srcId="{7ADA11EA-323B-4707-895B-4B9D16876644}" destId="{61FB8177-7993-46E5-B094-41292D251B70}" srcOrd="2" destOrd="0" parTransId="{C18B2466-5B89-406A-AEB3-A90DA73B8F42}" sibTransId="{21173218-360E-48E7-BB01-E407B643AE52}"/>
    <dgm:cxn modelId="{5A9B34D0-DD04-4497-85F9-C52AC014E8A4}" srcId="{3540AF93-8D02-49E5-8C94-6551695615D2}" destId="{0BA460C7-F33D-4F94-A65D-F7A4444A0DC9}" srcOrd="0" destOrd="0" parTransId="{16A9EAA5-04C1-46D7-897E-45D75E601BD3}" sibTransId="{EAC6C53B-027D-4988-9512-88BB2DC1B1D2}"/>
    <dgm:cxn modelId="{A1C38080-4DD2-4D41-B634-597A6491906A}" type="presOf" srcId="{9CE06BC0-032E-4149-919B-24D09572F737}" destId="{E26FD5B1-3991-4CE2-874F-8C2F1F1A42F2}" srcOrd="0" destOrd="0" presId="urn:microsoft.com/office/officeart/2005/8/layout/chevron2"/>
    <dgm:cxn modelId="{9E01103A-5B40-4A5A-BE97-B75EFE091FDB}" srcId="{9CE06BC0-032E-4149-919B-24D09572F737}" destId="{7DF50EEE-E66E-402D-A97F-C4566E2DA512}" srcOrd="0" destOrd="0" parTransId="{AAF8E71A-C5A5-4D62-AE7B-23D0A73376F2}" sibTransId="{916F7EE1-38E8-46D2-BEDD-0D0FE7F77815}"/>
    <dgm:cxn modelId="{D9EE75DA-1E10-4F72-B405-53DABB8C78EF}" type="presOf" srcId="{CD7DEC81-6F6B-4BDB-AEE7-69FE1CF3B125}" destId="{7625166C-48AB-4023-B514-381FC1C29791}" srcOrd="0" destOrd="0" presId="urn:microsoft.com/office/officeart/2005/8/layout/chevron2"/>
    <dgm:cxn modelId="{0F439757-C830-47A5-99AE-7E615D2A12FC}" type="presOf" srcId="{61FB8177-7993-46E5-B094-41292D251B70}" destId="{07951361-5D33-45A2-9EE4-610B36FF9DB0}" srcOrd="0" destOrd="0" presId="urn:microsoft.com/office/officeart/2005/8/layout/chevron2"/>
    <dgm:cxn modelId="{B4AC30DE-5CB5-4131-81F3-7013FA76C519}" type="presOf" srcId="{DEBD6EF9-2804-423B-9DF9-F21060D61466}" destId="{17946CE0-4F59-49F2-83C9-45D73974197A}" srcOrd="0" destOrd="0" presId="urn:microsoft.com/office/officeart/2005/8/layout/chevron2"/>
    <dgm:cxn modelId="{F78A3CEB-97F9-4415-B7DD-099ACA7A8C9C}" srcId="{7ED2F955-2120-4923-9611-8AAF93F827CA}" destId="{DEBD6EF9-2804-423B-9DF9-F21060D61466}" srcOrd="0" destOrd="0" parTransId="{5B933FA4-8D86-4F7D-8E4D-40B626870BD3}" sibTransId="{5EAE268D-523B-4FEB-B34C-35B99AF6F8C8}"/>
    <dgm:cxn modelId="{B43DBA2F-6873-4C7E-88D3-61292AC15D8A}" srcId="{61FB8177-7993-46E5-B094-41292D251B70}" destId="{CD7DEC81-6F6B-4BDB-AEE7-69FE1CF3B125}" srcOrd="0" destOrd="0" parTransId="{2000B3C0-B1A7-46BC-B2C3-ED482D801A31}" sibTransId="{800F9105-CB80-4820-94A6-674A34D42A5C}"/>
    <dgm:cxn modelId="{B82754DE-B314-4A89-B577-A5EDDFF78C39}" type="presOf" srcId="{7ED2F955-2120-4923-9611-8AAF93F827CA}" destId="{232EAE4B-1ED0-4687-9A33-90AF17948ACD}" srcOrd="0" destOrd="0" presId="urn:microsoft.com/office/officeart/2005/8/layout/chevron2"/>
    <dgm:cxn modelId="{655687F6-E705-49EF-9481-6F2C21D287EF}" srcId="{7ADA11EA-323B-4707-895B-4B9D16876644}" destId="{7ED2F955-2120-4923-9611-8AAF93F827CA}" srcOrd="0" destOrd="0" parTransId="{4017A13B-00DD-453B-A717-0EE681D464B5}" sibTransId="{0F80FB6D-866C-4704-ADF8-3CFB6EB56F4F}"/>
    <dgm:cxn modelId="{1EF0B918-426E-4F6E-9CF3-2A8220D29AC8}" type="presOf" srcId="{7DF50EEE-E66E-402D-A97F-C4566E2DA512}" destId="{F8B2D4D0-CC62-4E1F-8BFF-8FB3F6AE7A97}" srcOrd="0" destOrd="0" presId="urn:microsoft.com/office/officeart/2005/8/layout/chevron2"/>
    <dgm:cxn modelId="{2F0DABB9-74A1-4C13-8887-6F0E61EE6019}" type="presOf" srcId="{7ADA11EA-323B-4707-895B-4B9D16876644}" destId="{9243B227-0C0E-4439-B08B-C48187B71ED3}" srcOrd="0" destOrd="0" presId="urn:microsoft.com/office/officeart/2005/8/layout/chevron2"/>
    <dgm:cxn modelId="{03B6E75F-88B1-4EF6-96D1-FC1E8C659CD0}" srcId="{7ADA11EA-323B-4707-895B-4B9D16876644}" destId="{9CE06BC0-032E-4149-919B-24D09572F737}" srcOrd="1" destOrd="0" parTransId="{C2815A91-FF76-456E-BDCD-7EAC9726195B}" sibTransId="{10126DF6-3E42-4D40-9688-6A1FBB3BFC04}"/>
    <dgm:cxn modelId="{02191378-F905-4ECF-BCCD-C55DBCB86319}" type="presOf" srcId="{0BA460C7-F33D-4F94-A65D-F7A4444A0DC9}" destId="{C3B9ADA7-ECC6-48E1-8CF9-FAD428EA5191}" srcOrd="0" destOrd="0" presId="urn:microsoft.com/office/officeart/2005/8/layout/chevron2"/>
    <dgm:cxn modelId="{E451DE5A-6295-4742-90F5-58F39681C0D8}" type="presOf" srcId="{3540AF93-8D02-49E5-8C94-6551695615D2}" destId="{30A22B96-D0A9-4021-B644-FA31FA75A3A2}" srcOrd="0" destOrd="0" presId="urn:microsoft.com/office/officeart/2005/8/layout/chevron2"/>
    <dgm:cxn modelId="{E5303AA3-3CC3-4F56-BCC3-C758311A6FE6}" srcId="{7ADA11EA-323B-4707-895B-4B9D16876644}" destId="{3540AF93-8D02-49E5-8C94-6551695615D2}" srcOrd="3" destOrd="0" parTransId="{AB668843-C23E-4E8C-83BF-CC8343B0DAF6}" sibTransId="{07617A85-9C5F-465E-9E86-28AACCCE8A85}"/>
    <dgm:cxn modelId="{66B363B6-5F6B-455B-AEB6-36B9F4ACF6C7}" type="presParOf" srcId="{9243B227-0C0E-4439-B08B-C48187B71ED3}" destId="{62BFFFC2-E5EE-4620-B112-2FC0CAD81860}" srcOrd="0" destOrd="0" presId="urn:microsoft.com/office/officeart/2005/8/layout/chevron2"/>
    <dgm:cxn modelId="{731ED730-4C67-4BBF-8BB4-AC88C0DE26F6}" type="presParOf" srcId="{62BFFFC2-E5EE-4620-B112-2FC0CAD81860}" destId="{232EAE4B-1ED0-4687-9A33-90AF17948ACD}" srcOrd="0" destOrd="0" presId="urn:microsoft.com/office/officeart/2005/8/layout/chevron2"/>
    <dgm:cxn modelId="{6FCE6F58-9C9E-423B-BBAC-1605B2958430}" type="presParOf" srcId="{62BFFFC2-E5EE-4620-B112-2FC0CAD81860}" destId="{17946CE0-4F59-49F2-83C9-45D73974197A}" srcOrd="1" destOrd="0" presId="urn:microsoft.com/office/officeart/2005/8/layout/chevron2"/>
    <dgm:cxn modelId="{A6294E0D-0A1B-4D6F-B06A-230EB694EFE7}" type="presParOf" srcId="{9243B227-0C0E-4439-B08B-C48187B71ED3}" destId="{8C2FAFCB-21D8-4CC0-ABA1-F5FEEEA196E9}" srcOrd="1" destOrd="0" presId="urn:microsoft.com/office/officeart/2005/8/layout/chevron2"/>
    <dgm:cxn modelId="{853DBF45-3E62-41BE-94F7-E8B3CCE9D992}" type="presParOf" srcId="{9243B227-0C0E-4439-B08B-C48187B71ED3}" destId="{66F64149-FCE0-42B2-BF46-BBEE3094C0DB}" srcOrd="2" destOrd="0" presId="urn:microsoft.com/office/officeart/2005/8/layout/chevron2"/>
    <dgm:cxn modelId="{E868A598-6FD7-4FAA-A1D0-4F9C1BF5DC33}" type="presParOf" srcId="{66F64149-FCE0-42B2-BF46-BBEE3094C0DB}" destId="{E26FD5B1-3991-4CE2-874F-8C2F1F1A42F2}" srcOrd="0" destOrd="0" presId="urn:microsoft.com/office/officeart/2005/8/layout/chevron2"/>
    <dgm:cxn modelId="{9C2C03A5-2CB4-4494-9C21-891BAC4916BB}" type="presParOf" srcId="{66F64149-FCE0-42B2-BF46-BBEE3094C0DB}" destId="{F8B2D4D0-CC62-4E1F-8BFF-8FB3F6AE7A97}" srcOrd="1" destOrd="0" presId="urn:microsoft.com/office/officeart/2005/8/layout/chevron2"/>
    <dgm:cxn modelId="{B77488F3-73E8-4083-B71E-DDBC712BAA7E}" type="presParOf" srcId="{9243B227-0C0E-4439-B08B-C48187B71ED3}" destId="{4580E6DB-61F0-4F9F-ADDF-378A57499B8F}" srcOrd="3" destOrd="0" presId="urn:microsoft.com/office/officeart/2005/8/layout/chevron2"/>
    <dgm:cxn modelId="{7943EFBC-ECDB-4D93-B190-F32A65A75278}" type="presParOf" srcId="{9243B227-0C0E-4439-B08B-C48187B71ED3}" destId="{96D42D5D-C42A-4B1C-80BA-5321B63E8571}" srcOrd="4" destOrd="0" presId="urn:microsoft.com/office/officeart/2005/8/layout/chevron2"/>
    <dgm:cxn modelId="{CB9FEFA3-5E1E-4C28-ACD1-8EC5D791E489}" type="presParOf" srcId="{96D42D5D-C42A-4B1C-80BA-5321B63E8571}" destId="{07951361-5D33-45A2-9EE4-610B36FF9DB0}" srcOrd="0" destOrd="0" presId="urn:microsoft.com/office/officeart/2005/8/layout/chevron2"/>
    <dgm:cxn modelId="{6C1E089E-F2EC-489B-AEDB-41DCD0220D24}" type="presParOf" srcId="{96D42D5D-C42A-4B1C-80BA-5321B63E8571}" destId="{7625166C-48AB-4023-B514-381FC1C29791}" srcOrd="1" destOrd="0" presId="urn:microsoft.com/office/officeart/2005/8/layout/chevron2"/>
    <dgm:cxn modelId="{8755C1A2-9F75-4488-BEA5-5C81AB1B01D7}" type="presParOf" srcId="{9243B227-0C0E-4439-B08B-C48187B71ED3}" destId="{0BB23987-6A99-409A-B8A3-16E407FE05C9}" srcOrd="5" destOrd="0" presId="urn:microsoft.com/office/officeart/2005/8/layout/chevron2"/>
    <dgm:cxn modelId="{17061B44-B405-4CE3-9B2E-E5A8C89DEA95}" type="presParOf" srcId="{9243B227-0C0E-4439-B08B-C48187B71ED3}" destId="{0930608F-2225-49FE-A86F-09FB4D0F7E9F}" srcOrd="6" destOrd="0" presId="urn:microsoft.com/office/officeart/2005/8/layout/chevron2"/>
    <dgm:cxn modelId="{5FEBA22B-6698-4A9C-9845-A83905FCDADC}" type="presParOf" srcId="{0930608F-2225-49FE-A86F-09FB4D0F7E9F}" destId="{30A22B96-D0A9-4021-B644-FA31FA75A3A2}" srcOrd="0" destOrd="0" presId="urn:microsoft.com/office/officeart/2005/8/layout/chevron2"/>
    <dgm:cxn modelId="{0610415F-99D8-4C21-BBC9-9367CAC18D7E}" type="presParOf" srcId="{0930608F-2225-49FE-A86F-09FB4D0F7E9F}" destId="{C3B9ADA7-ECC6-48E1-8CF9-FAD428EA519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62E928-676D-428E-8E83-FEAED208C0F7}" type="doc">
      <dgm:prSet loTypeId="urn:microsoft.com/office/officeart/2005/8/layout/vList3#1"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custT="1"/>
      <dgm:spPr>
        <a:solidFill>
          <a:srgbClr val="5BFB81"/>
        </a:solidFill>
      </dgm:spPr>
      <dgm:t>
        <a:bodyPr/>
        <a:lstStyle/>
        <a:p>
          <a:pPr marL="0" indent="0">
            <a:lnSpc>
              <a:spcPct val="90000"/>
            </a:lnSpc>
            <a:spcBef>
              <a:spcPct val="0"/>
            </a:spcBef>
            <a:spcAft>
              <a:spcPct val="35000"/>
            </a:spcAft>
          </a:pPr>
          <a:r>
            <a:rPr lang="en-US" sz="2800" dirty="0" smtClean="0">
              <a:solidFill>
                <a:schemeClr val="tx1"/>
              </a:solidFill>
            </a:rPr>
            <a:t>Book</a:t>
          </a:r>
          <a:endParaRPr lang="en-US" sz="2800" dirty="0">
            <a:solidFill>
              <a:schemeClr val="tx1"/>
            </a:solidFill>
          </a:endParaRPr>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smtClean="0">
              <a:solidFill>
                <a:schemeClr val="tx1"/>
              </a:solidFill>
            </a:rPr>
            <a:t>List ADT:</a:t>
          </a:r>
          <a:r>
            <a:rPr lang="en-US" sz="2200" baseline="0" dirty="0" smtClean="0">
              <a:solidFill>
                <a:schemeClr val="tx1"/>
              </a:solidFill>
            </a:rPr>
            <a:t> Chapter 4, pages 227 to 233</a:t>
          </a:r>
          <a:endParaRPr lang="en-US" sz="2200" baseline="0" dirty="0">
            <a:solidFill>
              <a:schemeClr val="tx1"/>
            </a:solidFill>
            <a:latin typeface="+mn-lt"/>
          </a:endParaRP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15A46DDB-42AA-4BBF-AE75-5C9F19A8EE95}">
      <dgm:prSet phldrT="[Text]" custT="1"/>
      <dgm:spPr>
        <a:solidFill>
          <a:srgbClr val="FFFF66"/>
        </a:solidFill>
      </dgm:spPr>
      <dgm:t>
        <a:bodyPr/>
        <a:lstStyle/>
        <a:p>
          <a:r>
            <a:rPr lang="en-US" sz="2800" dirty="0" smtClean="0">
              <a:solidFill>
                <a:schemeClr val="tx1"/>
              </a:solidFill>
            </a:rPr>
            <a:t>CS1020 website </a:t>
          </a:r>
          <a:r>
            <a:rPr lang="en-US" sz="2800" dirty="0" smtClean="0">
              <a:solidFill>
                <a:schemeClr val="tx1"/>
              </a:solidFill>
              <a:sym typeface="Wingdings" panose="05000000000000000000" pitchFamily="2" charset="2"/>
            </a:rPr>
            <a:t> Resources  Lectures</a:t>
          </a:r>
          <a:endParaRPr lang="en-US" sz="2800" dirty="0">
            <a:solidFill>
              <a:schemeClr val="tx1"/>
            </a:solidFill>
          </a:endParaRPr>
        </a:p>
      </dgm:t>
    </dgm:pt>
    <dgm:pt modelId="{1487AE3B-E410-4684-A690-44AC20879B64}" type="parTrans" cxnId="{35333C5F-1D81-4079-906C-3900D65FF27C}">
      <dgm:prSet/>
      <dgm:spPr/>
      <dgm:t>
        <a:bodyPr/>
        <a:lstStyle/>
        <a:p>
          <a:endParaRPr lang="en-US"/>
        </a:p>
      </dgm:t>
    </dgm:pt>
    <dgm:pt modelId="{00B4D831-1A32-4AD0-84AF-8AFC1A48E7F9}" type="sibTrans" cxnId="{35333C5F-1D81-4079-906C-3900D65FF27C}">
      <dgm:prSet/>
      <dgm:spPr/>
      <dgm:t>
        <a:bodyPr/>
        <a:lstStyle/>
        <a:p>
          <a:endParaRPr lang="en-US"/>
        </a:p>
      </dgm:t>
    </dgm:pt>
    <dgm:pt modelId="{6D3F791B-D2DD-426C-ACEF-4A7F889FA29F}">
      <dgm:prSet phldrT="[Text]" custT="1"/>
      <dgm:spPr>
        <a:solidFill>
          <a:srgbClr val="FFFF66"/>
        </a:solidFill>
      </dgm:spPr>
      <dgm:t>
        <a:bodyPr/>
        <a:lstStyle/>
        <a:p>
          <a:r>
            <a:rPr lang="en-US" sz="2200" baseline="0" dirty="0" smtClean="0">
              <a:solidFill>
                <a:schemeClr val="tx1"/>
              </a:solidFill>
              <a:hlinkClick xmlns:r="http://schemas.openxmlformats.org/officeDocument/2006/relationships" r:id="rId1"/>
            </a:rPr>
            <a:t>http://www.comp.nus.edu.sg/</a:t>
          </a:r>
          <a:br>
            <a:rPr lang="en-US" sz="2200" baseline="0" dirty="0" smtClean="0">
              <a:solidFill>
                <a:schemeClr val="tx1"/>
              </a:solidFill>
              <a:hlinkClick xmlns:r="http://schemas.openxmlformats.org/officeDocument/2006/relationships" r:id="rId1"/>
            </a:rPr>
          </a:br>
          <a:r>
            <a:rPr lang="en-US" sz="2200" baseline="0" dirty="0" smtClean="0">
              <a:solidFill>
                <a:schemeClr val="tx1"/>
              </a:solidFill>
              <a:hlinkClick xmlns:r="http://schemas.openxmlformats.org/officeDocument/2006/relationships" r:id="rId1"/>
            </a:rPr>
            <a:t>~cs1020/2_resources/lectures.html</a:t>
          </a:r>
          <a:r>
            <a:rPr lang="en-US" sz="2200" baseline="0" dirty="0" smtClean="0">
              <a:solidFill>
                <a:schemeClr val="tx1"/>
              </a:solidFill>
            </a:rPr>
            <a:t> </a:t>
          </a:r>
          <a:endParaRPr lang="en-US" sz="2200" baseline="0" dirty="0">
            <a:solidFill>
              <a:schemeClr val="tx1"/>
            </a:solidFill>
          </a:endParaRPr>
        </a:p>
      </dgm:t>
    </dgm:pt>
    <dgm:pt modelId="{31C8CEE9-AAE9-4B4C-BEF9-E822E9ABD43E}" type="parTrans" cxnId="{2A2C85E8-EF86-4FE4-814F-631FB7B7A97B}">
      <dgm:prSet/>
      <dgm:spPr/>
      <dgm:t>
        <a:bodyPr/>
        <a:lstStyle/>
        <a:p>
          <a:endParaRPr lang="en-US"/>
        </a:p>
      </dgm:t>
    </dgm:pt>
    <dgm:pt modelId="{AF9012BD-7807-4957-B43C-821558493998}" type="sibTrans" cxnId="{2A2C85E8-EF86-4FE4-814F-631FB7B7A97B}">
      <dgm:prSet/>
      <dgm:spPr/>
      <dgm:t>
        <a:bodyPr/>
        <a:lstStyle/>
        <a:p>
          <a:endParaRPr lang="en-US"/>
        </a:p>
      </dgm:t>
    </dgm:pt>
    <dgm:pt modelId="{CCAD265B-CB61-476F-8EB2-F8AA7BE6F91E}">
      <dgm:prSet phldrT="[Text]" custT="1"/>
      <dgm:spPr>
        <a:solidFill>
          <a:srgbClr val="5BFB81"/>
        </a:solidFill>
      </dgm:spPr>
      <dgm:t>
        <a:bodyPr/>
        <a:lstStyle/>
        <a:p>
          <a:pPr marL="465138" indent="-293688">
            <a:lnSpc>
              <a:spcPct val="100000"/>
            </a:lnSpc>
            <a:spcBef>
              <a:spcPts val="0"/>
            </a:spcBef>
            <a:spcAft>
              <a:spcPts val="600"/>
            </a:spcAft>
          </a:pPr>
          <a:endParaRPr lang="en-US" sz="2200" baseline="0" dirty="0">
            <a:solidFill>
              <a:schemeClr val="tx1"/>
            </a:solidFill>
            <a:latin typeface="+mn-lt"/>
          </a:endParaRPr>
        </a:p>
      </dgm:t>
    </dgm:pt>
    <dgm:pt modelId="{897CD898-D411-4B08-B343-9EE9896B6C32}" type="parTrans" cxnId="{4ACEFEC8-0E7F-4336-87B5-FB478EA75132}">
      <dgm:prSet/>
      <dgm:spPr/>
      <dgm:t>
        <a:bodyPr/>
        <a:lstStyle/>
        <a:p>
          <a:endParaRPr lang="en-US"/>
        </a:p>
      </dgm:t>
    </dgm:pt>
    <dgm:pt modelId="{571D3750-F712-47E1-A325-A681968CBBD7}" type="sibTrans" cxnId="{4ACEFEC8-0E7F-4336-87B5-FB478EA75132}">
      <dgm:prSet/>
      <dgm:spPr/>
      <dgm:t>
        <a:bodyPr/>
        <a:lstStyle/>
        <a:p>
          <a:endParaRPr lang="en-US"/>
        </a:p>
      </dgm:t>
    </dgm:pt>
    <dgm:pt modelId="{F6CE912F-21A3-4FAA-ADEC-255F16EFD9BF}">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smtClean="0">
              <a:solidFill>
                <a:schemeClr val="tx1"/>
              </a:solidFill>
              <a:latin typeface="+mn-lt"/>
            </a:rPr>
            <a:t>Linked Lists: </a:t>
          </a:r>
          <a:r>
            <a:rPr lang="en-US" sz="2200" baseline="0" dirty="0" smtClean="0">
              <a:solidFill>
                <a:schemeClr val="tx1"/>
              </a:solidFill>
              <a:latin typeface="+mn-lt"/>
            </a:rPr>
            <a:t>Chapter 5, pages 265 to 325</a:t>
          </a:r>
          <a:endParaRPr lang="en-US" sz="2200" baseline="0" dirty="0">
            <a:solidFill>
              <a:schemeClr val="tx1"/>
            </a:solidFill>
            <a:latin typeface="+mn-lt"/>
          </a:endParaRPr>
        </a:p>
      </dgm:t>
    </dgm:pt>
    <dgm:pt modelId="{BA504D16-2C5F-4916-8864-563466FFC912}" type="parTrans" cxnId="{4BC38318-53C0-4FEB-B4C9-75B74739E872}">
      <dgm:prSet/>
      <dgm:spPr/>
      <dgm:t>
        <a:bodyPr/>
        <a:lstStyle/>
        <a:p>
          <a:endParaRPr lang="en-US"/>
        </a:p>
      </dgm:t>
    </dgm:pt>
    <dgm:pt modelId="{B4F5F459-368E-4AC9-B2B2-99E5AC404ED8}" type="sibTrans" cxnId="{4BC38318-53C0-4FEB-B4C9-75B74739E872}">
      <dgm:prSet/>
      <dgm:spPr/>
      <dgm:t>
        <a:bodyPr/>
        <a:lstStyle/>
        <a:p>
          <a:endParaRPr lang="en-US"/>
        </a:p>
      </dgm:t>
    </dgm:pt>
    <dgm:pt modelId="{F689186A-B9F0-4B7E-BECC-A09536137075}">
      <dgm:prSet phldrT="[Text]" custT="1"/>
      <dgm:spPr>
        <a:solidFill>
          <a:srgbClr val="5BFB81"/>
        </a:solidFill>
      </dgm:spPr>
      <dgm:t>
        <a:bodyPr/>
        <a:lstStyle/>
        <a:p>
          <a:pPr marL="465138" indent="-293688">
            <a:lnSpc>
              <a:spcPct val="100000"/>
            </a:lnSpc>
            <a:spcBef>
              <a:spcPts val="0"/>
            </a:spcBef>
            <a:spcAft>
              <a:spcPts val="600"/>
            </a:spcAft>
          </a:pPr>
          <a:r>
            <a:rPr lang="en-US" sz="2200" baseline="0" dirty="0" smtClean="0">
              <a:solidFill>
                <a:schemeClr val="tx1"/>
              </a:solidFill>
              <a:latin typeface="+mn-lt"/>
            </a:rPr>
            <a:t>An array-based implementation: Chapter 4, pages 250 to 257 </a:t>
          </a:r>
          <a:endParaRPr lang="en-US" sz="2200" baseline="0" dirty="0">
            <a:solidFill>
              <a:schemeClr val="tx1"/>
            </a:solidFill>
            <a:latin typeface="+mn-lt"/>
          </a:endParaRPr>
        </a:p>
      </dgm:t>
    </dgm:pt>
    <dgm:pt modelId="{111BD96E-292E-4A38-84A6-184CD948AB29}" type="parTrans" cxnId="{59164F97-45E8-4FBB-8003-D562CC16CDCC}">
      <dgm:prSet/>
      <dgm:spPr/>
      <dgm:t>
        <a:bodyPr/>
        <a:lstStyle/>
        <a:p>
          <a:endParaRPr lang="en-US"/>
        </a:p>
      </dgm:t>
    </dgm:pt>
    <dgm:pt modelId="{13691C4D-CEF3-4AD0-BA1C-D0E3D2BB43E5}" type="sibTrans" cxnId="{59164F97-45E8-4FBB-8003-D562CC16CDCC}">
      <dgm:prSet/>
      <dgm:spPr/>
      <dgm:t>
        <a:bodyPr/>
        <a:lstStyle/>
        <a:p>
          <a:endParaRPr lang="en-US"/>
        </a:p>
      </dgm:t>
    </dgm:pt>
    <dgm:pt modelId="{92EE76E5-3762-43F0-B701-FDC1B9155319}" type="pres">
      <dgm:prSet presAssocID="{C862E928-676D-428E-8E83-FEAED208C0F7}" presName="linearFlow" presStyleCnt="0">
        <dgm:presLayoutVars>
          <dgm:dir/>
          <dgm:resizeHandles val="exact"/>
        </dgm:presLayoutVars>
      </dgm:prSet>
      <dgm:spPr/>
      <dgm:t>
        <a:bodyPr/>
        <a:lstStyle/>
        <a:p>
          <a:endParaRPr lang="en-US"/>
        </a:p>
      </dgm:t>
    </dgm:pt>
    <dgm:pt modelId="{BB6723CE-ADD8-4F40-BBA2-A73E76036D91}" type="pres">
      <dgm:prSet presAssocID="{0FE90267-9BC7-4679-8942-5FF3A3AB06ED}" presName="composite" presStyleCnt="0"/>
      <dgm:spPr/>
    </dgm:pt>
    <dgm:pt modelId="{E9C254D0-7C86-4675-AC1B-555179EDDE6F}" type="pres">
      <dgm:prSet presAssocID="{0FE90267-9BC7-4679-8942-5FF3A3AB06ED}" presName="imgShp" presStyleLbl="fgImgPlace1" presStyleIdx="0" presStyleCnt="2" custLinFactNeighborX="-17301"/>
      <dgm:spPr>
        <a:blipFill>
          <a:blip xmlns:r="http://schemas.openxmlformats.org/officeDocument/2006/relationships" r:embed="rId2">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gm:spPr>
      <dgm:t>
        <a:bodyPr/>
        <a:lstStyle/>
        <a:p>
          <a:endParaRPr lang="en-US"/>
        </a:p>
      </dgm:t>
    </dgm:pt>
    <dgm:pt modelId="{691D3C5E-B9A5-48E5-96D2-C74E4BC7C021}" type="pres">
      <dgm:prSet presAssocID="{0FE90267-9BC7-4679-8942-5FF3A3AB06ED}" presName="txShp" presStyleLbl="node1" presStyleIdx="0" presStyleCnt="2" custScaleX="140484" custScaleY="120928" custLinFactNeighborX="4261">
        <dgm:presLayoutVars>
          <dgm:bulletEnabled val="1"/>
        </dgm:presLayoutVars>
      </dgm:prSet>
      <dgm:spPr/>
      <dgm:t>
        <a:bodyPr/>
        <a:lstStyle/>
        <a:p>
          <a:endParaRPr lang="en-US"/>
        </a:p>
      </dgm:t>
    </dgm:pt>
    <dgm:pt modelId="{13220A11-ED16-4A41-B09D-38EEF3B5F949}" type="pres">
      <dgm:prSet presAssocID="{D0E060C8-5E3E-490E-B807-583FB2F11816}" presName="spacing" presStyleCnt="0"/>
      <dgm:spPr/>
    </dgm:pt>
    <dgm:pt modelId="{432ED7D5-1CA3-470E-B9D4-49E90AF170FE}" type="pres">
      <dgm:prSet presAssocID="{15A46DDB-42AA-4BBF-AE75-5C9F19A8EE95}" presName="composite" presStyleCnt="0"/>
      <dgm:spPr/>
    </dgm:pt>
    <dgm:pt modelId="{71E86C86-047A-4D09-AAD2-F51B4E8AD96C}" type="pres">
      <dgm:prSet presAssocID="{15A46DDB-42AA-4BBF-AE75-5C9F19A8EE95}" presName="imgShp" presStyleLbl="fgImgPlace1" presStyleIdx="1" presStyleCnt="2" custLinFactNeighborX="-17301"/>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gm:spPr>
      <dgm:t>
        <a:bodyPr/>
        <a:lstStyle/>
        <a:p>
          <a:endParaRPr lang="en-US"/>
        </a:p>
      </dgm:t>
    </dgm:pt>
    <dgm:pt modelId="{1CF88B78-4801-4BFE-9764-C472D8A97954}" type="pres">
      <dgm:prSet presAssocID="{15A46DDB-42AA-4BBF-AE75-5C9F19A8EE95}" presName="txShp" presStyleLbl="node1" presStyleIdx="1" presStyleCnt="2" custScaleX="125836">
        <dgm:presLayoutVars>
          <dgm:bulletEnabled val="1"/>
        </dgm:presLayoutVars>
      </dgm:prSet>
      <dgm:spPr/>
      <dgm:t>
        <a:bodyPr/>
        <a:lstStyle/>
        <a:p>
          <a:endParaRPr lang="en-US"/>
        </a:p>
      </dgm:t>
    </dgm:pt>
  </dgm:ptLst>
  <dgm:cxnLst>
    <dgm:cxn modelId="{684A15EC-9D38-4205-9D8C-CB2C59BADF41}" type="presOf" srcId="{F689186A-B9F0-4B7E-BECC-A09536137075}" destId="{691D3C5E-B9A5-48E5-96D2-C74E4BC7C021}" srcOrd="0" destOrd="2" presId="urn:microsoft.com/office/officeart/2005/8/layout/vList3#1"/>
    <dgm:cxn modelId="{4BC38318-53C0-4FEB-B4C9-75B74739E872}" srcId="{0FE90267-9BC7-4679-8942-5FF3A3AB06ED}" destId="{F6CE912F-21A3-4FAA-ADEC-255F16EFD9BF}" srcOrd="2" destOrd="0" parTransId="{BA504D16-2C5F-4916-8864-563466FFC912}" sibTransId="{B4F5F459-368E-4AC9-B2B2-99E5AC404ED8}"/>
    <dgm:cxn modelId="{B604DC77-B775-4D1F-9129-68612B5F6BE5}" srcId="{C862E928-676D-428E-8E83-FEAED208C0F7}" destId="{0FE90267-9BC7-4679-8942-5FF3A3AB06ED}" srcOrd="0" destOrd="0" parTransId="{97FF8DFD-B26D-41C3-89BA-C7B95B7D90CB}" sibTransId="{D0E060C8-5E3E-490E-B807-583FB2F11816}"/>
    <dgm:cxn modelId="{C3144358-C927-4D94-BE52-71654A8E3165}" type="presOf" srcId="{CCAD265B-CB61-476F-8EB2-F8AA7BE6F91E}" destId="{691D3C5E-B9A5-48E5-96D2-C74E4BC7C021}" srcOrd="0" destOrd="4" presId="urn:microsoft.com/office/officeart/2005/8/layout/vList3#1"/>
    <dgm:cxn modelId="{83FA6FC1-F88F-4C82-A297-1DF86F64DD4A}" type="presOf" srcId="{C862E928-676D-428E-8E83-FEAED208C0F7}" destId="{92EE76E5-3762-43F0-B701-FDC1B9155319}" srcOrd="0" destOrd="0" presId="urn:microsoft.com/office/officeart/2005/8/layout/vList3#1"/>
    <dgm:cxn modelId="{354E2678-439C-4C16-B092-9D920FB9C889}" type="presOf" srcId="{6D3F791B-D2DD-426C-ACEF-4A7F889FA29F}" destId="{1CF88B78-4801-4BFE-9764-C472D8A97954}" srcOrd="0" destOrd="1" presId="urn:microsoft.com/office/officeart/2005/8/layout/vList3#1"/>
    <dgm:cxn modelId="{35333C5F-1D81-4079-906C-3900D65FF27C}" srcId="{C862E928-676D-428E-8E83-FEAED208C0F7}" destId="{15A46DDB-42AA-4BBF-AE75-5C9F19A8EE95}" srcOrd="1" destOrd="0" parTransId="{1487AE3B-E410-4684-A690-44AC20879B64}" sibTransId="{00B4D831-1A32-4AD0-84AF-8AFC1A48E7F9}"/>
    <dgm:cxn modelId="{2AC996B7-F0B5-4313-91C8-A5FBE32F6FEA}" type="presOf" srcId="{C5CEBEED-CFB9-42A5-B5AD-5846D62AC459}" destId="{691D3C5E-B9A5-48E5-96D2-C74E4BC7C021}" srcOrd="0" destOrd="1" presId="urn:microsoft.com/office/officeart/2005/8/layout/vList3#1"/>
    <dgm:cxn modelId="{4ACEFEC8-0E7F-4336-87B5-FB478EA75132}" srcId="{0FE90267-9BC7-4679-8942-5FF3A3AB06ED}" destId="{CCAD265B-CB61-476F-8EB2-F8AA7BE6F91E}" srcOrd="3" destOrd="0" parTransId="{897CD898-D411-4B08-B343-9EE9896B6C32}" sibTransId="{571D3750-F712-47E1-A325-A681968CBBD7}"/>
    <dgm:cxn modelId="{B807A9C9-B9C8-4E83-BB9A-1ED19A38A0C3}" type="presOf" srcId="{15A46DDB-42AA-4BBF-AE75-5C9F19A8EE95}" destId="{1CF88B78-4801-4BFE-9764-C472D8A97954}" srcOrd="0" destOrd="0" presId="urn:microsoft.com/office/officeart/2005/8/layout/vList3#1"/>
    <dgm:cxn modelId="{1BBC6133-45AD-4060-8C4A-0B1D02B70742}" srcId="{0FE90267-9BC7-4679-8942-5FF3A3AB06ED}" destId="{C5CEBEED-CFB9-42A5-B5AD-5846D62AC459}" srcOrd="0" destOrd="0" parTransId="{A0A2091F-B4A7-494A-8045-F1B6768BF68E}" sibTransId="{8F2732F5-0EE9-4592-B5B0-D7D7746865F9}"/>
    <dgm:cxn modelId="{1D6058D0-81CE-4F13-B03B-ACD0A5765515}" type="presOf" srcId="{F6CE912F-21A3-4FAA-ADEC-255F16EFD9BF}" destId="{691D3C5E-B9A5-48E5-96D2-C74E4BC7C021}" srcOrd="0" destOrd="3" presId="urn:microsoft.com/office/officeart/2005/8/layout/vList3#1"/>
    <dgm:cxn modelId="{221ECC6B-FB37-4F20-8946-647EC30A4283}" type="presOf" srcId="{0FE90267-9BC7-4679-8942-5FF3A3AB06ED}" destId="{691D3C5E-B9A5-48E5-96D2-C74E4BC7C021}" srcOrd="0" destOrd="0" presId="urn:microsoft.com/office/officeart/2005/8/layout/vList3#1"/>
    <dgm:cxn modelId="{59164F97-45E8-4FBB-8003-D562CC16CDCC}" srcId="{0FE90267-9BC7-4679-8942-5FF3A3AB06ED}" destId="{F689186A-B9F0-4B7E-BECC-A09536137075}" srcOrd="1" destOrd="0" parTransId="{111BD96E-292E-4A38-84A6-184CD948AB29}" sibTransId="{13691C4D-CEF3-4AD0-BA1C-D0E3D2BB43E5}"/>
    <dgm:cxn modelId="{2A2C85E8-EF86-4FE4-814F-631FB7B7A97B}" srcId="{15A46DDB-42AA-4BBF-AE75-5C9F19A8EE95}" destId="{6D3F791B-D2DD-426C-ACEF-4A7F889FA29F}" srcOrd="0" destOrd="0" parTransId="{31C8CEE9-AAE9-4B4C-BEF9-E822E9ABD43E}" sibTransId="{AF9012BD-7807-4957-B43C-821558493998}"/>
    <dgm:cxn modelId="{CD9DF956-B88E-4F55-95A3-A574ED6A0BE1}" type="presParOf" srcId="{92EE76E5-3762-43F0-B701-FDC1B9155319}" destId="{BB6723CE-ADD8-4F40-BBA2-A73E76036D91}" srcOrd="0" destOrd="0" presId="urn:microsoft.com/office/officeart/2005/8/layout/vList3#1"/>
    <dgm:cxn modelId="{66981205-68CC-487D-A4B0-2C9047F4A5C9}" type="presParOf" srcId="{BB6723CE-ADD8-4F40-BBA2-A73E76036D91}" destId="{E9C254D0-7C86-4675-AC1B-555179EDDE6F}" srcOrd="0" destOrd="0" presId="urn:microsoft.com/office/officeart/2005/8/layout/vList3#1"/>
    <dgm:cxn modelId="{779EEF32-622C-4809-855F-E19CB46F3C33}" type="presParOf" srcId="{BB6723CE-ADD8-4F40-BBA2-A73E76036D91}" destId="{691D3C5E-B9A5-48E5-96D2-C74E4BC7C021}" srcOrd="1" destOrd="0" presId="urn:microsoft.com/office/officeart/2005/8/layout/vList3#1"/>
    <dgm:cxn modelId="{A1483B12-9DA1-4035-852B-DB2D73421967}" type="presParOf" srcId="{92EE76E5-3762-43F0-B701-FDC1B9155319}" destId="{13220A11-ED16-4A41-B09D-38EEF3B5F949}" srcOrd="1" destOrd="0" presId="urn:microsoft.com/office/officeart/2005/8/layout/vList3#1"/>
    <dgm:cxn modelId="{4001FC44-877E-4B96-9CE6-91F62D10798A}" type="presParOf" srcId="{92EE76E5-3762-43F0-B701-FDC1B9155319}" destId="{432ED7D5-1CA3-470E-B9D4-49E90AF170FE}" srcOrd="2" destOrd="0" presId="urn:microsoft.com/office/officeart/2005/8/layout/vList3#1"/>
    <dgm:cxn modelId="{7AFDE172-D892-4726-BDFB-5BFBFB5C8062}" type="presParOf" srcId="{432ED7D5-1CA3-470E-B9D4-49E90AF170FE}" destId="{71E86C86-047A-4D09-AAD2-F51B4E8AD96C}" srcOrd="0" destOrd="0" presId="urn:microsoft.com/office/officeart/2005/8/layout/vList3#1"/>
    <dgm:cxn modelId="{768BC53B-C564-49F3-8BA7-C29F2047E70D}" type="presParOf" srcId="{432ED7D5-1CA3-470E-B9D4-49E90AF170FE}" destId="{1CF88B78-4801-4BFE-9764-C472D8A9795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EAE4B-1ED0-4687-9A33-90AF17948ACD}">
      <dsp:nvSpPr>
        <dsp:cNvPr id="0" name=""/>
        <dsp:cNvSpPr/>
      </dsp:nvSpPr>
      <dsp:spPr>
        <a:xfrm rot="5400000">
          <a:off x="-176923" y="177312"/>
          <a:ext cx="1179487" cy="825641"/>
        </a:xfrm>
        <a:prstGeom prst="chevron">
          <a:avLst/>
        </a:prstGeom>
        <a:solidFill>
          <a:srgbClr val="9933FF"/>
        </a:solidFill>
        <a:ln w="25400" cap="flat" cmpd="sng" algn="ctr">
          <a:solidFill>
            <a:srgbClr val="9933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1</a:t>
          </a:r>
          <a:endParaRPr lang="en-US" sz="2400" kern="1200" dirty="0"/>
        </a:p>
      </dsp:txBody>
      <dsp:txXfrm rot="-5400000">
        <a:off x="1" y="413210"/>
        <a:ext cx="825641" cy="353846"/>
      </dsp:txXfrm>
    </dsp:sp>
    <dsp:sp modelId="{17946CE0-4F59-49F2-83C9-45D73974197A}">
      <dsp:nvSpPr>
        <dsp:cNvPr id="0" name=""/>
        <dsp:cNvSpPr/>
      </dsp:nvSpPr>
      <dsp:spPr>
        <a:xfrm rot="5400000">
          <a:off x="3694836" y="-2868805"/>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Able to define a List ADT</a:t>
          </a:r>
          <a:endParaRPr lang="en-US" sz="2400" kern="1200" dirty="0"/>
        </a:p>
      </dsp:txBody>
      <dsp:txXfrm rot="-5400000">
        <a:off x="825641" y="37816"/>
        <a:ext cx="6467630" cy="691814"/>
      </dsp:txXfrm>
    </dsp:sp>
    <dsp:sp modelId="{E26FD5B1-3991-4CE2-874F-8C2F1F1A42F2}">
      <dsp:nvSpPr>
        <dsp:cNvPr id="0" name=""/>
        <dsp:cNvSpPr/>
      </dsp:nvSpPr>
      <dsp:spPr>
        <a:xfrm rot="5400000">
          <a:off x="-176923" y="1209017"/>
          <a:ext cx="1179487" cy="825641"/>
        </a:xfrm>
        <a:prstGeom prst="chevron">
          <a:avLst/>
        </a:prstGeom>
        <a:solidFill>
          <a:srgbClr val="FF7C80"/>
        </a:solidFill>
        <a:ln w="25400" cap="flat" cmpd="sng" algn="ctr">
          <a:solidFill>
            <a:srgbClr val="FF7C8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2</a:t>
          </a:r>
          <a:endParaRPr lang="en-US" sz="2400" kern="1200" dirty="0"/>
        </a:p>
      </dsp:txBody>
      <dsp:txXfrm rot="-5400000">
        <a:off x="1" y="1444915"/>
        <a:ext cx="825641" cy="353846"/>
      </dsp:txXfrm>
    </dsp:sp>
    <dsp:sp modelId="{F8B2D4D0-CC62-4E1F-8BFF-8FB3F6AE7A97}">
      <dsp:nvSpPr>
        <dsp:cNvPr id="0" name=""/>
        <dsp:cNvSpPr/>
      </dsp:nvSpPr>
      <dsp:spPr>
        <a:xfrm rot="5400000">
          <a:off x="3694836" y="-1837100"/>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Able to implement a List ADT with array</a:t>
          </a:r>
          <a:endParaRPr lang="en-US" sz="2400" kern="1200" dirty="0"/>
        </a:p>
      </dsp:txBody>
      <dsp:txXfrm rot="-5400000">
        <a:off x="825641" y="1069521"/>
        <a:ext cx="6467630" cy="691814"/>
      </dsp:txXfrm>
    </dsp:sp>
    <dsp:sp modelId="{07951361-5D33-45A2-9EE4-610B36FF9DB0}">
      <dsp:nvSpPr>
        <dsp:cNvPr id="0" name=""/>
        <dsp:cNvSpPr/>
      </dsp:nvSpPr>
      <dsp:spPr>
        <a:xfrm rot="5400000">
          <a:off x="-176923" y="2240721"/>
          <a:ext cx="1179487" cy="82564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3</a:t>
          </a:r>
          <a:endParaRPr lang="en-US" sz="2400" kern="1200" dirty="0"/>
        </a:p>
      </dsp:txBody>
      <dsp:txXfrm rot="-5400000">
        <a:off x="1" y="2476619"/>
        <a:ext cx="825641" cy="353846"/>
      </dsp:txXfrm>
    </dsp:sp>
    <dsp:sp modelId="{7625166C-48AB-4023-B514-381FC1C29791}">
      <dsp:nvSpPr>
        <dsp:cNvPr id="0" name=""/>
        <dsp:cNvSpPr/>
      </dsp:nvSpPr>
      <dsp:spPr>
        <a:xfrm rot="5400000">
          <a:off x="3694836" y="-805396"/>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Able to implement a List ADT with linked list</a:t>
          </a:r>
          <a:endParaRPr lang="en-US" sz="2400" kern="1200" dirty="0"/>
        </a:p>
      </dsp:txBody>
      <dsp:txXfrm rot="-5400000">
        <a:off x="825641" y="2101225"/>
        <a:ext cx="6467630" cy="691814"/>
      </dsp:txXfrm>
    </dsp:sp>
    <dsp:sp modelId="{30A22B96-D0A9-4021-B644-FA31FA75A3A2}">
      <dsp:nvSpPr>
        <dsp:cNvPr id="0" name=""/>
        <dsp:cNvSpPr/>
      </dsp:nvSpPr>
      <dsp:spPr>
        <a:xfrm rot="5400000">
          <a:off x="-176923" y="3272426"/>
          <a:ext cx="1179487" cy="825641"/>
        </a:xfrm>
        <a:prstGeom prst="chevron">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4</a:t>
          </a:r>
          <a:endParaRPr lang="en-US" sz="2400" kern="1200" dirty="0"/>
        </a:p>
      </dsp:txBody>
      <dsp:txXfrm rot="-5400000">
        <a:off x="1" y="3508324"/>
        <a:ext cx="825641" cy="353846"/>
      </dsp:txXfrm>
    </dsp:sp>
    <dsp:sp modelId="{C3B9ADA7-ECC6-48E1-8CF9-FAD428EA5191}">
      <dsp:nvSpPr>
        <dsp:cNvPr id="0" name=""/>
        <dsp:cNvSpPr/>
      </dsp:nvSpPr>
      <dsp:spPr>
        <a:xfrm rot="5400000">
          <a:off x="3694836" y="226307"/>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Able to use Java API LinkedList class</a:t>
          </a:r>
          <a:endParaRPr lang="en-US" sz="2400" kern="1200" dirty="0"/>
        </a:p>
      </dsp:txBody>
      <dsp:txXfrm rot="-5400000">
        <a:off x="825641" y="3132928"/>
        <a:ext cx="6467630" cy="691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D3C5E-B9A5-48E5-96D2-C74E4BC7C021}">
      <dsp:nvSpPr>
        <dsp:cNvPr id="0" name=""/>
        <dsp:cNvSpPr/>
      </dsp:nvSpPr>
      <dsp:spPr>
        <a:xfrm rot="10800000">
          <a:off x="485206" y="61"/>
          <a:ext cx="7403495" cy="2229100"/>
        </a:xfrm>
        <a:prstGeom prst="homePlate">
          <a:avLst/>
        </a:prstGeom>
        <a:solidFill>
          <a:srgbClr val="5BFB81"/>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marL="0" lvl="0" indent="0" algn="l" defTabSz="1244600">
            <a:lnSpc>
              <a:spcPct val="90000"/>
            </a:lnSpc>
            <a:spcBef>
              <a:spcPct val="0"/>
            </a:spcBef>
            <a:spcAft>
              <a:spcPct val="35000"/>
            </a:spcAft>
          </a:pPr>
          <a:r>
            <a:rPr lang="en-US" sz="2800" kern="1200" dirty="0" smtClean="0">
              <a:solidFill>
                <a:schemeClr val="tx1"/>
              </a:solidFill>
            </a:rPr>
            <a:t>Book</a:t>
          </a:r>
          <a:endParaRPr lang="en-US" sz="2800" kern="1200" dirty="0">
            <a:solidFill>
              <a:schemeClr val="tx1"/>
            </a:solidFill>
          </a:endParaRPr>
        </a:p>
        <a:p>
          <a:pPr marL="465138" lvl="1" indent="-293688" algn="l" defTabSz="977900">
            <a:lnSpc>
              <a:spcPct val="100000"/>
            </a:lnSpc>
            <a:spcBef>
              <a:spcPct val="0"/>
            </a:spcBef>
            <a:spcAft>
              <a:spcPts val="600"/>
            </a:spcAft>
            <a:buChar char="••"/>
          </a:pPr>
          <a:r>
            <a:rPr lang="en-US" sz="2200" b="1" kern="1200" baseline="0" dirty="0" smtClean="0">
              <a:solidFill>
                <a:schemeClr val="tx1"/>
              </a:solidFill>
            </a:rPr>
            <a:t>List ADT:</a:t>
          </a:r>
          <a:r>
            <a:rPr lang="en-US" sz="2200" kern="1200" baseline="0" dirty="0" smtClean="0">
              <a:solidFill>
                <a:schemeClr val="tx1"/>
              </a:solidFill>
            </a:rPr>
            <a:t> Chapter 4, pages 227 to 233</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r>
            <a:rPr lang="en-US" sz="2200" kern="1200" baseline="0" dirty="0" smtClean="0">
              <a:solidFill>
                <a:schemeClr val="tx1"/>
              </a:solidFill>
              <a:latin typeface="+mn-lt"/>
            </a:rPr>
            <a:t>An array-based implementation: Chapter 4, pages 250 to 257 </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r>
            <a:rPr lang="en-US" sz="2200" b="1" kern="1200" baseline="0" dirty="0" smtClean="0">
              <a:solidFill>
                <a:schemeClr val="tx1"/>
              </a:solidFill>
              <a:latin typeface="+mn-lt"/>
            </a:rPr>
            <a:t>Linked Lists: </a:t>
          </a:r>
          <a:r>
            <a:rPr lang="en-US" sz="2200" kern="1200" baseline="0" dirty="0" smtClean="0">
              <a:solidFill>
                <a:schemeClr val="tx1"/>
              </a:solidFill>
              <a:latin typeface="+mn-lt"/>
            </a:rPr>
            <a:t>Chapter 5, pages 265 to 325</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endParaRPr lang="en-US" sz="2200" kern="1200" baseline="0" dirty="0">
            <a:solidFill>
              <a:schemeClr val="tx1"/>
            </a:solidFill>
            <a:latin typeface="+mn-lt"/>
          </a:endParaRPr>
        </a:p>
      </dsp:txBody>
      <dsp:txXfrm rot="10800000">
        <a:off x="1042481" y="61"/>
        <a:ext cx="6846220" cy="2229100"/>
      </dsp:txXfrm>
    </dsp:sp>
    <dsp:sp modelId="{E9C254D0-7C86-4675-AC1B-555179EDDE6F}">
      <dsp:nvSpPr>
        <dsp:cNvPr id="0" name=""/>
        <dsp:cNvSpPr/>
      </dsp:nvSpPr>
      <dsp:spPr>
        <a:xfrm>
          <a:off x="86825" y="192947"/>
          <a:ext cx="1843328" cy="184332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 modelId="{1CF88B78-4801-4BFE-9764-C472D8A97954}">
      <dsp:nvSpPr>
        <dsp:cNvPr id="0" name=""/>
        <dsp:cNvSpPr/>
      </dsp:nvSpPr>
      <dsp:spPr>
        <a:xfrm rot="10800000">
          <a:off x="767069" y="2779409"/>
          <a:ext cx="6631547" cy="1843328"/>
        </a:xfrm>
        <a:prstGeom prst="homePlate">
          <a:avLst/>
        </a:prstGeom>
        <a:solidFill>
          <a:srgbClr val="FFFF6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lvl="0" algn="l" defTabSz="1244600">
            <a:lnSpc>
              <a:spcPct val="90000"/>
            </a:lnSpc>
            <a:spcBef>
              <a:spcPct val="0"/>
            </a:spcBef>
            <a:spcAft>
              <a:spcPct val="35000"/>
            </a:spcAft>
          </a:pPr>
          <a:r>
            <a:rPr lang="en-US" sz="2800" kern="1200" dirty="0" smtClean="0">
              <a:solidFill>
                <a:schemeClr val="tx1"/>
              </a:solidFill>
            </a:rPr>
            <a:t>CS1020 website </a:t>
          </a:r>
          <a:r>
            <a:rPr lang="en-US" sz="2800" kern="1200" dirty="0" smtClean="0">
              <a:solidFill>
                <a:schemeClr val="tx1"/>
              </a:solidFill>
              <a:sym typeface="Wingdings" panose="05000000000000000000" pitchFamily="2" charset="2"/>
            </a:rPr>
            <a:t> Resources  Lectures</a:t>
          </a:r>
          <a:endParaRPr lang="en-US" sz="2800" kern="1200" dirty="0">
            <a:solidFill>
              <a:schemeClr val="tx1"/>
            </a:solidFill>
          </a:endParaRPr>
        </a:p>
        <a:p>
          <a:pPr marL="228600" lvl="1" indent="-228600" algn="l" defTabSz="977900">
            <a:lnSpc>
              <a:spcPct val="90000"/>
            </a:lnSpc>
            <a:spcBef>
              <a:spcPct val="0"/>
            </a:spcBef>
            <a:spcAft>
              <a:spcPct val="15000"/>
            </a:spcAft>
            <a:buChar char="••"/>
          </a:pPr>
          <a:r>
            <a:rPr lang="en-US" sz="2200" kern="1200" baseline="0" dirty="0" smtClean="0">
              <a:solidFill>
                <a:schemeClr val="tx1"/>
              </a:solidFill>
              <a:hlinkClick xmlns:r="http://schemas.openxmlformats.org/officeDocument/2006/relationships" r:id="rId2"/>
            </a:rPr>
            <a:t>http://www.comp.nus.edu.sg/</a:t>
          </a:r>
          <a:br>
            <a:rPr lang="en-US" sz="2200" kern="1200" baseline="0" dirty="0" smtClean="0">
              <a:solidFill>
                <a:schemeClr val="tx1"/>
              </a:solidFill>
              <a:hlinkClick xmlns:r="http://schemas.openxmlformats.org/officeDocument/2006/relationships" r:id="rId2"/>
            </a:rPr>
          </a:br>
          <a:r>
            <a:rPr lang="en-US" sz="2200" kern="1200" baseline="0" dirty="0" smtClean="0">
              <a:solidFill>
                <a:schemeClr val="tx1"/>
              </a:solidFill>
              <a:hlinkClick xmlns:r="http://schemas.openxmlformats.org/officeDocument/2006/relationships" r:id="rId2"/>
            </a:rPr>
            <a:t>~cs1020/2_resources/lectures.html</a:t>
          </a:r>
          <a:r>
            <a:rPr lang="en-US" sz="2200" kern="1200" baseline="0" dirty="0" smtClean="0">
              <a:solidFill>
                <a:schemeClr val="tx1"/>
              </a:solidFill>
            </a:rPr>
            <a:t> </a:t>
          </a:r>
          <a:endParaRPr lang="en-US" sz="2200" kern="1200" baseline="0" dirty="0">
            <a:solidFill>
              <a:schemeClr val="tx1"/>
            </a:solidFill>
          </a:endParaRPr>
        </a:p>
      </dsp:txBody>
      <dsp:txXfrm rot="10800000">
        <a:off x="1227901" y="2779409"/>
        <a:ext cx="6170715" cy="1843328"/>
      </dsp:txXfrm>
    </dsp:sp>
    <dsp:sp modelId="{71E86C86-047A-4D09-AAD2-F51B4E8AD96C}">
      <dsp:nvSpPr>
        <dsp:cNvPr id="0" name=""/>
        <dsp:cNvSpPr/>
      </dsp:nvSpPr>
      <dsp:spPr>
        <a:xfrm>
          <a:off x="207268" y="2779409"/>
          <a:ext cx="1843328" cy="184332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05" cy="493097"/>
          </a:xfrm>
          <a:prstGeom prst="rect">
            <a:avLst/>
          </a:prstGeom>
        </p:spPr>
        <p:txBody>
          <a:bodyPr vert="horz" lIns="88221" tIns="44111" rIns="88221" bIns="44111" rtlCol="0"/>
          <a:lstStyle>
            <a:lvl1pPr algn="l">
              <a:defRPr sz="1200"/>
            </a:lvl1pPr>
          </a:lstStyle>
          <a:p>
            <a:endParaRPr lang="en-US" dirty="0"/>
          </a:p>
        </p:txBody>
      </p:sp>
      <p:sp>
        <p:nvSpPr>
          <p:cNvPr id="3" name="Date Placeholder 2"/>
          <p:cNvSpPr>
            <a:spLocks noGrp="1"/>
          </p:cNvSpPr>
          <p:nvPr>
            <p:ph type="dt" sz="quarter" idx="1"/>
          </p:nvPr>
        </p:nvSpPr>
        <p:spPr>
          <a:xfrm>
            <a:off x="3884463" y="1"/>
            <a:ext cx="2972005" cy="493097"/>
          </a:xfrm>
          <a:prstGeom prst="rect">
            <a:avLst/>
          </a:prstGeom>
        </p:spPr>
        <p:txBody>
          <a:bodyPr vert="horz" lIns="88221" tIns="44111" rIns="88221" bIns="44111" rtlCol="0"/>
          <a:lstStyle>
            <a:lvl1pPr algn="r">
              <a:defRPr sz="1200"/>
            </a:lvl1pPr>
          </a:lstStyle>
          <a:p>
            <a:fld id="{0D253E4B-C7A1-409F-B60B-55023F7B9320}" type="datetimeFigureOut">
              <a:rPr lang="en-US" smtClean="0"/>
              <a:pPr/>
              <a:t>1/25/2016</a:t>
            </a:fld>
            <a:endParaRPr lang="en-US" dirty="0"/>
          </a:p>
        </p:txBody>
      </p:sp>
      <p:sp>
        <p:nvSpPr>
          <p:cNvPr id="4" name="Footer Placeholder 3"/>
          <p:cNvSpPr>
            <a:spLocks noGrp="1"/>
          </p:cNvSpPr>
          <p:nvPr>
            <p:ph type="ftr" sz="quarter" idx="2"/>
          </p:nvPr>
        </p:nvSpPr>
        <p:spPr>
          <a:xfrm>
            <a:off x="0" y="9378035"/>
            <a:ext cx="2972005" cy="493097"/>
          </a:xfrm>
          <a:prstGeom prst="rect">
            <a:avLst/>
          </a:prstGeom>
        </p:spPr>
        <p:txBody>
          <a:bodyPr vert="horz" lIns="88221" tIns="44111" rIns="88221" bIns="441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463" y="9378035"/>
            <a:ext cx="2972005" cy="493097"/>
          </a:xfrm>
          <a:prstGeom prst="rect">
            <a:avLst/>
          </a:prstGeom>
        </p:spPr>
        <p:txBody>
          <a:bodyPr vert="horz" lIns="88221" tIns="44111" rIns="88221" bIns="44111" rtlCol="0" anchor="b"/>
          <a:lstStyle>
            <a:lvl1pPr algn="r">
              <a:defRPr sz="1200"/>
            </a:lvl1pPr>
          </a:lstStyle>
          <a:p>
            <a:fld id="{C961BBCC-0A19-4FF5-A289-FB378BD54021}" type="slidenum">
              <a:rPr lang="en-US" smtClean="0"/>
              <a:pPr/>
              <a:t>‹#›</a:t>
            </a:fld>
            <a:endParaRPr lang="en-US" dirty="0"/>
          </a:p>
        </p:txBody>
      </p:sp>
    </p:spTree>
    <p:extLst>
      <p:ext uri="{BB962C8B-B14F-4D97-AF65-F5344CB8AC3E}">
        <p14:creationId xmlns:p14="http://schemas.microsoft.com/office/powerpoint/2010/main" val="4182717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1"/>
            <a:ext cx="2972005"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defTabSz="974110">
              <a:defRPr sz="1300"/>
            </a:lvl1pPr>
          </a:lstStyle>
          <a:p>
            <a:pPr>
              <a:defRPr/>
            </a:pPr>
            <a:endParaRPr lang="en-US" dirty="0"/>
          </a:p>
        </p:txBody>
      </p:sp>
      <p:sp>
        <p:nvSpPr>
          <p:cNvPr id="14339" name="Rectangle 3"/>
          <p:cNvSpPr>
            <a:spLocks noGrp="1" noChangeArrowheads="1"/>
          </p:cNvSpPr>
          <p:nvPr>
            <p:ph type="dt" idx="1"/>
          </p:nvPr>
        </p:nvSpPr>
        <p:spPr bwMode="auto">
          <a:xfrm>
            <a:off x="3882929" y="1"/>
            <a:ext cx="2973538"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algn="r" defTabSz="974110">
              <a:defRPr sz="1300"/>
            </a:lvl1pPr>
          </a:lstStyle>
          <a:p>
            <a:pPr>
              <a:defRPr/>
            </a:pPr>
            <a:endParaRPr lang="en-US" dirty="0"/>
          </a:p>
        </p:txBody>
      </p:sp>
      <p:sp>
        <p:nvSpPr>
          <p:cNvPr id="129028" name="Rectangle 4"/>
          <p:cNvSpPr>
            <a:spLocks noGrp="1" noRot="1" noChangeAspect="1" noChangeArrowheads="1" noTextEdit="1"/>
          </p:cNvSpPr>
          <p:nvPr>
            <p:ph type="sldImg" idx="2"/>
          </p:nvPr>
        </p:nvSpPr>
        <p:spPr bwMode="auto">
          <a:xfrm>
            <a:off x="962025" y="739775"/>
            <a:ext cx="4935538" cy="370205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3961" y="4687486"/>
            <a:ext cx="5490080" cy="4444000"/>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9378035"/>
            <a:ext cx="2972005"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defTabSz="974110">
              <a:defRPr sz="1300"/>
            </a:lvl1pPr>
          </a:lstStyle>
          <a:p>
            <a:pPr>
              <a:defRPr/>
            </a:pPr>
            <a:endParaRPr lang="en-US" dirty="0"/>
          </a:p>
        </p:txBody>
      </p:sp>
      <p:sp>
        <p:nvSpPr>
          <p:cNvPr id="14343" name="Rectangle 7"/>
          <p:cNvSpPr>
            <a:spLocks noGrp="1" noChangeArrowheads="1"/>
          </p:cNvSpPr>
          <p:nvPr>
            <p:ph type="sldNum" sz="quarter" idx="5"/>
          </p:nvPr>
        </p:nvSpPr>
        <p:spPr bwMode="auto">
          <a:xfrm>
            <a:off x="3882929" y="9378035"/>
            <a:ext cx="2973538"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algn="r" defTabSz="974110">
              <a:defRPr sz="1300"/>
            </a:lvl1pPr>
          </a:lstStyle>
          <a:p>
            <a:pPr>
              <a:defRPr/>
            </a:pPr>
            <a:fld id="{F923812A-C3F2-42C5-9CE7-943DF570770D}" type="slidenum">
              <a:rPr lang="en-US"/>
              <a:pPr>
                <a:defRPr/>
              </a:pPr>
              <a:t>‹#›</a:t>
            </a:fld>
            <a:endParaRPr lang="en-US" dirty="0"/>
          </a:p>
        </p:txBody>
      </p:sp>
    </p:spTree>
    <p:extLst>
      <p:ext uri="{BB962C8B-B14F-4D97-AF65-F5344CB8AC3E}">
        <p14:creationId xmlns:p14="http://schemas.microsoft.com/office/powerpoint/2010/main" val="2574923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Explain explicitly the differences between a list and a linked list.</a:t>
            </a:r>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80</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81</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739775"/>
            <a:ext cx="4937125" cy="3703638"/>
          </a:xfrm>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40C25A9B-AAC0-44F1-815F-5362F04D9ABC}" type="slidenum">
              <a:rPr lang="en-US" smtClean="0"/>
              <a:pPr>
                <a:defRPr/>
              </a:pPr>
              <a:t>82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54A2F9D0-0111-4C85-A5D2-98D05839D6A6}" type="slidenum">
              <a:rPr lang="en-US" smtClean="0"/>
              <a:pPr>
                <a:defRPr/>
              </a:pPr>
              <a:t>‹#›</a:t>
            </a:fld>
            <a:r>
              <a:rPr lang="en-US" dirty="0" smtClean="0"/>
              <a:t/>
            </a:r>
            <a:br>
              <a:rPr lang="en-US" dirty="0" smtClean="0"/>
            </a:b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pPr>
              <a:defRPr/>
            </a:pPr>
            <a:fld id="{9CB59957-70BC-45C5-B109-FA1554109EFF}" type="slidenum">
              <a:rPr lang="en-US" smtClean="0"/>
              <a:pPr>
                <a:defRPr/>
              </a:pPr>
              <a:t>‹#›</a:t>
            </a:fld>
            <a:r>
              <a:rPr lang="en-US" dirty="0" smtClean="0"/>
              <a:t/>
            </a:r>
            <a:br>
              <a:rPr lang="en-US" dirty="0" smtClean="0"/>
            </a:br>
            <a:r>
              <a:rPr lang="en-US" dirty="0" smtClean="0"/>
              <a:t>---</a:t>
            </a:r>
            <a:br>
              <a:rPr lang="en-US" dirty="0" smtClean="0"/>
            </a:br>
            <a:r>
              <a:rPr lang="en-US" dirty="0" smtClean="0"/>
              <a:t>123</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dirty="0"/>
          </a:p>
        </p:txBody>
      </p:sp>
      <p:sp>
        <p:nvSpPr>
          <p:cNvPr id="206855" name="Rectangle 7"/>
          <p:cNvSpPr>
            <a:spLocks noGrp="1" noChangeArrowheads="1"/>
          </p:cNvSpPr>
          <p:nvPr>
            <p:ph type="ftr" sz="quarter" idx="3"/>
          </p:nvPr>
        </p:nvSpPr>
        <p:spPr bwMode="auto">
          <a:xfrm>
            <a:off x="533399" y="6553199"/>
            <a:ext cx="2713139" cy="76201"/>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a:defRPr/>
            </a:pPr>
            <a:r>
              <a:rPr lang="en-US" dirty="0" smtClean="0"/>
              <a:t> [CS1020 Lecture 8: List ADT &amp; Linked Lists]</a:t>
            </a:r>
            <a:endParaRPr lang="en-US" dirty="0"/>
          </a:p>
        </p:txBody>
      </p:sp>
      <p:sp>
        <p:nvSpPr>
          <p:cNvPr id="9"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784669A6-F55C-496F-A2BB-8F231E1443F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iming>
    <p:tnLst>
      <p:par>
        <p:cTn id="1" dur="indefinite" restart="never" nodeType="tmRoot"/>
      </p:par>
    </p:tnLst>
  </p:timing>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slide" Target="slide6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visualgo.net/"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hyperlink" Target="http://www.cs.usfca.edu/~galles/visualization/Algorithms.html" TargetMode="Externa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524000"/>
            <a:ext cx="7696200" cy="2057400"/>
          </a:xfrm>
        </p:spPr>
        <p:txBody>
          <a:bodyPr/>
          <a:lstStyle/>
          <a:p>
            <a:r>
              <a:rPr lang="en-US" sz="3600" dirty="0">
                <a:solidFill>
                  <a:srgbClr val="006600"/>
                </a:solidFill>
              </a:rPr>
              <a:t>CS1020 Data Structures and Algorithms I</a:t>
            </a:r>
            <a:br>
              <a:rPr lang="en-US" sz="3600" dirty="0">
                <a:solidFill>
                  <a:srgbClr val="006600"/>
                </a:solidFill>
              </a:rPr>
            </a:br>
            <a:r>
              <a:rPr lang="en-US" sz="3600" dirty="0"/>
              <a:t>Lecture Note </a:t>
            </a:r>
            <a:r>
              <a:rPr lang="en-US" sz="3600" dirty="0" smtClean="0"/>
              <a:t>#</a:t>
            </a:r>
            <a:r>
              <a:rPr lang="en-US" sz="3600" dirty="0" smtClean="0"/>
              <a:t>10</a:t>
            </a:r>
            <a:endParaRPr lang="en-US" sz="4400" b="1" dirty="0" smtClean="0"/>
          </a:p>
        </p:txBody>
      </p:sp>
      <p:sp>
        <p:nvSpPr>
          <p:cNvPr id="3075" name="Rectangle 4"/>
          <p:cNvSpPr>
            <a:spLocks noGrp="1" noChangeArrowheads="1"/>
          </p:cNvSpPr>
          <p:nvPr>
            <p:ph type="subTitle" idx="1"/>
          </p:nvPr>
        </p:nvSpPr>
        <p:spPr/>
        <p:txBody>
          <a:bodyPr/>
          <a:lstStyle/>
          <a:p>
            <a:pPr eaLnBrk="1" hangingPunct="1"/>
            <a:r>
              <a:rPr lang="en-US" sz="4400" dirty="0" smtClean="0">
                <a:solidFill>
                  <a:srgbClr val="C00000"/>
                </a:solidFill>
                <a:latin typeface="Calibri" panose="020F0502020204030204" pitchFamily="34" charset="0"/>
              </a:rPr>
              <a:t>List ADT &amp; Linked Lists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477" y="228600"/>
            <a:ext cx="7860323" cy="788988"/>
          </a:xfrm>
        </p:spPr>
        <p:txBody>
          <a:bodyPr/>
          <a:lstStyle/>
          <a:p>
            <a:r>
              <a:rPr lang="en-US" sz="3600" dirty="0" smtClean="0">
                <a:latin typeface="Britannic Bold" panose="020B0903060703020204" pitchFamily="34" charset="0"/>
              </a:rPr>
              <a:t>ADT of a List (3/3)</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10</a:t>
            </a:fld>
            <a:endParaRPr lang="en-US" sz="1600" dirty="0"/>
          </a:p>
        </p:txBody>
      </p:sp>
      <p:sp>
        <p:nvSpPr>
          <p:cNvPr id="17" name="Content Placeholder 2"/>
          <p:cNvSpPr>
            <a:spLocks noGrp="1"/>
          </p:cNvSpPr>
          <p:nvPr>
            <p:ph idx="1"/>
          </p:nvPr>
        </p:nvSpPr>
        <p:spPr>
          <a:xfrm>
            <a:off x="668214" y="1066799"/>
            <a:ext cx="8018585" cy="885825"/>
          </a:xfrm>
        </p:spPr>
        <p:txBody>
          <a:bodyPr>
            <a:normAutofit fontScale="85000" lnSpcReduction="10000"/>
          </a:bodyPr>
          <a:lstStyle/>
          <a:p>
            <a:pPr marL="457200" lvl="0" indent="-457200">
              <a:buClr>
                <a:schemeClr val="bg2"/>
              </a:buClr>
              <a:buSzPct val="100000"/>
              <a:buFont typeface="Wingdings" pitchFamily="2" charset="2"/>
              <a:buChar char="q"/>
              <a:defRPr/>
            </a:pPr>
            <a:r>
              <a:rPr lang="en-GB" sz="2800" dirty="0" smtClean="0"/>
              <a:t>We will examine 2 implementations of list ADT, both using the </a:t>
            </a:r>
            <a:r>
              <a:rPr lang="en-GB" sz="2800" b="1" dirty="0" smtClean="0">
                <a:solidFill>
                  <a:srgbClr val="C00000"/>
                </a:solidFill>
              </a:rPr>
              <a:t>ListInterface</a:t>
            </a:r>
            <a:r>
              <a:rPr lang="en-GB" sz="2800" dirty="0" smtClean="0">
                <a:solidFill>
                  <a:srgbClr val="C00000"/>
                </a:solidFill>
              </a:rPr>
              <a:t> </a:t>
            </a:r>
            <a:r>
              <a:rPr lang="en-GB" sz="2800" dirty="0" smtClean="0"/>
              <a:t>shown in the previous slide</a:t>
            </a:r>
          </a:p>
        </p:txBody>
      </p:sp>
      <p:sp>
        <p:nvSpPr>
          <p:cNvPr id="16" name="Line 12"/>
          <p:cNvSpPr>
            <a:spLocks noChangeShapeType="1"/>
          </p:cNvSpPr>
          <p:nvPr/>
        </p:nvSpPr>
        <p:spPr bwMode="auto">
          <a:xfrm>
            <a:off x="4343400" y="1828800"/>
            <a:ext cx="0" cy="4038600"/>
          </a:xfrm>
          <a:prstGeom prst="line">
            <a:avLst/>
          </a:prstGeom>
          <a:noFill/>
          <a:ln w="57150">
            <a:solidFill>
              <a:schemeClr val="tx2"/>
            </a:solidFill>
            <a:round/>
            <a:headEnd/>
            <a:tailEnd/>
          </a:ln>
        </p:spPr>
        <p:txBody>
          <a:bodyPr/>
          <a:lstStyle/>
          <a:p>
            <a:endParaRPr lang="en-US" dirty="0"/>
          </a:p>
        </p:txBody>
      </p:sp>
      <p:grpSp>
        <p:nvGrpSpPr>
          <p:cNvPr id="21" name="Group 20"/>
          <p:cNvGrpSpPr/>
          <p:nvPr/>
        </p:nvGrpSpPr>
        <p:grpSpPr>
          <a:xfrm>
            <a:off x="668215" y="2133600"/>
            <a:ext cx="3048000" cy="3907516"/>
            <a:chOff x="668215" y="2133600"/>
            <a:chExt cx="3048000" cy="3907516"/>
          </a:xfrm>
        </p:grpSpPr>
        <p:grpSp>
          <p:nvGrpSpPr>
            <p:cNvPr id="20" name="Group 19"/>
            <p:cNvGrpSpPr/>
            <p:nvPr/>
          </p:nvGrpSpPr>
          <p:grpSpPr>
            <a:xfrm>
              <a:off x="668215" y="2133600"/>
              <a:ext cx="3048000" cy="3276600"/>
              <a:chOff x="668215" y="2368061"/>
              <a:chExt cx="3048000" cy="3276600"/>
            </a:xfrm>
          </p:grpSpPr>
          <p:sp>
            <p:nvSpPr>
              <p:cNvPr id="6" name="AutoShape 4"/>
              <p:cNvSpPr>
                <a:spLocks noChangeArrowheads="1"/>
              </p:cNvSpPr>
              <p:nvPr/>
            </p:nvSpPr>
            <p:spPr bwMode="auto">
              <a:xfrm>
                <a:off x="1354015" y="2368061"/>
                <a:ext cx="2362200" cy="3276600"/>
              </a:xfrm>
              <a:prstGeom prst="verticalScroll">
                <a:avLst>
                  <a:gd name="adj" fmla="val 12500"/>
                </a:avLst>
              </a:prstGeom>
              <a:solidFill>
                <a:schemeClr val="accent2">
                  <a:lumMod val="20000"/>
                  <a:lumOff val="80000"/>
                </a:schemeClr>
              </a:solidFill>
              <a:ln w="9525">
                <a:solidFill>
                  <a:schemeClr val="tx1"/>
                </a:solidFill>
                <a:round/>
                <a:headEnd/>
                <a:tailEnd/>
              </a:ln>
            </p:spPr>
            <p:txBody>
              <a:bodyPr vert="eaVert" wrap="none" anchor="ctr"/>
              <a:lstStyle/>
              <a:p>
                <a:endParaRPr lang="en-US" dirty="0"/>
              </a:p>
            </p:txBody>
          </p:sp>
          <p:sp>
            <p:nvSpPr>
              <p:cNvPr id="7" name="Text Box 5"/>
              <p:cNvSpPr txBox="1">
                <a:spLocks noChangeArrowheads="1"/>
              </p:cNvSpPr>
              <p:nvPr/>
            </p:nvSpPr>
            <p:spPr bwMode="auto">
              <a:xfrm>
                <a:off x="1735015" y="2825261"/>
                <a:ext cx="1617785" cy="2569934"/>
              </a:xfrm>
              <a:prstGeom prst="rect">
                <a:avLst/>
              </a:prstGeom>
              <a:noFill/>
              <a:ln w="9525">
                <a:noFill/>
                <a:miter lim="800000"/>
                <a:headEnd/>
                <a:tailEnd/>
              </a:ln>
            </p:spPr>
            <p:txBody>
              <a:bodyPr wrap="square">
                <a:spAutoFit/>
              </a:bodyPr>
              <a:lstStyle/>
              <a:p>
                <a:pPr marL="342900" indent="-342900" algn="l"/>
                <a:r>
                  <a:rPr lang="en-US" dirty="0"/>
                  <a:t>Contractual </a:t>
                </a:r>
              </a:p>
              <a:p>
                <a:pPr marL="342900" indent="-342900" algn="l"/>
                <a:r>
                  <a:rPr lang="en-US" dirty="0" smtClean="0"/>
                  <a:t>obligations</a:t>
                </a:r>
                <a:r>
                  <a:rPr lang="en-US" dirty="0"/>
                  <a:t>:</a:t>
                </a:r>
              </a:p>
              <a:p>
                <a:pPr marL="342900" indent="-342900" algn="l">
                  <a:spcAft>
                    <a:spcPts val="600"/>
                  </a:spcAft>
                </a:pPr>
                <a:r>
                  <a:rPr lang="en-US" sz="2400" dirty="0"/>
                  <a:t>List </a:t>
                </a:r>
                <a:r>
                  <a:rPr lang="en-US" sz="2400" dirty="0" smtClean="0"/>
                  <a:t>ADT</a:t>
                </a:r>
                <a:endParaRPr lang="en-US" sz="1000" dirty="0"/>
              </a:p>
              <a:p>
                <a:pPr marL="179388" indent="-179388" algn="l">
                  <a:buFontTx/>
                  <a:buAutoNum type="arabicPeriod"/>
                </a:pPr>
                <a:r>
                  <a:rPr lang="en-US" sz="1600" dirty="0"/>
                  <a:t>Create empty list</a:t>
                </a:r>
              </a:p>
              <a:p>
                <a:pPr marL="179388" indent="-179388" algn="l">
                  <a:buFontTx/>
                  <a:buAutoNum type="arabicPeriod"/>
                </a:pPr>
                <a:r>
                  <a:rPr lang="en-US" sz="1600" dirty="0"/>
                  <a:t>Determine …</a:t>
                </a:r>
              </a:p>
              <a:p>
                <a:pPr marL="179388" indent="-179388" algn="l">
                  <a:buFontTx/>
                  <a:buAutoNum type="arabicPeriod"/>
                </a:pPr>
                <a:r>
                  <a:rPr lang="en-US" sz="1600" dirty="0"/>
                  <a:t>Add an item</a:t>
                </a:r>
              </a:p>
              <a:p>
                <a:pPr marL="342900" indent="-342900" algn="l"/>
                <a:endParaRPr lang="en-US" sz="1600" dirty="0"/>
              </a:p>
              <a:p>
                <a:pPr marL="342900" indent="-342900" algn="l"/>
                <a:r>
                  <a:rPr lang="en-US" sz="1600" dirty="0"/>
                  <a:t>…</a:t>
                </a:r>
              </a:p>
            </p:txBody>
          </p:sp>
          <p:sp>
            <p:nvSpPr>
              <p:cNvPr id="10" name="AutoShape 6"/>
              <p:cNvSpPr>
                <a:spLocks noChangeArrowheads="1"/>
              </p:cNvSpPr>
              <p:nvPr/>
            </p:nvSpPr>
            <p:spPr bwMode="auto">
              <a:xfrm>
                <a:off x="668215" y="3587261"/>
                <a:ext cx="457200" cy="457200"/>
              </a:xfrm>
              <a:prstGeom prst="smileyFace">
                <a:avLst>
                  <a:gd name="adj" fmla="val 4653"/>
                </a:avLst>
              </a:prstGeom>
              <a:solidFill>
                <a:schemeClr val="accent2"/>
              </a:solidFill>
              <a:ln w="9525">
                <a:solidFill>
                  <a:schemeClr val="tx1"/>
                </a:solidFill>
                <a:round/>
                <a:headEnd/>
                <a:tailEnd/>
              </a:ln>
            </p:spPr>
            <p:txBody>
              <a:bodyPr wrap="none" anchor="ctr"/>
              <a:lstStyle/>
              <a:p>
                <a:endParaRPr lang="en-US" dirty="0"/>
              </a:p>
            </p:txBody>
          </p:sp>
          <p:sp>
            <p:nvSpPr>
              <p:cNvPr id="11" name="Line 7"/>
              <p:cNvSpPr>
                <a:spLocks noChangeShapeType="1"/>
              </p:cNvSpPr>
              <p:nvPr/>
            </p:nvSpPr>
            <p:spPr bwMode="auto">
              <a:xfrm>
                <a:off x="1277815" y="3815861"/>
                <a:ext cx="228600" cy="0"/>
              </a:xfrm>
              <a:prstGeom prst="line">
                <a:avLst/>
              </a:prstGeom>
              <a:noFill/>
              <a:ln w="9525">
                <a:solidFill>
                  <a:schemeClr val="tx1"/>
                </a:solidFill>
                <a:round/>
                <a:headEnd/>
                <a:tailEnd type="triangle" w="med" len="med"/>
              </a:ln>
            </p:spPr>
            <p:txBody>
              <a:bodyPr/>
              <a:lstStyle/>
              <a:p>
                <a:endParaRPr lang="en-US" dirty="0"/>
              </a:p>
            </p:txBody>
          </p:sp>
        </p:grpSp>
        <p:sp>
          <p:nvSpPr>
            <p:cNvPr id="18" name="Text Box 13"/>
            <p:cNvSpPr txBox="1">
              <a:spLocks noChangeArrowheads="1"/>
            </p:cNvSpPr>
            <p:nvPr/>
          </p:nvSpPr>
          <p:spPr bwMode="auto">
            <a:xfrm>
              <a:off x="2133599" y="5579451"/>
              <a:ext cx="800219" cy="461665"/>
            </a:xfrm>
            <a:prstGeom prst="rect">
              <a:avLst/>
            </a:prstGeom>
            <a:noFill/>
            <a:ln w="9525">
              <a:noFill/>
              <a:miter lim="800000"/>
              <a:headEnd/>
              <a:tailEnd/>
            </a:ln>
          </p:spPr>
          <p:txBody>
            <a:bodyPr wrap="none">
              <a:spAutoFit/>
            </a:bodyPr>
            <a:lstStyle/>
            <a:p>
              <a:pPr algn="l"/>
              <a:r>
                <a:rPr lang="en-US" sz="2400" dirty="0">
                  <a:solidFill>
                    <a:srgbClr val="C00000"/>
                  </a:solidFill>
                </a:rPr>
                <a:t>ADT</a:t>
              </a:r>
            </a:p>
          </p:txBody>
        </p:sp>
      </p:grpSp>
      <p:grpSp>
        <p:nvGrpSpPr>
          <p:cNvPr id="22" name="Group 21"/>
          <p:cNvGrpSpPr/>
          <p:nvPr/>
        </p:nvGrpSpPr>
        <p:grpSpPr>
          <a:xfrm>
            <a:off x="3411415" y="2614245"/>
            <a:ext cx="4367485" cy="3371920"/>
            <a:chOff x="3411415" y="2614245"/>
            <a:chExt cx="4367485" cy="3371920"/>
          </a:xfrm>
        </p:grpSpPr>
        <p:sp>
          <p:nvSpPr>
            <p:cNvPr id="12" name="Line 8"/>
            <p:cNvSpPr>
              <a:spLocks noChangeShapeType="1"/>
            </p:cNvSpPr>
            <p:nvPr/>
          </p:nvSpPr>
          <p:spPr bwMode="auto">
            <a:xfrm flipV="1">
              <a:off x="3411415" y="3036277"/>
              <a:ext cx="1817077" cy="779584"/>
            </a:xfrm>
            <a:prstGeom prst="line">
              <a:avLst/>
            </a:prstGeom>
            <a:noFill/>
            <a:ln w="9525">
              <a:solidFill>
                <a:schemeClr val="tx1"/>
              </a:solidFill>
              <a:round/>
              <a:headEnd type="triangle" w="med" len="med"/>
              <a:tailEnd type="none" w="med" len="med"/>
            </a:ln>
          </p:spPr>
          <p:txBody>
            <a:bodyPr/>
            <a:lstStyle/>
            <a:p>
              <a:endParaRPr lang="en-US" dirty="0"/>
            </a:p>
          </p:txBody>
        </p:sp>
        <p:sp>
          <p:nvSpPr>
            <p:cNvPr id="13" name="Line 9"/>
            <p:cNvSpPr>
              <a:spLocks noChangeShapeType="1"/>
            </p:cNvSpPr>
            <p:nvPr/>
          </p:nvSpPr>
          <p:spPr bwMode="auto">
            <a:xfrm flipV="1">
              <a:off x="3429001" y="4114798"/>
              <a:ext cx="1822938" cy="152401"/>
            </a:xfrm>
            <a:prstGeom prst="line">
              <a:avLst/>
            </a:prstGeom>
            <a:noFill/>
            <a:ln w="9525">
              <a:solidFill>
                <a:schemeClr val="tx1"/>
              </a:solidFill>
              <a:round/>
              <a:headEnd type="triangle" w="med" len="med"/>
              <a:tailEnd type="none" w="med" len="med"/>
            </a:ln>
          </p:spPr>
          <p:txBody>
            <a:bodyPr/>
            <a:lstStyle/>
            <a:p>
              <a:endParaRPr lang="en-US" dirty="0"/>
            </a:p>
          </p:txBody>
        </p:sp>
        <p:sp>
          <p:nvSpPr>
            <p:cNvPr id="14" name="AutoShape 10"/>
            <p:cNvSpPr>
              <a:spLocks noChangeArrowheads="1"/>
            </p:cNvSpPr>
            <p:nvPr/>
          </p:nvSpPr>
          <p:spPr bwMode="auto">
            <a:xfrm>
              <a:off x="5316415" y="2614245"/>
              <a:ext cx="2362200" cy="685800"/>
            </a:xfrm>
            <a:prstGeom prst="cube">
              <a:avLst>
                <a:gd name="adj" fmla="val 25000"/>
              </a:avLst>
            </a:prstGeom>
            <a:solidFill>
              <a:schemeClr val="accent2">
                <a:lumMod val="40000"/>
                <a:lumOff val="60000"/>
              </a:schemeClr>
            </a:solidFill>
            <a:ln w="9525">
              <a:solidFill>
                <a:schemeClr val="tx1"/>
              </a:solidFill>
              <a:miter lim="800000"/>
              <a:headEnd/>
              <a:tailEnd/>
            </a:ln>
          </p:spPr>
          <p:txBody>
            <a:bodyPr wrap="none" anchor="ctr"/>
            <a:lstStyle/>
            <a:p>
              <a:pPr algn="ctr"/>
              <a:r>
                <a:rPr lang="en-US" dirty="0"/>
                <a:t>Java Arrays</a:t>
              </a:r>
            </a:p>
          </p:txBody>
        </p:sp>
        <p:sp>
          <p:nvSpPr>
            <p:cNvPr id="15" name="AutoShape 11"/>
            <p:cNvSpPr>
              <a:spLocks noChangeArrowheads="1"/>
            </p:cNvSpPr>
            <p:nvPr/>
          </p:nvSpPr>
          <p:spPr bwMode="auto">
            <a:xfrm>
              <a:off x="5316415" y="3733800"/>
              <a:ext cx="2362200" cy="685800"/>
            </a:xfrm>
            <a:prstGeom prst="cube">
              <a:avLst>
                <a:gd name="adj" fmla="val 25000"/>
              </a:avLst>
            </a:prstGeom>
            <a:solidFill>
              <a:schemeClr val="bg1">
                <a:lumMod val="85000"/>
              </a:schemeClr>
            </a:solidFill>
            <a:ln w="9525">
              <a:solidFill>
                <a:schemeClr val="tx1"/>
              </a:solidFill>
              <a:miter lim="800000"/>
              <a:headEnd/>
              <a:tailEnd/>
            </a:ln>
          </p:spPr>
          <p:txBody>
            <a:bodyPr wrap="none" anchor="ctr"/>
            <a:lstStyle/>
            <a:p>
              <a:pPr algn="ctr"/>
              <a:r>
                <a:rPr lang="en-US" dirty="0"/>
                <a:t>Linked Lists</a:t>
              </a:r>
            </a:p>
          </p:txBody>
        </p:sp>
        <p:sp>
          <p:nvSpPr>
            <p:cNvPr id="19" name="Text Box 14"/>
            <p:cNvSpPr txBox="1">
              <a:spLocks noChangeArrowheads="1"/>
            </p:cNvSpPr>
            <p:nvPr/>
          </p:nvSpPr>
          <p:spPr bwMode="auto">
            <a:xfrm>
              <a:off x="5334000" y="5524500"/>
              <a:ext cx="2444900" cy="461665"/>
            </a:xfrm>
            <a:prstGeom prst="rect">
              <a:avLst/>
            </a:prstGeom>
            <a:noFill/>
            <a:ln w="9525">
              <a:noFill/>
              <a:miter lim="800000"/>
              <a:headEnd/>
              <a:tailEnd/>
            </a:ln>
          </p:spPr>
          <p:txBody>
            <a:bodyPr wrap="none">
              <a:spAutoFit/>
            </a:bodyPr>
            <a:lstStyle/>
            <a:p>
              <a:pPr algn="l"/>
              <a:r>
                <a:rPr lang="en-US" sz="2400" dirty="0" smtClean="0">
                  <a:solidFill>
                    <a:srgbClr val="C00000"/>
                  </a:solidFill>
                </a:rPr>
                <a:t>Implementations</a:t>
              </a:r>
              <a:endParaRPr lang="en-US" sz="2400" dirty="0">
                <a:solidFill>
                  <a:srgbClr val="C00000"/>
                </a:solidFill>
              </a:endParaRPr>
            </a:p>
          </p:txBody>
        </p:sp>
      </p:grpSp>
      <p:sp>
        <p:nvSpPr>
          <p:cNvPr id="23" name="Line Callout 2 22"/>
          <p:cNvSpPr/>
          <p:nvPr/>
        </p:nvSpPr>
        <p:spPr>
          <a:xfrm>
            <a:off x="7191375" y="1895475"/>
            <a:ext cx="1752600" cy="657225"/>
          </a:xfrm>
          <a:prstGeom prst="borderCallout2">
            <a:avLst>
              <a:gd name="adj1" fmla="val 18750"/>
              <a:gd name="adj2" fmla="val -8333"/>
              <a:gd name="adj3" fmla="val 18750"/>
              <a:gd name="adj4" fmla="val -16667"/>
              <a:gd name="adj5" fmla="val 148732"/>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smtClean="0">
                <a:solidFill>
                  <a:schemeClr val="tx1"/>
                </a:solidFill>
              </a:rPr>
              <a:t>To be discussed in section 2.</a:t>
            </a:r>
            <a:endParaRPr lang="en-SG" sz="1600" dirty="0">
              <a:solidFill>
                <a:schemeClr val="tx1"/>
              </a:solidFill>
            </a:endParaRPr>
          </a:p>
        </p:txBody>
      </p:sp>
      <p:sp>
        <p:nvSpPr>
          <p:cNvPr id="24" name="Line Callout 2 23"/>
          <p:cNvSpPr/>
          <p:nvPr/>
        </p:nvSpPr>
        <p:spPr>
          <a:xfrm>
            <a:off x="7134225" y="4638675"/>
            <a:ext cx="1809750" cy="876300"/>
          </a:xfrm>
          <a:prstGeom prst="borderCallout2">
            <a:avLst>
              <a:gd name="adj1" fmla="val 18750"/>
              <a:gd name="adj2" fmla="val -8333"/>
              <a:gd name="adj3" fmla="val 18750"/>
              <a:gd name="adj4" fmla="val -16667"/>
              <a:gd name="adj5" fmla="val -33877"/>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smtClean="0">
                <a:solidFill>
                  <a:schemeClr val="tx1"/>
                </a:solidFill>
              </a:rPr>
              <a:t>To be discussed in section 3: Basic Linked List</a:t>
            </a:r>
            <a:endParaRPr lang="en-SG" sz="1600" dirty="0">
              <a:solidFill>
                <a:schemeClr val="tx1"/>
              </a:solidFill>
            </a:endParaRPr>
          </a:p>
        </p:txBody>
      </p:sp>
      <p:sp>
        <p:nvSpPr>
          <p:cNvPr id="25" name="TextBox 24"/>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dirty="0" smtClean="0">
                <a:solidFill>
                  <a:srgbClr val="C00000"/>
                </a:solidFill>
                <a:latin typeface="Britannic Bold" panose="020B0903060703020204" pitchFamily="34" charset="0"/>
              </a:rPr>
              <a:t>. </a:t>
            </a:r>
            <a:r>
              <a:rPr lang="en-US" sz="2400" dirty="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
        <p:nvSpPr>
          <p:cNvPr id="2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466725" indent="-466725" eaLnBrk="1" hangingPunct="1"/>
            <a:r>
              <a:rPr lang="en-US" sz="4400" dirty="0" smtClean="0">
                <a:solidFill>
                  <a:srgbClr val="C00000"/>
                </a:solidFill>
                <a:latin typeface="Britannic Bold" panose="020B0903060703020204" pitchFamily="34" charset="0"/>
              </a:rPr>
              <a:t>2</a:t>
            </a:r>
            <a:r>
              <a:rPr lang="en-US" sz="4400" dirty="0">
                <a:latin typeface="Britannic Bold" panose="020B0903060703020204" pitchFamily="34" charset="0"/>
              </a:rPr>
              <a:t>	</a:t>
            </a:r>
            <a:r>
              <a:rPr lang="en-US" sz="4400" dirty="0" smtClean="0">
                <a:latin typeface="Britannic Bold" panose="020B0903060703020204" pitchFamily="34" charset="0"/>
              </a:rPr>
              <a:t>List Implementation via Array</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Fixed-size list</a:t>
            </a:r>
          </a:p>
        </p:txBody>
      </p:sp>
      <p:grpSp>
        <p:nvGrpSpPr>
          <p:cNvPr id="15" name="Group 14"/>
          <p:cNvGrpSpPr/>
          <p:nvPr/>
        </p:nvGrpSpPr>
        <p:grpSpPr>
          <a:xfrm>
            <a:off x="2209800" y="4572000"/>
            <a:ext cx="3810000" cy="381000"/>
            <a:chOff x="2209800" y="4572000"/>
            <a:chExt cx="3810000" cy="381000"/>
          </a:xfrm>
        </p:grpSpPr>
        <p:sp>
          <p:nvSpPr>
            <p:cNvPr id="4" name="Rectangle 3"/>
            <p:cNvSpPr/>
            <p:nvPr/>
          </p:nvSpPr>
          <p:spPr>
            <a:xfrm>
              <a:off x="2209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6" name="Rectangle 5"/>
            <p:cNvSpPr/>
            <p:nvPr/>
          </p:nvSpPr>
          <p:spPr>
            <a:xfrm>
              <a:off x="2590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7" name="Rectangle 6"/>
            <p:cNvSpPr/>
            <p:nvPr/>
          </p:nvSpPr>
          <p:spPr>
            <a:xfrm>
              <a:off x="2971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8" name="Rectangle 7"/>
            <p:cNvSpPr/>
            <p:nvPr/>
          </p:nvSpPr>
          <p:spPr>
            <a:xfrm>
              <a:off x="3352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9" name="Rectangle 8"/>
            <p:cNvSpPr/>
            <p:nvPr/>
          </p:nvSpPr>
          <p:spPr>
            <a:xfrm>
              <a:off x="3733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0" name="Rectangle 9"/>
            <p:cNvSpPr/>
            <p:nvPr/>
          </p:nvSpPr>
          <p:spPr>
            <a:xfrm>
              <a:off x="4114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1" name="Rectangle 10"/>
            <p:cNvSpPr/>
            <p:nvPr/>
          </p:nvSpPr>
          <p:spPr>
            <a:xfrm>
              <a:off x="4495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2" name="Rectangle 11"/>
            <p:cNvSpPr/>
            <p:nvPr/>
          </p:nvSpPr>
          <p:spPr>
            <a:xfrm>
              <a:off x="4876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3" name="Rectangle 12"/>
            <p:cNvSpPr/>
            <p:nvPr/>
          </p:nvSpPr>
          <p:spPr>
            <a:xfrm>
              <a:off x="5257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4" name="Rectangle 13"/>
            <p:cNvSpPr/>
            <p:nvPr/>
          </p:nvSpPr>
          <p:spPr>
            <a:xfrm>
              <a:off x="5638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(1/9)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12</a:t>
            </a:fld>
            <a:endParaRPr lang="en-US" sz="1600" dirty="0"/>
          </a:p>
        </p:txBody>
      </p:sp>
      <p:sp>
        <p:nvSpPr>
          <p:cNvPr id="17" name="Content Placeholder 2"/>
          <p:cNvSpPr>
            <a:spLocks noGrp="1"/>
          </p:cNvSpPr>
          <p:nvPr>
            <p:ph idx="1"/>
          </p:nvPr>
        </p:nvSpPr>
        <p:spPr>
          <a:xfrm>
            <a:off x="457200" y="1066800"/>
            <a:ext cx="8229600" cy="1066800"/>
          </a:xfrm>
        </p:spPr>
        <p:txBody>
          <a:bodyPr>
            <a:normAutofit/>
          </a:bodyPr>
          <a:lstStyle/>
          <a:p>
            <a:pPr marL="457200" lvl="0" indent="-457200">
              <a:spcBef>
                <a:spcPts val="600"/>
              </a:spcBef>
              <a:buClr>
                <a:schemeClr val="bg2"/>
              </a:buClr>
              <a:buSzPct val="100000"/>
              <a:buFont typeface="Wingdings" pitchFamily="2" charset="2"/>
              <a:buChar char="q"/>
              <a:defRPr/>
            </a:pPr>
            <a:r>
              <a:rPr lang="en-GB" sz="2800" dirty="0" smtClean="0">
                <a:solidFill>
                  <a:srgbClr val="0000FF"/>
                </a:solidFill>
              </a:rPr>
              <a:t>This is a straight-forward approach</a:t>
            </a:r>
          </a:p>
          <a:p>
            <a:pPr marL="784225" lvl="1" indent="-457200">
              <a:spcBef>
                <a:spcPts val="600"/>
              </a:spcBef>
              <a:buClr>
                <a:schemeClr val="bg2"/>
              </a:buClr>
              <a:buSzPct val="100000"/>
              <a:defRPr/>
            </a:pPr>
            <a:r>
              <a:rPr lang="en-GB" sz="2400" dirty="0" smtClean="0"/>
              <a:t>Use Java array of a sequence of </a:t>
            </a:r>
            <a:r>
              <a:rPr lang="en-GB" sz="2400" i="1" dirty="0" smtClean="0"/>
              <a:t>n</a:t>
            </a:r>
            <a:r>
              <a:rPr lang="en-GB" sz="2400" dirty="0" smtClean="0"/>
              <a:t> elements</a:t>
            </a:r>
          </a:p>
        </p:txBody>
      </p:sp>
      <p:grpSp>
        <p:nvGrpSpPr>
          <p:cNvPr id="51" name="Group 50"/>
          <p:cNvGrpSpPr/>
          <p:nvPr/>
        </p:nvGrpSpPr>
        <p:grpSpPr>
          <a:xfrm>
            <a:off x="762000" y="2133600"/>
            <a:ext cx="1255714" cy="846931"/>
            <a:chOff x="762000" y="2819400"/>
            <a:chExt cx="1255714" cy="846931"/>
          </a:xfrm>
        </p:grpSpPr>
        <p:grpSp>
          <p:nvGrpSpPr>
            <p:cNvPr id="46" name="Group 45"/>
            <p:cNvGrpSpPr/>
            <p:nvPr/>
          </p:nvGrpSpPr>
          <p:grpSpPr>
            <a:xfrm>
              <a:off x="1050926" y="3263106"/>
              <a:ext cx="677863" cy="403225"/>
              <a:chOff x="1122363" y="3263106"/>
              <a:chExt cx="677863" cy="403225"/>
            </a:xfrm>
          </p:grpSpPr>
          <p:sp>
            <p:nvSpPr>
              <p:cNvPr id="22" name="Rectangle 4"/>
              <p:cNvSpPr>
                <a:spLocks noChangeArrowheads="1"/>
              </p:cNvSpPr>
              <p:nvPr/>
            </p:nvSpPr>
            <p:spPr bwMode="auto">
              <a:xfrm>
                <a:off x="1122363" y="3263106"/>
                <a:ext cx="677863"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Text Box 5"/>
              <p:cNvSpPr txBox="1">
                <a:spLocks noChangeArrowheads="1"/>
              </p:cNvSpPr>
              <p:nvPr/>
            </p:nvSpPr>
            <p:spPr bwMode="auto">
              <a:xfrm>
                <a:off x="1291432" y="3266281"/>
                <a:ext cx="339725" cy="396875"/>
              </a:xfrm>
              <a:prstGeom prst="rect">
                <a:avLst/>
              </a:prstGeom>
              <a:noFill/>
              <a:ln w="19050">
                <a:noFill/>
                <a:miter lim="800000"/>
                <a:headEnd type="none" w="sm" len="sm"/>
                <a:tailEnd type="none" w="sm" len="sm"/>
              </a:ln>
            </p:spPr>
            <p:txBody>
              <a:bodyPr wrap="none">
                <a:spAutoFit/>
              </a:bodyPr>
              <a:lstStyle/>
              <a:p>
                <a:pPr algn="l"/>
                <a:r>
                  <a:rPr lang="en-US" altLang="zh-CN" sz="2000" b="1" i="1" dirty="0">
                    <a:solidFill>
                      <a:srgbClr val="C00000"/>
                    </a:solidFill>
                    <a:latin typeface="Arial" pitchFamily="34" charset="0"/>
                    <a:ea typeface="SimSun" pitchFamily="2" charset="-122"/>
                  </a:rPr>
                  <a:t>n</a:t>
                </a:r>
              </a:p>
            </p:txBody>
          </p:sp>
        </p:grpSp>
        <p:sp>
          <p:nvSpPr>
            <p:cNvPr id="24" name="Text Box 6"/>
            <p:cNvSpPr txBox="1">
              <a:spLocks noChangeArrowheads="1"/>
            </p:cNvSpPr>
            <p:nvPr/>
          </p:nvSpPr>
          <p:spPr bwMode="auto">
            <a:xfrm>
              <a:off x="762000" y="2819400"/>
              <a:ext cx="1255714" cy="338137"/>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49" name="Group 48"/>
          <p:cNvGrpSpPr/>
          <p:nvPr/>
        </p:nvGrpSpPr>
        <p:grpSpPr>
          <a:xfrm>
            <a:off x="2438400" y="2133600"/>
            <a:ext cx="5307013" cy="1250950"/>
            <a:chOff x="2438400" y="2819400"/>
            <a:chExt cx="5307013" cy="1250950"/>
          </a:xfrm>
        </p:grpSpPr>
        <p:sp>
          <p:nvSpPr>
            <p:cNvPr id="26" name="Rectangle 7"/>
            <p:cNvSpPr>
              <a:spLocks noChangeArrowheads="1"/>
            </p:cNvSpPr>
            <p:nvPr/>
          </p:nvSpPr>
          <p:spPr bwMode="auto">
            <a:xfrm>
              <a:off x="2514600" y="3278188"/>
              <a:ext cx="5226050"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8" name="Rectangle 20" descr="Wide downward diagonal"/>
            <p:cNvSpPr>
              <a:spLocks noChangeArrowheads="1"/>
            </p:cNvSpPr>
            <p:nvPr/>
          </p:nvSpPr>
          <p:spPr bwMode="auto">
            <a:xfrm>
              <a:off x="6325849" y="3313113"/>
              <a:ext cx="1395049" cy="359477"/>
            </a:xfrm>
            <a:prstGeom prst="rect">
              <a:avLst/>
            </a:prstGeom>
            <a:solidFill>
              <a:schemeClr val="accent1">
                <a:lumMod val="20000"/>
                <a:lumOff val="80000"/>
              </a:schemeClr>
            </a:solidFill>
            <a:ln w="19050">
              <a:noFill/>
              <a:miter lim="800000"/>
              <a:headEnd type="none" w="sm" len="sm"/>
              <a:tailEnd type="none" w="sm" len="sm"/>
            </a:ln>
          </p:spPr>
          <p:txBody>
            <a:bodyPr wrap="none" anchor="ctr"/>
            <a:lstStyle/>
            <a:p>
              <a:endParaRPr lang="en-US" dirty="0"/>
            </a:p>
          </p:txBody>
        </p:sp>
        <p:sp>
          <p:nvSpPr>
            <p:cNvPr id="29" name="Line 8"/>
            <p:cNvSpPr>
              <a:spLocks noChangeShapeType="1"/>
            </p:cNvSpPr>
            <p:nvPr/>
          </p:nvSpPr>
          <p:spPr bwMode="auto">
            <a:xfrm>
              <a:off x="3321050"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9"/>
            <p:cNvSpPr txBox="1">
              <a:spLocks noChangeArrowheads="1"/>
            </p:cNvSpPr>
            <p:nvPr/>
          </p:nvSpPr>
          <p:spPr bwMode="auto">
            <a:xfrm>
              <a:off x="2438400" y="3260792"/>
              <a:ext cx="54353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31" name="Text Box 10"/>
            <p:cNvSpPr txBox="1">
              <a:spLocks noChangeArrowheads="1"/>
            </p:cNvSpPr>
            <p:nvPr/>
          </p:nvSpPr>
          <p:spPr bwMode="auto">
            <a:xfrm>
              <a:off x="2867025" y="3260822"/>
              <a:ext cx="485775" cy="400050"/>
            </a:xfrm>
            <a:prstGeom prst="rect">
              <a:avLst/>
            </a:prstGeom>
            <a:noFill/>
            <a:ln w="19050">
              <a:noFill/>
              <a:miter lim="800000"/>
              <a:headEnd type="none" w="sm" len="sm"/>
              <a:tailEnd type="none" w="sm" len="sm"/>
            </a:ln>
          </p:spPr>
          <p:txBody>
            <a:bodyPr wrap="square">
              <a:spAutoFit/>
            </a:bodyPr>
            <a:lstStyle/>
            <a:p>
              <a:pPr algn="ctr"/>
              <a:r>
                <a:rPr lang="en-US" altLang="zh-CN" sz="2000" i="1" dirty="0" smtClean="0">
                  <a:latin typeface="Arial" pitchFamily="34" charset="0"/>
                  <a:ea typeface="SimSun" pitchFamily="2" charset="-122"/>
                </a:rPr>
                <a:t>a</a:t>
              </a:r>
              <a:r>
                <a:rPr lang="en-US" altLang="zh-CN" sz="2000" i="1" baseline="-25000" dirty="0" smtClean="0">
                  <a:ea typeface="SimSun" pitchFamily="2" charset="-122"/>
                </a:rPr>
                <a:t>1</a:t>
              </a:r>
              <a:endParaRPr lang="en-US" altLang="zh-CN" sz="2000" i="1" dirty="0">
                <a:latin typeface="Arial" pitchFamily="34" charset="0"/>
                <a:ea typeface="SimSun" pitchFamily="2" charset="-122"/>
              </a:endParaRPr>
            </a:p>
          </p:txBody>
        </p:sp>
        <p:sp>
          <p:nvSpPr>
            <p:cNvPr id="32" name="Text Box 11"/>
            <p:cNvSpPr txBox="1">
              <a:spLocks noChangeArrowheads="1"/>
            </p:cNvSpPr>
            <p:nvPr/>
          </p:nvSpPr>
          <p:spPr bwMode="auto">
            <a:xfrm>
              <a:off x="3324225" y="3260822"/>
              <a:ext cx="422275" cy="400050"/>
            </a:xfrm>
            <a:prstGeom prst="rect">
              <a:avLst/>
            </a:prstGeom>
            <a:noFill/>
            <a:ln w="19050">
              <a:noFill/>
              <a:miter lim="800000"/>
              <a:headEnd type="none" w="sm" len="sm"/>
              <a:tailEnd type="none" w="sm" len="sm"/>
            </a:ln>
          </p:spPr>
          <p:txBody>
            <a:bodyPr wrap="none">
              <a:spAutoFit/>
            </a:bodyPr>
            <a:lstStyle/>
            <a:p>
              <a:pPr algn="ctr"/>
              <a:r>
                <a:rPr lang="en-US" altLang="zh-CN" sz="2000" i="1" dirty="0" smtClean="0">
                  <a:latin typeface="Arial" pitchFamily="34" charset="0"/>
                  <a:ea typeface="SimSun" pitchFamily="2" charset="-122"/>
                </a:rPr>
                <a:t>a</a:t>
              </a:r>
              <a:r>
                <a:rPr lang="en-US" altLang="zh-CN" sz="2000" i="1" baseline="-25000" dirty="0" smtClean="0">
                  <a:ea typeface="SimSun" pitchFamily="2" charset="-122"/>
                </a:rPr>
                <a:t>2</a:t>
              </a:r>
              <a:endParaRPr lang="en-US" altLang="zh-CN" sz="2000" i="1" dirty="0">
                <a:latin typeface="Arial" pitchFamily="34" charset="0"/>
                <a:ea typeface="SimSun" pitchFamily="2" charset="-122"/>
              </a:endParaRPr>
            </a:p>
          </p:txBody>
        </p:sp>
        <p:sp>
          <p:nvSpPr>
            <p:cNvPr id="33" name="Text Box 12"/>
            <p:cNvSpPr txBox="1">
              <a:spLocks noChangeArrowheads="1"/>
            </p:cNvSpPr>
            <p:nvPr/>
          </p:nvSpPr>
          <p:spPr bwMode="auto">
            <a:xfrm>
              <a:off x="5638800" y="3262410"/>
              <a:ext cx="5651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n-1</a:t>
              </a:r>
              <a:endParaRPr lang="en-US" altLang="zh-CN" sz="2000" i="1" dirty="0">
                <a:latin typeface="Arial" pitchFamily="34" charset="0"/>
                <a:ea typeface="SimSun" pitchFamily="2" charset="-122"/>
              </a:endParaRPr>
            </a:p>
          </p:txBody>
        </p:sp>
        <p:sp>
          <p:nvSpPr>
            <p:cNvPr id="34" name="Line 13"/>
            <p:cNvSpPr>
              <a:spLocks noChangeShapeType="1"/>
            </p:cNvSpPr>
            <p:nvPr/>
          </p:nvSpPr>
          <p:spPr bwMode="auto">
            <a:xfrm>
              <a:off x="3727450" y="32877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5" name="Line 14"/>
            <p:cNvSpPr>
              <a:spLocks noChangeShapeType="1"/>
            </p:cNvSpPr>
            <p:nvPr/>
          </p:nvSpPr>
          <p:spPr bwMode="auto">
            <a:xfrm>
              <a:off x="5610225" y="3295650"/>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6" name="Line 15"/>
            <p:cNvSpPr>
              <a:spLocks noChangeShapeType="1"/>
            </p:cNvSpPr>
            <p:nvPr/>
          </p:nvSpPr>
          <p:spPr bwMode="auto">
            <a:xfrm>
              <a:off x="6326188" y="330358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6"/>
            <p:cNvSpPr txBox="1">
              <a:spLocks noChangeArrowheads="1"/>
            </p:cNvSpPr>
            <p:nvPr/>
          </p:nvSpPr>
          <p:spPr bwMode="auto">
            <a:xfrm>
              <a:off x="2559050" y="2819400"/>
              <a:ext cx="3165475" cy="338138"/>
            </a:xfrm>
            <a:prstGeom prst="rect">
              <a:avLst/>
            </a:prstGeom>
            <a:noFill/>
            <a:ln w="19050">
              <a:noFill/>
              <a:miter lim="800000"/>
              <a:headEnd type="none" w="sm" len="sm"/>
              <a:tailEnd type="none" w="sm" len="sm"/>
            </a:ln>
          </p:spPr>
          <p:txBody>
            <a:bodyPr wrap="square">
              <a:spAutoFit/>
            </a:bodyPr>
            <a:lstStyle/>
            <a:p>
              <a:pPr algn="l"/>
              <a:r>
                <a:rPr lang="en-US" altLang="zh-CN" sz="1600" dirty="0">
                  <a:solidFill>
                    <a:srgbClr val="0000FF"/>
                  </a:solidFill>
                  <a:latin typeface="Arial" pitchFamily="34" charset="0"/>
                  <a:ea typeface="SimSun" pitchFamily="2" charset="-122"/>
                </a:rPr>
                <a:t>arr </a:t>
              </a:r>
              <a:r>
                <a:rPr lang="en-US" altLang="zh-CN" sz="1600" dirty="0" smtClean="0">
                  <a:solidFill>
                    <a:srgbClr val="0000FF"/>
                  </a:solidFill>
                  <a:latin typeface="Arial" pitchFamily="34" charset="0"/>
                  <a:ea typeface="SimSun" pitchFamily="2" charset="-122"/>
                </a:rPr>
                <a:t>: array[0</a:t>
              </a:r>
              <a:r>
                <a:rPr lang="en-US" altLang="zh-CN" sz="1600" dirty="0">
                  <a:solidFill>
                    <a:srgbClr val="0000FF"/>
                  </a:solidFill>
                  <a:latin typeface="Arial" pitchFamily="34" charset="0"/>
                  <a:ea typeface="SimSun" pitchFamily="2" charset="-122"/>
                </a:rPr>
                <a:t>..m] of locations </a:t>
              </a:r>
            </a:p>
          </p:txBody>
        </p:sp>
        <p:sp>
          <p:nvSpPr>
            <p:cNvPr id="39" name="Line 19"/>
            <p:cNvSpPr>
              <a:spLocks noChangeShapeType="1"/>
            </p:cNvSpPr>
            <p:nvPr/>
          </p:nvSpPr>
          <p:spPr bwMode="auto">
            <a:xfrm>
              <a:off x="2913063"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0" name="Text Box 21"/>
            <p:cNvSpPr txBox="1">
              <a:spLocks noChangeArrowheads="1"/>
            </p:cNvSpPr>
            <p:nvPr/>
          </p:nvSpPr>
          <p:spPr bwMode="auto">
            <a:xfrm>
              <a:off x="6553201" y="3277409"/>
              <a:ext cx="1028700" cy="338554"/>
            </a:xfrm>
            <a:prstGeom prst="rect">
              <a:avLst/>
            </a:prstGeom>
            <a:noFill/>
            <a:ln w="19050">
              <a:noFill/>
              <a:miter lim="800000"/>
              <a:headEnd type="none" w="sm" len="sm"/>
              <a:tailEnd type="none" w="sm" len="sm"/>
            </a:ln>
          </p:spPr>
          <p:txBody>
            <a:bodyPr wrap="square">
              <a:spAutoFit/>
            </a:bodyPr>
            <a:lstStyle/>
            <a:p>
              <a:pPr algn="ctr"/>
              <a:r>
                <a:rPr lang="en-GB" sz="1600" b="1" i="1" dirty="0">
                  <a:solidFill>
                    <a:srgbClr val="C00000"/>
                  </a:solidFill>
                  <a:latin typeface="Arial" pitchFamily="34" charset="0"/>
                </a:rPr>
                <a:t>unused</a:t>
              </a:r>
            </a:p>
          </p:txBody>
        </p:sp>
        <p:sp>
          <p:nvSpPr>
            <p:cNvPr id="41" name="Text Box 22"/>
            <p:cNvSpPr txBox="1">
              <a:spLocks noChangeArrowheads="1"/>
            </p:cNvSpPr>
            <p:nvPr/>
          </p:nvSpPr>
          <p:spPr bwMode="auto">
            <a:xfrm>
              <a:off x="2597150"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0</a:t>
              </a:r>
            </a:p>
          </p:txBody>
        </p:sp>
        <p:sp>
          <p:nvSpPr>
            <p:cNvPr id="42" name="Text Box 23"/>
            <p:cNvSpPr txBox="1">
              <a:spLocks noChangeArrowheads="1"/>
            </p:cNvSpPr>
            <p:nvPr/>
          </p:nvSpPr>
          <p:spPr bwMode="auto">
            <a:xfrm>
              <a:off x="2949575"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1</a:t>
              </a:r>
            </a:p>
          </p:txBody>
        </p:sp>
        <p:sp>
          <p:nvSpPr>
            <p:cNvPr id="43" name="Text Box 24"/>
            <p:cNvSpPr txBox="1">
              <a:spLocks noChangeArrowheads="1"/>
            </p:cNvSpPr>
            <p:nvPr/>
          </p:nvSpPr>
          <p:spPr bwMode="auto">
            <a:xfrm>
              <a:off x="3348038"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2</a:t>
              </a:r>
            </a:p>
          </p:txBody>
        </p:sp>
        <p:sp>
          <p:nvSpPr>
            <p:cNvPr id="44" name="Text Box 25"/>
            <p:cNvSpPr txBox="1">
              <a:spLocks noChangeArrowheads="1"/>
            </p:cNvSpPr>
            <p:nvPr/>
          </p:nvSpPr>
          <p:spPr bwMode="auto">
            <a:xfrm>
              <a:off x="5762625" y="3733800"/>
              <a:ext cx="477838"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n-1</a:t>
              </a:r>
            </a:p>
          </p:txBody>
        </p:sp>
        <p:sp>
          <p:nvSpPr>
            <p:cNvPr id="45" name="Text Box 26"/>
            <p:cNvSpPr txBox="1">
              <a:spLocks noChangeArrowheads="1"/>
            </p:cNvSpPr>
            <p:nvPr/>
          </p:nvSpPr>
          <p:spPr bwMode="auto">
            <a:xfrm>
              <a:off x="7391400" y="3733800"/>
              <a:ext cx="35401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m</a:t>
              </a:r>
            </a:p>
          </p:txBody>
        </p:sp>
        <p:sp>
          <p:nvSpPr>
            <p:cNvPr id="48" name="Text Box 11"/>
            <p:cNvSpPr txBox="1">
              <a:spLocks noChangeArrowheads="1"/>
            </p:cNvSpPr>
            <p:nvPr/>
          </p:nvSpPr>
          <p:spPr bwMode="auto">
            <a:xfrm>
              <a:off x="4343400" y="3260792"/>
              <a:ext cx="954107" cy="400110"/>
            </a:xfrm>
            <a:prstGeom prst="rect">
              <a:avLst/>
            </a:prstGeom>
            <a:noFill/>
            <a:ln w="19050">
              <a:noFill/>
              <a:miter lim="800000"/>
              <a:headEnd type="none" w="sm" len="sm"/>
              <a:tailEnd type="none" w="sm" len="sm"/>
            </a:ln>
          </p:spPr>
          <p:txBody>
            <a:bodyPr wrap="none">
              <a:spAutoFit/>
            </a:bodyPr>
            <a:lstStyle/>
            <a:p>
              <a:pPr algn="l"/>
              <a:r>
                <a:rPr lang="en-US" altLang="zh-CN" sz="2000" dirty="0" smtClean="0">
                  <a:latin typeface="Arial" pitchFamily="34" charset="0"/>
                  <a:ea typeface="SimSun" pitchFamily="2" charset="-122"/>
                </a:rPr>
                <a:t>………</a:t>
              </a:r>
              <a:endParaRPr lang="en-US" altLang="zh-CN" sz="2000" dirty="0">
                <a:latin typeface="Arial" pitchFamily="34" charset="0"/>
                <a:ea typeface="SimSun" pitchFamily="2" charset="-122"/>
              </a:endParaRPr>
            </a:p>
          </p:txBody>
        </p:sp>
      </p:grpSp>
      <p:sp>
        <p:nvSpPr>
          <p:cNvPr id="4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dissolve">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(2/9)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13</a:t>
            </a:fld>
            <a:endParaRPr lang="en-US" sz="1600" dirty="0"/>
          </a:p>
        </p:txBody>
      </p:sp>
      <p:sp>
        <p:nvSpPr>
          <p:cNvPr id="17" name="Content Placeholder 2"/>
          <p:cNvSpPr>
            <a:spLocks noGrp="1"/>
          </p:cNvSpPr>
          <p:nvPr>
            <p:ph idx="1"/>
          </p:nvPr>
        </p:nvSpPr>
        <p:spPr>
          <a:xfrm>
            <a:off x="457200" y="1066800"/>
            <a:ext cx="8229600" cy="1447800"/>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smtClean="0"/>
              <a:t>We now create a class </a:t>
            </a:r>
            <a:r>
              <a:rPr lang="en-GB" sz="2400" dirty="0" smtClean="0">
                <a:solidFill>
                  <a:srgbClr val="0000FF"/>
                </a:solidFill>
              </a:rPr>
              <a:t>ListUsingArray </a:t>
            </a:r>
            <a:r>
              <a:rPr lang="en-GB" sz="2400" dirty="0" smtClean="0"/>
              <a:t>as an implementation of the interface </a:t>
            </a:r>
            <a:r>
              <a:rPr lang="en-GB" sz="2400" dirty="0" smtClean="0">
                <a:solidFill>
                  <a:srgbClr val="0000FF"/>
                </a:solidFill>
              </a:rPr>
              <a:t>ListInterface </a:t>
            </a:r>
            <a:r>
              <a:rPr lang="en-GB" sz="2400" dirty="0" smtClean="0"/>
              <a:t>(a user-defined interface, as defined in </a:t>
            </a:r>
            <a:r>
              <a:rPr lang="en-GB" sz="2400" dirty="0" smtClean="0">
                <a:hlinkClick r:id="rId3" action="ppaction://hlinksldjump"/>
              </a:rPr>
              <a:t>slide 9</a:t>
            </a:r>
            <a:r>
              <a:rPr lang="en-GB" sz="2400" dirty="0" smtClean="0"/>
              <a:t>)</a:t>
            </a:r>
          </a:p>
        </p:txBody>
      </p:sp>
      <p:grpSp>
        <p:nvGrpSpPr>
          <p:cNvPr id="67" name="Group 66"/>
          <p:cNvGrpSpPr/>
          <p:nvPr/>
        </p:nvGrpSpPr>
        <p:grpSpPr>
          <a:xfrm>
            <a:off x="4876800" y="2362200"/>
            <a:ext cx="1676400" cy="2743199"/>
            <a:chOff x="3810000" y="2133600"/>
            <a:chExt cx="1676400" cy="2571749"/>
          </a:xfrm>
          <a:solidFill>
            <a:schemeClr val="tx2">
              <a:lumMod val="20000"/>
              <a:lumOff val="80000"/>
            </a:schemeClr>
          </a:solidFill>
        </p:grpSpPr>
        <p:sp>
          <p:nvSpPr>
            <p:cNvPr id="53" name="Rectangle 52"/>
            <p:cNvSpPr/>
            <p:nvPr/>
          </p:nvSpPr>
          <p:spPr>
            <a:xfrm>
              <a:off x="3810000" y="2133600"/>
              <a:ext cx="1676400" cy="500062"/>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3810000" y="2633662"/>
              <a:ext cx="1676400" cy="3048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p:cNvSpPr/>
            <p:nvPr/>
          </p:nvSpPr>
          <p:spPr>
            <a:xfrm>
              <a:off x="3810000" y="2919412"/>
              <a:ext cx="1676400" cy="1785937"/>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 Box 6"/>
            <p:cNvSpPr txBox="1">
              <a:spLocks noChangeArrowheads="1"/>
            </p:cNvSpPr>
            <p:nvPr/>
          </p:nvSpPr>
          <p:spPr bwMode="auto">
            <a:xfrm>
              <a:off x="3810000" y="2133600"/>
              <a:ext cx="1676400" cy="288541"/>
            </a:xfrm>
            <a:prstGeom prst="rect">
              <a:avLst/>
            </a:prstGeom>
            <a:noFill/>
            <a:ln w="9525">
              <a:noFill/>
              <a:miter lim="800000"/>
              <a:headEnd/>
              <a:tailEnd/>
            </a:ln>
          </p:spPr>
          <p:txBody>
            <a:bodyPr wrap="square">
              <a:spAutoFit/>
            </a:bodyPr>
            <a:lstStyle/>
            <a:p>
              <a:pPr algn="ctr"/>
              <a:r>
                <a:rPr lang="en-US" altLang="ja-JP" sz="1400" dirty="0" smtClean="0">
                  <a:solidFill>
                    <a:srgbClr val="000000"/>
                  </a:solidFill>
                  <a:ea typeface="ＭＳ Ｐゴシック" pitchFamily="34" charset="-128"/>
                </a:rPr>
                <a:t>&lt;&lt;interface&gt;&gt;</a:t>
              </a:r>
              <a:endParaRPr lang="en-US" altLang="ja-JP" sz="1400" dirty="0">
                <a:ea typeface="ＭＳ Ｐゴシック" pitchFamily="34" charset="-128"/>
              </a:endParaRPr>
            </a:p>
          </p:txBody>
        </p:sp>
        <p:sp>
          <p:nvSpPr>
            <p:cNvPr id="59" name="Text Box 6"/>
            <p:cNvSpPr txBox="1">
              <a:spLocks noChangeArrowheads="1"/>
            </p:cNvSpPr>
            <p:nvPr/>
          </p:nvSpPr>
          <p:spPr bwMode="auto">
            <a:xfrm>
              <a:off x="3810000" y="2971800"/>
              <a:ext cx="1676400" cy="1500411"/>
            </a:xfrm>
            <a:prstGeom prst="rect">
              <a:avLst/>
            </a:prstGeom>
            <a:noFill/>
            <a:ln w="9525">
              <a:noFill/>
              <a:miter lim="800000"/>
              <a:headEnd/>
              <a:tailEnd/>
            </a:ln>
          </p:spPr>
          <p:txBody>
            <a:bodyPr wrap="square">
              <a:spAutoFit/>
            </a:bodyPr>
            <a:lstStyle/>
            <a:p>
              <a:r>
                <a:rPr lang="en-US" altLang="ja-JP" sz="1400" dirty="0" smtClean="0">
                  <a:solidFill>
                    <a:srgbClr val="000000"/>
                  </a:solidFill>
                  <a:latin typeface="Arial" charset="0"/>
                  <a:ea typeface="ＭＳ Ｐゴシック" pitchFamily="34" charset="-128"/>
                </a:rPr>
                <a:t>+ isEmpty()</a:t>
              </a:r>
            </a:p>
            <a:p>
              <a:r>
                <a:rPr lang="en-US" altLang="ja-JP" sz="1400" dirty="0" smtClean="0">
                  <a:solidFill>
                    <a:srgbClr val="000000"/>
                  </a:solidFill>
                  <a:latin typeface="Arial" charset="0"/>
                  <a:ea typeface="ＭＳ Ｐゴシック" pitchFamily="34" charset="-128"/>
                </a:rPr>
                <a:t>+ size()</a:t>
              </a:r>
            </a:p>
            <a:p>
              <a:r>
                <a:rPr lang="en-US" altLang="ja-JP" sz="1400" dirty="0" smtClean="0">
                  <a:solidFill>
                    <a:srgbClr val="000000"/>
                  </a:solidFill>
                  <a:ea typeface="ＭＳ Ｐゴシック" pitchFamily="34" charset="-128"/>
                </a:rPr>
                <a:t>+ getFirst()</a:t>
              </a:r>
            </a:p>
            <a:p>
              <a:r>
                <a:rPr lang="en-US" altLang="ja-JP" sz="1400" dirty="0" smtClean="0">
                  <a:solidFill>
                    <a:srgbClr val="000000"/>
                  </a:solidFill>
                  <a:ea typeface="ＭＳ Ｐゴシック" pitchFamily="34" charset="-128"/>
                </a:rPr>
                <a:t>+ contains(E item)</a:t>
              </a:r>
            </a:p>
            <a:p>
              <a:r>
                <a:rPr lang="en-US" altLang="ja-JP" sz="1400" dirty="0" smtClean="0">
                  <a:solidFill>
                    <a:srgbClr val="000000"/>
                  </a:solidFill>
                  <a:ea typeface="ＭＳ Ｐゴシック" pitchFamily="34" charset="-128"/>
                </a:rPr>
                <a:t>+ addFirst(E item)</a:t>
              </a:r>
            </a:p>
            <a:p>
              <a:r>
                <a:rPr lang="en-US" altLang="ja-JP" sz="1400" dirty="0" smtClean="0">
                  <a:solidFill>
                    <a:srgbClr val="000000"/>
                  </a:solidFill>
                  <a:ea typeface="ＭＳ Ｐゴシック" pitchFamily="34" charset="-128"/>
                </a:rPr>
                <a:t>+ removeFirst()</a:t>
              </a:r>
            </a:p>
            <a:p>
              <a:r>
                <a:rPr lang="en-US" altLang="ja-JP" sz="1400" dirty="0" smtClean="0">
                  <a:solidFill>
                    <a:srgbClr val="000000"/>
                  </a:solidFill>
                  <a:ea typeface="ＭＳ Ｐゴシック" pitchFamily="34" charset="-128"/>
                </a:rPr>
                <a:t>+ print()</a:t>
              </a:r>
              <a:endParaRPr lang="en-US" altLang="ja-JP" sz="1400" dirty="0">
                <a:ea typeface="ＭＳ Ｐゴシック" pitchFamily="34" charset="-128"/>
              </a:endParaRPr>
            </a:p>
          </p:txBody>
        </p:sp>
        <p:sp>
          <p:nvSpPr>
            <p:cNvPr id="50" name="Text Box 6"/>
            <p:cNvSpPr txBox="1">
              <a:spLocks noChangeArrowheads="1"/>
            </p:cNvSpPr>
            <p:nvPr/>
          </p:nvSpPr>
          <p:spPr bwMode="auto">
            <a:xfrm>
              <a:off x="3810000" y="2347912"/>
              <a:ext cx="1676400" cy="288541"/>
            </a:xfrm>
            <a:prstGeom prst="rect">
              <a:avLst/>
            </a:prstGeom>
            <a:noFill/>
            <a:ln w="9525">
              <a:noFill/>
              <a:miter lim="800000"/>
              <a:headEnd/>
              <a:tailEnd/>
            </a:ln>
          </p:spPr>
          <p:txBody>
            <a:bodyPr wrap="square">
              <a:spAutoFit/>
            </a:bodyPr>
            <a:lstStyle/>
            <a:p>
              <a:pPr algn="ctr"/>
              <a:r>
                <a:rPr lang="en-US" altLang="ja-JP" sz="1400" b="1" dirty="0" smtClean="0">
                  <a:solidFill>
                    <a:srgbClr val="000000"/>
                  </a:solidFill>
                  <a:ea typeface="ＭＳ Ｐゴシック" pitchFamily="34" charset="-128"/>
                </a:rPr>
                <a:t>ListInterface</a:t>
              </a:r>
              <a:endParaRPr lang="en-US" altLang="ja-JP" sz="1400" b="1" dirty="0">
                <a:ea typeface="ＭＳ Ｐゴシック" pitchFamily="34" charset="-128"/>
              </a:endParaRPr>
            </a:p>
          </p:txBody>
        </p:sp>
      </p:grpSp>
      <p:grpSp>
        <p:nvGrpSpPr>
          <p:cNvPr id="66" name="Group 65"/>
          <p:cNvGrpSpPr/>
          <p:nvPr/>
        </p:nvGrpSpPr>
        <p:grpSpPr>
          <a:xfrm>
            <a:off x="1918741" y="2819400"/>
            <a:ext cx="1586459" cy="1600200"/>
            <a:chOff x="1537741" y="2743200"/>
            <a:chExt cx="1586459" cy="1600200"/>
          </a:xfrm>
        </p:grpSpPr>
        <p:sp>
          <p:nvSpPr>
            <p:cNvPr id="65" name="Rectangle 64"/>
            <p:cNvSpPr/>
            <p:nvPr/>
          </p:nvSpPr>
          <p:spPr>
            <a:xfrm>
              <a:off x="1537741" y="3200400"/>
              <a:ext cx="1586459" cy="838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 Box 6"/>
            <p:cNvSpPr txBox="1">
              <a:spLocks noChangeArrowheads="1"/>
            </p:cNvSpPr>
            <p:nvPr/>
          </p:nvSpPr>
          <p:spPr bwMode="auto">
            <a:xfrm>
              <a:off x="1537741" y="3200400"/>
              <a:ext cx="1586459" cy="738664"/>
            </a:xfrm>
            <a:prstGeom prst="rect">
              <a:avLst/>
            </a:prstGeom>
            <a:noFill/>
            <a:ln w="9525">
              <a:noFill/>
              <a:miter lim="800000"/>
              <a:headEnd/>
              <a:tailEnd/>
            </a:ln>
          </p:spPr>
          <p:txBody>
            <a:bodyPr wrap="square">
              <a:spAutoFit/>
            </a:bodyPr>
            <a:lstStyle/>
            <a:p>
              <a:r>
                <a:rPr lang="en-US" altLang="ja-JP" sz="1400" dirty="0" smtClean="0">
                  <a:solidFill>
                    <a:srgbClr val="000000"/>
                  </a:solidFill>
                  <a:ea typeface="ＭＳ Ｐゴシック" pitchFamily="34" charset="-128"/>
                </a:rPr>
                <a:t>- </a:t>
              </a:r>
              <a:r>
                <a:rPr lang="en-US" altLang="ja-JP" sz="1400" u="sng" dirty="0" smtClean="0">
                  <a:solidFill>
                    <a:srgbClr val="000000"/>
                  </a:solidFill>
                  <a:ea typeface="ＭＳ Ｐゴシック" pitchFamily="34" charset="-128"/>
                </a:rPr>
                <a:t>MAXSIZE</a:t>
              </a:r>
            </a:p>
            <a:p>
              <a:r>
                <a:rPr lang="en-US" altLang="ja-JP" sz="1400" dirty="0" smtClean="0">
                  <a:solidFill>
                    <a:srgbClr val="000000"/>
                  </a:solidFill>
                  <a:ea typeface="ＭＳ Ｐゴシック" pitchFamily="34" charset="-128"/>
                </a:rPr>
                <a:t>- n</a:t>
              </a:r>
              <a:r>
                <a:rPr lang="en-US" altLang="ja-JP" sz="1400" dirty="0" smtClean="0">
                  <a:solidFill>
                    <a:srgbClr val="000000"/>
                  </a:solidFill>
                  <a:latin typeface="Arial" charset="0"/>
                  <a:ea typeface="ＭＳ Ｐゴシック" pitchFamily="34" charset="-128"/>
                </a:rPr>
                <a:t>um_nodes</a:t>
              </a:r>
            </a:p>
            <a:p>
              <a:r>
                <a:rPr lang="en-US" altLang="ja-JP" sz="1400" dirty="0" smtClean="0">
                  <a:ea typeface="ＭＳ Ｐゴシック" pitchFamily="34" charset="-128"/>
                </a:rPr>
                <a:t>- arr</a:t>
              </a:r>
              <a:endParaRPr lang="en-US" altLang="ja-JP" sz="1400" dirty="0">
                <a:ea typeface="ＭＳ Ｐゴシック" pitchFamily="34" charset="-128"/>
              </a:endParaRPr>
            </a:p>
          </p:txBody>
        </p:sp>
        <p:sp>
          <p:nvSpPr>
            <p:cNvPr id="60" name="Rectangle 59"/>
            <p:cNvSpPr/>
            <p:nvPr/>
          </p:nvSpPr>
          <p:spPr>
            <a:xfrm>
              <a:off x="1537741" y="2743200"/>
              <a:ext cx="1586459"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p:cNvSpPr/>
            <p:nvPr/>
          </p:nvSpPr>
          <p:spPr>
            <a:xfrm>
              <a:off x="1537741" y="4038600"/>
              <a:ext cx="1586459" cy="3048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 Box 6"/>
            <p:cNvSpPr txBox="1">
              <a:spLocks noChangeArrowheads="1"/>
            </p:cNvSpPr>
            <p:nvPr/>
          </p:nvSpPr>
          <p:spPr bwMode="auto">
            <a:xfrm>
              <a:off x="1537741" y="2819400"/>
              <a:ext cx="1586459" cy="307777"/>
            </a:xfrm>
            <a:prstGeom prst="rect">
              <a:avLst/>
            </a:prstGeom>
            <a:noFill/>
            <a:ln w="9525">
              <a:noFill/>
              <a:miter lim="800000"/>
              <a:headEnd/>
              <a:tailEnd/>
            </a:ln>
          </p:spPr>
          <p:txBody>
            <a:bodyPr wrap="square">
              <a:spAutoFit/>
            </a:bodyPr>
            <a:lstStyle/>
            <a:p>
              <a:pPr algn="ctr"/>
              <a:r>
                <a:rPr lang="en-US" altLang="ja-JP" sz="1400" b="1" dirty="0" smtClean="0">
                  <a:solidFill>
                    <a:srgbClr val="000000"/>
                  </a:solidFill>
                  <a:ea typeface="ＭＳ Ｐゴシック" pitchFamily="34" charset="-128"/>
                </a:rPr>
                <a:t>ListUsingArray</a:t>
              </a:r>
              <a:endParaRPr lang="en-US" altLang="ja-JP" sz="1400" b="1" dirty="0">
                <a:ea typeface="ＭＳ Ｐゴシック" pitchFamily="34" charset="-128"/>
              </a:endParaRPr>
            </a:p>
          </p:txBody>
        </p:sp>
      </p:grpSp>
      <p:cxnSp>
        <p:nvCxnSpPr>
          <p:cNvPr id="64" name="Straight Arrow Connector 63"/>
          <p:cNvCxnSpPr/>
          <p:nvPr/>
        </p:nvCxnSpPr>
        <p:spPr>
          <a:xfrm>
            <a:off x="3581400" y="3429000"/>
            <a:ext cx="1219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6934200" y="5029200"/>
            <a:ext cx="1905000" cy="1066800"/>
            <a:chOff x="6934200" y="5029200"/>
            <a:chExt cx="1905000" cy="1066800"/>
          </a:xfrm>
        </p:grpSpPr>
        <p:sp>
          <p:nvSpPr>
            <p:cNvPr id="73" name="Rounded Rectangle 72"/>
            <p:cNvSpPr/>
            <p:nvPr/>
          </p:nvSpPr>
          <p:spPr>
            <a:xfrm>
              <a:off x="6934200" y="5029200"/>
              <a:ext cx="1905000" cy="10668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TextBox 73"/>
            <p:cNvSpPr txBox="1"/>
            <p:nvPr/>
          </p:nvSpPr>
          <p:spPr>
            <a:xfrm>
              <a:off x="6934200" y="5105400"/>
              <a:ext cx="990600" cy="276999"/>
            </a:xfrm>
            <a:prstGeom prst="rect">
              <a:avLst/>
            </a:prstGeom>
            <a:noFill/>
          </p:spPr>
          <p:txBody>
            <a:bodyPr wrap="square" rtlCol="0">
              <a:spAutoFit/>
            </a:bodyPr>
            <a:lstStyle/>
            <a:p>
              <a:r>
                <a:rPr lang="en-US" sz="1200" i="1" dirty="0" smtClean="0"/>
                <a:t>Legend:</a:t>
              </a:r>
              <a:endParaRPr lang="en-SG" sz="1200" i="1" dirty="0"/>
            </a:p>
          </p:txBody>
        </p:sp>
        <p:cxnSp>
          <p:nvCxnSpPr>
            <p:cNvPr id="68" name="Straight Arrow Connector 67"/>
            <p:cNvCxnSpPr/>
            <p:nvPr/>
          </p:nvCxnSpPr>
          <p:spPr>
            <a:xfrm>
              <a:off x="7391400" y="5486400"/>
              <a:ext cx="838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315200" y="5562600"/>
              <a:ext cx="990600" cy="276999"/>
            </a:xfrm>
            <a:prstGeom prst="rect">
              <a:avLst/>
            </a:prstGeom>
            <a:noFill/>
          </p:spPr>
          <p:txBody>
            <a:bodyPr wrap="square" rtlCol="0">
              <a:spAutoFit/>
            </a:bodyPr>
            <a:lstStyle/>
            <a:p>
              <a:r>
                <a:rPr lang="en-US" sz="1200" dirty="0" smtClean="0"/>
                <a:t>implements</a:t>
              </a:r>
              <a:endParaRPr lang="en-SG" sz="1200" dirty="0"/>
            </a:p>
          </p:txBody>
        </p:sp>
      </p:grpSp>
      <p:sp>
        <p:nvSpPr>
          <p:cNvPr id="25" name="TextBox 24"/>
          <p:cNvSpPr txBox="1"/>
          <p:nvPr/>
        </p:nvSpPr>
        <p:spPr>
          <a:xfrm>
            <a:off x="3657600" y="3124200"/>
            <a:ext cx="990600" cy="276999"/>
          </a:xfrm>
          <a:prstGeom prst="rect">
            <a:avLst/>
          </a:prstGeom>
          <a:noFill/>
        </p:spPr>
        <p:txBody>
          <a:bodyPr wrap="square" rtlCol="0">
            <a:spAutoFit/>
          </a:bodyPr>
          <a:lstStyle/>
          <a:p>
            <a:r>
              <a:rPr lang="en-US" sz="1200" dirty="0" smtClean="0"/>
              <a:t>implements</a:t>
            </a:r>
            <a:endParaRPr lang="en-SG" sz="1200" dirty="0"/>
          </a:p>
        </p:txBody>
      </p:sp>
      <p:sp>
        <p:nvSpPr>
          <p:cNvPr id="4" name="Line Callout 2 3"/>
          <p:cNvSpPr/>
          <p:nvPr/>
        </p:nvSpPr>
        <p:spPr>
          <a:xfrm>
            <a:off x="7391400" y="3046557"/>
            <a:ext cx="1389185" cy="531912"/>
          </a:xfrm>
          <a:prstGeom prst="borderCallout2">
            <a:avLst>
              <a:gd name="adj1" fmla="val 18750"/>
              <a:gd name="adj2" fmla="val -8333"/>
              <a:gd name="adj3" fmla="val 18750"/>
              <a:gd name="adj4" fmla="val -16667"/>
              <a:gd name="adj5" fmla="val -92468"/>
              <a:gd name="adj6" fmla="val -75760"/>
            </a:avLst>
          </a:prstGeom>
          <a:solidFill>
            <a:srgbClr val="FFFFCC"/>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Representing an interface in UML diagrams</a:t>
            </a:r>
            <a:endParaRPr lang="en-US" sz="1200" dirty="0">
              <a:solidFill>
                <a:schemeClr val="tx1"/>
              </a:solidFill>
            </a:endParaRPr>
          </a:p>
        </p:txBody>
      </p:sp>
      <p:sp>
        <p:nvSpPr>
          <p:cNvPr id="2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(3/9)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14</a:t>
            </a:fld>
            <a:endParaRPr lang="en-US" sz="1600" dirty="0"/>
          </a:p>
        </p:txBody>
      </p:sp>
      <p:grpSp>
        <p:nvGrpSpPr>
          <p:cNvPr id="49" name="Group 48"/>
          <p:cNvGrpSpPr/>
          <p:nvPr/>
        </p:nvGrpSpPr>
        <p:grpSpPr>
          <a:xfrm>
            <a:off x="304800" y="914400"/>
            <a:ext cx="8534400" cy="5585400"/>
            <a:chOff x="304800" y="914400"/>
            <a:chExt cx="8534400" cy="5585400"/>
          </a:xfrm>
        </p:grpSpPr>
        <p:sp>
          <p:nvSpPr>
            <p:cNvPr id="46" name="TextBox 45"/>
            <p:cNvSpPr txBox="1"/>
            <p:nvPr/>
          </p:nvSpPr>
          <p:spPr>
            <a:xfrm>
              <a:off x="304800" y="990600"/>
              <a:ext cx="8534400" cy="550920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solidFill>
                    <a:srgbClr val="7030A0"/>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solidFill>
                    <a:srgbClr val="0000FF"/>
                  </a:solidFill>
                  <a:latin typeface="Courier New" pitchFamily="49" charset="0"/>
                  <a:cs typeface="Courier New" pitchFamily="49" charset="0"/>
                </a:rPr>
                <a:t>class</a:t>
              </a:r>
              <a:r>
                <a:rPr lang="en-SG" sz="1600" b="1" dirty="0" smtClean="0">
                  <a:latin typeface="Courier New" pitchFamily="49" charset="0"/>
                  <a:cs typeface="Courier New" pitchFamily="49" charset="0"/>
                </a:rPr>
                <a:t> ListUsingArray &lt;E&gt; </a:t>
              </a:r>
              <a:r>
                <a:rPr lang="en-SG" sz="1600" b="1" dirty="0" smtClean="0">
                  <a:solidFill>
                    <a:srgbClr val="0000FF"/>
                  </a:solidFill>
                  <a:latin typeface="Courier New" pitchFamily="49" charset="0"/>
                  <a:cs typeface="Courier New" pitchFamily="49" charset="0"/>
                </a:rPr>
                <a:t>implements</a:t>
              </a:r>
              <a:r>
                <a:rPr lang="en-SG" sz="1600" b="1" dirty="0" smtClean="0">
                  <a:latin typeface="Courier New" pitchFamily="49" charset="0"/>
                  <a:cs typeface="Courier New" pitchFamily="49" charset="0"/>
                </a:rPr>
                <a:t> ListInterface &lt;E&gt;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 static final int </a:t>
              </a:r>
              <a:r>
                <a:rPr lang="en-SG" sz="1600" b="1" dirty="0" smtClean="0">
                  <a:latin typeface="Courier New" pitchFamily="49" charset="0"/>
                  <a:cs typeface="Courier New" pitchFamily="49" charset="0"/>
                </a:rPr>
                <a:t>MAXSIZE = </a:t>
              </a:r>
              <a:r>
                <a:rPr lang="en-SG" sz="1600" b="1" dirty="0" smtClean="0">
                  <a:solidFill>
                    <a:srgbClr val="006600"/>
                  </a:solidFill>
                  <a:latin typeface="Courier New" pitchFamily="49" charset="0"/>
                  <a:cs typeface="Courier New" pitchFamily="49" charset="0"/>
                </a:rPr>
                <a:t>1000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 int </a:t>
              </a:r>
              <a:r>
                <a:rPr lang="en-SG" sz="1600" b="1" dirty="0" smtClean="0">
                  <a:latin typeface="Courier New" pitchFamily="49" charset="0"/>
                  <a:cs typeface="Courier New" pitchFamily="49" charset="0"/>
                </a:rPr>
                <a:t>num_nodes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E[] arr = (E[])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Object[MAXSIZE];</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boolean </a:t>
              </a:r>
              <a:r>
                <a:rPr lang="en-SG" sz="1600" b="1" dirty="0" smtClean="0">
                  <a:latin typeface="Courier New" pitchFamily="49" charset="0"/>
                  <a:cs typeface="Courier New" pitchFamily="49" charset="0"/>
                </a:rPr>
                <a:t>isEmpty()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num_nodes==0;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int </a:t>
              </a:r>
              <a:r>
                <a:rPr lang="en-SG" sz="1600" b="1" dirty="0" smtClean="0">
                  <a:latin typeface="Courier New" pitchFamily="49" charset="0"/>
                  <a:cs typeface="Courier New" pitchFamily="49" charset="0"/>
                </a:rPr>
                <a:t>size()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num_nodes;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getFirst()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(num_nodes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NoSuchElementException(</a:t>
              </a:r>
              <a:r>
                <a:rPr lang="en-SG" sz="1400" b="1" dirty="0" smtClean="0">
                  <a:solidFill>
                    <a:srgbClr val="006600"/>
                  </a:solidFill>
                  <a:latin typeface="Courier New" pitchFamily="49" charset="0"/>
                  <a:cs typeface="Courier New" pitchFamily="49" charset="0"/>
                </a:rPr>
                <a:t>"can't get from an empty list"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else return </a:t>
              </a:r>
              <a:r>
                <a:rPr lang="en-SG" sz="1600" b="1" dirty="0" smtClean="0">
                  <a:latin typeface="Courier New" pitchFamily="49" charset="0"/>
                  <a:cs typeface="Courier New" pitchFamily="49" charset="0"/>
                </a:rPr>
                <a:t>arr[</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boolean </a:t>
              </a:r>
              <a:r>
                <a:rPr lang="en-SG" sz="1600" b="1" dirty="0" smtClean="0">
                  <a:latin typeface="Courier New" pitchFamily="49" charset="0"/>
                  <a:cs typeface="Courier New" pitchFamily="49" charset="0"/>
                </a:rPr>
                <a:t>contains(E item) {</a:t>
              </a:r>
            </a:p>
            <a:p>
              <a:pPr>
                <a:tabLst>
                  <a:tab pos="269875" algn="l"/>
                  <a:tab pos="539750" algn="l"/>
                  <a:tab pos="809625" algn="l"/>
                  <a:tab pos="1079500"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a:t>
              </a:r>
              <a:r>
                <a:rPr lang="nn-NO" sz="1600" b="1" dirty="0" smtClean="0">
                  <a:latin typeface="Courier New" pitchFamily="49" charset="0"/>
                  <a:cs typeface="Courier New" pitchFamily="49" charset="0"/>
                </a:rPr>
                <a:t> i = </a:t>
              </a:r>
              <a:r>
                <a:rPr lang="nn-NO" sz="1600" b="1" dirty="0" smtClean="0">
                  <a:solidFill>
                    <a:srgbClr val="006600"/>
                  </a:solidFill>
                  <a:latin typeface="Courier New" pitchFamily="49" charset="0"/>
                  <a:cs typeface="Courier New" pitchFamily="49" charset="0"/>
                </a:rPr>
                <a:t>0</a:t>
              </a:r>
              <a:r>
                <a:rPr lang="nn-NO" sz="1600" b="1" dirty="0" smtClean="0">
                  <a:latin typeface="Courier New" pitchFamily="49" charset="0"/>
                  <a:cs typeface="Courier New" pitchFamily="49" charset="0"/>
                </a:rPr>
                <a:t>; i &lt; num_nodes; i++)</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(arr[i].equals(item))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true</a:t>
              </a:r>
              <a:r>
                <a:rPr lang="en-SG" sz="1600" b="1" dirty="0" smtClean="0">
                  <a:latin typeface="Courier New" pitchFamily="49" charset="0"/>
                  <a:cs typeface="Courier New" pitchFamily="49" charset="0"/>
                </a:rPr>
                <a:t>;</a:t>
              </a:r>
            </a:p>
            <a:p>
              <a:pPr>
                <a:tabLst>
                  <a:tab pos="269875" algn="l"/>
                  <a:tab pos="539750" algn="l"/>
                  <a:tab pos="809625" algn="l"/>
                  <a:tab pos="1079500" algn="l"/>
                </a:tabLst>
              </a:pPr>
              <a:endParaRPr lang="en-SG" sz="10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false</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7" name="Rectangle 46"/>
            <p:cNvSpPr/>
            <p:nvPr/>
          </p:nvSpPr>
          <p:spPr>
            <a:xfrm>
              <a:off x="6477000" y="914400"/>
              <a:ext cx="2133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ListUsingArray.java</a:t>
              </a:r>
            </a:p>
          </p:txBody>
        </p:sp>
      </p:grpSp>
      <p:sp>
        <p:nvSpPr>
          <p:cNvPr id="10" name="TextBox 9"/>
          <p:cNvSpPr txBox="1"/>
          <p:nvPr/>
        </p:nvSpPr>
        <p:spPr>
          <a:xfrm>
            <a:off x="5867400" y="6096000"/>
            <a:ext cx="2667000" cy="338554"/>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i="1" dirty="0" smtClean="0">
                <a:solidFill>
                  <a:srgbClr val="C00000"/>
                </a:solidFill>
              </a:rPr>
              <a:t>Code continued in </a:t>
            </a:r>
            <a:r>
              <a:rPr lang="en-US" sz="1600" i="1" dirty="0" smtClean="0">
                <a:solidFill>
                  <a:srgbClr val="C00000"/>
                </a:solidFill>
                <a:hlinkClick r:id="rId3" action="ppaction://hlinksldjump"/>
              </a:rPr>
              <a:t>slide 17</a:t>
            </a:r>
            <a:endParaRPr lang="en-SG" sz="1600" i="1" dirty="0">
              <a:solidFill>
                <a:srgbClr val="C00000"/>
              </a:solidFill>
            </a:endParaRPr>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(4/9)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15</a:t>
            </a:fld>
            <a:endParaRPr lang="en-US" sz="1600" dirty="0"/>
          </a:p>
        </p:txBody>
      </p:sp>
      <p:sp>
        <p:nvSpPr>
          <p:cNvPr id="17" name="Content Placeholder 2"/>
          <p:cNvSpPr>
            <a:spLocks noGrp="1"/>
          </p:cNvSpPr>
          <p:nvPr>
            <p:ph idx="1"/>
          </p:nvPr>
        </p:nvSpPr>
        <p:spPr>
          <a:xfrm>
            <a:off x="457200" y="1066800"/>
            <a:ext cx="8229600" cy="990600"/>
          </a:xfrm>
        </p:spPr>
        <p:txBody>
          <a:bodyPr>
            <a:normAutofit fontScale="92500"/>
          </a:bodyPr>
          <a:lstStyle/>
          <a:p>
            <a:pPr marL="457200" lvl="0" indent="-457200">
              <a:buClr>
                <a:schemeClr val="bg2"/>
              </a:buClr>
              <a:buSzPct val="100000"/>
              <a:buFont typeface="Wingdings" pitchFamily="2" charset="2"/>
              <a:buChar char="q"/>
              <a:defRPr/>
            </a:pPr>
            <a:r>
              <a:rPr lang="en-GB" sz="2800" dirty="0" smtClean="0"/>
              <a:t>For </a:t>
            </a:r>
            <a:r>
              <a:rPr lang="en-GB" sz="2800" dirty="0" smtClean="0">
                <a:solidFill>
                  <a:srgbClr val="0000FF"/>
                </a:solidFill>
              </a:rPr>
              <a:t>insertion into first position</a:t>
            </a:r>
            <a:r>
              <a:rPr lang="en-GB" sz="2800" dirty="0" smtClean="0"/>
              <a:t>, need to shift “right” (starting from the last element) to create room</a:t>
            </a:r>
            <a:endParaRPr lang="en-GB" sz="2000" dirty="0" smtClean="0"/>
          </a:p>
        </p:txBody>
      </p:sp>
      <p:grpSp>
        <p:nvGrpSpPr>
          <p:cNvPr id="77" name="Group 76"/>
          <p:cNvGrpSpPr/>
          <p:nvPr/>
        </p:nvGrpSpPr>
        <p:grpSpPr>
          <a:xfrm>
            <a:off x="870449" y="2743200"/>
            <a:ext cx="6978151" cy="779463"/>
            <a:chOff x="870449" y="2481263"/>
            <a:chExt cx="6978151" cy="779463"/>
          </a:xfrm>
        </p:grpSpPr>
        <p:grpSp>
          <p:nvGrpSpPr>
            <p:cNvPr id="76" name="Group 75"/>
            <p:cNvGrpSpPr/>
            <p:nvPr/>
          </p:nvGrpSpPr>
          <p:grpSpPr>
            <a:xfrm>
              <a:off x="870449" y="2481263"/>
              <a:ext cx="1256096" cy="766763"/>
              <a:chOff x="870449" y="2481263"/>
              <a:chExt cx="1256096" cy="766763"/>
            </a:xfrm>
          </p:grpSpPr>
          <p:grpSp>
            <p:nvGrpSpPr>
              <p:cNvPr id="7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4"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3"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2133600"/>
            <a:ext cx="323037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smtClean="0">
                <a:solidFill>
                  <a:srgbClr val="0000FF"/>
                </a:solidFill>
                <a:ea typeface="SimSun" pitchFamily="2" charset="-122"/>
              </a:rPr>
              <a:t>addFirst</a:t>
            </a:r>
            <a:r>
              <a:rPr lang="en-US" altLang="zh-CN" sz="2400" dirty="0" smtClean="0">
                <a:solidFill>
                  <a:srgbClr val="0000FF"/>
                </a:solidFill>
                <a:latin typeface="Arial" pitchFamily="34" charset="0"/>
                <a:ea typeface="SimSun" pitchFamily="2" charset="-122"/>
              </a:rPr>
              <a:t>(“it”)</a:t>
            </a:r>
            <a:endParaRPr lang="en-GB" sz="2400" dirty="0">
              <a:latin typeface="Arial" pitchFamily="34" charset="0"/>
            </a:endParaRPr>
          </a:p>
        </p:txBody>
      </p:sp>
      <p:grpSp>
        <p:nvGrpSpPr>
          <p:cNvPr id="84" name="Group 83"/>
          <p:cNvGrpSpPr/>
          <p:nvPr/>
        </p:nvGrpSpPr>
        <p:grpSpPr>
          <a:xfrm>
            <a:off x="801573" y="4419600"/>
            <a:ext cx="7015264" cy="744542"/>
            <a:chOff x="801573" y="4038600"/>
            <a:chExt cx="7015264" cy="744542"/>
          </a:xfrm>
        </p:grpSpPr>
        <p:grpSp>
          <p:nvGrpSpPr>
            <p:cNvPr id="83" name="Group 82"/>
            <p:cNvGrpSpPr/>
            <p:nvPr/>
          </p:nvGrpSpPr>
          <p:grpSpPr>
            <a:xfrm>
              <a:off x="801573" y="4038600"/>
              <a:ext cx="1256181" cy="735008"/>
              <a:chOff x="801573" y="4038600"/>
              <a:chExt cx="1256181" cy="735008"/>
            </a:xfrm>
          </p:grpSpPr>
          <p:grpSp>
            <p:nvGrpSpPr>
              <p:cNvPr id="79"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82" name="Group 81"/>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ea typeface="SimSun" pitchFamily="2" charset="-122"/>
                  </a:rPr>
                  <a:t>0</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chemeClr val="tx1">
                        <a:lumMod val="95000"/>
                        <a:lumOff val="5000"/>
                      </a:schemeClr>
                    </a:solidFill>
                    <a:latin typeface="Arial" pitchFamily="34" charset="0"/>
                    <a:ea typeface="SimSun" pitchFamily="2" charset="-122"/>
                  </a:rPr>
                  <a:t>a</a:t>
                </a:r>
                <a:r>
                  <a:rPr lang="en-US" altLang="zh-CN" sz="2000" i="1" baseline="-25000" dirty="0" smtClean="0">
                    <a:solidFill>
                      <a:schemeClr val="tx1">
                        <a:lumMod val="95000"/>
                        <a:lumOff val="5000"/>
                      </a:schemeClr>
                    </a:solidFill>
                    <a:ea typeface="SimSun" pitchFamily="2" charset="-122"/>
                  </a:rPr>
                  <a:t>1</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45" name="Text Box 15"/>
              <p:cNvSpPr txBox="1">
                <a:spLocks noChangeArrowheads="1"/>
              </p:cNvSpPr>
              <p:nvPr/>
            </p:nvSpPr>
            <p:spPr bwMode="auto">
              <a:xfrm>
                <a:off x="645218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grpSp>
      </p:grpSp>
      <p:sp>
        <p:nvSpPr>
          <p:cNvPr id="59" name="Text Box 29"/>
          <p:cNvSpPr txBox="1">
            <a:spLocks noChangeArrowheads="1"/>
          </p:cNvSpPr>
          <p:nvPr/>
        </p:nvSpPr>
        <p:spPr bwMode="auto">
          <a:xfrm>
            <a:off x="6554793" y="3886200"/>
            <a:ext cx="2198683"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Shift right</a:t>
            </a:r>
          </a:p>
        </p:txBody>
      </p:sp>
      <p:sp>
        <p:nvSpPr>
          <p:cNvPr id="66" name="Text Box 62"/>
          <p:cNvSpPr txBox="1">
            <a:spLocks noChangeArrowheads="1"/>
          </p:cNvSpPr>
          <p:nvPr/>
        </p:nvSpPr>
        <p:spPr bwMode="auto">
          <a:xfrm>
            <a:off x="228600" y="3733800"/>
            <a:ext cx="2692400"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2 : Write into gap</a:t>
            </a:r>
          </a:p>
        </p:txBody>
      </p:sp>
      <p:sp>
        <p:nvSpPr>
          <p:cNvPr id="68" name="Text Box 64"/>
          <p:cNvSpPr txBox="1">
            <a:spLocks noChangeArrowheads="1"/>
          </p:cNvSpPr>
          <p:nvPr/>
        </p:nvSpPr>
        <p:spPr bwMode="auto">
          <a:xfrm>
            <a:off x="2981848" y="4770455"/>
            <a:ext cx="357619" cy="369332"/>
          </a:xfrm>
          <a:prstGeom prst="rect">
            <a:avLst/>
          </a:prstGeom>
          <a:solidFill>
            <a:schemeClr val="bg1"/>
          </a:solidFill>
          <a:ln w="19050">
            <a:noFill/>
            <a:miter lim="800000"/>
            <a:headEnd type="none" w="sm" len="sm"/>
            <a:tailEnd type="none" w="sm" len="sm"/>
          </a:ln>
        </p:spPr>
        <p:txBody>
          <a:bodyPr wrap="square">
            <a:spAutoFit/>
          </a:bodyPr>
          <a:lstStyle/>
          <a:p>
            <a:pPr algn="l"/>
            <a:r>
              <a:rPr lang="en-US" altLang="zh-CN" b="1" dirty="0">
                <a:solidFill>
                  <a:srgbClr val="C00000"/>
                </a:solidFill>
                <a:latin typeface="Arial" pitchFamily="34" charset="0"/>
                <a:ea typeface="SimSun" pitchFamily="2" charset="-122"/>
              </a:rPr>
              <a:t>it</a:t>
            </a:r>
            <a:endParaRPr lang="en-GB" b="1" dirty="0">
              <a:solidFill>
                <a:srgbClr val="C00000"/>
              </a:solidFill>
              <a:latin typeface="Arial" pitchFamily="34" charset="0"/>
            </a:endParaRPr>
          </a:p>
        </p:txBody>
      </p:sp>
      <p:sp>
        <p:nvSpPr>
          <p:cNvPr id="69" name="Freeform 65"/>
          <p:cNvSpPr>
            <a:spLocks/>
          </p:cNvSpPr>
          <p:nvPr/>
        </p:nvSpPr>
        <p:spPr bwMode="auto">
          <a:xfrm>
            <a:off x="2590800" y="2667000"/>
            <a:ext cx="609710" cy="1922463"/>
          </a:xfrm>
          <a:custGeom>
            <a:avLst/>
            <a:gdLst>
              <a:gd name="T0" fmla="*/ 229 w 581"/>
              <a:gd name="T1" fmla="*/ 0 h 1264"/>
              <a:gd name="T2" fmla="*/ 37 w 581"/>
              <a:gd name="T3" fmla="*/ 771 h 1264"/>
              <a:gd name="T4" fmla="*/ 453 w 581"/>
              <a:gd name="T5" fmla="*/ 984 h 1264"/>
              <a:gd name="T6" fmla="*/ 581 w 581"/>
              <a:gd name="T7" fmla="*/ 1296 h 1264"/>
              <a:gd name="T8" fmla="*/ 0 60000 65536"/>
              <a:gd name="T9" fmla="*/ 0 60000 65536"/>
              <a:gd name="T10" fmla="*/ 0 60000 65536"/>
              <a:gd name="T11" fmla="*/ 0 60000 65536"/>
              <a:gd name="T12" fmla="*/ 0 w 581"/>
              <a:gd name="T13" fmla="*/ 0 h 1264"/>
              <a:gd name="T14" fmla="*/ 581 w 581"/>
              <a:gd name="T15" fmla="*/ 1264 h 1264"/>
            </a:gdLst>
            <a:ahLst/>
            <a:cxnLst>
              <a:cxn ang="T8">
                <a:pos x="T0" y="T1"/>
              </a:cxn>
              <a:cxn ang="T9">
                <a:pos x="T2" y="T3"/>
              </a:cxn>
              <a:cxn ang="T10">
                <a:pos x="T4" y="T5"/>
              </a:cxn>
              <a:cxn ang="T11">
                <a:pos x="T6" y="T7"/>
              </a:cxn>
            </a:cxnLst>
            <a:rect l="T12" t="T13" r="T14" b="T15"/>
            <a:pathLst>
              <a:path w="581" h="1264">
                <a:moveTo>
                  <a:pt x="229" y="0"/>
                </a:moveTo>
                <a:cubicBezTo>
                  <a:pt x="114" y="296"/>
                  <a:pt x="0" y="592"/>
                  <a:pt x="37" y="752"/>
                </a:cubicBezTo>
                <a:cubicBezTo>
                  <a:pt x="74" y="912"/>
                  <a:pt x="362" y="875"/>
                  <a:pt x="453" y="960"/>
                </a:cubicBezTo>
                <a:cubicBezTo>
                  <a:pt x="544" y="1045"/>
                  <a:pt x="562" y="1154"/>
                  <a:pt x="581" y="1264"/>
                </a:cubicBezTo>
              </a:path>
            </a:pathLst>
          </a:custGeom>
          <a:noFill/>
          <a:ln w="19050" cap="flat" cmpd="sng">
            <a:solidFill>
              <a:schemeClr val="tx1"/>
            </a:solidFill>
            <a:prstDash val="sysDot"/>
            <a:round/>
            <a:headEnd type="none" w="sm" len="sm"/>
            <a:tailEnd type="triangle" w="med" len="med"/>
          </a:ln>
        </p:spPr>
        <p:txBody>
          <a:bodyPr wrap="none" anchor="ctr"/>
          <a:lstStyle/>
          <a:p>
            <a:endParaRPr lang="en-US" dirty="0"/>
          </a:p>
        </p:txBody>
      </p:sp>
      <p:sp>
        <p:nvSpPr>
          <p:cNvPr id="71" name="Text Box 67"/>
          <p:cNvSpPr txBox="1">
            <a:spLocks noChangeArrowheads="1"/>
          </p:cNvSpPr>
          <p:nvPr/>
        </p:nvSpPr>
        <p:spPr bwMode="auto">
          <a:xfrm>
            <a:off x="500949" y="52959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3 : </a:t>
            </a:r>
            <a:r>
              <a:rPr lang="en-US" altLang="zh-CN" sz="2000" i="1" dirty="0" smtClean="0">
                <a:solidFill>
                  <a:srgbClr val="C00000"/>
                </a:solidFill>
                <a:latin typeface="Arial" pitchFamily="34" charset="0"/>
                <a:ea typeface="SimSun" pitchFamily="2" charset="-122"/>
              </a:rPr>
              <a:t>Update num_nodes</a:t>
            </a:r>
            <a:endParaRPr lang="en-US" altLang="zh-CN" sz="2000" i="1" dirty="0">
              <a:solidFill>
                <a:srgbClr val="C00000"/>
              </a:solidFill>
              <a:latin typeface="Arial" pitchFamily="34" charset="0"/>
              <a:ea typeface="SimSun" pitchFamily="2" charset="-122"/>
            </a:endParaRPr>
          </a:p>
        </p:txBody>
      </p:sp>
      <p:sp>
        <p:nvSpPr>
          <p:cNvPr id="72" name="Text Box 68"/>
          <p:cNvSpPr txBox="1">
            <a:spLocks noChangeArrowheads="1"/>
          </p:cNvSpPr>
          <p:nvPr/>
        </p:nvSpPr>
        <p:spPr bwMode="auto">
          <a:xfrm>
            <a:off x="1232597" y="4742821"/>
            <a:ext cx="381000"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a:solidFill>
                  <a:srgbClr val="C00000"/>
                </a:solidFill>
                <a:latin typeface="Arial" pitchFamily="34" charset="0"/>
                <a:ea typeface="SimSun" pitchFamily="2" charset="-122"/>
              </a:rPr>
              <a:t>9</a:t>
            </a:r>
            <a:endParaRPr lang="en-GB" sz="2000" b="1" dirty="0">
              <a:solidFill>
                <a:srgbClr val="C00000"/>
              </a:solidFill>
              <a:latin typeface="Arial" pitchFamily="34" charset="0"/>
            </a:endParaRPr>
          </a:p>
        </p:txBody>
      </p:sp>
      <p:grpSp>
        <p:nvGrpSpPr>
          <p:cNvPr id="85" name="Group 84"/>
          <p:cNvGrpSpPr/>
          <p:nvPr/>
        </p:nvGrpSpPr>
        <p:grpSpPr>
          <a:xfrm>
            <a:off x="3200400" y="3886200"/>
            <a:ext cx="3347000" cy="508000"/>
            <a:chOff x="3200400" y="3505200"/>
            <a:chExt cx="3347000"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1148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54293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49530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867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3246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78" name="Line 32"/>
            <p:cNvSpPr>
              <a:spLocks noChangeShapeType="1"/>
            </p:cNvSpPr>
            <p:nvPr/>
          </p:nvSpPr>
          <p:spPr bwMode="auto">
            <a:xfrm>
              <a:off x="54102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sp>
        <p:nvSpPr>
          <p:cNvPr id="86"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dissolve">
                                      <p:cBhvr>
                                        <p:cTn id="11" dur="500"/>
                                        <p:tgtEl>
                                          <p:spTgt spid="7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up)">
                                      <p:cBhvr>
                                        <p:cTn id="20" dur="500"/>
                                        <p:tgtEl>
                                          <p:spTgt spid="85"/>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dissolve">
                                      <p:cBhvr>
                                        <p:cTn id="24" dur="500"/>
                                        <p:tgtEl>
                                          <p:spTgt spid="8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dissolve">
                                      <p:cBhvr>
                                        <p:cTn id="29" dur="500"/>
                                        <p:tgtEl>
                                          <p:spTgt spid="66"/>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up)">
                                      <p:cBhvr>
                                        <p:cTn id="33" dur="500"/>
                                        <p:tgtEl>
                                          <p:spTgt spid="69"/>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dissolve">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1">
                                            <p:txEl>
                                              <p:pRg st="0" end="0"/>
                                            </p:txEl>
                                          </p:spTgt>
                                        </p:tgtEl>
                                        <p:attrNameLst>
                                          <p:attrName>style.visibility</p:attrName>
                                        </p:attrNameLst>
                                      </p:cBhvr>
                                      <p:to>
                                        <p:strVal val="visible"/>
                                      </p:to>
                                    </p:set>
                                    <p:animEffect transition="in" filter="dissolve">
                                      <p:cBhvr>
                                        <p:cTn id="42" dur="500"/>
                                        <p:tgtEl>
                                          <p:spTgt spid="71">
                                            <p:txEl>
                                              <p:pRg st="0" end="0"/>
                                            </p:txEl>
                                          </p:spTgt>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dissolve">
                                      <p:cBhvr>
                                        <p:cTn id="4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66" grpId="0"/>
      <p:bldP spid="68" grpId="0" animBg="1"/>
      <p:bldP spid="69" grpId="0" animBg="1"/>
      <p:bldP spid="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(5/9)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16</a:t>
            </a:fld>
            <a:endParaRPr lang="en-US" sz="1600" dirty="0"/>
          </a:p>
        </p:txBody>
      </p:sp>
      <p:sp>
        <p:nvSpPr>
          <p:cNvPr id="17" name="Content Placeholder 2"/>
          <p:cNvSpPr>
            <a:spLocks noGrp="1"/>
          </p:cNvSpPr>
          <p:nvPr>
            <p:ph idx="1"/>
          </p:nvPr>
        </p:nvSpPr>
        <p:spPr>
          <a:xfrm>
            <a:off x="457200" y="1066800"/>
            <a:ext cx="8229600" cy="914400"/>
          </a:xfrm>
        </p:spPr>
        <p:txBody>
          <a:bodyPr>
            <a:normAutofit lnSpcReduction="10000"/>
          </a:bodyPr>
          <a:lstStyle/>
          <a:p>
            <a:pPr marL="457200" lvl="0" indent="-457200">
              <a:buClr>
                <a:schemeClr val="bg2"/>
              </a:buClr>
              <a:buSzPct val="100000"/>
              <a:buFont typeface="Wingdings" pitchFamily="2" charset="2"/>
              <a:buChar char="q"/>
              <a:defRPr/>
            </a:pPr>
            <a:r>
              <a:rPr lang="en-GB" sz="2800" dirty="0" smtClean="0"/>
              <a:t>For </a:t>
            </a:r>
            <a:r>
              <a:rPr lang="en-GB" sz="2800" dirty="0" smtClean="0">
                <a:solidFill>
                  <a:srgbClr val="0000FF"/>
                </a:solidFill>
              </a:rPr>
              <a:t>deletion of first element</a:t>
            </a:r>
            <a:r>
              <a:rPr lang="en-GB" sz="2800" dirty="0" smtClean="0"/>
              <a:t>, need to shift “left” (starting from the first element) to close gap</a:t>
            </a:r>
            <a:endParaRPr lang="en-GB" sz="2000" dirty="0" smtClean="0"/>
          </a:p>
        </p:txBody>
      </p:sp>
      <p:grpSp>
        <p:nvGrpSpPr>
          <p:cNvPr id="3" name="Group 76"/>
          <p:cNvGrpSpPr/>
          <p:nvPr/>
        </p:nvGrpSpPr>
        <p:grpSpPr>
          <a:xfrm>
            <a:off x="870449" y="2438400"/>
            <a:ext cx="6978151" cy="779463"/>
            <a:chOff x="870449" y="2481263"/>
            <a:chExt cx="6978151" cy="779463"/>
          </a:xfrm>
        </p:grpSpPr>
        <p:grpSp>
          <p:nvGrpSpPr>
            <p:cNvPr id="4" name="Group 75"/>
            <p:cNvGrpSpPr/>
            <p:nvPr/>
          </p:nvGrpSpPr>
          <p:grpSpPr>
            <a:xfrm>
              <a:off x="870449" y="2481263"/>
              <a:ext cx="1256096" cy="766763"/>
              <a:chOff x="870449" y="2481263"/>
              <a:chExt cx="1256096" cy="766763"/>
            </a:xfrm>
          </p:grpSpPr>
          <p:grpSp>
            <p:nvGrpSpPr>
              <p:cNvPr id="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6"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3" name="Line 59"/>
                <p:cNvSpPr>
                  <a:spLocks noChangeShapeType="1"/>
                </p:cNvSpPr>
                <p:nvPr/>
              </p:nvSpPr>
              <p:spPr bwMode="auto">
                <a:xfrm>
                  <a:off x="6881244"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1981200"/>
            <a:ext cx="348685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smtClean="0">
                <a:solidFill>
                  <a:srgbClr val="0000FF"/>
                </a:solidFill>
                <a:ea typeface="SimSun" pitchFamily="2" charset="-122"/>
              </a:rPr>
              <a:t>removeFirst</a:t>
            </a:r>
            <a:r>
              <a:rPr lang="en-US" altLang="zh-CN" sz="2400" dirty="0" smtClean="0">
                <a:solidFill>
                  <a:srgbClr val="0000FF"/>
                </a:solidFill>
                <a:latin typeface="Arial" pitchFamily="34" charset="0"/>
                <a:ea typeface="SimSun" pitchFamily="2" charset="-122"/>
              </a:rPr>
              <a:t>()</a:t>
            </a:r>
            <a:endParaRPr lang="en-GB" sz="2400" dirty="0">
              <a:latin typeface="Arial" pitchFamily="34" charset="0"/>
            </a:endParaRPr>
          </a:p>
        </p:txBody>
      </p:sp>
      <p:sp>
        <p:nvSpPr>
          <p:cNvPr id="59" name="Text Box 29"/>
          <p:cNvSpPr txBox="1">
            <a:spLocks noChangeArrowheads="1"/>
          </p:cNvSpPr>
          <p:nvPr/>
        </p:nvSpPr>
        <p:spPr bwMode="auto">
          <a:xfrm>
            <a:off x="6554793" y="3581400"/>
            <a:ext cx="234872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a:t>
            </a:r>
            <a:r>
              <a:rPr lang="en-US" altLang="zh-CN" sz="2000" i="1" dirty="0" smtClean="0">
                <a:solidFill>
                  <a:srgbClr val="C00000"/>
                </a:solidFill>
                <a:latin typeface="Arial" pitchFamily="34" charset="0"/>
                <a:ea typeface="SimSun" pitchFamily="2" charset="-122"/>
              </a:rPr>
              <a:t>Close Gap</a:t>
            </a:r>
            <a:endParaRPr lang="en-US" altLang="zh-CN" sz="2000" i="1" dirty="0">
              <a:solidFill>
                <a:srgbClr val="C00000"/>
              </a:solidFill>
              <a:latin typeface="Arial" pitchFamily="34" charset="0"/>
              <a:ea typeface="SimSun" pitchFamily="2" charset="-122"/>
            </a:endParaRPr>
          </a:p>
        </p:txBody>
      </p:sp>
      <p:sp>
        <p:nvSpPr>
          <p:cNvPr id="71" name="Text Box 67"/>
          <p:cNvSpPr txBox="1">
            <a:spLocks noChangeArrowheads="1"/>
          </p:cNvSpPr>
          <p:nvPr/>
        </p:nvSpPr>
        <p:spPr bwMode="auto">
          <a:xfrm>
            <a:off x="500949" y="49911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a:t>
            </a:r>
            <a:r>
              <a:rPr lang="en-US" altLang="zh-CN" sz="2000" i="1" dirty="0" smtClean="0">
                <a:solidFill>
                  <a:srgbClr val="C00000"/>
                </a:solidFill>
                <a:latin typeface="Arial" pitchFamily="34" charset="0"/>
                <a:ea typeface="SimSun" pitchFamily="2" charset="-122"/>
              </a:rPr>
              <a:t>2 </a:t>
            </a:r>
            <a:r>
              <a:rPr lang="en-US" altLang="zh-CN" sz="2000" i="1" dirty="0">
                <a:solidFill>
                  <a:srgbClr val="C00000"/>
                </a:solidFill>
                <a:latin typeface="Arial" pitchFamily="34" charset="0"/>
                <a:ea typeface="SimSun" pitchFamily="2" charset="-122"/>
              </a:rPr>
              <a:t>: </a:t>
            </a:r>
            <a:r>
              <a:rPr lang="en-US" altLang="zh-CN" sz="2000" i="1" dirty="0" smtClean="0">
                <a:solidFill>
                  <a:srgbClr val="C00000"/>
                </a:solidFill>
                <a:latin typeface="Arial" pitchFamily="34" charset="0"/>
                <a:ea typeface="SimSun" pitchFamily="2" charset="-122"/>
              </a:rPr>
              <a:t>Update num_nodes</a:t>
            </a:r>
            <a:endParaRPr lang="en-US" altLang="zh-CN" sz="2000" i="1" dirty="0">
              <a:solidFill>
                <a:srgbClr val="C00000"/>
              </a:solidFill>
              <a:latin typeface="Arial" pitchFamily="34" charset="0"/>
              <a:ea typeface="SimSun" pitchFamily="2" charset="-122"/>
            </a:endParaRPr>
          </a:p>
        </p:txBody>
      </p:sp>
      <p:grpSp>
        <p:nvGrpSpPr>
          <p:cNvPr id="70" name="Group 80"/>
          <p:cNvGrpSpPr/>
          <p:nvPr/>
        </p:nvGrpSpPr>
        <p:grpSpPr>
          <a:xfrm flipH="1">
            <a:off x="3276600" y="3581400"/>
            <a:ext cx="2895600" cy="508000"/>
            <a:chOff x="3200400" y="3505200"/>
            <a:chExt cx="3253254"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202203"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729886"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521066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69144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23085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76" name="Group 75"/>
          <p:cNvGrpSpPr/>
          <p:nvPr/>
        </p:nvGrpSpPr>
        <p:grpSpPr>
          <a:xfrm>
            <a:off x="801573" y="4114800"/>
            <a:ext cx="7015264" cy="744542"/>
            <a:chOff x="801573" y="4038600"/>
            <a:chExt cx="7015264" cy="744542"/>
          </a:xfrm>
        </p:grpSpPr>
        <p:grpSp>
          <p:nvGrpSpPr>
            <p:cNvPr id="38" name="Group 82"/>
            <p:cNvGrpSpPr/>
            <p:nvPr/>
          </p:nvGrpSpPr>
          <p:grpSpPr>
            <a:xfrm>
              <a:off x="801573" y="4038600"/>
              <a:ext cx="1256181" cy="735008"/>
              <a:chOff x="801573" y="4038600"/>
              <a:chExt cx="1256181" cy="735008"/>
            </a:xfrm>
          </p:grpSpPr>
          <p:grpSp>
            <p:nvGrpSpPr>
              <p:cNvPr id="65"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5" name="Group 74"/>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ea typeface="SimSun" pitchFamily="2" charset="-122"/>
                  </a:rPr>
                  <a:t>2</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chemeClr val="tx1">
                        <a:lumMod val="95000"/>
                        <a:lumOff val="5000"/>
                      </a:schemeClr>
                    </a:solidFill>
                    <a:latin typeface="Arial" pitchFamily="34" charset="0"/>
                    <a:ea typeface="SimSun" pitchFamily="2" charset="-122"/>
                  </a:rPr>
                  <a:t>a</a:t>
                </a:r>
                <a:r>
                  <a:rPr lang="en-US" altLang="zh-CN" sz="2000" i="1" baseline="-25000" dirty="0" smtClean="0">
                    <a:solidFill>
                      <a:schemeClr val="tx1">
                        <a:lumMod val="95000"/>
                        <a:lumOff val="5000"/>
                      </a:schemeClr>
                    </a:solidFill>
                    <a:ea typeface="SimSun" pitchFamily="2" charset="-122"/>
                  </a:rPr>
                  <a:t>3</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184731" cy="400110"/>
              </a:xfrm>
              <a:prstGeom prst="rect">
                <a:avLst/>
              </a:prstGeom>
              <a:noFill/>
              <a:ln w="19050">
                <a:noFill/>
                <a:miter lim="800000"/>
                <a:headEnd type="none" w="sm" len="sm"/>
                <a:tailEnd type="none" w="sm" len="sm"/>
              </a:ln>
            </p:spPr>
            <p:txBody>
              <a:bodyPr wrap="none">
                <a:spAutoFit/>
              </a:bodyPr>
              <a:lstStyle/>
              <a:p>
                <a:pPr algn="l"/>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chemeClr val="tx1">
                        <a:lumMod val="95000"/>
                        <a:lumOff val="5000"/>
                      </a:schemeClr>
                    </a:solidFill>
                    <a:latin typeface="Arial" pitchFamily="34" charset="0"/>
                    <a:ea typeface="SimSun" pitchFamily="2" charset="-122"/>
                  </a:rPr>
                  <a:t>a</a:t>
                </a:r>
                <a:r>
                  <a:rPr lang="en-US" altLang="zh-CN" sz="2000" i="1" baseline="-25000" dirty="0" smtClean="0">
                    <a:solidFill>
                      <a:schemeClr val="tx1">
                        <a:lumMod val="95000"/>
                        <a:lumOff val="5000"/>
                      </a:schemeClr>
                    </a:solidFill>
                    <a:latin typeface="Arial" pitchFamily="34" charset="0"/>
                    <a:ea typeface="SimSun" pitchFamily="2" charset="-122"/>
                  </a:rPr>
                  <a:t>4</a:t>
                </a:r>
                <a:endParaRPr lang="en-US" altLang="zh-CN" sz="2000" i="1" dirty="0">
                  <a:solidFill>
                    <a:schemeClr val="tx1">
                      <a:lumMod val="95000"/>
                      <a:lumOff val="5000"/>
                    </a:schemeClr>
                  </a:solidFill>
                  <a:latin typeface="Arial" pitchFamily="34" charset="0"/>
                  <a:ea typeface="SimSun" pitchFamily="2" charset="-122"/>
                </a:endParaRPr>
              </a:p>
            </p:txBody>
          </p:sp>
          <p:sp>
            <p:nvSpPr>
              <p:cNvPr id="74" name="Text Box 24"/>
              <p:cNvSpPr txBox="1">
                <a:spLocks noChangeArrowheads="1"/>
              </p:cNvSpPr>
              <p:nvPr/>
            </p:nvSpPr>
            <p:spPr bwMode="auto">
              <a:xfrm>
                <a:off x="6019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grpSp>
      </p:grpSp>
      <p:sp>
        <p:nvSpPr>
          <p:cNvPr id="72" name="Text Box 68"/>
          <p:cNvSpPr txBox="1">
            <a:spLocks noChangeArrowheads="1"/>
          </p:cNvSpPr>
          <p:nvPr/>
        </p:nvSpPr>
        <p:spPr bwMode="auto">
          <a:xfrm>
            <a:off x="1226736" y="4441749"/>
            <a:ext cx="449664"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smtClean="0">
                <a:solidFill>
                  <a:srgbClr val="C00000"/>
                </a:solidFill>
                <a:latin typeface="Arial" pitchFamily="34" charset="0"/>
                <a:ea typeface="SimSun" pitchFamily="2" charset="-122"/>
              </a:rPr>
              <a:t>7</a:t>
            </a:r>
            <a:endParaRPr lang="en-GB" sz="2000" b="1" dirty="0">
              <a:solidFill>
                <a:srgbClr val="C00000"/>
              </a:solidFill>
              <a:latin typeface="Arial" pitchFamily="34" charset="0"/>
            </a:endParaRPr>
          </a:p>
        </p:txBody>
      </p:sp>
      <p:sp>
        <p:nvSpPr>
          <p:cNvPr id="77" name="Text Box 67"/>
          <p:cNvSpPr txBox="1">
            <a:spLocks noChangeArrowheads="1"/>
          </p:cNvSpPr>
          <p:nvPr/>
        </p:nvSpPr>
        <p:spPr bwMode="auto">
          <a:xfrm>
            <a:off x="1828800" y="5715000"/>
            <a:ext cx="5666940" cy="646331"/>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l"/>
            <a:r>
              <a:rPr lang="en-US" altLang="zh-CN" dirty="0" smtClean="0">
                <a:latin typeface="Arial" pitchFamily="34" charset="0"/>
                <a:ea typeface="SimSun" pitchFamily="2" charset="-122"/>
              </a:rPr>
              <a:t>Need to maintain </a:t>
            </a:r>
            <a:r>
              <a:rPr lang="en-US" altLang="zh-CN" i="1" dirty="0" smtClean="0">
                <a:solidFill>
                  <a:srgbClr val="C00000"/>
                </a:solidFill>
                <a:latin typeface="Arial" pitchFamily="34" charset="0"/>
                <a:ea typeface="SimSun" pitchFamily="2" charset="-122"/>
              </a:rPr>
              <a:t>num_nodes</a:t>
            </a:r>
            <a:r>
              <a:rPr lang="en-US" altLang="zh-CN" dirty="0" smtClean="0">
                <a:latin typeface="Arial" pitchFamily="34" charset="0"/>
                <a:ea typeface="SimSun" pitchFamily="2" charset="-122"/>
              </a:rPr>
              <a:t> so that program would not access beyond the valid data.</a:t>
            </a:r>
            <a:endParaRPr lang="en-US" altLang="zh-CN" dirty="0">
              <a:latin typeface="Arial" pitchFamily="34" charset="0"/>
              <a:ea typeface="SimSun" pitchFamily="2" charset="-122"/>
            </a:endParaRPr>
          </a:p>
        </p:txBody>
      </p:sp>
      <p:grpSp>
        <p:nvGrpSpPr>
          <p:cNvPr id="82" name="Group 81"/>
          <p:cNvGrpSpPr/>
          <p:nvPr/>
        </p:nvGrpSpPr>
        <p:grpSpPr>
          <a:xfrm>
            <a:off x="5943600" y="4495800"/>
            <a:ext cx="457200" cy="1219200"/>
            <a:chOff x="5943600" y="4419600"/>
            <a:chExt cx="457200" cy="1219200"/>
          </a:xfrm>
        </p:grpSpPr>
        <p:sp>
          <p:nvSpPr>
            <p:cNvPr id="78" name="Oval 77"/>
            <p:cNvSpPr/>
            <p:nvPr/>
          </p:nvSpPr>
          <p:spPr>
            <a:xfrm>
              <a:off x="6019800" y="4419600"/>
              <a:ext cx="381000" cy="381000"/>
            </a:xfrm>
            <a:prstGeom prst="ellipse">
              <a:avLst/>
            </a:prstGeom>
            <a:noFill/>
            <a:ln w="1905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1" name="Straight Arrow Connector 80"/>
            <p:cNvCxnSpPr>
              <a:endCxn id="78" idx="4"/>
            </p:cNvCxnSpPr>
            <p:nvPr/>
          </p:nvCxnSpPr>
          <p:spPr>
            <a:xfrm flipV="1">
              <a:off x="5943600" y="4800600"/>
              <a:ext cx="266700" cy="838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6019800" y="4953000"/>
            <a:ext cx="1752600" cy="521732"/>
            <a:chOff x="6019800" y="4876800"/>
            <a:chExt cx="1752600" cy="521732"/>
          </a:xfrm>
        </p:grpSpPr>
        <p:sp>
          <p:nvSpPr>
            <p:cNvPr id="83" name="Right Brace 82"/>
            <p:cNvSpPr/>
            <p:nvPr/>
          </p:nvSpPr>
          <p:spPr>
            <a:xfrm rot="5400000">
              <a:off x="6781800" y="4114800"/>
              <a:ext cx="228600" cy="1752600"/>
            </a:xfrm>
            <a:prstGeom prst="rightBrace">
              <a:avLst>
                <a:gd name="adj1" fmla="val 3587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84" name="Text Box 67"/>
            <p:cNvSpPr txBox="1">
              <a:spLocks noChangeArrowheads="1"/>
            </p:cNvSpPr>
            <p:nvPr/>
          </p:nvSpPr>
          <p:spPr bwMode="auto">
            <a:xfrm>
              <a:off x="6324600" y="5029200"/>
              <a:ext cx="1143000" cy="369332"/>
            </a:xfrm>
            <a:prstGeom prst="rect">
              <a:avLst/>
            </a:prstGeom>
            <a:noFill/>
            <a:ln>
              <a:noFill/>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altLang="zh-CN" dirty="0" smtClean="0">
                  <a:latin typeface="Arial" pitchFamily="34" charset="0"/>
                  <a:ea typeface="SimSun" pitchFamily="2" charset="-122"/>
                </a:rPr>
                <a:t>unused</a:t>
              </a:r>
              <a:endParaRPr lang="en-US" altLang="zh-CN" dirty="0">
                <a:latin typeface="Arial" pitchFamily="34" charset="0"/>
                <a:ea typeface="SimSun" pitchFamily="2" charset="-122"/>
              </a:endParaRPr>
            </a:p>
          </p:txBody>
        </p:sp>
      </p:grpSp>
      <p:sp>
        <p:nvSpPr>
          <p:cNvPr id="86"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up)">
                                      <p:cBhvr>
                                        <p:cTn id="20" dur="500"/>
                                        <p:tgtEl>
                                          <p:spTgt spid="70"/>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dissolve">
                                      <p:cBhvr>
                                        <p:cTn id="24" dur="500"/>
                                        <p:tgtEl>
                                          <p:spTgt spid="7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1">
                                            <p:txEl>
                                              <p:pRg st="0" end="0"/>
                                            </p:txEl>
                                          </p:spTgt>
                                        </p:tgtEl>
                                        <p:attrNameLst>
                                          <p:attrName>style.visibility</p:attrName>
                                        </p:attrNameLst>
                                      </p:cBhvr>
                                      <p:to>
                                        <p:strVal val="visible"/>
                                      </p:to>
                                    </p:set>
                                    <p:animEffect transition="in" filter="dissolve">
                                      <p:cBhvr>
                                        <p:cTn id="29" dur="500"/>
                                        <p:tgtEl>
                                          <p:spTgt spid="71">
                                            <p:txEl>
                                              <p:pRg st="0" end="0"/>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dissolve">
                                      <p:cBhvr>
                                        <p:cTn id="33" dur="5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7">
                                            <p:bg/>
                                          </p:spTgt>
                                        </p:tgtEl>
                                        <p:attrNameLst>
                                          <p:attrName>style.visibility</p:attrName>
                                        </p:attrNameLst>
                                      </p:cBhvr>
                                      <p:to>
                                        <p:strVal val="visible"/>
                                      </p:to>
                                    </p:set>
                                    <p:animEffect transition="in" filter="dissolve">
                                      <p:cBhvr>
                                        <p:cTn id="38" dur="500"/>
                                        <p:tgtEl>
                                          <p:spTgt spid="77">
                                            <p:bg/>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7">
                                            <p:txEl>
                                              <p:pRg st="0" end="0"/>
                                            </p:txEl>
                                          </p:spTgt>
                                        </p:tgtEl>
                                        <p:attrNameLst>
                                          <p:attrName>style.visibility</p:attrName>
                                        </p:attrNameLst>
                                      </p:cBhvr>
                                      <p:to>
                                        <p:strVal val="visible"/>
                                      </p:to>
                                    </p:set>
                                    <p:animEffect transition="in" filter="dissolve">
                                      <p:cBhvr>
                                        <p:cTn id="41" dur="500"/>
                                        <p:tgtEl>
                                          <p:spTgt spid="77">
                                            <p:txEl>
                                              <p:pRg st="0" end="0"/>
                                            </p:txEl>
                                          </p:spTgt>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down)">
                                      <p:cBhvr>
                                        <p:cTn id="45" dur="500"/>
                                        <p:tgtEl>
                                          <p:spTgt spid="8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dissolve">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72" grpId="0" animBg="1"/>
      <p:bldP spid="77"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(6/9)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17</a:t>
            </a:fld>
            <a:endParaRPr lang="en-US" sz="1600" dirty="0"/>
          </a:p>
        </p:txBody>
      </p:sp>
      <p:grpSp>
        <p:nvGrpSpPr>
          <p:cNvPr id="11" name="Group 10"/>
          <p:cNvGrpSpPr/>
          <p:nvPr/>
        </p:nvGrpSpPr>
        <p:grpSpPr>
          <a:xfrm>
            <a:off x="152400" y="990600"/>
            <a:ext cx="8839200" cy="5334000"/>
            <a:chOff x="152400" y="990600"/>
            <a:chExt cx="8839200" cy="5334000"/>
          </a:xfrm>
        </p:grpSpPr>
        <p:sp>
          <p:nvSpPr>
            <p:cNvPr id="46" name="TextBox 45"/>
            <p:cNvSpPr txBox="1"/>
            <p:nvPr/>
          </p:nvSpPr>
          <p:spPr>
            <a:xfrm>
              <a:off x="152400" y="990600"/>
              <a:ext cx="8839200" cy="526297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addFirst(E item)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IndexOutOfBoundsException {</a:t>
              </a:r>
            </a:p>
            <a:p>
              <a:pPr>
                <a:tabLst>
                  <a:tab pos="269875" algn="l"/>
                  <a:tab pos="539750" algn="l"/>
                  <a:tab pos="809625" algn="l"/>
                  <a:tab pos="1079500" algn="l"/>
                </a:tabLst>
              </a:pPr>
              <a:r>
                <a:rPr lang="en-SG" sz="1600" b="1" dirty="0" smtClean="0">
                  <a:latin typeface="Courier New" pitchFamily="49" charset="0"/>
                  <a:cs typeface="Courier New" pitchFamily="49" charset="0"/>
                </a:rPr>
                <a:t>		if (num_nodes == MAXSIZE)</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IndexOutOfBoundsException(</a:t>
              </a:r>
              <a:r>
                <a:rPr lang="en-SG" sz="1400" b="1" dirty="0" smtClean="0">
                  <a:solidFill>
                    <a:srgbClr val="006600"/>
                  </a:solidFill>
                  <a:latin typeface="Courier New" pitchFamily="49" charset="0"/>
                  <a:cs typeface="Courier New" pitchFamily="49" charset="0"/>
                </a:rPr>
                <a:t>"insufficient space for add"</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for</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i = num_nodes-</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i &gt;=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i--)</a:t>
              </a:r>
            </a:p>
            <a:p>
              <a:pPr>
                <a:tabLst>
                  <a:tab pos="269875" algn="l"/>
                  <a:tab pos="539750" algn="l"/>
                  <a:tab pos="809625" algn="l"/>
                  <a:tab pos="1079500" algn="l"/>
                </a:tabLst>
              </a:pPr>
              <a:r>
                <a:rPr lang="en-SG" sz="1600" b="1" dirty="0" smtClean="0">
                  <a:latin typeface="Courier New" pitchFamily="49" charset="0"/>
                  <a:cs typeface="Courier New" pitchFamily="49" charset="0"/>
                </a:rPr>
                <a:t>			arr[i+</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 arr[i]; </a:t>
              </a:r>
              <a:r>
                <a:rPr lang="en-SG" sz="1600" b="1" dirty="0" smtClean="0">
                  <a:solidFill>
                    <a:srgbClr val="663300"/>
                  </a:solidFill>
                  <a:latin typeface="Courier New" pitchFamily="49" charset="0"/>
                  <a:cs typeface="Courier New" pitchFamily="49" charset="0"/>
                </a:rPr>
                <a:t>// to shift elements to the right</a:t>
              </a:r>
            </a:p>
            <a:p>
              <a:pPr>
                <a:tabLst>
                  <a:tab pos="269875" algn="l"/>
                  <a:tab pos="539750" algn="l"/>
                  <a:tab pos="809625" algn="l"/>
                  <a:tab pos="1079500" algn="l"/>
                </a:tabLst>
              </a:pPr>
              <a:endParaRPr lang="en-SG" sz="10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arr[</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 item;</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 </a:t>
              </a:r>
              <a:r>
                <a:rPr lang="en-SG" sz="1600" b="1" dirty="0" smtClean="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removeFirst()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(num_nodes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NoSuchElementException(</a:t>
              </a:r>
              <a:r>
                <a:rPr lang="en-SG" sz="1400" b="1" dirty="0" smtClean="0">
                  <a:solidFill>
                    <a:srgbClr val="006600"/>
                  </a:solidFill>
                  <a:latin typeface="Courier New" pitchFamily="49" charset="0"/>
                  <a:cs typeface="Courier New" pitchFamily="49" charset="0"/>
                </a:rPr>
                <a:t>"can't remove from an empty list"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 </a:t>
              </a:r>
            </a:p>
            <a:p>
              <a:pPr>
                <a:tabLst>
                  <a:tab pos="269875" algn="l"/>
                  <a:tab pos="539750" algn="l"/>
                  <a:tab pos="809625" algn="l"/>
                  <a:tab pos="1079500" algn="l"/>
                </a:tabLst>
              </a:pPr>
              <a:r>
                <a:rPr lang="en-SG" sz="1600" b="1" dirty="0" smtClean="0">
                  <a:latin typeface="Courier New" pitchFamily="49" charset="0"/>
                  <a:cs typeface="Courier New" pitchFamily="49" charset="0"/>
                </a:rPr>
                <a:t>			E tmp = arr[</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for</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i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i&lt;num_nodes-</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i++)</a:t>
              </a:r>
            </a:p>
            <a:p>
              <a:pPr>
                <a:tabLst>
                  <a:tab pos="269875" algn="l"/>
                  <a:tab pos="539750" algn="l"/>
                  <a:tab pos="809625" algn="l"/>
                  <a:tab pos="1079500" algn="l"/>
                </a:tabLst>
              </a:pPr>
              <a:r>
                <a:rPr lang="en-SG" sz="1600" b="1" dirty="0" smtClean="0">
                  <a:latin typeface="Courier New" pitchFamily="49" charset="0"/>
                  <a:cs typeface="Courier New" pitchFamily="49" charset="0"/>
                </a:rPr>
                <a:t>				arr[i] = arr[i+</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to shift elements to the left</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 </a:t>
              </a:r>
              <a:r>
                <a:rPr lang="en-SG" sz="1600" b="1" dirty="0" smtClean="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tmp;</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p>
            <a:p>
              <a:pPr>
                <a:tabLst>
                  <a:tab pos="269875" algn="l"/>
                  <a:tab pos="539750" algn="l"/>
                  <a:tab pos="809625" algn="l"/>
                  <a:tab pos="1079500" algn="l"/>
                </a:tabLst>
              </a:pPr>
              <a:r>
                <a:rPr lang="en-US" sz="1600" b="1" dirty="0" smtClean="0">
                  <a:latin typeface="Courier New" pitchFamily="49" charset="0"/>
                  <a:cs typeface="Courier New" pitchFamily="49" charset="0"/>
                </a:rPr>
                <a:t>	}</a:t>
              </a:r>
              <a:endParaRPr lang="en-SG" sz="1600" b="1" dirty="0" smtClean="0">
                <a:latin typeface="Courier New" pitchFamily="49" charset="0"/>
                <a:cs typeface="Courier New" pitchFamily="49" charset="0"/>
              </a:endParaRPr>
            </a:p>
          </p:txBody>
        </p:sp>
        <p:sp>
          <p:nvSpPr>
            <p:cNvPr id="47" name="Rectangle 46"/>
            <p:cNvSpPr/>
            <p:nvPr/>
          </p:nvSpPr>
          <p:spPr>
            <a:xfrm>
              <a:off x="6324600" y="5943600"/>
              <a:ext cx="22098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ListUsingArray.java</a:t>
              </a:r>
            </a:p>
          </p:txBody>
        </p:sp>
      </p:grpSp>
      <p:sp>
        <p:nvSpPr>
          <p:cNvPr id="10" name="TextBox 9"/>
          <p:cNvSpPr txBox="1"/>
          <p:nvPr/>
        </p:nvSpPr>
        <p:spPr>
          <a:xfrm>
            <a:off x="2971800" y="5562600"/>
            <a:ext cx="32004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smtClean="0">
                <a:latin typeface="Courier New" pitchFamily="49" charset="0"/>
                <a:cs typeface="Courier New" pitchFamily="49" charset="0"/>
              </a:rPr>
              <a:t>print()</a:t>
            </a:r>
            <a:r>
              <a:rPr lang="en-US" dirty="0" smtClean="0">
                <a:cs typeface="Courier New" pitchFamily="49" charset="0"/>
              </a:rPr>
              <a:t> </a:t>
            </a:r>
            <a:r>
              <a:rPr lang="en-US" dirty="0" smtClean="0"/>
              <a:t>method not shown here. Refer to program.</a:t>
            </a:r>
            <a:endParaRPr lang="en-SG" dirty="0"/>
          </a:p>
        </p:txBody>
      </p:sp>
      <p:sp>
        <p:nvSpPr>
          <p:cNvPr id="12"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Testing Array Implementation (7/9)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18</a:t>
            </a:fld>
            <a:endParaRPr lang="en-US" sz="1600" dirty="0"/>
          </a:p>
        </p:txBody>
      </p:sp>
      <p:grpSp>
        <p:nvGrpSpPr>
          <p:cNvPr id="7" name="Group 6"/>
          <p:cNvGrpSpPr/>
          <p:nvPr/>
        </p:nvGrpSpPr>
        <p:grpSpPr>
          <a:xfrm>
            <a:off x="443459" y="1147011"/>
            <a:ext cx="8416977" cy="4858325"/>
            <a:chOff x="457200" y="990600"/>
            <a:chExt cx="8416977" cy="4858325"/>
          </a:xfrm>
        </p:grpSpPr>
        <p:sp>
          <p:nvSpPr>
            <p:cNvPr id="10" name="TextBox 9"/>
            <p:cNvSpPr txBox="1"/>
            <p:nvPr/>
          </p:nvSpPr>
          <p:spPr>
            <a:xfrm>
              <a:off x="457200" y="990600"/>
              <a:ext cx="8416977"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 pos="1346200" algn="l"/>
                </a:tabLst>
              </a:pPr>
              <a:r>
                <a:rPr lang="en-SG" sz="1600" b="1" dirty="0" smtClean="0">
                  <a:solidFill>
                    <a:srgbClr val="7030A0"/>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 pos="1346200" algn="l"/>
                </a:tabLst>
              </a:pPr>
              <a:endParaRPr lang="en-SG" sz="1600" b="1" dirty="0" smtClean="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TestListUsingArray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ListUsingArray &lt;String&gt; list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ListUsingArray &lt;String&gt;();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"bbb"</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"ccc"</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smtClean="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"Testing removal"</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list.removeFirst();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smtClean="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(list.contains(</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"xxxx"</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a:t>
              </a:r>
            </a:p>
          </p:txBody>
        </p:sp>
        <p:sp>
          <p:nvSpPr>
            <p:cNvPr id="11" name="Rectangle 10"/>
            <p:cNvSpPr/>
            <p:nvPr/>
          </p:nvSpPr>
          <p:spPr>
            <a:xfrm>
              <a:off x="5896132" y="5467925"/>
              <a:ext cx="2743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TestListUsingArray.java</a:t>
              </a:r>
            </a:p>
          </p:txBody>
        </p:sp>
      </p:grpSp>
      <p:sp>
        <p:nvSpPr>
          <p:cNvPr id="12" name="TextBox 11"/>
          <p:cNvSpPr txBox="1"/>
          <p:nvPr/>
        </p:nvSpPr>
        <p:spPr>
          <a:xfrm>
            <a:off x="5882391" y="2854377"/>
            <a:ext cx="2819400" cy="2031325"/>
          </a:xfrm>
          <a:prstGeom prst="rect">
            <a:avLst/>
          </a:prstGeom>
          <a:solidFill>
            <a:srgbClr val="CCFFCC"/>
          </a:solidFill>
          <a:ln w="12700">
            <a:solidFill>
              <a:schemeClr val="tx1"/>
            </a:solidFill>
          </a:ln>
        </p:spPr>
        <p:txBody>
          <a:bodyPr wrap="square" rtlCol="0">
            <a:spAutoFit/>
          </a:bodyPr>
          <a:lstStyle/>
          <a:p>
            <a:r>
              <a:rPr lang="en-US" b="1" dirty="0" smtClean="0">
                <a:latin typeface="Courier New" pitchFamily="49" charset="0"/>
                <a:cs typeface="Courier New" pitchFamily="49" charset="0"/>
              </a:rPr>
              <a:t>List is:</a:t>
            </a:r>
          </a:p>
          <a:p>
            <a:r>
              <a:rPr lang="en-US" b="1" dirty="0" smtClean="0">
                <a:latin typeface="Courier New" pitchFamily="49" charset="0"/>
                <a:cs typeface="Courier New" pitchFamily="49" charset="0"/>
              </a:rPr>
              <a:t>ccc, bbb, aaa.</a:t>
            </a:r>
          </a:p>
          <a:p>
            <a:r>
              <a:rPr lang="en-US" b="1" dirty="0" smtClean="0">
                <a:latin typeface="Courier New" pitchFamily="49" charset="0"/>
                <a:cs typeface="Courier New" pitchFamily="49" charset="0"/>
              </a:rPr>
              <a:t>Testing removal</a:t>
            </a:r>
          </a:p>
          <a:p>
            <a:r>
              <a:rPr lang="en-US" b="1" dirty="0" smtClean="0">
                <a:latin typeface="Courier New" pitchFamily="49" charset="0"/>
                <a:cs typeface="Courier New" pitchFamily="49" charset="0"/>
              </a:rPr>
              <a:t>List is:</a:t>
            </a:r>
          </a:p>
          <a:p>
            <a:r>
              <a:rPr lang="en-US" b="1" dirty="0" smtClean="0">
                <a:latin typeface="Courier New" pitchFamily="49" charset="0"/>
                <a:cs typeface="Courier New" pitchFamily="49" charset="0"/>
              </a:rPr>
              <a:t>bbb, aaa.</a:t>
            </a:r>
          </a:p>
          <a:p>
            <a:r>
              <a:rPr lang="en-US" b="1" dirty="0" smtClean="0">
                <a:latin typeface="Courier New" pitchFamily="49" charset="0"/>
                <a:cs typeface="Courier New" pitchFamily="49" charset="0"/>
              </a:rPr>
              <a:t>List is:</a:t>
            </a:r>
          </a:p>
          <a:p>
            <a:r>
              <a:rPr lang="en-US" b="1" dirty="0" smtClean="0">
                <a:latin typeface="Courier New" pitchFamily="49" charset="0"/>
                <a:cs typeface="Courier New" pitchFamily="49" charset="0"/>
              </a:rPr>
              <a:t>xxxx, bbb, aaa.</a:t>
            </a:r>
            <a:endParaRPr lang="en-SG" b="1" dirty="0">
              <a:latin typeface="Courier New" pitchFamily="49" charset="0"/>
              <a:cs typeface="Courier New" pitchFamily="49" charset="0"/>
            </a:endParaRPr>
          </a:p>
        </p:txBody>
      </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5"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smtClean="0">
                <a:latin typeface="Britannic Bold" panose="020B0903060703020204" pitchFamily="34" charset="0"/>
              </a:rPr>
              <a:t> of List (8/9)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19</a:t>
            </a:fld>
            <a:endParaRPr lang="en-US" sz="1600" dirty="0"/>
          </a:p>
        </p:txBody>
      </p:sp>
      <p:sp>
        <p:nvSpPr>
          <p:cNvPr id="17" name="Content Placeholder 2"/>
          <p:cNvSpPr>
            <a:spLocks noGrp="1"/>
          </p:cNvSpPr>
          <p:nvPr>
            <p:ph idx="1"/>
          </p:nvPr>
        </p:nvSpPr>
        <p:spPr>
          <a:xfrm>
            <a:off x="464695" y="1066800"/>
            <a:ext cx="8544394" cy="5334000"/>
          </a:xfrm>
        </p:spPr>
        <p:txBody>
          <a:bodyPr>
            <a:normAutofit/>
          </a:bodyPr>
          <a:lstStyle/>
          <a:p>
            <a:pPr>
              <a:spcBef>
                <a:spcPts val="0"/>
              </a:spcBef>
            </a:pPr>
            <a:r>
              <a:rPr lang="en-US" sz="2400" dirty="0" smtClean="0"/>
              <a:t>Question: </a:t>
            </a:r>
            <a:r>
              <a:rPr lang="en-US" sz="2400" dirty="0" smtClean="0">
                <a:solidFill>
                  <a:srgbClr val="0000FF"/>
                </a:solidFill>
              </a:rPr>
              <a:t>Time Efficiency? </a:t>
            </a:r>
          </a:p>
          <a:p>
            <a:pPr lvl="1">
              <a:spcBef>
                <a:spcPts val="600"/>
              </a:spcBef>
            </a:pPr>
            <a:r>
              <a:rPr lang="en-US" sz="2000" dirty="0" smtClean="0"/>
              <a:t>Retrieval: </a:t>
            </a:r>
            <a:r>
              <a:rPr lang="en-US" sz="2000" dirty="0" smtClean="0">
                <a:solidFill>
                  <a:srgbClr val="C00000"/>
                </a:solidFill>
              </a:rPr>
              <a:t>getFirst()</a:t>
            </a:r>
          </a:p>
          <a:p>
            <a:pPr lvl="2">
              <a:spcBef>
                <a:spcPts val="300"/>
              </a:spcBef>
            </a:pPr>
            <a:r>
              <a:rPr lang="en-US" sz="1800" dirty="0" smtClean="0"/>
              <a:t>Always fast with 1 read operation</a:t>
            </a:r>
          </a:p>
          <a:p>
            <a:pPr lvl="1">
              <a:spcBef>
                <a:spcPts val="600"/>
              </a:spcBef>
            </a:pPr>
            <a:r>
              <a:rPr lang="en-US" sz="2000" dirty="0" smtClean="0"/>
              <a:t>Insertion: </a:t>
            </a:r>
            <a:r>
              <a:rPr lang="en-US" sz="2000" dirty="0" smtClean="0">
                <a:solidFill>
                  <a:srgbClr val="C00000"/>
                </a:solidFill>
              </a:rPr>
              <a:t>addFirst(E item)</a:t>
            </a:r>
          </a:p>
          <a:p>
            <a:pPr lvl="2">
              <a:spcBef>
                <a:spcPts val="300"/>
              </a:spcBef>
            </a:pPr>
            <a:r>
              <a:rPr lang="en-US" sz="1800" dirty="0" smtClean="0"/>
              <a:t>Shifting of all </a:t>
            </a:r>
            <a:r>
              <a:rPr lang="en-US" sz="1800" i="1" dirty="0" smtClean="0"/>
              <a:t>n</a:t>
            </a:r>
            <a:r>
              <a:rPr lang="en-US" sz="1800" dirty="0" smtClean="0"/>
              <a:t> items – bad!</a:t>
            </a:r>
          </a:p>
          <a:p>
            <a:pPr lvl="1">
              <a:spcBef>
                <a:spcPts val="600"/>
              </a:spcBef>
            </a:pPr>
            <a:r>
              <a:rPr lang="en-US" sz="2000" dirty="0" smtClean="0"/>
              <a:t>Insertion: </a:t>
            </a:r>
            <a:r>
              <a:rPr lang="en-US" sz="2000" dirty="0" smtClean="0">
                <a:solidFill>
                  <a:srgbClr val="C00000"/>
                </a:solidFill>
              </a:rPr>
              <a:t>add(int index, E item)</a:t>
            </a:r>
          </a:p>
          <a:p>
            <a:pPr lvl="2">
              <a:spcBef>
                <a:spcPts val="300"/>
              </a:spcBef>
            </a:pPr>
            <a:r>
              <a:rPr lang="en-US" sz="1800" dirty="0" smtClean="0"/>
              <a:t>Inserting into the specified position (not shown in ListUsingArray.java)</a:t>
            </a:r>
          </a:p>
          <a:p>
            <a:pPr lvl="3">
              <a:spcBef>
                <a:spcPts val="300"/>
              </a:spcBef>
            </a:pPr>
            <a:r>
              <a:rPr lang="en-US" sz="1600" dirty="0" smtClean="0">
                <a:solidFill>
                  <a:srgbClr val="0000FF"/>
                </a:solidFill>
              </a:rPr>
              <a:t>Best case: No shifting of items (add to the last place)</a:t>
            </a:r>
          </a:p>
          <a:p>
            <a:pPr lvl="3">
              <a:spcBef>
                <a:spcPts val="300"/>
              </a:spcBef>
            </a:pPr>
            <a:r>
              <a:rPr lang="en-US" sz="1600" dirty="0" smtClean="0">
                <a:solidFill>
                  <a:srgbClr val="0000FF"/>
                </a:solidFill>
              </a:rPr>
              <a:t>Worst case: Shifting of all items (add to the first place)</a:t>
            </a:r>
          </a:p>
          <a:p>
            <a:pPr lvl="1">
              <a:spcBef>
                <a:spcPts val="600"/>
              </a:spcBef>
            </a:pPr>
            <a:r>
              <a:rPr lang="en-US" sz="2000" dirty="0" smtClean="0"/>
              <a:t>Deletion: </a:t>
            </a:r>
            <a:r>
              <a:rPr lang="en-US" sz="2000" dirty="0" smtClean="0">
                <a:solidFill>
                  <a:srgbClr val="C00000"/>
                </a:solidFill>
              </a:rPr>
              <a:t>removeFirst(E item)</a:t>
            </a:r>
          </a:p>
          <a:p>
            <a:pPr lvl="2">
              <a:spcBef>
                <a:spcPts val="300"/>
              </a:spcBef>
            </a:pPr>
            <a:r>
              <a:rPr lang="en-US" sz="1800" dirty="0" smtClean="0"/>
              <a:t>Shifting of all </a:t>
            </a:r>
            <a:r>
              <a:rPr lang="en-US" sz="1800" i="1" dirty="0" smtClean="0"/>
              <a:t>n</a:t>
            </a:r>
            <a:r>
              <a:rPr lang="en-US" sz="1800" dirty="0" smtClean="0"/>
              <a:t> items – bad!</a:t>
            </a:r>
          </a:p>
          <a:p>
            <a:pPr lvl="1">
              <a:spcBef>
                <a:spcPts val="600"/>
              </a:spcBef>
            </a:pPr>
            <a:r>
              <a:rPr lang="en-US" sz="2000" dirty="0" smtClean="0"/>
              <a:t>Deletion: </a:t>
            </a:r>
            <a:r>
              <a:rPr lang="en-US" sz="2000" dirty="0" smtClean="0">
                <a:solidFill>
                  <a:srgbClr val="C00000"/>
                </a:solidFill>
              </a:rPr>
              <a:t>remove(int index)</a:t>
            </a:r>
          </a:p>
          <a:p>
            <a:pPr lvl="2">
              <a:spcBef>
                <a:spcPts val="300"/>
              </a:spcBef>
            </a:pPr>
            <a:r>
              <a:rPr lang="en-US" sz="1800" dirty="0" smtClean="0"/>
              <a:t>Delete the item at the specified position (not shown in ListUsingArray.java)</a:t>
            </a:r>
          </a:p>
          <a:p>
            <a:pPr lvl="3">
              <a:spcBef>
                <a:spcPts val="300"/>
              </a:spcBef>
            </a:pPr>
            <a:r>
              <a:rPr lang="en-US" sz="1600" dirty="0" smtClean="0">
                <a:solidFill>
                  <a:srgbClr val="0000FF"/>
                </a:solidFill>
              </a:rPr>
              <a:t>Best case: No shifting of items (delete the last item)</a:t>
            </a:r>
          </a:p>
          <a:p>
            <a:pPr lvl="3">
              <a:spcBef>
                <a:spcPts val="300"/>
              </a:spcBef>
            </a:pPr>
            <a:r>
              <a:rPr lang="en-US" sz="1600" dirty="0" smtClean="0">
                <a:solidFill>
                  <a:srgbClr val="0000FF"/>
                </a:solidFill>
              </a:rPr>
              <a:t>Worst case: Shifting of all items (delete the first item)</a:t>
            </a:r>
            <a:endParaRPr lang="en-GB" sz="2000" dirty="0" smtClean="0">
              <a:solidFill>
                <a:srgbClr val="0000FF"/>
              </a:solidFill>
            </a:endParaRPr>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dirty="0" smtClean="0">
                <a:latin typeface="Britannic Bold" panose="020B0903060703020204" pitchFamily="34" charset="0"/>
              </a:rPr>
              <a:t>Objectives</a:t>
            </a:r>
            <a:endParaRPr lang="en-US" sz="4000"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a:t>
            </a:fld>
            <a:endParaRPr lang="en-US" sz="1600" dirty="0"/>
          </a:p>
        </p:txBody>
      </p:sp>
      <p:graphicFrame>
        <p:nvGraphicFramePr>
          <p:cNvPr id="4" name="Diagram 3"/>
          <p:cNvGraphicFramePr/>
          <p:nvPr>
            <p:extLst>
              <p:ext uri="{D42A27DB-BD31-4B8C-83A1-F6EECF244321}">
                <p14:modId xmlns:p14="http://schemas.microsoft.com/office/powerpoint/2010/main" val="2811774022"/>
              </p:ext>
            </p:extLst>
          </p:nvPr>
        </p:nvGraphicFramePr>
        <p:xfrm>
          <a:off x="1038387" y="1288512"/>
          <a:ext cx="7330698" cy="4275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6"/>
          <p:cNvSpPr>
            <a:spLocks noGrp="1"/>
          </p:cNvSpPr>
          <p:nvPr>
            <p:ph type="ftr" sz="quarter" idx="4294967295"/>
          </p:nvPr>
        </p:nvSpPr>
        <p:spPr>
          <a:xfrm>
            <a:off x="533399" y="6553199"/>
            <a:ext cx="2684586" cy="208086"/>
          </a:xfrm>
        </p:spPr>
        <p:txBody>
          <a:bodyPr/>
          <a:lstStyle/>
          <a:p>
            <a:pPr>
              <a:defRPr/>
            </a:pPr>
            <a:r>
              <a:rPr lang="en-US" dirty="0" smtClean="0"/>
              <a:t>[CS1020 Lecture </a:t>
            </a:r>
            <a:r>
              <a:rPr lang="en-US" dirty="0" smtClean="0"/>
              <a:t>10: </a:t>
            </a:r>
            <a:r>
              <a:rPr lang="en-US" dirty="0" smtClean="0"/>
              <a:t>List ADT &amp; Linked Lists]</a:t>
            </a:r>
            <a:endParaRPr lang="en-US" dirty="0"/>
          </a:p>
        </p:txBody>
      </p:sp>
    </p:spTree>
    <p:extLst>
      <p:ext uri="{BB962C8B-B14F-4D97-AF65-F5344CB8AC3E}">
        <p14:creationId xmlns:p14="http://schemas.microsoft.com/office/powerpoint/2010/main" val="4061217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smtClean="0">
                <a:latin typeface="Britannic Bold" panose="020B0903060703020204" pitchFamily="34" charset="0"/>
              </a:rPr>
              <a:t> of List (9/9)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20</a:t>
            </a:fld>
            <a:endParaRPr lang="en-US" sz="1600" dirty="0"/>
          </a:p>
        </p:txBody>
      </p:sp>
      <p:sp>
        <p:nvSpPr>
          <p:cNvPr id="17" name="Content Placeholder 2"/>
          <p:cNvSpPr>
            <a:spLocks noGrp="1"/>
          </p:cNvSpPr>
          <p:nvPr>
            <p:ph idx="1"/>
          </p:nvPr>
        </p:nvSpPr>
        <p:spPr>
          <a:xfrm>
            <a:off x="457200" y="1066800"/>
            <a:ext cx="8229600" cy="5334000"/>
          </a:xfrm>
        </p:spPr>
        <p:txBody>
          <a:bodyPr>
            <a:normAutofit/>
          </a:bodyPr>
          <a:lstStyle/>
          <a:p>
            <a:pPr>
              <a:spcBef>
                <a:spcPts val="0"/>
              </a:spcBef>
            </a:pPr>
            <a:r>
              <a:rPr lang="en-US" sz="2400" dirty="0" smtClean="0"/>
              <a:t>Question: What is the </a:t>
            </a:r>
            <a:r>
              <a:rPr lang="en-US" sz="2400" dirty="0" smtClean="0">
                <a:solidFill>
                  <a:srgbClr val="0000FF"/>
                </a:solidFill>
              </a:rPr>
              <a:t>Space Efficiency?</a:t>
            </a:r>
          </a:p>
          <a:p>
            <a:pPr lvl="1">
              <a:spcBef>
                <a:spcPts val="0"/>
              </a:spcBef>
            </a:pPr>
            <a:r>
              <a:rPr lang="en-US" sz="2000" dirty="0" smtClean="0"/>
              <a:t>Size of array collection limited by MAXSIZE</a:t>
            </a:r>
          </a:p>
          <a:p>
            <a:pPr lvl="1">
              <a:spcBef>
                <a:spcPts val="0"/>
              </a:spcBef>
            </a:pPr>
            <a:r>
              <a:rPr lang="en-US" sz="2000" dirty="0" smtClean="0"/>
              <a:t>Problems</a:t>
            </a:r>
          </a:p>
          <a:p>
            <a:pPr lvl="2">
              <a:spcBef>
                <a:spcPts val="0"/>
              </a:spcBef>
            </a:pPr>
            <a:r>
              <a:rPr lang="en-US" sz="1800" dirty="0" smtClean="0"/>
              <a:t>We don’t always know the maximum size ahead of time</a:t>
            </a:r>
          </a:p>
          <a:p>
            <a:pPr lvl="2">
              <a:spcBef>
                <a:spcPts val="0"/>
              </a:spcBef>
            </a:pPr>
            <a:r>
              <a:rPr lang="en-US" sz="1800" dirty="0" smtClean="0"/>
              <a:t>If MAXSIZE is too liberal, unused space is wasted</a:t>
            </a:r>
          </a:p>
          <a:p>
            <a:pPr lvl="2">
              <a:spcBef>
                <a:spcPts val="0"/>
              </a:spcBef>
            </a:pPr>
            <a:r>
              <a:rPr lang="en-US" sz="1800" dirty="0" smtClean="0"/>
              <a:t>If MAXSIZE is too conservative, easy to run out of space</a:t>
            </a:r>
          </a:p>
          <a:p>
            <a:pPr>
              <a:spcBef>
                <a:spcPts val="1200"/>
              </a:spcBef>
            </a:pPr>
            <a:r>
              <a:rPr lang="en-US" sz="2400" dirty="0" smtClean="0"/>
              <a:t>Idea: make MAXSIZE a variable, and create/copy to a larger array whenever the array runs out of space</a:t>
            </a:r>
          </a:p>
          <a:p>
            <a:pPr lvl="1">
              <a:spcBef>
                <a:spcPts val="0"/>
              </a:spcBef>
            </a:pPr>
            <a:r>
              <a:rPr lang="en-US" sz="2000" dirty="0" smtClean="0"/>
              <a:t>No more limits on size</a:t>
            </a:r>
          </a:p>
          <a:p>
            <a:pPr lvl="1">
              <a:spcBef>
                <a:spcPts val="0"/>
              </a:spcBef>
            </a:pPr>
            <a:r>
              <a:rPr lang="en-US" sz="2000" dirty="0" smtClean="0"/>
              <a:t>But copying overhead is still a problem</a:t>
            </a:r>
          </a:p>
          <a:p>
            <a:pPr>
              <a:spcBef>
                <a:spcPts val="1200"/>
              </a:spcBef>
            </a:pPr>
            <a:r>
              <a:rPr lang="en-US" sz="2400" dirty="0" smtClean="0">
                <a:solidFill>
                  <a:srgbClr val="0000FF"/>
                </a:solidFill>
              </a:rPr>
              <a:t>When to use such a list?</a:t>
            </a:r>
          </a:p>
          <a:p>
            <a:pPr lvl="1">
              <a:spcBef>
                <a:spcPts val="0"/>
              </a:spcBef>
            </a:pPr>
            <a:r>
              <a:rPr lang="en-US" sz="2000" dirty="0" smtClean="0"/>
              <a:t>For a fixed-size list, an array is good enough!</a:t>
            </a:r>
          </a:p>
          <a:p>
            <a:pPr lvl="1">
              <a:spcBef>
                <a:spcPts val="0"/>
              </a:spcBef>
            </a:pPr>
            <a:r>
              <a:rPr lang="en-US" sz="2000" dirty="0" smtClean="0"/>
              <a:t>For a variable-size list, where dynamic operations such as insertion/deletion are common, an array is a poor choice; better alternative – </a:t>
            </a:r>
            <a:r>
              <a:rPr lang="en-US" sz="2000" b="1" dirty="0" smtClean="0">
                <a:solidFill>
                  <a:srgbClr val="C00000"/>
                </a:solidFill>
              </a:rPr>
              <a:t>Linked List</a:t>
            </a:r>
          </a:p>
          <a:p>
            <a:pPr lvl="1">
              <a:spcBef>
                <a:spcPts val="0"/>
              </a:spcBef>
            </a:pPr>
            <a:endParaRPr lang="en-US" sz="2000" dirty="0" smtClean="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520700" indent="-520700" eaLnBrk="1" hangingPunct="1"/>
            <a:r>
              <a:rPr lang="en-US" sz="4400" dirty="0" smtClean="0">
                <a:solidFill>
                  <a:srgbClr val="C00000"/>
                </a:solidFill>
                <a:latin typeface="Britannic Bold" panose="020B0903060703020204" pitchFamily="34" charset="0"/>
              </a:rPr>
              <a:t>3</a:t>
            </a:r>
            <a:r>
              <a:rPr lang="en-US" sz="4400" dirty="0">
                <a:latin typeface="Britannic Bold" panose="020B0903060703020204" pitchFamily="34" charset="0"/>
              </a:rPr>
              <a:t>	</a:t>
            </a:r>
            <a:r>
              <a:rPr lang="en-US" sz="4400" dirty="0" smtClean="0">
                <a:latin typeface="Britannic Bold" panose="020B0903060703020204" pitchFamily="34" charset="0"/>
              </a:rPr>
              <a:t>List Implementation via Linked List</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Variable-size list</a:t>
            </a:r>
          </a:p>
        </p:txBody>
      </p:sp>
      <p:grpSp>
        <p:nvGrpSpPr>
          <p:cNvPr id="29" name="Group 28"/>
          <p:cNvGrpSpPr/>
          <p:nvPr/>
        </p:nvGrpSpPr>
        <p:grpSpPr>
          <a:xfrm>
            <a:off x="2514600" y="4648200"/>
            <a:ext cx="3505200" cy="304800"/>
            <a:chOff x="2514600" y="4648200"/>
            <a:chExt cx="3505200" cy="304800"/>
          </a:xfrm>
        </p:grpSpPr>
        <p:grpSp>
          <p:nvGrpSpPr>
            <p:cNvPr id="12" name="Group 11"/>
            <p:cNvGrpSpPr/>
            <p:nvPr/>
          </p:nvGrpSpPr>
          <p:grpSpPr>
            <a:xfrm>
              <a:off x="2514600" y="4648200"/>
              <a:ext cx="457200" cy="304800"/>
              <a:chOff x="2514600" y="4648200"/>
              <a:chExt cx="457200" cy="304800"/>
            </a:xfrm>
          </p:grpSpPr>
          <p:sp>
            <p:nvSpPr>
              <p:cNvPr id="4" name="Rectangle 3"/>
              <p:cNvSpPr/>
              <p:nvPr/>
            </p:nvSpPr>
            <p:spPr>
              <a:xfrm>
                <a:off x="2514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p:cNvSpPr/>
              <p:nvPr/>
            </p:nvSpPr>
            <p:spPr>
              <a:xfrm>
                <a:off x="2819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3" name="Group 12"/>
            <p:cNvGrpSpPr/>
            <p:nvPr/>
          </p:nvGrpSpPr>
          <p:grpSpPr>
            <a:xfrm>
              <a:off x="3276600" y="4648200"/>
              <a:ext cx="457200" cy="304800"/>
              <a:chOff x="3276600" y="4648200"/>
              <a:chExt cx="457200" cy="304800"/>
            </a:xfrm>
          </p:grpSpPr>
          <p:sp>
            <p:nvSpPr>
              <p:cNvPr id="6" name="Rectangle 5"/>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Rectangle 6"/>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 name="Straight Arrow Connector 8"/>
            <p:cNvCxnSpPr/>
            <p:nvPr/>
          </p:nvCxnSpPr>
          <p:spPr>
            <a:xfrm>
              <a:off x="2895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038600" y="4648200"/>
              <a:ext cx="457200" cy="304800"/>
              <a:chOff x="3276600" y="4648200"/>
              <a:chExt cx="457200" cy="304800"/>
            </a:xfrm>
          </p:grpSpPr>
          <p:sp>
            <p:nvSpPr>
              <p:cNvPr id="15" name="Rectangle 14"/>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Rectangle 15"/>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17" name="Straight Arrow Connector 16"/>
            <p:cNvCxnSpPr/>
            <p:nvPr/>
          </p:nvCxnSpPr>
          <p:spPr>
            <a:xfrm>
              <a:off x="3657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800600" y="4648200"/>
              <a:ext cx="457200" cy="304800"/>
              <a:chOff x="3276600" y="4648200"/>
              <a:chExt cx="457200" cy="304800"/>
            </a:xfrm>
          </p:grpSpPr>
          <p:sp>
            <p:nvSpPr>
              <p:cNvPr id="19" name="Rectangle 18"/>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1" name="Straight Arrow Connector 20"/>
            <p:cNvCxnSpPr/>
            <p:nvPr/>
          </p:nvCxnSpPr>
          <p:spPr>
            <a:xfrm>
              <a:off x="4419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5562600" y="4648200"/>
              <a:ext cx="457200" cy="304800"/>
              <a:chOff x="3276600" y="4648200"/>
              <a:chExt cx="457200" cy="304800"/>
            </a:xfrm>
          </p:grpSpPr>
          <p:sp>
            <p:nvSpPr>
              <p:cNvPr id="23" name="Rectangle 22"/>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5" name="Straight Arrow Connector 24"/>
            <p:cNvCxnSpPr/>
            <p:nvPr/>
          </p:nvCxnSpPr>
          <p:spPr>
            <a:xfrm>
              <a:off x="5181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867400" y="4648200"/>
              <a:ext cx="152400" cy="30480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smtClean="0">
                <a:solidFill>
                  <a:srgbClr val="C00000"/>
                </a:solidFill>
                <a:latin typeface="Britannic Bold" panose="020B0903060703020204" pitchFamily="34" charset="0"/>
              </a:rPr>
              <a:t>3.1 </a:t>
            </a:r>
            <a:r>
              <a:rPr lang="en-US" sz="3200" dirty="0" smtClean="0">
                <a:latin typeface="Britannic Bold" panose="020B0903060703020204" pitchFamily="34" charset="0"/>
              </a:rPr>
              <a:t>List Implementation: Linked List (1/3)</a:t>
            </a:r>
            <a:endParaRPr lang="en-US" sz="32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22</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GB" sz="2800" dirty="0" smtClean="0">
                <a:solidFill>
                  <a:srgbClr val="0000FF"/>
                </a:solidFill>
              </a:rPr>
              <a:t>Recap when using an array... </a:t>
            </a:r>
          </a:p>
          <a:p>
            <a:pPr marL="784225" lvl="1" indent="-457200">
              <a:buClr>
                <a:schemeClr val="bg2"/>
              </a:buClr>
              <a:buSzPct val="100000"/>
              <a:defRPr/>
            </a:pPr>
            <a:r>
              <a:rPr lang="en-GB" sz="2400" dirty="0" smtClean="0"/>
              <a:t>X, A, B are elements of an array</a:t>
            </a:r>
          </a:p>
          <a:p>
            <a:pPr marL="784225" lvl="1" indent="-457200">
              <a:buClr>
                <a:schemeClr val="bg2"/>
              </a:buClr>
              <a:buSzPct val="100000"/>
              <a:defRPr/>
            </a:pPr>
            <a:r>
              <a:rPr lang="en-GB" sz="2400" dirty="0" smtClean="0"/>
              <a:t>Y is new element to be added</a:t>
            </a:r>
            <a:endParaRPr lang="en-US" sz="2400" dirty="0" smtClean="0"/>
          </a:p>
          <a:p>
            <a:pPr>
              <a:buNone/>
            </a:pPr>
            <a:endParaRPr lang="en-US" sz="2000" dirty="0" smtClean="0">
              <a:solidFill>
                <a:srgbClr val="0000FF"/>
              </a:solidFill>
            </a:endParaRPr>
          </a:p>
          <a:p>
            <a:pPr>
              <a:buNone/>
              <a:tabLst>
                <a:tab pos="5381625" algn="l"/>
              </a:tabLst>
            </a:pPr>
            <a:endParaRPr lang="en-US" sz="2000" dirty="0" smtClean="0">
              <a:solidFill>
                <a:srgbClr val="0000FF"/>
              </a:solidFill>
            </a:endParaRPr>
          </a:p>
        </p:txBody>
      </p:sp>
      <p:sp>
        <p:nvSpPr>
          <p:cNvPr id="11"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grpSp>
        <p:nvGrpSpPr>
          <p:cNvPr id="12" name="Group 38"/>
          <p:cNvGrpSpPr>
            <a:grpSpLocks/>
          </p:cNvGrpSpPr>
          <p:nvPr/>
        </p:nvGrpSpPr>
        <p:grpSpPr bwMode="auto">
          <a:xfrm>
            <a:off x="3200400" y="2332895"/>
            <a:ext cx="1295400" cy="1143000"/>
            <a:chOff x="2016" y="1728"/>
            <a:chExt cx="816" cy="720"/>
          </a:xfrm>
        </p:grpSpPr>
        <p:sp>
          <p:nvSpPr>
            <p:cNvPr id="13" name="AutoShape 5"/>
            <p:cNvSpPr>
              <a:spLocks noChangeArrowheads="1"/>
            </p:cNvSpPr>
            <p:nvPr/>
          </p:nvSpPr>
          <p:spPr bwMode="auto">
            <a:xfrm>
              <a:off x="2016"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14" name="AutoShape 6"/>
            <p:cNvSpPr>
              <a:spLocks noChangeArrowheads="1"/>
            </p:cNvSpPr>
            <p:nvPr/>
          </p:nvSpPr>
          <p:spPr bwMode="auto">
            <a:xfrm>
              <a:off x="2016"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15" name="AutoShape 7"/>
            <p:cNvSpPr>
              <a:spLocks noChangeArrowheads="1"/>
            </p:cNvSpPr>
            <p:nvPr/>
          </p:nvSpPr>
          <p:spPr bwMode="auto">
            <a:xfrm>
              <a:off x="2544"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16" name="Text Box 8"/>
            <p:cNvSpPr txBox="1">
              <a:spLocks noChangeArrowheads="1"/>
            </p:cNvSpPr>
            <p:nvPr/>
          </p:nvSpPr>
          <p:spPr bwMode="auto">
            <a:xfrm>
              <a:off x="2304" y="1776"/>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18" name="Group 40"/>
          <p:cNvGrpSpPr>
            <a:grpSpLocks/>
          </p:cNvGrpSpPr>
          <p:nvPr/>
        </p:nvGrpSpPr>
        <p:grpSpPr bwMode="auto">
          <a:xfrm>
            <a:off x="4648200" y="2332895"/>
            <a:ext cx="1295400" cy="1143000"/>
            <a:chOff x="2928" y="1728"/>
            <a:chExt cx="816" cy="720"/>
          </a:xfrm>
        </p:grpSpPr>
        <p:sp>
          <p:nvSpPr>
            <p:cNvPr id="19" name="AutoShape 9"/>
            <p:cNvSpPr>
              <a:spLocks noChangeArrowheads="1"/>
            </p:cNvSpPr>
            <p:nvPr/>
          </p:nvSpPr>
          <p:spPr bwMode="auto">
            <a:xfrm>
              <a:off x="2928"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0" name="AutoShape 10"/>
            <p:cNvSpPr>
              <a:spLocks noChangeArrowheads="1"/>
            </p:cNvSpPr>
            <p:nvPr/>
          </p:nvSpPr>
          <p:spPr bwMode="auto">
            <a:xfrm>
              <a:off x="2928"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1" name="AutoShape 11"/>
            <p:cNvSpPr>
              <a:spLocks noChangeArrowheads="1"/>
            </p:cNvSpPr>
            <p:nvPr/>
          </p:nvSpPr>
          <p:spPr bwMode="auto">
            <a:xfrm>
              <a:off x="3456" y="2016"/>
              <a:ext cx="288" cy="432"/>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endParaRPr>
            </a:p>
          </p:txBody>
        </p:sp>
        <p:sp>
          <p:nvSpPr>
            <p:cNvPr id="22" name="Text Box 12"/>
            <p:cNvSpPr txBox="1">
              <a:spLocks noChangeArrowheads="1"/>
            </p:cNvSpPr>
            <p:nvPr/>
          </p:nvSpPr>
          <p:spPr bwMode="auto">
            <a:xfrm>
              <a:off x="3216" y="1776"/>
              <a:ext cx="192"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grpSp>
      <p:grpSp>
        <p:nvGrpSpPr>
          <p:cNvPr id="23" name="Group 36"/>
          <p:cNvGrpSpPr>
            <a:grpSpLocks/>
          </p:cNvGrpSpPr>
          <p:nvPr/>
        </p:nvGrpSpPr>
        <p:grpSpPr bwMode="auto">
          <a:xfrm>
            <a:off x="1752600" y="2332895"/>
            <a:ext cx="1295400" cy="1143000"/>
            <a:chOff x="1104" y="1728"/>
            <a:chExt cx="816" cy="720"/>
          </a:xfrm>
        </p:grpSpPr>
        <p:sp>
          <p:nvSpPr>
            <p:cNvPr id="24" name="AutoShape 2"/>
            <p:cNvSpPr>
              <a:spLocks noChangeArrowheads="1"/>
            </p:cNvSpPr>
            <p:nvPr/>
          </p:nvSpPr>
          <p:spPr bwMode="auto">
            <a:xfrm>
              <a:off x="1104"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5" name="AutoShape 3"/>
            <p:cNvSpPr>
              <a:spLocks noChangeArrowheads="1"/>
            </p:cNvSpPr>
            <p:nvPr/>
          </p:nvSpPr>
          <p:spPr bwMode="auto">
            <a:xfrm>
              <a:off x="1104"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6" name="AutoShape 4"/>
            <p:cNvSpPr>
              <a:spLocks noChangeArrowheads="1"/>
            </p:cNvSpPr>
            <p:nvPr/>
          </p:nvSpPr>
          <p:spPr bwMode="auto">
            <a:xfrm>
              <a:off x="1632"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27" name="Text Box 13"/>
            <p:cNvSpPr txBox="1">
              <a:spLocks noChangeArrowheads="1"/>
            </p:cNvSpPr>
            <p:nvPr/>
          </p:nvSpPr>
          <p:spPr bwMode="auto">
            <a:xfrm>
              <a:off x="1392" y="1776"/>
              <a:ext cx="288"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28" name="Group 37"/>
          <p:cNvGrpSpPr>
            <a:grpSpLocks/>
          </p:cNvGrpSpPr>
          <p:nvPr/>
        </p:nvGrpSpPr>
        <p:grpSpPr bwMode="auto">
          <a:xfrm>
            <a:off x="4648200" y="4923695"/>
            <a:ext cx="1295400" cy="1143000"/>
            <a:chOff x="2496" y="3360"/>
            <a:chExt cx="816" cy="720"/>
          </a:xfrm>
        </p:grpSpPr>
        <p:sp>
          <p:nvSpPr>
            <p:cNvPr id="29" name="AutoShape 14"/>
            <p:cNvSpPr>
              <a:spLocks noChangeArrowheads="1"/>
            </p:cNvSpPr>
            <p:nvPr/>
          </p:nvSpPr>
          <p:spPr bwMode="auto">
            <a:xfrm>
              <a:off x="2496" y="3360"/>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30" name="AutoShape 15"/>
            <p:cNvSpPr>
              <a:spLocks noChangeArrowheads="1"/>
            </p:cNvSpPr>
            <p:nvPr/>
          </p:nvSpPr>
          <p:spPr bwMode="auto">
            <a:xfrm>
              <a:off x="2496" y="3648"/>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31" name="AutoShape 16"/>
            <p:cNvSpPr>
              <a:spLocks noChangeArrowheads="1"/>
            </p:cNvSpPr>
            <p:nvPr/>
          </p:nvSpPr>
          <p:spPr bwMode="auto">
            <a:xfrm>
              <a:off x="3024" y="3648"/>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32" name="Text Box 17"/>
            <p:cNvSpPr txBox="1">
              <a:spLocks noChangeArrowheads="1"/>
            </p:cNvSpPr>
            <p:nvPr/>
          </p:nvSpPr>
          <p:spPr bwMode="auto">
            <a:xfrm>
              <a:off x="2784" y="3408"/>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0000FF"/>
                  </a:solidFill>
                  <a:latin typeface="Helvetica" pitchFamily="34" charset="0"/>
                </a:rPr>
                <a:t>Y</a:t>
              </a:r>
            </a:p>
          </p:txBody>
        </p:sp>
      </p:grpSp>
      <p:sp>
        <p:nvSpPr>
          <p:cNvPr id="33" name="AutoShape 18"/>
          <p:cNvSpPr>
            <a:spLocks noChangeArrowheads="1"/>
          </p:cNvSpPr>
          <p:nvPr/>
        </p:nvSpPr>
        <p:spPr bwMode="auto">
          <a:xfrm>
            <a:off x="5181600" y="3780695"/>
            <a:ext cx="152400" cy="762000"/>
          </a:xfrm>
          <a:prstGeom prst="upArrow">
            <a:avLst>
              <a:gd name="adj1" fmla="val 50000"/>
              <a:gd name="adj2" fmla="val 125000"/>
            </a:avLst>
          </a:prstGeom>
          <a:solidFill>
            <a:schemeClr val="accent2"/>
          </a:solidFill>
          <a:ln w="9525">
            <a:solidFill>
              <a:schemeClr val="tx1"/>
            </a:solidFill>
            <a:miter lim="800000"/>
            <a:headEnd/>
            <a:tailEnd/>
          </a:ln>
        </p:spPr>
        <p:txBody>
          <a:bodyPr wrap="none" anchor="ctr"/>
          <a:lstStyle/>
          <a:p>
            <a:endParaRPr lang="en-US" dirty="0"/>
          </a:p>
        </p:txBody>
      </p:sp>
      <p:sp>
        <p:nvSpPr>
          <p:cNvPr id="34" name="AutoShape 20"/>
          <p:cNvSpPr>
            <a:spLocks noChangeArrowheads="1"/>
          </p:cNvSpPr>
          <p:nvPr/>
        </p:nvSpPr>
        <p:spPr bwMode="auto">
          <a:xfrm>
            <a:off x="1371600" y="5457095"/>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35" name="AutoShape 21"/>
          <p:cNvSpPr>
            <a:spLocks noChangeArrowheads="1"/>
          </p:cNvSpPr>
          <p:nvPr/>
        </p:nvSpPr>
        <p:spPr bwMode="auto">
          <a:xfrm>
            <a:off x="152400" y="4085495"/>
            <a:ext cx="2286000" cy="914400"/>
          </a:xfrm>
          <a:prstGeom prst="cloudCallout">
            <a:avLst>
              <a:gd name="adj1" fmla="val 19213"/>
              <a:gd name="adj2" fmla="val 78301"/>
            </a:avLst>
          </a:prstGeom>
          <a:solidFill>
            <a:schemeClr val="bg1"/>
          </a:solidFill>
          <a:ln w="9525">
            <a:solidFill>
              <a:schemeClr val="tx1"/>
            </a:solidFill>
            <a:round/>
            <a:headEnd/>
            <a:tailEnd/>
          </a:ln>
        </p:spPr>
        <p:txBody>
          <a:bodyPr/>
          <a:lstStyle/>
          <a:p>
            <a:r>
              <a:rPr lang="en-US" dirty="0">
                <a:latin typeface="Arial" pitchFamily="34" charset="0"/>
              </a:rPr>
              <a:t>I want to </a:t>
            </a:r>
            <a:r>
              <a:rPr lang="en-US" dirty="0" smtClean="0">
                <a:solidFill>
                  <a:srgbClr val="0000FF"/>
                </a:solidFill>
                <a:latin typeface="Arial" pitchFamily="34" charset="0"/>
              </a:rPr>
              <a:t>add Y</a:t>
            </a:r>
            <a:r>
              <a:rPr lang="en-US" dirty="0" smtClean="0">
                <a:solidFill>
                  <a:schemeClr val="accent2"/>
                </a:solidFill>
                <a:latin typeface="Arial" pitchFamily="34" charset="0"/>
              </a:rPr>
              <a:t> </a:t>
            </a:r>
            <a:r>
              <a:rPr lang="en-US" dirty="0" smtClean="0">
                <a:latin typeface="Arial" pitchFamily="34" charset="0"/>
              </a:rPr>
              <a:t>after A</a:t>
            </a:r>
            <a:r>
              <a:rPr lang="en-US" dirty="0" smtClean="0">
                <a:solidFill>
                  <a:schemeClr val="accent2"/>
                </a:solidFill>
                <a:latin typeface="Arial" pitchFamily="34" charset="0"/>
              </a:rPr>
              <a:t>.</a:t>
            </a:r>
            <a:endParaRPr lang="en-US" dirty="0">
              <a:solidFill>
                <a:schemeClr val="accent2"/>
              </a:solidFill>
              <a:latin typeface="Arial" pitchFamily="34" charset="0"/>
            </a:endParaRPr>
          </a:p>
        </p:txBody>
      </p:sp>
      <p:sp>
        <p:nvSpPr>
          <p:cNvPr id="36" name="AutoShape 22"/>
          <p:cNvSpPr>
            <a:spLocks noChangeArrowheads="1"/>
          </p:cNvSpPr>
          <p:nvPr/>
        </p:nvSpPr>
        <p:spPr bwMode="auto">
          <a:xfrm>
            <a:off x="2057400" y="4390295"/>
            <a:ext cx="2209800" cy="1143000"/>
          </a:xfrm>
          <a:prstGeom prst="cloudCallout">
            <a:avLst>
              <a:gd name="adj1" fmla="val -62421"/>
              <a:gd name="adj2" fmla="val 35278"/>
            </a:avLst>
          </a:prstGeom>
          <a:solidFill>
            <a:schemeClr val="bg1"/>
          </a:solidFill>
          <a:ln w="9525">
            <a:solidFill>
              <a:schemeClr val="tx1"/>
            </a:solidFill>
            <a:round/>
            <a:headEnd/>
            <a:tailEnd/>
          </a:ln>
        </p:spPr>
        <p:txBody>
          <a:bodyPr/>
          <a:lstStyle/>
          <a:p>
            <a:r>
              <a:rPr lang="en-US" dirty="0"/>
              <a:t>I want to </a:t>
            </a:r>
            <a:r>
              <a:rPr lang="en-US" dirty="0" smtClean="0">
                <a:solidFill>
                  <a:srgbClr val="C00000"/>
                </a:solidFill>
              </a:rPr>
              <a:t>remove A</a:t>
            </a:r>
            <a:r>
              <a:rPr lang="en-US" dirty="0" smtClean="0"/>
              <a:t>.</a:t>
            </a:r>
            <a:endParaRPr lang="en-US" dirty="0"/>
          </a:p>
        </p:txBody>
      </p:sp>
      <p:sp>
        <p:nvSpPr>
          <p:cNvPr id="37" name="AutoShape 35"/>
          <p:cNvSpPr>
            <a:spLocks noChangeArrowheads="1"/>
          </p:cNvSpPr>
          <p:nvPr/>
        </p:nvSpPr>
        <p:spPr bwMode="auto">
          <a:xfrm>
            <a:off x="6781800" y="1647095"/>
            <a:ext cx="1834662" cy="533400"/>
          </a:xfrm>
          <a:prstGeom prst="downArrowCallout">
            <a:avLst>
              <a:gd name="adj1" fmla="val 75000"/>
              <a:gd name="adj2" fmla="val 75000"/>
              <a:gd name="adj3" fmla="val 16667"/>
              <a:gd name="adj4" fmla="val 66667"/>
            </a:avLst>
          </a:prstGeom>
          <a:solidFill>
            <a:schemeClr val="accent5"/>
          </a:solidFill>
          <a:ln w="9525">
            <a:solidFill>
              <a:schemeClr val="tx1"/>
            </a:solidFill>
            <a:miter lim="800000"/>
            <a:headEnd/>
            <a:tailEnd/>
          </a:ln>
        </p:spPr>
        <p:txBody>
          <a:bodyPr wrap="none" anchor="ctr"/>
          <a:lstStyle/>
          <a:p>
            <a:r>
              <a:rPr lang="en-US" dirty="0"/>
              <a:t>Unused spaces</a:t>
            </a:r>
          </a:p>
        </p:txBody>
      </p:sp>
      <p:sp>
        <p:nvSpPr>
          <p:cNvPr id="38" name="Rectangle 19"/>
          <p:cNvSpPr>
            <a:spLocks noChangeArrowheads="1"/>
          </p:cNvSpPr>
          <p:nvPr/>
        </p:nvSpPr>
        <p:spPr bwMode="auto">
          <a:xfrm>
            <a:off x="7543800" y="2409095"/>
            <a:ext cx="13716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39"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amond(in)">
                                      <p:cBhvr>
                                        <p:cTn id="7" dur="20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childTnLst>
                          </p:cTn>
                        </p:par>
                        <p:par>
                          <p:cTn id="11" fill="hold">
                            <p:stCondLst>
                              <p:cond delay="2000"/>
                            </p:stCondLst>
                            <p:childTnLst>
                              <p:par>
                                <p:cTn id="12" presetID="63" presetClass="path" presetSubtype="0" accel="50000" decel="50000" fill="hold" nodeType="afterEffect">
                                  <p:stCondLst>
                                    <p:cond delay="0"/>
                                  </p:stCondLst>
                                  <p:childTnLst>
                                    <p:animMotion origin="layout" path="M 3.33333E-6 -0.00046 L 0.1625 -0.00046 " pathEditMode="relative" rAng="0" ptsTypes="AA">
                                      <p:cBhvr>
                                        <p:cTn id="13" dur="2000" fill="hold"/>
                                        <p:tgtEl>
                                          <p:spTgt spid="18"/>
                                        </p:tgtEl>
                                        <p:attrNameLst>
                                          <p:attrName>ppt_x</p:attrName>
                                          <p:attrName>ppt_y</p:attrName>
                                        </p:attrNameLst>
                                      </p:cBhvr>
                                      <p:rCtr x="81" y="0"/>
                                    </p:animMotion>
                                  </p:childTnLst>
                                </p:cTn>
                              </p:par>
                            </p:childTnLst>
                          </p:cTn>
                        </p:par>
                        <p:par>
                          <p:cTn id="14" fill="hold">
                            <p:stCondLst>
                              <p:cond delay="4000"/>
                            </p:stCondLst>
                            <p:childTnLst>
                              <p:par>
                                <p:cTn id="15" presetID="64" presetClass="path" presetSubtype="0" accel="50000" decel="50000" fill="hold" nodeType="afterEffect">
                                  <p:stCondLst>
                                    <p:cond delay="0"/>
                                  </p:stCondLst>
                                  <p:childTnLst>
                                    <p:animMotion origin="layout" path="M 3.33333E-6 -0.00556 L 3.33333E-6 -0.37778 " pathEditMode="relative" rAng="0" ptsTypes="AA">
                                      <p:cBhvr>
                                        <p:cTn id="16" dur="2000" fill="hold"/>
                                        <p:tgtEl>
                                          <p:spTgt spid="28"/>
                                        </p:tgtEl>
                                        <p:attrNameLst>
                                          <p:attrName>ppt_x</p:attrName>
                                          <p:attrName>ppt_y</p:attrName>
                                        </p:attrNameLst>
                                      </p:cBhvr>
                                      <p:rCtr x="0" y="-186"/>
                                    </p:animMotion>
                                  </p:childTnLst>
                                </p:cTn>
                              </p:par>
                            </p:childTnLst>
                          </p:cTn>
                        </p:par>
                        <p:par>
                          <p:cTn id="17" fill="hold">
                            <p:stCondLst>
                              <p:cond delay="6000"/>
                            </p:stCondLst>
                            <p:childTnLst>
                              <p:par>
                                <p:cTn id="18" presetID="3" presetClass="exit" presetSubtype="10" fill="hold" grpId="0" nodeType="afterEffect">
                                  <p:stCondLst>
                                    <p:cond delay="0"/>
                                  </p:stCondLst>
                                  <p:childTnLst>
                                    <p:animEffect transition="out" filter="blinds(horizontal)">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par>
                          <p:cTn id="21" fill="hold">
                            <p:stCondLst>
                              <p:cond delay="6500"/>
                            </p:stCondLst>
                            <p:childTnLst>
                              <p:par>
                                <p:cTn id="22" presetID="1"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grpId="1" nodeType="clickEffect">
                                  <p:stCondLst>
                                    <p:cond delay="0"/>
                                  </p:stCondLst>
                                  <p:childTnLst>
                                    <p:animEffect transition="out" filter="box(in)">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childTnLst>
                          </p:cTn>
                        </p:par>
                        <p:par>
                          <p:cTn id="29" fill="hold">
                            <p:stCondLst>
                              <p:cond delay="500"/>
                            </p:stCondLst>
                            <p:childTnLst>
                              <p:par>
                                <p:cTn id="30" presetID="8" presetClass="entr" presetSubtype="16"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diamond(in)">
                                      <p:cBhvr>
                                        <p:cTn id="32" dur="2000"/>
                                        <p:tgtEl>
                                          <p:spTgt spid="36"/>
                                        </p:tgtEl>
                                      </p:cBhvr>
                                    </p:animEffect>
                                  </p:childTnLst>
                                </p:cTn>
                              </p:par>
                            </p:childTnLst>
                          </p:cTn>
                        </p:par>
                        <p:par>
                          <p:cTn id="33" fill="hold">
                            <p:stCondLst>
                              <p:cond delay="2500"/>
                            </p:stCondLst>
                            <p:childTnLst>
                              <p:par>
                                <p:cTn id="34" presetID="8" presetClass="exit" presetSubtype="16" fill="hold" nodeType="afterEffect">
                                  <p:stCondLst>
                                    <p:cond delay="0"/>
                                  </p:stCondLst>
                                  <p:childTnLst>
                                    <p:animEffect transition="out" filter="diamond(in)">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par>
                          <p:cTn id="37" fill="hold">
                            <p:stCondLst>
                              <p:cond delay="3000"/>
                            </p:stCondLst>
                            <p:childTnLst>
                              <p:par>
                                <p:cTn id="38" presetID="35" presetClass="path" presetSubtype="0" accel="50000" decel="50000" fill="hold" nodeType="afterEffect">
                                  <p:stCondLst>
                                    <p:cond delay="0"/>
                                  </p:stCondLst>
                                  <p:childTnLst>
                                    <p:animMotion origin="layout" path="M 3.33333E-6 -0.37778 L -0.1625 -0.37778 " pathEditMode="relative" rAng="0" ptsTypes="AA">
                                      <p:cBhvr>
                                        <p:cTn id="39" dur="2000" fill="hold"/>
                                        <p:tgtEl>
                                          <p:spTgt spid="28"/>
                                        </p:tgtEl>
                                        <p:attrNameLst>
                                          <p:attrName>ppt_x</p:attrName>
                                          <p:attrName>ppt_y</p:attrName>
                                        </p:attrNameLst>
                                      </p:cBhvr>
                                      <p:rCtr x="-81" y="0"/>
                                    </p:animMotion>
                                  </p:childTnLst>
                                </p:cTn>
                              </p:par>
                              <p:par>
                                <p:cTn id="40" presetID="35" presetClass="path" presetSubtype="0" accel="50000" decel="50000" fill="hold" nodeType="withEffect">
                                  <p:stCondLst>
                                    <p:cond delay="0"/>
                                  </p:stCondLst>
                                  <p:childTnLst>
                                    <p:animMotion origin="layout" path="M 0.19583 -4.10405E-6 L 0.02083 -4.10405E-6 " pathEditMode="relative" rAng="0" ptsTypes="AA">
                                      <p:cBhvr>
                                        <p:cTn id="41" dur="2000" fill="hold"/>
                                        <p:tgtEl>
                                          <p:spTgt spid="18"/>
                                        </p:tgtEl>
                                        <p:attrNameLst>
                                          <p:attrName>ppt_x</p:attrName>
                                          <p:attrName>ppt_y</p:attrName>
                                        </p:attrNameLst>
                                      </p:cBhvr>
                                      <p:rCtr x="-87" y="0"/>
                                    </p:animMotion>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animBg="1"/>
      <p:bldP spid="35" grpId="0" animBg="1"/>
      <p:bldP spid="35" grpId="1" animBg="1"/>
      <p:bldP spid="36" grpId="0" animBg="1"/>
      <p:bldP spid="38"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smtClean="0">
                <a:solidFill>
                  <a:srgbClr val="C00000"/>
                </a:solidFill>
                <a:latin typeface="Britannic Bold" panose="020B0903060703020204" pitchFamily="34" charset="0"/>
              </a:rPr>
              <a:t>3.1 </a:t>
            </a:r>
            <a:r>
              <a:rPr lang="en-US" sz="3200" dirty="0" smtClean="0">
                <a:latin typeface="Britannic Bold" panose="020B0903060703020204" pitchFamily="34" charset="0"/>
              </a:rPr>
              <a:t>List Implementation: Linked List (2/3)</a:t>
            </a:r>
            <a:endParaRPr lang="en-US" sz="32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23</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US" sz="2800" dirty="0" smtClean="0">
                <a:solidFill>
                  <a:srgbClr val="0000FF"/>
                </a:solidFill>
              </a:rPr>
              <a:t>Now, we see the </a:t>
            </a:r>
            <a:r>
              <a:rPr lang="en-US" sz="2800" dirty="0" smtClean="0">
                <a:solidFill>
                  <a:srgbClr val="C00000"/>
                </a:solidFill>
              </a:rPr>
              <a:t>(add) </a:t>
            </a:r>
            <a:r>
              <a:rPr lang="en-US" sz="2800" dirty="0" smtClean="0">
                <a:solidFill>
                  <a:srgbClr val="0000FF"/>
                </a:solidFill>
              </a:rPr>
              <a:t>action with linked list…</a:t>
            </a:r>
          </a:p>
          <a:p>
            <a:pPr marL="784225" lvl="1" indent="-457200">
              <a:buClr>
                <a:schemeClr val="bg2"/>
              </a:buClr>
              <a:buSzPct val="100000"/>
              <a:defRPr/>
            </a:pPr>
            <a:r>
              <a:rPr lang="en-GB" sz="2400" dirty="0" smtClean="0"/>
              <a:t>X, A, B are nodes of a linked list</a:t>
            </a:r>
          </a:p>
          <a:p>
            <a:pPr marL="784225" lvl="1" indent="-457200">
              <a:buClr>
                <a:schemeClr val="bg2"/>
              </a:buClr>
              <a:buSzPct val="100000"/>
              <a:defRPr/>
            </a:pPr>
            <a:r>
              <a:rPr lang="en-GB" sz="2400" dirty="0" smtClean="0"/>
              <a:t>Y is new node to be added</a:t>
            </a:r>
            <a:endParaRPr lang="en-US" sz="2000" dirty="0" smtClean="0"/>
          </a:p>
          <a:p>
            <a:pPr>
              <a:buNone/>
            </a:pPr>
            <a:endParaRPr lang="en-US" sz="2000" dirty="0" smtClean="0">
              <a:solidFill>
                <a:srgbClr val="0000FF"/>
              </a:solidFill>
            </a:endParaRPr>
          </a:p>
          <a:p>
            <a:pPr>
              <a:buNone/>
              <a:tabLst>
                <a:tab pos="5381625" algn="l"/>
              </a:tabLst>
            </a:pPr>
            <a:endParaRPr lang="en-US" sz="2000" dirty="0" smtClean="0">
              <a:solidFill>
                <a:srgbClr val="0000FF"/>
              </a:solidFill>
            </a:endParaRPr>
          </a:p>
        </p:txBody>
      </p:sp>
      <p:grpSp>
        <p:nvGrpSpPr>
          <p:cNvPr id="73" name="Group 72"/>
          <p:cNvGrpSpPr/>
          <p:nvPr/>
        </p:nvGrpSpPr>
        <p:grpSpPr>
          <a:xfrm>
            <a:off x="4343400" y="2286000"/>
            <a:ext cx="1295400" cy="1143000"/>
            <a:chOff x="4343400" y="1946035"/>
            <a:chExt cx="1295400" cy="1143000"/>
          </a:xfrm>
        </p:grpSpPr>
        <p:sp>
          <p:nvSpPr>
            <p:cNvPr id="43" name="AutoShape 7"/>
            <p:cNvSpPr>
              <a:spLocks noChangeArrowheads="1"/>
            </p:cNvSpPr>
            <p:nvPr/>
          </p:nvSpPr>
          <p:spPr bwMode="auto">
            <a:xfrm>
              <a:off x="4343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4" name="AutoShape 8"/>
            <p:cNvSpPr>
              <a:spLocks noChangeArrowheads="1"/>
            </p:cNvSpPr>
            <p:nvPr/>
          </p:nvSpPr>
          <p:spPr bwMode="auto">
            <a:xfrm>
              <a:off x="4343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5" name="AutoShape 9"/>
            <p:cNvSpPr>
              <a:spLocks noChangeArrowheads="1"/>
            </p:cNvSpPr>
            <p:nvPr/>
          </p:nvSpPr>
          <p:spPr bwMode="auto">
            <a:xfrm>
              <a:off x="5181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46" name="Text Box 10"/>
            <p:cNvSpPr txBox="1">
              <a:spLocks noChangeArrowheads="1"/>
            </p:cNvSpPr>
            <p:nvPr/>
          </p:nvSpPr>
          <p:spPr bwMode="auto">
            <a:xfrm>
              <a:off x="4800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A</a:t>
              </a:r>
            </a:p>
          </p:txBody>
        </p:sp>
      </p:grpSp>
      <p:grpSp>
        <p:nvGrpSpPr>
          <p:cNvPr id="39" name="Group 38"/>
          <p:cNvGrpSpPr/>
          <p:nvPr/>
        </p:nvGrpSpPr>
        <p:grpSpPr>
          <a:xfrm>
            <a:off x="2057400" y="2286000"/>
            <a:ext cx="1295400" cy="1143000"/>
            <a:chOff x="2057400" y="1946035"/>
            <a:chExt cx="1295400" cy="1143000"/>
          </a:xfrm>
        </p:grpSpPr>
        <p:sp>
          <p:nvSpPr>
            <p:cNvPr id="40" name="AutoShape 2"/>
            <p:cNvSpPr>
              <a:spLocks noChangeArrowheads="1"/>
            </p:cNvSpPr>
            <p:nvPr/>
          </p:nvSpPr>
          <p:spPr bwMode="auto">
            <a:xfrm>
              <a:off x="2057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1" name="AutoShape 3"/>
            <p:cNvSpPr>
              <a:spLocks noChangeArrowheads="1"/>
            </p:cNvSpPr>
            <p:nvPr/>
          </p:nvSpPr>
          <p:spPr bwMode="auto">
            <a:xfrm>
              <a:off x="2057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2" name="AutoShape 4"/>
            <p:cNvSpPr>
              <a:spLocks noChangeArrowheads="1"/>
            </p:cNvSpPr>
            <p:nvPr/>
          </p:nvSpPr>
          <p:spPr bwMode="auto">
            <a:xfrm>
              <a:off x="2895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1" name="Text Box 15"/>
            <p:cNvSpPr txBox="1">
              <a:spLocks noChangeArrowheads="1"/>
            </p:cNvSpPr>
            <p:nvPr/>
          </p:nvSpPr>
          <p:spPr bwMode="auto">
            <a:xfrm>
              <a:off x="2514600" y="2022235"/>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76" name="Group 75"/>
          <p:cNvGrpSpPr/>
          <p:nvPr/>
        </p:nvGrpSpPr>
        <p:grpSpPr>
          <a:xfrm>
            <a:off x="6019800" y="4648200"/>
            <a:ext cx="1295400" cy="1143000"/>
            <a:chOff x="6019800" y="4308235"/>
            <a:chExt cx="1295400" cy="1143000"/>
          </a:xfrm>
        </p:grpSpPr>
        <p:sp>
          <p:nvSpPr>
            <p:cNvPr id="55" name="AutoShape 19"/>
            <p:cNvSpPr>
              <a:spLocks noChangeArrowheads="1"/>
            </p:cNvSpPr>
            <p:nvPr/>
          </p:nvSpPr>
          <p:spPr bwMode="auto">
            <a:xfrm>
              <a:off x="6019800" y="43082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56" name="AutoShape 20"/>
            <p:cNvSpPr>
              <a:spLocks noChangeArrowheads="1"/>
            </p:cNvSpPr>
            <p:nvPr/>
          </p:nvSpPr>
          <p:spPr bwMode="auto">
            <a:xfrm>
              <a:off x="6019800" y="47654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57" name="AutoShape 21"/>
            <p:cNvSpPr>
              <a:spLocks noChangeArrowheads="1"/>
            </p:cNvSpPr>
            <p:nvPr/>
          </p:nvSpPr>
          <p:spPr bwMode="auto">
            <a:xfrm>
              <a:off x="6858000" y="47654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8" name="Text Box 22"/>
            <p:cNvSpPr txBox="1">
              <a:spLocks noChangeArrowheads="1"/>
            </p:cNvSpPr>
            <p:nvPr/>
          </p:nvSpPr>
          <p:spPr bwMode="auto">
            <a:xfrm>
              <a:off x="6477000" y="4384435"/>
              <a:ext cx="381000" cy="457200"/>
            </a:xfrm>
            <a:prstGeom prst="rect">
              <a:avLst/>
            </a:prstGeom>
            <a:noFill/>
            <a:ln w="9525">
              <a:noFill/>
              <a:miter lim="800000"/>
              <a:headEnd/>
              <a:tailEnd/>
            </a:ln>
          </p:spPr>
          <p:txBody>
            <a:bodyPr>
              <a:spAutoFit/>
            </a:bodyPr>
            <a:lstStyle/>
            <a:p>
              <a:pPr algn="l">
                <a:spcBef>
                  <a:spcPct val="50000"/>
                </a:spcBef>
              </a:pPr>
              <a:r>
                <a:rPr lang="en-GB" sz="2400" b="1" dirty="0" smtClean="0">
                  <a:solidFill>
                    <a:srgbClr val="0000FF"/>
                  </a:solidFill>
                  <a:latin typeface="Helvetica" pitchFamily="34" charset="0"/>
                </a:rPr>
                <a:t>Y</a:t>
              </a:r>
              <a:endParaRPr lang="en-GB" sz="2400" b="1" dirty="0">
                <a:solidFill>
                  <a:srgbClr val="0000FF"/>
                </a:solidFill>
                <a:latin typeface="Helvetica" pitchFamily="34" charset="0"/>
              </a:endParaRPr>
            </a:p>
          </p:txBody>
        </p:sp>
      </p:grpSp>
      <p:sp>
        <p:nvSpPr>
          <p:cNvPr id="59" name="Text Box 23"/>
          <p:cNvSpPr txBox="1">
            <a:spLocks noChangeArrowheads="1"/>
          </p:cNvSpPr>
          <p:nvPr/>
        </p:nvSpPr>
        <p:spPr bwMode="auto">
          <a:xfrm>
            <a:off x="6934200" y="5181600"/>
            <a:ext cx="381000" cy="457200"/>
          </a:xfrm>
          <a:prstGeom prst="rect">
            <a:avLst/>
          </a:prstGeom>
          <a:noFill/>
          <a:ln w="9525">
            <a:noFill/>
            <a:miter lim="800000"/>
            <a:headEnd/>
            <a:tailEnd/>
          </a:ln>
        </p:spPr>
        <p:txBody>
          <a:bodyPr wrap="square">
            <a:spAutoFit/>
          </a:bodyPr>
          <a:lstStyle/>
          <a:p>
            <a:pPr algn="l">
              <a:spcBef>
                <a:spcPct val="50000"/>
              </a:spcBef>
            </a:pPr>
            <a:r>
              <a:rPr lang="en-GB" sz="2400" b="1" dirty="0">
                <a:solidFill>
                  <a:schemeClr val="bg1">
                    <a:lumMod val="95000"/>
                  </a:schemeClr>
                </a:solidFill>
                <a:latin typeface="Helvetica" pitchFamily="34" charset="0"/>
              </a:rPr>
              <a:t>?</a:t>
            </a:r>
          </a:p>
        </p:txBody>
      </p:sp>
      <p:grpSp>
        <p:nvGrpSpPr>
          <p:cNvPr id="74" name="Group 73"/>
          <p:cNvGrpSpPr/>
          <p:nvPr/>
        </p:nvGrpSpPr>
        <p:grpSpPr>
          <a:xfrm>
            <a:off x="6629400" y="2286000"/>
            <a:ext cx="1371600" cy="1143000"/>
            <a:chOff x="6629400" y="1946035"/>
            <a:chExt cx="1371600" cy="1143000"/>
          </a:xfrm>
        </p:grpSpPr>
        <p:sp>
          <p:nvSpPr>
            <p:cNvPr id="47" name="AutoShape 11"/>
            <p:cNvSpPr>
              <a:spLocks noChangeArrowheads="1"/>
            </p:cNvSpPr>
            <p:nvPr/>
          </p:nvSpPr>
          <p:spPr bwMode="auto">
            <a:xfrm>
              <a:off x="6629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8" name="AutoShape 12"/>
            <p:cNvSpPr>
              <a:spLocks noChangeArrowheads="1"/>
            </p:cNvSpPr>
            <p:nvPr/>
          </p:nvSpPr>
          <p:spPr bwMode="auto">
            <a:xfrm>
              <a:off x="6629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9" name="AutoShape 13"/>
            <p:cNvSpPr>
              <a:spLocks noChangeArrowheads="1"/>
            </p:cNvSpPr>
            <p:nvPr/>
          </p:nvSpPr>
          <p:spPr bwMode="auto">
            <a:xfrm>
              <a:off x="7467600" y="2403235"/>
              <a:ext cx="457200" cy="685800"/>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latin typeface="Helvetica" pitchFamily="34" charset="0"/>
              </a:endParaRPr>
            </a:p>
          </p:txBody>
        </p:sp>
        <p:sp>
          <p:nvSpPr>
            <p:cNvPr id="50" name="Text Box 14"/>
            <p:cNvSpPr txBox="1">
              <a:spLocks noChangeArrowheads="1"/>
            </p:cNvSpPr>
            <p:nvPr/>
          </p:nvSpPr>
          <p:spPr bwMode="auto">
            <a:xfrm>
              <a:off x="7086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60" name="Text Box 26"/>
            <p:cNvSpPr txBox="1">
              <a:spLocks noChangeArrowheads="1"/>
            </p:cNvSpPr>
            <p:nvPr/>
          </p:nvSpPr>
          <p:spPr bwMode="auto">
            <a:xfrm>
              <a:off x="7543800" y="2479435"/>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62" name="AutoShape 30"/>
          <p:cNvSpPr>
            <a:spLocks noChangeArrowheads="1"/>
          </p:cNvSpPr>
          <p:nvPr/>
        </p:nvSpPr>
        <p:spPr bwMode="auto">
          <a:xfrm>
            <a:off x="1430215" y="5679830"/>
            <a:ext cx="457200" cy="432212"/>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63" name="AutoShape 31"/>
          <p:cNvSpPr>
            <a:spLocks noChangeArrowheads="1"/>
          </p:cNvSpPr>
          <p:nvPr/>
        </p:nvSpPr>
        <p:spPr bwMode="auto">
          <a:xfrm>
            <a:off x="1752600" y="4226165"/>
            <a:ext cx="2362200" cy="12192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smtClean="0">
                <a:solidFill>
                  <a:srgbClr val="0000FF"/>
                </a:solidFill>
                <a:latin typeface="Helvetica" pitchFamily="34" charset="0"/>
              </a:rPr>
              <a:t>add Y</a:t>
            </a:r>
            <a:r>
              <a:rPr lang="en-US" dirty="0" smtClean="0">
                <a:latin typeface="Helvetica" pitchFamily="34" charset="0"/>
              </a:rPr>
              <a:t> after A.</a:t>
            </a:r>
            <a:endParaRPr lang="en-US" dirty="0">
              <a:latin typeface="Helvetica" pitchFamily="34" charset="0"/>
            </a:endParaRPr>
          </a:p>
        </p:txBody>
      </p:sp>
      <p:sp>
        <p:nvSpPr>
          <p:cNvPr id="66" name="Line 34"/>
          <p:cNvSpPr>
            <a:spLocks noChangeShapeType="1"/>
          </p:cNvSpPr>
          <p:nvPr/>
        </p:nvSpPr>
        <p:spPr bwMode="auto">
          <a:xfrm>
            <a:off x="5486400" y="3352800"/>
            <a:ext cx="609600" cy="1676400"/>
          </a:xfrm>
          <a:prstGeom prst="line">
            <a:avLst/>
          </a:prstGeom>
          <a:noFill/>
          <a:ln w="12700">
            <a:solidFill>
              <a:srgbClr val="C00000"/>
            </a:solidFill>
            <a:round/>
            <a:headEnd/>
            <a:tailEnd type="triangle" w="lg" len="med"/>
          </a:ln>
        </p:spPr>
        <p:txBody>
          <a:bodyPr/>
          <a:lstStyle/>
          <a:p>
            <a:endParaRPr lang="en-US" dirty="0"/>
          </a:p>
        </p:txBody>
      </p:sp>
      <p:sp>
        <p:nvSpPr>
          <p:cNvPr id="67" name="Line 35"/>
          <p:cNvSpPr>
            <a:spLocks noChangeShapeType="1"/>
          </p:cNvSpPr>
          <p:nvPr/>
        </p:nvSpPr>
        <p:spPr bwMode="auto">
          <a:xfrm>
            <a:off x="7162800" y="5369165"/>
            <a:ext cx="685800" cy="0"/>
          </a:xfrm>
          <a:prstGeom prst="line">
            <a:avLst/>
          </a:prstGeom>
          <a:noFill/>
          <a:ln w="12700">
            <a:solidFill>
              <a:srgbClr val="C00000"/>
            </a:solidFill>
            <a:round/>
            <a:headEnd/>
            <a:tailEnd type="none" w="med" len="med"/>
          </a:ln>
        </p:spPr>
        <p:txBody>
          <a:bodyPr/>
          <a:lstStyle/>
          <a:p>
            <a:endParaRPr lang="en-US" dirty="0"/>
          </a:p>
        </p:txBody>
      </p:sp>
      <p:sp>
        <p:nvSpPr>
          <p:cNvPr id="68" name="Line 36"/>
          <p:cNvSpPr>
            <a:spLocks noChangeShapeType="1"/>
          </p:cNvSpPr>
          <p:nvPr/>
        </p:nvSpPr>
        <p:spPr bwMode="auto">
          <a:xfrm flipH="1" flipV="1">
            <a:off x="6705600" y="3428998"/>
            <a:ext cx="1143000" cy="1940167"/>
          </a:xfrm>
          <a:prstGeom prst="line">
            <a:avLst/>
          </a:prstGeom>
          <a:noFill/>
          <a:ln w="12700">
            <a:solidFill>
              <a:srgbClr val="C00000"/>
            </a:solidFill>
            <a:round/>
            <a:headEnd/>
            <a:tailEnd type="triangle" w="lg" len="med"/>
          </a:ln>
        </p:spPr>
        <p:txBody>
          <a:bodyPr/>
          <a:lstStyle/>
          <a:p>
            <a:endParaRPr lang="en-US" dirty="0"/>
          </a:p>
        </p:txBody>
      </p:sp>
      <p:sp>
        <p:nvSpPr>
          <p:cNvPr id="69" name="Line 37"/>
          <p:cNvSpPr>
            <a:spLocks noChangeShapeType="1"/>
          </p:cNvSpPr>
          <p:nvPr/>
        </p:nvSpPr>
        <p:spPr bwMode="auto">
          <a:xfrm>
            <a:off x="3200400" y="3083165"/>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70" name="Line 38"/>
          <p:cNvSpPr>
            <a:spLocks noChangeShapeType="1"/>
          </p:cNvSpPr>
          <p:nvPr/>
        </p:nvSpPr>
        <p:spPr bwMode="auto">
          <a:xfrm>
            <a:off x="5486400" y="3083165"/>
            <a:ext cx="1143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7" name="Line 37"/>
          <p:cNvSpPr>
            <a:spLocks noChangeShapeType="1"/>
          </p:cNvSpPr>
          <p:nvPr/>
        </p:nvSpPr>
        <p:spPr bwMode="auto">
          <a:xfrm>
            <a:off x="7772400" y="3083165"/>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8" name="Line 37"/>
          <p:cNvSpPr>
            <a:spLocks noChangeShapeType="1"/>
          </p:cNvSpPr>
          <p:nvPr/>
        </p:nvSpPr>
        <p:spPr bwMode="auto">
          <a:xfrm>
            <a:off x="1295400" y="3083165"/>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amond(in)">
                                      <p:cBhvr>
                                        <p:cTn id="7" dur="2000"/>
                                        <p:tgtEl>
                                          <p:spTgt spid="63"/>
                                        </p:tgtEl>
                                      </p:cBhvr>
                                    </p:animEffect>
                                  </p:childTnLst>
                                </p:cTn>
                              </p:par>
                            </p:childTnLst>
                          </p:cTn>
                        </p:par>
                        <p:par>
                          <p:cTn id="8" fill="hold">
                            <p:stCondLst>
                              <p:cond delay="2000"/>
                            </p:stCondLst>
                            <p:childTnLst>
                              <p:par>
                                <p:cTn id="9" presetID="9" presetClass="entr" presetSubtype="0"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dissolve">
                                      <p:cBhvr>
                                        <p:cTn id="11" dur="500"/>
                                        <p:tgtEl>
                                          <p:spTgt spid="7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dissolve">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up)">
                                      <p:cBhvr>
                                        <p:cTn id="19" dur="500"/>
                                        <p:tgtEl>
                                          <p:spTgt spid="66"/>
                                        </p:tgtEl>
                                      </p:cBhvr>
                                    </p:animEffect>
                                  </p:childTnLst>
                                </p:cTn>
                              </p:par>
                            </p:childTnLst>
                          </p:cTn>
                        </p:par>
                        <p:par>
                          <p:cTn id="20" fill="hold">
                            <p:stCondLst>
                              <p:cond delay="500"/>
                            </p:stCondLst>
                            <p:childTnLst>
                              <p:par>
                                <p:cTn id="21" presetID="9" presetClass="exit" presetSubtype="0" fill="hold" grpId="1" nodeType="afterEffect">
                                  <p:stCondLst>
                                    <p:cond delay="0"/>
                                  </p:stCondLst>
                                  <p:childTnLst>
                                    <p:animEffect transition="out" filter="dissolv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par>
                                <p:cTn id="24" presetID="22" presetClass="entr" presetSubtype="8"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wipe(left)">
                                      <p:cBhvr>
                                        <p:cTn id="26" dur="500"/>
                                        <p:tgtEl>
                                          <p:spTgt spid="67"/>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down)">
                                      <p:cBhvr>
                                        <p:cTn id="30" dur="500"/>
                                        <p:tgtEl>
                                          <p:spTgt spid="68"/>
                                        </p:tgtEl>
                                      </p:cBhvr>
                                    </p:animEffect>
                                  </p:childTnLst>
                                </p:cTn>
                              </p:par>
                            </p:childTnLst>
                          </p:cTn>
                        </p:par>
                        <p:par>
                          <p:cTn id="31" fill="hold">
                            <p:stCondLst>
                              <p:cond delay="1500"/>
                            </p:stCondLst>
                            <p:childTnLst>
                              <p:par>
                                <p:cTn id="32" presetID="9" presetClass="exit" presetSubtype="0" fill="hold" grpId="0" nodeType="afterEffect">
                                  <p:stCondLst>
                                    <p:cond delay="0"/>
                                  </p:stCondLst>
                                  <p:childTnLst>
                                    <p:animEffect transition="out" filter="dissolv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3" grpId="0" animBg="1"/>
      <p:bldP spid="66" grpId="0" animBg="1"/>
      <p:bldP spid="67" grpId="0" animBg="1"/>
      <p:bldP spid="68" grpId="0" animBg="1"/>
      <p:bldP spid="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smtClean="0">
                <a:solidFill>
                  <a:srgbClr val="C00000"/>
                </a:solidFill>
                <a:latin typeface="Britannic Bold" panose="020B0903060703020204" pitchFamily="34" charset="0"/>
              </a:rPr>
              <a:t>3.1 </a:t>
            </a:r>
            <a:r>
              <a:rPr lang="en-US" sz="3200" dirty="0" smtClean="0">
                <a:latin typeface="Britannic Bold" panose="020B0903060703020204" pitchFamily="34" charset="0"/>
              </a:rPr>
              <a:t>List Implementation: Linked List (3/3)</a:t>
            </a:r>
            <a:endParaRPr lang="en-US" sz="32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24</a:t>
            </a:fld>
            <a:endParaRPr lang="en-US" sz="1600" dirty="0"/>
          </a:p>
        </p:txBody>
      </p:sp>
      <p:sp>
        <p:nvSpPr>
          <p:cNvPr id="17" name="Content Placeholder 2"/>
          <p:cNvSpPr>
            <a:spLocks noGrp="1"/>
          </p:cNvSpPr>
          <p:nvPr>
            <p:ph idx="1"/>
          </p:nvPr>
        </p:nvSpPr>
        <p:spPr>
          <a:xfrm>
            <a:off x="457200" y="990600"/>
            <a:ext cx="8229600" cy="762000"/>
          </a:xfrm>
        </p:spPr>
        <p:txBody>
          <a:bodyPr>
            <a:normAutofit fontScale="92500"/>
          </a:bodyPr>
          <a:lstStyle/>
          <a:p>
            <a:pPr marL="457200" lvl="0" indent="-457200">
              <a:buClr>
                <a:schemeClr val="bg2"/>
              </a:buClr>
              <a:buSzPct val="100000"/>
              <a:buFont typeface="Wingdings" pitchFamily="2" charset="2"/>
              <a:buChar char="q"/>
              <a:defRPr/>
            </a:pPr>
            <a:r>
              <a:rPr lang="en-US" sz="2800" dirty="0" smtClean="0">
                <a:solidFill>
                  <a:srgbClr val="0000FF"/>
                </a:solidFill>
              </a:rPr>
              <a:t>Now, we see the </a:t>
            </a:r>
            <a:r>
              <a:rPr lang="en-US" sz="2800" dirty="0" smtClean="0">
                <a:solidFill>
                  <a:srgbClr val="C00000"/>
                </a:solidFill>
              </a:rPr>
              <a:t>(remove) </a:t>
            </a:r>
            <a:r>
              <a:rPr lang="en-US" sz="2800" dirty="0" smtClean="0">
                <a:solidFill>
                  <a:srgbClr val="0000FF"/>
                </a:solidFill>
              </a:rPr>
              <a:t>action with linked list…</a:t>
            </a:r>
            <a:endParaRPr lang="en-US" sz="2000" dirty="0" smtClean="0"/>
          </a:p>
          <a:p>
            <a:pPr>
              <a:buNone/>
            </a:pPr>
            <a:endParaRPr lang="en-US" sz="2000" dirty="0" smtClean="0">
              <a:solidFill>
                <a:srgbClr val="0000FF"/>
              </a:solidFill>
            </a:endParaRPr>
          </a:p>
          <a:p>
            <a:pPr>
              <a:buNone/>
              <a:tabLst>
                <a:tab pos="5381625" algn="l"/>
              </a:tabLst>
            </a:pPr>
            <a:endParaRPr lang="en-US" sz="2000" dirty="0" smtClean="0">
              <a:solidFill>
                <a:srgbClr val="0000FF"/>
              </a:solidFill>
            </a:endParaRPr>
          </a:p>
        </p:txBody>
      </p:sp>
      <p:grpSp>
        <p:nvGrpSpPr>
          <p:cNvPr id="31" name="Group 30"/>
          <p:cNvGrpSpPr/>
          <p:nvPr/>
        </p:nvGrpSpPr>
        <p:grpSpPr>
          <a:xfrm>
            <a:off x="4343400" y="1933575"/>
            <a:ext cx="1295400" cy="1143000"/>
            <a:chOff x="4343400" y="2039819"/>
            <a:chExt cx="1295400" cy="1143000"/>
          </a:xfrm>
        </p:grpSpPr>
        <p:sp>
          <p:nvSpPr>
            <p:cNvPr id="76" name="AutoShape 8"/>
            <p:cNvSpPr>
              <a:spLocks noChangeArrowheads="1"/>
            </p:cNvSpPr>
            <p:nvPr/>
          </p:nvSpPr>
          <p:spPr bwMode="auto">
            <a:xfrm>
              <a:off x="4343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7" name="AutoShape 9"/>
            <p:cNvSpPr>
              <a:spLocks noChangeArrowheads="1"/>
            </p:cNvSpPr>
            <p:nvPr/>
          </p:nvSpPr>
          <p:spPr bwMode="auto">
            <a:xfrm>
              <a:off x="4343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8" name="AutoShape 10"/>
            <p:cNvSpPr>
              <a:spLocks noChangeArrowheads="1"/>
            </p:cNvSpPr>
            <p:nvPr/>
          </p:nvSpPr>
          <p:spPr bwMode="auto">
            <a:xfrm>
              <a:off x="5181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79" name="Text Box 11"/>
            <p:cNvSpPr txBox="1">
              <a:spLocks noChangeArrowheads="1"/>
            </p:cNvSpPr>
            <p:nvPr/>
          </p:nvSpPr>
          <p:spPr bwMode="auto">
            <a:xfrm>
              <a:off x="4800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29" name="Group 28"/>
          <p:cNvGrpSpPr/>
          <p:nvPr/>
        </p:nvGrpSpPr>
        <p:grpSpPr>
          <a:xfrm>
            <a:off x="2057400" y="1933575"/>
            <a:ext cx="1295400" cy="1143000"/>
            <a:chOff x="2057400" y="2039819"/>
            <a:chExt cx="1295400" cy="1143000"/>
          </a:xfrm>
        </p:grpSpPr>
        <p:sp>
          <p:nvSpPr>
            <p:cNvPr id="39" name="AutoShape 3"/>
            <p:cNvSpPr>
              <a:spLocks noChangeArrowheads="1"/>
            </p:cNvSpPr>
            <p:nvPr/>
          </p:nvSpPr>
          <p:spPr bwMode="auto">
            <a:xfrm>
              <a:off x="2057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3" name="AutoShape 4"/>
            <p:cNvSpPr>
              <a:spLocks noChangeArrowheads="1"/>
            </p:cNvSpPr>
            <p:nvPr/>
          </p:nvSpPr>
          <p:spPr bwMode="auto">
            <a:xfrm>
              <a:off x="2057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4" name="AutoShape 5"/>
            <p:cNvSpPr>
              <a:spLocks noChangeArrowheads="1"/>
            </p:cNvSpPr>
            <p:nvPr/>
          </p:nvSpPr>
          <p:spPr bwMode="auto">
            <a:xfrm>
              <a:off x="2895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84" name="Text Box 16"/>
            <p:cNvSpPr txBox="1">
              <a:spLocks noChangeArrowheads="1"/>
            </p:cNvSpPr>
            <p:nvPr/>
          </p:nvSpPr>
          <p:spPr bwMode="auto">
            <a:xfrm>
              <a:off x="2514600" y="2116019"/>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sp>
        <p:nvSpPr>
          <p:cNvPr id="86" name="Line 18"/>
          <p:cNvSpPr>
            <a:spLocks noChangeShapeType="1"/>
          </p:cNvSpPr>
          <p:nvPr/>
        </p:nvSpPr>
        <p:spPr bwMode="auto">
          <a:xfrm>
            <a:off x="3200400" y="2743198"/>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88" name="Line 20"/>
          <p:cNvSpPr>
            <a:spLocks noChangeShapeType="1"/>
          </p:cNvSpPr>
          <p:nvPr/>
        </p:nvSpPr>
        <p:spPr bwMode="auto">
          <a:xfrm flipV="1">
            <a:off x="5486400" y="2743200"/>
            <a:ext cx="1125415" cy="0"/>
          </a:xfrm>
          <a:prstGeom prst="line">
            <a:avLst/>
          </a:prstGeom>
          <a:noFill/>
          <a:ln w="9525">
            <a:solidFill>
              <a:schemeClr val="tx1"/>
            </a:solidFill>
            <a:round/>
            <a:headEnd/>
            <a:tailEnd type="triangle" w="med" len="med"/>
          </a:ln>
        </p:spPr>
        <p:txBody>
          <a:bodyPr wrap="none" anchor="ctr"/>
          <a:lstStyle/>
          <a:p>
            <a:endParaRPr lang="en-US" dirty="0"/>
          </a:p>
        </p:txBody>
      </p:sp>
      <p:grpSp>
        <p:nvGrpSpPr>
          <p:cNvPr id="30" name="Group 29"/>
          <p:cNvGrpSpPr/>
          <p:nvPr/>
        </p:nvGrpSpPr>
        <p:grpSpPr>
          <a:xfrm>
            <a:off x="6629400" y="1933575"/>
            <a:ext cx="1371600" cy="1143000"/>
            <a:chOff x="6629400" y="2039819"/>
            <a:chExt cx="1371600" cy="1143000"/>
          </a:xfrm>
        </p:grpSpPr>
        <p:sp>
          <p:nvSpPr>
            <p:cNvPr id="80" name="AutoShape 12"/>
            <p:cNvSpPr>
              <a:spLocks noChangeArrowheads="1"/>
            </p:cNvSpPr>
            <p:nvPr/>
          </p:nvSpPr>
          <p:spPr bwMode="auto">
            <a:xfrm>
              <a:off x="6629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81" name="AutoShape 13"/>
            <p:cNvSpPr>
              <a:spLocks noChangeArrowheads="1"/>
            </p:cNvSpPr>
            <p:nvPr/>
          </p:nvSpPr>
          <p:spPr bwMode="auto">
            <a:xfrm>
              <a:off x="6629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82" name="AutoShape 14"/>
            <p:cNvSpPr>
              <a:spLocks noChangeArrowheads="1"/>
            </p:cNvSpPr>
            <p:nvPr/>
          </p:nvSpPr>
          <p:spPr bwMode="auto">
            <a:xfrm>
              <a:off x="7467600" y="2497019"/>
              <a:ext cx="457200" cy="685800"/>
            </a:xfrm>
            <a:prstGeom prst="flowChartProcess">
              <a:avLst/>
            </a:prstGeom>
            <a:solidFill>
              <a:schemeClr val="bg2"/>
            </a:solidFill>
            <a:ln w="9525">
              <a:solidFill>
                <a:schemeClr val="tx1"/>
              </a:solidFill>
              <a:miter lim="800000"/>
              <a:headEnd/>
              <a:tailEnd/>
            </a:ln>
          </p:spPr>
          <p:txBody>
            <a:bodyPr wrap="none" anchor="ctr"/>
            <a:lstStyle/>
            <a:p>
              <a:endParaRPr lang="en-US" dirty="0">
                <a:solidFill>
                  <a:schemeClr val="hlink"/>
                </a:solidFill>
                <a:latin typeface="Helvetica" pitchFamily="34" charset="0"/>
              </a:endParaRPr>
            </a:p>
          </p:txBody>
        </p:sp>
        <p:sp>
          <p:nvSpPr>
            <p:cNvPr id="83" name="Text Box 15"/>
            <p:cNvSpPr txBox="1">
              <a:spLocks noChangeArrowheads="1"/>
            </p:cNvSpPr>
            <p:nvPr/>
          </p:nvSpPr>
          <p:spPr bwMode="auto">
            <a:xfrm>
              <a:off x="7086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89" name="Text Box 21"/>
            <p:cNvSpPr txBox="1">
              <a:spLocks noChangeArrowheads="1"/>
            </p:cNvSpPr>
            <p:nvPr/>
          </p:nvSpPr>
          <p:spPr bwMode="auto">
            <a:xfrm>
              <a:off x="7543800" y="2573219"/>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92" name="AutoShape 24"/>
          <p:cNvSpPr>
            <a:spLocks noChangeArrowheads="1"/>
          </p:cNvSpPr>
          <p:nvPr/>
        </p:nvSpPr>
        <p:spPr bwMode="auto">
          <a:xfrm>
            <a:off x="1219200" y="5468819"/>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93" name="AutoShape 25"/>
          <p:cNvSpPr>
            <a:spLocks noChangeArrowheads="1"/>
          </p:cNvSpPr>
          <p:nvPr/>
        </p:nvSpPr>
        <p:spPr bwMode="auto">
          <a:xfrm>
            <a:off x="1600200" y="4173419"/>
            <a:ext cx="2438400" cy="11430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smtClean="0">
                <a:solidFill>
                  <a:srgbClr val="C00000"/>
                </a:solidFill>
                <a:latin typeface="Helvetica" pitchFamily="34" charset="0"/>
              </a:rPr>
              <a:t>remove A</a:t>
            </a:r>
            <a:r>
              <a:rPr lang="en-US" dirty="0" smtClean="0">
                <a:latin typeface="Helvetica" pitchFamily="34" charset="0"/>
              </a:rPr>
              <a:t> </a:t>
            </a:r>
            <a:r>
              <a:rPr lang="en-US" dirty="0">
                <a:latin typeface="Helvetica" pitchFamily="34" charset="0"/>
              </a:rPr>
              <a:t>….</a:t>
            </a:r>
          </a:p>
        </p:txBody>
      </p:sp>
      <p:sp>
        <p:nvSpPr>
          <p:cNvPr id="32" name="Line 37"/>
          <p:cNvSpPr>
            <a:spLocks noChangeShapeType="1"/>
          </p:cNvSpPr>
          <p:nvPr/>
        </p:nvSpPr>
        <p:spPr bwMode="auto">
          <a:xfrm>
            <a:off x="7772400" y="2743200"/>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4" name="Line 37"/>
          <p:cNvSpPr>
            <a:spLocks noChangeShapeType="1"/>
          </p:cNvSpPr>
          <p:nvPr/>
        </p:nvSpPr>
        <p:spPr bwMode="auto">
          <a:xfrm>
            <a:off x="1295400" y="2743200"/>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5" name="Freeform 34"/>
          <p:cNvSpPr/>
          <p:nvPr/>
        </p:nvSpPr>
        <p:spPr>
          <a:xfrm>
            <a:off x="3228975" y="2838450"/>
            <a:ext cx="3352800" cy="819150"/>
          </a:xfrm>
          <a:custGeom>
            <a:avLst/>
            <a:gdLst>
              <a:gd name="connsiteX0" fmla="*/ 0 w 3352800"/>
              <a:gd name="connsiteY0" fmla="*/ 0 h 819150"/>
              <a:gd name="connsiteX1" fmla="*/ 1819275 w 3352800"/>
              <a:gd name="connsiteY1" fmla="*/ 819150 h 819150"/>
              <a:gd name="connsiteX2" fmla="*/ 3352800 w 3352800"/>
              <a:gd name="connsiteY2" fmla="*/ 0 h 819150"/>
            </a:gdLst>
            <a:ahLst/>
            <a:cxnLst>
              <a:cxn ang="0">
                <a:pos x="connsiteX0" y="connsiteY0"/>
              </a:cxn>
              <a:cxn ang="0">
                <a:pos x="connsiteX1" y="connsiteY1"/>
              </a:cxn>
              <a:cxn ang="0">
                <a:pos x="connsiteX2" y="connsiteY2"/>
              </a:cxn>
            </a:cxnLst>
            <a:rect l="l" t="t" r="r" b="b"/>
            <a:pathLst>
              <a:path w="3352800" h="819150">
                <a:moveTo>
                  <a:pt x="0" y="0"/>
                </a:moveTo>
                <a:cubicBezTo>
                  <a:pt x="630237" y="409575"/>
                  <a:pt x="1260475" y="819150"/>
                  <a:pt x="1819275" y="819150"/>
                </a:cubicBezTo>
                <a:cubicBezTo>
                  <a:pt x="2378075" y="819150"/>
                  <a:pt x="2865437" y="409575"/>
                  <a:pt x="3352800" y="0"/>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36" name="TextBox 35"/>
          <p:cNvSpPr txBox="1"/>
          <p:nvPr/>
        </p:nvSpPr>
        <p:spPr>
          <a:xfrm>
            <a:off x="5257800" y="4495800"/>
            <a:ext cx="281940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t>Node A becomes a </a:t>
            </a:r>
            <a:r>
              <a:rPr lang="en-US" i="1" dirty="0" smtClean="0">
                <a:solidFill>
                  <a:srgbClr val="0000FF"/>
                </a:solidFill>
              </a:rPr>
              <a:t>garbage</a:t>
            </a:r>
            <a:r>
              <a:rPr lang="en-US" dirty="0" smtClean="0"/>
              <a:t>. To be removed during garbage collection.</a:t>
            </a:r>
            <a:endParaRPr lang="en-SG" dirty="0"/>
          </a:p>
        </p:txBody>
      </p:sp>
      <p:sp>
        <p:nvSpPr>
          <p:cNvPr id="3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linds(horizontal)">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par>
                          <p:cTn id="13" fill="hold">
                            <p:stCondLst>
                              <p:cond delay="500"/>
                            </p:stCondLst>
                            <p:childTnLst>
                              <p:par>
                                <p:cTn id="14" presetID="9" presetClass="exit" presetSubtype="0" fill="hold" grpId="0" nodeType="afterEffect">
                                  <p:stCondLst>
                                    <p:cond delay="0"/>
                                  </p:stCondLst>
                                  <p:childTnLst>
                                    <p:animEffect transition="out" filter="dissolve">
                                      <p:cBhvr>
                                        <p:cTn id="15" dur="500"/>
                                        <p:tgtEl>
                                          <p:spTgt spid="86"/>
                                        </p:tgtEl>
                                      </p:cBhvr>
                                    </p:animEffect>
                                    <p:set>
                                      <p:cBhvr>
                                        <p:cTn id="16" dur="1" fill="hold">
                                          <p:stCondLst>
                                            <p:cond delay="499"/>
                                          </p:stCondLst>
                                        </p:cTn>
                                        <p:tgtEl>
                                          <p:spTgt spid="8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dissolve">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3" grpId="0" animBg="1"/>
      <p:bldP spid="35" grpId="0" animBg="1"/>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(1/4)</a:t>
            </a:r>
            <a:endParaRPr lang="en-US" sz="3600" dirty="0">
              <a:latin typeface="Britannic Bold" panose="020B0903060703020204" pitchFamily="34" charset="0"/>
            </a:endParaRPr>
          </a:p>
        </p:txBody>
      </p:sp>
      <p:sp>
        <p:nvSpPr>
          <p:cNvPr id="3" name="Content Placeholder 2"/>
          <p:cNvSpPr>
            <a:spLocks noGrp="1"/>
          </p:cNvSpPr>
          <p:nvPr>
            <p:ph idx="1"/>
          </p:nvPr>
        </p:nvSpPr>
        <p:spPr>
          <a:xfrm>
            <a:off x="228600" y="1066800"/>
            <a:ext cx="8763000" cy="1828800"/>
          </a:xfrm>
        </p:spPr>
        <p:txBody>
          <a:bodyPr/>
          <a:lstStyle/>
          <a:p>
            <a:pPr marL="457200" lvl="0" indent="-457200">
              <a:spcBef>
                <a:spcPts val="0"/>
              </a:spcBef>
              <a:buClr>
                <a:schemeClr val="bg2"/>
              </a:buClr>
              <a:buSzPct val="100000"/>
              <a:buFont typeface="Wingdings" pitchFamily="2" charset="2"/>
              <a:buChar char="q"/>
              <a:defRPr/>
            </a:pPr>
            <a:r>
              <a:rPr lang="en-GB" sz="2400" dirty="0" smtClean="0">
                <a:solidFill>
                  <a:srgbClr val="0000FF"/>
                </a:solidFill>
              </a:rPr>
              <a:t>Idea</a:t>
            </a:r>
          </a:p>
          <a:p>
            <a:pPr marL="784225" lvl="1" indent="-457200">
              <a:spcBef>
                <a:spcPts val="0"/>
              </a:spcBef>
              <a:buClr>
                <a:schemeClr val="bg2"/>
              </a:buClr>
              <a:buSzPct val="100000"/>
              <a:defRPr/>
            </a:pPr>
            <a:r>
              <a:rPr lang="en-GB" sz="2000" dirty="0" smtClean="0"/>
              <a:t>Each element in the list is stored in a </a:t>
            </a:r>
            <a:r>
              <a:rPr lang="en-GB" sz="2000" i="1" dirty="0" smtClean="0">
                <a:solidFill>
                  <a:srgbClr val="C00000"/>
                </a:solidFill>
              </a:rPr>
              <a:t>node</a:t>
            </a:r>
            <a:r>
              <a:rPr lang="en-GB" sz="2000" dirty="0" smtClean="0"/>
              <a:t>, which also contains a </a:t>
            </a:r>
            <a:r>
              <a:rPr lang="en-GB" sz="2000" dirty="0" smtClean="0">
                <a:solidFill>
                  <a:srgbClr val="C00000"/>
                </a:solidFill>
              </a:rPr>
              <a:t>next pointer</a:t>
            </a:r>
          </a:p>
          <a:p>
            <a:pPr marL="784225" lvl="1" indent="-457200">
              <a:spcBef>
                <a:spcPts val="0"/>
              </a:spcBef>
              <a:buClr>
                <a:schemeClr val="bg2"/>
              </a:buClr>
              <a:buSzPct val="100000"/>
              <a:defRPr/>
            </a:pPr>
            <a:r>
              <a:rPr lang="en-GB" sz="2000" dirty="0" smtClean="0"/>
              <a:t>Allow elements in the list to occupy </a:t>
            </a:r>
            <a:r>
              <a:rPr lang="en-GB" sz="2000" i="1" dirty="0" smtClean="0">
                <a:solidFill>
                  <a:srgbClr val="C00000"/>
                </a:solidFill>
              </a:rPr>
              <a:t>non-contiguous</a:t>
            </a:r>
            <a:r>
              <a:rPr lang="en-GB" sz="2000" dirty="0" smtClean="0"/>
              <a:t> memory</a:t>
            </a:r>
          </a:p>
          <a:p>
            <a:pPr marL="784225" lvl="1" indent="-457200">
              <a:spcBef>
                <a:spcPts val="0"/>
              </a:spcBef>
              <a:buClr>
                <a:schemeClr val="bg2"/>
              </a:buClr>
              <a:buSzPct val="100000"/>
              <a:defRPr/>
            </a:pPr>
            <a:r>
              <a:rPr lang="en-GB" sz="2000" dirty="0" smtClean="0"/>
              <a:t>Order the nodes by associating each with its neighbour(s)</a:t>
            </a:r>
            <a:endParaRPr lang="en-US" sz="2000" dirty="0" smtClean="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25</a:t>
            </a:fld>
            <a:endParaRPr lang="en-US" sz="1600" dirty="0"/>
          </a:p>
        </p:txBody>
      </p:sp>
      <p:grpSp>
        <p:nvGrpSpPr>
          <p:cNvPr id="31" name="Group 30"/>
          <p:cNvGrpSpPr/>
          <p:nvPr/>
        </p:nvGrpSpPr>
        <p:grpSpPr>
          <a:xfrm>
            <a:off x="1318861" y="2819400"/>
            <a:ext cx="2923824" cy="1125538"/>
            <a:chOff x="1500539" y="3381624"/>
            <a:chExt cx="2923824" cy="1125538"/>
          </a:xfrm>
        </p:grpSpPr>
        <p:sp>
          <p:nvSpPr>
            <p:cNvPr id="12" name="Line 8"/>
            <p:cNvSpPr>
              <a:spLocks noChangeShapeType="1"/>
            </p:cNvSpPr>
            <p:nvPr/>
          </p:nvSpPr>
          <p:spPr bwMode="auto">
            <a:xfrm>
              <a:off x="25826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3" name="Text Box 9"/>
            <p:cNvSpPr txBox="1">
              <a:spLocks noChangeArrowheads="1"/>
            </p:cNvSpPr>
            <p:nvPr/>
          </p:nvSpPr>
          <p:spPr bwMode="auto">
            <a:xfrm>
              <a:off x="1842189" y="3984874"/>
              <a:ext cx="360712"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a:t>
              </a:r>
              <a:endParaRPr lang="en-US" sz="2000" i="1" dirty="0">
                <a:latin typeface="Arial" pitchFamily="34" charset="0"/>
              </a:endParaRPr>
            </a:p>
          </p:txBody>
        </p:sp>
        <p:sp>
          <p:nvSpPr>
            <p:cNvPr id="9" name="Text Box 5"/>
            <p:cNvSpPr txBox="1">
              <a:spLocks noChangeArrowheads="1"/>
            </p:cNvSpPr>
            <p:nvPr/>
          </p:nvSpPr>
          <p:spPr bwMode="auto">
            <a:xfrm>
              <a:off x="1500539"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0" name="Text Box 6"/>
            <p:cNvSpPr txBox="1">
              <a:spLocks noChangeArrowheads="1"/>
            </p:cNvSpPr>
            <p:nvPr/>
          </p:nvSpPr>
          <p:spPr bwMode="auto">
            <a:xfrm>
              <a:off x="2779162"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1" name="Rectangle 7"/>
            <p:cNvSpPr>
              <a:spLocks noChangeArrowheads="1"/>
            </p:cNvSpPr>
            <p:nvPr/>
          </p:nvSpPr>
          <p:spPr bwMode="auto">
            <a:xfrm>
              <a:off x="15269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10"/>
            <p:cNvSpPr>
              <a:spLocks noChangeShapeType="1"/>
            </p:cNvSpPr>
            <p:nvPr/>
          </p:nvSpPr>
          <p:spPr bwMode="auto">
            <a:xfrm>
              <a:off x="3016705" y="4164262"/>
              <a:ext cx="1407658" cy="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32" name="Group 31"/>
          <p:cNvGrpSpPr/>
          <p:nvPr/>
        </p:nvGrpSpPr>
        <p:grpSpPr>
          <a:xfrm>
            <a:off x="4191000" y="2819400"/>
            <a:ext cx="3491797" cy="1125538"/>
            <a:chOff x="4372678" y="3381624"/>
            <a:chExt cx="3491797" cy="1125538"/>
          </a:xfrm>
        </p:grpSpPr>
        <p:sp>
          <p:nvSpPr>
            <p:cNvPr id="16" name="Text Box 12"/>
            <p:cNvSpPr txBox="1">
              <a:spLocks noChangeArrowheads="1"/>
            </p:cNvSpPr>
            <p:nvPr/>
          </p:nvSpPr>
          <p:spPr bwMode="auto">
            <a:xfrm>
              <a:off x="4372678"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7" name="Text Box 13"/>
            <p:cNvSpPr txBox="1">
              <a:spLocks noChangeArrowheads="1"/>
            </p:cNvSpPr>
            <p:nvPr/>
          </p:nvSpPr>
          <p:spPr bwMode="auto">
            <a:xfrm>
              <a:off x="5721684"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8" name="Rectangle 14"/>
            <p:cNvSpPr>
              <a:spLocks noChangeArrowheads="1"/>
            </p:cNvSpPr>
            <p:nvPr/>
          </p:nvSpPr>
          <p:spPr bwMode="auto">
            <a:xfrm>
              <a:off x="44225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9" name="Line 15"/>
            <p:cNvSpPr>
              <a:spLocks noChangeShapeType="1"/>
            </p:cNvSpPr>
            <p:nvPr/>
          </p:nvSpPr>
          <p:spPr bwMode="auto">
            <a:xfrm>
              <a:off x="54782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0" name="Text Box 16"/>
            <p:cNvSpPr txBox="1">
              <a:spLocks noChangeArrowheads="1"/>
            </p:cNvSpPr>
            <p:nvPr/>
          </p:nvSpPr>
          <p:spPr bwMode="auto">
            <a:xfrm>
              <a:off x="4737789" y="3984874"/>
              <a:ext cx="549867"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i+1</a:t>
              </a:r>
              <a:endParaRPr lang="en-US" sz="2000" i="1" dirty="0">
                <a:latin typeface="Arial" pitchFamily="34" charset="0"/>
              </a:endParaRPr>
            </a:p>
          </p:txBody>
        </p:sp>
        <p:sp>
          <p:nvSpPr>
            <p:cNvPr id="21" name="Line 17"/>
            <p:cNvSpPr>
              <a:spLocks noChangeShapeType="1"/>
            </p:cNvSpPr>
            <p:nvPr/>
          </p:nvSpPr>
          <p:spPr bwMode="auto">
            <a:xfrm>
              <a:off x="5912304" y="4164262"/>
              <a:ext cx="1407659" cy="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22" name="Text Box 18"/>
            <p:cNvSpPr txBox="1">
              <a:spLocks noChangeArrowheads="1"/>
            </p:cNvSpPr>
            <p:nvPr/>
          </p:nvSpPr>
          <p:spPr bwMode="auto">
            <a:xfrm>
              <a:off x="7375525" y="3810249"/>
              <a:ext cx="488950" cy="457200"/>
            </a:xfrm>
            <a:prstGeom prst="rect">
              <a:avLst/>
            </a:prstGeom>
            <a:noFill/>
            <a:ln w="9525">
              <a:noFill/>
              <a:miter lim="800000"/>
              <a:headEnd/>
              <a:tailEnd/>
            </a:ln>
          </p:spPr>
          <p:txBody>
            <a:bodyPr wrap="none">
              <a:spAutoFit/>
            </a:bodyPr>
            <a:lstStyle/>
            <a:p>
              <a:pPr algn="l" eaLnBrk="1" hangingPunct="1"/>
              <a:r>
                <a:rPr lang="en-US" sz="2400" dirty="0">
                  <a:latin typeface="Times New Roman" pitchFamily="18" charset="0"/>
                </a:rPr>
                <a:t>…</a:t>
              </a:r>
            </a:p>
          </p:txBody>
        </p:sp>
      </p:grpSp>
      <p:sp>
        <p:nvSpPr>
          <p:cNvPr id="23" name="Text Box 19"/>
          <p:cNvSpPr txBox="1">
            <a:spLocks noChangeArrowheads="1"/>
          </p:cNvSpPr>
          <p:nvPr/>
        </p:nvSpPr>
        <p:spPr bwMode="auto">
          <a:xfrm>
            <a:off x="1301291" y="4108939"/>
            <a:ext cx="2018501" cy="646331"/>
          </a:xfrm>
          <a:prstGeom prst="rect">
            <a:avLst/>
          </a:prstGeom>
          <a:solidFill>
            <a:schemeClr val="bg1">
              <a:alpha val="79999"/>
            </a:schemeClr>
          </a:solidFill>
          <a:ln w="9525">
            <a:noFill/>
            <a:miter lim="800000"/>
            <a:headEnd/>
            <a:tailEnd/>
          </a:ln>
        </p:spPr>
        <p:txBody>
          <a:bodyPr wrap="none">
            <a:spAutoFit/>
          </a:bodyPr>
          <a:lstStyle/>
          <a:p>
            <a:pPr algn="l" eaLnBrk="1" hangingPunct="1"/>
            <a:r>
              <a:rPr lang="en-US" dirty="0">
                <a:solidFill>
                  <a:srgbClr val="663300"/>
                </a:solidFill>
                <a:latin typeface="Arial" pitchFamily="34" charset="0"/>
              </a:rPr>
              <a:t>This is one </a:t>
            </a:r>
            <a:r>
              <a:rPr lang="en-US" dirty="0" smtClean="0">
                <a:solidFill>
                  <a:srgbClr val="663300"/>
                </a:solidFill>
                <a:latin typeface="Arial" pitchFamily="34" charset="0"/>
              </a:rPr>
              <a:t>node</a:t>
            </a:r>
            <a:endParaRPr lang="en-US" dirty="0">
              <a:solidFill>
                <a:srgbClr val="663300"/>
              </a:solidFill>
              <a:latin typeface="Arial" pitchFamily="34" charset="0"/>
            </a:endParaRPr>
          </a:p>
          <a:p>
            <a:pPr algn="l" eaLnBrk="1" hangingPunct="1"/>
            <a:r>
              <a:rPr lang="en-US" dirty="0">
                <a:solidFill>
                  <a:srgbClr val="663300"/>
                </a:solidFill>
                <a:latin typeface="Arial" pitchFamily="34" charset="0"/>
              </a:rPr>
              <a:t>of the collection…</a:t>
            </a:r>
          </a:p>
        </p:txBody>
      </p:sp>
      <p:sp>
        <p:nvSpPr>
          <p:cNvPr id="24" name="Text Box 20"/>
          <p:cNvSpPr txBox="1">
            <a:spLocks noChangeArrowheads="1"/>
          </p:cNvSpPr>
          <p:nvPr/>
        </p:nvSpPr>
        <p:spPr bwMode="auto">
          <a:xfrm>
            <a:off x="3886200" y="4108939"/>
            <a:ext cx="4724400" cy="1200329"/>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a:solidFill>
                  <a:srgbClr val="663300"/>
                </a:solidFill>
                <a:latin typeface="Arial" pitchFamily="34" charset="0"/>
              </a:rPr>
              <a:t>… and this one </a:t>
            </a:r>
            <a:r>
              <a:rPr lang="en-US" dirty="0" smtClean="0">
                <a:solidFill>
                  <a:srgbClr val="663300"/>
                </a:solidFill>
                <a:latin typeface="Arial" pitchFamily="34" charset="0"/>
              </a:rPr>
              <a:t>comes after it in the collection (most likely not occupying contiguous memory that is next to the previous node).</a:t>
            </a:r>
            <a:endParaRPr lang="en-US" dirty="0">
              <a:solidFill>
                <a:srgbClr val="663300"/>
              </a:solidFill>
              <a:latin typeface="Arial" pitchFamily="34" charset="0"/>
            </a:endParaRPr>
          </a:p>
        </p:txBody>
      </p:sp>
      <p:grpSp>
        <p:nvGrpSpPr>
          <p:cNvPr id="38" name="Group 37"/>
          <p:cNvGrpSpPr/>
          <p:nvPr/>
        </p:nvGrpSpPr>
        <p:grpSpPr>
          <a:xfrm>
            <a:off x="1447800" y="5105400"/>
            <a:ext cx="2095500" cy="1125538"/>
            <a:chOff x="1447800" y="5105400"/>
            <a:chExt cx="2095500" cy="1125538"/>
          </a:xfrm>
        </p:grpSpPr>
        <p:sp>
          <p:nvSpPr>
            <p:cNvPr id="26" name="Line 8"/>
            <p:cNvSpPr>
              <a:spLocks noChangeShapeType="1"/>
            </p:cNvSpPr>
            <p:nvPr/>
          </p:nvSpPr>
          <p:spPr bwMode="auto">
            <a:xfrm>
              <a:off x="2529937" y="5507038"/>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Text Box 9"/>
            <p:cNvSpPr txBox="1">
              <a:spLocks noChangeArrowheads="1"/>
            </p:cNvSpPr>
            <p:nvPr/>
          </p:nvSpPr>
          <p:spPr bwMode="auto">
            <a:xfrm>
              <a:off x="1789450" y="5708650"/>
              <a:ext cx="412292" cy="400110"/>
            </a:xfrm>
            <a:prstGeom prst="rect">
              <a:avLst/>
            </a:prstGeom>
            <a:noFill/>
            <a:ln w="19050">
              <a:noFill/>
              <a:miter lim="800000"/>
              <a:headEnd type="none" w="sm" len="sm"/>
              <a:tailEnd type="none" w="sm" len="sm"/>
            </a:ln>
          </p:spPr>
          <p:txBody>
            <a:bodyPr wrap="none">
              <a:spAutoFit/>
            </a:bodyPr>
            <a:lstStyle/>
            <a:p>
              <a:pPr algn="l"/>
              <a:r>
                <a:rPr lang="en-US" sz="2000" i="1" dirty="0" smtClean="0">
                  <a:latin typeface="Arial" pitchFamily="34" charset="0"/>
                </a:rPr>
                <a:t>a</a:t>
              </a:r>
              <a:r>
                <a:rPr lang="en-US" sz="2000" i="1" baseline="-25000" dirty="0">
                  <a:latin typeface="Arial" pitchFamily="34" charset="0"/>
                </a:rPr>
                <a:t>k</a:t>
              </a:r>
              <a:endParaRPr lang="en-US" sz="2000" i="1" dirty="0">
                <a:latin typeface="Arial" pitchFamily="34" charset="0"/>
              </a:endParaRPr>
            </a:p>
          </p:txBody>
        </p:sp>
        <p:sp>
          <p:nvSpPr>
            <p:cNvPr id="28" name="Text Box 5"/>
            <p:cNvSpPr txBox="1">
              <a:spLocks noChangeArrowheads="1"/>
            </p:cNvSpPr>
            <p:nvPr/>
          </p:nvSpPr>
          <p:spPr bwMode="auto">
            <a:xfrm>
              <a:off x="1447800" y="5105400"/>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29" name="Text Box 6"/>
            <p:cNvSpPr txBox="1">
              <a:spLocks noChangeArrowheads="1"/>
            </p:cNvSpPr>
            <p:nvPr/>
          </p:nvSpPr>
          <p:spPr bwMode="auto">
            <a:xfrm>
              <a:off x="2726423" y="5105400"/>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30" name="Rectangle 7"/>
            <p:cNvSpPr>
              <a:spLocks noChangeArrowheads="1"/>
            </p:cNvSpPr>
            <p:nvPr/>
          </p:nvSpPr>
          <p:spPr bwMode="auto">
            <a:xfrm>
              <a:off x="1474194" y="5519738"/>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cxnSp>
          <p:nvCxnSpPr>
            <p:cNvPr id="35" name="Straight Connector 34"/>
            <p:cNvCxnSpPr>
              <a:endCxn id="30" idx="2"/>
            </p:cNvCxnSpPr>
            <p:nvPr/>
          </p:nvCxnSpPr>
          <p:spPr>
            <a:xfrm flipH="1">
              <a:off x="2506477" y="5524500"/>
              <a:ext cx="1036823" cy="706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 Box 19"/>
          <p:cNvSpPr txBox="1">
            <a:spLocks noChangeArrowheads="1"/>
          </p:cNvSpPr>
          <p:nvPr/>
        </p:nvSpPr>
        <p:spPr bwMode="auto">
          <a:xfrm>
            <a:off x="3810001" y="5638801"/>
            <a:ext cx="3581399" cy="646331"/>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smtClean="0">
                <a:solidFill>
                  <a:srgbClr val="663300"/>
                </a:solidFill>
                <a:latin typeface="Arial" pitchFamily="34" charset="0"/>
              </a:rPr>
              <a:t>Next pointer of this node is “null”, i.e. it has no next neighbour.</a:t>
            </a:r>
            <a:endParaRPr lang="en-US" dirty="0">
              <a:solidFill>
                <a:srgbClr val="663300"/>
              </a:solidFill>
              <a:latin typeface="Arial" pitchFamily="34" charset="0"/>
            </a:endParaRPr>
          </a:p>
        </p:txBody>
      </p:sp>
      <p:sp>
        <p:nvSpPr>
          <p:cNvPr id="3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(2/4)</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smtClean="0">
                <a:solidFill>
                  <a:srgbClr val="0000FF"/>
                </a:solidFill>
              </a:rPr>
              <a:t>Recap: Object References (1/2)</a:t>
            </a:r>
          </a:p>
          <a:p>
            <a:pPr marL="784225" lvl="1" indent="-457200">
              <a:spcBef>
                <a:spcPts val="600"/>
              </a:spcBef>
              <a:buClr>
                <a:schemeClr val="bg2"/>
              </a:buClr>
              <a:buSzPct val="100000"/>
              <a:defRPr/>
            </a:pPr>
            <a:r>
              <a:rPr lang="en-US" sz="2400" dirty="0" smtClean="0"/>
              <a:t>Note the difference between primitive data types and reference data types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26</a:t>
            </a:fld>
            <a:endParaRPr lang="en-US" sz="1600" dirty="0"/>
          </a:p>
        </p:txBody>
      </p:sp>
      <p:grpSp>
        <p:nvGrpSpPr>
          <p:cNvPr id="47" name="Group 46"/>
          <p:cNvGrpSpPr/>
          <p:nvPr/>
        </p:nvGrpSpPr>
        <p:grpSpPr>
          <a:xfrm>
            <a:off x="1219200" y="2356338"/>
            <a:ext cx="5117123" cy="634572"/>
            <a:chOff x="1219200" y="2356338"/>
            <a:chExt cx="5117123" cy="634572"/>
          </a:xfrm>
        </p:grpSpPr>
        <p:grpSp>
          <p:nvGrpSpPr>
            <p:cNvPr id="41" name="Group 40"/>
            <p:cNvGrpSpPr/>
            <p:nvPr/>
          </p:nvGrpSpPr>
          <p:grpSpPr>
            <a:xfrm>
              <a:off x="5117123" y="2356338"/>
              <a:ext cx="1219200" cy="609600"/>
              <a:chOff x="4794737" y="2379785"/>
              <a:chExt cx="1219200" cy="609600"/>
            </a:xfrm>
          </p:grpSpPr>
          <p:sp>
            <p:nvSpPr>
              <p:cNvPr id="25" name="Rectangle 4"/>
              <p:cNvSpPr>
                <a:spLocks noChangeArrowheads="1"/>
              </p:cNvSpPr>
              <p:nvPr/>
            </p:nvSpPr>
            <p:spPr bwMode="auto">
              <a:xfrm>
                <a:off x="5099537" y="2379785"/>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9" name="Text Box 8"/>
              <p:cNvSpPr txBox="1">
                <a:spLocks noChangeArrowheads="1"/>
              </p:cNvSpPr>
              <p:nvPr/>
            </p:nvSpPr>
            <p:spPr bwMode="auto">
              <a:xfrm>
                <a:off x="4794737" y="2385647"/>
                <a:ext cx="296863" cy="366712"/>
              </a:xfrm>
              <a:prstGeom prst="rect">
                <a:avLst/>
              </a:prstGeom>
              <a:noFill/>
              <a:ln w="9525">
                <a:noFill/>
                <a:miter lim="800000"/>
                <a:headEnd/>
                <a:tailEnd/>
              </a:ln>
            </p:spPr>
            <p:txBody>
              <a:bodyPr wrap="none">
                <a:spAutoFit/>
              </a:bodyPr>
              <a:lstStyle/>
              <a:p>
                <a:pPr algn="l"/>
                <a:r>
                  <a:rPr lang="en-US" dirty="0"/>
                  <a:t>x</a:t>
                </a:r>
              </a:p>
            </p:txBody>
          </p:sp>
        </p:grpSp>
        <p:sp>
          <p:nvSpPr>
            <p:cNvPr id="44" name="TextBox 43"/>
            <p:cNvSpPr txBox="1"/>
            <p:nvPr/>
          </p:nvSpPr>
          <p:spPr>
            <a:xfrm>
              <a:off x="1219200" y="2590800"/>
              <a:ext cx="2438400" cy="400110"/>
            </a:xfrm>
            <a:prstGeom prst="rect">
              <a:avLst/>
            </a:prstGeom>
            <a:noFill/>
          </p:spPr>
          <p:txBody>
            <a:bodyPr wrap="square" rtlCol="0">
              <a:spAutoFit/>
            </a:bodyPr>
            <a:lstStyle/>
            <a:p>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x = 20;</a:t>
              </a:r>
              <a:endParaRPr lang="en-SG" sz="2000" b="1" dirty="0">
                <a:latin typeface="Courier New" pitchFamily="49" charset="0"/>
                <a:cs typeface="Courier New" pitchFamily="49" charset="0"/>
              </a:endParaRPr>
            </a:p>
          </p:txBody>
        </p:sp>
      </p:grpSp>
      <p:grpSp>
        <p:nvGrpSpPr>
          <p:cNvPr id="48" name="Group 47"/>
          <p:cNvGrpSpPr/>
          <p:nvPr/>
        </p:nvGrpSpPr>
        <p:grpSpPr>
          <a:xfrm>
            <a:off x="457200" y="3276600"/>
            <a:ext cx="7391400" cy="900113"/>
            <a:chOff x="457200" y="3276600"/>
            <a:chExt cx="7391400" cy="900113"/>
          </a:xfrm>
        </p:grpSpPr>
        <p:grpSp>
          <p:nvGrpSpPr>
            <p:cNvPr id="42" name="Group 41"/>
            <p:cNvGrpSpPr/>
            <p:nvPr/>
          </p:nvGrpSpPr>
          <p:grpSpPr>
            <a:xfrm>
              <a:off x="5105400" y="3276600"/>
              <a:ext cx="2743200" cy="900113"/>
              <a:chOff x="4783014" y="3300047"/>
              <a:chExt cx="2743200" cy="900113"/>
            </a:xfrm>
          </p:grpSpPr>
          <p:sp>
            <p:nvSpPr>
              <p:cNvPr id="26" name="Rectangle 5"/>
              <p:cNvSpPr>
                <a:spLocks noChangeArrowheads="1"/>
              </p:cNvSpPr>
              <p:nvPr/>
            </p:nvSpPr>
            <p:spPr bwMode="auto">
              <a:xfrm>
                <a:off x="5087814" y="3300047"/>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27" name="Rectangle 6"/>
              <p:cNvSpPr>
                <a:spLocks noChangeArrowheads="1"/>
              </p:cNvSpPr>
              <p:nvPr/>
            </p:nvSpPr>
            <p:spPr bwMode="auto">
              <a:xfrm>
                <a:off x="6611814" y="3300047"/>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8" name="Line 7"/>
              <p:cNvSpPr>
                <a:spLocks noChangeShapeType="1"/>
              </p:cNvSpPr>
              <p:nvPr/>
            </p:nvSpPr>
            <p:spPr bwMode="auto">
              <a:xfrm>
                <a:off x="5545014" y="3604847"/>
                <a:ext cx="1066800" cy="0"/>
              </a:xfrm>
              <a:prstGeom prst="line">
                <a:avLst/>
              </a:prstGeom>
              <a:noFill/>
              <a:ln w="28575">
                <a:solidFill>
                  <a:schemeClr val="tx1"/>
                </a:solidFill>
                <a:round/>
                <a:headEnd/>
                <a:tailEnd type="triangle" w="med" len="med"/>
              </a:ln>
            </p:spPr>
            <p:txBody>
              <a:bodyPr/>
              <a:lstStyle/>
              <a:p>
                <a:endParaRPr lang="en-US" dirty="0"/>
              </a:p>
            </p:txBody>
          </p:sp>
          <p:sp>
            <p:nvSpPr>
              <p:cNvPr id="30" name="Text Box 9"/>
              <p:cNvSpPr txBox="1">
                <a:spLocks noChangeArrowheads="1"/>
              </p:cNvSpPr>
              <p:nvPr/>
            </p:nvSpPr>
            <p:spPr bwMode="auto">
              <a:xfrm>
                <a:off x="4783014" y="3300047"/>
                <a:ext cx="296863" cy="366713"/>
              </a:xfrm>
              <a:prstGeom prst="rect">
                <a:avLst/>
              </a:prstGeom>
              <a:noFill/>
              <a:ln w="9525">
                <a:noFill/>
                <a:miter lim="800000"/>
                <a:headEnd/>
                <a:tailEnd/>
              </a:ln>
            </p:spPr>
            <p:txBody>
              <a:bodyPr wrap="none">
                <a:spAutoFit/>
              </a:bodyPr>
              <a:lstStyle/>
              <a:p>
                <a:pPr algn="l"/>
                <a:r>
                  <a:rPr lang="en-US" dirty="0"/>
                  <a:t>y</a:t>
                </a:r>
              </a:p>
            </p:txBody>
          </p:sp>
          <p:sp>
            <p:nvSpPr>
              <p:cNvPr id="31" name="Text Box 10"/>
              <p:cNvSpPr txBox="1">
                <a:spLocks noChangeArrowheads="1"/>
              </p:cNvSpPr>
              <p:nvPr/>
            </p:nvSpPr>
            <p:spPr bwMode="auto">
              <a:xfrm>
                <a:off x="5087814" y="3833447"/>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5" name="TextBox 44"/>
            <p:cNvSpPr txBox="1"/>
            <p:nvPr/>
          </p:nvSpPr>
          <p:spPr>
            <a:xfrm>
              <a:off x="457200" y="3352800"/>
              <a:ext cx="4800600" cy="400110"/>
            </a:xfrm>
            <a:prstGeom prst="rect">
              <a:avLst/>
            </a:prstGeom>
            <a:noFill/>
          </p:spPr>
          <p:txBody>
            <a:bodyPr wrap="square" rtlCol="0">
              <a:spAutoFit/>
            </a:bodyPr>
            <a:lstStyle/>
            <a:p>
              <a:r>
                <a:rPr lang="en-US" sz="2000" b="1" dirty="0" smtClean="0">
                  <a:latin typeface="Courier New" pitchFamily="49" charset="0"/>
                  <a:cs typeface="Courier New" pitchFamily="49" charset="0"/>
                </a:rPr>
                <a:t>Integer y = </a:t>
              </a:r>
              <a:r>
                <a:rPr lang="en-US" sz="2000" b="1" dirty="0" smtClean="0">
                  <a:solidFill>
                    <a:srgbClr val="0000FF"/>
                  </a:solidFill>
                  <a:latin typeface="Courier New" pitchFamily="49" charset="0"/>
                  <a:cs typeface="Courier New" pitchFamily="49" charset="0"/>
                </a:rPr>
                <a:t>new</a:t>
              </a:r>
              <a:r>
                <a:rPr lang="en-US" sz="2000" b="1" dirty="0" smtClean="0">
                  <a:latin typeface="Courier New" pitchFamily="49" charset="0"/>
                  <a:cs typeface="Courier New" pitchFamily="49" charset="0"/>
                </a:rPr>
                <a:t> Integer(</a:t>
              </a:r>
              <a:r>
                <a:rPr lang="en-US" sz="2000" b="1" dirty="0" smtClean="0">
                  <a:solidFill>
                    <a:srgbClr val="006600"/>
                  </a:solidFill>
                  <a:latin typeface="Courier New" pitchFamily="49" charset="0"/>
                  <a:cs typeface="Courier New" pitchFamily="49" charset="0"/>
                </a:rPr>
                <a:t>20</a:t>
              </a:r>
              <a:r>
                <a:rPr lang="en-US" sz="2000" b="1" dirty="0" smtClean="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grpSp>
        <p:nvGrpSpPr>
          <p:cNvPr id="49" name="Group 48"/>
          <p:cNvGrpSpPr/>
          <p:nvPr/>
        </p:nvGrpSpPr>
        <p:grpSpPr>
          <a:xfrm>
            <a:off x="228600" y="4267200"/>
            <a:ext cx="8610600" cy="1019963"/>
            <a:chOff x="228600" y="4267200"/>
            <a:chExt cx="8610600" cy="1019963"/>
          </a:xfrm>
        </p:grpSpPr>
        <p:grpSp>
          <p:nvGrpSpPr>
            <p:cNvPr id="43" name="Group 42"/>
            <p:cNvGrpSpPr/>
            <p:nvPr/>
          </p:nvGrpSpPr>
          <p:grpSpPr>
            <a:xfrm>
              <a:off x="5105400" y="4267200"/>
              <a:ext cx="3733800" cy="1019963"/>
              <a:chOff x="4783014" y="4290647"/>
              <a:chExt cx="3733800" cy="1019963"/>
            </a:xfrm>
          </p:grpSpPr>
          <p:sp>
            <p:nvSpPr>
              <p:cNvPr id="32" name="Rectangle 11"/>
              <p:cNvSpPr>
                <a:spLocks noChangeArrowheads="1"/>
              </p:cNvSpPr>
              <p:nvPr/>
            </p:nvSpPr>
            <p:spPr bwMode="auto">
              <a:xfrm>
                <a:off x="5087814" y="4331678"/>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3" name="Rectangle 12"/>
              <p:cNvSpPr>
                <a:spLocks noChangeArrowheads="1"/>
              </p:cNvSpPr>
              <p:nvPr/>
            </p:nvSpPr>
            <p:spPr bwMode="auto">
              <a:xfrm>
                <a:off x="6611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4" name="Line 13"/>
              <p:cNvSpPr>
                <a:spLocks noChangeShapeType="1"/>
              </p:cNvSpPr>
              <p:nvPr/>
            </p:nvSpPr>
            <p:spPr bwMode="auto">
              <a:xfrm>
                <a:off x="5545014" y="4636478"/>
                <a:ext cx="1066800" cy="0"/>
              </a:xfrm>
              <a:prstGeom prst="line">
                <a:avLst/>
              </a:prstGeom>
              <a:noFill/>
              <a:ln w="28575">
                <a:solidFill>
                  <a:schemeClr val="tx1"/>
                </a:solidFill>
                <a:round/>
                <a:headEnd/>
                <a:tailEnd type="triangle" w="med" len="med"/>
              </a:ln>
            </p:spPr>
            <p:txBody>
              <a:bodyPr/>
              <a:lstStyle/>
              <a:p>
                <a:endParaRPr lang="en-US" dirty="0"/>
              </a:p>
            </p:txBody>
          </p:sp>
          <p:sp>
            <p:nvSpPr>
              <p:cNvPr id="35" name="Rectangle 17"/>
              <p:cNvSpPr>
                <a:spLocks noChangeArrowheads="1"/>
              </p:cNvSpPr>
              <p:nvPr/>
            </p:nvSpPr>
            <p:spPr bwMode="auto">
              <a:xfrm>
                <a:off x="6992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i</a:t>
                </a:r>
              </a:p>
            </p:txBody>
          </p:sp>
          <p:sp>
            <p:nvSpPr>
              <p:cNvPr id="36" name="Rectangle 18"/>
              <p:cNvSpPr>
                <a:spLocks noChangeArrowheads="1"/>
              </p:cNvSpPr>
              <p:nvPr/>
            </p:nvSpPr>
            <p:spPr bwMode="auto">
              <a:xfrm>
                <a:off x="7373814" y="4331678"/>
                <a:ext cx="3810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7" name="Rectangle 19"/>
              <p:cNvSpPr>
                <a:spLocks noChangeArrowheads="1"/>
              </p:cNvSpPr>
              <p:nvPr/>
            </p:nvSpPr>
            <p:spPr bwMode="auto">
              <a:xfrm>
                <a:off x="7754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t</a:t>
                </a:r>
              </a:p>
            </p:txBody>
          </p:sp>
          <p:sp>
            <p:nvSpPr>
              <p:cNvPr id="38" name="Rectangle 20"/>
              <p:cNvSpPr>
                <a:spLocks noChangeArrowheads="1"/>
              </p:cNvSpPr>
              <p:nvPr/>
            </p:nvSpPr>
            <p:spPr bwMode="auto">
              <a:xfrm>
                <a:off x="8135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9" name="Text Box 21"/>
              <p:cNvSpPr txBox="1">
                <a:spLocks noChangeArrowheads="1"/>
              </p:cNvSpPr>
              <p:nvPr/>
            </p:nvSpPr>
            <p:spPr bwMode="auto">
              <a:xfrm>
                <a:off x="5087814" y="4941278"/>
                <a:ext cx="787395" cy="369332"/>
              </a:xfrm>
              <a:prstGeom prst="rect">
                <a:avLst/>
              </a:prstGeom>
              <a:noFill/>
              <a:ln w="9525">
                <a:noFill/>
                <a:miter lim="800000"/>
                <a:headEnd/>
                <a:tailEnd/>
              </a:ln>
            </p:spPr>
            <p:txBody>
              <a:bodyPr wrap="none">
                <a:spAutoFit/>
              </a:bodyPr>
              <a:lstStyle/>
              <a:p>
                <a:pPr algn="l"/>
                <a:r>
                  <a:rPr lang="en-US" i="1" dirty="0">
                    <a:solidFill>
                      <a:srgbClr val="7030A0"/>
                    </a:solidFill>
                  </a:rPr>
                  <a:t>String</a:t>
                </a:r>
              </a:p>
            </p:txBody>
          </p:sp>
          <p:sp>
            <p:nvSpPr>
              <p:cNvPr id="40" name="Text Box 24"/>
              <p:cNvSpPr txBox="1">
                <a:spLocks noChangeArrowheads="1"/>
              </p:cNvSpPr>
              <p:nvPr/>
            </p:nvSpPr>
            <p:spPr bwMode="auto">
              <a:xfrm>
                <a:off x="4783014" y="4290647"/>
                <a:ext cx="285750" cy="366713"/>
              </a:xfrm>
              <a:prstGeom prst="rect">
                <a:avLst/>
              </a:prstGeom>
              <a:noFill/>
              <a:ln w="9525">
                <a:noFill/>
                <a:miter lim="800000"/>
                <a:headEnd/>
                <a:tailEnd/>
              </a:ln>
            </p:spPr>
            <p:txBody>
              <a:bodyPr wrap="none">
                <a:spAutoFit/>
              </a:bodyPr>
              <a:lstStyle/>
              <a:p>
                <a:pPr algn="l"/>
                <a:r>
                  <a:rPr lang="en-US" dirty="0"/>
                  <a:t>z</a:t>
                </a:r>
              </a:p>
            </p:txBody>
          </p:sp>
        </p:grpSp>
        <p:sp>
          <p:nvSpPr>
            <p:cNvPr id="46" name="TextBox 45"/>
            <p:cNvSpPr txBox="1"/>
            <p:nvPr/>
          </p:nvSpPr>
          <p:spPr>
            <a:xfrm>
              <a:off x="228600" y="4343400"/>
              <a:ext cx="4953000" cy="400110"/>
            </a:xfrm>
            <a:prstGeom prst="rect">
              <a:avLst/>
            </a:prstGeom>
            <a:noFill/>
          </p:spPr>
          <p:txBody>
            <a:bodyPr wrap="square" rtlCol="0">
              <a:spAutoFit/>
            </a:bodyPr>
            <a:lstStyle/>
            <a:p>
              <a:r>
                <a:rPr lang="en-US" sz="2000" b="1" dirty="0" smtClean="0">
                  <a:latin typeface="Courier New" pitchFamily="49" charset="0"/>
                  <a:cs typeface="Courier New" pitchFamily="49" charset="0"/>
                </a:rPr>
                <a:t>String z = </a:t>
              </a:r>
              <a:r>
                <a:rPr lang="en-US" sz="2000" b="1" dirty="0" smtClean="0">
                  <a:solidFill>
                    <a:srgbClr val="0000FF"/>
                  </a:solidFill>
                  <a:latin typeface="Courier New" pitchFamily="49" charset="0"/>
                  <a:cs typeface="Courier New" pitchFamily="49" charset="0"/>
                </a:rPr>
                <a:t>new</a:t>
              </a:r>
              <a:r>
                <a:rPr lang="en-US" sz="2000" b="1" dirty="0" smtClean="0">
                  <a:latin typeface="Courier New" pitchFamily="49" charset="0"/>
                  <a:cs typeface="Courier New" pitchFamily="49" charset="0"/>
                </a:rPr>
                <a:t> String(</a:t>
              </a:r>
              <a:r>
                <a:rPr lang="en-US" sz="2000" b="1" dirty="0" smtClean="0">
                  <a:solidFill>
                    <a:srgbClr val="006600"/>
                  </a:solidFill>
                  <a:latin typeface="Courier New" pitchFamily="49" charset="0"/>
                  <a:cs typeface="Courier New" pitchFamily="49" charset="0"/>
                </a:rPr>
                <a:t>"hi th"</a:t>
              </a:r>
              <a:r>
                <a:rPr lang="en-US" sz="2000" b="1" dirty="0" smtClean="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sp>
        <p:nvSpPr>
          <p:cNvPr id="50" name="Content Placeholder 2"/>
          <p:cNvSpPr txBox="1">
            <a:spLocks/>
          </p:cNvSpPr>
          <p:nvPr/>
        </p:nvSpPr>
        <p:spPr bwMode="auto">
          <a:xfrm>
            <a:off x="381000" y="5287163"/>
            <a:ext cx="8534400" cy="1189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kumimoji="0" lang="en-US" sz="2000" b="0" i="0" u="none" strike="noStrike" kern="0" cap="none" spc="0" normalizeH="0" baseline="0" noProof="0" dirty="0" smtClean="0">
                <a:ln>
                  <a:noFill/>
                </a:ln>
                <a:effectLst/>
                <a:uLnTx/>
                <a:uFillTx/>
                <a:latin typeface="+mn-lt"/>
                <a:ea typeface="+mn-ea"/>
                <a:cs typeface="+mn-cs"/>
              </a:rPr>
              <a:t>An instance (object) of a class only comes into existence (constructed) when the</a:t>
            </a:r>
            <a:r>
              <a:rPr kumimoji="0" lang="en-US" sz="2000" b="0" i="0" u="none" strike="noStrike" kern="0" cap="none" spc="0" normalizeH="0" baseline="0" noProof="0" dirty="0" smtClean="0">
                <a:ln>
                  <a:noFill/>
                </a:ln>
                <a:solidFill>
                  <a:srgbClr val="0000FF"/>
                </a:solidFill>
                <a:effectLst/>
                <a:uLnTx/>
                <a:uFillTx/>
                <a:latin typeface="+mn-lt"/>
                <a:ea typeface="+mn-ea"/>
                <a:cs typeface="+mn-cs"/>
              </a:rPr>
              <a:t> new </a:t>
            </a:r>
            <a:r>
              <a:rPr kumimoji="0" lang="en-US" sz="2000" b="0" i="0" u="none" strike="noStrike" kern="0" cap="none" spc="0" normalizeH="0" baseline="0" noProof="0" dirty="0" smtClean="0">
                <a:ln>
                  <a:noFill/>
                </a:ln>
                <a:effectLst/>
                <a:uLnTx/>
                <a:uFillTx/>
                <a:latin typeface="+mn-lt"/>
                <a:ea typeface="+mn-ea"/>
                <a:cs typeface="+mn-cs"/>
              </a:rPr>
              <a:t>operator</a:t>
            </a:r>
            <a:r>
              <a:rPr kumimoji="0" lang="en-US" sz="2000" b="0" i="0" u="none" strike="noStrike" kern="0" cap="none" spc="0" normalizeH="0" noProof="0" dirty="0" smtClean="0">
                <a:ln>
                  <a:noFill/>
                </a:ln>
                <a:effectLst/>
                <a:uLnTx/>
                <a:uFillTx/>
                <a:latin typeface="+mn-lt"/>
                <a:ea typeface="+mn-ea"/>
                <a:cs typeface="+mn-cs"/>
              </a:rPr>
              <a:t> is applied</a:t>
            </a:r>
            <a:endParaRPr kumimoji="0" lang="en-US" sz="2000" b="0" i="0" u="none" strike="noStrike" kern="0" cap="none" spc="0" normalizeH="0" baseline="0" noProof="0" dirty="0" smtClean="0">
              <a:ln>
                <a:noFill/>
              </a:ln>
              <a:effectLst/>
              <a:uLnTx/>
              <a:uFillTx/>
              <a:latin typeface="+mn-lt"/>
              <a:ea typeface="+mn-ea"/>
              <a:cs typeface="+mn-cs"/>
            </a:endParaRPr>
          </a:p>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smtClean="0">
                <a:latin typeface="+mn-lt"/>
                <a:cs typeface="+mn-cs"/>
              </a:rPr>
              <a:t>A reference variable only contains a reference or pointer to an object.</a:t>
            </a:r>
            <a:endParaRPr kumimoji="0" lang="en-US" sz="2000" b="0" i="0" u="none" strike="noStrike" kern="0" cap="none" spc="0" normalizeH="0" baseline="0" noProof="0" dirty="0">
              <a:ln>
                <a:noFill/>
              </a:ln>
              <a:effectLst/>
              <a:uLnTx/>
              <a:uFillTx/>
              <a:latin typeface="+mn-lt"/>
              <a:cs typeface="+mn-cs"/>
            </a:endParaRPr>
          </a:p>
        </p:txBody>
      </p:sp>
      <p:sp>
        <p:nvSpPr>
          <p:cNvPr id="52"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ssolv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(3/4)</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smtClean="0">
                <a:solidFill>
                  <a:srgbClr val="0000FF"/>
                </a:solidFill>
              </a:rPr>
              <a:t>Recap: Object References (2/2)</a:t>
            </a:r>
          </a:p>
          <a:p>
            <a:pPr marL="784225" lvl="1" indent="-457200">
              <a:spcBef>
                <a:spcPts val="600"/>
              </a:spcBef>
              <a:buClr>
                <a:schemeClr val="bg2"/>
              </a:buClr>
              <a:buSzPct val="100000"/>
              <a:defRPr/>
            </a:pPr>
            <a:r>
              <a:rPr lang="en-US" sz="2400" dirty="0" smtClean="0"/>
              <a:t>Look at it in more details: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27</a:t>
            </a:fld>
            <a:endParaRPr lang="en-US" sz="1600" dirty="0"/>
          </a:p>
        </p:txBody>
      </p:sp>
      <p:sp>
        <p:nvSpPr>
          <p:cNvPr id="50" name="Content Placeholder 2"/>
          <p:cNvSpPr txBox="1">
            <a:spLocks/>
          </p:cNvSpPr>
          <p:nvPr/>
        </p:nvSpPr>
        <p:spPr bwMode="auto">
          <a:xfrm>
            <a:off x="381000" y="5486400"/>
            <a:ext cx="85344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smtClean="0">
                <a:latin typeface="+mn-lt"/>
                <a:cs typeface="+mn-cs"/>
              </a:rPr>
              <a:t>Output</a:t>
            </a:r>
            <a:r>
              <a:rPr kumimoji="0" lang="en-US" sz="2000" b="0" i="0" u="none" strike="noStrike" kern="0" cap="none" spc="0" normalizeH="0" baseline="0" noProof="0" dirty="0" smtClean="0">
                <a:ln>
                  <a:noFill/>
                </a:ln>
                <a:effectLst/>
                <a:uLnTx/>
                <a:uFillTx/>
                <a:latin typeface="+mn-lt"/>
                <a:ea typeface="+mn-ea"/>
                <a:cs typeface="+mn-cs"/>
              </a:rPr>
              <a:t>:</a:t>
            </a:r>
            <a:endParaRPr kumimoji="0" lang="en-US" sz="2000" b="0" i="0" u="none" strike="noStrike" kern="0" cap="none" spc="0" normalizeH="0" baseline="0" noProof="0" dirty="0">
              <a:ln>
                <a:noFill/>
              </a:ln>
              <a:effectLst/>
              <a:uLnTx/>
              <a:uFillTx/>
              <a:latin typeface="+mn-lt"/>
              <a:cs typeface="+mn-cs"/>
            </a:endParaRPr>
          </a:p>
        </p:txBody>
      </p:sp>
      <p:sp>
        <p:nvSpPr>
          <p:cNvPr id="33" name="Rectangle 4"/>
          <p:cNvSpPr>
            <a:spLocks noChangeArrowheads="1"/>
          </p:cNvSpPr>
          <p:nvPr/>
        </p:nvSpPr>
        <p:spPr bwMode="auto">
          <a:xfrm>
            <a:off x="457200" y="2362200"/>
            <a:ext cx="1425390"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Integer y</a:t>
            </a:r>
          </a:p>
        </p:txBody>
      </p:sp>
      <p:sp>
        <p:nvSpPr>
          <p:cNvPr id="34" name="Rectangle 5"/>
          <p:cNvSpPr>
            <a:spLocks noChangeArrowheads="1"/>
          </p:cNvSpPr>
          <p:nvPr/>
        </p:nvSpPr>
        <p:spPr bwMode="auto">
          <a:xfrm>
            <a:off x="2057400" y="236220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Integer(20);</a:t>
            </a:r>
          </a:p>
        </p:txBody>
      </p:sp>
      <p:sp>
        <p:nvSpPr>
          <p:cNvPr id="35" name="Rectangle 6"/>
          <p:cNvSpPr>
            <a:spLocks noChangeArrowheads="1"/>
          </p:cNvSpPr>
          <p:nvPr/>
        </p:nvSpPr>
        <p:spPr bwMode="auto">
          <a:xfrm>
            <a:off x="1828800" y="2362200"/>
            <a:ext cx="322524" cy="369332"/>
          </a:xfrm>
          <a:prstGeom prst="rect">
            <a:avLst/>
          </a:prstGeom>
          <a:noFill/>
          <a:ln w="9525">
            <a:noFill/>
            <a:miter lim="800000"/>
            <a:headEnd/>
            <a:tailEnd/>
          </a:ln>
        </p:spPr>
        <p:txBody>
          <a:bodyPr wrap="none">
            <a:spAutoFit/>
          </a:bodyPr>
          <a:lstStyle/>
          <a:p>
            <a:pPr algn="l"/>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36" name="Rectangle 8"/>
          <p:cNvSpPr>
            <a:spLocks noChangeArrowheads="1"/>
          </p:cNvSpPr>
          <p:nvPr/>
        </p:nvSpPr>
        <p:spPr bwMode="auto">
          <a:xfrm>
            <a:off x="7719647" y="2286000"/>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grpSp>
        <p:nvGrpSpPr>
          <p:cNvPr id="37" name="Group 36"/>
          <p:cNvGrpSpPr/>
          <p:nvPr/>
        </p:nvGrpSpPr>
        <p:grpSpPr>
          <a:xfrm>
            <a:off x="5410200" y="2286000"/>
            <a:ext cx="1252172" cy="911836"/>
            <a:chOff x="4929553" y="2274277"/>
            <a:chExt cx="1252172" cy="911836"/>
          </a:xfrm>
        </p:grpSpPr>
        <p:sp>
          <p:nvSpPr>
            <p:cNvPr id="38" name="Rectangle 7"/>
            <p:cNvSpPr>
              <a:spLocks noChangeArrowheads="1"/>
            </p:cNvSpPr>
            <p:nvPr/>
          </p:nvSpPr>
          <p:spPr bwMode="auto">
            <a:xfrm>
              <a:off x="5257800" y="22860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9" name="Text Box 10"/>
            <p:cNvSpPr txBox="1">
              <a:spLocks noChangeArrowheads="1"/>
            </p:cNvSpPr>
            <p:nvPr/>
          </p:nvSpPr>
          <p:spPr bwMode="auto">
            <a:xfrm>
              <a:off x="4929553" y="2274277"/>
              <a:ext cx="296863" cy="366713"/>
            </a:xfrm>
            <a:prstGeom prst="rect">
              <a:avLst/>
            </a:prstGeom>
            <a:noFill/>
            <a:ln w="9525">
              <a:noFill/>
              <a:miter lim="800000"/>
              <a:headEnd/>
              <a:tailEnd/>
            </a:ln>
          </p:spPr>
          <p:txBody>
            <a:bodyPr wrap="none">
              <a:spAutoFit/>
            </a:bodyPr>
            <a:lstStyle/>
            <a:p>
              <a:pPr algn="l"/>
              <a:r>
                <a:rPr lang="en-US" dirty="0"/>
                <a:t>y</a:t>
              </a:r>
            </a:p>
          </p:txBody>
        </p:sp>
        <p:sp>
          <p:nvSpPr>
            <p:cNvPr id="40" name="Text Box 11"/>
            <p:cNvSpPr txBox="1">
              <a:spLocks noChangeArrowheads="1"/>
            </p:cNvSpPr>
            <p:nvPr/>
          </p:nvSpPr>
          <p:spPr bwMode="auto">
            <a:xfrm>
              <a:off x="5257800" y="28194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1" name="Rectangle 13"/>
          <p:cNvSpPr>
            <a:spLocks noChangeArrowheads="1"/>
          </p:cNvSpPr>
          <p:nvPr/>
        </p:nvSpPr>
        <p:spPr bwMode="auto">
          <a:xfrm>
            <a:off x="457200" y="2768600"/>
            <a:ext cx="1715648" cy="369332"/>
          </a:xfrm>
          <a:prstGeom prst="rect">
            <a:avLst/>
          </a:prstGeom>
          <a:noFill/>
          <a:ln w="9525">
            <a:noFill/>
            <a:miter lim="800000"/>
            <a:headEnd/>
            <a:tailEnd/>
          </a:ln>
        </p:spPr>
        <p:txBody>
          <a:bodyPr wrap="square">
            <a:spAutoFit/>
          </a:bodyPr>
          <a:lstStyle/>
          <a:p>
            <a:pPr algn="l"/>
            <a:r>
              <a:rPr lang="en-US" b="1" dirty="0">
                <a:latin typeface="Courier New" pitchFamily="49" charset="0"/>
                <a:cs typeface="Courier New" pitchFamily="49" charset="0"/>
              </a:rPr>
              <a:t>Integer </a:t>
            </a:r>
            <a:r>
              <a:rPr lang="en-US" b="1" dirty="0" smtClean="0">
                <a:latin typeface="Courier New" pitchFamily="49" charset="0"/>
                <a:cs typeface="Courier New" pitchFamily="49" charset="0"/>
              </a:rPr>
              <a:t>w;</a:t>
            </a:r>
            <a:endParaRPr lang="en-US" b="1" dirty="0">
              <a:latin typeface="Courier New" pitchFamily="49" charset="0"/>
              <a:cs typeface="Courier New" pitchFamily="49" charset="0"/>
            </a:endParaRPr>
          </a:p>
        </p:txBody>
      </p:sp>
      <p:sp>
        <p:nvSpPr>
          <p:cNvPr id="42" name="Rectangle 14"/>
          <p:cNvSpPr>
            <a:spLocks noChangeArrowheads="1"/>
          </p:cNvSpPr>
          <p:nvPr/>
        </p:nvSpPr>
        <p:spPr bwMode="auto">
          <a:xfrm>
            <a:off x="990600" y="307975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a:t>
            </a:r>
            <a:r>
              <a:rPr lang="en-US" b="1" dirty="0">
                <a:solidFill>
                  <a:srgbClr val="006600"/>
                </a:solidFill>
                <a:latin typeface="Courier New" pitchFamily="49" charset="0"/>
                <a:cs typeface="Courier New" pitchFamily="49" charset="0"/>
              </a:rPr>
              <a:t>20</a:t>
            </a:r>
            <a:r>
              <a:rPr lang="en-US" b="1" dirty="0">
                <a:latin typeface="Courier New" pitchFamily="49" charset="0"/>
                <a:cs typeface="Courier New" pitchFamily="49" charset="0"/>
              </a:rPr>
              <a:t>);</a:t>
            </a:r>
          </a:p>
        </p:txBody>
      </p:sp>
      <p:grpSp>
        <p:nvGrpSpPr>
          <p:cNvPr id="43" name="Group 34"/>
          <p:cNvGrpSpPr>
            <a:grpSpLocks/>
          </p:cNvGrpSpPr>
          <p:nvPr/>
        </p:nvGrpSpPr>
        <p:grpSpPr bwMode="auto">
          <a:xfrm>
            <a:off x="457201" y="3079750"/>
            <a:ext cx="682625" cy="400050"/>
            <a:chOff x="384" y="1972"/>
            <a:chExt cx="430" cy="252"/>
          </a:xfrm>
        </p:grpSpPr>
        <p:sp>
          <p:nvSpPr>
            <p:cNvPr id="44" name="Rectangle 15"/>
            <p:cNvSpPr>
              <a:spLocks noChangeArrowheads="1"/>
            </p:cNvSpPr>
            <p:nvPr/>
          </p:nvSpPr>
          <p:spPr bwMode="auto">
            <a:xfrm>
              <a:off x="480" y="1972"/>
              <a:ext cx="334" cy="252"/>
            </a:xfrm>
            <a:prstGeom prst="rect">
              <a:avLst/>
            </a:prstGeom>
            <a:noFill/>
            <a:ln w="9525">
              <a:noFill/>
              <a:miter lim="800000"/>
              <a:headEnd/>
              <a:tailEnd/>
            </a:ln>
          </p:spPr>
          <p:txBody>
            <a:bodyPr wrap="none">
              <a:spAutoFit/>
            </a:bodyPr>
            <a:lstStyle/>
            <a:p>
              <a:pPr algn="l"/>
              <a:r>
                <a:rPr lang="en-US" sz="2000" dirty="0" smtClean="0"/>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p:txBody>
        </p:sp>
        <p:sp>
          <p:nvSpPr>
            <p:cNvPr id="45" name="Rectangle 16"/>
            <p:cNvSpPr>
              <a:spLocks noChangeArrowheads="1"/>
            </p:cNvSpPr>
            <p:nvPr/>
          </p:nvSpPr>
          <p:spPr bwMode="auto">
            <a:xfrm>
              <a:off x="384" y="1972"/>
              <a:ext cx="203" cy="233"/>
            </a:xfrm>
            <a:prstGeom prst="rect">
              <a:avLst/>
            </a:prstGeom>
            <a:noFill/>
            <a:ln w="9525">
              <a:noFill/>
              <a:miter lim="800000"/>
              <a:headEnd/>
              <a:tailEnd/>
            </a:ln>
          </p:spPr>
          <p:txBody>
            <a:bodyPr wrap="none">
              <a:spAutoFit/>
            </a:bodyPr>
            <a:lstStyle/>
            <a:p>
              <a:pPr algn="l"/>
              <a:r>
                <a:rPr lang="en-US" b="1" dirty="0" smtClean="0">
                  <a:latin typeface="Courier New" pitchFamily="49" charset="0"/>
                  <a:cs typeface="Courier New" pitchFamily="49" charset="0"/>
                </a:rPr>
                <a:t>w</a:t>
              </a:r>
              <a:endParaRPr lang="en-US" b="1" dirty="0">
                <a:latin typeface="Courier New" pitchFamily="49" charset="0"/>
                <a:cs typeface="Courier New" pitchFamily="49" charset="0"/>
              </a:endParaRPr>
            </a:p>
          </p:txBody>
        </p:sp>
      </p:grpSp>
      <p:sp>
        <p:nvSpPr>
          <p:cNvPr id="46" name="Rectangle 24"/>
          <p:cNvSpPr>
            <a:spLocks noChangeArrowheads="1"/>
          </p:cNvSpPr>
          <p:nvPr/>
        </p:nvSpPr>
        <p:spPr bwMode="auto">
          <a:xfrm>
            <a:off x="457200" y="3443288"/>
            <a:ext cx="5009705" cy="646331"/>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(w </a:t>
            </a:r>
            <a:r>
              <a:rPr lang="en-US" b="1" dirty="0">
                <a:latin typeface="Courier New" pitchFamily="49" charset="0"/>
                <a:cs typeface="Courier New" pitchFamily="49" charset="0"/>
              </a:rPr>
              <a:t>== y) </a:t>
            </a:r>
            <a:endParaRPr lang="en-US" b="1" dirty="0" smtClean="0">
              <a:latin typeface="Courier New" pitchFamily="49" charset="0"/>
              <a:cs typeface="Courier New" pitchFamily="49" charset="0"/>
            </a:endParaRPr>
          </a:p>
          <a:p>
            <a:pPr algn="l"/>
            <a:r>
              <a:rPr lang="en-US" b="1" dirty="0" smtClean="0">
                <a:latin typeface="Courier New" pitchFamily="49" charset="0"/>
                <a:cs typeface="Courier New" pitchFamily="49" charset="0"/>
              </a:rPr>
              <a:t>  System.out.println(</a:t>
            </a:r>
            <a:r>
              <a:rPr lang="en-US" b="1" dirty="0" smtClean="0">
                <a:solidFill>
                  <a:srgbClr val="006600"/>
                </a:solidFill>
                <a:latin typeface="Courier New" pitchFamily="49" charset="0"/>
                <a:cs typeface="Courier New" pitchFamily="49" charset="0"/>
              </a:rPr>
              <a:t>"1</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w </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y"</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47" name="Rectangle 25"/>
          <p:cNvSpPr>
            <a:spLocks noChangeArrowheads="1"/>
          </p:cNvSpPr>
          <p:nvPr/>
        </p:nvSpPr>
        <p:spPr bwMode="auto">
          <a:xfrm>
            <a:off x="457200" y="4181228"/>
            <a:ext cx="1011815" cy="369332"/>
          </a:xfrm>
          <a:prstGeom prst="rect">
            <a:avLst/>
          </a:prstGeom>
          <a:noFill/>
          <a:ln w="9525">
            <a:noFill/>
            <a:miter lim="800000"/>
            <a:headEnd/>
            <a:tailEnd/>
          </a:ln>
        </p:spPr>
        <p:txBody>
          <a:bodyPr wrap="none">
            <a:spAutoFit/>
          </a:bodyPr>
          <a:lstStyle/>
          <a:p>
            <a:pPr algn="l"/>
            <a:r>
              <a:rPr lang="en-US" b="1" dirty="0" smtClean="0">
                <a:latin typeface="Courier New" pitchFamily="49" charset="0"/>
                <a:cs typeface="Courier New" pitchFamily="49" charset="0"/>
              </a:rPr>
              <a:t>w </a:t>
            </a:r>
            <a:r>
              <a:rPr lang="en-US" b="1" dirty="0">
                <a:latin typeface="Courier New" pitchFamily="49" charset="0"/>
                <a:cs typeface="Courier New" pitchFamily="49" charset="0"/>
              </a:rPr>
              <a:t>= y;</a:t>
            </a:r>
          </a:p>
        </p:txBody>
      </p:sp>
      <p:sp>
        <p:nvSpPr>
          <p:cNvPr id="48" name="Rectangle 26"/>
          <p:cNvSpPr>
            <a:spLocks noChangeArrowheads="1"/>
          </p:cNvSpPr>
          <p:nvPr/>
        </p:nvSpPr>
        <p:spPr bwMode="auto">
          <a:xfrm>
            <a:off x="457200" y="4562228"/>
            <a:ext cx="5285421" cy="646331"/>
          </a:xfrm>
          <a:prstGeom prst="rect">
            <a:avLst/>
          </a:prstGeom>
          <a:noFill/>
          <a:ln w="9525">
            <a:noFill/>
            <a:miter lim="800000"/>
            <a:headEnd/>
            <a:tailEnd/>
          </a:ln>
        </p:spPr>
        <p:txBody>
          <a:bodyPr wrap="none">
            <a:spAutoFit/>
          </a:bodyPr>
          <a:lstStyle/>
          <a:p>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(w </a:t>
            </a:r>
            <a:r>
              <a:rPr lang="en-US" b="1" dirty="0">
                <a:latin typeface="Courier New" pitchFamily="49" charset="0"/>
                <a:cs typeface="Courier New" pitchFamily="49" charset="0"/>
              </a:rPr>
              <a:t>== y) </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System.out.println(</a:t>
            </a:r>
            <a:r>
              <a:rPr lang="en-US" b="1" dirty="0" smtClean="0">
                <a:solidFill>
                  <a:srgbClr val="006600"/>
                </a:solidFill>
                <a:latin typeface="Courier New" pitchFamily="49" charset="0"/>
                <a:cs typeface="Courier New" pitchFamily="49" charset="0"/>
              </a:rPr>
              <a:t>"2</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w </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y"</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49" name="Rectangle 27"/>
          <p:cNvSpPr>
            <a:spLocks noChangeArrowheads="1"/>
          </p:cNvSpPr>
          <p:nvPr/>
        </p:nvSpPr>
        <p:spPr bwMode="auto">
          <a:xfrm>
            <a:off x="7719647" y="3657600"/>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grpSp>
        <p:nvGrpSpPr>
          <p:cNvPr id="51" name="Group 50"/>
          <p:cNvGrpSpPr/>
          <p:nvPr/>
        </p:nvGrpSpPr>
        <p:grpSpPr>
          <a:xfrm>
            <a:off x="5410200" y="3669323"/>
            <a:ext cx="1228725" cy="900113"/>
            <a:chOff x="4953000" y="3657600"/>
            <a:chExt cx="1228725" cy="900113"/>
          </a:xfrm>
        </p:grpSpPr>
        <p:sp>
          <p:nvSpPr>
            <p:cNvPr id="52" name="Rectangle 29"/>
            <p:cNvSpPr>
              <a:spLocks noChangeArrowheads="1"/>
            </p:cNvSpPr>
            <p:nvPr/>
          </p:nvSpPr>
          <p:spPr bwMode="auto">
            <a:xfrm>
              <a:off x="5257800" y="36576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53" name="Text Box 30"/>
            <p:cNvSpPr txBox="1">
              <a:spLocks noChangeArrowheads="1"/>
            </p:cNvSpPr>
            <p:nvPr/>
          </p:nvSpPr>
          <p:spPr bwMode="auto">
            <a:xfrm>
              <a:off x="4953000" y="3657600"/>
              <a:ext cx="351378" cy="369332"/>
            </a:xfrm>
            <a:prstGeom prst="rect">
              <a:avLst/>
            </a:prstGeom>
            <a:noFill/>
            <a:ln w="9525">
              <a:noFill/>
              <a:miter lim="800000"/>
              <a:headEnd/>
              <a:tailEnd/>
            </a:ln>
          </p:spPr>
          <p:txBody>
            <a:bodyPr wrap="none">
              <a:spAutoFit/>
            </a:bodyPr>
            <a:lstStyle/>
            <a:p>
              <a:pPr algn="l"/>
              <a:r>
                <a:rPr lang="en-US" dirty="0" smtClean="0"/>
                <a:t>w</a:t>
              </a:r>
              <a:endParaRPr lang="en-US" dirty="0"/>
            </a:p>
          </p:txBody>
        </p:sp>
        <p:sp>
          <p:nvSpPr>
            <p:cNvPr id="54" name="Text Box 31"/>
            <p:cNvSpPr txBox="1">
              <a:spLocks noChangeArrowheads="1"/>
            </p:cNvSpPr>
            <p:nvPr/>
          </p:nvSpPr>
          <p:spPr bwMode="auto">
            <a:xfrm>
              <a:off x="5257800" y="41910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55" name="Line 32"/>
          <p:cNvSpPr>
            <a:spLocks noChangeShapeType="1"/>
          </p:cNvSpPr>
          <p:nvPr/>
        </p:nvSpPr>
        <p:spPr bwMode="auto">
          <a:xfrm>
            <a:off x="6248399" y="3962400"/>
            <a:ext cx="1471247" cy="0"/>
          </a:xfrm>
          <a:prstGeom prst="line">
            <a:avLst/>
          </a:prstGeom>
          <a:noFill/>
          <a:ln w="28575">
            <a:solidFill>
              <a:schemeClr val="tx1"/>
            </a:solidFill>
            <a:round/>
            <a:headEnd/>
            <a:tailEnd type="triangle" w="med" len="med"/>
          </a:ln>
        </p:spPr>
        <p:txBody>
          <a:bodyPr/>
          <a:lstStyle/>
          <a:p>
            <a:endParaRPr lang="en-US" dirty="0"/>
          </a:p>
        </p:txBody>
      </p:sp>
      <p:sp>
        <p:nvSpPr>
          <p:cNvPr id="56" name="Line 33"/>
          <p:cNvSpPr>
            <a:spLocks noChangeShapeType="1"/>
          </p:cNvSpPr>
          <p:nvPr/>
        </p:nvSpPr>
        <p:spPr bwMode="auto">
          <a:xfrm flipV="1">
            <a:off x="6248399" y="2667000"/>
            <a:ext cx="1447801" cy="1295400"/>
          </a:xfrm>
          <a:prstGeom prst="line">
            <a:avLst/>
          </a:prstGeom>
          <a:noFill/>
          <a:ln w="28575">
            <a:solidFill>
              <a:schemeClr val="tx1"/>
            </a:solidFill>
            <a:round/>
            <a:headEnd/>
            <a:tailEnd type="triangle" w="med" len="med"/>
          </a:ln>
        </p:spPr>
        <p:txBody>
          <a:bodyPr/>
          <a:lstStyle/>
          <a:p>
            <a:endParaRPr lang="en-US" dirty="0"/>
          </a:p>
        </p:txBody>
      </p:sp>
      <p:sp>
        <p:nvSpPr>
          <p:cNvPr id="57" name="Line 35"/>
          <p:cNvSpPr>
            <a:spLocks noChangeShapeType="1"/>
          </p:cNvSpPr>
          <p:nvPr/>
        </p:nvSpPr>
        <p:spPr bwMode="auto">
          <a:xfrm>
            <a:off x="6172199" y="2590800"/>
            <a:ext cx="1547447" cy="0"/>
          </a:xfrm>
          <a:prstGeom prst="line">
            <a:avLst/>
          </a:prstGeom>
          <a:noFill/>
          <a:ln w="28575">
            <a:solidFill>
              <a:schemeClr val="tx1"/>
            </a:solidFill>
            <a:round/>
            <a:headEnd/>
            <a:tailEnd type="triangle" w="med" len="med"/>
          </a:ln>
        </p:spPr>
        <p:txBody>
          <a:bodyPr/>
          <a:lstStyle/>
          <a:p>
            <a:endParaRPr lang="en-US" dirty="0"/>
          </a:p>
        </p:txBody>
      </p:sp>
      <p:sp>
        <p:nvSpPr>
          <p:cNvPr id="58" name="Rectangle 37"/>
          <p:cNvSpPr>
            <a:spLocks noChangeArrowheads="1"/>
          </p:cNvSpPr>
          <p:nvPr/>
        </p:nvSpPr>
        <p:spPr bwMode="auto">
          <a:xfrm>
            <a:off x="1905000" y="5489853"/>
            <a:ext cx="2057400" cy="369332"/>
          </a:xfrm>
          <a:prstGeom prst="rect">
            <a:avLst/>
          </a:prstGeom>
          <a:solidFill>
            <a:srgbClr val="CCFFCC"/>
          </a:solidFill>
          <a:ln w="9525" algn="ctr">
            <a:solidFill>
              <a:schemeClr val="tx1"/>
            </a:solidFill>
            <a:miter lim="800000"/>
            <a:headEnd/>
            <a:tailEnd/>
          </a:ln>
          <a:effectLst>
            <a:outerShdw dist="107763" dir="2700000" algn="ctr" rotWithShape="0">
              <a:schemeClr val="bg2">
                <a:alpha val="50000"/>
              </a:schemeClr>
            </a:outerShdw>
          </a:effectLst>
        </p:spPr>
        <p:txBody>
          <a:bodyPr wrap="square" anchor="ctr">
            <a:spAutoFit/>
          </a:bodyPr>
          <a:lstStyle/>
          <a:p>
            <a:pPr algn="ctr">
              <a:defRPr/>
            </a:pPr>
            <a:r>
              <a:rPr lang="en-US" b="1" dirty="0">
                <a:latin typeface="Courier New" pitchFamily="49" charset="0"/>
                <a:cs typeface="Courier New" pitchFamily="49" charset="0"/>
              </a:rPr>
              <a:t>2. </a:t>
            </a:r>
            <a:r>
              <a:rPr lang="en-US" b="1" dirty="0" smtClean="0">
                <a:latin typeface="Courier New" pitchFamily="49" charset="0"/>
                <a:cs typeface="Courier New" pitchFamily="49" charset="0"/>
              </a:rPr>
              <a:t>w </a:t>
            </a:r>
            <a:r>
              <a:rPr lang="en-US" b="1" dirty="0">
                <a:latin typeface="Courier New" pitchFamily="49" charset="0"/>
                <a:cs typeface="Courier New" pitchFamily="49" charset="0"/>
              </a:rPr>
              <a:t>== y</a:t>
            </a:r>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6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linds(horizontal)">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blinds(horizontal)">
                                      <p:cBhvr>
                                        <p:cTn id="29" dur="500"/>
                                        <p:tgtEl>
                                          <p:spTgt spid="5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blinds(horizontal)">
                                      <p:cBhvr>
                                        <p:cTn id="34" dur="500"/>
                                        <p:tgtEl>
                                          <p:spTgt spid="41"/>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blinds(horizontal)">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linds(horizontal)">
                                      <p:cBhvr>
                                        <p:cTn id="43" dur="500"/>
                                        <p:tgtEl>
                                          <p:spTgt spid="42"/>
                                        </p:tgtEl>
                                      </p:cBhvr>
                                    </p:animEffect>
                                  </p:childTnLst>
                                </p:cTn>
                              </p:par>
                            </p:childTnLst>
                          </p:cTn>
                        </p:par>
                        <p:par>
                          <p:cTn id="44" fill="hold">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blinds(horizontal)">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linds(horizontal)">
                                      <p:cBhvr>
                                        <p:cTn id="52" dur="500"/>
                                        <p:tgtEl>
                                          <p:spTgt spid="43"/>
                                        </p:tgtEl>
                                      </p:cBhvr>
                                    </p:animEffect>
                                  </p:childTnLst>
                                </p:cTn>
                              </p:par>
                            </p:childTnLst>
                          </p:cTn>
                        </p:par>
                        <p:par>
                          <p:cTn id="53" fill="hold">
                            <p:stCondLst>
                              <p:cond delay="500"/>
                            </p:stCondLst>
                            <p:childTnLst>
                              <p:par>
                                <p:cTn id="54" presetID="3" presetClass="entr" presetSubtype="10" fill="hold" grpId="0" nodeType="after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blinds(horizontal)">
                                      <p:cBhvr>
                                        <p:cTn id="56" dur="500"/>
                                        <p:tgtEl>
                                          <p:spTgt spid="55"/>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blinds(horizontal)">
                                      <p:cBhvr>
                                        <p:cTn id="61" dur="500"/>
                                        <p:tgtEl>
                                          <p:spTgt spid="46"/>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blinds(horizontal)">
                                      <p:cBhvr>
                                        <p:cTn id="66" dur="500"/>
                                        <p:tgtEl>
                                          <p:spTgt spid="47"/>
                                        </p:tgtEl>
                                      </p:cBhvr>
                                    </p:animEffect>
                                  </p:childTnLst>
                                </p:cTn>
                              </p:par>
                            </p:childTnLst>
                          </p:cTn>
                        </p:par>
                        <p:par>
                          <p:cTn id="67" fill="hold">
                            <p:stCondLst>
                              <p:cond delay="500"/>
                            </p:stCondLst>
                            <p:childTnLst>
                              <p:par>
                                <p:cTn id="68" presetID="3" presetClass="exit" presetSubtype="10" fill="hold" grpId="1" nodeType="afterEffect">
                                  <p:stCondLst>
                                    <p:cond delay="0"/>
                                  </p:stCondLst>
                                  <p:childTnLst>
                                    <p:animEffect transition="out" filter="blinds(horizontal)">
                                      <p:cBhvr>
                                        <p:cTn id="69" dur="500"/>
                                        <p:tgtEl>
                                          <p:spTgt spid="55"/>
                                        </p:tgtEl>
                                      </p:cBhvr>
                                    </p:animEffect>
                                    <p:set>
                                      <p:cBhvr>
                                        <p:cTn id="70" dur="1" fill="hold">
                                          <p:stCondLst>
                                            <p:cond delay="499"/>
                                          </p:stCondLst>
                                        </p:cTn>
                                        <p:tgtEl>
                                          <p:spTgt spid="55"/>
                                        </p:tgtEl>
                                        <p:attrNameLst>
                                          <p:attrName>style.visibility</p:attrName>
                                        </p:attrNameLst>
                                      </p:cBhvr>
                                      <p:to>
                                        <p:strVal val="hidden"/>
                                      </p:to>
                                    </p:set>
                                  </p:childTnLst>
                                </p:cTn>
                              </p:par>
                              <p:par>
                                <p:cTn id="71" presetID="3" presetClass="entr" presetSubtype="1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blinds(horizontal)">
                                      <p:cBhvr>
                                        <p:cTn id="73" dur="500"/>
                                        <p:tgtEl>
                                          <p:spTgt spid="56"/>
                                        </p:tgtEl>
                                      </p:cBhvr>
                                    </p:animEffect>
                                  </p:childTnLst>
                                </p:cTn>
                              </p:par>
                            </p:childTnLst>
                          </p:cTn>
                        </p:par>
                        <p:par>
                          <p:cTn id="74" fill="hold">
                            <p:stCondLst>
                              <p:cond delay="1000"/>
                            </p:stCondLst>
                            <p:childTnLst>
                              <p:par>
                                <p:cTn id="75" presetID="3" presetClass="exit" presetSubtype="10" fill="hold" grpId="1" nodeType="afterEffect">
                                  <p:stCondLst>
                                    <p:cond delay="0"/>
                                  </p:stCondLst>
                                  <p:childTnLst>
                                    <p:animEffect transition="out" filter="blinds(horizontal)">
                                      <p:cBhvr>
                                        <p:cTn id="76" dur="500"/>
                                        <p:tgtEl>
                                          <p:spTgt spid="49"/>
                                        </p:tgtEl>
                                      </p:cBhvr>
                                    </p:animEffect>
                                    <p:set>
                                      <p:cBhvr>
                                        <p:cTn id="77" dur="1" fill="hold">
                                          <p:stCondLst>
                                            <p:cond delay="499"/>
                                          </p:stCondLst>
                                        </p:cTn>
                                        <p:tgtEl>
                                          <p:spTgt spid="49"/>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blinds(horizontal)">
                                      <p:cBhvr>
                                        <p:cTn id="82" dur="5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blinds(horizontal)">
                                      <p:cBhvr>
                                        <p:cTn id="9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33" grpId="0"/>
      <p:bldP spid="34" grpId="0"/>
      <p:bldP spid="35" grpId="0"/>
      <p:bldP spid="36" grpId="0" animBg="1"/>
      <p:bldP spid="41" grpId="0"/>
      <p:bldP spid="42" grpId="0"/>
      <p:bldP spid="46" grpId="0"/>
      <p:bldP spid="47" grpId="0"/>
      <p:bldP spid="48" grpId="0"/>
      <p:bldP spid="49" grpId="0" animBg="1"/>
      <p:bldP spid="49" grpId="1" animBg="1"/>
      <p:bldP spid="55" grpId="0" animBg="1"/>
      <p:bldP spid="55" grpId="1" animBg="1"/>
      <p:bldP spid="56" grpId="0" animBg="1"/>
      <p:bldP spid="57"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(4/4)</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534400" cy="609600"/>
          </a:xfrm>
        </p:spPr>
        <p:txBody>
          <a:bodyPr/>
          <a:lstStyle/>
          <a:p>
            <a:pPr marL="457200" lvl="0" indent="-457200">
              <a:spcBef>
                <a:spcPts val="600"/>
              </a:spcBef>
              <a:buClr>
                <a:schemeClr val="bg2"/>
              </a:buClr>
              <a:buSzPct val="100000"/>
              <a:buFont typeface="Wingdings" pitchFamily="2" charset="2"/>
              <a:buChar char="q"/>
              <a:defRPr/>
            </a:pPr>
            <a:r>
              <a:rPr lang="en-GB" sz="2800" dirty="0" smtClean="0"/>
              <a:t>Quiz: Which is the right representation of </a:t>
            </a:r>
            <a:r>
              <a:rPr lang="en-GB" sz="2800" dirty="0" smtClean="0">
                <a:solidFill>
                  <a:srgbClr val="C00000"/>
                </a:solidFill>
              </a:rPr>
              <a:t>e</a:t>
            </a:r>
            <a:r>
              <a:rPr lang="en-GB" sz="2800" dirty="0" smtClean="0"/>
              <a:t>?</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28</a:t>
            </a:fld>
            <a:endParaRPr lang="en-US" sz="1600"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37" name="TextBox 36"/>
          <p:cNvSpPr txBox="1"/>
          <p:nvPr/>
        </p:nvSpPr>
        <p:spPr>
          <a:xfrm>
            <a:off x="533400" y="1752600"/>
            <a:ext cx="2514600"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dirty="0" smtClean="0">
                <a:solidFill>
                  <a:srgbClr val="0000FF"/>
                </a:solidFill>
              </a:rPr>
              <a:t>class</a:t>
            </a:r>
            <a:r>
              <a:rPr lang="en-US" dirty="0" smtClean="0"/>
              <a:t> Employee {</a:t>
            </a:r>
          </a:p>
          <a:p>
            <a:pPr>
              <a:tabLst>
                <a:tab pos="269875" algn="l"/>
                <a:tab pos="539750" algn="l"/>
              </a:tabLst>
            </a:pPr>
            <a:r>
              <a:rPr lang="en-US" dirty="0" smtClean="0"/>
              <a:t>	</a:t>
            </a:r>
            <a:r>
              <a:rPr lang="en-US" dirty="0" smtClean="0">
                <a:solidFill>
                  <a:srgbClr val="0000FF"/>
                </a:solidFill>
              </a:rPr>
              <a:t>private </a:t>
            </a:r>
            <a:r>
              <a:rPr lang="en-US" dirty="0" smtClean="0"/>
              <a:t>String name;</a:t>
            </a:r>
          </a:p>
          <a:p>
            <a:pPr>
              <a:tabLst>
                <a:tab pos="269875" algn="l"/>
                <a:tab pos="539750" algn="l"/>
              </a:tabLst>
            </a:pPr>
            <a:r>
              <a:rPr lang="en-US" dirty="0" smtClean="0"/>
              <a:t>	</a:t>
            </a:r>
            <a:r>
              <a:rPr lang="en-US" dirty="0" smtClean="0">
                <a:solidFill>
                  <a:srgbClr val="0000FF"/>
                </a:solidFill>
              </a:rPr>
              <a:t>private int </a:t>
            </a:r>
            <a:r>
              <a:rPr lang="en-US" dirty="0" smtClean="0"/>
              <a:t>salary;</a:t>
            </a:r>
          </a:p>
          <a:p>
            <a:pPr>
              <a:tabLst>
                <a:tab pos="269875" algn="l"/>
                <a:tab pos="539750" algn="l"/>
              </a:tabLst>
            </a:pPr>
            <a:r>
              <a:rPr lang="en-US" dirty="0" smtClean="0"/>
              <a:t>	</a:t>
            </a:r>
            <a:r>
              <a:rPr lang="en-US" dirty="0" smtClean="0">
                <a:solidFill>
                  <a:srgbClr val="663300"/>
                </a:solidFill>
              </a:rPr>
              <a:t>// etc.</a:t>
            </a:r>
          </a:p>
          <a:p>
            <a:pPr>
              <a:tabLst>
                <a:tab pos="269875" algn="l"/>
                <a:tab pos="539750" algn="l"/>
              </a:tabLst>
            </a:pPr>
            <a:r>
              <a:rPr lang="en-US" dirty="0" smtClean="0"/>
              <a:t>}</a:t>
            </a:r>
            <a:endParaRPr lang="en-SG" dirty="0"/>
          </a:p>
        </p:txBody>
      </p:sp>
      <p:sp>
        <p:nvSpPr>
          <p:cNvPr id="43" name="TextBox 42"/>
          <p:cNvSpPr txBox="1"/>
          <p:nvPr/>
        </p:nvSpPr>
        <p:spPr>
          <a:xfrm>
            <a:off x="3182911" y="2057798"/>
            <a:ext cx="5791200" cy="43088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sz="2200" dirty="0" smtClean="0">
                <a:solidFill>
                  <a:schemeClr val="tx1"/>
                </a:solidFill>
              </a:rPr>
              <a:t>Employee </a:t>
            </a:r>
            <a:r>
              <a:rPr lang="en-US" sz="2200" dirty="0" smtClean="0">
                <a:solidFill>
                  <a:srgbClr val="C00000"/>
                </a:solidFill>
              </a:rPr>
              <a:t>e </a:t>
            </a:r>
            <a:r>
              <a:rPr lang="en-US" sz="2200" dirty="0" smtClean="0">
                <a:solidFill>
                  <a:schemeClr val="tx1"/>
                </a:solidFill>
              </a:rPr>
              <a:t>= </a:t>
            </a:r>
            <a:r>
              <a:rPr lang="en-US" sz="2200" dirty="0" smtClean="0">
                <a:solidFill>
                  <a:srgbClr val="0000FF"/>
                </a:solidFill>
              </a:rPr>
              <a:t>new</a:t>
            </a:r>
            <a:r>
              <a:rPr lang="en-US" sz="2200" dirty="0" smtClean="0">
                <a:solidFill>
                  <a:schemeClr val="tx1"/>
                </a:solidFill>
              </a:rPr>
              <a:t> Employee(</a:t>
            </a:r>
            <a:r>
              <a:rPr lang="en-US" sz="2200" dirty="0" smtClean="0">
                <a:solidFill>
                  <a:srgbClr val="006600"/>
                </a:solidFill>
              </a:rPr>
              <a:t>"Alan"</a:t>
            </a:r>
            <a:r>
              <a:rPr lang="en-US" sz="2200" dirty="0" smtClean="0">
                <a:solidFill>
                  <a:schemeClr val="tx1"/>
                </a:solidFill>
              </a:rPr>
              <a:t>, </a:t>
            </a:r>
            <a:r>
              <a:rPr lang="en-US" sz="2200" dirty="0" smtClean="0">
                <a:solidFill>
                  <a:srgbClr val="006600"/>
                </a:solidFill>
              </a:rPr>
              <a:t>2000</a:t>
            </a:r>
            <a:r>
              <a:rPr lang="en-US" sz="2200" dirty="0" smtClean="0">
                <a:solidFill>
                  <a:schemeClr val="tx1"/>
                </a:solidFill>
              </a:rPr>
              <a:t>);</a:t>
            </a:r>
            <a:endParaRPr lang="en-SG" sz="2200" dirty="0">
              <a:solidFill>
                <a:schemeClr val="tx1"/>
              </a:solidFill>
            </a:endParaRPr>
          </a:p>
        </p:txBody>
      </p:sp>
      <p:grpSp>
        <p:nvGrpSpPr>
          <p:cNvPr id="93" name="Group 92"/>
          <p:cNvGrpSpPr/>
          <p:nvPr/>
        </p:nvGrpSpPr>
        <p:grpSpPr>
          <a:xfrm>
            <a:off x="609600" y="3505200"/>
            <a:ext cx="3581400" cy="685800"/>
            <a:chOff x="609600" y="3505200"/>
            <a:chExt cx="3581400" cy="685800"/>
          </a:xfrm>
        </p:grpSpPr>
        <p:sp>
          <p:nvSpPr>
            <p:cNvPr id="59" name="TextBox 58"/>
            <p:cNvSpPr txBox="1"/>
            <p:nvPr/>
          </p:nvSpPr>
          <p:spPr>
            <a:xfrm>
              <a:off x="6096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(A)</a:t>
              </a:r>
              <a:endParaRPr lang="en-SG" sz="2000" dirty="0">
                <a:solidFill>
                  <a:srgbClr val="0000FF"/>
                </a:solidFill>
              </a:endParaRPr>
            </a:p>
          </p:txBody>
        </p:sp>
        <p:grpSp>
          <p:nvGrpSpPr>
            <p:cNvPr id="90" name="Group 89"/>
            <p:cNvGrpSpPr/>
            <p:nvPr/>
          </p:nvGrpSpPr>
          <p:grpSpPr>
            <a:xfrm>
              <a:off x="1219200" y="3581400"/>
              <a:ext cx="2971800" cy="609600"/>
              <a:chOff x="1219200" y="3581400"/>
              <a:chExt cx="2971800" cy="609600"/>
            </a:xfrm>
          </p:grpSpPr>
          <p:sp>
            <p:nvSpPr>
              <p:cNvPr id="63" name="Rectangle 4"/>
              <p:cNvSpPr>
                <a:spLocks noChangeArrowheads="1"/>
              </p:cNvSpPr>
              <p:nvPr/>
            </p:nvSpPr>
            <p:spPr bwMode="auto">
              <a:xfrm>
                <a:off x="1524000" y="36576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64" name="Rectangle 5"/>
              <p:cNvSpPr>
                <a:spLocks noChangeArrowheads="1"/>
              </p:cNvSpPr>
              <p:nvPr/>
            </p:nvSpPr>
            <p:spPr bwMode="auto">
              <a:xfrm>
                <a:off x="2667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65" name="Line 6"/>
              <p:cNvSpPr>
                <a:spLocks noChangeShapeType="1"/>
              </p:cNvSpPr>
              <p:nvPr/>
            </p:nvSpPr>
            <p:spPr bwMode="auto">
              <a:xfrm>
                <a:off x="1981200" y="3962400"/>
                <a:ext cx="685800" cy="0"/>
              </a:xfrm>
              <a:prstGeom prst="line">
                <a:avLst/>
              </a:prstGeom>
              <a:noFill/>
              <a:ln w="28575">
                <a:solidFill>
                  <a:schemeClr val="tx1"/>
                </a:solidFill>
                <a:round/>
                <a:headEnd/>
                <a:tailEnd type="triangle" w="med" len="med"/>
              </a:ln>
            </p:spPr>
            <p:txBody>
              <a:bodyPr/>
              <a:lstStyle/>
              <a:p>
                <a:endParaRPr lang="en-US" dirty="0"/>
              </a:p>
            </p:txBody>
          </p:sp>
          <p:sp>
            <p:nvSpPr>
              <p:cNvPr id="66" name="Text Box 8"/>
              <p:cNvSpPr txBox="1">
                <a:spLocks noChangeArrowheads="1"/>
              </p:cNvSpPr>
              <p:nvPr/>
            </p:nvSpPr>
            <p:spPr bwMode="auto">
              <a:xfrm>
                <a:off x="12192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67" name="Rectangle 29"/>
              <p:cNvSpPr>
                <a:spLocks noChangeArrowheads="1"/>
              </p:cNvSpPr>
              <p:nvPr/>
            </p:nvSpPr>
            <p:spPr bwMode="auto">
              <a:xfrm>
                <a:off x="3429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4" name="Group 93"/>
          <p:cNvGrpSpPr/>
          <p:nvPr/>
        </p:nvGrpSpPr>
        <p:grpSpPr>
          <a:xfrm>
            <a:off x="4953000" y="3505200"/>
            <a:ext cx="2514600" cy="685800"/>
            <a:chOff x="4953000" y="3505200"/>
            <a:chExt cx="2514600" cy="685800"/>
          </a:xfrm>
        </p:grpSpPr>
        <p:sp>
          <p:nvSpPr>
            <p:cNvPr id="60" name="TextBox 59"/>
            <p:cNvSpPr txBox="1"/>
            <p:nvPr/>
          </p:nvSpPr>
          <p:spPr>
            <a:xfrm>
              <a:off x="49530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(B)</a:t>
              </a:r>
              <a:endParaRPr lang="en-SG" sz="2000" dirty="0">
                <a:solidFill>
                  <a:srgbClr val="0000FF"/>
                </a:solidFill>
              </a:endParaRPr>
            </a:p>
          </p:txBody>
        </p:sp>
        <p:grpSp>
          <p:nvGrpSpPr>
            <p:cNvPr id="89" name="Group 88"/>
            <p:cNvGrpSpPr/>
            <p:nvPr/>
          </p:nvGrpSpPr>
          <p:grpSpPr>
            <a:xfrm>
              <a:off x="5638800" y="3581400"/>
              <a:ext cx="1828800" cy="609600"/>
              <a:chOff x="5638800" y="3581400"/>
              <a:chExt cx="1828800" cy="609600"/>
            </a:xfrm>
          </p:grpSpPr>
          <p:sp>
            <p:nvSpPr>
              <p:cNvPr id="69" name="Rectangle 5"/>
              <p:cNvSpPr>
                <a:spLocks noChangeArrowheads="1"/>
              </p:cNvSpPr>
              <p:nvPr/>
            </p:nvSpPr>
            <p:spPr bwMode="auto">
              <a:xfrm>
                <a:off x="5943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1" name="Text Box 8"/>
              <p:cNvSpPr txBox="1">
                <a:spLocks noChangeArrowheads="1"/>
              </p:cNvSpPr>
              <p:nvPr/>
            </p:nvSpPr>
            <p:spPr bwMode="auto">
              <a:xfrm>
                <a:off x="56388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72" name="Rectangle 29"/>
              <p:cNvSpPr>
                <a:spLocks noChangeArrowheads="1"/>
              </p:cNvSpPr>
              <p:nvPr/>
            </p:nvSpPr>
            <p:spPr bwMode="auto">
              <a:xfrm>
                <a:off x="6705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5" name="Group 94"/>
          <p:cNvGrpSpPr/>
          <p:nvPr/>
        </p:nvGrpSpPr>
        <p:grpSpPr>
          <a:xfrm>
            <a:off x="609600" y="4572000"/>
            <a:ext cx="3581400" cy="1600200"/>
            <a:chOff x="609600" y="4572000"/>
            <a:chExt cx="3581400" cy="1600200"/>
          </a:xfrm>
        </p:grpSpPr>
        <p:sp>
          <p:nvSpPr>
            <p:cNvPr id="61" name="TextBox 60"/>
            <p:cNvSpPr txBox="1"/>
            <p:nvPr/>
          </p:nvSpPr>
          <p:spPr>
            <a:xfrm>
              <a:off x="6096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(C)</a:t>
              </a:r>
              <a:endParaRPr lang="en-SG" sz="2000" dirty="0">
                <a:solidFill>
                  <a:srgbClr val="0000FF"/>
                </a:solidFill>
              </a:endParaRPr>
            </a:p>
          </p:txBody>
        </p:sp>
        <p:grpSp>
          <p:nvGrpSpPr>
            <p:cNvPr id="91" name="Group 90"/>
            <p:cNvGrpSpPr/>
            <p:nvPr/>
          </p:nvGrpSpPr>
          <p:grpSpPr>
            <a:xfrm>
              <a:off x="1219200" y="4648200"/>
              <a:ext cx="2971800" cy="1524000"/>
              <a:chOff x="1219200" y="4648200"/>
              <a:chExt cx="2971800" cy="1524000"/>
            </a:xfrm>
          </p:grpSpPr>
          <p:sp>
            <p:nvSpPr>
              <p:cNvPr id="73" name="Rectangle 4"/>
              <p:cNvSpPr>
                <a:spLocks noChangeArrowheads="1"/>
              </p:cNvSpPr>
              <p:nvPr/>
            </p:nvSpPr>
            <p:spPr bwMode="auto">
              <a:xfrm>
                <a:off x="1524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4" name="Rectangle 5"/>
              <p:cNvSpPr>
                <a:spLocks noChangeArrowheads="1"/>
              </p:cNvSpPr>
              <p:nvPr/>
            </p:nvSpPr>
            <p:spPr bwMode="auto">
              <a:xfrm>
                <a:off x="2667000" y="56388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5" name="Line 6"/>
              <p:cNvSpPr>
                <a:spLocks noChangeShapeType="1"/>
              </p:cNvSpPr>
              <p:nvPr/>
            </p:nvSpPr>
            <p:spPr bwMode="auto">
              <a:xfrm>
                <a:off x="1981200" y="5029200"/>
                <a:ext cx="685800" cy="0"/>
              </a:xfrm>
              <a:prstGeom prst="line">
                <a:avLst/>
              </a:prstGeom>
              <a:noFill/>
              <a:ln w="28575">
                <a:solidFill>
                  <a:schemeClr val="tx1"/>
                </a:solidFill>
                <a:round/>
                <a:headEnd/>
                <a:tailEnd type="triangle" w="med" len="med"/>
              </a:ln>
            </p:spPr>
            <p:txBody>
              <a:bodyPr/>
              <a:lstStyle/>
              <a:p>
                <a:endParaRPr lang="en-US" dirty="0"/>
              </a:p>
            </p:txBody>
          </p:sp>
          <p:sp>
            <p:nvSpPr>
              <p:cNvPr id="76" name="Text Box 8"/>
              <p:cNvSpPr txBox="1">
                <a:spLocks noChangeArrowheads="1"/>
              </p:cNvSpPr>
              <p:nvPr/>
            </p:nvSpPr>
            <p:spPr bwMode="auto">
              <a:xfrm>
                <a:off x="1219200" y="4648200"/>
                <a:ext cx="304800" cy="366713"/>
              </a:xfrm>
              <a:prstGeom prst="rect">
                <a:avLst/>
              </a:prstGeom>
              <a:noFill/>
              <a:ln w="9525">
                <a:noFill/>
                <a:miter lim="800000"/>
                <a:headEnd/>
                <a:tailEnd/>
              </a:ln>
            </p:spPr>
            <p:txBody>
              <a:bodyPr wrap="none">
                <a:spAutoFit/>
              </a:bodyPr>
              <a:lstStyle/>
              <a:p>
                <a:pPr algn="l"/>
                <a:r>
                  <a:rPr lang="en-US" dirty="0"/>
                  <a:t>e</a:t>
                </a:r>
              </a:p>
            </p:txBody>
          </p:sp>
          <p:sp>
            <p:nvSpPr>
              <p:cNvPr id="77" name="Rectangle 29"/>
              <p:cNvSpPr>
                <a:spLocks noChangeArrowheads="1"/>
              </p:cNvSpPr>
              <p:nvPr/>
            </p:nvSpPr>
            <p:spPr bwMode="auto">
              <a:xfrm>
                <a:off x="3429000" y="47244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78" name="Rectangle 4"/>
              <p:cNvSpPr>
                <a:spLocks noChangeArrowheads="1"/>
              </p:cNvSpPr>
              <p:nvPr/>
            </p:nvSpPr>
            <p:spPr bwMode="auto">
              <a:xfrm>
                <a:off x="2667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9" name="Line 6"/>
              <p:cNvSpPr>
                <a:spLocks noChangeShapeType="1"/>
              </p:cNvSpPr>
              <p:nvPr/>
            </p:nvSpPr>
            <p:spPr bwMode="auto">
              <a:xfrm>
                <a:off x="3048000" y="5029200"/>
                <a:ext cx="0" cy="609600"/>
              </a:xfrm>
              <a:prstGeom prst="line">
                <a:avLst/>
              </a:prstGeom>
              <a:noFill/>
              <a:ln w="28575">
                <a:solidFill>
                  <a:schemeClr val="tx1"/>
                </a:solidFill>
                <a:round/>
                <a:headEnd/>
                <a:tailEnd type="triangle" w="med" len="med"/>
              </a:ln>
            </p:spPr>
            <p:txBody>
              <a:bodyPr/>
              <a:lstStyle/>
              <a:p>
                <a:endParaRPr lang="en-US" dirty="0"/>
              </a:p>
            </p:txBody>
          </p:sp>
        </p:grpSp>
      </p:grpSp>
      <p:grpSp>
        <p:nvGrpSpPr>
          <p:cNvPr id="4" name="Group 3"/>
          <p:cNvGrpSpPr/>
          <p:nvPr/>
        </p:nvGrpSpPr>
        <p:grpSpPr>
          <a:xfrm>
            <a:off x="4953000" y="4572000"/>
            <a:ext cx="3810000" cy="1524000"/>
            <a:chOff x="4953000" y="4572000"/>
            <a:chExt cx="3810000" cy="1524000"/>
          </a:xfrm>
        </p:grpSpPr>
        <p:sp>
          <p:nvSpPr>
            <p:cNvPr id="83" name="Text Box 8"/>
            <p:cNvSpPr txBox="1">
              <a:spLocks noChangeArrowheads="1"/>
            </p:cNvSpPr>
            <p:nvPr/>
          </p:nvSpPr>
          <p:spPr bwMode="auto">
            <a:xfrm>
              <a:off x="5638800" y="4572000"/>
              <a:ext cx="304800" cy="366713"/>
            </a:xfrm>
            <a:prstGeom prst="rect">
              <a:avLst/>
            </a:prstGeom>
            <a:noFill/>
            <a:ln w="9525">
              <a:noFill/>
              <a:miter lim="800000"/>
              <a:headEnd/>
              <a:tailEnd/>
            </a:ln>
          </p:spPr>
          <p:txBody>
            <a:bodyPr wrap="none">
              <a:spAutoFit/>
            </a:bodyPr>
            <a:lstStyle/>
            <a:p>
              <a:pPr algn="l"/>
              <a:r>
                <a:rPr lang="en-US" dirty="0"/>
                <a:t>e</a:t>
              </a:r>
            </a:p>
          </p:txBody>
        </p:sp>
        <p:sp>
          <p:nvSpPr>
            <p:cNvPr id="62" name="TextBox 61"/>
            <p:cNvSpPr txBox="1"/>
            <p:nvPr/>
          </p:nvSpPr>
          <p:spPr>
            <a:xfrm>
              <a:off x="49530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(D)</a:t>
              </a:r>
              <a:endParaRPr lang="en-SG" sz="2000" dirty="0">
                <a:solidFill>
                  <a:srgbClr val="0000FF"/>
                </a:solidFill>
              </a:endParaRPr>
            </a:p>
          </p:txBody>
        </p:sp>
        <p:grpSp>
          <p:nvGrpSpPr>
            <p:cNvPr id="92" name="Group 91"/>
            <p:cNvGrpSpPr/>
            <p:nvPr/>
          </p:nvGrpSpPr>
          <p:grpSpPr>
            <a:xfrm>
              <a:off x="5943600" y="4648200"/>
              <a:ext cx="2819400" cy="1447800"/>
              <a:chOff x="5943600" y="4648200"/>
              <a:chExt cx="2819400" cy="1447800"/>
            </a:xfrm>
          </p:grpSpPr>
          <p:sp>
            <p:nvSpPr>
              <p:cNvPr id="80" name="Rectangle 4"/>
              <p:cNvSpPr>
                <a:spLocks noChangeArrowheads="1"/>
              </p:cNvSpPr>
              <p:nvPr/>
            </p:nvSpPr>
            <p:spPr bwMode="auto">
              <a:xfrm>
                <a:off x="5943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1" name="Rectangle 5"/>
              <p:cNvSpPr>
                <a:spLocks noChangeArrowheads="1"/>
              </p:cNvSpPr>
              <p:nvPr/>
            </p:nvSpPr>
            <p:spPr bwMode="auto">
              <a:xfrm>
                <a:off x="69342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82" name="Line 6"/>
              <p:cNvSpPr>
                <a:spLocks noChangeShapeType="1"/>
              </p:cNvSpPr>
              <p:nvPr/>
            </p:nvSpPr>
            <p:spPr bwMode="auto">
              <a:xfrm>
                <a:off x="6400800" y="4953000"/>
                <a:ext cx="685800" cy="0"/>
              </a:xfrm>
              <a:prstGeom prst="line">
                <a:avLst/>
              </a:prstGeom>
              <a:noFill/>
              <a:ln w="28575">
                <a:solidFill>
                  <a:schemeClr val="tx1"/>
                </a:solidFill>
                <a:round/>
                <a:headEnd/>
                <a:tailEnd type="triangle" w="med" len="med"/>
              </a:ln>
            </p:spPr>
            <p:txBody>
              <a:bodyPr/>
              <a:lstStyle/>
              <a:p>
                <a:endParaRPr lang="en-US" dirty="0"/>
              </a:p>
            </p:txBody>
          </p:sp>
          <p:sp>
            <p:nvSpPr>
              <p:cNvPr id="84" name="Rectangle 29"/>
              <p:cNvSpPr>
                <a:spLocks noChangeArrowheads="1"/>
              </p:cNvSpPr>
              <p:nvPr/>
            </p:nvSpPr>
            <p:spPr bwMode="auto">
              <a:xfrm>
                <a:off x="80010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85" name="Rectangle 4"/>
              <p:cNvSpPr>
                <a:spLocks noChangeArrowheads="1"/>
              </p:cNvSpPr>
              <p:nvPr/>
            </p:nvSpPr>
            <p:spPr bwMode="auto">
              <a:xfrm>
                <a:off x="7086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6" name="Line 6"/>
              <p:cNvSpPr>
                <a:spLocks noChangeShapeType="1"/>
              </p:cNvSpPr>
              <p:nvPr/>
            </p:nvSpPr>
            <p:spPr bwMode="auto">
              <a:xfrm>
                <a:off x="7467600" y="4953000"/>
                <a:ext cx="0" cy="609600"/>
              </a:xfrm>
              <a:prstGeom prst="line">
                <a:avLst/>
              </a:prstGeom>
              <a:noFill/>
              <a:ln w="28575">
                <a:solidFill>
                  <a:schemeClr val="tx1"/>
                </a:solidFill>
                <a:round/>
                <a:headEnd/>
                <a:tailEnd type="triangle" w="med" len="med"/>
              </a:ln>
            </p:spPr>
            <p:txBody>
              <a:bodyPr/>
              <a:lstStyle/>
              <a:p>
                <a:endParaRPr lang="en-US" dirty="0"/>
              </a:p>
            </p:txBody>
          </p:sp>
          <p:sp>
            <p:nvSpPr>
              <p:cNvPr id="87" name="Rectangle 4"/>
              <p:cNvSpPr>
                <a:spLocks noChangeArrowheads="1"/>
              </p:cNvSpPr>
              <p:nvPr/>
            </p:nvSpPr>
            <p:spPr bwMode="auto">
              <a:xfrm>
                <a:off x="7848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8" name="Line 6"/>
              <p:cNvSpPr>
                <a:spLocks noChangeShapeType="1"/>
              </p:cNvSpPr>
              <p:nvPr/>
            </p:nvSpPr>
            <p:spPr bwMode="auto">
              <a:xfrm>
                <a:off x="8229600" y="4953000"/>
                <a:ext cx="0" cy="609600"/>
              </a:xfrm>
              <a:prstGeom prst="line">
                <a:avLst/>
              </a:prstGeom>
              <a:noFill/>
              <a:ln w="28575">
                <a:solidFill>
                  <a:schemeClr val="tx1"/>
                </a:solidFill>
                <a:round/>
                <a:headEnd/>
                <a:tailEnd type="triangle" w="med" len="med"/>
              </a:ln>
            </p:spPr>
            <p:txBody>
              <a:bodyPr/>
              <a:lstStyle/>
              <a:p>
                <a:endParaRPr lang="en-US" dirty="0"/>
              </a:p>
            </p:txBody>
          </p:sp>
        </p:grpSp>
      </p:grpSp>
      <p:sp>
        <p:nvSpPr>
          <p:cNvPr id="98" name="TextBox 97"/>
          <p:cNvSpPr txBox="1"/>
          <p:nvPr/>
        </p:nvSpPr>
        <p:spPr>
          <a:xfrm>
            <a:off x="304800" y="4495800"/>
            <a:ext cx="609600" cy="646331"/>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3600" b="1" dirty="0" smtClean="0">
                <a:solidFill>
                  <a:srgbClr val="C00000"/>
                </a:solidFill>
                <a:sym typeface="Wingdings 2"/>
              </a:rPr>
              <a:t></a:t>
            </a:r>
            <a:endParaRPr lang="en-SG" sz="3600" b="1" dirty="0">
              <a:solidFill>
                <a:srgbClr val="C00000"/>
              </a:solidFill>
            </a:endParaRPr>
          </a:p>
        </p:txBody>
      </p:sp>
      <p:sp>
        <p:nvSpPr>
          <p:cNvPr id="4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dissolve">
                                      <p:cBhvr>
                                        <p:cTn id="11" dur="500"/>
                                        <p:tgtEl>
                                          <p:spTgt spid="9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8"/>
                                        </p:tgtEl>
                                        <p:attrNameLst>
                                          <p:attrName>style.visibility</p:attrName>
                                        </p:attrNameLst>
                                      </p:cBhvr>
                                      <p:to>
                                        <p:strVal val="visible"/>
                                      </p:to>
                                    </p:set>
                                    <p:animEffect transition="in" filter="dissolve">
                                      <p:cBhvr>
                                        <p:cTn id="24"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3.3 </a:t>
            </a:r>
            <a:r>
              <a:rPr lang="en-US" sz="3600" dirty="0" smtClean="0">
                <a:latin typeface="Britannic Bold" panose="020B0903060703020204" pitchFamily="34" charset="0"/>
              </a:rPr>
              <a:t>ListNode (using generic)</a:t>
            </a:r>
            <a:endParaRPr lang="en-US" sz="3600"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29</a:t>
            </a:fld>
            <a:endParaRPr lang="en-US" sz="1600" dirty="0"/>
          </a:p>
        </p:txBody>
      </p:sp>
      <p:grpSp>
        <p:nvGrpSpPr>
          <p:cNvPr id="3" name="Group 4"/>
          <p:cNvGrpSpPr/>
          <p:nvPr/>
        </p:nvGrpSpPr>
        <p:grpSpPr>
          <a:xfrm>
            <a:off x="533400" y="838200"/>
            <a:ext cx="8229600" cy="5046047"/>
            <a:chOff x="533400" y="838200"/>
            <a:chExt cx="8229600" cy="5046047"/>
          </a:xfrm>
        </p:grpSpPr>
        <p:sp>
          <p:nvSpPr>
            <p:cNvPr id="8" name="TextBox 7"/>
            <p:cNvSpPr txBox="1"/>
            <p:nvPr/>
          </p:nvSpPr>
          <p:spPr>
            <a:xfrm>
              <a:off x="533400" y="990600"/>
              <a:ext cx="8229600" cy="489364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Lst>
              </a:pPr>
              <a:r>
                <a:rPr lang="en-SG" sz="1600" b="1" dirty="0" smtClean="0">
                  <a:solidFill>
                    <a:srgbClr val="0000FF"/>
                  </a:solidFill>
                  <a:latin typeface="Courier New" pitchFamily="49" charset="0"/>
                  <a:cs typeface="Courier New" pitchFamily="49" charset="0"/>
                </a:rPr>
                <a:t>class</a:t>
              </a:r>
              <a:r>
                <a:rPr lang="en-SG" sz="1600" b="1" dirty="0" smtClean="0">
                  <a:latin typeface="Courier New" pitchFamily="49" charset="0"/>
                  <a:cs typeface="Courier New" pitchFamily="49" charset="0"/>
                </a:rPr>
                <a:t> ListNode &lt;E&gt;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data attributes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element</a:t>
              </a:r>
              <a:r>
                <a:rPr lang="en-SG" sz="1600" b="1" dirty="0" smtClean="0">
                  <a:latin typeface="Courier New" pitchFamily="49" charset="0"/>
                  <a:cs typeface="Courier New" pitchFamily="49" charset="0"/>
                </a:rPr>
                <a:t>;</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ListNode &lt;E&gt; </a:t>
              </a:r>
              <a:r>
                <a:rPr lang="en-SG" sz="1600" b="1" dirty="0" smtClean="0">
                  <a:solidFill>
                    <a:srgbClr val="C00000"/>
                  </a:solidFill>
                  <a:latin typeface="Courier New" pitchFamily="49" charset="0"/>
                  <a:cs typeface="Courier New" pitchFamily="49" charset="0"/>
                </a:rPr>
                <a:t>next</a:t>
              </a:r>
              <a:r>
                <a:rPr lang="en-SG" sz="1600" b="1" dirty="0" smtClean="0">
                  <a:latin typeface="Courier New" pitchFamily="49" charset="0"/>
                  <a:cs typeface="Courier New" pitchFamily="49" charset="0"/>
                </a:rPr>
                <a:t>;</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constructors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ListNode(E item) {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(item,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pt-BR" sz="1600" b="1" dirty="0" smtClean="0">
                  <a:latin typeface="Courier New" pitchFamily="49" charset="0"/>
                  <a:cs typeface="Courier New" pitchFamily="49" charset="0"/>
                </a:rPr>
                <a:t>	</a:t>
              </a:r>
              <a:r>
                <a:rPr lang="pt-BR" sz="1600" b="1" dirty="0" smtClean="0">
                  <a:solidFill>
                    <a:srgbClr val="0000FF"/>
                  </a:solidFill>
                  <a:latin typeface="Courier New" pitchFamily="49" charset="0"/>
                  <a:cs typeface="Courier New" pitchFamily="49" charset="0"/>
                </a:rPr>
                <a:t>public</a:t>
              </a:r>
              <a:r>
                <a:rPr lang="pt-BR" sz="1600" b="1" dirty="0" smtClean="0">
                  <a:latin typeface="Courier New" pitchFamily="49" charset="0"/>
                  <a:cs typeface="Courier New" pitchFamily="49" charset="0"/>
                </a:rPr>
                <a:t> ListNode(E item, ListNode &lt;E&gt; n) { </a:t>
              </a:r>
            </a:p>
            <a:p>
              <a:pPr>
                <a:tabLst>
                  <a:tab pos="269875" algn="l"/>
                  <a:tab pos="539750" algn="l"/>
                  <a:tab pos="809625" algn="l"/>
                </a:tabLst>
              </a:pPr>
              <a:r>
                <a:rPr lang="pt-BR" sz="1600" b="1" dirty="0" smtClean="0">
                  <a:latin typeface="Courier New" pitchFamily="49" charset="0"/>
                  <a:cs typeface="Courier New" pitchFamily="49" charset="0"/>
                </a:rPr>
                <a:t>		element = item; </a:t>
              </a:r>
            </a:p>
            <a:p>
              <a:pPr>
                <a:tabLst>
                  <a:tab pos="269875" algn="l"/>
                  <a:tab pos="539750" algn="l"/>
                  <a:tab pos="809625" algn="l"/>
                </a:tabLst>
              </a:pPr>
              <a:r>
                <a:rPr lang="pt-BR" sz="1600" b="1" dirty="0" smtClean="0">
                  <a:latin typeface="Courier New" pitchFamily="49" charset="0"/>
                  <a:cs typeface="Courier New" pitchFamily="49" charset="0"/>
                </a:rPr>
                <a:t>		next = n;</a:t>
              </a:r>
            </a:p>
            <a:p>
              <a:pPr>
                <a:tabLst>
                  <a:tab pos="269875" algn="l"/>
                  <a:tab pos="539750" algn="l"/>
                  <a:tab pos="809625" algn="l"/>
                </a:tabLst>
              </a:pPr>
              <a:r>
                <a:rPr lang="pt-BR" sz="1600" b="1" dirty="0" smtClean="0">
                  <a:latin typeface="Courier New" pitchFamily="49" charset="0"/>
                  <a:cs typeface="Courier New" pitchFamily="49" charset="0"/>
                </a:rPr>
                <a:t>	}</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next ListNode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ListNode &lt;E&gt; getNext()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next; }</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element of the ListNode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getElement()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element; }</a:t>
              </a:r>
            </a:p>
            <a:p>
              <a:pPr>
                <a:tabLst>
                  <a:tab pos="269875" algn="l"/>
                  <a:tab pos="539750" algn="l"/>
                  <a:tab pos="809625" algn="l"/>
                </a:tabLst>
              </a:pPr>
              <a:endParaRPr lang="en-US" sz="800" b="1" dirty="0" smtClean="0">
                <a:latin typeface="Courier New" pitchFamily="49" charset="0"/>
                <a:cs typeface="Courier New" pitchFamily="49" charset="0"/>
              </a:endParaRPr>
            </a:p>
            <a:p>
              <a:pPr>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set the next reference */</a:t>
              </a:r>
            </a:p>
            <a:p>
              <a:pPr>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setNext(ListNode &lt;E&gt; n) { next = n };</a:t>
              </a:r>
              <a:endParaRPr lang="en-SG" sz="16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a:t>
              </a:r>
            </a:p>
          </p:txBody>
        </p:sp>
        <p:sp>
          <p:nvSpPr>
            <p:cNvPr id="9" name="Rectangle 8"/>
            <p:cNvSpPr/>
            <p:nvPr/>
          </p:nvSpPr>
          <p:spPr>
            <a:xfrm>
              <a:off x="6934200" y="8382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ListNode.java</a:t>
              </a:r>
            </a:p>
          </p:txBody>
        </p:sp>
      </p:grpSp>
      <p:grpSp>
        <p:nvGrpSpPr>
          <p:cNvPr id="13" name="Group 12"/>
          <p:cNvGrpSpPr/>
          <p:nvPr/>
        </p:nvGrpSpPr>
        <p:grpSpPr>
          <a:xfrm>
            <a:off x="6629400" y="1295400"/>
            <a:ext cx="1823106" cy="762000"/>
            <a:chOff x="5410200" y="1371600"/>
            <a:chExt cx="1823106" cy="762000"/>
          </a:xfrm>
        </p:grpSpPr>
        <p:grpSp>
          <p:nvGrpSpPr>
            <p:cNvPr id="14" name="Group 18"/>
            <p:cNvGrpSpPr/>
            <p:nvPr/>
          </p:nvGrpSpPr>
          <p:grpSpPr>
            <a:xfrm>
              <a:off x="5410200" y="1371600"/>
              <a:ext cx="1005403" cy="762000"/>
              <a:chOff x="5410200" y="1371600"/>
              <a:chExt cx="1005403" cy="762000"/>
            </a:xfrm>
          </p:grpSpPr>
          <p:sp>
            <p:nvSpPr>
              <p:cNvPr id="23" name="Text Box 5"/>
              <p:cNvSpPr txBox="1">
                <a:spLocks noChangeArrowheads="1"/>
              </p:cNvSpPr>
              <p:nvPr/>
            </p:nvSpPr>
            <p:spPr bwMode="auto">
              <a:xfrm>
                <a:off x="5410200" y="1371600"/>
                <a:ext cx="100540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element</a:t>
                </a:r>
              </a:p>
            </p:txBody>
          </p:sp>
          <p:sp>
            <p:nvSpPr>
              <p:cNvPr id="24" name="Rectangle 23"/>
              <p:cNvSpPr/>
              <p:nvPr/>
            </p:nvSpPr>
            <p:spPr>
              <a:xfrm>
                <a:off x="5531901" y="1676400"/>
                <a:ext cx="7620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5" name="Group 19"/>
            <p:cNvGrpSpPr/>
            <p:nvPr/>
          </p:nvGrpSpPr>
          <p:grpSpPr>
            <a:xfrm>
              <a:off x="6612623" y="1371600"/>
              <a:ext cx="620683" cy="762000"/>
              <a:chOff x="6612623" y="1371600"/>
              <a:chExt cx="620683" cy="762000"/>
            </a:xfrm>
          </p:grpSpPr>
          <p:sp>
            <p:nvSpPr>
              <p:cNvPr id="21" name="Text Box 6"/>
              <p:cNvSpPr txBox="1">
                <a:spLocks noChangeArrowheads="1"/>
              </p:cNvSpPr>
              <p:nvPr/>
            </p:nvSpPr>
            <p:spPr bwMode="auto">
              <a:xfrm>
                <a:off x="6612623" y="1371600"/>
                <a:ext cx="62068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next</a:t>
                </a:r>
              </a:p>
            </p:txBody>
          </p:sp>
          <p:sp>
            <p:nvSpPr>
              <p:cNvPr id="22" name="Rectangle 21"/>
              <p:cNvSpPr/>
              <p:nvPr/>
            </p:nvSpPr>
            <p:spPr>
              <a:xfrm>
                <a:off x="6705600" y="16764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sp>
        <p:nvSpPr>
          <p:cNvPr id="16" name="TextBox 15"/>
          <p:cNvSpPr txBox="1"/>
          <p:nvPr/>
        </p:nvSpPr>
        <p:spPr>
          <a:xfrm>
            <a:off x="2362200" y="5715000"/>
            <a:ext cx="5486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solidFill>
                  <a:srgbClr val="C00000"/>
                </a:solidFill>
              </a:rPr>
              <a:t>Mark this slide </a:t>
            </a:r>
            <a:r>
              <a:rPr lang="en-US" dirty="0" smtClean="0">
                <a:solidFill>
                  <a:schemeClr val="tx1"/>
                </a:solidFill>
              </a:rPr>
              <a:t>– </a:t>
            </a:r>
            <a:r>
              <a:rPr lang="en-US" dirty="0" smtClean="0"/>
              <a:t>You may need to refer to it later when we study the different variants of linked list.</a:t>
            </a:r>
            <a:endParaRPr lang="en-SG" dirty="0"/>
          </a:p>
        </p:txBody>
      </p:sp>
      <p:pic>
        <p:nvPicPr>
          <p:cNvPr id="17" name="Picture 16" descr="notes.png"/>
          <p:cNvPicPr>
            <a:picLocks noChangeAspect="1"/>
          </p:cNvPicPr>
          <p:nvPr/>
        </p:nvPicPr>
        <p:blipFill>
          <a:blip r:embed="rId3" cstate="print"/>
          <a:stretch>
            <a:fillRect/>
          </a:stretch>
        </p:blipFill>
        <p:spPr>
          <a:xfrm>
            <a:off x="7946036" y="0"/>
            <a:ext cx="838200" cy="838200"/>
          </a:xfrm>
          <a:prstGeom prst="rect">
            <a:avLst/>
          </a:prstGeom>
        </p:spPr>
      </p:pic>
      <p:sp>
        <p:nvSpPr>
          <p:cNvPr id="1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smtClean="0">
                <a:latin typeface="Britannic Bold" panose="020B0903060703020204" pitchFamily="34" charset="0"/>
              </a:rPr>
              <a:t>References</a:t>
            </a:r>
            <a:endParaRPr lang="en-US" sz="4000" dirty="0">
              <a:latin typeface="Britannic Bold" panose="020B0903060703020204" pitchFamily="34" charset="0"/>
            </a:endParaRP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3</a:t>
            </a:fld>
            <a:endParaRPr lang="en-US" sz="1600" dirty="0"/>
          </a:p>
        </p:txBody>
      </p:sp>
      <p:graphicFrame>
        <p:nvGraphicFramePr>
          <p:cNvPr id="9" name="Diagram 8"/>
          <p:cNvGraphicFramePr/>
          <p:nvPr>
            <p:extLst>
              <p:ext uri="{D42A27DB-BD31-4B8C-83A1-F6EECF244321}">
                <p14:modId xmlns:p14="http://schemas.microsoft.com/office/powerpoint/2010/main" val="3372902989"/>
              </p:ext>
            </p:extLst>
          </p:nvPr>
        </p:nvGraphicFramePr>
        <p:xfrm>
          <a:off x="533400" y="1066800"/>
          <a:ext cx="79248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63502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3.4 </a:t>
            </a:r>
            <a:r>
              <a:rPr lang="en-US" sz="3600" dirty="0" smtClean="0">
                <a:latin typeface="Britannic Bold" panose="020B0903060703020204" pitchFamily="34" charset="0"/>
              </a:rPr>
              <a:t>Forming a Linked List (1/3)</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762000"/>
          </a:xfrm>
        </p:spPr>
        <p:txBody>
          <a:bodyPr>
            <a:normAutofit/>
          </a:bodyPr>
          <a:lstStyle/>
          <a:p>
            <a:pPr marL="457200" lvl="0" indent="-457200">
              <a:buClr>
                <a:schemeClr val="bg2"/>
              </a:buClr>
              <a:buSzPct val="100000"/>
              <a:buFont typeface="Wingdings" pitchFamily="2" charset="2"/>
              <a:buChar char="q"/>
              <a:defRPr/>
            </a:pPr>
            <a:r>
              <a:rPr lang="en-GB" sz="2800" dirty="0" smtClean="0"/>
              <a:t>For a sequence of </a:t>
            </a:r>
            <a:r>
              <a:rPr lang="en-GB" sz="2800" dirty="0" smtClean="0">
                <a:solidFill>
                  <a:srgbClr val="0000FF"/>
                </a:solidFill>
              </a:rPr>
              <a:t>4 items </a:t>
            </a:r>
            <a:r>
              <a:rPr lang="en-GB" sz="2800" dirty="0" smtClean="0">
                <a:solidFill>
                  <a:srgbClr val="C00000"/>
                </a:solidFill>
              </a:rPr>
              <a:t>&lt;</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0</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1</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2</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3</a:t>
            </a:r>
            <a:r>
              <a:rPr lang="en-GB" sz="2800" dirty="0" smtClean="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30</a:t>
            </a:fld>
            <a:endParaRPr lang="en-US" sz="1600" dirty="0"/>
          </a:p>
        </p:txBody>
      </p:sp>
      <p:grpSp>
        <p:nvGrpSpPr>
          <p:cNvPr id="58" name="Group 57"/>
          <p:cNvGrpSpPr/>
          <p:nvPr/>
        </p:nvGrpSpPr>
        <p:grpSpPr>
          <a:xfrm>
            <a:off x="776288" y="2286000"/>
            <a:ext cx="7464299" cy="1468921"/>
            <a:chOff x="776288" y="2286000"/>
            <a:chExt cx="7464299" cy="1468921"/>
          </a:xfrm>
        </p:grpSpPr>
        <p:sp>
          <p:nvSpPr>
            <p:cNvPr id="28" name="Rectangle 21"/>
            <p:cNvSpPr>
              <a:spLocks noChangeArrowheads="1"/>
            </p:cNvSpPr>
            <p:nvPr/>
          </p:nvSpPr>
          <p:spPr bwMode="auto">
            <a:xfrm>
              <a:off x="1541623" y="23637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9" name="Text Box 22"/>
            <p:cNvSpPr txBox="1">
              <a:spLocks noChangeArrowheads="1"/>
            </p:cNvSpPr>
            <p:nvPr/>
          </p:nvSpPr>
          <p:spPr bwMode="auto">
            <a:xfrm>
              <a:off x="776288" y="22860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30" name="Line 23"/>
            <p:cNvSpPr>
              <a:spLocks noChangeShapeType="1"/>
            </p:cNvSpPr>
            <p:nvPr/>
          </p:nvSpPr>
          <p:spPr bwMode="auto">
            <a:xfrm>
              <a:off x="1870042" y="25161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31" name="Text Box 24"/>
            <p:cNvSpPr txBox="1">
              <a:spLocks noChangeArrowheads="1"/>
            </p:cNvSpPr>
            <p:nvPr/>
          </p:nvSpPr>
          <p:spPr bwMode="auto">
            <a:xfrm>
              <a:off x="6096000" y="2484921"/>
              <a:ext cx="214458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smtClean="0">
                  <a:solidFill>
                    <a:srgbClr val="660066"/>
                  </a:solidFill>
                  <a:latin typeface="Arial" pitchFamily="34" charset="0"/>
                  <a:ea typeface="SimSun" pitchFamily="2" charset="-122"/>
                </a:rPr>
                <a:t>represents null</a:t>
              </a:r>
              <a:endParaRPr lang="en-US" altLang="zh-CN" sz="2000" i="1" dirty="0">
                <a:solidFill>
                  <a:srgbClr val="660066"/>
                </a:solidFill>
                <a:latin typeface="Arial" pitchFamily="34" charset="0"/>
                <a:ea typeface="SimSun" pitchFamily="2" charset="-122"/>
              </a:endParaRPr>
            </a:p>
          </p:txBody>
        </p:sp>
        <p:sp>
          <p:nvSpPr>
            <p:cNvPr id="32" name="Line 25"/>
            <p:cNvSpPr>
              <a:spLocks noChangeShapeType="1"/>
            </p:cNvSpPr>
            <p:nvPr/>
          </p:nvSpPr>
          <p:spPr bwMode="auto">
            <a:xfrm>
              <a:off x="7315200" y="2865921"/>
              <a:ext cx="228600" cy="609600"/>
            </a:xfrm>
            <a:prstGeom prst="line">
              <a:avLst/>
            </a:prstGeom>
            <a:noFill/>
            <a:ln w="28575">
              <a:solidFill>
                <a:srgbClr val="660066"/>
              </a:solidFill>
              <a:round/>
              <a:headEnd type="none" w="sm" len="sm"/>
              <a:tailEnd type="triangle" w="med" len="med"/>
            </a:ln>
          </p:spPr>
          <p:txBody>
            <a:bodyPr wrap="none" anchor="ctr"/>
            <a:lstStyle/>
            <a:p>
              <a:endParaRPr lang="en-US" dirty="0"/>
            </a:p>
          </p:txBody>
        </p:sp>
        <p:sp>
          <p:nvSpPr>
            <p:cNvPr id="27" name="Line 20"/>
            <p:cNvSpPr>
              <a:spLocks noChangeShapeType="1"/>
            </p:cNvSpPr>
            <p:nvPr/>
          </p:nvSpPr>
          <p:spPr bwMode="auto">
            <a:xfrm flipH="1">
              <a:off x="7391400" y="3246921"/>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7" name="Group 56"/>
            <p:cNvGrpSpPr/>
            <p:nvPr/>
          </p:nvGrpSpPr>
          <p:grpSpPr>
            <a:xfrm>
              <a:off x="1371600" y="3246921"/>
              <a:ext cx="6495197" cy="508000"/>
              <a:chOff x="1371600" y="3246921"/>
              <a:chExt cx="6495197" cy="508000"/>
            </a:xfrm>
          </p:grpSpPr>
          <p:grpSp>
            <p:nvGrpSpPr>
              <p:cNvPr id="33" name="Group 32"/>
              <p:cNvGrpSpPr/>
              <p:nvPr/>
            </p:nvGrpSpPr>
            <p:grpSpPr>
              <a:xfrm>
                <a:off x="4919652" y="3246921"/>
                <a:ext cx="1161197" cy="508000"/>
                <a:chOff x="4919652" y="3447566"/>
                <a:chExt cx="1161197" cy="508000"/>
              </a:xfrm>
            </p:grpSpPr>
            <p:sp>
              <p:nvSpPr>
                <p:cNvPr id="20"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1"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2"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38" name="Group 37"/>
              <p:cNvGrpSpPr/>
              <p:nvPr/>
            </p:nvGrpSpPr>
            <p:grpSpPr>
              <a:xfrm>
                <a:off x="1371600" y="3246921"/>
                <a:ext cx="1161197" cy="508000"/>
                <a:chOff x="1676400" y="4267200"/>
                <a:chExt cx="1161197" cy="508000"/>
              </a:xfrm>
            </p:grpSpPr>
            <p:sp>
              <p:nvSpPr>
                <p:cNvPr id="35"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39" name="Group 38"/>
              <p:cNvGrpSpPr/>
              <p:nvPr/>
            </p:nvGrpSpPr>
            <p:grpSpPr>
              <a:xfrm>
                <a:off x="3124200" y="3246921"/>
                <a:ext cx="1161197" cy="508000"/>
                <a:chOff x="1676400" y="4267200"/>
                <a:chExt cx="1161197" cy="508000"/>
              </a:xfrm>
            </p:grpSpPr>
            <p:sp>
              <p:nvSpPr>
                <p:cNvPr id="4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47" name="Group 46"/>
              <p:cNvGrpSpPr/>
              <p:nvPr/>
            </p:nvGrpSpPr>
            <p:grpSpPr>
              <a:xfrm>
                <a:off x="6705600" y="3246921"/>
                <a:ext cx="1161197" cy="508000"/>
                <a:chOff x="1676400" y="4267200"/>
                <a:chExt cx="1161197" cy="508000"/>
              </a:xfrm>
            </p:grpSpPr>
            <p:sp>
              <p:nvSpPr>
                <p:cNvPr id="4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51" name="Line 23"/>
              <p:cNvSpPr>
                <a:spLocks noChangeShapeType="1"/>
              </p:cNvSpPr>
              <p:nvPr/>
            </p:nvSpPr>
            <p:spPr bwMode="auto">
              <a:xfrm>
                <a:off x="22860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2" name="Line 23"/>
              <p:cNvSpPr>
                <a:spLocks noChangeShapeType="1"/>
              </p:cNvSpPr>
              <p:nvPr/>
            </p:nvSpPr>
            <p:spPr bwMode="auto">
              <a:xfrm>
                <a:off x="40386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3" name="Line 23"/>
              <p:cNvSpPr>
                <a:spLocks noChangeShapeType="1"/>
              </p:cNvSpPr>
              <p:nvPr/>
            </p:nvSpPr>
            <p:spPr bwMode="auto">
              <a:xfrm>
                <a:off x="58674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grpSp>
      <p:sp>
        <p:nvSpPr>
          <p:cNvPr id="56" name="Text Box 26"/>
          <p:cNvSpPr txBox="1">
            <a:spLocks noChangeArrowheads="1"/>
          </p:cNvSpPr>
          <p:nvPr/>
        </p:nvSpPr>
        <p:spPr bwMode="auto">
          <a:xfrm>
            <a:off x="990600" y="4273067"/>
            <a:ext cx="7162800" cy="830997"/>
          </a:xfrm>
          <a:prstGeom prst="rect">
            <a:avLst/>
          </a:prstGeom>
          <a:noFill/>
          <a:ln w="9525">
            <a:solidFill>
              <a:schemeClr val="tx1"/>
            </a:solidFill>
            <a:miter lim="800000"/>
            <a:headEnd/>
            <a:tailEnd/>
          </a:ln>
        </p:spPr>
        <p:txBody>
          <a:bodyPr wrap="square">
            <a:spAutoFit/>
          </a:bodyPr>
          <a:lstStyle/>
          <a:p>
            <a:pPr algn="l">
              <a:spcBef>
                <a:spcPct val="50000"/>
              </a:spcBef>
              <a:buFont typeface="Wingdings" pitchFamily="2" charset="2"/>
              <a:buNone/>
            </a:pPr>
            <a:r>
              <a:rPr lang="en-US" sz="2400" dirty="0"/>
              <a:t>We need a </a:t>
            </a:r>
            <a:r>
              <a:rPr lang="en-US" sz="2400" i="1" dirty="0">
                <a:solidFill>
                  <a:srgbClr val="C00000"/>
                </a:solidFill>
              </a:rPr>
              <a:t>head</a:t>
            </a:r>
            <a:r>
              <a:rPr lang="en-US" sz="2400" dirty="0"/>
              <a:t> to indicate where the first node is.  From the </a:t>
            </a:r>
            <a:r>
              <a:rPr lang="en-US" sz="2400" i="1" dirty="0">
                <a:solidFill>
                  <a:srgbClr val="C00000"/>
                </a:solidFill>
              </a:rPr>
              <a:t>head</a:t>
            </a:r>
            <a:r>
              <a:rPr lang="en-US" sz="2400" dirty="0"/>
              <a:t> we can get to the rest</a:t>
            </a:r>
            <a:r>
              <a:rPr lang="en-US" sz="2400" dirty="0" smtClean="0"/>
              <a:t>.</a:t>
            </a:r>
            <a:endParaRPr lang="en-US" sz="2400" dirty="0"/>
          </a:p>
        </p:txBody>
      </p:sp>
      <p:sp>
        <p:nvSpPr>
          <p:cNvPr id="4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3.4 </a:t>
            </a:r>
            <a:r>
              <a:rPr lang="en-US" sz="3600" dirty="0" smtClean="0">
                <a:latin typeface="Britannic Bold" panose="020B0903060703020204" pitchFamily="34" charset="0"/>
              </a:rPr>
              <a:t>Forming a Linked List (2/3)</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609600"/>
          </a:xfrm>
        </p:spPr>
        <p:txBody>
          <a:bodyPr>
            <a:normAutofit/>
          </a:bodyPr>
          <a:lstStyle/>
          <a:p>
            <a:pPr marL="457200" lvl="0" indent="-457200">
              <a:buClr>
                <a:schemeClr val="bg2"/>
              </a:buClr>
              <a:buSzPct val="100000"/>
              <a:buFont typeface="Wingdings" pitchFamily="2" charset="2"/>
              <a:buChar char="q"/>
              <a:defRPr/>
            </a:pPr>
            <a:r>
              <a:rPr lang="en-GB" sz="2800" dirty="0" smtClean="0"/>
              <a:t>For a sequence of </a:t>
            </a:r>
            <a:r>
              <a:rPr lang="en-GB" sz="2800" dirty="0" smtClean="0">
                <a:solidFill>
                  <a:srgbClr val="0000FF"/>
                </a:solidFill>
              </a:rPr>
              <a:t>4 items </a:t>
            </a:r>
            <a:r>
              <a:rPr lang="en-GB" sz="2800" dirty="0" smtClean="0">
                <a:solidFill>
                  <a:srgbClr val="C00000"/>
                </a:solidFill>
              </a:rPr>
              <a:t>&lt;</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0</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1</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2</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3</a:t>
            </a:r>
            <a:r>
              <a:rPr lang="en-GB" sz="2800" dirty="0" smtClean="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31</a:t>
            </a:fld>
            <a:endParaRPr lang="en-US" sz="1600" dirty="0"/>
          </a:p>
        </p:txBody>
      </p:sp>
      <p:sp>
        <p:nvSpPr>
          <p:cNvPr id="15" name="Text Box 4"/>
          <p:cNvSpPr txBox="1">
            <a:spLocks noChangeArrowheads="1"/>
          </p:cNvSpPr>
          <p:nvPr/>
        </p:nvSpPr>
        <p:spPr bwMode="auto">
          <a:xfrm>
            <a:off x="838200" y="1676400"/>
            <a:ext cx="7924800" cy="1077218"/>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2952750" algn="l"/>
              </a:tabLst>
            </a:pPr>
            <a:r>
              <a:rPr lang="en-GB" sz="1600" dirty="0">
                <a:solidFill>
                  <a:schemeClr val="tx1"/>
                </a:solidFill>
                <a:latin typeface="Lucida Console" pitchFamily="49" charset="0"/>
              </a:rPr>
              <a:t>ListNode &lt;String&gt; </a:t>
            </a:r>
            <a:r>
              <a:rPr lang="en-GB" sz="1600" dirty="0" smtClean="0">
                <a:solidFill>
                  <a:schemeClr val="tx1"/>
                </a:solidFill>
                <a:latin typeface="Lucida Console" pitchFamily="49" charset="0"/>
              </a:rPr>
              <a:t>node3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"a3"</a:t>
            </a:r>
            <a:r>
              <a:rPr lang="en-GB" sz="1600" dirty="0" smtClean="0">
                <a:solidFill>
                  <a:schemeClr val="tx1"/>
                </a:solidFill>
                <a:latin typeface="Lucida Console" pitchFamily="49" charset="0"/>
              </a:rPr>
              <a:t>, </a:t>
            </a:r>
            <a:r>
              <a:rPr lang="en-GB" sz="1600" dirty="0" smtClean="0">
                <a:solidFill>
                  <a:srgbClr val="006600"/>
                </a:solidFill>
                <a:latin typeface="Lucida Console" pitchFamily="49" charset="0"/>
              </a:rPr>
              <a:t>null</a:t>
            </a:r>
            <a:r>
              <a:rPr lang="en-GB" sz="1600" dirty="0">
                <a:solidFill>
                  <a:schemeClr val="tx1"/>
                </a:solidFill>
                <a:latin typeface="Lucida Console" pitchFamily="49" charset="0"/>
              </a:rPr>
              <a:t>);   </a:t>
            </a:r>
          </a:p>
          <a:p>
            <a:pPr>
              <a:tabLst>
                <a:tab pos="2952750" algn="l"/>
              </a:tabLst>
            </a:pPr>
            <a:r>
              <a:rPr lang="en-GB" sz="1600" dirty="0">
                <a:solidFill>
                  <a:schemeClr val="tx1"/>
                </a:solidFill>
                <a:latin typeface="Lucida Console" pitchFamily="49" charset="0"/>
              </a:rPr>
              <a:t>ListNode &lt;String&gt; </a:t>
            </a:r>
            <a:r>
              <a:rPr lang="en-GB" sz="1600" dirty="0" smtClean="0">
                <a:solidFill>
                  <a:schemeClr val="tx1"/>
                </a:solidFill>
                <a:latin typeface="Lucida Console" pitchFamily="49" charset="0"/>
              </a:rPr>
              <a:t>node2	= </a:t>
            </a:r>
            <a:r>
              <a:rPr lang="en-GB" sz="1600" dirty="0">
                <a:solidFill>
                  <a:srgbClr val="0000FF"/>
                </a:solidFill>
                <a:latin typeface="Lucida Console" pitchFamily="49" charset="0"/>
              </a:rPr>
              <a:t>new </a:t>
            </a:r>
            <a:r>
              <a:rPr lang="en-GB" sz="1600" dirty="0">
                <a:solidFill>
                  <a:schemeClr val="tx1"/>
                </a:solidFill>
                <a:latin typeface="Lucida Console" pitchFamily="49" charset="0"/>
              </a:rPr>
              <a:t>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"a2"</a:t>
            </a:r>
            <a:r>
              <a:rPr lang="en-GB" sz="1600" dirty="0" smtClean="0">
                <a:solidFill>
                  <a:schemeClr val="tx1"/>
                </a:solidFill>
                <a:latin typeface="Lucida Console" pitchFamily="49" charset="0"/>
              </a:rPr>
              <a:t>, node3</a:t>
            </a:r>
            <a:r>
              <a:rPr lang="en-GB" sz="1600" dirty="0">
                <a:solidFill>
                  <a:schemeClr val="tx1"/>
                </a:solidFill>
                <a:latin typeface="Lucida Console" pitchFamily="49" charset="0"/>
              </a:rPr>
              <a:t>);</a:t>
            </a:r>
          </a:p>
          <a:p>
            <a:pPr>
              <a:tabLst>
                <a:tab pos="2952750" algn="l"/>
              </a:tabLst>
            </a:pPr>
            <a:r>
              <a:rPr lang="en-GB" sz="1600" dirty="0">
                <a:solidFill>
                  <a:schemeClr val="tx1"/>
                </a:solidFill>
                <a:latin typeface="Lucida Console" pitchFamily="49" charset="0"/>
              </a:rPr>
              <a:t>ListNode &lt;String&gt; </a:t>
            </a:r>
            <a:r>
              <a:rPr lang="en-GB" sz="1600" dirty="0" smtClean="0">
                <a:solidFill>
                  <a:schemeClr val="tx1"/>
                </a:solidFill>
                <a:latin typeface="Lucida Console" pitchFamily="49" charset="0"/>
              </a:rPr>
              <a:t>node1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"a1"</a:t>
            </a:r>
            <a:r>
              <a:rPr lang="en-GB" sz="1600" dirty="0" smtClean="0">
                <a:solidFill>
                  <a:schemeClr val="tx1"/>
                </a:solidFill>
                <a:latin typeface="Lucida Console" pitchFamily="49" charset="0"/>
              </a:rPr>
              <a:t>, node2</a:t>
            </a:r>
            <a:r>
              <a:rPr lang="en-GB" sz="1600" dirty="0">
                <a:solidFill>
                  <a:schemeClr val="tx1"/>
                </a:solidFill>
                <a:latin typeface="Lucida Console" pitchFamily="49" charset="0"/>
              </a:rPr>
              <a:t>);</a:t>
            </a:r>
          </a:p>
          <a:p>
            <a:pPr>
              <a:tabLst>
                <a:tab pos="2952750" algn="l"/>
              </a:tabLst>
            </a:pPr>
            <a:r>
              <a:rPr lang="en-GB" sz="1600" dirty="0">
                <a:solidFill>
                  <a:schemeClr val="tx1"/>
                </a:solidFill>
                <a:latin typeface="Lucida Console" pitchFamily="49" charset="0"/>
              </a:rPr>
              <a:t>ListNode &lt;String&gt; head	</a:t>
            </a:r>
            <a:r>
              <a:rPr lang="en-GB" sz="1600" dirty="0" smtClean="0">
                <a:solidFill>
                  <a:schemeClr val="tx1"/>
                </a:solidFill>
                <a:latin typeface="Lucida Console" pitchFamily="49" charset="0"/>
              </a:rPr>
              <a:t>= </a:t>
            </a:r>
            <a:r>
              <a:rPr lang="en-GB" sz="1600" dirty="0" smtClean="0">
                <a:solidFill>
                  <a:srgbClr val="0000FF"/>
                </a:solidFill>
                <a:latin typeface="Lucida Console" pitchFamily="49" charset="0"/>
              </a:rPr>
              <a:t>new</a:t>
            </a:r>
            <a:r>
              <a:rPr lang="en-GB" sz="1600" dirty="0" smtClean="0">
                <a:solidFill>
                  <a:schemeClr val="tx1"/>
                </a:solidFill>
                <a:latin typeface="Lucida Console" pitchFamily="49" charset="0"/>
              </a:rPr>
              <a:t> </a:t>
            </a:r>
            <a:r>
              <a:rPr lang="en-GB" sz="1600" dirty="0">
                <a:solidFill>
                  <a:schemeClr val="tx1"/>
                </a:solidFill>
                <a:latin typeface="Lucida Console" pitchFamily="49" charset="0"/>
              </a:rPr>
              <a:t>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"a0"</a:t>
            </a:r>
            <a:r>
              <a:rPr lang="en-GB" sz="1600" dirty="0" smtClean="0">
                <a:solidFill>
                  <a:schemeClr val="tx1"/>
                </a:solidFill>
                <a:latin typeface="Lucida Console" pitchFamily="49" charset="0"/>
              </a:rPr>
              <a:t>, node1</a:t>
            </a:r>
            <a:r>
              <a:rPr lang="en-GB" sz="1600" dirty="0">
                <a:solidFill>
                  <a:schemeClr val="tx1"/>
                </a:solidFill>
                <a:latin typeface="Lucida Console" pitchFamily="49" charset="0"/>
              </a:rPr>
              <a:t>);</a:t>
            </a:r>
          </a:p>
        </p:txBody>
      </p:sp>
      <p:grpSp>
        <p:nvGrpSpPr>
          <p:cNvPr id="131" name="Group 130"/>
          <p:cNvGrpSpPr/>
          <p:nvPr/>
        </p:nvGrpSpPr>
        <p:grpSpPr>
          <a:xfrm>
            <a:off x="3176952" y="3197361"/>
            <a:ext cx="5181600" cy="1981200"/>
            <a:chOff x="3176952" y="3197361"/>
            <a:chExt cx="5181600" cy="1981200"/>
          </a:xfrm>
        </p:grpSpPr>
        <p:sp>
          <p:nvSpPr>
            <p:cNvPr id="82" name="Rectangle 48"/>
            <p:cNvSpPr>
              <a:spLocks noChangeArrowheads="1"/>
            </p:cNvSpPr>
            <p:nvPr/>
          </p:nvSpPr>
          <p:spPr bwMode="auto">
            <a:xfrm>
              <a:off x="3176952" y="4035561"/>
              <a:ext cx="5181600" cy="1143000"/>
            </a:xfrm>
            <a:prstGeom prst="rect">
              <a:avLst/>
            </a:prstGeom>
            <a:noFill/>
            <a:ln w="9525">
              <a:solidFill>
                <a:schemeClr val="tx1"/>
              </a:solidFill>
              <a:prstDash val="dash"/>
              <a:miter lim="800000"/>
              <a:headEnd/>
              <a:tailEnd/>
            </a:ln>
          </p:spPr>
          <p:txBody>
            <a:bodyPr wrap="none" anchor="ctr"/>
            <a:lstStyle/>
            <a:p>
              <a:endParaRPr lang="en-US" dirty="0"/>
            </a:p>
          </p:txBody>
        </p:sp>
        <p:sp>
          <p:nvSpPr>
            <p:cNvPr id="83" name="AutoShape 52"/>
            <p:cNvSpPr>
              <a:spLocks noChangeArrowheads="1"/>
            </p:cNvSpPr>
            <p:nvPr/>
          </p:nvSpPr>
          <p:spPr bwMode="auto">
            <a:xfrm>
              <a:off x="4724400" y="3197361"/>
              <a:ext cx="2033952" cy="838200"/>
            </a:xfrm>
            <a:prstGeom prst="downArrowCallout">
              <a:avLst>
                <a:gd name="adj1" fmla="val 28040"/>
                <a:gd name="adj2" fmla="val 43556"/>
                <a:gd name="adj3" fmla="val 18750"/>
                <a:gd name="adj4" fmla="val 70454"/>
              </a:avLst>
            </a:prstGeom>
            <a:solidFill>
              <a:schemeClr val="tx2">
                <a:lumMod val="20000"/>
                <a:lumOff val="80000"/>
              </a:schemeClr>
            </a:solidFill>
            <a:ln w="9525">
              <a:solidFill>
                <a:schemeClr val="tx1"/>
              </a:solidFill>
              <a:miter lim="800000"/>
              <a:headEnd/>
              <a:tailEnd/>
            </a:ln>
          </p:spPr>
          <p:txBody>
            <a:bodyPr wrap="none" anchor="ctr"/>
            <a:lstStyle/>
            <a:p>
              <a:r>
                <a:rPr lang="en-US" dirty="0"/>
                <a:t>No longer needed </a:t>
              </a:r>
              <a:br>
                <a:rPr lang="en-US" dirty="0"/>
              </a:br>
              <a:r>
                <a:rPr lang="en-US" dirty="0"/>
                <a:t>after list is built.</a:t>
              </a:r>
            </a:p>
          </p:txBody>
        </p:sp>
      </p:grpSp>
      <p:grpSp>
        <p:nvGrpSpPr>
          <p:cNvPr id="130" name="Group 129"/>
          <p:cNvGrpSpPr/>
          <p:nvPr/>
        </p:nvGrpSpPr>
        <p:grpSpPr>
          <a:xfrm>
            <a:off x="1219200" y="4419600"/>
            <a:ext cx="2415810" cy="2060578"/>
            <a:chOff x="1165590" y="4419600"/>
            <a:chExt cx="2415810" cy="2060578"/>
          </a:xfrm>
        </p:grpSpPr>
        <p:grpSp>
          <p:nvGrpSpPr>
            <p:cNvPr id="57" name="Group 20"/>
            <p:cNvGrpSpPr>
              <a:grpSpLocks/>
            </p:cNvGrpSpPr>
            <p:nvPr/>
          </p:nvGrpSpPr>
          <p:grpSpPr bwMode="auto">
            <a:xfrm>
              <a:off x="1165590" y="4419600"/>
              <a:ext cx="1633537" cy="903288"/>
              <a:chOff x="482" y="2439"/>
              <a:chExt cx="1114" cy="569"/>
            </a:xfrm>
          </p:grpSpPr>
          <p:sp>
            <p:nvSpPr>
              <p:cNvPr id="58" name="Rectangle 21"/>
              <p:cNvSpPr>
                <a:spLocks noChangeArrowheads="1"/>
              </p:cNvSpPr>
              <p:nvPr/>
            </p:nvSpPr>
            <p:spPr bwMode="auto">
              <a:xfrm>
                <a:off x="1004" y="2488"/>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9" name="Text Box 22"/>
              <p:cNvSpPr txBox="1">
                <a:spLocks noChangeArrowheads="1"/>
              </p:cNvSpPr>
              <p:nvPr/>
            </p:nvSpPr>
            <p:spPr bwMode="auto">
              <a:xfrm>
                <a:off x="482" y="2439"/>
                <a:ext cx="511"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Arial" pitchFamily="34" charset="0"/>
                  </a:rPr>
                  <a:t>head</a:t>
                </a:r>
              </a:p>
            </p:txBody>
          </p:sp>
          <p:sp>
            <p:nvSpPr>
              <p:cNvPr id="60" name="Line 23"/>
              <p:cNvSpPr>
                <a:spLocks noChangeShapeType="1"/>
              </p:cNvSpPr>
              <p:nvPr/>
            </p:nvSpPr>
            <p:spPr bwMode="auto">
              <a:xfrm>
                <a:off x="1228" y="2584"/>
                <a:ext cx="104" cy="424"/>
              </a:xfrm>
              <a:prstGeom prst="line">
                <a:avLst/>
              </a:prstGeom>
              <a:noFill/>
              <a:ln w="38100">
                <a:solidFill>
                  <a:srgbClr val="C00000"/>
                </a:solidFill>
                <a:round/>
                <a:headEnd type="none" w="sm" len="sm"/>
                <a:tailEnd type="triangle" w="med" len="med"/>
              </a:ln>
            </p:spPr>
            <p:txBody>
              <a:bodyPr wrap="none" anchor="ctr"/>
              <a:lstStyle/>
              <a:p>
                <a:endParaRPr lang="en-US" dirty="0"/>
              </a:p>
            </p:txBody>
          </p:sp>
        </p:grpSp>
        <p:grpSp>
          <p:nvGrpSpPr>
            <p:cNvPr id="114" name="Group 113"/>
            <p:cNvGrpSpPr/>
            <p:nvPr/>
          </p:nvGrpSpPr>
          <p:grpSpPr>
            <a:xfrm>
              <a:off x="1930765" y="5400638"/>
              <a:ext cx="1650635" cy="1079540"/>
              <a:chOff x="1930765" y="5430974"/>
              <a:chExt cx="1650635" cy="1079540"/>
            </a:xfrm>
          </p:grpSpPr>
          <p:sp>
            <p:nvSpPr>
              <p:cNvPr id="85"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86"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7"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a0</a:t>
                </a:r>
                <a:endParaRPr lang="en-US" sz="2000" i="1" dirty="0">
                  <a:latin typeface="Arial" pitchFamily="34" charset="0"/>
                </a:endParaRPr>
              </a:p>
            </p:txBody>
          </p:sp>
          <p:sp>
            <p:nvSpPr>
              <p:cNvPr id="88"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89" name="Straight Arrow Connector 88"/>
              <p:cNvCxnSpPr>
                <a:endCxn id="87"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7" name="Group 126"/>
          <p:cNvGrpSpPr/>
          <p:nvPr/>
        </p:nvGrpSpPr>
        <p:grpSpPr>
          <a:xfrm>
            <a:off x="6910752" y="4184650"/>
            <a:ext cx="1247775" cy="2295528"/>
            <a:chOff x="6910752" y="4184650"/>
            <a:chExt cx="1247775" cy="2295528"/>
          </a:xfrm>
        </p:grpSpPr>
        <p:grpSp>
          <p:nvGrpSpPr>
            <p:cNvPr id="61" name="Group 24"/>
            <p:cNvGrpSpPr>
              <a:grpSpLocks/>
            </p:cNvGrpSpPr>
            <p:nvPr/>
          </p:nvGrpSpPr>
          <p:grpSpPr bwMode="auto">
            <a:xfrm>
              <a:off x="6996477" y="5424490"/>
              <a:ext cx="1162050" cy="1055688"/>
              <a:chOff x="4460" y="3072"/>
              <a:chExt cx="792" cy="665"/>
            </a:xfrm>
          </p:grpSpPr>
          <p:sp>
            <p:nvSpPr>
              <p:cNvPr id="62" name="Rectangle 25"/>
              <p:cNvSpPr>
                <a:spLocks noChangeArrowheads="1"/>
              </p:cNvSpPr>
              <p:nvPr/>
            </p:nvSpPr>
            <p:spPr bwMode="auto">
              <a:xfrm>
                <a:off x="4460" y="3080"/>
                <a:ext cx="792" cy="312"/>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63" name="Line 26"/>
              <p:cNvSpPr>
                <a:spLocks noChangeShapeType="1"/>
              </p:cNvSpPr>
              <p:nvPr/>
            </p:nvSpPr>
            <p:spPr bwMode="auto">
              <a:xfrm>
                <a:off x="4924" y="3072"/>
                <a:ext cx="1" cy="318"/>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4" name="Text Box 27"/>
              <p:cNvSpPr txBox="1">
                <a:spLocks noChangeArrowheads="1"/>
              </p:cNvSpPr>
              <p:nvPr/>
            </p:nvSpPr>
            <p:spPr bwMode="auto">
              <a:xfrm>
                <a:off x="4602" y="3485"/>
                <a:ext cx="320" cy="252"/>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a3</a:t>
                </a:r>
                <a:endParaRPr lang="en-US" sz="2000" i="1" dirty="0">
                  <a:latin typeface="Arial" pitchFamily="34" charset="0"/>
                </a:endParaRPr>
              </a:p>
            </p:txBody>
          </p:sp>
          <p:sp>
            <p:nvSpPr>
              <p:cNvPr id="65" name="Line 28"/>
              <p:cNvSpPr>
                <a:spLocks noChangeShapeType="1"/>
              </p:cNvSpPr>
              <p:nvPr/>
            </p:nvSpPr>
            <p:spPr bwMode="auto">
              <a:xfrm flipH="1">
                <a:off x="4924" y="3088"/>
                <a:ext cx="327" cy="304"/>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66" name="Group 29"/>
            <p:cNvGrpSpPr>
              <a:grpSpLocks/>
            </p:cNvGrpSpPr>
            <p:nvPr/>
          </p:nvGrpSpPr>
          <p:grpSpPr bwMode="auto">
            <a:xfrm>
              <a:off x="6910752" y="4184650"/>
              <a:ext cx="890588" cy="1214438"/>
              <a:chOff x="4401" y="2291"/>
              <a:chExt cx="607" cy="765"/>
            </a:xfrm>
          </p:grpSpPr>
          <p:grpSp>
            <p:nvGrpSpPr>
              <p:cNvPr id="67" name="Group 30"/>
              <p:cNvGrpSpPr>
                <a:grpSpLocks/>
              </p:cNvGrpSpPr>
              <p:nvPr/>
            </p:nvGrpSpPr>
            <p:grpSpPr bwMode="auto">
              <a:xfrm>
                <a:off x="4411" y="2536"/>
                <a:ext cx="592" cy="520"/>
                <a:chOff x="4411" y="2536"/>
                <a:chExt cx="592" cy="520"/>
              </a:xfrm>
            </p:grpSpPr>
            <p:sp>
              <p:nvSpPr>
                <p:cNvPr id="69"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0"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68"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node3</a:t>
                </a:r>
                <a:endParaRPr lang="en-US" sz="2000" i="1" dirty="0">
                  <a:latin typeface="Arial" pitchFamily="34" charset="0"/>
                </a:endParaRPr>
              </a:p>
            </p:txBody>
          </p:sp>
        </p:grpSp>
        <p:cxnSp>
          <p:nvCxnSpPr>
            <p:cNvPr id="97" name="Straight Arrow Connector 96"/>
            <p:cNvCxnSpPr>
              <a:endCxn id="64" idx="0"/>
            </p:cNvCxnSpPr>
            <p:nvPr/>
          </p:nvCxnSpPr>
          <p:spPr bwMode="auto">
            <a:xfrm>
              <a:off x="7291441" y="5653095"/>
              <a:ext cx="148141" cy="427033"/>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nvGrpSpPr>
          <p:cNvPr id="129" name="Group 128"/>
          <p:cNvGrpSpPr/>
          <p:nvPr/>
        </p:nvGrpSpPr>
        <p:grpSpPr>
          <a:xfrm>
            <a:off x="3657600" y="4184514"/>
            <a:ext cx="1650635" cy="2295664"/>
            <a:chOff x="3657600" y="4184514"/>
            <a:chExt cx="1650635" cy="2295664"/>
          </a:xfrm>
        </p:grpSpPr>
        <p:grpSp>
          <p:nvGrpSpPr>
            <p:cNvPr id="103" name="Group 29"/>
            <p:cNvGrpSpPr>
              <a:grpSpLocks/>
            </p:cNvGrpSpPr>
            <p:nvPr/>
          </p:nvGrpSpPr>
          <p:grpSpPr bwMode="auto">
            <a:xfrm>
              <a:off x="3733800" y="4184514"/>
              <a:ext cx="890588" cy="1214438"/>
              <a:chOff x="4401" y="2291"/>
              <a:chExt cx="607" cy="765"/>
            </a:xfrm>
          </p:grpSpPr>
          <p:grpSp>
            <p:nvGrpSpPr>
              <p:cNvPr id="104" name="Group 30"/>
              <p:cNvGrpSpPr>
                <a:grpSpLocks/>
              </p:cNvGrpSpPr>
              <p:nvPr/>
            </p:nvGrpSpPr>
            <p:grpSpPr bwMode="auto">
              <a:xfrm>
                <a:off x="4411" y="2536"/>
                <a:ext cx="592" cy="520"/>
                <a:chOff x="4411" y="2536"/>
                <a:chExt cx="592" cy="520"/>
              </a:xfrm>
            </p:grpSpPr>
            <p:sp>
              <p:nvSpPr>
                <p:cNvPr id="106"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7"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5"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0000FF"/>
                    </a:solidFill>
                    <a:latin typeface="Arial" pitchFamily="34" charset="0"/>
                  </a:rPr>
                  <a:t>node1</a:t>
                </a:r>
                <a:endParaRPr lang="en-US" sz="2000" i="1" dirty="0">
                  <a:latin typeface="Arial" pitchFamily="34" charset="0"/>
                </a:endParaRPr>
              </a:p>
            </p:txBody>
          </p:sp>
        </p:grpSp>
        <p:grpSp>
          <p:nvGrpSpPr>
            <p:cNvPr id="115" name="Group 114"/>
            <p:cNvGrpSpPr/>
            <p:nvPr/>
          </p:nvGrpSpPr>
          <p:grpSpPr>
            <a:xfrm>
              <a:off x="3657600" y="5400638"/>
              <a:ext cx="1650635" cy="1079540"/>
              <a:chOff x="1930765" y="5430974"/>
              <a:chExt cx="1650635" cy="1079540"/>
            </a:xfrm>
          </p:grpSpPr>
          <p:sp>
            <p:nvSpPr>
              <p:cNvPr id="116"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17"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a1</a:t>
                </a:r>
                <a:endParaRPr lang="en-US" sz="2000" i="1" dirty="0">
                  <a:latin typeface="Arial" pitchFamily="34" charset="0"/>
                </a:endParaRPr>
              </a:p>
            </p:txBody>
          </p:sp>
          <p:sp>
            <p:nvSpPr>
              <p:cNvPr id="119"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0" name="Straight Arrow Connector 119"/>
              <p:cNvCxnSpPr>
                <a:endCxn id="118"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8" name="Group 127"/>
          <p:cNvGrpSpPr/>
          <p:nvPr/>
        </p:nvGrpSpPr>
        <p:grpSpPr>
          <a:xfrm>
            <a:off x="5334000" y="4184514"/>
            <a:ext cx="1650635" cy="2295664"/>
            <a:chOff x="5334000" y="4184514"/>
            <a:chExt cx="1650635" cy="2295664"/>
          </a:xfrm>
        </p:grpSpPr>
        <p:grpSp>
          <p:nvGrpSpPr>
            <p:cNvPr id="98" name="Group 29"/>
            <p:cNvGrpSpPr>
              <a:grpSpLocks/>
            </p:cNvGrpSpPr>
            <p:nvPr/>
          </p:nvGrpSpPr>
          <p:grpSpPr bwMode="auto">
            <a:xfrm>
              <a:off x="5410200" y="4184514"/>
              <a:ext cx="890588" cy="1214438"/>
              <a:chOff x="4401" y="2291"/>
              <a:chExt cx="607" cy="765"/>
            </a:xfrm>
          </p:grpSpPr>
          <p:grpSp>
            <p:nvGrpSpPr>
              <p:cNvPr id="99" name="Group 30"/>
              <p:cNvGrpSpPr>
                <a:grpSpLocks/>
              </p:cNvGrpSpPr>
              <p:nvPr/>
            </p:nvGrpSpPr>
            <p:grpSpPr bwMode="auto">
              <a:xfrm>
                <a:off x="4411" y="2536"/>
                <a:ext cx="592" cy="520"/>
                <a:chOff x="4411" y="2536"/>
                <a:chExt cx="592" cy="520"/>
              </a:xfrm>
            </p:grpSpPr>
            <p:sp>
              <p:nvSpPr>
                <p:cNvPr id="101"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0"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0000FF"/>
                    </a:solidFill>
                    <a:latin typeface="Arial" pitchFamily="34" charset="0"/>
                  </a:rPr>
                  <a:t>node2</a:t>
                </a:r>
                <a:endParaRPr lang="en-US" sz="2000" i="1" dirty="0">
                  <a:latin typeface="Arial" pitchFamily="34" charset="0"/>
                </a:endParaRPr>
              </a:p>
            </p:txBody>
          </p:sp>
        </p:grpSp>
        <p:grpSp>
          <p:nvGrpSpPr>
            <p:cNvPr id="121" name="Group 120"/>
            <p:cNvGrpSpPr/>
            <p:nvPr/>
          </p:nvGrpSpPr>
          <p:grpSpPr>
            <a:xfrm>
              <a:off x="5334000" y="5400638"/>
              <a:ext cx="1650635" cy="1079540"/>
              <a:chOff x="1930765" y="5430974"/>
              <a:chExt cx="1650635" cy="1079540"/>
            </a:xfrm>
          </p:grpSpPr>
          <p:sp>
            <p:nvSpPr>
              <p:cNvPr id="122"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23"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a2</a:t>
                </a:r>
                <a:endParaRPr lang="en-US" sz="2000" i="1" dirty="0">
                  <a:latin typeface="Arial" pitchFamily="34" charset="0"/>
                </a:endParaRPr>
              </a:p>
            </p:txBody>
          </p:sp>
          <p:sp>
            <p:nvSpPr>
              <p:cNvPr id="125"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6" name="Straight Arrow Connector 125"/>
              <p:cNvCxnSpPr>
                <a:endCxn id="124"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sp>
        <p:nvSpPr>
          <p:cNvPr id="71" name="TextBox 70"/>
          <p:cNvSpPr txBox="1"/>
          <p:nvPr/>
        </p:nvSpPr>
        <p:spPr>
          <a:xfrm>
            <a:off x="385690" y="2945567"/>
            <a:ext cx="4159852" cy="1015663"/>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smtClean="0">
                <a:solidFill>
                  <a:srgbClr val="003300"/>
                </a:solidFill>
              </a:rPr>
              <a:t>Can the code be rewritten without using these object references  </a:t>
            </a:r>
            <a:r>
              <a:rPr lang="en-US" sz="2000" dirty="0" smtClean="0">
                <a:solidFill>
                  <a:srgbClr val="0000FF"/>
                </a:solidFill>
              </a:rPr>
              <a:t>node1</a:t>
            </a:r>
            <a:r>
              <a:rPr lang="en-US" sz="2000" dirty="0" smtClean="0">
                <a:solidFill>
                  <a:srgbClr val="003300"/>
                </a:solidFill>
              </a:rPr>
              <a:t>, </a:t>
            </a:r>
            <a:r>
              <a:rPr lang="en-US" sz="2000" dirty="0" smtClean="0">
                <a:solidFill>
                  <a:srgbClr val="0000FF"/>
                </a:solidFill>
              </a:rPr>
              <a:t>node2</a:t>
            </a:r>
            <a:r>
              <a:rPr lang="en-US" sz="2000" dirty="0" smtClean="0">
                <a:solidFill>
                  <a:srgbClr val="003300"/>
                </a:solidFill>
              </a:rPr>
              <a:t>, </a:t>
            </a:r>
            <a:r>
              <a:rPr lang="en-US" sz="2000" dirty="0" smtClean="0">
                <a:solidFill>
                  <a:srgbClr val="0000FF"/>
                </a:solidFill>
              </a:rPr>
              <a:t>node3</a:t>
            </a:r>
            <a:r>
              <a:rPr lang="en-US" sz="2000" dirty="0" smtClean="0">
                <a:solidFill>
                  <a:srgbClr val="003300"/>
                </a:solidFill>
              </a:rPr>
              <a:t>?</a:t>
            </a:r>
            <a:endParaRPr lang="en-SG" sz="2000" dirty="0">
              <a:solidFill>
                <a:srgbClr val="003300"/>
              </a:solidFill>
            </a:endParaRPr>
          </a:p>
        </p:txBody>
      </p:sp>
      <p:sp>
        <p:nvSpPr>
          <p:cNvPr id="7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dissolve">
                                      <p:cBhvr>
                                        <p:cTn id="11" dur="500"/>
                                        <p:tgtEl>
                                          <p:spTgt spid="12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dissolve">
                                      <p:cBhvr>
                                        <p:cTn id="16" dur="500"/>
                                        <p:tgtEl>
                                          <p:spTgt spid="15">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28"/>
                                        </p:tgtEl>
                                        <p:attrNameLst>
                                          <p:attrName>style.visibility</p:attrName>
                                        </p:attrNameLst>
                                      </p:cBhvr>
                                      <p:to>
                                        <p:strVal val="visible"/>
                                      </p:to>
                                    </p:set>
                                    <p:animEffect transition="in" filter="dissolve">
                                      <p:cBhvr>
                                        <p:cTn id="20" dur="500"/>
                                        <p:tgtEl>
                                          <p:spTgt spid="12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animEffect transition="in" filter="dissolve">
                                      <p:cBhvr>
                                        <p:cTn id="25" dur="500"/>
                                        <p:tgtEl>
                                          <p:spTgt spid="15">
                                            <p:txEl>
                                              <p:pRg st="2" end="2"/>
                                            </p:txEl>
                                          </p:spTgt>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dissolve">
                                      <p:cBhvr>
                                        <p:cTn id="29" dur="500"/>
                                        <p:tgtEl>
                                          <p:spTgt spid="12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5">
                                            <p:txEl>
                                              <p:pRg st="3" end="3"/>
                                            </p:txEl>
                                          </p:spTgt>
                                        </p:tgtEl>
                                        <p:attrNameLst>
                                          <p:attrName>style.visibility</p:attrName>
                                        </p:attrNameLst>
                                      </p:cBhvr>
                                      <p:to>
                                        <p:strVal val="visible"/>
                                      </p:to>
                                    </p:set>
                                    <p:animEffect transition="in" filter="dissolve">
                                      <p:cBhvr>
                                        <p:cTn id="34" dur="500"/>
                                        <p:tgtEl>
                                          <p:spTgt spid="15">
                                            <p:txEl>
                                              <p:pRg st="3" end="3"/>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dissolve">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dissolve">
                                      <p:cBhvr>
                                        <p:cTn id="4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3.4 </a:t>
            </a:r>
            <a:r>
              <a:rPr lang="en-US" sz="3600" dirty="0" smtClean="0">
                <a:latin typeface="Britannic Bold" panose="020B0903060703020204" pitchFamily="34" charset="0"/>
              </a:rPr>
              <a:t>Forming a Linked List (3/3)</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1066800"/>
          </a:xfrm>
        </p:spPr>
        <p:txBody>
          <a:bodyPr>
            <a:normAutofit fontScale="92500" lnSpcReduction="20000"/>
          </a:bodyPr>
          <a:lstStyle/>
          <a:p>
            <a:pPr marL="457200" lvl="0" indent="-457200">
              <a:buClr>
                <a:schemeClr val="bg2"/>
              </a:buClr>
              <a:buSzPct val="100000"/>
              <a:buFont typeface="Wingdings" pitchFamily="2" charset="2"/>
              <a:buChar char="q"/>
              <a:defRPr/>
            </a:pPr>
            <a:r>
              <a:rPr lang="en-GB" sz="2800" dirty="0" smtClean="0"/>
              <a:t>Alternatively we can form the linked list as follows:</a:t>
            </a:r>
          </a:p>
          <a:p>
            <a:pPr marL="784225" lvl="1" indent="-457200">
              <a:buClr>
                <a:schemeClr val="bg2"/>
              </a:buClr>
              <a:buSzPct val="100000"/>
              <a:defRPr/>
            </a:pPr>
            <a:r>
              <a:rPr lang="en-GB" sz="2400" dirty="0" smtClean="0"/>
              <a:t>For a sequence of </a:t>
            </a:r>
            <a:r>
              <a:rPr lang="en-GB" sz="2400" dirty="0" smtClean="0">
                <a:solidFill>
                  <a:srgbClr val="0000FF"/>
                </a:solidFill>
              </a:rPr>
              <a:t>4 items </a:t>
            </a:r>
            <a:r>
              <a:rPr lang="en-GB" sz="2400" dirty="0" smtClean="0">
                <a:solidFill>
                  <a:srgbClr val="C00000"/>
                </a:solidFill>
              </a:rPr>
              <a:t>&lt;</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0</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1</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2</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3</a:t>
            </a:r>
            <a:r>
              <a:rPr lang="en-GB" sz="2400" dirty="0" smtClean="0">
                <a:solidFill>
                  <a:srgbClr val="C00000"/>
                </a:solidFill>
              </a:rPr>
              <a:t> &gt;</a:t>
            </a:r>
            <a:r>
              <a:rPr lang="en-GB" sz="2400" dirty="0" smtClean="0"/>
              <a:t>, we can build as follows: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32</a:t>
            </a:fld>
            <a:endParaRPr lang="en-US" sz="1600" dirty="0"/>
          </a:p>
        </p:txBody>
      </p:sp>
      <p:sp>
        <p:nvSpPr>
          <p:cNvPr id="51" name="Rectangle 32"/>
          <p:cNvSpPr>
            <a:spLocks noChangeArrowheads="1"/>
          </p:cNvSpPr>
          <p:nvPr/>
        </p:nvSpPr>
        <p:spPr bwMode="auto">
          <a:xfrm>
            <a:off x="533400" y="4191000"/>
            <a:ext cx="8054975" cy="1790700"/>
          </a:xfrm>
          <a:prstGeom prst="rect">
            <a:avLst/>
          </a:prstGeom>
          <a:solidFill>
            <a:schemeClr val="bg1"/>
          </a:solidFill>
          <a:ln w="76200" cmpd="tri">
            <a:solidFill>
              <a:schemeClr val="tx1"/>
            </a:solidFill>
            <a:miter lim="800000"/>
            <a:headEnd type="none" w="sm" len="sm"/>
            <a:tailEnd type="none" w="sm" len="sm"/>
          </a:ln>
        </p:spPr>
        <p:txBody>
          <a:bodyPr wrap="none" anchor="ctr"/>
          <a:lstStyle/>
          <a:p>
            <a:endParaRPr lang="en-US" dirty="0"/>
          </a:p>
        </p:txBody>
      </p:sp>
      <p:sp>
        <p:nvSpPr>
          <p:cNvPr id="83" name="Freeform 25"/>
          <p:cNvSpPr>
            <a:spLocks/>
          </p:cNvSpPr>
          <p:nvPr/>
        </p:nvSpPr>
        <p:spPr bwMode="auto">
          <a:xfrm>
            <a:off x="1978025" y="4405313"/>
            <a:ext cx="4830763" cy="700087"/>
          </a:xfrm>
          <a:custGeom>
            <a:avLst/>
            <a:gdLst>
              <a:gd name="T0" fmla="*/ 0 w 3295"/>
              <a:gd name="T1" fmla="*/ 0 h 496"/>
              <a:gd name="T2" fmla="*/ 3706273 w 3295"/>
              <a:gd name="T3" fmla="*/ 304800 h 496"/>
              <a:gd name="T4" fmla="*/ 4830763 w 3295"/>
              <a:gd name="T5" fmla="*/ 787400 h 496"/>
              <a:gd name="T6" fmla="*/ 0 60000 65536"/>
              <a:gd name="T7" fmla="*/ 0 60000 65536"/>
              <a:gd name="T8" fmla="*/ 0 60000 65536"/>
              <a:gd name="T9" fmla="*/ 0 w 3295"/>
              <a:gd name="T10" fmla="*/ 0 h 496"/>
              <a:gd name="T11" fmla="*/ 3295 w 3295"/>
              <a:gd name="T12" fmla="*/ 496 h 496"/>
            </a:gdLst>
            <a:ahLst/>
            <a:cxnLst>
              <a:cxn ang="T6">
                <a:pos x="T0" y="T1"/>
              </a:cxn>
              <a:cxn ang="T7">
                <a:pos x="T2" y="T3"/>
              </a:cxn>
              <a:cxn ang="T8">
                <a:pos x="T4" y="T5"/>
              </a:cxn>
            </a:cxnLst>
            <a:rect l="T9" t="T10" r="T11" b="T12"/>
            <a:pathLst>
              <a:path w="3295" h="496">
                <a:moveTo>
                  <a:pt x="0" y="0"/>
                </a:moveTo>
                <a:cubicBezTo>
                  <a:pt x="989" y="54"/>
                  <a:pt x="1979" y="109"/>
                  <a:pt x="2528" y="192"/>
                </a:cubicBezTo>
                <a:cubicBezTo>
                  <a:pt x="3077" y="275"/>
                  <a:pt x="3186" y="385"/>
                  <a:pt x="3295" y="496"/>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4" name="Freeform 26"/>
          <p:cNvSpPr>
            <a:spLocks/>
          </p:cNvSpPr>
          <p:nvPr/>
        </p:nvSpPr>
        <p:spPr bwMode="auto">
          <a:xfrm>
            <a:off x="1862138" y="4456113"/>
            <a:ext cx="3459162" cy="685800"/>
          </a:xfrm>
          <a:custGeom>
            <a:avLst/>
            <a:gdLst>
              <a:gd name="T0" fmla="*/ 0 w 2360"/>
              <a:gd name="T1" fmla="*/ 0 h 432"/>
              <a:gd name="T2" fmla="*/ 2884589 w 2360"/>
              <a:gd name="T3" fmla="*/ 431800 h 432"/>
              <a:gd name="T4" fmla="*/ 3447436 w 2360"/>
              <a:gd name="T5" fmla="*/ 685800 h 432"/>
              <a:gd name="T6" fmla="*/ 0 60000 65536"/>
              <a:gd name="T7" fmla="*/ 0 60000 65536"/>
              <a:gd name="T8" fmla="*/ 0 60000 65536"/>
              <a:gd name="T9" fmla="*/ 0 w 2360"/>
              <a:gd name="T10" fmla="*/ 0 h 432"/>
              <a:gd name="T11" fmla="*/ 2360 w 2360"/>
              <a:gd name="T12" fmla="*/ 432 h 432"/>
            </a:gdLst>
            <a:ahLst/>
            <a:cxnLst>
              <a:cxn ang="T6">
                <a:pos x="T0" y="T1"/>
              </a:cxn>
              <a:cxn ang="T7">
                <a:pos x="T2" y="T3"/>
              </a:cxn>
              <a:cxn ang="T8">
                <a:pos x="T4" y="T5"/>
              </a:cxn>
            </a:cxnLst>
            <a:rect l="T9" t="T10" r="T11" b="T12"/>
            <a:pathLst>
              <a:path w="2360" h="432">
                <a:moveTo>
                  <a:pt x="0" y="0"/>
                </a:moveTo>
                <a:cubicBezTo>
                  <a:pt x="788" y="100"/>
                  <a:pt x="1576" y="200"/>
                  <a:pt x="1968" y="272"/>
                </a:cubicBezTo>
                <a:cubicBezTo>
                  <a:pt x="2360" y="344"/>
                  <a:pt x="2356" y="388"/>
                  <a:pt x="2352" y="432"/>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5" name="Freeform 27"/>
          <p:cNvSpPr>
            <a:spLocks/>
          </p:cNvSpPr>
          <p:nvPr/>
        </p:nvSpPr>
        <p:spPr bwMode="auto">
          <a:xfrm>
            <a:off x="1814513" y="4405313"/>
            <a:ext cx="1601787" cy="736600"/>
          </a:xfrm>
          <a:custGeom>
            <a:avLst/>
            <a:gdLst>
              <a:gd name="T0" fmla="*/ 0 w 1093"/>
              <a:gd name="T1" fmla="*/ 0 h 464"/>
              <a:gd name="T2" fmla="*/ 1336532 w 1093"/>
              <a:gd name="T3" fmla="*/ 457200 h 464"/>
              <a:gd name="T4" fmla="*/ 1594460 w 1093"/>
              <a:gd name="T5" fmla="*/ 736600 h 464"/>
              <a:gd name="T6" fmla="*/ 0 60000 65536"/>
              <a:gd name="T7" fmla="*/ 0 60000 65536"/>
              <a:gd name="T8" fmla="*/ 0 60000 65536"/>
              <a:gd name="T9" fmla="*/ 0 w 1093"/>
              <a:gd name="T10" fmla="*/ 0 h 464"/>
              <a:gd name="T11" fmla="*/ 1093 w 1093"/>
              <a:gd name="T12" fmla="*/ 464 h 464"/>
            </a:gdLst>
            <a:ahLst/>
            <a:cxnLst>
              <a:cxn ang="T6">
                <a:pos x="T0" y="T1"/>
              </a:cxn>
              <a:cxn ang="T7">
                <a:pos x="T2" y="T3"/>
              </a:cxn>
              <a:cxn ang="T8">
                <a:pos x="T4" y="T5"/>
              </a:cxn>
            </a:cxnLst>
            <a:rect l="T9" t="T10" r="T11" b="T12"/>
            <a:pathLst>
              <a:path w="1093" h="464">
                <a:moveTo>
                  <a:pt x="0" y="0"/>
                </a:moveTo>
                <a:cubicBezTo>
                  <a:pt x="365" y="105"/>
                  <a:pt x="731" y="211"/>
                  <a:pt x="912" y="288"/>
                </a:cubicBezTo>
                <a:cubicBezTo>
                  <a:pt x="1093" y="365"/>
                  <a:pt x="1090" y="414"/>
                  <a:pt x="1088" y="464"/>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6" name="Text Box 38"/>
          <p:cNvSpPr txBox="1">
            <a:spLocks noChangeArrowheads="1"/>
          </p:cNvSpPr>
          <p:nvPr/>
        </p:nvSpPr>
        <p:spPr bwMode="auto">
          <a:xfrm>
            <a:off x="2362200" y="2209800"/>
            <a:ext cx="6101350" cy="1631216"/>
          </a:xfrm>
          <a:prstGeom prst="rect">
            <a:avLst/>
          </a:prstGeom>
          <a:noFill/>
          <a:ln w="19050">
            <a:noFill/>
            <a:miter lim="800000"/>
            <a:headEnd type="none" w="sm" len="sm"/>
            <a:tailEnd type="none" w="sm" len="sm"/>
          </a:ln>
        </p:spPr>
        <p:txBody>
          <a:bodyPr wrap="square">
            <a:spAutoFit/>
          </a:bodyPr>
          <a:lstStyle/>
          <a:p>
            <a:r>
              <a:rPr lang="en-GB" sz="2000" dirty="0">
                <a:solidFill>
                  <a:srgbClr val="006600"/>
                </a:solidFill>
                <a:latin typeface="Arial" pitchFamily="34" charset="0"/>
              </a:rPr>
              <a:t>LinkedList</a:t>
            </a:r>
            <a:r>
              <a:rPr lang="en-GB" sz="2000" dirty="0">
                <a:solidFill>
                  <a:srgbClr val="00B050"/>
                </a:solidFill>
                <a:latin typeface="Arial" pitchFamily="34" charset="0"/>
              </a:rPr>
              <a:t> </a:t>
            </a:r>
            <a:r>
              <a:rPr lang="en-GB" sz="2000" dirty="0">
                <a:latin typeface="Arial" pitchFamily="34" charset="0"/>
              </a:rPr>
              <a:t>&lt;String&gt; </a:t>
            </a:r>
            <a:r>
              <a:rPr lang="en-GB" sz="2000" dirty="0">
                <a:solidFill>
                  <a:srgbClr val="0000FF"/>
                </a:solidFill>
                <a:latin typeface="Arial" pitchFamily="34" charset="0"/>
              </a:rPr>
              <a:t>list</a:t>
            </a:r>
            <a:r>
              <a:rPr lang="en-GB" sz="2000" dirty="0">
                <a:solidFill>
                  <a:schemeClr val="bg2">
                    <a:lumMod val="60000"/>
                    <a:lumOff val="40000"/>
                  </a:schemeClr>
                </a:solidFill>
                <a:latin typeface="Arial" pitchFamily="34" charset="0"/>
              </a:rPr>
              <a:t> </a:t>
            </a:r>
            <a:r>
              <a:rPr lang="en-GB" sz="2000" dirty="0">
                <a:latin typeface="Arial" pitchFamily="34" charset="0"/>
              </a:rPr>
              <a:t>= new </a:t>
            </a:r>
            <a:r>
              <a:rPr lang="en-GB" sz="2000" dirty="0" smtClean="0">
                <a:solidFill>
                  <a:srgbClr val="006600"/>
                </a:solidFill>
              </a:rPr>
              <a:t>LinkedList </a:t>
            </a:r>
            <a:r>
              <a:rPr lang="en-GB" sz="2000" dirty="0" smtClean="0">
                <a:latin typeface="Arial" pitchFamily="34" charset="0"/>
              </a:rPr>
              <a:t>&lt;String&gt;();</a:t>
            </a:r>
            <a:endParaRPr lang="en-GB" sz="2000" dirty="0">
              <a:latin typeface="Arial" pitchFamily="34" charset="0"/>
            </a:endParaRP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a3”);</a:t>
            </a: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a2”);</a:t>
            </a: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a1”);</a:t>
            </a: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a0”);</a:t>
            </a:r>
          </a:p>
        </p:txBody>
      </p:sp>
      <p:grpSp>
        <p:nvGrpSpPr>
          <p:cNvPr id="127" name="Group 126"/>
          <p:cNvGrpSpPr/>
          <p:nvPr/>
        </p:nvGrpSpPr>
        <p:grpSpPr>
          <a:xfrm>
            <a:off x="5486400" y="2667000"/>
            <a:ext cx="3229708" cy="1524000"/>
            <a:chOff x="5486400" y="2667000"/>
            <a:chExt cx="3229708" cy="1524000"/>
          </a:xfrm>
        </p:grpSpPr>
        <p:sp>
          <p:nvSpPr>
            <p:cNvPr id="92" name="AutoShape 44"/>
            <p:cNvSpPr>
              <a:spLocks noChangeArrowheads="1"/>
            </p:cNvSpPr>
            <p:nvPr/>
          </p:nvSpPr>
          <p:spPr bwMode="auto">
            <a:xfrm>
              <a:off x="5715000" y="2667000"/>
              <a:ext cx="3001108" cy="1143000"/>
            </a:xfrm>
            <a:prstGeom prst="cloudCallout">
              <a:avLst>
                <a:gd name="adj1" fmla="val -47222"/>
                <a:gd name="adj2" fmla="val 53333"/>
              </a:avLst>
            </a:prstGeom>
            <a:solidFill>
              <a:schemeClr val="bg1"/>
            </a:solidFill>
            <a:ln w="9525">
              <a:solidFill>
                <a:schemeClr val="tx1"/>
              </a:solidFill>
              <a:round/>
              <a:headEnd/>
              <a:tailEnd/>
            </a:ln>
          </p:spPr>
          <p:txBody>
            <a:bodyPr/>
            <a:lstStyle/>
            <a:p>
              <a:r>
                <a:rPr lang="en-US" sz="1600" dirty="0">
                  <a:solidFill>
                    <a:srgbClr val="0000FF"/>
                  </a:solidFill>
                </a:rPr>
                <a:t>I don’t care how </a:t>
              </a:r>
              <a:r>
                <a:rPr lang="en-US" sz="1600" dirty="0" smtClean="0">
                  <a:solidFill>
                    <a:srgbClr val="C00000"/>
                  </a:solidFill>
                </a:rPr>
                <a:t>addFirst()</a:t>
              </a:r>
              <a:r>
                <a:rPr lang="en-US" sz="1600" dirty="0" smtClean="0">
                  <a:solidFill>
                    <a:schemeClr val="bg2">
                      <a:lumMod val="60000"/>
                      <a:lumOff val="40000"/>
                    </a:schemeClr>
                  </a:solidFill>
                </a:rPr>
                <a:t> </a:t>
              </a:r>
              <a:r>
                <a:rPr lang="en-US" sz="1600" dirty="0">
                  <a:solidFill>
                    <a:srgbClr val="0000FF"/>
                  </a:solidFill>
                </a:rPr>
                <a:t>is implemented </a:t>
              </a:r>
            </a:p>
          </p:txBody>
        </p:sp>
        <p:sp>
          <p:nvSpPr>
            <p:cNvPr id="93" name="AutoShape 45"/>
            <p:cNvSpPr>
              <a:spLocks noChangeArrowheads="1"/>
            </p:cNvSpPr>
            <p:nvPr/>
          </p:nvSpPr>
          <p:spPr bwMode="auto">
            <a:xfrm>
              <a:off x="5486400" y="3886200"/>
              <a:ext cx="304800" cy="3048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grpSp>
      <p:grpSp>
        <p:nvGrpSpPr>
          <p:cNvPr id="125" name="Group 124"/>
          <p:cNvGrpSpPr/>
          <p:nvPr/>
        </p:nvGrpSpPr>
        <p:grpSpPr>
          <a:xfrm>
            <a:off x="228600" y="3276600"/>
            <a:ext cx="1444625" cy="838200"/>
            <a:chOff x="228600" y="3276600"/>
            <a:chExt cx="1444625" cy="838200"/>
          </a:xfrm>
        </p:grpSpPr>
        <p:grpSp>
          <p:nvGrpSpPr>
            <p:cNvPr id="95" name="Group 34"/>
            <p:cNvGrpSpPr>
              <a:grpSpLocks/>
            </p:cNvGrpSpPr>
            <p:nvPr/>
          </p:nvGrpSpPr>
          <p:grpSpPr bwMode="auto">
            <a:xfrm>
              <a:off x="228600" y="3276600"/>
              <a:ext cx="1444625" cy="396875"/>
              <a:chOff x="118" y="1921"/>
              <a:chExt cx="986" cy="250"/>
            </a:xfrm>
          </p:grpSpPr>
          <p:sp>
            <p:nvSpPr>
              <p:cNvPr id="96" name="Rectangle 35"/>
              <p:cNvSpPr>
                <a:spLocks noChangeArrowheads="1"/>
              </p:cNvSpPr>
              <p:nvPr/>
            </p:nvSpPr>
            <p:spPr bwMode="auto">
              <a:xfrm>
                <a:off x="432" y="1976"/>
                <a:ext cx="672" cy="192"/>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36"/>
              <p:cNvSpPr txBox="1">
                <a:spLocks noChangeArrowheads="1"/>
              </p:cNvSpPr>
              <p:nvPr/>
            </p:nvSpPr>
            <p:spPr bwMode="auto">
              <a:xfrm>
                <a:off x="118" y="1921"/>
                <a:ext cx="603" cy="250"/>
              </a:xfrm>
              <a:prstGeom prst="rect">
                <a:avLst/>
              </a:prstGeom>
              <a:noFill/>
              <a:ln w="19050">
                <a:noFill/>
                <a:miter lim="800000"/>
                <a:headEnd type="none" w="sm" len="sm"/>
                <a:tailEnd type="none" w="sm" len="sm"/>
              </a:ln>
            </p:spPr>
            <p:txBody>
              <a:bodyPr>
                <a:spAutoFit/>
              </a:bodyPr>
              <a:lstStyle/>
              <a:p>
                <a:pPr algn="l"/>
                <a:r>
                  <a:rPr lang="en-US" altLang="zh-CN" sz="2000" i="1" dirty="0">
                    <a:solidFill>
                      <a:srgbClr val="0000FF"/>
                    </a:solidFill>
                    <a:latin typeface="Arial" pitchFamily="34" charset="0"/>
                    <a:ea typeface="SimSun" pitchFamily="2" charset="-122"/>
                  </a:rPr>
                  <a:t>list</a:t>
                </a:r>
                <a:endParaRPr lang="en-GB" sz="2000" i="1" dirty="0">
                  <a:solidFill>
                    <a:srgbClr val="0000FF"/>
                  </a:solidFill>
                  <a:latin typeface="Arial" pitchFamily="34" charset="0"/>
                </a:endParaRPr>
              </a:p>
            </p:txBody>
          </p:sp>
        </p:grpSp>
        <p:sp>
          <p:nvSpPr>
            <p:cNvPr id="94" name="Line 37"/>
            <p:cNvSpPr>
              <a:spLocks noChangeShapeType="1"/>
            </p:cNvSpPr>
            <p:nvPr/>
          </p:nvSpPr>
          <p:spPr bwMode="auto">
            <a:xfrm>
              <a:off x="1122363" y="3522175"/>
              <a:ext cx="477837" cy="592625"/>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grpSp>
        <p:nvGrpSpPr>
          <p:cNvPr id="99" name="Group 47"/>
          <p:cNvGrpSpPr/>
          <p:nvPr/>
        </p:nvGrpSpPr>
        <p:grpSpPr>
          <a:xfrm>
            <a:off x="4800600" y="5181600"/>
            <a:ext cx="1657506" cy="508000"/>
            <a:chOff x="5715000" y="-1524000"/>
            <a:chExt cx="1657506" cy="508000"/>
          </a:xfrm>
        </p:grpSpPr>
        <p:sp>
          <p:nvSpPr>
            <p:cNvPr id="120"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21" name="Group 46"/>
            <p:cNvGrpSpPr/>
            <p:nvPr/>
          </p:nvGrpSpPr>
          <p:grpSpPr>
            <a:xfrm>
              <a:off x="5715000" y="-1524000"/>
              <a:ext cx="1160828" cy="508000"/>
              <a:chOff x="5715000" y="-1524000"/>
              <a:chExt cx="1160828" cy="508000"/>
            </a:xfrm>
          </p:grpSpPr>
          <p:sp>
            <p:nvSpPr>
              <p:cNvPr id="122"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3"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15"/>
              <p:cNvSpPr txBox="1">
                <a:spLocks noChangeArrowheads="1"/>
              </p:cNvSpPr>
              <p:nvPr/>
            </p:nvSpPr>
            <p:spPr bwMode="auto">
              <a:xfrm>
                <a:off x="5840155" y="-1462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grpSp>
        <p:nvGrpSpPr>
          <p:cNvPr id="100" name="Group 60"/>
          <p:cNvGrpSpPr/>
          <p:nvPr/>
        </p:nvGrpSpPr>
        <p:grpSpPr>
          <a:xfrm>
            <a:off x="6477000" y="5181600"/>
            <a:ext cx="1160828" cy="508000"/>
            <a:chOff x="7278322" y="-508000"/>
            <a:chExt cx="1160828" cy="508000"/>
          </a:xfrm>
        </p:grpSpPr>
        <p:sp>
          <p:nvSpPr>
            <p:cNvPr id="116" name="Rectangle 17"/>
            <p:cNvSpPr>
              <a:spLocks noChangeArrowheads="1"/>
            </p:cNvSpPr>
            <p:nvPr/>
          </p:nvSpPr>
          <p:spPr bwMode="auto">
            <a:xfrm>
              <a:off x="7278322" y="-495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7" name="Line 18"/>
            <p:cNvSpPr>
              <a:spLocks noChangeShapeType="1"/>
            </p:cNvSpPr>
            <p:nvPr/>
          </p:nvSpPr>
          <p:spPr bwMode="auto">
            <a:xfrm>
              <a:off x="7958403" y="-5080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19"/>
            <p:cNvSpPr txBox="1">
              <a:spLocks noChangeArrowheads="1"/>
            </p:cNvSpPr>
            <p:nvPr/>
          </p:nvSpPr>
          <p:spPr bwMode="auto">
            <a:xfrm>
              <a:off x="7391400" y="-446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19" name="Line 20"/>
            <p:cNvSpPr>
              <a:spLocks noChangeShapeType="1"/>
            </p:cNvSpPr>
            <p:nvPr/>
          </p:nvSpPr>
          <p:spPr bwMode="auto">
            <a:xfrm flipH="1">
              <a:off x="7958403" y="-482600"/>
              <a:ext cx="479281"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126" name="Group 125"/>
          <p:cNvGrpSpPr/>
          <p:nvPr/>
        </p:nvGrpSpPr>
        <p:grpSpPr>
          <a:xfrm>
            <a:off x="685800" y="4265612"/>
            <a:ext cx="1632781" cy="396875"/>
            <a:chOff x="685800" y="4265612"/>
            <a:chExt cx="1632781" cy="396875"/>
          </a:xfrm>
        </p:grpSpPr>
        <p:sp>
          <p:nvSpPr>
            <p:cNvPr id="101" name="Rectangle 21"/>
            <p:cNvSpPr>
              <a:spLocks noChangeArrowheads="1"/>
            </p:cNvSpPr>
            <p:nvPr/>
          </p:nvSpPr>
          <p:spPr bwMode="auto">
            <a:xfrm>
              <a:off x="1450891" y="4343400"/>
              <a:ext cx="867690" cy="2794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685800" y="4265612"/>
              <a:ext cx="748969"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grpSp>
      <p:sp>
        <p:nvSpPr>
          <p:cNvPr id="103" name="Line 23"/>
          <p:cNvSpPr>
            <a:spLocks noChangeShapeType="1"/>
          </p:cNvSpPr>
          <p:nvPr/>
        </p:nvSpPr>
        <p:spPr bwMode="auto">
          <a:xfrm>
            <a:off x="1676400" y="4495800"/>
            <a:ext cx="228600" cy="6858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nvGrpSpPr>
          <p:cNvPr id="104" name="Group 48"/>
          <p:cNvGrpSpPr/>
          <p:nvPr/>
        </p:nvGrpSpPr>
        <p:grpSpPr>
          <a:xfrm>
            <a:off x="3124200" y="5181600"/>
            <a:ext cx="1657506" cy="508000"/>
            <a:chOff x="5715000" y="-1524000"/>
            <a:chExt cx="1657506" cy="508000"/>
          </a:xfrm>
        </p:grpSpPr>
        <p:sp>
          <p:nvSpPr>
            <p:cNvPr id="111"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12" name="Group 46"/>
            <p:cNvGrpSpPr/>
            <p:nvPr/>
          </p:nvGrpSpPr>
          <p:grpSpPr>
            <a:xfrm>
              <a:off x="5715000" y="-1524000"/>
              <a:ext cx="1160828" cy="508000"/>
              <a:chOff x="5715000" y="-1524000"/>
              <a:chExt cx="1160828" cy="508000"/>
            </a:xfrm>
          </p:grpSpPr>
          <p:sp>
            <p:nvSpPr>
              <p:cNvPr id="113"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4"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5"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grpSp>
        <p:nvGrpSpPr>
          <p:cNvPr id="105" name="Group 54"/>
          <p:cNvGrpSpPr/>
          <p:nvPr/>
        </p:nvGrpSpPr>
        <p:grpSpPr>
          <a:xfrm>
            <a:off x="1447800" y="5181600"/>
            <a:ext cx="1657506" cy="508000"/>
            <a:chOff x="5715000" y="-1524000"/>
            <a:chExt cx="1657506" cy="508000"/>
          </a:xfrm>
        </p:grpSpPr>
        <p:sp>
          <p:nvSpPr>
            <p:cNvPr id="106"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07" name="Group 46"/>
            <p:cNvGrpSpPr/>
            <p:nvPr/>
          </p:nvGrpSpPr>
          <p:grpSpPr>
            <a:xfrm>
              <a:off x="5715000" y="-1524000"/>
              <a:ext cx="1160828" cy="508000"/>
              <a:chOff x="5715000" y="-1524000"/>
              <a:chExt cx="1160828" cy="508000"/>
            </a:xfrm>
          </p:grpSpPr>
          <p:sp>
            <p:nvSpPr>
              <p:cNvPr id="108"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9"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0"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sp>
        <p:nvSpPr>
          <p:cNvPr id="46" name="TextBox 45"/>
          <p:cNvSpPr txBox="1"/>
          <p:nvPr/>
        </p:nvSpPr>
        <p:spPr>
          <a:xfrm>
            <a:off x="6086553" y="3962400"/>
            <a:ext cx="2676447"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t>Is this better than the code in previous slide?</a:t>
            </a:r>
            <a:endParaRPr lang="en-SG" dirty="0"/>
          </a:p>
        </p:txBody>
      </p:sp>
      <p:sp>
        <p:nvSpPr>
          <p:cNvPr id="4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dissolve">
                                      <p:cBhvr>
                                        <p:cTn id="7" dur="500"/>
                                        <p:tgtEl>
                                          <p:spTgt spid="8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dissolve">
                                      <p:cBhvr>
                                        <p:cTn id="11" dur="500"/>
                                        <p:tgtEl>
                                          <p:spTgt spid="125"/>
                                        </p:tgtEl>
                                      </p:cBhvr>
                                    </p:animEffect>
                                  </p:childTnLst>
                                </p:cTn>
                              </p:par>
                              <p:par>
                                <p:cTn id="12" presetID="9" presetClass="entr" presetSubtype="0" fill="hold" nodeType="withEffect">
                                  <p:stCondLst>
                                    <p:cond delay="0"/>
                                  </p:stCondLst>
                                  <p:childTnLst>
                                    <p:set>
                                      <p:cBhvr>
                                        <p:cTn id="13" dur="1" fill="hold">
                                          <p:stCondLst>
                                            <p:cond delay="0"/>
                                          </p:stCondLst>
                                        </p:cTn>
                                        <p:tgtEl>
                                          <p:spTgt spid="126"/>
                                        </p:tgtEl>
                                        <p:attrNameLst>
                                          <p:attrName>style.visibility</p:attrName>
                                        </p:attrNameLst>
                                      </p:cBhvr>
                                      <p:to>
                                        <p:strVal val="visible"/>
                                      </p:to>
                                    </p:set>
                                    <p:animEffect transition="in" filter="dissolve">
                                      <p:cBhvr>
                                        <p:cTn id="14" dur="500"/>
                                        <p:tgtEl>
                                          <p:spTgt spid="12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6">
                                            <p:txEl>
                                              <p:pRg st="1" end="1"/>
                                            </p:txEl>
                                          </p:spTgt>
                                        </p:tgtEl>
                                        <p:attrNameLst>
                                          <p:attrName>style.visibility</p:attrName>
                                        </p:attrNameLst>
                                      </p:cBhvr>
                                      <p:to>
                                        <p:strVal val="visible"/>
                                      </p:to>
                                    </p:set>
                                    <p:animEffect transition="in" filter="dissolve">
                                      <p:cBhvr>
                                        <p:cTn id="19" dur="500"/>
                                        <p:tgtEl>
                                          <p:spTgt spid="86">
                                            <p:txEl>
                                              <p:pRg st="1" end="1"/>
                                            </p:txEl>
                                          </p:spTgt>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wipe(left)">
                                      <p:cBhvr>
                                        <p:cTn id="23" dur="500"/>
                                        <p:tgtEl>
                                          <p:spTgt spid="83"/>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dissolve">
                                      <p:cBhvr>
                                        <p:cTn id="27" dur="5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6">
                                            <p:txEl>
                                              <p:pRg st="2" end="2"/>
                                            </p:txEl>
                                          </p:spTgt>
                                        </p:tgtEl>
                                        <p:attrNameLst>
                                          <p:attrName>style.visibility</p:attrName>
                                        </p:attrNameLst>
                                      </p:cBhvr>
                                      <p:to>
                                        <p:strVal val="visible"/>
                                      </p:to>
                                    </p:set>
                                    <p:animEffect transition="in" filter="dissolve">
                                      <p:cBhvr>
                                        <p:cTn id="32" dur="500"/>
                                        <p:tgtEl>
                                          <p:spTgt spid="86">
                                            <p:txEl>
                                              <p:pRg st="2" end="2"/>
                                            </p:txEl>
                                          </p:spTgt>
                                        </p:tgtEl>
                                      </p:cBhvr>
                                    </p:animEffect>
                                  </p:childTnLst>
                                </p:cTn>
                              </p:par>
                            </p:childTnLst>
                          </p:cTn>
                        </p:par>
                        <p:par>
                          <p:cTn id="33" fill="hold">
                            <p:stCondLst>
                              <p:cond delay="500"/>
                            </p:stCondLst>
                            <p:childTnLst>
                              <p:par>
                                <p:cTn id="34" presetID="9" presetClass="exit" presetSubtype="0" fill="hold" grpId="1" nodeType="afterEffect">
                                  <p:stCondLst>
                                    <p:cond delay="0"/>
                                  </p:stCondLst>
                                  <p:childTnLst>
                                    <p:animEffect transition="out" filter="dissolve">
                                      <p:cBhvr>
                                        <p:cTn id="35" dur="500"/>
                                        <p:tgtEl>
                                          <p:spTgt spid="83"/>
                                        </p:tgtEl>
                                      </p:cBhvr>
                                    </p:animEffect>
                                    <p:set>
                                      <p:cBhvr>
                                        <p:cTn id="36" dur="1" fill="hold">
                                          <p:stCondLst>
                                            <p:cond delay="499"/>
                                          </p:stCondLst>
                                        </p:cTn>
                                        <p:tgtEl>
                                          <p:spTgt spid="83"/>
                                        </p:tgtEl>
                                        <p:attrNameLst>
                                          <p:attrName>style.visibility</p:attrName>
                                        </p:attrNameLst>
                                      </p:cBhvr>
                                      <p:to>
                                        <p:strVal val="hidden"/>
                                      </p:to>
                                    </p:se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wipe(left)">
                                      <p:cBhvr>
                                        <p:cTn id="40" dur="500"/>
                                        <p:tgtEl>
                                          <p:spTgt spid="84"/>
                                        </p:tgtEl>
                                      </p:cBhvr>
                                    </p:animEffect>
                                  </p:childTnLst>
                                </p:cTn>
                              </p:par>
                            </p:childTnLst>
                          </p:cTn>
                        </p:par>
                        <p:par>
                          <p:cTn id="41" fill="hold">
                            <p:stCondLst>
                              <p:cond delay="1500"/>
                            </p:stCondLst>
                            <p:childTnLst>
                              <p:par>
                                <p:cTn id="42" presetID="9" presetClass="entr" presetSubtype="0" fill="hold" nodeType="after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dissolve">
                                      <p:cBhvr>
                                        <p:cTn id="44" dur="500"/>
                                        <p:tgtEl>
                                          <p:spTgt spid="9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86">
                                            <p:txEl>
                                              <p:pRg st="3" end="3"/>
                                            </p:txEl>
                                          </p:spTgt>
                                        </p:tgtEl>
                                        <p:attrNameLst>
                                          <p:attrName>style.visibility</p:attrName>
                                        </p:attrNameLst>
                                      </p:cBhvr>
                                      <p:to>
                                        <p:strVal val="visible"/>
                                      </p:to>
                                    </p:set>
                                    <p:animEffect transition="in" filter="dissolve">
                                      <p:cBhvr>
                                        <p:cTn id="49" dur="500"/>
                                        <p:tgtEl>
                                          <p:spTgt spid="86">
                                            <p:txEl>
                                              <p:pRg st="3" end="3"/>
                                            </p:txEl>
                                          </p:spTgt>
                                        </p:tgtEl>
                                      </p:cBhvr>
                                    </p:animEffect>
                                  </p:childTnLst>
                                </p:cTn>
                              </p:par>
                            </p:childTnLst>
                          </p:cTn>
                        </p:par>
                        <p:par>
                          <p:cTn id="50" fill="hold">
                            <p:stCondLst>
                              <p:cond delay="500"/>
                            </p:stCondLst>
                            <p:childTnLst>
                              <p:par>
                                <p:cTn id="51" presetID="9" presetClass="exit" presetSubtype="0" fill="hold" grpId="1" nodeType="afterEffect">
                                  <p:stCondLst>
                                    <p:cond delay="0"/>
                                  </p:stCondLst>
                                  <p:childTnLst>
                                    <p:animEffect transition="out" filter="dissolve">
                                      <p:cBhvr>
                                        <p:cTn id="52" dur="500"/>
                                        <p:tgtEl>
                                          <p:spTgt spid="84"/>
                                        </p:tgtEl>
                                      </p:cBhvr>
                                    </p:animEffect>
                                    <p:set>
                                      <p:cBhvr>
                                        <p:cTn id="53" dur="1" fill="hold">
                                          <p:stCondLst>
                                            <p:cond delay="499"/>
                                          </p:stCondLst>
                                        </p:cTn>
                                        <p:tgtEl>
                                          <p:spTgt spid="84"/>
                                        </p:tgtEl>
                                        <p:attrNameLst>
                                          <p:attrName>style.visibility</p:attrName>
                                        </p:attrNameLst>
                                      </p:cBhvr>
                                      <p:to>
                                        <p:strVal val="hidden"/>
                                      </p:to>
                                    </p:se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left)">
                                      <p:cBhvr>
                                        <p:cTn id="57" dur="500"/>
                                        <p:tgtEl>
                                          <p:spTgt spid="85"/>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dissolve">
                                      <p:cBhvr>
                                        <p:cTn id="61" dur="500"/>
                                        <p:tgtEl>
                                          <p:spTgt spid="10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86">
                                            <p:txEl>
                                              <p:pRg st="4" end="4"/>
                                            </p:txEl>
                                          </p:spTgt>
                                        </p:tgtEl>
                                        <p:attrNameLst>
                                          <p:attrName>style.visibility</p:attrName>
                                        </p:attrNameLst>
                                      </p:cBhvr>
                                      <p:to>
                                        <p:strVal val="visible"/>
                                      </p:to>
                                    </p:set>
                                    <p:animEffect transition="in" filter="dissolve">
                                      <p:cBhvr>
                                        <p:cTn id="66" dur="500"/>
                                        <p:tgtEl>
                                          <p:spTgt spid="86">
                                            <p:txEl>
                                              <p:pRg st="4" end="4"/>
                                            </p:txEl>
                                          </p:spTgt>
                                        </p:tgtEl>
                                      </p:cBhvr>
                                    </p:animEffect>
                                  </p:childTnLst>
                                </p:cTn>
                              </p:par>
                            </p:childTnLst>
                          </p:cTn>
                        </p:par>
                        <p:par>
                          <p:cTn id="67" fill="hold">
                            <p:stCondLst>
                              <p:cond delay="500"/>
                            </p:stCondLst>
                            <p:childTnLst>
                              <p:par>
                                <p:cTn id="68" presetID="9" presetClass="exit" presetSubtype="0" fill="hold" grpId="1" nodeType="afterEffect">
                                  <p:stCondLst>
                                    <p:cond delay="0"/>
                                  </p:stCondLst>
                                  <p:childTnLst>
                                    <p:animEffect transition="out" filter="dissolve">
                                      <p:cBhvr>
                                        <p:cTn id="69" dur="500"/>
                                        <p:tgtEl>
                                          <p:spTgt spid="85"/>
                                        </p:tgtEl>
                                      </p:cBhvr>
                                    </p:animEffect>
                                    <p:set>
                                      <p:cBhvr>
                                        <p:cTn id="70" dur="1" fill="hold">
                                          <p:stCondLst>
                                            <p:cond delay="499"/>
                                          </p:stCondLst>
                                        </p:cTn>
                                        <p:tgtEl>
                                          <p:spTgt spid="85"/>
                                        </p:tgtEl>
                                        <p:attrNameLst>
                                          <p:attrName>style.visibility</p:attrName>
                                        </p:attrNameLst>
                                      </p:cBhvr>
                                      <p:to>
                                        <p:strVal val="hidden"/>
                                      </p:to>
                                    </p:se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wipe(up)">
                                      <p:cBhvr>
                                        <p:cTn id="74" dur="500"/>
                                        <p:tgtEl>
                                          <p:spTgt spid="103"/>
                                        </p:tgtEl>
                                      </p:cBhvr>
                                    </p:animEffect>
                                  </p:childTnLst>
                                </p:cTn>
                              </p:par>
                            </p:childTnLst>
                          </p:cTn>
                        </p:par>
                        <p:par>
                          <p:cTn id="75" fill="hold">
                            <p:stCondLst>
                              <p:cond delay="1500"/>
                            </p:stCondLst>
                            <p:childTnLst>
                              <p:par>
                                <p:cTn id="76" presetID="9" presetClass="entr" presetSubtype="0" fill="hold" nodeType="afterEffect">
                                  <p:stCondLst>
                                    <p:cond delay="0"/>
                                  </p:stCondLst>
                                  <p:childTnLst>
                                    <p:set>
                                      <p:cBhvr>
                                        <p:cTn id="77" dur="1" fill="hold">
                                          <p:stCondLst>
                                            <p:cond delay="0"/>
                                          </p:stCondLst>
                                        </p:cTn>
                                        <p:tgtEl>
                                          <p:spTgt spid="105"/>
                                        </p:tgtEl>
                                        <p:attrNameLst>
                                          <p:attrName>style.visibility</p:attrName>
                                        </p:attrNameLst>
                                      </p:cBhvr>
                                      <p:to>
                                        <p:strVal val="visible"/>
                                      </p:to>
                                    </p:set>
                                    <p:animEffect transition="in" filter="dissolve">
                                      <p:cBhvr>
                                        <p:cTn id="78" dur="500"/>
                                        <p:tgtEl>
                                          <p:spTgt spid="105"/>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127"/>
                                        </p:tgtEl>
                                        <p:attrNameLst>
                                          <p:attrName>style.visibility</p:attrName>
                                        </p:attrNameLst>
                                      </p:cBhvr>
                                      <p:to>
                                        <p:strVal val="visible"/>
                                      </p:to>
                                    </p:set>
                                    <p:animEffect transition="in" filter="dissolve">
                                      <p:cBhvr>
                                        <p:cTn id="83" dur="500"/>
                                        <p:tgtEl>
                                          <p:spTgt spid="12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dissolve">
                                      <p:cBhvr>
                                        <p:cTn id="8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P spid="84" grpId="0" animBg="1"/>
      <p:bldP spid="84" grpId="1" animBg="1"/>
      <p:bldP spid="85" grpId="0" animBg="1"/>
      <p:bldP spid="85" grpId="1" animBg="1"/>
      <p:bldP spid="86" grpId="0" uiExpand="1" build="p"/>
      <p:bldP spid="103"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Basic Linked List (1/7)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01908"/>
            <a:ext cx="8229600" cy="685800"/>
          </a:xfrm>
        </p:spPr>
        <p:txBody>
          <a:bodyPr>
            <a:normAutofit/>
          </a:bodyPr>
          <a:lstStyle/>
          <a:p>
            <a:r>
              <a:rPr lang="en-GB" sz="2800" dirty="0" smtClean="0"/>
              <a:t>Using </a:t>
            </a:r>
            <a:r>
              <a:rPr lang="en-GB" sz="2800" dirty="0" smtClean="0">
                <a:solidFill>
                  <a:srgbClr val="0000FF"/>
                </a:solidFill>
              </a:rPr>
              <a:t>ListNode</a:t>
            </a:r>
            <a:r>
              <a:rPr lang="en-GB" sz="2800" dirty="0" smtClean="0"/>
              <a:t> to define </a:t>
            </a:r>
            <a:r>
              <a:rPr lang="en-GB" sz="2800" dirty="0" smtClean="0">
                <a:solidFill>
                  <a:srgbClr val="0000FF"/>
                </a:solidFill>
              </a:rPr>
              <a:t>BasicLinkedList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33</a:t>
            </a:fld>
            <a:endParaRPr lang="en-US" sz="1600" dirty="0"/>
          </a:p>
        </p:txBody>
      </p:sp>
      <p:grpSp>
        <p:nvGrpSpPr>
          <p:cNvPr id="32" name="Group 31"/>
          <p:cNvGrpSpPr/>
          <p:nvPr/>
        </p:nvGrpSpPr>
        <p:grpSpPr>
          <a:xfrm>
            <a:off x="228600" y="1353929"/>
            <a:ext cx="8534400" cy="4846737"/>
            <a:chOff x="304800" y="1066800"/>
            <a:chExt cx="8534400" cy="4846737"/>
          </a:xfrm>
        </p:grpSpPr>
        <p:sp>
          <p:nvSpPr>
            <p:cNvPr id="33" name="TextBox 32"/>
            <p:cNvSpPr txBox="1"/>
            <p:nvPr/>
          </p:nvSpPr>
          <p:spPr>
            <a:xfrm>
              <a:off x="304800" y="1143000"/>
              <a:ext cx="8534400" cy="477053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90513" algn="l"/>
                  <a:tab pos="566738" algn="l"/>
                  <a:tab pos="809625" algn="l"/>
                  <a:tab pos="1079500" algn="l"/>
                </a:tabLst>
              </a:pPr>
              <a:r>
                <a:rPr lang="en-US" sz="1600" b="1" dirty="0" smtClean="0">
                  <a:solidFill>
                    <a:srgbClr val="0000FF"/>
                  </a:solidFill>
                  <a:latin typeface="Courier New" pitchFamily="49" charset="0"/>
                  <a:cs typeface="Courier New" pitchFamily="49" charset="0"/>
                </a:rPr>
                <a:t>class </a:t>
              </a:r>
              <a:r>
                <a:rPr lang="en-US" sz="1600" b="1" dirty="0" smtClean="0">
                  <a:latin typeface="Courier New" pitchFamily="49" charset="0"/>
                  <a:cs typeface="Courier New" pitchFamily="49" charset="0"/>
                </a:rPr>
                <a:t>BasicLinkedList &lt;E&gt; </a:t>
              </a:r>
              <a:r>
                <a:rPr lang="en-US" sz="1600" b="1" dirty="0" smtClean="0">
                  <a:solidFill>
                    <a:srgbClr val="0000FF"/>
                  </a:solidFill>
                  <a:latin typeface="Courier New" pitchFamily="49" charset="0"/>
                  <a:cs typeface="Courier New" pitchFamily="49" charset="0"/>
                </a:rPr>
                <a:t>implements</a:t>
              </a:r>
              <a:r>
                <a:rPr lang="en-US" sz="1600" b="1" dirty="0" smtClean="0">
                  <a:latin typeface="Courier New" pitchFamily="49" charset="0"/>
                  <a:cs typeface="Courier New" pitchFamily="49" charset="0"/>
                </a:rPr>
                <a:t> ListInterface &lt;E&gt; {</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ListNode &lt;E&gt; head =</a:t>
              </a:r>
              <a:r>
                <a:rPr lang="en-US" sz="1600" b="1" dirty="0" smtClean="0">
                  <a:solidFill>
                    <a:srgbClr val="006600"/>
                  </a:solidFill>
                  <a:latin typeface="Courier New" pitchFamily="49" charset="0"/>
                  <a:cs typeface="Courier New" pitchFamily="49" charset="0"/>
                </a:rPr>
                <a:t> null</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boolean </a:t>
              </a:r>
              <a:r>
                <a:rPr lang="en-US" sz="1600" b="1" dirty="0" smtClean="0">
                  <a:latin typeface="Courier New" pitchFamily="49" charset="0"/>
                  <a:cs typeface="Courier New" pitchFamily="49" charset="0"/>
                </a:rPr>
                <a:t>isEmpty() { </a:t>
              </a:r>
              <a:r>
                <a:rPr lang="en-US" sz="1600" b="1" dirty="0" smtClean="0">
                  <a:solidFill>
                    <a:srgbClr val="0000FF"/>
                  </a:solidFill>
                  <a:latin typeface="Courier New" pitchFamily="49" charset="0"/>
                  <a:cs typeface="Courier New" pitchFamily="49" charset="0"/>
                </a:rPr>
                <a:t>return </a:t>
              </a:r>
              <a:r>
                <a:rPr lang="en-US" sz="1600" b="1" dirty="0" smtClean="0">
                  <a:latin typeface="Courier New" pitchFamily="49" charset="0"/>
                  <a:cs typeface="Courier New" pitchFamily="49" charset="0"/>
                </a:rPr>
                <a:t>(num_nodes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int </a:t>
              </a:r>
              <a:r>
                <a:rPr lang="en-US" sz="1600" b="1" dirty="0" smtClean="0">
                  <a:latin typeface="Courier New" pitchFamily="49" charset="0"/>
                  <a:cs typeface="Courier New" pitchFamily="49" charset="0"/>
                </a:rPr>
                <a:t>size() {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num_nodes; }</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a:t>
              </a:r>
              <a:r>
                <a:rPr lang="en-US" sz="1600" b="1" dirty="0" smtClean="0">
                  <a:latin typeface="Courier New" pitchFamily="49" charset="0"/>
                  <a:cs typeface="Courier New" pitchFamily="49" charset="0"/>
                </a:rPr>
                <a:t>E getFirst()</a:t>
              </a:r>
              <a:r>
                <a:rPr lang="en-US" sz="1600" b="1" dirty="0" smtClean="0">
                  <a:solidFill>
                    <a:srgbClr val="0000FF"/>
                  </a:solidFill>
                  <a:latin typeface="Courier New" pitchFamily="49" charset="0"/>
                  <a:cs typeface="Courier New" pitchFamily="49" charset="0"/>
                </a:rPr>
                <a:t> throws </a:t>
              </a:r>
              <a:r>
                <a:rPr lang="en-US" sz="1600" b="1" dirty="0" smtClean="0">
                  <a:latin typeface="Courier New" pitchFamily="49" charset="0"/>
                  <a:cs typeface="Courier New" pitchFamily="49" charset="0"/>
                </a:rPr>
                <a:t>NoSuchElementException {</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(head == </a:t>
              </a:r>
              <a:r>
                <a:rPr lang="en-US" sz="1600" b="1" dirty="0" smtClean="0">
                  <a:solidFill>
                    <a:srgbClr val="006600"/>
                  </a:solidFill>
                  <a:latin typeface="Courier New" pitchFamily="49" charset="0"/>
                  <a:cs typeface="Courier New" pitchFamily="49" charset="0"/>
                </a:rPr>
                <a:t>null</a:t>
              </a:r>
              <a:r>
                <a:rPr lang="en-US" sz="1600" b="1" dirty="0" smtClean="0">
                  <a:latin typeface="Courier New" pitchFamily="49" charset="0"/>
                  <a:cs typeface="Courier New" pitchFamily="49" charset="0"/>
                </a:rPr>
                <a:t>) </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throw new </a:t>
              </a:r>
              <a:r>
                <a:rPr lang="en-US" sz="1600" b="1" dirty="0" smtClean="0">
                  <a:latin typeface="Courier New" pitchFamily="49" charset="0"/>
                  <a:cs typeface="Courier New" pitchFamily="49" charset="0"/>
                </a:rPr>
                <a:t>NoSuchElementException(</a:t>
              </a:r>
              <a:r>
                <a:rPr lang="en-US" sz="1600" b="1" dirty="0" smtClean="0">
                  <a:solidFill>
                    <a:srgbClr val="006600"/>
                  </a:solidFill>
                  <a:latin typeface="Courier New" pitchFamily="49" charset="0"/>
                  <a:cs typeface="Courier New" pitchFamily="49" charset="0"/>
                </a:rPr>
                <a:t>"</a:t>
              </a:r>
              <a:r>
                <a:rPr lang="en-US" sz="1400" b="1" dirty="0" smtClean="0">
                  <a:solidFill>
                    <a:srgbClr val="006600"/>
                  </a:solidFill>
                  <a:latin typeface="Courier New" pitchFamily="49" charset="0"/>
                  <a:cs typeface="Courier New" pitchFamily="49" charset="0"/>
                </a:rPr>
                <a:t>can't get from an empty list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else return </a:t>
              </a:r>
              <a:r>
                <a:rPr lang="en-US" sz="1600" b="1" dirty="0" smtClean="0">
                  <a:latin typeface="Courier New" pitchFamily="49" charset="0"/>
                  <a:cs typeface="Courier New" pitchFamily="49" charset="0"/>
                </a:rPr>
                <a:t>head.getElement();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boolean </a:t>
              </a:r>
              <a:r>
                <a:rPr lang="en-US" sz="1600" b="1" dirty="0" smtClean="0">
                  <a:latin typeface="Courier New" pitchFamily="49" charset="0"/>
                  <a:cs typeface="Courier New" pitchFamily="49" charset="0"/>
                </a:rPr>
                <a:t>contains(E item) {</a:t>
              </a:r>
            </a:p>
            <a:p>
              <a:pPr>
                <a:tabLst>
                  <a:tab pos="290513" algn="l"/>
                  <a:tab pos="566738" algn="l"/>
                  <a:tab pos="809625" algn="l"/>
                  <a:tab pos="1079500" algn="l"/>
                </a:tabLst>
              </a:pPr>
              <a:r>
                <a:rPr lang="pt-BR" sz="1600" b="1" dirty="0" smtClean="0">
                  <a:latin typeface="Courier New" pitchFamily="49" charset="0"/>
                  <a:cs typeface="Courier New" pitchFamily="49" charset="0"/>
                </a:rPr>
                <a:t>		</a:t>
              </a:r>
              <a:r>
                <a:rPr lang="pt-BR" sz="1600" b="1" dirty="0" smtClean="0">
                  <a:solidFill>
                    <a:srgbClr val="0000FF"/>
                  </a:solidFill>
                  <a:latin typeface="Courier New" pitchFamily="49" charset="0"/>
                  <a:cs typeface="Courier New" pitchFamily="49" charset="0"/>
                </a:rPr>
                <a:t>for </a:t>
              </a:r>
              <a:r>
                <a:rPr lang="pt-BR" sz="1600" b="1" dirty="0" smtClean="0">
                  <a:latin typeface="Courier New" pitchFamily="49" charset="0"/>
                  <a:cs typeface="Courier New" pitchFamily="49" charset="0"/>
                </a:rPr>
                <a:t>(ListNode &lt;E&gt; n = head; n != </a:t>
              </a:r>
              <a:r>
                <a:rPr lang="pt-BR" sz="1600" b="1" dirty="0" smtClean="0">
                  <a:solidFill>
                    <a:srgbClr val="006600"/>
                  </a:solidFill>
                  <a:latin typeface="Courier New" pitchFamily="49" charset="0"/>
                  <a:cs typeface="Courier New" pitchFamily="49" charset="0"/>
                </a:rPr>
                <a:t>null</a:t>
              </a:r>
              <a:r>
                <a:rPr lang="pt-BR" sz="1600" b="1" dirty="0" smtClean="0">
                  <a:latin typeface="Courier New" pitchFamily="49" charset="0"/>
                  <a:cs typeface="Courier New" pitchFamily="49" charset="0"/>
                </a:rPr>
                <a:t>; n = n.getNext())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(n.getElement().equals(item))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true</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 </a:t>
              </a:r>
              <a:r>
                <a:rPr lang="en-US" sz="1600" b="1" dirty="0" smtClean="0">
                  <a:solidFill>
                    <a:srgbClr val="006600"/>
                  </a:solidFill>
                  <a:latin typeface="Courier New" pitchFamily="49" charset="0"/>
                  <a:cs typeface="Courier New" pitchFamily="49" charset="0"/>
                </a:rPr>
                <a:t>false</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BasicLinkedList.java</a:t>
              </a:r>
            </a:p>
          </p:txBody>
        </p:sp>
      </p:grpSp>
      <p:sp>
        <p:nvSpPr>
          <p:cNvPr id="9" name="TextBox 8"/>
          <p:cNvSpPr txBox="1"/>
          <p:nvPr/>
        </p:nvSpPr>
        <p:spPr>
          <a:xfrm>
            <a:off x="5943600" y="4254708"/>
            <a:ext cx="25908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smtClean="0">
                <a:solidFill>
                  <a:srgbClr val="C00000"/>
                </a:solidFill>
              </a:rPr>
              <a:t>getElement() </a:t>
            </a:r>
            <a:r>
              <a:rPr lang="en-US" sz="1600" dirty="0" smtClean="0"/>
              <a:t>and </a:t>
            </a:r>
            <a:r>
              <a:rPr lang="en-US" sz="1600" dirty="0" smtClean="0">
                <a:solidFill>
                  <a:srgbClr val="C00000"/>
                </a:solidFill>
              </a:rPr>
              <a:t>getNext() </a:t>
            </a:r>
            <a:r>
              <a:rPr lang="en-US" sz="1600" dirty="0" smtClean="0"/>
              <a:t>are methods in ListNode class (</a:t>
            </a:r>
            <a:r>
              <a:rPr lang="en-US" sz="1600" dirty="0" smtClean="0">
                <a:hlinkClick r:id="rId3" action="ppaction://hlinksldjump"/>
              </a:rPr>
              <a:t>slide 29</a:t>
            </a:r>
            <a:r>
              <a:rPr lang="en-US" sz="1600" dirty="0" smtClean="0"/>
              <a:t>)</a:t>
            </a:r>
            <a:endParaRPr lang="en-SG" sz="1600" dirty="0"/>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Basic Linked List (2/7)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46879"/>
            <a:ext cx="8229600" cy="685800"/>
          </a:xfrm>
        </p:spPr>
        <p:txBody>
          <a:bodyPr>
            <a:normAutofit/>
          </a:bodyPr>
          <a:lstStyle/>
          <a:p>
            <a:r>
              <a:rPr lang="en-GB" sz="2800" dirty="0" smtClean="0"/>
              <a:t>The </a:t>
            </a:r>
            <a:r>
              <a:rPr lang="en-GB" sz="2800" dirty="0" smtClean="0">
                <a:solidFill>
                  <a:srgbClr val="0000FF"/>
                </a:solidFill>
              </a:rPr>
              <a:t>adding</a:t>
            </a:r>
            <a:r>
              <a:rPr lang="en-GB" sz="2800" dirty="0" smtClean="0"/>
              <a:t> and </a:t>
            </a:r>
            <a:r>
              <a:rPr lang="en-GB" sz="2800" dirty="0" smtClean="0">
                <a:solidFill>
                  <a:srgbClr val="0000FF"/>
                </a:solidFill>
              </a:rPr>
              <a:t>removal</a:t>
            </a:r>
            <a:r>
              <a:rPr lang="en-GB" sz="2800" dirty="0" smtClean="0"/>
              <a:t> of first element</a:t>
            </a:r>
            <a:endParaRPr lang="en-GB" sz="28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34</a:t>
            </a:fld>
            <a:endParaRPr lang="en-US" sz="1600" dirty="0"/>
          </a:p>
        </p:txBody>
      </p:sp>
      <p:grpSp>
        <p:nvGrpSpPr>
          <p:cNvPr id="4" name="Group 31"/>
          <p:cNvGrpSpPr/>
          <p:nvPr/>
        </p:nvGrpSpPr>
        <p:grpSpPr>
          <a:xfrm>
            <a:off x="228600" y="1398900"/>
            <a:ext cx="8534400" cy="4108073"/>
            <a:chOff x="304800" y="1066800"/>
            <a:chExt cx="8534400" cy="4108073"/>
          </a:xfrm>
        </p:grpSpPr>
        <p:sp>
          <p:nvSpPr>
            <p:cNvPr id="33" name="TextBox 32"/>
            <p:cNvSpPr txBox="1"/>
            <p:nvPr/>
          </p:nvSpPr>
          <p:spPr>
            <a:xfrm>
              <a:off x="304800" y="1143000"/>
              <a:ext cx="8534400" cy="403187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600" b="1" dirty="0" smtClean="0">
                  <a:solidFill>
                    <a:srgbClr val="0000FF"/>
                  </a:solidFill>
                  <a:latin typeface="Courier New" pitchFamily="49" charset="0"/>
                  <a:cs typeface="Courier New" pitchFamily="49" charset="0"/>
                </a:rPr>
                <a:t>	public void </a:t>
              </a:r>
              <a:r>
                <a:rPr lang="en-US" sz="1600" b="1" dirty="0" smtClean="0">
                  <a:latin typeface="Courier New" pitchFamily="49" charset="0"/>
                  <a:cs typeface="Courier New" pitchFamily="49" charset="0"/>
                </a:rPr>
                <a:t>addFirst(E item) {</a:t>
              </a:r>
            </a:p>
            <a:p>
              <a:pPr>
                <a:tabLst>
                  <a:tab pos="231775" algn="l"/>
                  <a:tab pos="508000" algn="l"/>
                  <a:tab pos="739775" algn="l"/>
                </a:tabLst>
              </a:pPr>
              <a:r>
                <a:rPr lang="en-US" sz="1600" b="1" dirty="0" smtClean="0">
                  <a:latin typeface="Courier New" pitchFamily="49" charset="0"/>
                  <a:cs typeface="Courier New" pitchFamily="49" charset="0"/>
                </a:rPr>
                <a:t>		head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ListNode &lt;E&gt; (item, head); </a:t>
              </a:r>
            </a:p>
            <a:p>
              <a:pPr>
                <a:tabLst>
                  <a:tab pos="231775" algn="l"/>
                  <a:tab pos="508000" algn="l"/>
                  <a:tab pos="739775" algn="l"/>
                </a:tabLst>
              </a:pPr>
              <a:r>
                <a:rPr lang="en-US" sz="1600" b="1" dirty="0" smtClean="0">
                  <a:latin typeface="Courier New" pitchFamily="49" charset="0"/>
                  <a:cs typeface="Courier New" pitchFamily="49" charset="0"/>
                </a:rPr>
                <a:t>		num_nodes++;</a:t>
              </a:r>
            </a:p>
            <a:p>
              <a:pPr>
                <a:tabLst>
                  <a:tab pos="231775" algn="l"/>
                  <a:tab pos="508000" algn="l"/>
                  <a:tab pos="739775" algn="l"/>
                </a:tabLst>
              </a:pPr>
              <a:r>
                <a:rPr lang="en-US" sz="1600" b="1" dirty="0" smtClean="0">
                  <a:latin typeface="Courier New" pitchFamily="49" charset="0"/>
                  <a:cs typeface="Courier New" pitchFamily="49" charset="0"/>
                </a:rPr>
                <a:t>	}</a:t>
              </a:r>
            </a:p>
            <a:p>
              <a:pPr>
                <a:tabLst>
                  <a:tab pos="231775" algn="l"/>
                  <a:tab pos="508000" algn="l"/>
                  <a:tab pos="798513" algn="l"/>
                </a:tabLst>
              </a:pPr>
              <a:endParaRPr lang="en-US" sz="1600" b="1" dirty="0" smtClean="0">
                <a:latin typeface="Courier New" pitchFamily="49" charset="0"/>
                <a:cs typeface="Courier New" pitchFamily="49" charset="0"/>
              </a:endParaRP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a:t>
              </a:r>
              <a:r>
                <a:rPr lang="en-US" sz="1600" b="1" dirty="0" smtClean="0">
                  <a:latin typeface="Courier New" pitchFamily="49" charset="0"/>
                  <a:cs typeface="Courier New" pitchFamily="49" charset="0"/>
                </a:rPr>
                <a:t> E removeFirst()</a:t>
              </a:r>
              <a:r>
                <a:rPr lang="en-US" sz="1600" b="1" dirty="0" smtClean="0">
                  <a:solidFill>
                    <a:srgbClr val="0000FF"/>
                  </a:solidFill>
                  <a:latin typeface="Courier New" pitchFamily="49" charset="0"/>
                  <a:cs typeface="Courier New" pitchFamily="49" charset="0"/>
                </a:rPr>
                <a:t> throws </a:t>
              </a:r>
              <a:r>
                <a:rPr lang="en-US" sz="1600" b="1" dirty="0" smtClean="0">
                  <a:latin typeface="Courier New" pitchFamily="49" charset="0"/>
                  <a:cs typeface="Courier New" pitchFamily="49" charset="0"/>
                </a:rPr>
                <a:t>NoSuchElementException {</a:t>
              </a:r>
            </a:p>
            <a:p>
              <a:pPr>
                <a:tabLst>
                  <a:tab pos="231775" algn="l"/>
                  <a:tab pos="508000" algn="l"/>
                  <a:tab pos="739775" algn="l"/>
                </a:tabLst>
              </a:pPr>
              <a:r>
                <a:rPr lang="en-US" sz="1600" b="1" dirty="0" smtClean="0">
                  <a:latin typeface="Courier New" pitchFamily="49" charset="0"/>
                  <a:cs typeface="Courier New" pitchFamily="49" charset="0"/>
                </a:rPr>
                <a:t>		ListNode &lt;E&gt; ln;</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(head == </a:t>
              </a:r>
              <a:r>
                <a:rPr lang="en-US" sz="1600" b="1" dirty="0" smtClean="0">
                  <a:solidFill>
                    <a:srgbClr val="006600"/>
                  </a:solidFill>
                  <a:latin typeface="Courier New" pitchFamily="49" charset="0"/>
                  <a:cs typeface="Courier New" pitchFamily="49" charset="0"/>
                </a:rPr>
                <a:t>null</a:t>
              </a:r>
              <a:r>
                <a:rPr lang="en-US" sz="1600" b="1" dirty="0" smtClean="0">
                  <a:latin typeface="Courier New" pitchFamily="49" charset="0"/>
                  <a:cs typeface="Courier New" pitchFamily="49" charset="0"/>
                </a:rPr>
                <a:t>) </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throw new </a:t>
              </a:r>
              <a:r>
                <a:rPr lang="en-US" sz="1600" b="1" dirty="0" smtClean="0">
                  <a:latin typeface="Courier New" pitchFamily="49" charset="0"/>
                  <a:cs typeface="Courier New" pitchFamily="49" charset="0"/>
                </a:rPr>
                <a:t>NoSuchElementException(</a:t>
              </a:r>
              <a:r>
                <a:rPr lang="en-US" sz="1600" b="1" dirty="0" smtClean="0">
                  <a:solidFill>
                    <a:srgbClr val="006600"/>
                  </a:solidFill>
                  <a:latin typeface="Courier New" pitchFamily="49" charset="0"/>
                  <a:cs typeface="Courier New" pitchFamily="49" charset="0"/>
                </a:rPr>
                <a:t>"</a:t>
              </a:r>
              <a:r>
                <a:rPr lang="en-US" sz="1400" b="1" dirty="0" smtClean="0">
                  <a:solidFill>
                    <a:srgbClr val="006600"/>
                  </a:solidFill>
                  <a:latin typeface="Courier New" pitchFamily="49" charset="0"/>
                  <a:cs typeface="Courier New" pitchFamily="49" charset="0"/>
                </a:rPr>
                <a:t>can't remove from empty list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else </a:t>
              </a:r>
              <a:r>
                <a:rPr lang="en-US" sz="1600" b="1" dirty="0" smtClean="0">
                  <a:latin typeface="Courier New" pitchFamily="49" charset="0"/>
                  <a:cs typeface="Courier New" pitchFamily="49" charset="0"/>
                </a:rPr>
                <a:t>{ </a:t>
              </a:r>
            </a:p>
            <a:p>
              <a:pPr>
                <a:tabLst>
                  <a:tab pos="231775" algn="l"/>
                  <a:tab pos="508000" algn="l"/>
                  <a:tab pos="739775" algn="l"/>
                </a:tabLst>
              </a:pPr>
              <a:r>
                <a:rPr lang="en-US" sz="1600" b="1" dirty="0" smtClean="0">
                  <a:latin typeface="Courier New" pitchFamily="49" charset="0"/>
                  <a:cs typeface="Courier New" pitchFamily="49" charset="0"/>
                </a:rPr>
                <a:t>			ln = head;</a:t>
              </a:r>
            </a:p>
            <a:p>
              <a:pPr>
                <a:tabLst>
                  <a:tab pos="231775" algn="l"/>
                  <a:tab pos="508000" algn="l"/>
                  <a:tab pos="739775" algn="l"/>
                </a:tabLst>
              </a:pPr>
              <a:r>
                <a:rPr lang="en-US" sz="1600" b="1" dirty="0" smtClean="0">
                  <a:latin typeface="Courier New" pitchFamily="49" charset="0"/>
                  <a:cs typeface="Courier New" pitchFamily="49" charset="0"/>
                </a:rPr>
                <a:t>			head = head.getNext();</a:t>
              </a:r>
            </a:p>
            <a:p>
              <a:pPr>
                <a:tabLst>
                  <a:tab pos="231775" algn="l"/>
                  <a:tab pos="508000" algn="l"/>
                  <a:tab pos="739775" algn="l"/>
                </a:tabLst>
              </a:pPr>
              <a:r>
                <a:rPr lang="en-US" sz="1600" b="1" dirty="0" smtClean="0">
                  <a:latin typeface="Courier New" pitchFamily="49" charset="0"/>
                  <a:cs typeface="Courier New" pitchFamily="49" charset="0"/>
                </a:rPr>
                <a:t>			num_nodes--;</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ln.getElement();</a:t>
              </a:r>
            </a:p>
            <a:p>
              <a:pPr>
                <a:tabLst>
                  <a:tab pos="231775" algn="l"/>
                  <a:tab pos="508000" algn="l"/>
                  <a:tab pos="739775" algn="l"/>
                </a:tabLst>
              </a:pPr>
              <a:r>
                <a:rPr lang="en-US" sz="1600" b="1" dirty="0" smtClean="0">
                  <a:latin typeface="Courier New" pitchFamily="49" charset="0"/>
                  <a:cs typeface="Courier New" pitchFamily="49" charset="0"/>
                </a:rPr>
                <a:t>		}</a:t>
              </a:r>
            </a:p>
            <a:p>
              <a:pPr>
                <a:tabLst>
                  <a:tab pos="231775" algn="l"/>
                  <a:tab pos="508000" algn="l"/>
                  <a:tab pos="739775"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BasicLinkedList.java</a:t>
              </a:r>
            </a:p>
          </p:txBody>
        </p:sp>
      </p:grpSp>
      <p:sp>
        <p:nvSpPr>
          <p:cNvPr id="10" name="TextBox 9"/>
          <p:cNvSpPr txBox="1"/>
          <p:nvPr/>
        </p:nvSpPr>
        <p:spPr>
          <a:xfrm>
            <a:off x="5943600" y="4254708"/>
            <a:ext cx="25908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smtClean="0">
                <a:solidFill>
                  <a:srgbClr val="C00000"/>
                </a:solidFill>
              </a:rPr>
              <a:t>getElement() </a:t>
            </a:r>
            <a:r>
              <a:rPr lang="en-US" sz="1600" dirty="0" smtClean="0"/>
              <a:t>and </a:t>
            </a:r>
            <a:r>
              <a:rPr lang="en-US" sz="1600" dirty="0" smtClean="0">
                <a:solidFill>
                  <a:srgbClr val="C00000"/>
                </a:solidFill>
              </a:rPr>
              <a:t>getNext() </a:t>
            </a:r>
            <a:r>
              <a:rPr lang="en-US" sz="1600" dirty="0" smtClean="0"/>
              <a:t>are methods in ListNode class (</a:t>
            </a:r>
            <a:r>
              <a:rPr lang="en-US" sz="1600" dirty="0" smtClean="0">
                <a:hlinkClick r:id="rId3" action="ppaction://hlinksldjump"/>
              </a:rPr>
              <a:t>slide 29</a:t>
            </a:r>
            <a:r>
              <a:rPr lang="en-US" sz="1600" dirty="0" smtClean="0"/>
              <a:t>)</a:t>
            </a:r>
            <a:endParaRPr lang="en-SG" sz="1600" dirty="0"/>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a:t>
            </a:r>
            <a:r>
              <a:rPr lang="en-US" sz="3600" dirty="0" smtClean="0">
                <a:latin typeface="Britannic Bold" panose="020B0903060703020204" pitchFamily="34" charset="0"/>
              </a:rPr>
              <a:t>(3/7</a:t>
            </a:r>
            <a:r>
              <a:rPr lang="en-US" sz="3600" dirty="0">
                <a:latin typeface="Britannic Bold" panose="020B0903060703020204" pitchFamily="34" charset="0"/>
              </a:rPr>
              <a:t>)</a:t>
            </a:r>
            <a:endParaRPr lang="en-US" sz="3600" dirty="0"/>
          </a:p>
        </p:txBody>
      </p:sp>
      <p:sp>
        <p:nvSpPr>
          <p:cNvPr id="3" name="Content Placeholder 2"/>
          <p:cNvSpPr>
            <a:spLocks noGrp="1"/>
          </p:cNvSpPr>
          <p:nvPr>
            <p:ph idx="1"/>
          </p:nvPr>
        </p:nvSpPr>
        <p:spPr>
          <a:xfrm>
            <a:off x="457200" y="1066800"/>
            <a:ext cx="8229600" cy="685800"/>
          </a:xfrm>
        </p:spPr>
        <p:txBody>
          <a:bodyPr>
            <a:normAutofit/>
          </a:bodyPr>
          <a:lstStyle/>
          <a:p>
            <a:r>
              <a:rPr lang="en-GB" sz="2400" dirty="0" smtClean="0"/>
              <a:t>The </a:t>
            </a:r>
            <a:r>
              <a:rPr lang="en-GB" sz="2400" dirty="0" smtClean="0">
                <a:solidFill>
                  <a:srgbClr val="0000FF"/>
                </a:solidFill>
              </a:rPr>
              <a:t>addFirst()</a:t>
            </a:r>
            <a:r>
              <a:rPr lang="en-GB" sz="2400" dirty="0" smtClean="0"/>
              <a:t> method</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35</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04391168"/>
              </p:ext>
            </p:extLst>
          </p:nvPr>
        </p:nvGraphicFramePr>
        <p:xfrm>
          <a:off x="728351" y="1676400"/>
          <a:ext cx="7905010" cy="3809999"/>
        </p:xfrm>
        <a:graphic>
          <a:graphicData uri="http://schemas.openxmlformats.org/drawingml/2006/table">
            <a:tbl>
              <a:tblPr firstRow="1" bandRow="1">
                <a:tableStyleId>{5C22544A-7EE6-4342-B048-85BDC9FD1C3A}</a:tableStyleId>
              </a:tblPr>
              <a:tblGrid>
                <a:gridCol w="1468584"/>
                <a:gridCol w="3206338"/>
                <a:gridCol w="3230088"/>
              </a:tblGrid>
              <a:tr h="470733">
                <a:tc>
                  <a:txBody>
                    <a:bodyPr/>
                    <a:lstStyle/>
                    <a:p>
                      <a:r>
                        <a:rPr lang="en-US" dirty="0" smtClean="0"/>
                        <a:t>Case</a:t>
                      </a:r>
                      <a:endParaRPr lang="en-US" dirty="0"/>
                    </a:p>
                  </a:txBody>
                  <a:tcPr/>
                </a:tc>
                <a:tc>
                  <a:txBody>
                    <a:bodyPr/>
                    <a:lstStyle/>
                    <a:p>
                      <a:pPr algn="ctr"/>
                      <a:r>
                        <a:rPr lang="en-US" dirty="0" smtClean="0"/>
                        <a:t>Before:</a:t>
                      </a:r>
                      <a:r>
                        <a:rPr lang="en-US" baseline="0" dirty="0" smtClean="0"/>
                        <a:t> </a:t>
                      </a:r>
                      <a:r>
                        <a:rPr lang="en-US" dirty="0" smtClean="0">
                          <a:solidFill>
                            <a:schemeClr val="tx1"/>
                          </a:solidFill>
                        </a:rPr>
                        <a:t>list</a:t>
                      </a:r>
                      <a:endParaRPr lang="en-US" dirty="0">
                        <a:solidFill>
                          <a:schemeClr val="tx1"/>
                        </a:solidFill>
                      </a:endParaRPr>
                    </a:p>
                  </a:txBody>
                  <a:tcPr/>
                </a:tc>
                <a:tc>
                  <a:txBody>
                    <a:bodyPr/>
                    <a:lstStyle/>
                    <a:p>
                      <a:pPr algn="ctr"/>
                      <a:r>
                        <a:rPr lang="en-US" dirty="0" smtClean="0"/>
                        <a:t>After: </a:t>
                      </a:r>
                      <a:r>
                        <a:rPr lang="en-US" dirty="0" smtClean="0">
                          <a:solidFill>
                            <a:schemeClr val="tx1"/>
                          </a:solidFill>
                        </a:rPr>
                        <a:t>list.addFirst(99)</a:t>
                      </a:r>
                      <a:endParaRPr lang="en-US" dirty="0">
                        <a:solidFill>
                          <a:schemeClr val="tx1"/>
                        </a:solidFill>
                      </a:endParaRPr>
                    </a:p>
                  </a:txBody>
                  <a:tcPr/>
                </a:tc>
              </a:tr>
              <a:tr h="821712">
                <a:tc>
                  <a:txBody>
                    <a:bodyPr/>
                    <a:lstStyle/>
                    <a:p>
                      <a:r>
                        <a:rPr lang="en-US" dirty="0" smtClean="0"/>
                        <a:t>0 item</a:t>
                      </a:r>
                      <a:endParaRPr lang="en-US" dirty="0"/>
                    </a:p>
                  </a:txBody>
                  <a:tcPr/>
                </a:tc>
                <a:tc>
                  <a:txBody>
                    <a:bodyPr/>
                    <a:lstStyle/>
                    <a:p>
                      <a:endParaRPr lang="en-US" dirty="0"/>
                    </a:p>
                  </a:txBody>
                  <a:tcPr/>
                </a:tc>
                <a:tc>
                  <a:txBody>
                    <a:bodyPr/>
                    <a:lstStyle/>
                    <a:p>
                      <a:endParaRPr lang="en-US" dirty="0"/>
                    </a:p>
                  </a:txBody>
                  <a:tcPr/>
                </a:tc>
              </a:tr>
              <a:tr h="1193954">
                <a:tc>
                  <a:txBody>
                    <a:bodyPr/>
                    <a:lstStyle/>
                    <a:p>
                      <a:r>
                        <a:rPr lang="en-US" dirty="0" smtClean="0"/>
                        <a:t>1 item</a:t>
                      </a:r>
                      <a:endParaRPr lang="en-US" dirty="0"/>
                    </a:p>
                  </a:txBody>
                  <a:tcPr/>
                </a:tc>
                <a:tc>
                  <a:txBody>
                    <a:bodyPr/>
                    <a:lstStyle/>
                    <a:p>
                      <a:endParaRPr lang="en-US" dirty="0"/>
                    </a:p>
                  </a:txBody>
                  <a:tcPr/>
                </a:tc>
                <a:tc>
                  <a:txBody>
                    <a:bodyPr/>
                    <a:lstStyle/>
                    <a:p>
                      <a:endParaRPr lang="en-US" dirty="0"/>
                    </a:p>
                  </a:txBody>
                  <a:tcPr/>
                </a:tc>
              </a:tr>
              <a:tr h="1323600">
                <a:tc>
                  <a:txBody>
                    <a:bodyPr/>
                    <a:lstStyle/>
                    <a:p>
                      <a:r>
                        <a:rPr lang="en-US" dirty="0" smtClean="0"/>
                        <a:t>2 or more items</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40" name="TextBox 39"/>
          <p:cNvSpPr txBox="1"/>
          <p:nvPr/>
        </p:nvSpPr>
        <p:spPr>
          <a:xfrm>
            <a:off x="5083629" y="794658"/>
            <a:ext cx="3918857" cy="83099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smtClean="0">
                <a:solidFill>
                  <a:srgbClr val="0000FF"/>
                </a:solidFill>
                <a:latin typeface="Courier New" pitchFamily="49" charset="0"/>
                <a:cs typeface="Courier New" pitchFamily="49" charset="0"/>
              </a:rPr>
              <a:t>public void </a:t>
            </a:r>
            <a:r>
              <a:rPr lang="en-US" sz="1200" b="1" dirty="0" smtClean="0">
                <a:latin typeface="Courier New" pitchFamily="49" charset="0"/>
                <a:cs typeface="Courier New" pitchFamily="49" charset="0"/>
              </a:rPr>
              <a:t>addFirst(E item) {</a:t>
            </a:r>
          </a:p>
          <a:p>
            <a:pPr>
              <a:tabLst>
                <a:tab pos="231775" algn="l"/>
                <a:tab pos="508000" algn="l"/>
                <a:tab pos="739775" algn="l"/>
              </a:tabLst>
            </a:pPr>
            <a:r>
              <a:rPr lang="en-US" sz="1200" b="1" dirty="0" smtClean="0">
                <a:latin typeface="Courier New" pitchFamily="49" charset="0"/>
                <a:cs typeface="Courier New" pitchFamily="49" charset="0"/>
              </a:rPr>
              <a:t>	head = </a:t>
            </a:r>
            <a:r>
              <a:rPr lang="en-US" sz="1200" b="1" dirty="0" smtClean="0">
                <a:solidFill>
                  <a:srgbClr val="0000FF"/>
                </a:solidFill>
                <a:latin typeface="Courier New" pitchFamily="49" charset="0"/>
                <a:cs typeface="Courier New" pitchFamily="49" charset="0"/>
              </a:rPr>
              <a:t>new</a:t>
            </a:r>
            <a:r>
              <a:rPr lang="en-US" sz="1200" b="1" dirty="0" smtClean="0">
                <a:latin typeface="Courier New" pitchFamily="49" charset="0"/>
                <a:cs typeface="Courier New" pitchFamily="49" charset="0"/>
              </a:rPr>
              <a:t> ListNode &lt;E&gt; (item, head); </a:t>
            </a:r>
          </a:p>
          <a:p>
            <a:pPr>
              <a:tabLst>
                <a:tab pos="231775" algn="l"/>
                <a:tab pos="508000" algn="l"/>
                <a:tab pos="739775" algn="l"/>
              </a:tabLst>
            </a:pPr>
            <a:r>
              <a:rPr lang="en-US" sz="1200" b="1" dirty="0" smtClean="0">
                <a:latin typeface="Courier New" pitchFamily="49" charset="0"/>
                <a:cs typeface="Courier New" pitchFamily="49" charset="0"/>
              </a:rPr>
              <a:t>	num_nodes++;</a:t>
            </a:r>
          </a:p>
          <a:p>
            <a:pPr>
              <a:tabLst>
                <a:tab pos="231775" algn="l"/>
                <a:tab pos="508000" algn="l"/>
                <a:tab pos="739775" algn="l"/>
              </a:tabLst>
            </a:pPr>
            <a:r>
              <a:rPr lang="en-US" sz="1200" b="1" dirty="0" smtClean="0">
                <a:latin typeface="Courier New" pitchFamily="49" charset="0"/>
                <a:cs typeface="Courier New" pitchFamily="49" charset="0"/>
              </a:rPr>
              <a:t>}</a:t>
            </a:r>
          </a:p>
        </p:txBody>
      </p:sp>
      <p:grpSp>
        <p:nvGrpSpPr>
          <p:cNvPr id="22" name="Group 21"/>
          <p:cNvGrpSpPr/>
          <p:nvPr/>
        </p:nvGrpSpPr>
        <p:grpSpPr>
          <a:xfrm>
            <a:off x="2362200" y="2188028"/>
            <a:ext cx="2993570" cy="544287"/>
            <a:chOff x="2362200" y="2188028"/>
            <a:chExt cx="2993570" cy="544287"/>
          </a:xfrm>
        </p:grpSpPr>
        <p:grpSp>
          <p:nvGrpSpPr>
            <p:cNvPr id="62" name="Group 61"/>
            <p:cNvGrpSpPr/>
            <p:nvPr/>
          </p:nvGrpSpPr>
          <p:grpSpPr>
            <a:xfrm>
              <a:off x="2362200" y="2296885"/>
              <a:ext cx="642257" cy="359229"/>
              <a:chOff x="2362200" y="2296885"/>
              <a:chExt cx="642257" cy="359229"/>
            </a:xfrm>
          </p:grpSpPr>
          <p:grpSp>
            <p:nvGrpSpPr>
              <p:cNvPr id="53" name="Group 52"/>
              <p:cNvGrpSpPr/>
              <p:nvPr/>
            </p:nvGrpSpPr>
            <p:grpSpPr>
              <a:xfrm>
                <a:off x="2362200" y="2296885"/>
                <a:ext cx="642257" cy="359229"/>
                <a:chOff x="2275114" y="4278085"/>
                <a:chExt cx="642257" cy="359229"/>
              </a:xfrm>
            </p:grpSpPr>
            <p:sp>
              <p:nvSpPr>
                <p:cNvPr id="54" name="TextBox 53"/>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5" name="Rectangle 54"/>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6" name="Straight Connector 55"/>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4713515"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SG" sz="1400" dirty="0">
                <a:solidFill>
                  <a:schemeClr val="tx1"/>
                </a:solidFill>
              </a:endParaRPr>
            </a:p>
          </p:txBody>
        </p:sp>
        <p:sp>
          <p:nvSpPr>
            <p:cNvPr id="67" name="TextBox 66"/>
            <p:cNvSpPr txBox="1"/>
            <p:nvPr/>
          </p:nvSpPr>
          <p:spPr>
            <a:xfrm>
              <a:off x="4267199" y="2188028"/>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23" name="Group 22"/>
          <p:cNvGrpSpPr/>
          <p:nvPr/>
        </p:nvGrpSpPr>
        <p:grpSpPr>
          <a:xfrm>
            <a:off x="2351314" y="3058885"/>
            <a:ext cx="3004456" cy="870858"/>
            <a:chOff x="2351314" y="3058885"/>
            <a:chExt cx="3004456" cy="870858"/>
          </a:xfrm>
        </p:grpSpPr>
        <p:grpSp>
          <p:nvGrpSpPr>
            <p:cNvPr id="38" name="Group 37"/>
            <p:cNvGrpSpPr/>
            <p:nvPr/>
          </p:nvGrpSpPr>
          <p:grpSpPr>
            <a:xfrm>
              <a:off x="2754085" y="3548743"/>
              <a:ext cx="620486" cy="381000"/>
              <a:chOff x="2569028" y="3320143"/>
              <a:chExt cx="620486" cy="381000"/>
            </a:xfrm>
          </p:grpSpPr>
          <p:sp>
            <p:nvSpPr>
              <p:cNvPr id="28" name="Rectangle 27"/>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29" name="Rectangle 28"/>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37" name="Straight Connector 36"/>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2351314" y="3058885"/>
              <a:ext cx="642257" cy="359229"/>
              <a:chOff x="2275114" y="4278085"/>
              <a:chExt cx="642257" cy="359229"/>
            </a:xfrm>
          </p:grpSpPr>
          <p:sp>
            <p:nvSpPr>
              <p:cNvPr id="50" name="TextBox 49"/>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1" name="Rectangle 5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2" name="Straight Arrow Connector 51"/>
            <p:cNvCxnSpPr/>
            <p:nvPr/>
          </p:nvCxnSpPr>
          <p:spPr>
            <a:xfrm>
              <a:off x="2563586" y="33636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3515" y="3309257"/>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sp>
          <p:nvSpPr>
            <p:cNvPr id="72" name="TextBox 71"/>
            <p:cNvSpPr txBox="1"/>
            <p:nvPr/>
          </p:nvSpPr>
          <p:spPr>
            <a:xfrm>
              <a:off x="4267199" y="3058885"/>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24" name="Group 23"/>
          <p:cNvGrpSpPr/>
          <p:nvPr/>
        </p:nvGrpSpPr>
        <p:grpSpPr>
          <a:xfrm>
            <a:off x="2275114" y="4212771"/>
            <a:ext cx="3080656" cy="936171"/>
            <a:chOff x="2275114" y="4212771"/>
            <a:chExt cx="3080656" cy="936171"/>
          </a:xfrm>
        </p:grpSpPr>
        <p:grpSp>
          <p:nvGrpSpPr>
            <p:cNvPr id="42" name="Group 41"/>
            <p:cNvGrpSpPr/>
            <p:nvPr/>
          </p:nvGrpSpPr>
          <p:grpSpPr>
            <a:xfrm>
              <a:off x="2732314" y="4767942"/>
              <a:ext cx="1861458" cy="381000"/>
              <a:chOff x="2514600" y="4757057"/>
              <a:chExt cx="1861458" cy="381000"/>
            </a:xfrm>
          </p:grpSpPr>
          <p:grpSp>
            <p:nvGrpSpPr>
              <p:cNvPr id="35" name="Group 34"/>
              <p:cNvGrpSpPr/>
              <p:nvPr/>
            </p:nvGrpSpPr>
            <p:grpSpPr>
              <a:xfrm>
                <a:off x="2514600" y="4757057"/>
                <a:ext cx="903515" cy="381000"/>
                <a:chOff x="2514600" y="4495800"/>
                <a:chExt cx="903515" cy="381000"/>
              </a:xfrm>
            </p:grpSpPr>
            <p:sp>
              <p:nvSpPr>
                <p:cNvPr id="11" name="Rectangle 10"/>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12" name="Rectangle 11"/>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8" name="Straight Arrow Connector 17"/>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7" name="Straight Arrow Connector 2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a:off x="2275114" y="4278085"/>
              <a:ext cx="642257" cy="359229"/>
              <a:chOff x="2275114" y="4278085"/>
              <a:chExt cx="642257" cy="359229"/>
            </a:xfrm>
          </p:grpSpPr>
          <p:sp>
            <p:nvSpPr>
              <p:cNvPr id="43" name="TextBox 42"/>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44" name="Rectangle 43"/>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5" name="Straight Arrow Connector 44"/>
            <p:cNvCxnSpPr/>
            <p:nvPr/>
          </p:nvCxnSpPr>
          <p:spPr>
            <a:xfrm>
              <a:off x="2487386" y="45828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13515" y="4463143"/>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n</a:t>
              </a:r>
              <a:endParaRPr lang="en-SG" sz="1400" i="1" dirty="0">
                <a:solidFill>
                  <a:schemeClr val="tx1"/>
                </a:solidFill>
              </a:endParaRPr>
            </a:p>
          </p:txBody>
        </p:sp>
        <p:sp>
          <p:nvSpPr>
            <p:cNvPr id="74" name="TextBox 73"/>
            <p:cNvSpPr txBox="1"/>
            <p:nvPr/>
          </p:nvSpPr>
          <p:spPr>
            <a:xfrm>
              <a:off x="4267199" y="4212771"/>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4" name="Group 3"/>
          <p:cNvGrpSpPr/>
          <p:nvPr/>
        </p:nvGrpSpPr>
        <p:grpSpPr>
          <a:xfrm>
            <a:off x="5507099" y="2188028"/>
            <a:ext cx="2993570" cy="544287"/>
            <a:chOff x="5507099" y="2188028"/>
            <a:chExt cx="2993570" cy="544287"/>
          </a:xfrm>
        </p:grpSpPr>
        <p:grpSp>
          <p:nvGrpSpPr>
            <p:cNvPr id="46" name="Group 45"/>
            <p:cNvGrpSpPr/>
            <p:nvPr/>
          </p:nvGrpSpPr>
          <p:grpSpPr>
            <a:xfrm>
              <a:off x="5507099" y="2296885"/>
              <a:ext cx="642257" cy="359229"/>
              <a:chOff x="2275114" y="4278085"/>
              <a:chExt cx="642257" cy="359229"/>
            </a:xfrm>
          </p:grpSpPr>
          <p:sp>
            <p:nvSpPr>
              <p:cNvPr id="57" name="TextBox 56"/>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8" name="Rectangle 57"/>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59" name="Rectangle 58"/>
            <p:cNvSpPr/>
            <p:nvPr/>
          </p:nvSpPr>
          <p:spPr>
            <a:xfrm>
              <a:off x="7858414"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SG" sz="1400" dirty="0">
                <a:solidFill>
                  <a:schemeClr val="tx1"/>
                </a:solidFill>
              </a:endParaRPr>
            </a:p>
          </p:txBody>
        </p:sp>
        <p:sp>
          <p:nvSpPr>
            <p:cNvPr id="60" name="TextBox 59"/>
            <p:cNvSpPr txBox="1"/>
            <p:nvPr/>
          </p:nvSpPr>
          <p:spPr>
            <a:xfrm>
              <a:off x="7412098" y="2188028"/>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61" name="Group 60"/>
          <p:cNvGrpSpPr/>
          <p:nvPr/>
        </p:nvGrpSpPr>
        <p:grpSpPr>
          <a:xfrm>
            <a:off x="6596324" y="2465026"/>
            <a:ext cx="620486" cy="381000"/>
            <a:chOff x="2569028" y="3320143"/>
            <a:chExt cx="620486" cy="381000"/>
          </a:xfrm>
        </p:grpSpPr>
        <p:sp>
          <p:nvSpPr>
            <p:cNvPr id="63" name="Rectangle 6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99</a:t>
              </a:r>
              <a:endParaRPr lang="en-SG" sz="1400" dirty="0">
                <a:solidFill>
                  <a:schemeClr val="tx1"/>
                </a:solidFill>
              </a:endParaRPr>
            </a:p>
          </p:txBody>
        </p:sp>
        <p:sp>
          <p:nvSpPr>
            <p:cNvPr id="65" name="Rectangle 64"/>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66" name="Straight Connector 65"/>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7858414" y="2426926"/>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cxnSp>
        <p:nvCxnSpPr>
          <p:cNvPr id="47" name="Straight Connector 46"/>
          <p:cNvCxnSpPr/>
          <p:nvPr/>
        </p:nvCxnSpPr>
        <p:spPr>
          <a:xfrm flipV="1">
            <a:off x="5594185" y="2503127"/>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760132" y="2600908"/>
            <a:ext cx="836192" cy="55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512542" y="3113314"/>
            <a:ext cx="3004456" cy="870858"/>
            <a:chOff x="5512542" y="3113314"/>
            <a:chExt cx="3004456" cy="870858"/>
          </a:xfrm>
        </p:grpSpPr>
        <p:grpSp>
          <p:nvGrpSpPr>
            <p:cNvPr id="70" name="Group 69"/>
            <p:cNvGrpSpPr/>
            <p:nvPr/>
          </p:nvGrpSpPr>
          <p:grpSpPr>
            <a:xfrm>
              <a:off x="6680033" y="3603172"/>
              <a:ext cx="620486" cy="381000"/>
              <a:chOff x="2569028" y="3320143"/>
              <a:chExt cx="620486" cy="381000"/>
            </a:xfrm>
          </p:grpSpPr>
          <p:sp>
            <p:nvSpPr>
              <p:cNvPr id="81" name="Rectangle 80"/>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82" name="Rectangle 81"/>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83" name="Straight Connector 82"/>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5512542" y="3113314"/>
              <a:ext cx="642257" cy="359229"/>
              <a:chOff x="2275114" y="4278085"/>
              <a:chExt cx="642257" cy="359229"/>
            </a:xfrm>
          </p:grpSpPr>
          <p:sp>
            <p:nvSpPr>
              <p:cNvPr id="79" name="TextBox 78"/>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80" name="Rectangle 79"/>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77" name="Rectangle 76"/>
            <p:cNvSpPr/>
            <p:nvPr/>
          </p:nvSpPr>
          <p:spPr>
            <a:xfrm>
              <a:off x="7874743" y="3363686"/>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sp>
          <p:nvSpPr>
            <p:cNvPr id="78" name="TextBox 77"/>
            <p:cNvSpPr txBox="1"/>
            <p:nvPr/>
          </p:nvSpPr>
          <p:spPr>
            <a:xfrm>
              <a:off x="7428427" y="3113314"/>
              <a:ext cx="1088571" cy="276999"/>
            </a:xfrm>
            <a:prstGeom prst="rect">
              <a:avLst/>
            </a:prstGeom>
            <a:noFill/>
          </p:spPr>
          <p:txBody>
            <a:bodyPr wrap="square" rtlCol="0">
              <a:spAutoFit/>
            </a:bodyPr>
            <a:lstStyle/>
            <a:p>
              <a:r>
                <a:rPr lang="en-US" sz="1200" dirty="0" smtClean="0"/>
                <a:t>num_nodes</a:t>
              </a:r>
              <a:endParaRPr lang="en-SG" sz="1200" dirty="0"/>
            </a:p>
          </p:txBody>
        </p:sp>
      </p:grpSp>
      <p:sp>
        <p:nvSpPr>
          <p:cNvPr id="84" name="Rectangle 83"/>
          <p:cNvSpPr/>
          <p:nvPr/>
        </p:nvSpPr>
        <p:spPr>
          <a:xfrm>
            <a:off x="7874743" y="3363686"/>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2</a:t>
            </a:r>
            <a:endParaRPr lang="en-SG" sz="1400" dirty="0">
              <a:solidFill>
                <a:schemeClr val="tx1"/>
              </a:solidFill>
            </a:endParaRPr>
          </a:p>
        </p:txBody>
      </p:sp>
      <p:grpSp>
        <p:nvGrpSpPr>
          <p:cNvPr id="26" name="Group 25"/>
          <p:cNvGrpSpPr/>
          <p:nvPr/>
        </p:nvGrpSpPr>
        <p:grpSpPr>
          <a:xfrm>
            <a:off x="6291524" y="3061313"/>
            <a:ext cx="609600" cy="381000"/>
            <a:chOff x="6791612" y="3189514"/>
            <a:chExt cx="609600" cy="381000"/>
          </a:xfrm>
        </p:grpSpPr>
        <p:sp>
          <p:nvSpPr>
            <p:cNvPr id="86" name="Rectangle 85"/>
            <p:cNvSpPr/>
            <p:nvPr/>
          </p:nvSpPr>
          <p:spPr>
            <a:xfrm>
              <a:off x="6791612" y="3189514"/>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99</a:t>
              </a:r>
              <a:endParaRPr lang="en-SG" sz="1400" dirty="0">
                <a:solidFill>
                  <a:schemeClr val="tx1"/>
                </a:solidFill>
              </a:endParaRPr>
            </a:p>
          </p:txBody>
        </p:sp>
        <p:sp>
          <p:nvSpPr>
            <p:cNvPr id="87" name="Rectangle 86"/>
            <p:cNvSpPr/>
            <p:nvPr/>
          </p:nvSpPr>
          <p:spPr>
            <a:xfrm>
              <a:off x="7172612" y="3189514"/>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grpSp>
      <p:cxnSp>
        <p:nvCxnSpPr>
          <p:cNvPr id="89" name="Straight Arrow Connector 88"/>
          <p:cNvCxnSpPr/>
          <p:nvPr/>
        </p:nvCxnSpPr>
        <p:spPr>
          <a:xfrm>
            <a:off x="6789545" y="3271156"/>
            <a:ext cx="80988" cy="3075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724814" y="3418114"/>
            <a:ext cx="947710" cy="32112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727325" y="3213083"/>
            <a:ext cx="531392" cy="2118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5420013" y="4241071"/>
            <a:ext cx="3080656" cy="1137556"/>
            <a:chOff x="5420013" y="4241071"/>
            <a:chExt cx="3080656" cy="1137556"/>
          </a:xfrm>
        </p:grpSpPr>
        <p:grpSp>
          <p:nvGrpSpPr>
            <p:cNvPr id="92" name="Group 91"/>
            <p:cNvGrpSpPr/>
            <p:nvPr/>
          </p:nvGrpSpPr>
          <p:grpSpPr>
            <a:xfrm>
              <a:off x="6099858" y="4997627"/>
              <a:ext cx="1861458" cy="381000"/>
              <a:chOff x="2737245" y="4958442"/>
              <a:chExt cx="1861458" cy="381000"/>
            </a:xfrm>
          </p:grpSpPr>
          <p:grpSp>
            <p:nvGrpSpPr>
              <p:cNvPr id="99" name="Group 98"/>
              <p:cNvGrpSpPr/>
              <p:nvPr/>
            </p:nvGrpSpPr>
            <p:grpSpPr>
              <a:xfrm>
                <a:off x="2737245" y="4958442"/>
                <a:ext cx="903515" cy="381000"/>
                <a:chOff x="2737245" y="4697185"/>
                <a:chExt cx="903515" cy="381000"/>
              </a:xfrm>
            </p:grpSpPr>
            <p:sp>
              <p:nvSpPr>
                <p:cNvPr id="104" name="Rectangle 103"/>
                <p:cNvSpPr/>
                <p:nvPr/>
              </p:nvSpPr>
              <p:spPr>
                <a:xfrm>
                  <a:off x="2737245" y="4697185"/>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105" name="Rectangle 104"/>
                <p:cNvSpPr/>
                <p:nvPr/>
              </p:nvSpPr>
              <p:spPr>
                <a:xfrm>
                  <a:off x="3118245" y="4697185"/>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06" name="Straight Arrow Connector 105"/>
                <p:cNvCxnSpPr/>
                <p:nvPr/>
              </p:nvCxnSpPr>
              <p:spPr>
                <a:xfrm>
                  <a:off x="3194446" y="4898571"/>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3651645" y="4958442"/>
                <a:ext cx="947058" cy="381000"/>
                <a:chOff x="3651645" y="4697185"/>
                <a:chExt cx="947058" cy="381000"/>
              </a:xfrm>
            </p:grpSpPr>
            <p:sp>
              <p:nvSpPr>
                <p:cNvPr id="101" name="Rectangle 100"/>
                <p:cNvSpPr/>
                <p:nvPr/>
              </p:nvSpPr>
              <p:spPr>
                <a:xfrm>
                  <a:off x="3651645" y="4697185"/>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SG" dirty="0">
                    <a:solidFill>
                      <a:schemeClr val="tx1"/>
                    </a:solidFill>
                  </a:endParaRPr>
                </a:p>
              </p:txBody>
            </p:sp>
            <p:sp>
              <p:nvSpPr>
                <p:cNvPr id="102" name="Rectangle 101"/>
                <p:cNvSpPr/>
                <p:nvPr/>
              </p:nvSpPr>
              <p:spPr>
                <a:xfrm>
                  <a:off x="4032645" y="4697185"/>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03" name="Straight Arrow Connector 102"/>
                <p:cNvCxnSpPr/>
                <p:nvPr/>
              </p:nvCxnSpPr>
              <p:spPr>
                <a:xfrm>
                  <a:off x="4152389" y="4876800"/>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93" name="Group 92"/>
            <p:cNvGrpSpPr/>
            <p:nvPr/>
          </p:nvGrpSpPr>
          <p:grpSpPr>
            <a:xfrm>
              <a:off x="5420013" y="4306385"/>
              <a:ext cx="642257" cy="359229"/>
              <a:chOff x="2275114" y="4278085"/>
              <a:chExt cx="642257" cy="359229"/>
            </a:xfrm>
          </p:grpSpPr>
          <p:sp>
            <p:nvSpPr>
              <p:cNvPr id="97" name="TextBox 96"/>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98" name="Rectangle 97"/>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95" name="Rectangle 94"/>
            <p:cNvSpPr/>
            <p:nvPr/>
          </p:nvSpPr>
          <p:spPr>
            <a:xfrm>
              <a:off x="7858414" y="4491443"/>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n</a:t>
              </a:r>
              <a:endParaRPr lang="en-SG" sz="1400" i="1" dirty="0">
                <a:solidFill>
                  <a:schemeClr val="tx1"/>
                </a:solidFill>
              </a:endParaRPr>
            </a:p>
          </p:txBody>
        </p:sp>
        <p:sp>
          <p:nvSpPr>
            <p:cNvPr id="96" name="TextBox 95"/>
            <p:cNvSpPr txBox="1"/>
            <p:nvPr/>
          </p:nvSpPr>
          <p:spPr>
            <a:xfrm>
              <a:off x="7412098" y="4241071"/>
              <a:ext cx="1088571" cy="276999"/>
            </a:xfrm>
            <a:prstGeom prst="rect">
              <a:avLst/>
            </a:prstGeom>
            <a:noFill/>
          </p:spPr>
          <p:txBody>
            <a:bodyPr wrap="square" rtlCol="0">
              <a:spAutoFit/>
            </a:bodyPr>
            <a:lstStyle/>
            <a:p>
              <a:r>
                <a:rPr lang="en-US" sz="1200" dirty="0" smtClean="0"/>
                <a:t>num_nodes</a:t>
              </a:r>
              <a:endParaRPr lang="en-SG" sz="1200" dirty="0"/>
            </a:p>
          </p:txBody>
        </p:sp>
      </p:grpSp>
      <p:sp>
        <p:nvSpPr>
          <p:cNvPr id="107" name="Rectangle 106"/>
          <p:cNvSpPr/>
          <p:nvPr/>
        </p:nvSpPr>
        <p:spPr>
          <a:xfrm>
            <a:off x="7858414" y="4497972"/>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dirty="0" smtClean="0">
                <a:solidFill>
                  <a:schemeClr val="tx1"/>
                </a:solidFill>
              </a:rPr>
              <a:t>n+1</a:t>
            </a:r>
            <a:endParaRPr lang="en-SG" sz="1100" i="1" dirty="0">
              <a:solidFill>
                <a:schemeClr val="tx1"/>
              </a:solidFill>
            </a:endParaRPr>
          </a:p>
        </p:txBody>
      </p:sp>
      <p:grpSp>
        <p:nvGrpSpPr>
          <p:cNvPr id="109" name="Group 108"/>
          <p:cNvGrpSpPr/>
          <p:nvPr/>
        </p:nvGrpSpPr>
        <p:grpSpPr>
          <a:xfrm>
            <a:off x="6218318" y="4300943"/>
            <a:ext cx="609600" cy="381000"/>
            <a:chOff x="6791612" y="3189514"/>
            <a:chExt cx="609600" cy="381000"/>
          </a:xfrm>
        </p:grpSpPr>
        <p:sp>
          <p:nvSpPr>
            <p:cNvPr id="110" name="Rectangle 109"/>
            <p:cNvSpPr/>
            <p:nvPr/>
          </p:nvSpPr>
          <p:spPr>
            <a:xfrm>
              <a:off x="6791612" y="3189514"/>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99</a:t>
              </a:r>
              <a:endParaRPr lang="en-SG" sz="1400" dirty="0">
                <a:solidFill>
                  <a:schemeClr val="tx1"/>
                </a:solidFill>
              </a:endParaRPr>
            </a:p>
          </p:txBody>
        </p:sp>
        <p:sp>
          <p:nvSpPr>
            <p:cNvPr id="111" name="Rectangle 110"/>
            <p:cNvSpPr/>
            <p:nvPr/>
          </p:nvSpPr>
          <p:spPr>
            <a:xfrm>
              <a:off x="7172612" y="3189514"/>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grpSp>
      <p:cxnSp>
        <p:nvCxnSpPr>
          <p:cNvPr id="112" name="Straight Arrow Connector 111"/>
          <p:cNvCxnSpPr/>
          <p:nvPr/>
        </p:nvCxnSpPr>
        <p:spPr>
          <a:xfrm flipH="1">
            <a:off x="6480858" y="4521653"/>
            <a:ext cx="258864" cy="42590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632285" y="4611185"/>
            <a:ext cx="467573" cy="5377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110" idx="1"/>
          </p:cNvCxnSpPr>
          <p:nvPr/>
        </p:nvCxnSpPr>
        <p:spPr>
          <a:xfrm flipV="1">
            <a:off x="5647206" y="4491443"/>
            <a:ext cx="571112" cy="1044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5"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2575112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dissolv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dissolv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47"/>
                                        </p:tgtEl>
                                      </p:cBhvr>
                                    </p:animEffect>
                                    <p:set>
                                      <p:cBhvr>
                                        <p:cTn id="20" dur="1" fill="hold">
                                          <p:stCondLst>
                                            <p:cond delay="499"/>
                                          </p:stCondLst>
                                        </p:cTn>
                                        <p:tgtEl>
                                          <p:spTgt spid="47"/>
                                        </p:tgtEl>
                                        <p:attrNameLst>
                                          <p:attrName>style.visibility</p:attrName>
                                        </p:attrNameLst>
                                      </p:cBhvr>
                                      <p:to>
                                        <p:strVal val="hidden"/>
                                      </p:to>
                                    </p:se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dissolve">
                                      <p:cBhvr>
                                        <p:cTn id="29" dur="500"/>
                                        <p:tgtEl>
                                          <p:spTgt spid="6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dissolve">
                                      <p:cBhvr>
                                        <p:cTn id="37" dur="500"/>
                                        <p:tgtEl>
                                          <p:spTgt spid="7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dissolve">
                                      <p:cBhvr>
                                        <p:cTn id="42" dur="500"/>
                                        <p:tgtEl>
                                          <p:spTgt spid="26"/>
                                        </p:tgtEl>
                                      </p:cBhvr>
                                    </p:animEffect>
                                  </p:childTnLst>
                                </p:cTn>
                              </p:par>
                              <p:par>
                                <p:cTn id="43" presetID="9"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76"/>
                                        </p:tgtEl>
                                      </p:cBhvr>
                                    </p:animEffect>
                                    <p:set>
                                      <p:cBhvr>
                                        <p:cTn id="50" dur="1" fill="hold">
                                          <p:stCondLst>
                                            <p:cond delay="499"/>
                                          </p:stCondLst>
                                        </p:cTn>
                                        <p:tgtEl>
                                          <p:spTgt spid="76"/>
                                        </p:tgtEl>
                                        <p:attrNameLst>
                                          <p:attrName>style.visibility</p:attrName>
                                        </p:attrNameLst>
                                      </p:cBhvr>
                                      <p:to>
                                        <p:strVal val="hidden"/>
                                      </p:to>
                                    </p:se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dissolve">
                                      <p:cBhvr>
                                        <p:cTn id="54" dur="500"/>
                                        <p:tgtEl>
                                          <p:spTgt spid="90"/>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dissolve">
                                      <p:cBhvr>
                                        <p:cTn id="59" dur="500"/>
                                        <p:tgtEl>
                                          <p:spTgt spid="84"/>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08"/>
                                        </p:tgtEl>
                                        <p:attrNameLst>
                                          <p:attrName>style.visibility</p:attrName>
                                        </p:attrNameLst>
                                      </p:cBhvr>
                                      <p:to>
                                        <p:strVal val="visible"/>
                                      </p:to>
                                    </p:set>
                                    <p:animEffect transition="in" filter="dissolve">
                                      <p:cBhvr>
                                        <p:cTn id="64" dur="500"/>
                                        <p:tgtEl>
                                          <p:spTgt spid="108"/>
                                        </p:tgtEl>
                                      </p:cBhvr>
                                    </p:animEffect>
                                  </p:childTnLst>
                                </p:cTn>
                              </p:par>
                              <p:par>
                                <p:cTn id="65" presetID="9" presetClass="entr" presetSubtype="0" fill="hold" nodeType="withEffect">
                                  <p:stCondLst>
                                    <p:cond delay="0"/>
                                  </p:stCondLst>
                                  <p:childTnLst>
                                    <p:set>
                                      <p:cBhvr>
                                        <p:cTn id="66" dur="1" fill="hold">
                                          <p:stCondLst>
                                            <p:cond delay="0"/>
                                          </p:stCondLst>
                                        </p:cTn>
                                        <p:tgtEl>
                                          <p:spTgt spid="94"/>
                                        </p:tgtEl>
                                        <p:attrNameLst>
                                          <p:attrName>style.visibility</p:attrName>
                                        </p:attrNameLst>
                                      </p:cBhvr>
                                      <p:to>
                                        <p:strVal val="visible"/>
                                      </p:to>
                                    </p:set>
                                    <p:animEffect transition="in" filter="dissolve">
                                      <p:cBhvr>
                                        <p:cTn id="67" dur="500"/>
                                        <p:tgtEl>
                                          <p:spTgt spid="94"/>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09"/>
                                        </p:tgtEl>
                                        <p:attrNameLst>
                                          <p:attrName>style.visibility</p:attrName>
                                        </p:attrNameLst>
                                      </p:cBhvr>
                                      <p:to>
                                        <p:strVal val="visible"/>
                                      </p:to>
                                    </p:set>
                                    <p:animEffect transition="in" filter="dissolve">
                                      <p:cBhvr>
                                        <p:cTn id="72" dur="500"/>
                                        <p:tgtEl>
                                          <p:spTgt spid="109"/>
                                        </p:tgtEl>
                                      </p:cBhvr>
                                    </p:animEffect>
                                  </p:childTnLst>
                                </p:cTn>
                              </p:par>
                              <p:par>
                                <p:cTn id="73" presetID="9" presetClass="entr" presetSubtype="0" fill="hold" nodeType="withEffect">
                                  <p:stCondLst>
                                    <p:cond delay="0"/>
                                  </p:stCondLst>
                                  <p:childTnLst>
                                    <p:set>
                                      <p:cBhvr>
                                        <p:cTn id="74" dur="1" fill="hold">
                                          <p:stCondLst>
                                            <p:cond delay="0"/>
                                          </p:stCondLst>
                                        </p:cTn>
                                        <p:tgtEl>
                                          <p:spTgt spid="112"/>
                                        </p:tgtEl>
                                        <p:attrNameLst>
                                          <p:attrName>style.visibility</p:attrName>
                                        </p:attrNameLst>
                                      </p:cBhvr>
                                      <p:to>
                                        <p:strVal val="visible"/>
                                      </p:to>
                                    </p:set>
                                    <p:animEffect transition="in" filter="dissolve">
                                      <p:cBhvr>
                                        <p:cTn id="75" dur="500"/>
                                        <p:tgtEl>
                                          <p:spTgt spid="112"/>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xit" presetSubtype="0" fill="hold" nodeType="clickEffect">
                                  <p:stCondLst>
                                    <p:cond delay="0"/>
                                  </p:stCondLst>
                                  <p:childTnLst>
                                    <p:animEffect transition="out" filter="dissolve">
                                      <p:cBhvr>
                                        <p:cTn id="79" dur="500"/>
                                        <p:tgtEl>
                                          <p:spTgt spid="94"/>
                                        </p:tgtEl>
                                      </p:cBhvr>
                                    </p:animEffect>
                                    <p:set>
                                      <p:cBhvr>
                                        <p:cTn id="80" dur="1" fill="hold">
                                          <p:stCondLst>
                                            <p:cond delay="499"/>
                                          </p:stCondLst>
                                        </p:cTn>
                                        <p:tgtEl>
                                          <p:spTgt spid="94"/>
                                        </p:tgtEl>
                                        <p:attrNameLst>
                                          <p:attrName>style.visibility</p:attrName>
                                        </p:attrNameLst>
                                      </p:cBhvr>
                                      <p:to>
                                        <p:strVal val="hidden"/>
                                      </p:to>
                                    </p:set>
                                  </p:childTnLst>
                                </p:cTn>
                              </p:par>
                            </p:childTnLst>
                          </p:cTn>
                        </p:par>
                        <p:par>
                          <p:cTn id="81" fill="hold">
                            <p:stCondLst>
                              <p:cond delay="500"/>
                            </p:stCondLst>
                            <p:childTnLst>
                              <p:par>
                                <p:cTn id="82" presetID="9" presetClass="entr" presetSubtype="0" fill="hold" nodeType="afterEffect">
                                  <p:stCondLst>
                                    <p:cond delay="0"/>
                                  </p:stCondLst>
                                  <p:childTnLst>
                                    <p:set>
                                      <p:cBhvr>
                                        <p:cTn id="83" dur="1" fill="hold">
                                          <p:stCondLst>
                                            <p:cond delay="0"/>
                                          </p:stCondLst>
                                        </p:cTn>
                                        <p:tgtEl>
                                          <p:spTgt spid="116"/>
                                        </p:tgtEl>
                                        <p:attrNameLst>
                                          <p:attrName>style.visibility</p:attrName>
                                        </p:attrNameLst>
                                      </p:cBhvr>
                                      <p:to>
                                        <p:strVal val="visible"/>
                                      </p:to>
                                    </p:set>
                                    <p:animEffect transition="in" filter="dissolve">
                                      <p:cBhvr>
                                        <p:cTn id="84" dur="500"/>
                                        <p:tgtEl>
                                          <p:spTgt spid="116"/>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animEffect transition="in" filter="dissolve">
                                      <p:cBhvr>
                                        <p:cTn id="89"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84" grpId="0" animBg="1"/>
      <p:bldP spid="10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a:t>
            </a:r>
            <a:r>
              <a:rPr lang="en-US" sz="3600" dirty="0" smtClean="0">
                <a:latin typeface="Britannic Bold" panose="020B0903060703020204" pitchFamily="34" charset="0"/>
              </a:rPr>
              <a:t>(4/7</a:t>
            </a:r>
            <a:r>
              <a:rPr lang="en-US" sz="3600" dirty="0">
                <a:latin typeface="Britannic Bold" panose="020B0903060703020204" pitchFamily="34" charset="0"/>
              </a:rPr>
              <a:t>)</a:t>
            </a:r>
            <a:endParaRPr lang="en-US" sz="3600" dirty="0"/>
          </a:p>
        </p:txBody>
      </p:sp>
      <p:sp>
        <p:nvSpPr>
          <p:cNvPr id="3" name="Content Placeholder 2"/>
          <p:cNvSpPr>
            <a:spLocks noGrp="1"/>
          </p:cNvSpPr>
          <p:nvPr>
            <p:ph idx="1"/>
          </p:nvPr>
        </p:nvSpPr>
        <p:spPr>
          <a:xfrm>
            <a:off x="457200" y="799514"/>
            <a:ext cx="8229600" cy="685800"/>
          </a:xfrm>
        </p:spPr>
        <p:txBody>
          <a:bodyPr>
            <a:normAutofit/>
          </a:bodyPr>
          <a:lstStyle/>
          <a:p>
            <a:r>
              <a:rPr lang="en-GB" sz="2400" dirty="0" smtClean="0"/>
              <a:t>The </a:t>
            </a:r>
            <a:r>
              <a:rPr lang="en-GB" sz="2400" dirty="0" smtClean="0">
                <a:solidFill>
                  <a:srgbClr val="0000FF"/>
                </a:solidFill>
              </a:rPr>
              <a:t>removeFirst()</a:t>
            </a:r>
            <a:r>
              <a:rPr lang="en-GB" sz="2400" dirty="0" smtClean="0"/>
              <a:t> method</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36</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82506298"/>
              </p:ext>
            </p:extLst>
          </p:nvPr>
        </p:nvGraphicFramePr>
        <p:xfrm>
          <a:off x="728351" y="1353551"/>
          <a:ext cx="7905010" cy="3236499"/>
        </p:xfrm>
        <a:graphic>
          <a:graphicData uri="http://schemas.openxmlformats.org/drawingml/2006/table">
            <a:tbl>
              <a:tblPr firstRow="1" bandRow="1">
                <a:tableStyleId>{5C22544A-7EE6-4342-B048-85BDC9FD1C3A}</a:tableStyleId>
              </a:tblPr>
              <a:tblGrid>
                <a:gridCol w="1468584"/>
                <a:gridCol w="3206338"/>
                <a:gridCol w="3230088"/>
              </a:tblGrid>
              <a:tr h="399876">
                <a:tc>
                  <a:txBody>
                    <a:bodyPr/>
                    <a:lstStyle/>
                    <a:p>
                      <a:r>
                        <a:rPr lang="en-US" dirty="0" smtClean="0"/>
                        <a:t>Case</a:t>
                      </a:r>
                      <a:endParaRPr lang="en-US" dirty="0"/>
                    </a:p>
                  </a:txBody>
                  <a:tcPr/>
                </a:tc>
                <a:tc>
                  <a:txBody>
                    <a:bodyPr/>
                    <a:lstStyle/>
                    <a:p>
                      <a:pPr algn="ctr"/>
                      <a:r>
                        <a:rPr lang="en-US" dirty="0" smtClean="0"/>
                        <a:t>Before:</a:t>
                      </a:r>
                      <a:r>
                        <a:rPr lang="en-US" baseline="0" dirty="0" smtClean="0"/>
                        <a:t> </a:t>
                      </a:r>
                      <a:r>
                        <a:rPr lang="en-US" dirty="0" smtClean="0">
                          <a:solidFill>
                            <a:schemeClr val="tx1"/>
                          </a:solidFill>
                        </a:rPr>
                        <a:t>list</a:t>
                      </a:r>
                      <a:endParaRPr lang="en-US" dirty="0">
                        <a:solidFill>
                          <a:schemeClr val="tx1"/>
                        </a:solidFill>
                      </a:endParaRPr>
                    </a:p>
                  </a:txBody>
                  <a:tcPr/>
                </a:tc>
                <a:tc>
                  <a:txBody>
                    <a:bodyPr/>
                    <a:lstStyle/>
                    <a:p>
                      <a:pPr algn="ctr"/>
                      <a:r>
                        <a:rPr lang="en-US" dirty="0" smtClean="0"/>
                        <a:t>After: </a:t>
                      </a:r>
                      <a:r>
                        <a:rPr lang="en-US" dirty="0" smtClean="0">
                          <a:solidFill>
                            <a:schemeClr val="tx1"/>
                          </a:solidFill>
                        </a:rPr>
                        <a:t>list.removeFirst()</a:t>
                      </a:r>
                      <a:endParaRPr lang="en-US" dirty="0">
                        <a:solidFill>
                          <a:schemeClr val="tx1"/>
                        </a:solidFill>
                      </a:endParaRPr>
                    </a:p>
                  </a:txBody>
                  <a:tcPr/>
                </a:tc>
              </a:tr>
              <a:tr h="698024">
                <a:tc>
                  <a:txBody>
                    <a:bodyPr/>
                    <a:lstStyle/>
                    <a:p>
                      <a:r>
                        <a:rPr lang="en-US" dirty="0" smtClean="0"/>
                        <a:t>0 item</a:t>
                      </a:r>
                      <a:endParaRPr lang="en-US" dirty="0"/>
                    </a:p>
                  </a:txBody>
                  <a:tcPr/>
                </a:tc>
                <a:tc>
                  <a:txBody>
                    <a:bodyPr/>
                    <a:lstStyle/>
                    <a:p>
                      <a:endParaRPr lang="en-US" dirty="0"/>
                    </a:p>
                  </a:txBody>
                  <a:tcPr/>
                </a:tc>
                <a:tc>
                  <a:txBody>
                    <a:bodyPr/>
                    <a:lstStyle/>
                    <a:p>
                      <a:endParaRPr lang="en-US" dirty="0"/>
                    </a:p>
                  </a:txBody>
                  <a:tcPr/>
                </a:tc>
              </a:tr>
              <a:tr h="1014234">
                <a:tc>
                  <a:txBody>
                    <a:bodyPr/>
                    <a:lstStyle/>
                    <a:p>
                      <a:r>
                        <a:rPr lang="en-US" dirty="0" smtClean="0"/>
                        <a:t>1 item</a:t>
                      </a:r>
                      <a:endParaRPr lang="en-US" dirty="0"/>
                    </a:p>
                  </a:txBody>
                  <a:tcPr/>
                </a:tc>
                <a:tc>
                  <a:txBody>
                    <a:bodyPr/>
                    <a:lstStyle/>
                    <a:p>
                      <a:endParaRPr lang="en-US" dirty="0"/>
                    </a:p>
                  </a:txBody>
                  <a:tcPr/>
                </a:tc>
                <a:tc>
                  <a:txBody>
                    <a:bodyPr/>
                    <a:lstStyle/>
                    <a:p>
                      <a:endParaRPr lang="en-US" dirty="0"/>
                    </a:p>
                  </a:txBody>
                  <a:tcPr/>
                </a:tc>
              </a:tr>
              <a:tr h="1124365">
                <a:tc>
                  <a:txBody>
                    <a:bodyPr/>
                    <a:lstStyle/>
                    <a:p>
                      <a:r>
                        <a:rPr lang="en-US" dirty="0" smtClean="0"/>
                        <a:t>2 or more items</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1" name="TextBox 10"/>
          <p:cNvSpPr txBox="1"/>
          <p:nvPr/>
        </p:nvSpPr>
        <p:spPr>
          <a:xfrm>
            <a:off x="3385456" y="4620901"/>
            <a:ext cx="5268685" cy="17543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smtClean="0">
                <a:solidFill>
                  <a:srgbClr val="0000FF"/>
                </a:solidFill>
                <a:latin typeface="Courier New" pitchFamily="49" charset="0"/>
                <a:cs typeface="Courier New" pitchFamily="49" charset="0"/>
              </a:rPr>
              <a:t>public</a:t>
            </a:r>
            <a:r>
              <a:rPr lang="en-US" sz="1200" b="1" dirty="0" smtClean="0">
                <a:latin typeface="Courier New" pitchFamily="49" charset="0"/>
                <a:cs typeface="Courier New" pitchFamily="49" charset="0"/>
              </a:rPr>
              <a:t> E removeFirst()</a:t>
            </a:r>
            <a:r>
              <a:rPr lang="en-US" sz="1200" b="1" dirty="0" smtClean="0">
                <a:solidFill>
                  <a:srgbClr val="0000FF"/>
                </a:solidFill>
                <a:latin typeface="Courier New" pitchFamily="49" charset="0"/>
                <a:cs typeface="Courier New" pitchFamily="49" charset="0"/>
              </a:rPr>
              <a:t> throws </a:t>
            </a:r>
            <a:r>
              <a:rPr lang="en-US" sz="1200" b="1" dirty="0" smtClean="0">
                <a:latin typeface="Courier New" pitchFamily="49" charset="0"/>
                <a:cs typeface="Courier New" pitchFamily="49" charset="0"/>
              </a:rPr>
              <a:t>NoSuchElementException {</a:t>
            </a:r>
          </a:p>
          <a:p>
            <a:pPr>
              <a:tabLst>
                <a:tab pos="231775" algn="l"/>
                <a:tab pos="508000" algn="l"/>
                <a:tab pos="739775" algn="l"/>
              </a:tabLst>
            </a:pPr>
            <a:r>
              <a:rPr lang="en-US" sz="1200" b="1" dirty="0" smtClean="0">
                <a:latin typeface="Courier New" pitchFamily="49" charset="0"/>
                <a:cs typeface="Courier New" pitchFamily="49" charset="0"/>
              </a:rPr>
              <a:t>	ListNode &lt;E&gt; ln;</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if</a:t>
            </a:r>
            <a:r>
              <a:rPr lang="en-US" sz="1200" b="1" dirty="0" smtClean="0">
                <a:latin typeface="Courier New" pitchFamily="49" charset="0"/>
                <a:cs typeface="Courier New" pitchFamily="49" charset="0"/>
              </a:rPr>
              <a:t> (head == </a:t>
            </a:r>
            <a:r>
              <a:rPr lang="en-US" sz="1200" b="1" dirty="0" smtClean="0">
                <a:solidFill>
                  <a:srgbClr val="006600"/>
                </a:solidFill>
                <a:latin typeface="Courier New" pitchFamily="49" charset="0"/>
                <a:cs typeface="Courier New" pitchFamily="49" charset="0"/>
              </a:rPr>
              <a:t>null</a:t>
            </a:r>
            <a:r>
              <a:rPr lang="en-US" sz="1200" b="1" dirty="0" smtClean="0">
                <a:latin typeface="Courier New" pitchFamily="49" charset="0"/>
                <a:cs typeface="Courier New" pitchFamily="49" charset="0"/>
              </a:rPr>
              <a:t>) </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throw new </a:t>
            </a:r>
            <a:r>
              <a:rPr lang="en-US" sz="1200" b="1" dirty="0" smtClean="0">
                <a:latin typeface="Courier New" pitchFamily="49" charset="0"/>
                <a:cs typeface="Courier New" pitchFamily="49" charset="0"/>
              </a:rPr>
              <a:t>NoSuchElementException(</a:t>
            </a:r>
            <a:r>
              <a:rPr lang="en-US" sz="1200" b="1" dirty="0" smtClean="0">
                <a:solidFill>
                  <a:srgbClr val="006600"/>
                </a:solidFill>
                <a:latin typeface="Courier New" pitchFamily="49" charset="0"/>
                <a:cs typeface="Courier New" pitchFamily="49" charset="0"/>
              </a:rPr>
              <a:t>"can't remove"</a:t>
            </a:r>
            <a:r>
              <a:rPr lang="en-US" sz="1200" b="1" dirty="0" smtClean="0">
                <a:latin typeface="Courier New" pitchFamily="49" charset="0"/>
                <a:cs typeface="Courier New" pitchFamily="49" charset="0"/>
              </a:rPr>
              <a:t>);</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else </a:t>
            </a:r>
            <a:r>
              <a:rPr lang="en-US" sz="1200" b="1" dirty="0" smtClean="0">
                <a:latin typeface="Courier New" pitchFamily="49" charset="0"/>
                <a:cs typeface="Courier New" pitchFamily="49" charset="0"/>
              </a:rPr>
              <a:t>{ </a:t>
            </a:r>
          </a:p>
          <a:p>
            <a:pPr>
              <a:tabLst>
                <a:tab pos="231775" algn="l"/>
                <a:tab pos="508000" algn="l"/>
                <a:tab pos="739775" algn="l"/>
              </a:tabLst>
            </a:pPr>
            <a:r>
              <a:rPr lang="en-US" sz="1200" b="1" dirty="0" smtClean="0">
                <a:latin typeface="Courier New" pitchFamily="49" charset="0"/>
                <a:cs typeface="Courier New" pitchFamily="49" charset="0"/>
              </a:rPr>
              <a:t>		ln = head; head = head.getNext(); num_nodes--;</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return</a:t>
            </a:r>
            <a:r>
              <a:rPr lang="en-US" sz="1200" b="1" dirty="0" smtClean="0">
                <a:latin typeface="Courier New" pitchFamily="49" charset="0"/>
                <a:cs typeface="Courier New" pitchFamily="49" charset="0"/>
              </a:rPr>
              <a:t> ln.getElement();</a:t>
            </a:r>
          </a:p>
          <a:p>
            <a:pPr>
              <a:tabLst>
                <a:tab pos="231775" algn="l"/>
                <a:tab pos="508000" algn="l"/>
                <a:tab pos="739775" algn="l"/>
              </a:tabLst>
            </a:pPr>
            <a:r>
              <a:rPr lang="en-US" sz="1200" b="1" dirty="0" smtClean="0">
                <a:latin typeface="Courier New" pitchFamily="49" charset="0"/>
                <a:cs typeface="Courier New" pitchFamily="49" charset="0"/>
              </a:rPr>
              <a:t>	}</a:t>
            </a:r>
          </a:p>
          <a:p>
            <a:pPr>
              <a:tabLst>
                <a:tab pos="231775" algn="l"/>
                <a:tab pos="508000" algn="l"/>
                <a:tab pos="739775" algn="l"/>
              </a:tabLst>
            </a:pPr>
            <a:r>
              <a:rPr lang="en-US" sz="1200" b="1" dirty="0" smtClean="0">
                <a:latin typeface="Courier New" pitchFamily="49" charset="0"/>
                <a:cs typeface="Courier New" pitchFamily="49" charset="0"/>
              </a:rPr>
              <a:t>}</a:t>
            </a:r>
            <a:endParaRPr lang="en-US" sz="1200" b="1" dirty="0">
              <a:latin typeface="Courier New" pitchFamily="49" charset="0"/>
              <a:cs typeface="Courier New" pitchFamily="49" charset="0"/>
            </a:endParaRPr>
          </a:p>
        </p:txBody>
      </p:sp>
      <p:grpSp>
        <p:nvGrpSpPr>
          <p:cNvPr id="4" name="Group 3"/>
          <p:cNvGrpSpPr/>
          <p:nvPr/>
        </p:nvGrpSpPr>
        <p:grpSpPr>
          <a:xfrm>
            <a:off x="2340428" y="1788979"/>
            <a:ext cx="3015342" cy="544287"/>
            <a:chOff x="2340428" y="1788979"/>
            <a:chExt cx="3015342" cy="544287"/>
          </a:xfrm>
        </p:grpSpPr>
        <p:grpSp>
          <p:nvGrpSpPr>
            <p:cNvPr id="33" name="Group 32"/>
            <p:cNvGrpSpPr/>
            <p:nvPr/>
          </p:nvGrpSpPr>
          <p:grpSpPr>
            <a:xfrm>
              <a:off x="2340428" y="1832523"/>
              <a:ext cx="642257" cy="359229"/>
              <a:chOff x="2362200" y="2296885"/>
              <a:chExt cx="642257" cy="359229"/>
            </a:xfrm>
          </p:grpSpPr>
          <p:grpSp>
            <p:nvGrpSpPr>
              <p:cNvPr id="34" name="Group 52"/>
              <p:cNvGrpSpPr/>
              <p:nvPr/>
            </p:nvGrpSpPr>
            <p:grpSpPr>
              <a:xfrm>
                <a:off x="2362200" y="2296885"/>
                <a:ext cx="642257" cy="359229"/>
                <a:chOff x="2275114" y="4278085"/>
                <a:chExt cx="642257" cy="359229"/>
              </a:xfrm>
            </p:grpSpPr>
            <p:sp>
              <p:nvSpPr>
                <p:cNvPr id="36" name="TextBox 35"/>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37" name="Rectangle 3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5" name="Straight Connector 34"/>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4713515" y="2039351"/>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SG" sz="1400" dirty="0">
                <a:solidFill>
                  <a:schemeClr val="tx1"/>
                </a:solidFill>
              </a:endParaRPr>
            </a:p>
          </p:txBody>
        </p:sp>
        <p:sp>
          <p:nvSpPr>
            <p:cNvPr id="39" name="TextBox 38"/>
            <p:cNvSpPr txBox="1"/>
            <p:nvPr/>
          </p:nvSpPr>
          <p:spPr>
            <a:xfrm>
              <a:off x="4267199" y="1788979"/>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5" name="Group 4"/>
          <p:cNvGrpSpPr/>
          <p:nvPr/>
        </p:nvGrpSpPr>
        <p:grpSpPr>
          <a:xfrm>
            <a:off x="2329542" y="2518322"/>
            <a:ext cx="3026228" cy="870859"/>
            <a:chOff x="2329542" y="2518322"/>
            <a:chExt cx="3026228" cy="870859"/>
          </a:xfrm>
        </p:grpSpPr>
        <p:grpSp>
          <p:nvGrpSpPr>
            <p:cNvPr id="21" name="Group 20"/>
            <p:cNvGrpSpPr/>
            <p:nvPr/>
          </p:nvGrpSpPr>
          <p:grpSpPr>
            <a:xfrm>
              <a:off x="2732313" y="3008181"/>
              <a:ext cx="620486" cy="381000"/>
              <a:chOff x="2569028" y="3320143"/>
              <a:chExt cx="620486" cy="381000"/>
            </a:xfrm>
          </p:grpSpPr>
          <p:sp>
            <p:nvSpPr>
              <p:cNvPr id="22" name="Rectangle 21"/>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23" name="Rectangle 22"/>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4" name="Straight Connector 23"/>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2329542" y="2518323"/>
              <a:ext cx="642257" cy="359229"/>
              <a:chOff x="2275114" y="4278085"/>
              <a:chExt cx="642257" cy="359229"/>
            </a:xfrm>
          </p:grpSpPr>
          <p:sp>
            <p:nvSpPr>
              <p:cNvPr id="30" name="TextBox 29"/>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31" name="Rectangle 3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2" name="Straight Arrow Connector 31"/>
            <p:cNvCxnSpPr/>
            <p:nvPr/>
          </p:nvCxnSpPr>
          <p:spPr>
            <a:xfrm>
              <a:off x="2541814" y="2823123"/>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713515" y="2768694"/>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sp>
          <p:nvSpPr>
            <p:cNvPr id="41" name="TextBox 40"/>
            <p:cNvSpPr txBox="1"/>
            <p:nvPr/>
          </p:nvSpPr>
          <p:spPr>
            <a:xfrm>
              <a:off x="4267199" y="2518322"/>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6" name="Group 5"/>
          <p:cNvGrpSpPr/>
          <p:nvPr/>
        </p:nvGrpSpPr>
        <p:grpSpPr>
          <a:xfrm>
            <a:off x="2253342" y="3519808"/>
            <a:ext cx="3102428" cy="903515"/>
            <a:chOff x="2253342" y="3519808"/>
            <a:chExt cx="3102428" cy="903515"/>
          </a:xfrm>
        </p:grpSpPr>
        <p:grpSp>
          <p:nvGrpSpPr>
            <p:cNvPr id="12" name="Group 11"/>
            <p:cNvGrpSpPr/>
            <p:nvPr/>
          </p:nvGrpSpPr>
          <p:grpSpPr>
            <a:xfrm>
              <a:off x="2710542" y="4042323"/>
              <a:ext cx="1861458" cy="381000"/>
              <a:chOff x="2514600" y="4757057"/>
              <a:chExt cx="1861458" cy="381000"/>
            </a:xfrm>
          </p:grpSpPr>
          <p:grpSp>
            <p:nvGrpSpPr>
              <p:cNvPr id="13" name="Group 34"/>
              <p:cNvGrpSpPr/>
              <p:nvPr/>
            </p:nvGrpSpPr>
            <p:grpSpPr>
              <a:xfrm>
                <a:off x="2514600" y="4757057"/>
                <a:ext cx="903515" cy="381000"/>
                <a:chOff x="2514600" y="4495800"/>
                <a:chExt cx="903515" cy="381000"/>
              </a:xfrm>
            </p:grpSpPr>
            <p:sp>
              <p:nvSpPr>
                <p:cNvPr id="18" name="Rectangle 17"/>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19" name="Rectangle 18"/>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0" name="Straight Arrow Connector 19"/>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7" name="Straight Arrow Connector 1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2253342" y="3552466"/>
              <a:ext cx="642257" cy="359229"/>
              <a:chOff x="2275114" y="4278085"/>
              <a:chExt cx="642257" cy="359229"/>
            </a:xfrm>
          </p:grpSpPr>
          <p:sp>
            <p:nvSpPr>
              <p:cNvPr id="26" name="TextBox 25"/>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27" name="Rectangle 2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8" name="Straight Arrow Connector 27"/>
            <p:cNvCxnSpPr/>
            <p:nvPr/>
          </p:nvCxnSpPr>
          <p:spPr>
            <a:xfrm>
              <a:off x="2465614" y="3857266"/>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713515" y="377018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n</a:t>
              </a:r>
              <a:endParaRPr lang="en-SG" sz="1400" i="1" dirty="0">
                <a:solidFill>
                  <a:schemeClr val="tx1"/>
                </a:solidFill>
              </a:endParaRPr>
            </a:p>
          </p:txBody>
        </p:sp>
        <p:sp>
          <p:nvSpPr>
            <p:cNvPr id="43" name="TextBox 42"/>
            <p:cNvSpPr txBox="1"/>
            <p:nvPr/>
          </p:nvSpPr>
          <p:spPr>
            <a:xfrm>
              <a:off x="4267199" y="3519808"/>
              <a:ext cx="1088571" cy="276999"/>
            </a:xfrm>
            <a:prstGeom prst="rect">
              <a:avLst/>
            </a:prstGeom>
            <a:noFill/>
          </p:spPr>
          <p:txBody>
            <a:bodyPr wrap="square" rtlCol="0">
              <a:spAutoFit/>
            </a:bodyPr>
            <a:lstStyle/>
            <a:p>
              <a:r>
                <a:rPr lang="en-US" sz="1200" dirty="0" smtClean="0"/>
                <a:t>num_nodes</a:t>
              </a:r>
              <a:endParaRPr lang="en-SG" sz="1200" dirty="0"/>
            </a:p>
          </p:txBody>
        </p:sp>
      </p:grpSp>
      <p:sp>
        <p:nvSpPr>
          <p:cNvPr id="44"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TextBox 9"/>
          <p:cNvSpPr txBox="1"/>
          <p:nvPr/>
        </p:nvSpPr>
        <p:spPr>
          <a:xfrm>
            <a:off x="5767754" y="1927478"/>
            <a:ext cx="2489981" cy="369332"/>
          </a:xfrm>
          <a:prstGeom prst="rect">
            <a:avLst/>
          </a:prstGeom>
          <a:noFill/>
        </p:spPr>
        <p:txBody>
          <a:bodyPr wrap="square" rtlCol="0">
            <a:spAutoFit/>
          </a:bodyPr>
          <a:lstStyle/>
          <a:p>
            <a:r>
              <a:rPr lang="en-US" dirty="0" smtClean="0"/>
              <a:t>can’t remove</a:t>
            </a:r>
            <a:endParaRPr lang="en-US" dirty="0"/>
          </a:p>
        </p:txBody>
      </p:sp>
      <p:grpSp>
        <p:nvGrpSpPr>
          <p:cNvPr id="59" name="Group 58"/>
          <p:cNvGrpSpPr/>
          <p:nvPr/>
        </p:nvGrpSpPr>
        <p:grpSpPr>
          <a:xfrm>
            <a:off x="5446537" y="2496550"/>
            <a:ext cx="3026228" cy="870859"/>
            <a:chOff x="5446537" y="2496550"/>
            <a:chExt cx="3026228" cy="870859"/>
          </a:xfrm>
        </p:grpSpPr>
        <p:grpSp>
          <p:nvGrpSpPr>
            <p:cNvPr id="46" name="Group 45"/>
            <p:cNvGrpSpPr/>
            <p:nvPr/>
          </p:nvGrpSpPr>
          <p:grpSpPr>
            <a:xfrm>
              <a:off x="5849308" y="2986409"/>
              <a:ext cx="620486" cy="381000"/>
              <a:chOff x="2569028" y="3320143"/>
              <a:chExt cx="620486" cy="381000"/>
            </a:xfrm>
          </p:grpSpPr>
          <p:sp>
            <p:nvSpPr>
              <p:cNvPr id="53" name="Rectangle 5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54" name="Rectangle 53"/>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55" name="Straight Connector 54"/>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5446537" y="2496551"/>
              <a:ext cx="642257" cy="359229"/>
              <a:chOff x="2275114" y="4278085"/>
              <a:chExt cx="642257" cy="359229"/>
            </a:xfrm>
          </p:grpSpPr>
          <p:sp>
            <p:nvSpPr>
              <p:cNvPr id="51" name="TextBox 50"/>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2" name="Rectangle 51"/>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49" name="Rectangle 48"/>
            <p:cNvSpPr/>
            <p:nvPr/>
          </p:nvSpPr>
          <p:spPr>
            <a:xfrm>
              <a:off x="7830510" y="2746922"/>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sp>
          <p:nvSpPr>
            <p:cNvPr id="50" name="TextBox 49"/>
            <p:cNvSpPr txBox="1"/>
            <p:nvPr/>
          </p:nvSpPr>
          <p:spPr>
            <a:xfrm>
              <a:off x="7384194" y="2496550"/>
              <a:ext cx="1088571" cy="276999"/>
            </a:xfrm>
            <a:prstGeom prst="rect">
              <a:avLst/>
            </a:prstGeom>
            <a:noFill/>
          </p:spPr>
          <p:txBody>
            <a:bodyPr wrap="square" rtlCol="0">
              <a:spAutoFit/>
            </a:bodyPr>
            <a:lstStyle/>
            <a:p>
              <a:r>
                <a:rPr lang="en-US" sz="1200" dirty="0" smtClean="0"/>
                <a:t>num_nodes</a:t>
              </a:r>
              <a:endParaRPr lang="en-SG" sz="1200" dirty="0"/>
            </a:p>
          </p:txBody>
        </p:sp>
      </p:grpSp>
      <p:sp>
        <p:nvSpPr>
          <p:cNvPr id="56" name="Rectangle 55"/>
          <p:cNvSpPr/>
          <p:nvPr/>
        </p:nvSpPr>
        <p:spPr>
          <a:xfrm>
            <a:off x="7833193" y="274675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SG" sz="1400" dirty="0">
              <a:solidFill>
                <a:schemeClr val="tx1"/>
              </a:solidFill>
            </a:endParaRPr>
          </a:p>
        </p:txBody>
      </p:sp>
      <p:grpSp>
        <p:nvGrpSpPr>
          <p:cNvPr id="60" name="Group 59"/>
          <p:cNvGrpSpPr/>
          <p:nvPr/>
        </p:nvGrpSpPr>
        <p:grpSpPr>
          <a:xfrm>
            <a:off x="6286238" y="2442122"/>
            <a:ext cx="642257" cy="359229"/>
            <a:chOff x="6850961" y="504503"/>
            <a:chExt cx="642257" cy="359229"/>
          </a:xfrm>
        </p:grpSpPr>
        <p:sp>
          <p:nvSpPr>
            <p:cNvPr id="57" name="TextBox 56"/>
            <p:cNvSpPr txBox="1"/>
            <p:nvPr/>
          </p:nvSpPr>
          <p:spPr>
            <a:xfrm>
              <a:off x="6850961" y="504503"/>
              <a:ext cx="642257" cy="276999"/>
            </a:xfrm>
            <a:prstGeom prst="rect">
              <a:avLst/>
            </a:prstGeom>
            <a:noFill/>
          </p:spPr>
          <p:txBody>
            <a:bodyPr wrap="square" rtlCol="0">
              <a:spAutoFit/>
            </a:bodyPr>
            <a:lstStyle/>
            <a:p>
              <a:r>
                <a:rPr lang="en-US" sz="1200" dirty="0" smtClean="0"/>
                <a:t>ln</a:t>
              </a:r>
              <a:endParaRPr lang="en-SG" sz="1200" dirty="0"/>
            </a:p>
          </p:txBody>
        </p:sp>
        <p:sp>
          <p:nvSpPr>
            <p:cNvPr id="58" name="Rectangle 57"/>
            <p:cNvSpPr/>
            <p:nvPr/>
          </p:nvSpPr>
          <p:spPr>
            <a:xfrm>
              <a:off x="6938047" y="733104"/>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8" name="Straight Arrow Connector 47"/>
          <p:cNvCxnSpPr/>
          <p:nvPr/>
        </p:nvCxnSpPr>
        <p:spPr>
          <a:xfrm>
            <a:off x="5658809" y="2801351"/>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6019310" y="2718743"/>
            <a:ext cx="533856" cy="2676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522738" y="2708695"/>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5446537" y="3557908"/>
            <a:ext cx="3102428" cy="903515"/>
            <a:chOff x="5446537" y="3557908"/>
            <a:chExt cx="3102428" cy="903515"/>
          </a:xfrm>
        </p:grpSpPr>
        <p:grpSp>
          <p:nvGrpSpPr>
            <p:cNvPr id="65" name="Group 64"/>
            <p:cNvGrpSpPr/>
            <p:nvPr/>
          </p:nvGrpSpPr>
          <p:grpSpPr>
            <a:xfrm>
              <a:off x="5903737" y="4080423"/>
              <a:ext cx="1861458" cy="381000"/>
              <a:chOff x="2514600" y="4757057"/>
              <a:chExt cx="1861458" cy="381000"/>
            </a:xfrm>
          </p:grpSpPr>
          <p:grpSp>
            <p:nvGrpSpPr>
              <p:cNvPr id="72" name="Group 34"/>
              <p:cNvGrpSpPr/>
              <p:nvPr/>
            </p:nvGrpSpPr>
            <p:grpSpPr>
              <a:xfrm>
                <a:off x="2514600" y="4757057"/>
                <a:ext cx="903515" cy="381000"/>
                <a:chOff x="2514600" y="4495800"/>
                <a:chExt cx="903515" cy="381000"/>
              </a:xfrm>
            </p:grpSpPr>
            <p:sp>
              <p:nvSpPr>
                <p:cNvPr id="77" name="Rectangle 76"/>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78" name="Rectangle 77"/>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79" name="Straight Arrow Connector 78"/>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3" name="Group 33"/>
              <p:cNvGrpSpPr/>
              <p:nvPr/>
            </p:nvGrpSpPr>
            <p:grpSpPr>
              <a:xfrm>
                <a:off x="3429000" y="4757057"/>
                <a:ext cx="947058" cy="381000"/>
                <a:chOff x="3429000" y="4495800"/>
                <a:chExt cx="947058" cy="381000"/>
              </a:xfrm>
            </p:grpSpPr>
            <p:sp>
              <p:nvSpPr>
                <p:cNvPr id="74" name="Rectangle 73"/>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SG" dirty="0">
                    <a:solidFill>
                      <a:schemeClr val="tx1"/>
                    </a:solidFill>
                  </a:endParaRPr>
                </a:p>
              </p:txBody>
            </p:sp>
            <p:sp>
              <p:nvSpPr>
                <p:cNvPr id="75" name="Rectangle 74"/>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76" name="Straight Arrow Connector 75"/>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66" name="Group 65"/>
            <p:cNvGrpSpPr/>
            <p:nvPr/>
          </p:nvGrpSpPr>
          <p:grpSpPr>
            <a:xfrm>
              <a:off x="5446537" y="3590566"/>
              <a:ext cx="642257" cy="359229"/>
              <a:chOff x="2275114" y="4278085"/>
              <a:chExt cx="642257" cy="359229"/>
            </a:xfrm>
          </p:grpSpPr>
          <p:sp>
            <p:nvSpPr>
              <p:cNvPr id="70" name="TextBox 69"/>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71" name="Rectangle 7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68" name="Rectangle 67"/>
            <p:cNvSpPr/>
            <p:nvPr/>
          </p:nvSpPr>
          <p:spPr>
            <a:xfrm>
              <a:off x="7906710" y="380828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n</a:t>
              </a:r>
              <a:endParaRPr lang="en-SG" sz="1400" i="1" dirty="0">
                <a:solidFill>
                  <a:schemeClr val="tx1"/>
                </a:solidFill>
              </a:endParaRPr>
            </a:p>
          </p:txBody>
        </p:sp>
        <p:sp>
          <p:nvSpPr>
            <p:cNvPr id="69" name="TextBox 68"/>
            <p:cNvSpPr txBox="1"/>
            <p:nvPr/>
          </p:nvSpPr>
          <p:spPr>
            <a:xfrm>
              <a:off x="7460394" y="3557908"/>
              <a:ext cx="1088571" cy="276999"/>
            </a:xfrm>
            <a:prstGeom prst="rect">
              <a:avLst/>
            </a:prstGeom>
            <a:noFill/>
          </p:spPr>
          <p:txBody>
            <a:bodyPr wrap="square" rtlCol="0">
              <a:spAutoFit/>
            </a:bodyPr>
            <a:lstStyle/>
            <a:p>
              <a:r>
                <a:rPr lang="en-US" sz="1200" dirty="0" smtClean="0"/>
                <a:t>num_nodes</a:t>
              </a:r>
              <a:endParaRPr lang="en-SG" sz="1200" dirty="0"/>
            </a:p>
          </p:txBody>
        </p:sp>
      </p:grpSp>
      <p:sp>
        <p:nvSpPr>
          <p:cNvPr id="80" name="Rectangle 79"/>
          <p:cNvSpPr/>
          <p:nvPr/>
        </p:nvSpPr>
        <p:spPr>
          <a:xfrm>
            <a:off x="7896657" y="3796807"/>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dirty="0" smtClean="0">
                <a:solidFill>
                  <a:schemeClr val="tx1"/>
                </a:solidFill>
              </a:rPr>
              <a:t>n-1</a:t>
            </a:r>
            <a:endParaRPr lang="en-SG" sz="1100" i="1" dirty="0">
              <a:solidFill>
                <a:schemeClr val="tx1"/>
              </a:solidFill>
            </a:endParaRPr>
          </a:p>
        </p:txBody>
      </p:sp>
      <p:cxnSp>
        <p:nvCxnSpPr>
          <p:cNvPr id="67" name="Straight Arrow Connector 66"/>
          <p:cNvCxnSpPr/>
          <p:nvPr/>
        </p:nvCxnSpPr>
        <p:spPr>
          <a:xfrm>
            <a:off x="5658809" y="3895366"/>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6251567" y="3492969"/>
            <a:ext cx="642257" cy="359229"/>
            <a:chOff x="6850961" y="504503"/>
            <a:chExt cx="642257" cy="359229"/>
          </a:xfrm>
        </p:grpSpPr>
        <p:sp>
          <p:nvSpPr>
            <p:cNvPr id="83" name="TextBox 82"/>
            <p:cNvSpPr txBox="1"/>
            <p:nvPr/>
          </p:nvSpPr>
          <p:spPr>
            <a:xfrm>
              <a:off x="6850961" y="504503"/>
              <a:ext cx="642257" cy="276999"/>
            </a:xfrm>
            <a:prstGeom prst="rect">
              <a:avLst/>
            </a:prstGeom>
            <a:noFill/>
          </p:spPr>
          <p:txBody>
            <a:bodyPr wrap="square" rtlCol="0">
              <a:spAutoFit/>
            </a:bodyPr>
            <a:lstStyle/>
            <a:p>
              <a:r>
                <a:rPr lang="en-US" sz="1200" dirty="0" smtClean="0"/>
                <a:t>ln</a:t>
              </a:r>
              <a:endParaRPr lang="en-SG" sz="1200" dirty="0"/>
            </a:p>
          </p:txBody>
        </p:sp>
        <p:sp>
          <p:nvSpPr>
            <p:cNvPr id="84" name="Rectangle 83"/>
            <p:cNvSpPr/>
            <p:nvPr/>
          </p:nvSpPr>
          <p:spPr>
            <a:xfrm>
              <a:off x="6938047" y="733104"/>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85" name="Straight Arrow Connector 84"/>
          <p:cNvCxnSpPr/>
          <p:nvPr/>
        </p:nvCxnSpPr>
        <p:spPr>
          <a:xfrm flipH="1">
            <a:off x="5963380" y="3799193"/>
            <a:ext cx="533856" cy="2676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5686137" y="3867565"/>
            <a:ext cx="1132000" cy="1747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968927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par>
                                <p:cTn id="13" presetID="9"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dissolv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dissolve">
                                      <p:cBhvr>
                                        <p:cTn id="25" dur="500"/>
                                        <p:tgtEl>
                                          <p:spTgt spid="6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dissolve">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dissolve">
                                      <p:cBhvr>
                                        <p:cTn id="39" dur="500"/>
                                        <p:tgtEl>
                                          <p:spTgt spid="5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dissolve">
                                      <p:cBhvr>
                                        <p:cTn id="44" dur="500"/>
                                        <p:tgtEl>
                                          <p:spTgt spid="81"/>
                                        </p:tgtEl>
                                      </p:cBhvr>
                                    </p:animEffect>
                                  </p:childTnLst>
                                </p:cTn>
                              </p:par>
                              <p:par>
                                <p:cTn id="45" presetID="9"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dissolve">
                                      <p:cBhvr>
                                        <p:cTn id="47" dur="500"/>
                                        <p:tgtEl>
                                          <p:spTgt spid="6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dissolve">
                                      <p:cBhvr>
                                        <p:cTn id="52" dur="500"/>
                                        <p:tgtEl>
                                          <p:spTgt spid="8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dissolve">
                                      <p:cBhvr>
                                        <p:cTn id="57" dur="500"/>
                                        <p:tgtEl>
                                          <p:spTgt spid="8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67"/>
                                        </p:tgtEl>
                                      </p:cBhvr>
                                    </p:animEffect>
                                    <p:set>
                                      <p:cBhvr>
                                        <p:cTn id="62" dur="1" fill="hold">
                                          <p:stCondLst>
                                            <p:cond delay="499"/>
                                          </p:stCondLst>
                                        </p:cTn>
                                        <p:tgtEl>
                                          <p:spTgt spid="67"/>
                                        </p:tgtEl>
                                        <p:attrNameLst>
                                          <p:attrName>style.visibility</p:attrName>
                                        </p:attrNameLst>
                                      </p:cBhvr>
                                      <p:to>
                                        <p:strVal val="hidden"/>
                                      </p:to>
                                    </p:se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86"/>
                                        </p:tgtEl>
                                        <p:attrNameLst>
                                          <p:attrName>style.visibility</p:attrName>
                                        </p:attrNameLst>
                                      </p:cBhvr>
                                      <p:to>
                                        <p:strVal val="visible"/>
                                      </p:to>
                                    </p:set>
                                    <p:animEffect transition="in" filter="dissolve">
                                      <p:cBhvr>
                                        <p:cTn id="66" dur="500"/>
                                        <p:tgtEl>
                                          <p:spTgt spid="86"/>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0"/>
                                        </p:tgtEl>
                                        <p:attrNameLst>
                                          <p:attrName>style.visibility</p:attrName>
                                        </p:attrNameLst>
                                      </p:cBhvr>
                                      <p:to>
                                        <p:strVal val="visible"/>
                                      </p:to>
                                    </p:set>
                                    <p:animEffect transition="in" filter="dissolve">
                                      <p:cBhvr>
                                        <p:cTn id="7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6" grpId="0" animBg="1"/>
      <p:bldP spid="8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Basic Linked List (</a:t>
            </a:r>
            <a:r>
              <a:rPr lang="en-US" sz="3600" dirty="0">
                <a:latin typeface="Britannic Bold" panose="020B0903060703020204" pitchFamily="34" charset="0"/>
              </a:rPr>
              <a:t>5</a:t>
            </a:r>
            <a:r>
              <a:rPr lang="en-US" sz="3600" dirty="0" smtClean="0">
                <a:latin typeface="Britannic Bold" panose="020B0903060703020204" pitchFamily="34" charset="0"/>
              </a:rPr>
              <a:t>/7)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04396"/>
            <a:ext cx="8229600" cy="685800"/>
          </a:xfrm>
        </p:spPr>
        <p:txBody>
          <a:bodyPr>
            <a:normAutofit/>
          </a:bodyPr>
          <a:lstStyle/>
          <a:p>
            <a:r>
              <a:rPr lang="en-GB" sz="2800" dirty="0" smtClean="0"/>
              <a:t>Printing of the linked list</a:t>
            </a:r>
            <a:endParaRPr lang="en-GB" sz="28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37</a:t>
            </a:fld>
            <a:endParaRPr lang="en-US" sz="1600" dirty="0"/>
          </a:p>
        </p:txBody>
      </p:sp>
      <p:grpSp>
        <p:nvGrpSpPr>
          <p:cNvPr id="4" name="Group 31"/>
          <p:cNvGrpSpPr/>
          <p:nvPr/>
        </p:nvGrpSpPr>
        <p:grpSpPr>
          <a:xfrm>
            <a:off x="731520" y="1385396"/>
            <a:ext cx="8060788" cy="3346609"/>
            <a:chOff x="807720" y="843379"/>
            <a:chExt cx="8060788" cy="3346609"/>
          </a:xfrm>
        </p:grpSpPr>
        <p:sp>
          <p:nvSpPr>
            <p:cNvPr id="33" name="TextBox 32"/>
            <p:cNvSpPr txBox="1"/>
            <p:nvPr/>
          </p:nvSpPr>
          <p:spPr>
            <a:xfrm>
              <a:off x="807720" y="1143000"/>
              <a:ext cx="8060788"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55663"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print() </a:t>
              </a:r>
              <a:r>
                <a:rPr lang="en-US" sz="1600" b="1" dirty="0" smtClean="0">
                  <a:solidFill>
                    <a:srgbClr val="0000FF"/>
                  </a:solidFill>
                  <a:latin typeface="Courier New" pitchFamily="49" charset="0"/>
                  <a:cs typeface="Courier New" pitchFamily="49" charset="0"/>
                </a:rPr>
                <a:t>throws</a:t>
              </a:r>
              <a:r>
                <a:rPr lang="en-US" sz="1600" b="1" dirty="0" smtClean="0">
                  <a:latin typeface="Courier New" pitchFamily="49" charset="0"/>
                  <a:cs typeface="Courier New" pitchFamily="49" charset="0"/>
                </a:rPr>
                <a:t> NoSuchElementException {</a:t>
              </a:r>
            </a:p>
            <a:p>
              <a:pPr>
                <a:tabLst>
                  <a:tab pos="290513" algn="l"/>
                  <a:tab pos="566738" algn="l"/>
                  <a:tab pos="855663"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(head == </a:t>
              </a:r>
              <a:r>
                <a:rPr lang="en-US" sz="1600" b="1" dirty="0" smtClean="0">
                  <a:solidFill>
                    <a:srgbClr val="006600"/>
                  </a:solidFill>
                  <a:latin typeface="Courier New" pitchFamily="49" charset="0"/>
                  <a:cs typeface="Courier New" pitchFamily="49" charset="0"/>
                </a:rPr>
                <a:t>null</a:t>
              </a:r>
              <a:r>
                <a:rPr lang="en-US" sz="1600" b="1" dirty="0" smtClean="0">
                  <a:latin typeface="Courier New" pitchFamily="49" charset="0"/>
                  <a:cs typeface="Courier New" pitchFamily="49" charset="0"/>
                </a:rPr>
                <a:t>)</a:t>
              </a:r>
            </a:p>
            <a:p>
              <a:pPr>
                <a:tabLst>
                  <a:tab pos="290513" algn="l"/>
                  <a:tab pos="566738" algn="l"/>
                  <a:tab pos="855663"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throw new </a:t>
              </a:r>
              <a:r>
                <a:rPr lang="en-US" sz="1600" b="1" dirty="0" smtClean="0">
                  <a:latin typeface="Courier New" pitchFamily="49" charset="0"/>
                  <a:cs typeface="Courier New" pitchFamily="49" charset="0"/>
                </a:rPr>
                <a:t>NoSuchElementException(</a:t>
              </a:r>
              <a:r>
                <a:rPr lang="en-US" sz="1600" b="1" dirty="0" smtClean="0">
                  <a:solidFill>
                    <a:srgbClr val="006600"/>
                  </a:solidFill>
                  <a:latin typeface="Courier New" pitchFamily="49" charset="0"/>
                  <a:cs typeface="Courier New" pitchFamily="49" charset="0"/>
                </a:rPr>
                <a:t>"Nothing to print..."</a:t>
              </a:r>
              <a:r>
                <a:rPr lang="en-US" sz="1600" b="1" dirty="0" smtClean="0">
                  <a:latin typeface="Courier New" pitchFamily="49" charset="0"/>
                  <a:cs typeface="Courier New" pitchFamily="49" charset="0"/>
                </a:rPr>
                <a:t>);</a:t>
              </a:r>
            </a:p>
            <a:p>
              <a:pPr>
                <a:tabLst>
                  <a:tab pos="290513" algn="l"/>
                  <a:tab pos="566738" algn="l"/>
                  <a:tab pos="855663" algn="l"/>
                </a:tabLst>
              </a:pPr>
              <a:endParaRPr lang="en-US" sz="1600" b="1" dirty="0" smtClean="0">
                <a:latin typeface="Courier New" pitchFamily="49" charset="0"/>
                <a:cs typeface="Courier New" pitchFamily="49" charset="0"/>
              </a:endParaRPr>
            </a:p>
            <a:p>
              <a:pPr>
                <a:tabLst>
                  <a:tab pos="290513" algn="l"/>
                  <a:tab pos="566738" algn="l"/>
                  <a:tab pos="855663" algn="l"/>
                </a:tabLst>
              </a:pPr>
              <a:r>
                <a:rPr lang="en-US" sz="1600" b="1" dirty="0" smtClean="0">
                  <a:latin typeface="Courier New" pitchFamily="49" charset="0"/>
                  <a:cs typeface="Courier New" pitchFamily="49" charset="0"/>
                </a:rPr>
                <a:t>		ListNode &lt;E&gt; ln = head;</a:t>
              </a:r>
            </a:p>
            <a:p>
              <a:pPr>
                <a:tabLst>
                  <a:tab pos="290513" algn="l"/>
                  <a:tab pos="566738" algn="l"/>
                  <a:tab pos="855663" algn="l"/>
                </a:tabLst>
              </a:pPr>
              <a:r>
                <a:rPr lang="en-US" sz="1600" b="1" dirty="0" smtClean="0">
                  <a:latin typeface="Courier New" pitchFamily="49" charset="0"/>
                  <a:cs typeface="Courier New" pitchFamily="49" charset="0"/>
                </a:rPr>
                <a:t>		System.out.print(</a:t>
              </a:r>
              <a:r>
                <a:rPr lang="en-US" sz="1600" b="1" dirty="0" smtClean="0">
                  <a:solidFill>
                    <a:srgbClr val="006600"/>
                  </a:solidFill>
                  <a:latin typeface="Courier New" pitchFamily="49" charset="0"/>
                  <a:cs typeface="Courier New" pitchFamily="49" charset="0"/>
                </a:rPr>
                <a:t>"List is: " </a:t>
              </a:r>
              <a:r>
                <a:rPr lang="en-US" sz="1600" b="1" dirty="0" smtClean="0">
                  <a:latin typeface="Courier New" pitchFamily="49" charset="0"/>
                  <a:cs typeface="Courier New" pitchFamily="49" charset="0"/>
                </a:rPr>
                <a:t>+ ln.getElement());</a:t>
              </a:r>
            </a:p>
            <a:p>
              <a:pPr>
                <a:tabLst>
                  <a:tab pos="290513" algn="l"/>
                  <a:tab pos="566738" algn="l"/>
                  <a:tab pos="855663"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 </a:t>
              </a:r>
              <a:r>
                <a:rPr lang="nn-NO" sz="1600" b="1" dirty="0" smtClean="0">
                  <a:latin typeface="Courier New" pitchFamily="49" charset="0"/>
                  <a:cs typeface="Courier New" pitchFamily="49" charset="0"/>
                </a:rPr>
                <a:t>i=</a:t>
              </a:r>
              <a:r>
                <a:rPr lang="nn-NO" sz="1600" b="1" dirty="0" smtClean="0">
                  <a:solidFill>
                    <a:srgbClr val="006600"/>
                  </a:solidFill>
                  <a:latin typeface="Courier New" pitchFamily="49" charset="0"/>
                  <a:cs typeface="Courier New" pitchFamily="49" charset="0"/>
                </a:rPr>
                <a:t>1</a:t>
              </a:r>
              <a:r>
                <a:rPr lang="nn-NO" sz="1600" b="1" dirty="0" smtClean="0">
                  <a:latin typeface="Courier New" pitchFamily="49" charset="0"/>
                  <a:cs typeface="Courier New" pitchFamily="49" charset="0"/>
                </a:rPr>
                <a:t>; i &lt; num_nodes; i++) {</a:t>
              </a:r>
            </a:p>
            <a:p>
              <a:pPr>
                <a:tabLst>
                  <a:tab pos="290513" algn="l"/>
                  <a:tab pos="566738" algn="l"/>
                  <a:tab pos="855663" algn="l"/>
                </a:tabLst>
              </a:pPr>
              <a:r>
                <a:rPr lang="en-US" sz="1600" b="1" dirty="0" smtClean="0">
                  <a:latin typeface="Courier New" pitchFamily="49" charset="0"/>
                  <a:cs typeface="Courier New" pitchFamily="49" charset="0"/>
                </a:rPr>
                <a:t>			ln = ln.getNext();</a:t>
              </a:r>
            </a:p>
            <a:p>
              <a:pPr>
                <a:tabLst>
                  <a:tab pos="290513" algn="l"/>
                  <a:tab pos="566738" algn="l"/>
                  <a:tab pos="855663" algn="l"/>
                </a:tabLst>
              </a:pPr>
              <a:r>
                <a:rPr lang="en-US" sz="1600" b="1" dirty="0" smtClean="0">
                  <a:latin typeface="Courier New" pitchFamily="49" charset="0"/>
                  <a:cs typeface="Courier New" pitchFamily="49" charset="0"/>
                </a:rPr>
                <a:t>			System.out.print(</a:t>
              </a:r>
              <a:r>
                <a:rPr lang="en-US" sz="1600" b="1" dirty="0" smtClean="0">
                  <a:solidFill>
                    <a:srgbClr val="006600"/>
                  </a:solidFill>
                  <a:latin typeface="Courier New" pitchFamily="49" charset="0"/>
                  <a:cs typeface="Courier New" pitchFamily="49" charset="0"/>
                </a:rPr>
                <a:t>", " </a:t>
              </a:r>
              <a:r>
                <a:rPr lang="en-US" sz="1600" b="1" dirty="0" smtClean="0">
                  <a:latin typeface="Courier New" pitchFamily="49" charset="0"/>
                  <a:cs typeface="Courier New" pitchFamily="49" charset="0"/>
                </a:rPr>
                <a:t>+ ln.getElement());</a:t>
              </a:r>
            </a:p>
            <a:p>
              <a:pPr>
                <a:tabLst>
                  <a:tab pos="290513" algn="l"/>
                  <a:tab pos="566738" algn="l"/>
                  <a:tab pos="855663" algn="l"/>
                </a:tabLst>
              </a:pPr>
              <a:r>
                <a:rPr lang="en-US" sz="1600" b="1" dirty="0" smtClean="0">
                  <a:latin typeface="Courier New" pitchFamily="49" charset="0"/>
                  <a:cs typeface="Courier New" pitchFamily="49" charset="0"/>
                </a:rPr>
                <a:t>		}</a:t>
              </a:r>
            </a:p>
            <a:p>
              <a:pPr>
                <a:tabLst>
                  <a:tab pos="290513" algn="l"/>
                  <a:tab pos="566738" algn="l"/>
                  <a:tab pos="855663" algn="l"/>
                </a:tabLst>
              </a:pPr>
              <a:r>
                <a:rPr lang="en-US" sz="1600" b="1" dirty="0" smtClean="0">
                  <a:latin typeface="Courier New" pitchFamily="49" charset="0"/>
                  <a:cs typeface="Courier New" pitchFamily="49" charset="0"/>
                </a:rPr>
                <a:t>		System.out.println(</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90513" algn="l"/>
                  <a:tab pos="566738" algn="l"/>
                  <a:tab pos="855663"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248400" y="843379"/>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BasicLinkedList.java</a:t>
              </a:r>
            </a:p>
          </p:txBody>
        </p:sp>
      </p:grpSp>
      <p:sp>
        <p:nvSpPr>
          <p:cNvPr id="1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Test Basic Linked List #1 (</a:t>
            </a:r>
            <a:r>
              <a:rPr lang="en-US" sz="3600" dirty="0">
                <a:latin typeface="Britannic Bold" panose="020B0903060703020204" pitchFamily="34" charset="0"/>
              </a:rPr>
              <a:t>6</a:t>
            </a:r>
            <a:r>
              <a:rPr lang="en-US" sz="3600" dirty="0" smtClean="0">
                <a:latin typeface="Britannic Bold" panose="020B0903060703020204" pitchFamily="34" charset="0"/>
              </a:rPr>
              <a:t>/7)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838200"/>
            <a:ext cx="8229600" cy="533400"/>
          </a:xfrm>
        </p:spPr>
        <p:txBody>
          <a:bodyPr>
            <a:normAutofit/>
          </a:bodyPr>
          <a:lstStyle/>
          <a:p>
            <a:r>
              <a:rPr lang="en-GB" sz="2400" dirty="0" smtClean="0"/>
              <a:t>Example use #1</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38</a:t>
            </a:fld>
            <a:endParaRPr lang="en-US" sz="1600" dirty="0"/>
          </a:p>
        </p:txBody>
      </p:sp>
      <p:grpSp>
        <p:nvGrpSpPr>
          <p:cNvPr id="4" name="Group 31"/>
          <p:cNvGrpSpPr/>
          <p:nvPr/>
        </p:nvGrpSpPr>
        <p:grpSpPr>
          <a:xfrm>
            <a:off x="304800" y="1066800"/>
            <a:ext cx="8534400" cy="5055513"/>
            <a:chOff x="304800" y="919579"/>
            <a:chExt cx="8686800" cy="5055513"/>
          </a:xfrm>
        </p:grpSpPr>
        <p:sp>
          <p:nvSpPr>
            <p:cNvPr id="33" name="TextBox 32"/>
            <p:cNvSpPr txBox="1"/>
            <p:nvPr/>
          </p:nvSpPr>
          <p:spPr>
            <a:xfrm>
              <a:off x="304800" y="1143000"/>
              <a:ext cx="8686800"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TestBasicLinkedList1 {</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71463" algn="l"/>
                  <a:tab pos="542925" algn="l"/>
                  <a:tab pos="803275" algn="l"/>
                  <a:tab pos="1074738" algn="l"/>
                </a:tabLst>
              </a:pPr>
              <a:r>
                <a:rPr lang="en-SG" sz="1600" b="1" dirty="0" smtClean="0">
                  <a:latin typeface="Courier New" pitchFamily="49" charset="0"/>
                  <a:cs typeface="Courier New" pitchFamily="49" charset="0"/>
                </a:rPr>
                <a:t>		BasicLinkedList &lt;String&gt; list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BasicLinkedList &lt;String&gt;();</a:t>
              </a:r>
            </a:p>
            <a:p>
              <a:pPr>
                <a:tabLst>
                  <a:tab pos="271463"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"bbb"</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"ccc"</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"Testing removal"</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list.removeFirst();</a:t>
              </a:r>
            </a:p>
            <a:p>
              <a:pPr>
                <a:tabLst>
                  <a:tab pos="271463" algn="l"/>
                  <a:tab pos="542925" algn="l"/>
                  <a:tab pos="803275" algn="l"/>
                  <a:tab pos="1074738"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(list.contains(</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 </a:t>
              </a:r>
            </a:p>
            <a:p>
              <a:pPr>
                <a:tabLst>
                  <a:tab pos="271463"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"xxxx"</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p>
            <a:p>
              <a:pPr>
                <a:tabLst>
                  <a:tab pos="271463" algn="l"/>
                  <a:tab pos="542925" algn="l"/>
                  <a:tab pos="803275" algn="l"/>
                  <a:tab pos="1074738" algn="l"/>
                </a:tabLst>
              </a:pPr>
              <a:r>
                <a:rPr lang="en-SG"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TestBasicLinkedList1.java</a:t>
              </a:r>
            </a:p>
          </p:txBody>
        </p:sp>
      </p:grpSp>
      <p:sp>
        <p:nvSpPr>
          <p:cNvPr id="12" name="TextBox 11"/>
          <p:cNvSpPr txBox="1"/>
          <p:nvPr/>
        </p:nvSpPr>
        <p:spPr>
          <a:xfrm>
            <a:off x="4648200" y="4267200"/>
            <a:ext cx="3733800" cy="1200329"/>
          </a:xfrm>
          <a:prstGeom prst="rect">
            <a:avLst/>
          </a:prstGeom>
          <a:solidFill>
            <a:srgbClr val="CCFFCC"/>
          </a:solidFill>
          <a:ln w="12700">
            <a:solidFill>
              <a:schemeClr val="tx1"/>
            </a:solidFill>
          </a:ln>
        </p:spPr>
        <p:txBody>
          <a:bodyPr wrap="square" rtlCol="0">
            <a:spAutoFit/>
          </a:bodyPr>
          <a:lstStyle/>
          <a:p>
            <a:r>
              <a:rPr lang="en-US" b="1" dirty="0" smtClean="0">
                <a:latin typeface="Courier New" pitchFamily="49" charset="0"/>
                <a:cs typeface="Courier New" pitchFamily="49" charset="0"/>
              </a:rPr>
              <a:t>List is: ccc, bbb, aaa.</a:t>
            </a:r>
          </a:p>
          <a:p>
            <a:r>
              <a:rPr lang="en-US" b="1" dirty="0" smtClean="0">
                <a:latin typeface="Courier New" pitchFamily="49" charset="0"/>
                <a:cs typeface="Courier New" pitchFamily="49" charset="0"/>
              </a:rPr>
              <a:t>Testing removal</a:t>
            </a:r>
          </a:p>
          <a:p>
            <a:r>
              <a:rPr lang="en-US" b="1" dirty="0" smtClean="0">
                <a:latin typeface="Courier New" pitchFamily="49" charset="0"/>
                <a:cs typeface="Courier New" pitchFamily="49" charset="0"/>
              </a:rPr>
              <a:t>List is: bbb, aaa.</a:t>
            </a:r>
          </a:p>
          <a:p>
            <a:r>
              <a:rPr lang="en-US" b="1" dirty="0" smtClean="0">
                <a:latin typeface="Courier New" pitchFamily="49" charset="0"/>
                <a:cs typeface="Courier New" pitchFamily="49" charset="0"/>
              </a:rPr>
              <a:t>List is: xxxx, bbb, aaa.</a:t>
            </a:r>
            <a:endParaRPr lang="en-SG" b="1" dirty="0">
              <a:latin typeface="Courier New" pitchFamily="49" charset="0"/>
              <a:cs typeface="Courier New" pitchFamily="49" charset="0"/>
            </a:endParaRPr>
          </a:p>
        </p:txBody>
      </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Test Basic Linked List #2 (</a:t>
            </a:r>
            <a:r>
              <a:rPr lang="en-US" sz="3600" dirty="0">
                <a:latin typeface="Britannic Bold" panose="020B0903060703020204" pitchFamily="34" charset="0"/>
              </a:rPr>
              <a:t>7</a:t>
            </a:r>
            <a:r>
              <a:rPr lang="en-US" sz="3600" dirty="0" smtClean="0">
                <a:latin typeface="Britannic Bold" panose="020B0903060703020204" pitchFamily="34" charset="0"/>
              </a:rPr>
              <a:t>/7)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38462" y="873442"/>
            <a:ext cx="8229600" cy="533400"/>
          </a:xfrm>
        </p:spPr>
        <p:txBody>
          <a:bodyPr>
            <a:normAutofit/>
          </a:bodyPr>
          <a:lstStyle/>
          <a:p>
            <a:r>
              <a:rPr lang="en-GB" sz="2400" dirty="0" smtClean="0"/>
              <a:t>Example use #2</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39</a:t>
            </a:fld>
            <a:endParaRPr lang="en-US" sz="1600" dirty="0"/>
          </a:p>
        </p:txBody>
      </p:sp>
      <p:grpSp>
        <p:nvGrpSpPr>
          <p:cNvPr id="6" name="Group 31"/>
          <p:cNvGrpSpPr/>
          <p:nvPr/>
        </p:nvGrpSpPr>
        <p:grpSpPr>
          <a:xfrm>
            <a:off x="286062" y="1178242"/>
            <a:ext cx="8610600" cy="4501515"/>
            <a:chOff x="304800" y="919579"/>
            <a:chExt cx="8764361" cy="4501515"/>
          </a:xfrm>
        </p:grpSpPr>
        <p:sp>
          <p:nvSpPr>
            <p:cNvPr id="9" name="TextBox 8"/>
            <p:cNvSpPr txBox="1"/>
            <p:nvPr/>
          </p:nvSpPr>
          <p:spPr>
            <a:xfrm>
              <a:off x="304800" y="1143000"/>
              <a:ext cx="8764361" cy="427809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69875" algn="l"/>
                  <a:tab pos="542925" algn="l"/>
                  <a:tab pos="803275" algn="l"/>
                  <a:tab pos="1074738" algn="l"/>
                </a:tabLst>
              </a:pPr>
              <a:endParaRPr lang="en-SG" sz="1600" b="1" dirty="0" smtClean="0">
                <a:latin typeface="Courier New" pitchFamily="49" charset="0"/>
                <a:cs typeface="Courier New" pitchFamily="49" charset="0"/>
              </a:endParaRPr>
            </a:p>
            <a:p>
              <a:pPr>
                <a:tabLst>
                  <a:tab pos="269875" algn="l"/>
                  <a:tab pos="542925" algn="l"/>
                  <a:tab pos="803275" algn="l"/>
                  <a:tab pos="1074738"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TestBasicLinkedList2 {</a:t>
              </a:r>
            </a:p>
            <a:p>
              <a:pPr>
                <a:tabLst>
                  <a:tab pos="269875"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p>
            <a:p>
              <a:pPr>
                <a:tabLst>
                  <a:tab pos="269875"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42925" algn="l"/>
                  <a:tab pos="803275" algn="l"/>
                  <a:tab pos="1074738" algn="l"/>
                </a:tabLst>
              </a:pPr>
              <a:r>
                <a:rPr lang="en-SG" sz="1600" b="1" dirty="0" smtClean="0">
                  <a:latin typeface="Courier New" pitchFamily="49" charset="0"/>
                  <a:cs typeface="Courier New" pitchFamily="49" charset="0"/>
                </a:rPr>
                <a:t>		BasicLinkedList &lt;Integer&gt; list = </a:t>
              </a:r>
              <a:r>
                <a:rPr lang="en-SG" sz="1500" b="1" dirty="0" smtClean="0">
                  <a:solidFill>
                    <a:srgbClr val="0000FF"/>
                  </a:solidFill>
                  <a:latin typeface="Courier New" pitchFamily="49" charset="0"/>
                  <a:cs typeface="Courier New" pitchFamily="49" charset="0"/>
                </a:rPr>
                <a:t>new</a:t>
              </a:r>
              <a:r>
                <a:rPr lang="en-SG" sz="1500" b="1" dirty="0" smtClean="0">
                  <a:latin typeface="Courier New" pitchFamily="49" charset="0"/>
                  <a:cs typeface="Courier New" pitchFamily="49" charset="0"/>
                </a:rPr>
                <a:t> BasicLinkedList &lt;Integer&gt;();</a:t>
              </a:r>
            </a:p>
            <a:p>
              <a:pPr>
                <a:tabLst>
                  <a:tab pos="269875" algn="l"/>
                  <a:tab pos="542925" algn="l"/>
                  <a:tab pos="803275" algn="l"/>
                  <a:tab pos="1074738" algn="l"/>
                </a:tabLst>
              </a:pPr>
              <a:endParaRPr lang="en-SG" sz="1600" b="1" dirty="0" smtClean="0">
                <a:latin typeface="Courier New" pitchFamily="49" charset="0"/>
                <a:cs typeface="Courier New" pitchFamily="49" charset="0"/>
              </a:endParaRPr>
            </a:p>
            <a:p>
              <a:pPr>
                <a:tabLst>
                  <a:tab pos="269875"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34</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12</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9</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list.print();</a:t>
              </a:r>
            </a:p>
            <a:p>
              <a:pPr>
                <a:tabLst>
                  <a:tab pos="269875" algn="l"/>
                  <a:tab pos="542925" algn="l"/>
                  <a:tab pos="803275" algn="l"/>
                  <a:tab pos="1074738" algn="l"/>
                </a:tabLst>
              </a:pPr>
              <a:endParaRPr lang="en-SG" sz="1600" b="1" dirty="0" smtClean="0">
                <a:latin typeface="Courier New" pitchFamily="49" charset="0"/>
                <a:cs typeface="Courier New" pitchFamily="49" charset="0"/>
              </a:endParaRPr>
            </a:p>
            <a:p>
              <a:pPr>
                <a:tabLst>
                  <a:tab pos="269875" algn="l"/>
                  <a:tab pos="542925" algn="l"/>
                  <a:tab pos="803275" algn="l"/>
                  <a:tab pos="1074738"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"Testing removal"</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list.removeFirst();</a:t>
              </a:r>
            </a:p>
            <a:p>
              <a:pPr>
                <a:tabLst>
                  <a:tab pos="269875" algn="l"/>
                  <a:tab pos="542925" algn="l"/>
                  <a:tab pos="803275" algn="l"/>
                  <a:tab pos="1074738" algn="l"/>
                </a:tabLst>
              </a:pPr>
              <a:r>
                <a:rPr lang="en-SG" sz="1600" b="1" dirty="0" smtClean="0">
                  <a:latin typeface="Courier New" pitchFamily="49" charset="0"/>
                  <a:cs typeface="Courier New" pitchFamily="49" charset="0"/>
                </a:rPr>
                <a:t>		list.print();</a:t>
              </a:r>
            </a:p>
            <a:p>
              <a:pPr>
                <a:tabLst>
                  <a:tab pos="269875" algn="l"/>
                  <a:tab pos="542925" algn="l"/>
                  <a:tab pos="803275" algn="l"/>
                  <a:tab pos="1074738" algn="l"/>
                </a:tabLst>
              </a:pPr>
              <a:r>
                <a:rPr lang="en-SG" sz="1600" b="1" dirty="0" smtClean="0">
                  <a:latin typeface="Courier New" pitchFamily="49" charset="0"/>
                  <a:cs typeface="Courier New" pitchFamily="49" charset="0"/>
                </a:rPr>
                <a:t>	}</a:t>
              </a:r>
            </a:p>
            <a:p>
              <a:pPr>
                <a:tabLst>
                  <a:tab pos="269875" algn="l"/>
                  <a:tab pos="542925" algn="l"/>
                  <a:tab pos="803275" algn="l"/>
                  <a:tab pos="1074738" algn="l"/>
                </a:tabLst>
              </a:pPr>
              <a:r>
                <a:rPr lang="en-SG"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10" name="Rectangle 9"/>
            <p:cNvSpPr/>
            <p:nvPr/>
          </p:nvSpPr>
          <p:spPr>
            <a:xfrm>
              <a:off x="6121854" y="9195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TestBasicLinkedList2.java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3" name="TextBox 12"/>
          <p:cNvSpPr txBox="1"/>
          <p:nvPr/>
        </p:nvSpPr>
        <p:spPr>
          <a:xfrm>
            <a:off x="4629462" y="3235642"/>
            <a:ext cx="3733800" cy="923330"/>
          </a:xfrm>
          <a:prstGeom prst="rect">
            <a:avLst/>
          </a:prstGeom>
          <a:solidFill>
            <a:srgbClr val="CCFFCC"/>
          </a:solidFill>
          <a:ln w="12700">
            <a:solidFill>
              <a:schemeClr val="tx1"/>
            </a:solidFill>
          </a:ln>
        </p:spPr>
        <p:txBody>
          <a:bodyPr wrap="square" rtlCol="0">
            <a:spAutoFit/>
          </a:bodyPr>
          <a:lstStyle/>
          <a:p>
            <a:r>
              <a:rPr lang="en-US" b="1" dirty="0" smtClean="0">
                <a:latin typeface="Courier New" pitchFamily="49" charset="0"/>
                <a:cs typeface="Courier New" pitchFamily="49" charset="0"/>
              </a:rPr>
              <a:t>List is: 9, 12, 34.</a:t>
            </a:r>
          </a:p>
          <a:p>
            <a:r>
              <a:rPr lang="en-US" b="1" dirty="0" smtClean="0">
                <a:latin typeface="Courier New" pitchFamily="49" charset="0"/>
                <a:cs typeface="Courier New" pitchFamily="49" charset="0"/>
              </a:rPr>
              <a:t>Testing removal</a:t>
            </a:r>
          </a:p>
          <a:p>
            <a:r>
              <a:rPr lang="en-US" b="1" dirty="0" smtClean="0">
                <a:latin typeface="Courier New" pitchFamily="49" charset="0"/>
                <a:cs typeface="Courier New" pitchFamily="49" charset="0"/>
              </a:rPr>
              <a:t>List is: 12, 34.</a:t>
            </a:r>
          </a:p>
        </p:txBody>
      </p:sp>
      <p:sp>
        <p:nvSpPr>
          <p:cNvPr id="1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dirty="0" smtClean="0">
                <a:latin typeface="Britannic Bold" panose="020B0903060703020204" pitchFamily="34" charset="0"/>
              </a:rPr>
              <a:t>Programs used in this lecture</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1255058"/>
            <a:ext cx="8229600" cy="4912659"/>
          </a:xfrm>
        </p:spPr>
        <p:txBody>
          <a:bodyPr/>
          <a:lstStyle/>
          <a:p>
            <a:pPr lvl="1">
              <a:spcBef>
                <a:spcPts val="600"/>
              </a:spcBef>
              <a:spcAft>
                <a:spcPts val="0"/>
              </a:spcAft>
            </a:pPr>
            <a:r>
              <a:rPr lang="en-US" sz="2400" dirty="0" smtClean="0">
                <a:solidFill>
                  <a:srgbClr val="0000FF"/>
                </a:solidFill>
              </a:rPr>
              <a:t>For Array implementation of List:</a:t>
            </a:r>
          </a:p>
          <a:p>
            <a:pPr lvl="2">
              <a:spcBef>
                <a:spcPts val="600"/>
              </a:spcBef>
              <a:spcAft>
                <a:spcPts val="0"/>
              </a:spcAft>
            </a:pPr>
            <a:r>
              <a:rPr lang="en-US" sz="2000" dirty="0" smtClean="0"/>
              <a:t>ListInterface.java</a:t>
            </a:r>
          </a:p>
          <a:p>
            <a:pPr lvl="2">
              <a:spcBef>
                <a:spcPts val="600"/>
              </a:spcBef>
              <a:spcAft>
                <a:spcPts val="0"/>
              </a:spcAft>
            </a:pPr>
            <a:r>
              <a:rPr lang="en-US" sz="2000" dirty="0" smtClean="0"/>
              <a:t>ListUsingArray.java, TestListUsingArray.java</a:t>
            </a:r>
          </a:p>
          <a:p>
            <a:pPr lvl="1">
              <a:spcBef>
                <a:spcPts val="1200"/>
              </a:spcBef>
              <a:spcAft>
                <a:spcPts val="0"/>
              </a:spcAft>
            </a:pPr>
            <a:r>
              <a:rPr lang="en-US" sz="2400" dirty="0" smtClean="0">
                <a:solidFill>
                  <a:srgbClr val="0000FF"/>
                </a:solidFill>
              </a:rPr>
              <a:t>For Linked List implementation of List:</a:t>
            </a:r>
          </a:p>
          <a:p>
            <a:pPr lvl="2">
              <a:spcBef>
                <a:spcPts val="600"/>
              </a:spcBef>
              <a:spcAft>
                <a:spcPts val="0"/>
              </a:spcAft>
            </a:pPr>
            <a:r>
              <a:rPr lang="en-US" sz="2000" dirty="0" smtClean="0"/>
              <a:t>ListNode.java</a:t>
            </a:r>
          </a:p>
          <a:p>
            <a:pPr lvl="2">
              <a:spcBef>
                <a:spcPts val="600"/>
              </a:spcBef>
              <a:spcAft>
                <a:spcPts val="0"/>
              </a:spcAft>
            </a:pPr>
            <a:r>
              <a:rPr lang="en-US" sz="2000" dirty="0" smtClean="0"/>
              <a:t>ListInterface.java (same ListInterface.java as in array implementation)</a:t>
            </a:r>
          </a:p>
          <a:p>
            <a:pPr lvl="2">
              <a:spcBef>
                <a:spcPts val="600"/>
              </a:spcBef>
              <a:spcAft>
                <a:spcPts val="0"/>
              </a:spcAft>
            </a:pPr>
            <a:r>
              <a:rPr lang="en-US" sz="2000" dirty="0" smtClean="0"/>
              <a:t>BasicLinkedList.java, TestBasicLinkedList1.java, TestBasicLinkedList2.java</a:t>
            </a:r>
          </a:p>
          <a:p>
            <a:pPr lvl="2">
              <a:spcBef>
                <a:spcPts val="600"/>
              </a:spcBef>
              <a:spcAft>
                <a:spcPts val="0"/>
              </a:spcAft>
            </a:pPr>
            <a:r>
              <a:rPr lang="en-US" sz="2000" dirty="0" smtClean="0"/>
              <a:t>EnhancedListInterface.java</a:t>
            </a:r>
          </a:p>
          <a:p>
            <a:pPr lvl="2">
              <a:spcBef>
                <a:spcPts val="600"/>
              </a:spcBef>
              <a:spcAft>
                <a:spcPts val="0"/>
              </a:spcAft>
            </a:pPr>
            <a:r>
              <a:rPr lang="en-US" sz="2000" dirty="0" smtClean="0"/>
              <a:t>EnhancedLinkedList.java, TestEnhancedLinkedList.java</a:t>
            </a:r>
          </a:p>
          <a:p>
            <a:pPr lvl="2">
              <a:spcBef>
                <a:spcPts val="600"/>
              </a:spcBef>
              <a:spcAft>
                <a:spcPts val="0"/>
              </a:spcAft>
            </a:pPr>
            <a:r>
              <a:rPr lang="en-US" sz="2000" dirty="0" smtClean="0"/>
              <a:t>TailedLinkedList.java, TestTailedLinkedList.java</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4</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tabLst>
                <a:tab pos="6007100" algn="l"/>
              </a:tabLst>
            </a:pPr>
            <a:r>
              <a:rPr lang="en-US" sz="4400" dirty="0" smtClean="0">
                <a:solidFill>
                  <a:srgbClr val="C00000"/>
                </a:solidFill>
                <a:latin typeface="Britannic Bold" panose="020B0903060703020204" pitchFamily="34" charset="0"/>
              </a:rPr>
              <a:t>4</a:t>
            </a:r>
            <a:r>
              <a:rPr lang="en-US" sz="4400" dirty="0" smtClean="0">
                <a:latin typeface="Britannic Bold" panose="020B0903060703020204" pitchFamily="34" charset="0"/>
              </a:rPr>
              <a:t> More Linked Lists</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Exploring variants of linked list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 </a:t>
            </a:r>
            <a:r>
              <a:rPr lang="en-US" sz="3600" dirty="0" smtClean="0">
                <a:latin typeface="Britannic Bold" panose="020B0903060703020204" pitchFamily="34" charset="0"/>
              </a:rPr>
              <a:t>Linked Lists: Variants</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41</a:t>
            </a:fld>
            <a:endParaRPr lang="en-US" sz="1600" dirty="0"/>
          </a:p>
        </p:txBody>
      </p:sp>
      <p:sp>
        <p:nvSpPr>
          <p:cNvPr id="148" name="Rectangle 147"/>
          <p:cNvSpPr/>
          <p:nvPr/>
        </p:nvSpPr>
        <p:spPr>
          <a:xfrm>
            <a:off x="3419872" y="2636912"/>
            <a:ext cx="1872208" cy="1430737"/>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4" name="Group 33"/>
          <p:cNvGrpSpPr/>
          <p:nvPr/>
        </p:nvGrpSpPr>
        <p:grpSpPr>
          <a:xfrm>
            <a:off x="3581400" y="1371600"/>
            <a:ext cx="1524000" cy="1066800"/>
            <a:chOff x="1600200" y="2743200"/>
            <a:chExt cx="1524000" cy="1066800"/>
          </a:xfrm>
        </p:grpSpPr>
        <p:sp>
          <p:nvSpPr>
            <p:cNvPr id="35" name="Rectangle 34"/>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37" name="Rectangle 3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40" name="Straight Arrow Connector 39"/>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257800" y="144780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76" name="Group 75"/>
          <p:cNvGrpSpPr/>
          <p:nvPr/>
        </p:nvGrpSpPr>
        <p:grpSpPr>
          <a:xfrm>
            <a:off x="609600" y="2362200"/>
            <a:ext cx="1600200" cy="1745397"/>
            <a:chOff x="762000" y="1371600"/>
            <a:chExt cx="1600200" cy="1745397"/>
          </a:xfrm>
        </p:grpSpPr>
        <p:sp>
          <p:nvSpPr>
            <p:cNvPr id="63" name="Rectangle 62"/>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element</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next</a:t>
              </a:r>
              <a:endParaRPr lang="en-US" altLang="ja-JP" sz="1200" dirty="0">
                <a:ea typeface="ＭＳ Ｐゴシック" pitchFamily="34" charset="-128"/>
              </a:endParaRPr>
            </a:p>
          </p:txBody>
        </p:sp>
        <p:sp>
          <p:nvSpPr>
            <p:cNvPr id="65" name="Rectangle 64"/>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6" name="Rectangle 65"/>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6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smtClean="0">
                  <a:solidFill>
                    <a:srgbClr val="000000"/>
                  </a:solidFill>
                  <a:latin typeface="Arial" charset="0"/>
                  <a:ea typeface="ＭＳ Ｐゴシック" pitchFamily="34" charset="-128"/>
                </a:rPr>
                <a:t>+ getNext()</a:t>
              </a:r>
            </a:p>
            <a:p>
              <a:r>
                <a:rPr lang="en-US" altLang="ja-JP" sz="1200" dirty="0" smtClean="0">
                  <a:solidFill>
                    <a:srgbClr val="000000"/>
                  </a:solidFill>
                  <a:latin typeface="Arial" charset="0"/>
                  <a:ea typeface="ＭＳ Ｐゴシック" pitchFamily="34" charset="-128"/>
                </a:rPr>
                <a:t>+ getElement()</a:t>
              </a:r>
            </a:p>
            <a:p>
              <a:r>
                <a:rPr lang="en-US" altLang="ja-JP" sz="1200" dirty="0" smtClean="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77" name="Group 76"/>
          <p:cNvGrpSpPr/>
          <p:nvPr/>
        </p:nvGrpSpPr>
        <p:grpSpPr>
          <a:xfrm>
            <a:off x="6553200" y="1447800"/>
            <a:ext cx="1600200" cy="1981200"/>
            <a:chOff x="3810000" y="2133600"/>
            <a:chExt cx="1600200" cy="1981200"/>
          </a:xfrm>
          <a:solidFill>
            <a:schemeClr val="tx2">
              <a:lumMod val="20000"/>
              <a:lumOff val="80000"/>
            </a:schemeClr>
          </a:solidFill>
        </p:grpSpPr>
        <p:sp>
          <p:nvSpPr>
            <p:cNvPr id="78" name="Rectangle 77"/>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9" name="Rectangle 78"/>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0" name="Rectangle 79"/>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1"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82"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endParaRPr lang="en-US" altLang="ja-JP" sz="1100" dirty="0">
                <a:ea typeface="ＭＳ Ｐゴシック" pitchFamily="34" charset="-128"/>
              </a:endParaRPr>
            </a:p>
          </p:txBody>
        </p:sp>
        <p:sp>
          <p:nvSpPr>
            <p:cNvPr id="83"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10" name="Straight Arrow Connector 10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rot="19118858">
            <a:off x="2438400" y="2133600"/>
            <a:ext cx="609600" cy="276999"/>
          </a:xfrm>
          <a:prstGeom prst="rect">
            <a:avLst/>
          </a:prstGeom>
          <a:noFill/>
        </p:spPr>
        <p:txBody>
          <a:bodyPr wrap="square" rtlCol="0">
            <a:spAutoFit/>
          </a:bodyPr>
          <a:lstStyle/>
          <a:p>
            <a:r>
              <a:rPr lang="en-US" sz="1200" dirty="0" smtClean="0"/>
              <a:t>has-a</a:t>
            </a:r>
            <a:endParaRPr lang="en-SG" sz="1200" dirty="0"/>
          </a:p>
        </p:txBody>
      </p:sp>
      <p:grpSp>
        <p:nvGrpSpPr>
          <p:cNvPr id="86" name="Group 85"/>
          <p:cNvGrpSpPr/>
          <p:nvPr/>
        </p:nvGrpSpPr>
        <p:grpSpPr>
          <a:xfrm>
            <a:off x="6096000" y="3581400"/>
            <a:ext cx="2667000" cy="2590800"/>
            <a:chOff x="3352800" y="2133600"/>
            <a:chExt cx="2667000" cy="2590800"/>
          </a:xfrm>
          <a:solidFill>
            <a:schemeClr val="tx2">
              <a:lumMod val="20000"/>
              <a:lumOff val="80000"/>
            </a:schemeClr>
          </a:solidFill>
        </p:grpSpPr>
        <p:sp>
          <p:nvSpPr>
            <p:cNvPr id="87" name="Rectangle 86"/>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8" name="Rectangle 87"/>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9" name="Rectangle 8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9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p>
            <a:p>
              <a:r>
                <a:rPr lang="en-US" altLang="ja-JP" sz="1100" b="1" dirty="0" smtClean="0">
                  <a:solidFill>
                    <a:srgbClr val="000000"/>
                  </a:solidFill>
                  <a:ea typeface="ＭＳ Ｐゴシック" pitchFamily="34" charset="-128"/>
                </a:rPr>
                <a:t>+ getHead()</a:t>
              </a:r>
            </a:p>
            <a:p>
              <a:r>
                <a:rPr lang="en-US" altLang="ja-JP" sz="1100" b="1" dirty="0" smtClean="0">
                  <a:solidFill>
                    <a:srgbClr val="000000"/>
                  </a:solidFill>
                  <a:ea typeface="ＭＳ Ｐゴシック" pitchFamily="34" charset="-128"/>
                </a:rPr>
                <a:t>+ addAfter(ListNode &lt;E&gt; curr, E item)</a:t>
              </a:r>
            </a:p>
            <a:p>
              <a:r>
                <a:rPr lang="en-US" altLang="ja-JP" sz="1100" b="1" dirty="0" smtClean="0">
                  <a:solidFill>
                    <a:srgbClr val="000000"/>
                  </a:solidFill>
                  <a:ea typeface="ＭＳ Ｐゴシック" pitchFamily="34" charset="-128"/>
                </a:rPr>
                <a:t>+ removeAfter(ListNode &lt;E&gt; curr)</a:t>
              </a:r>
            </a:p>
            <a:p>
              <a:r>
                <a:rPr lang="en-US" altLang="ja-JP" sz="1100" b="1" dirty="0" smtClean="0">
                  <a:solidFill>
                    <a:srgbClr val="000000"/>
                  </a:solidFill>
                  <a:ea typeface="ＭＳ Ｐゴシック" pitchFamily="34" charset="-128"/>
                </a:rPr>
                <a:t>+ remove( E item)</a:t>
              </a:r>
            </a:p>
          </p:txBody>
        </p:sp>
        <p:sp>
          <p:nvSpPr>
            <p:cNvPr id="93"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94" name="Straight Arrow Connector 93"/>
          <p:cNvCxnSpPr>
            <a:stCxn id="109" idx="3"/>
            <a:endCxn id="87"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19" idx="3"/>
            <a:endCxn id="88"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342252">
            <a:off x="5068754" y="306683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103" name="Group 102"/>
          <p:cNvGrpSpPr/>
          <p:nvPr/>
        </p:nvGrpSpPr>
        <p:grpSpPr>
          <a:xfrm>
            <a:off x="3581400" y="2819400"/>
            <a:ext cx="1524000" cy="1066800"/>
            <a:chOff x="1600200" y="2743200"/>
            <a:chExt cx="1524000" cy="1066800"/>
          </a:xfrm>
        </p:grpSpPr>
        <p:sp>
          <p:nvSpPr>
            <p:cNvPr id="104" name="Rectangle 103"/>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5"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106" name="Rectangle 105"/>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8" name="Rectangle 10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9"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smtClean="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12" name="Group 111"/>
          <p:cNvGrpSpPr/>
          <p:nvPr/>
        </p:nvGrpSpPr>
        <p:grpSpPr>
          <a:xfrm>
            <a:off x="3581400" y="4648200"/>
            <a:ext cx="1524000" cy="1219200"/>
            <a:chOff x="1600200" y="2743200"/>
            <a:chExt cx="1524000" cy="1219200"/>
          </a:xfrm>
        </p:grpSpPr>
        <p:sp>
          <p:nvSpPr>
            <p:cNvPr id="114" name="Rectangle 113"/>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5"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p>
            <a:p>
              <a:r>
                <a:rPr lang="en-US" altLang="ja-JP" sz="1200" b="1" dirty="0" smtClean="0">
                  <a:solidFill>
                    <a:srgbClr val="000000"/>
                  </a:solidFill>
                  <a:latin typeface="Arial" charset="0"/>
                  <a:ea typeface="ＭＳ Ｐゴシック" pitchFamily="34" charset="-128"/>
                </a:rPr>
                <a:t>- tail</a:t>
              </a:r>
            </a:p>
            <a:p>
              <a:r>
                <a:rPr lang="en-US" altLang="ja-JP" sz="1200" dirty="0" smtClean="0">
                  <a:ea typeface="ＭＳ Ｐゴシック" pitchFamily="34" charset="-128"/>
                </a:rPr>
                <a:t>- num_nodes</a:t>
              </a:r>
            </a:p>
          </p:txBody>
        </p:sp>
        <p:sp>
          <p:nvSpPr>
            <p:cNvPr id="117" name="Rectangle 11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8" name="Rectangle 117"/>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26" name="TextBox 125"/>
          <p:cNvSpPr txBox="1"/>
          <p:nvPr/>
        </p:nvSpPr>
        <p:spPr>
          <a:xfrm rot="19369595">
            <a:off x="4964483" y="4168684"/>
            <a:ext cx="1143000" cy="276999"/>
          </a:xfrm>
          <a:prstGeom prst="rect">
            <a:avLst/>
          </a:prstGeom>
          <a:noFill/>
        </p:spPr>
        <p:txBody>
          <a:bodyPr wrap="square" rtlCol="0">
            <a:spAutoFit/>
          </a:bodyPr>
          <a:lstStyle/>
          <a:p>
            <a:pPr algn="ctr"/>
            <a:r>
              <a:rPr lang="en-US" sz="1200" dirty="0" smtClean="0"/>
              <a:t>implements</a:t>
            </a:r>
            <a:endParaRPr lang="en-SG" sz="12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smtClean="0">
                <a:solidFill>
                  <a:srgbClr val="FF0000"/>
                </a:solidFill>
              </a:rPr>
              <a:t>OVERVIEW!</a:t>
            </a:r>
            <a:endParaRPr lang="en-SG" sz="3600" dirty="0">
              <a:solidFill>
                <a:srgbClr val="FF0000"/>
              </a:solidFill>
            </a:endParaRPr>
          </a:p>
        </p:txBody>
      </p:sp>
      <p:sp>
        <p:nvSpPr>
          <p:cNvPr id="62" name="TextBox 61"/>
          <p:cNvSpPr txBox="1"/>
          <p:nvPr/>
        </p:nvSpPr>
        <p:spPr>
          <a:xfrm>
            <a:off x="2590800" y="2743200"/>
            <a:ext cx="609600" cy="276999"/>
          </a:xfrm>
          <a:prstGeom prst="rect">
            <a:avLst/>
          </a:prstGeom>
          <a:noFill/>
        </p:spPr>
        <p:txBody>
          <a:bodyPr wrap="square" rtlCol="0">
            <a:spAutoFit/>
          </a:bodyPr>
          <a:lstStyle/>
          <a:p>
            <a:r>
              <a:rPr lang="en-US" sz="1200" dirty="0" smtClean="0"/>
              <a:t>has-a</a:t>
            </a:r>
            <a:endParaRPr lang="en-SG" sz="1200" dirty="0"/>
          </a:p>
        </p:txBody>
      </p:sp>
      <p:sp>
        <p:nvSpPr>
          <p:cNvPr id="69" name="TextBox 68"/>
          <p:cNvSpPr txBox="1"/>
          <p:nvPr/>
        </p:nvSpPr>
        <p:spPr>
          <a:xfrm rot="2884770">
            <a:off x="2668890" y="3609824"/>
            <a:ext cx="609600" cy="276999"/>
          </a:xfrm>
          <a:prstGeom prst="rect">
            <a:avLst/>
          </a:prstGeom>
          <a:noFill/>
        </p:spPr>
        <p:txBody>
          <a:bodyPr wrap="square" rtlCol="0">
            <a:spAutoFit/>
          </a:bodyPr>
          <a:lstStyle/>
          <a:p>
            <a:r>
              <a:rPr lang="en-US" sz="1200" dirty="0" smtClean="0"/>
              <a:t>has-a</a:t>
            </a:r>
            <a:endParaRPr lang="en-SG" sz="1200" dirty="0"/>
          </a:p>
        </p:txBody>
      </p:sp>
      <p:sp>
        <p:nvSpPr>
          <p:cNvPr id="5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dissolv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(1/11)</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84738"/>
            <a:ext cx="8229600" cy="5263662"/>
          </a:xfrm>
        </p:spPr>
        <p:txBody>
          <a:bodyPr>
            <a:normAutofit lnSpcReduction="10000"/>
          </a:bodyPr>
          <a:lstStyle/>
          <a:p>
            <a:pPr>
              <a:lnSpc>
                <a:spcPct val="110000"/>
              </a:lnSpc>
              <a:spcBef>
                <a:spcPts val="600"/>
              </a:spcBef>
            </a:pPr>
            <a:r>
              <a:rPr lang="en-GB" sz="2400" dirty="0" smtClean="0"/>
              <a:t>We explore different implementations of Linked List</a:t>
            </a:r>
          </a:p>
          <a:p>
            <a:pPr lvl="1">
              <a:lnSpc>
                <a:spcPct val="110000"/>
              </a:lnSpc>
              <a:spcBef>
                <a:spcPts val="600"/>
              </a:spcBef>
            </a:pPr>
            <a:r>
              <a:rPr lang="en-GB" sz="2000" dirty="0" smtClean="0"/>
              <a:t>Basic Linked List, Tailed Linked List, Circular Linked List, Doubly Linked List, etc.</a:t>
            </a:r>
          </a:p>
          <a:p>
            <a:pPr>
              <a:lnSpc>
                <a:spcPct val="110000"/>
              </a:lnSpc>
              <a:spcBef>
                <a:spcPts val="1200"/>
              </a:spcBef>
            </a:pPr>
            <a:r>
              <a:rPr lang="en-GB" sz="2400" dirty="0" smtClean="0"/>
              <a:t>When nodes are to be inserted to the middle of the linked list, BasicLinkedList (BLL) is not good enough.</a:t>
            </a:r>
          </a:p>
          <a:p>
            <a:pPr>
              <a:lnSpc>
                <a:spcPct val="110000"/>
              </a:lnSpc>
              <a:spcBef>
                <a:spcPts val="1200"/>
              </a:spcBef>
            </a:pPr>
            <a:r>
              <a:rPr lang="en-GB" sz="2400" dirty="0" smtClean="0"/>
              <a:t>For example, BLL offers only insertion at the front of the list. If the items in the list must always be sorted according to some key values, then we must be able to insert at the right place. </a:t>
            </a:r>
          </a:p>
          <a:p>
            <a:pPr>
              <a:lnSpc>
                <a:spcPct val="110000"/>
              </a:lnSpc>
              <a:spcBef>
                <a:spcPts val="1200"/>
              </a:spcBef>
            </a:pPr>
            <a:r>
              <a:rPr lang="en-GB" sz="2400" dirty="0" smtClean="0"/>
              <a:t>We will enhance BLL to include some additional methods. We shall call this </a:t>
            </a:r>
            <a:r>
              <a:rPr lang="en-GB" sz="2400" dirty="0" smtClean="0">
                <a:solidFill>
                  <a:srgbClr val="0000FF"/>
                </a:solidFill>
              </a:rPr>
              <a:t>Enhanced Linked List </a:t>
            </a:r>
            <a:r>
              <a:rPr lang="en-GB" sz="2400" dirty="0" smtClean="0"/>
              <a:t>(ELL).</a:t>
            </a:r>
          </a:p>
          <a:p>
            <a:pPr lvl="1">
              <a:lnSpc>
                <a:spcPct val="110000"/>
              </a:lnSpc>
              <a:spcBef>
                <a:spcPts val="600"/>
              </a:spcBef>
            </a:pPr>
            <a:r>
              <a:rPr lang="en-GB" sz="2000" dirty="0" smtClean="0"/>
              <a:t>(Note: We could have made ELL a subclass of BLL, but here we will create ELL from scratch instead.)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42</a:t>
            </a:fld>
            <a:endParaRPr lang="en-US" sz="1600" dirty="0"/>
          </a:p>
        </p:txBody>
      </p:sp>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(2/11)</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33400"/>
          </a:xfrm>
        </p:spPr>
        <p:txBody>
          <a:bodyPr>
            <a:normAutofit/>
          </a:bodyPr>
          <a:lstStyle/>
          <a:p>
            <a:pPr>
              <a:spcBef>
                <a:spcPts val="600"/>
              </a:spcBef>
            </a:pPr>
            <a:r>
              <a:rPr lang="en-GB" sz="2800" dirty="0" smtClean="0"/>
              <a:t>We use a new interface file:</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43</a:t>
            </a:fld>
            <a:endParaRPr lang="en-US" sz="1600" dirty="0"/>
          </a:p>
        </p:txBody>
      </p:sp>
      <p:grpSp>
        <p:nvGrpSpPr>
          <p:cNvPr id="6" name="Group 5"/>
          <p:cNvGrpSpPr/>
          <p:nvPr/>
        </p:nvGrpSpPr>
        <p:grpSpPr>
          <a:xfrm>
            <a:off x="304800" y="1524000"/>
            <a:ext cx="8534400" cy="4876800"/>
            <a:chOff x="304800" y="991570"/>
            <a:chExt cx="8534400" cy="4938944"/>
          </a:xfrm>
        </p:grpSpPr>
        <p:sp>
          <p:nvSpPr>
            <p:cNvPr id="9" name="TextBox 8"/>
            <p:cNvSpPr txBox="1"/>
            <p:nvPr/>
          </p:nvSpPr>
          <p:spPr>
            <a:xfrm>
              <a:off x="304800" y="1143000"/>
              <a:ext cx="8534400" cy="478751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smtClean="0">
                  <a:solidFill>
                    <a:srgbClr val="660066"/>
                  </a:solidFill>
                  <a:latin typeface="Courier New" pitchFamily="49" charset="0"/>
                  <a:cs typeface="Courier New" pitchFamily="49" charset="0"/>
                </a:rPr>
                <a:t>import</a:t>
              </a:r>
              <a:r>
                <a:rPr lang="en-SG" b="1" dirty="0" smtClean="0">
                  <a:latin typeface="Courier New" pitchFamily="49" charset="0"/>
                  <a:cs typeface="Courier New" pitchFamily="49" charset="0"/>
                </a:rPr>
                <a:t> java.util.*;</a:t>
              </a:r>
            </a:p>
            <a:p>
              <a:pPr>
                <a:tabLst>
                  <a:tab pos="269875" algn="l"/>
                  <a:tab pos="539750" algn="l"/>
                  <a:tab pos="809625" algn="l"/>
                  <a:tab pos="1079500"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solidFill>
                    <a:srgbClr val="0000FF"/>
                  </a:solidFill>
                  <a:latin typeface="Courier New" pitchFamily="49" charset="0"/>
                  <a:cs typeface="Courier New" pitchFamily="49" charset="0"/>
                </a:rPr>
                <a:t>public interface </a:t>
              </a:r>
              <a:r>
                <a:rPr lang="en-SG" b="1" dirty="0" smtClean="0">
                  <a:latin typeface="Courier New" pitchFamily="49" charset="0"/>
                  <a:cs typeface="Courier New" pitchFamily="49" charset="0"/>
                </a:rPr>
                <a:t>EnhancedListInterface &lt;E&gt; {</a:t>
              </a:r>
            </a:p>
            <a:p>
              <a:pPr>
                <a:tabLst>
                  <a:tab pos="269875" algn="l"/>
                  <a:tab pos="539750" algn="l"/>
                  <a:tab pos="809625" algn="l"/>
                  <a:tab pos="1079500"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boolean </a:t>
              </a:r>
              <a:r>
                <a:rPr lang="en-SG" b="1" dirty="0" smtClean="0">
                  <a:latin typeface="Courier New" pitchFamily="49" charset="0"/>
                  <a:cs typeface="Courier New" pitchFamily="49" charset="0"/>
                </a:rPr>
                <a:t>isEmpty();</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int     </a:t>
              </a:r>
              <a:r>
                <a:rPr lang="en-SG" b="1" dirty="0" smtClean="0">
                  <a:latin typeface="Courier New" pitchFamily="49" charset="0"/>
                  <a:cs typeface="Courier New" pitchFamily="49" charset="0"/>
                </a:rPr>
                <a:t>size();</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getFirst()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boolean</a:t>
              </a:r>
              <a:r>
                <a:rPr lang="en-SG" b="1" dirty="0" smtClean="0">
                  <a:latin typeface="Courier New" pitchFamily="49" charset="0"/>
                  <a:cs typeface="Courier New" pitchFamily="49" charset="0"/>
                </a:rPr>
                <a:t> contains(E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addFirst(E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removeFirst()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NoSuchElementException;</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print();</a:t>
              </a:r>
            </a:p>
            <a:p>
              <a:pPr>
                <a:tabLst>
                  <a:tab pos="269875" algn="l"/>
                  <a:tab pos="539750" algn="l"/>
                  <a:tab pos="809625" algn="l"/>
                  <a:tab pos="1079500" algn="l"/>
                </a:tabLst>
              </a:pPr>
              <a:endParaRPr lang="en-SG" sz="1000"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ListNode &lt;E&gt;   getHead(); </a:t>
              </a:r>
            </a:p>
            <a:p>
              <a:pPr>
                <a:tabLst>
                  <a:tab pos="269875" algn="l"/>
                  <a:tab pos="539750" algn="l"/>
                  <a:tab pos="809625" algn="l"/>
                  <a:tab pos="1079500" algn="l"/>
                </a:tabLst>
              </a:pPr>
              <a:r>
                <a:rPr lang="en-US"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addAfter(ListNode &lt;E&gt; current, 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removeAfter(ListNode &lt;E&gt; current) </a:t>
              </a:r>
            </a:p>
            <a:p>
              <a:pPr>
                <a:tabLst>
                  <a:tab pos="269875" algn="l"/>
                  <a:tab pos="539750" algn="l"/>
                  <a:tab pos="809625" algn="l"/>
                  <a:tab pos="1079500" algn="l"/>
                </a:tabLst>
              </a:pPr>
              <a:r>
                <a:rPr lang="en-SG" b="1" dirty="0" smtClean="0">
                  <a:solidFill>
                    <a:srgbClr val="0000FF"/>
                  </a:solidFill>
                  <a:latin typeface="Courier New" pitchFamily="49" charset="0"/>
                  <a:cs typeface="Courier New" pitchFamily="49" charset="0"/>
                </a:rPr>
                <a:t>	                  throws</a:t>
              </a:r>
              <a:r>
                <a:rPr lang="en-SG" b="1" dirty="0" smtClean="0">
                  <a:latin typeface="Courier New" pitchFamily="49" charset="0"/>
                  <a:cs typeface="Courier New" pitchFamily="49" charset="0"/>
                </a:rPr>
                <a:t> NoSuchElementException;</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remove(E item)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a:t>
              </a:r>
            </a:p>
            <a:p>
              <a:pPr>
                <a:tabLst>
                  <a:tab pos="269875" algn="l"/>
                  <a:tab pos="539750" algn="l"/>
                  <a:tab pos="809625" algn="l"/>
                  <a:tab pos="1079500"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5410200" y="991570"/>
              <a:ext cx="3276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EnhancedListInterface.java</a:t>
              </a:r>
            </a:p>
          </p:txBody>
        </p:sp>
      </p:grpSp>
      <p:grpSp>
        <p:nvGrpSpPr>
          <p:cNvPr id="15" name="Group 14"/>
          <p:cNvGrpSpPr/>
          <p:nvPr/>
        </p:nvGrpSpPr>
        <p:grpSpPr>
          <a:xfrm>
            <a:off x="457200" y="4288971"/>
            <a:ext cx="8077200" cy="1828799"/>
            <a:chOff x="457200" y="3918857"/>
            <a:chExt cx="8077200" cy="1828799"/>
          </a:xfrm>
        </p:grpSpPr>
        <p:sp>
          <p:nvSpPr>
            <p:cNvPr id="11" name="Rounded Rectangle 10"/>
            <p:cNvSpPr/>
            <p:nvPr/>
          </p:nvSpPr>
          <p:spPr>
            <a:xfrm>
              <a:off x="457200" y="4343399"/>
              <a:ext cx="8077200" cy="14042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Line Callout 2 13"/>
            <p:cNvSpPr/>
            <p:nvPr/>
          </p:nvSpPr>
          <p:spPr>
            <a:xfrm>
              <a:off x="7010400" y="3918857"/>
              <a:ext cx="990600" cy="304800"/>
            </a:xfrm>
            <a:prstGeom prst="borderCallout2">
              <a:avLst>
                <a:gd name="adj1" fmla="val 18750"/>
                <a:gd name="adj2" fmla="val -2839"/>
                <a:gd name="adj3" fmla="val 18750"/>
                <a:gd name="adj4" fmla="val -16667"/>
                <a:gd name="adj5" fmla="val 143929"/>
                <a:gd name="adj6" fmla="val -49963"/>
              </a:avLst>
            </a:prstGeom>
            <a:solidFill>
              <a:schemeClr val="accent1">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New</a:t>
              </a:r>
              <a:endParaRPr lang="en-SG" sz="1600" dirty="0">
                <a:solidFill>
                  <a:schemeClr val="tx1"/>
                </a:solidFill>
              </a:endParaRPr>
            </a:p>
          </p:txBody>
        </p:sp>
      </p:grpSp>
      <p:sp>
        <p:nvSpPr>
          <p:cNvPr id="1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04800" y="990601"/>
            <a:ext cx="8458200" cy="5592018"/>
            <a:chOff x="304800" y="990601"/>
            <a:chExt cx="8458200" cy="5592018"/>
          </a:xfrm>
        </p:grpSpPr>
        <p:grpSp>
          <p:nvGrpSpPr>
            <p:cNvPr id="4" name="Group 31"/>
            <p:cNvGrpSpPr/>
            <p:nvPr/>
          </p:nvGrpSpPr>
          <p:grpSpPr>
            <a:xfrm>
              <a:off x="304800" y="990601"/>
              <a:ext cx="8458200" cy="5468249"/>
              <a:chOff x="381000" y="1066800"/>
              <a:chExt cx="8458200" cy="5071658"/>
            </a:xfrm>
          </p:grpSpPr>
          <p:sp>
            <p:nvSpPr>
              <p:cNvPr id="33" name="TextBox 32"/>
              <p:cNvSpPr txBox="1"/>
              <p:nvPr/>
            </p:nvSpPr>
            <p:spPr>
              <a:xfrm>
                <a:off x="381000" y="1143000"/>
                <a:ext cx="8458200" cy="49954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Lst>
                </a:pPr>
                <a:r>
                  <a:rPr lang="en-SG" sz="1600" b="1" dirty="0" smtClean="0">
                    <a:solidFill>
                      <a:srgbClr val="0000FF"/>
                    </a:solidFill>
                    <a:latin typeface="Courier New" pitchFamily="49" charset="0"/>
                    <a:cs typeface="Courier New" pitchFamily="49" charset="0"/>
                  </a:rPr>
                  <a:t>class </a:t>
                </a:r>
                <a:r>
                  <a:rPr lang="en-SG" sz="1600" b="1" dirty="0" smtClean="0">
                    <a:latin typeface="Courier New" pitchFamily="49" charset="0"/>
                    <a:cs typeface="Courier New" pitchFamily="49" charset="0"/>
                  </a:rPr>
                  <a:t>EnhancedLinkedList &lt;E&gt;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implements</a:t>
                </a:r>
                <a:r>
                  <a:rPr lang="en-US" sz="1600" b="1" dirty="0" smtClean="0">
                    <a:latin typeface="Courier New" pitchFamily="49" charset="0"/>
                    <a:cs typeface="Courier New" pitchFamily="49" charset="0"/>
                  </a:rPr>
                  <a:t> EnhancedListInterface &lt;E&gt; </a:t>
                </a:r>
                <a:r>
                  <a:rPr lang="en-SG" sz="1600" b="1" dirty="0" smtClean="0">
                    <a:latin typeface="Courier New" pitchFamily="49" charset="0"/>
                    <a:cs typeface="Courier New" pitchFamily="49" charset="0"/>
                  </a:rPr>
                  <a:t>{</a:t>
                </a:r>
                <a:endParaRPr lang="en-US" sz="16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ListNode &lt;E&gt; head =</a:t>
                </a:r>
                <a:r>
                  <a:rPr lang="en-US" sz="1600" b="1" dirty="0" smtClean="0">
                    <a:solidFill>
                      <a:srgbClr val="006600"/>
                    </a:solidFill>
                    <a:latin typeface="Courier New" pitchFamily="49" charset="0"/>
                    <a:cs typeface="Courier New" pitchFamily="49" charset="0"/>
                  </a:rPr>
                  <a:t> null</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p>
              <a:p>
                <a:pPr>
                  <a:tabLst>
                    <a:tab pos="290513" algn="l"/>
                    <a:tab pos="566738" algn="l"/>
                    <a:tab pos="809625" algn="l"/>
                    <a:tab pos="1079500" algn="l"/>
                  </a:tabLst>
                </a:pPr>
                <a:endParaRPr lang="en-US" sz="8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boolean </a:t>
                </a:r>
                <a:r>
                  <a:rPr lang="en-US" sz="1600" b="1" dirty="0" smtClean="0">
                    <a:latin typeface="Courier New" pitchFamily="49" charset="0"/>
                    <a:cs typeface="Courier New" pitchFamily="49" charset="0"/>
                  </a:rPr>
                  <a:t>isEmpty() { </a:t>
                </a:r>
                <a:r>
                  <a:rPr lang="en-US" sz="1600" b="1" dirty="0" smtClean="0">
                    <a:solidFill>
                      <a:srgbClr val="0000FF"/>
                    </a:solidFill>
                    <a:latin typeface="Courier New" pitchFamily="49" charset="0"/>
                    <a:cs typeface="Courier New" pitchFamily="49" charset="0"/>
                  </a:rPr>
                  <a:t>return </a:t>
                </a:r>
                <a:r>
                  <a:rPr lang="en-US" sz="1600" b="1" dirty="0" smtClean="0">
                    <a:latin typeface="Courier New" pitchFamily="49" charset="0"/>
                    <a:cs typeface="Courier New" pitchFamily="49" charset="0"/>
                  </a:rPr>
                  <a:t>(num_nodes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int </a:t>
                </a:r>
                <a:r>
                  <a:rPr lang="en-US" sz="1600" b="1" dirty="0" smtClean="0">
                    <a:latin typeface="Courier New" pitchFamily="49" charset="0"/>
                    <a:cs typeface="Courier New" pitchFamily="49" charset="0"/>
                  </a:rPr>
                  <a:t>size() {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num_nodes; }</a:t>
                </a: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a:t>
                </a:r>
                <a:r>
                  <a:rPr lang="en-US" sz="1600" b="1" dirty="0" smtClean="0">
                    <a:latin typeface="Courier New" pitchFamily="49" charset="0"/>
                    <a:cs typeface="Courier New" pitchFamily="49" charset="0"/>
                  </a:rPr>
                  <a:t>E getFirst()</a:t>
                </a:r>
                <a:r>
                  <a:rPr lang="en-US" sz="1600" b="1" dirty="0" smtClean="0">
                    <a:solidFill>
                      <a:srgbClr val="0000FF"/>
                    </a:solidFill>
                    <a:latin typeface="Courier New" pitchFamily="49" charset="0"/>
                    <a:cs typeface="Courier New" pitchFamily="49" charset="0"/>
                  </a:rPr>
                  <a:t> </a:t>
                </a:r>
                <a:r>
                  <a:rPr lang="en-US" sz="1600" b="1" dirty="0" smtClean="0">
                    <a:latin typeface="Courier New" pitchFamily="49" charset="0"/>
                    <a:cs typeface="Courier New" pitchFamily="49" charset="0"/>
                  </a:rPr>
                  <a:t>{ ... }</a:t>
                </a: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boolean </a:t>
                </a:r>
                <a:r>
                  <a:rPr lang="en-US" sz="1600" b="1" dirty="0" smtClean="0">
                    <a:latin typeface="Courier New" pitchFamily="49" charset="0"/>
                    <a:cs typeface="Courier New" pitchFamily="49" charset="0"/>
                  </a:rPr>
                  <a:t>contains(E item) { ... }</a:t>
                </a:r>
              </a:p>
              <a:p>
                <a:pPr>
                  <a:tabLst>
                    <a:tab pos="290513" algn="l"/>
                    <a:tab pos="566738" algn="l"/>
                    <a:tab pos="809625" algn="l"/>
                    <a:tab pos="1079500" algn="l"/>
                  </a:tabLst>
                </a:pPr>
                <a:r>
                  <a:rPr lang="en-US" sz="1600" b="1" dirty="0" smtClean="0">
                    <a:solidFill>
                      <a:srgbClr val="0000FF"/>
                    </a:solidFill>
                    <a:latin typeface="Courier New" pitchFamily="49" charset="0"/>
                    <a:cs typeface="Courier New" pitchFamily="49" charset="0"/>
                  </a:rPr>
                  <a:t>	public void </a:t>
                </a:r>
                <a:r>
                  <a:rPr lang="en-US" sz="1600" b="1" dirty="0" smtClean="0">
                    <a:latin typeface="Courier New" pitchFamily="49" charset="0"/>
                    <a:cs typeface="Courier New" pitchFamily="49" charset="0"/>
                  </a:rPr>
                  <a:t>addFirst(E item) { ... }</a:t>
                </a:r>
              </a:p>
              <a:p>
                <a:pPr>
                  <a:tabLst>
                    <a:tab pos="271463" algn="l"/>
                    <a:tab pos="542925" algn="l"/>
                    <a:tab pos="803275" algn="l"/>
                    <a:tab pos="1074738"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a:t>
                </a:r>
                <a:r>
                  <a:rPr lang="en-US" sz="1600" b="1" dirty="0" smtClean="0">
                    <a:latin typeface="Courier New" pitchFamily="49" charset="0"/>
                    <a:cs typeface="Courier New" pitchFamily="49" charset="0"/>
                  </a:rPr>
                  <a:t> E removeFirst()</a:t>
                </a:r>
                <a:r>
                  <a:rPr lang="en-US" sz="1600" b="1" dirty="0" smtClean="0">
                    <a:solidFill>
                      <a:srgbClr val="0000FF"/>
                    </a:solidFill>
                    <a:latin typeface="Courier New" pitchFamily="49" charset="0"/>
                    <a:cs typeface="Courier New" pitchFamily="49" charset="0"/>
                  </a:rPr>
                  <a:t> throws </a:t>
                </a:r>
                <a:r>
                  <a:rPr lang="en-US" sz="1600" b="1" dirty="0" smtClean="0">
                    <a:latin typeface="Courier New" pitchFamily="49" charset="0"/>
                    <a:cs typeface="Courier New" pitchFamily="49" charset="0"/>
                  </a:rPr>
                  <a:t>NoSuchElementException { ... };</a:t>
                </a:r>
              </a:p>
              <a:p>
                <a:pPr>
                  <a:tabLst>
                    <a:tab pos="271463" algn="l"/>
                    <a:tab pos="542925" algn="l"/>
                    <a:tab pos="803275" algn="l"/>
                    <a:tab pos="1074738"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print() </a:t>
                </a:r>
                <a:r>
                  <a:rPr lang="en-US" sz="1600" b="1" dirty="0" smtClean="0">
                    <a:solidFill>
                      <a:srgbClr val="0000FF"/>
                    </a:solidFill>
                    <a:latin typeface="Courier New" pitchFamily="49" charset="0"/>
                    <a:cs typeface="Courier New" pitchFamily="49" charset="0"/>
                  </a:rPr>
                  <a:t>throws</a:t>
                </a:r>
                <a:r>
                  <a:rPr lang="en-US" sz="1600" b="1" dirty="0" smtClean="0">
                    <a:latin typeface="Courier New" pitchFamily="49" charset="0"/>
                    <a:cs typeface="Courier New" pitchFamily="49" charset="0"/>
                  </a:rPr>
                  <a:t> NoSuchElementException { ... };</a:t>
                </a:r>
              </a:p>
              <a:p>
                <a:pPr>
                  <a:tabLst>
                    <a:tab pos="271463" algn="l"/>
                    <a:tab pos="542925" algn="l"/>
                    <a:tab pos="803275" algn="l"/>
                    <a:tab pos="1074738" algn="l"/>
                  </a:tabLst>
                </a:pPr>
                <a:endParaRPr lang="en-SG" sz="8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ListNode &lt;E&gt; getHead()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head; }</a:t>
                </a:r>
              </a:p>
              <a:p>
                <a:pPr>
                  <a:tabLst>
                    <a:tab pos="271463" algn="l"/>
                    <a:tab pos="542925" algn="l"/>
                    <a:tab pos="803275" algn="l"/>
                    <a:tab pos="1074738" algn="l"/>
                  </a:tabLst>
                </a:pPr>
                <a:endParaRPr lang="en-SG" sz="8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addAfter(ListNode &lt;E&gt; current, E item) {</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current.setNext(</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ListNode &lt;E&gt; (item, current.getNext()));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else </a:t>
                </a:r>
                <a:r>
                  <a:rPr lang="en-SG" sz="1600" b="1" dirty="0" smtClean="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sz="1600" b="1" dirty="0" smtClean="0">
                    <a:latin typeface="Courier New" pitchFamily="49" charset="0"/>
                    <a:cs typeface="Courier New" pitchFamily="49" charset="0"/>
                  </a:rPr>
                  <a:t>			head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ListNode &lt;E&gt; (item, head);</a:t>
                </a:r>
              </a:p>
              <a:p>
                <a:pPr>
                  <a:tabLst>
                    <a:tab pos="271463" algn="l"/>
                    <a:tab pos="542925" algn="l"/>
                    <a:tab pos="803275" algn="l"/>
                    <a:tab pos="1074738" algn="l"/>
                  </a:tabLst>
                </a:pPr>
                <a:r>
                  <a:rPr lang="en-SG" sz="1600" b="1" dirty="0" smtClean="0">
                    <a:latin typeface="Courier New" pitchFamily="49" charset="0"/>
                    <a:cs typeface="Courier New" pitchFamily="49" charset="0"/>
                  </a:rPr>
                  <a:t>		num_nodes++;</a:t>
                </a:r>
              </a:p>
              <a:p>
                <a:pPr>
                  <a:tabLst>
                    <a:tab pos="271463" algn="l"/>
                    <a:tab pos="542925" algn="l"/>
                    <a:tab pos="803275" algn="l"/>
                    <a:tab pos="1074738"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EnhancedLinkedList.java</a:t>
                </a:r>
              </a:p>
            </p:txBody>
          </p:sp>
        </p:grpSp>
        <p:sp>
          <p:nvSpPr>
            <p:cNvPr id="13" name="Rectangle 12"/>
            <p:cNvSpPr/>
            <p:nvPr/>
          </p:nvSpPr>
          <p:spPr>
            <a:xfrm>
              <a:off x="5867400" y="6248400"/>
              <a:ext cx="2514600" cy="334219"/>
            </a:xfrm>
            <a:prstGeom prst="rect">
              <a:avLst/>
            </a:prstGeom>
            <a:solidFill>
              <a:schemeClr val="bg1"/>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i="1" dirty="0" smtClean="0">
                  <a:cs typeface="Courier New" pitchFamily="49" charset="0"/>
                </a:rPr>
                <a:t>To continue on next slide</a:t>
              </a:r>
            </a:p>
          </p:txBody>
        </p:sp>
      </p:grpSp>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(3/11)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44</a:t>
            </a:fld>
            <a:endParaRPr lang="en-US" sz="1600" dirty="0"/>
          </a:p>
        </p:txBody>
      </p:sp>
      <p:grpSp>
        <p:nvGrpSpPr>
          <p:cNvPr id="12" name="Group 11"/>
          <p:cNvGrpSpPr/>
          <p:nvPr/>
        </p:nvGrpSpPr>
        <p:grpSpPr>
          <a:xfrm>
            <a:off x="609600" y="1828800"/>
            <a:ext cx="7924800" cy="2438400"/>
            <a:chOff x="609600" y="1828800"/>
            <a:chExt cx="7924800" cy="2438400"/>
          </a:xfrm>
        </p:grpSpPr>
        <p:sp>
          <p:nvSpPr>
            <p:cNvPr id="10" name="Rounded Rectangle 9"/>
            <p:cNvSpPr/>
            <p:nvPr/>
          </p:nvSpPr>
          <p:spPr>
            <a:xfrm>
              <a:off x="609600" y="1828800"/>
              <a:ext cx="7924800" cy="2438400"/>
            </a:xfrm>
            <a:prstGeom prst="roundRect">
              <a:avLst>
                <a:gd name="adj" fmla="val 50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5715000" y="2819400"/>
              <a:ext cx="25908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Same as in </a:t>
              </a:r>
              <a:r>
                <a:rPr lang="en-US" dirty="0" smtClean="0">
                  <a:solidFill>
                    <a:srgbClr val="0000FF"/>
                  </a:solidFill>
                </a:rPr>
                <a:t>BasicLinkedList.java</a:t>
              </a:r>
              <a:endParaRPr lang="en-SG" dirty="0">
                <a:solidFill>
                  <a:srgbClr val="0000FF"/>
                </a:solidFill>
              </a:endParaRPr>
            </a:p>
          </p:txBody>
        </p:sp>
      </p:grpSp>
      <p:sp>
        <p:nvSpPr>
          <p:cNvPr id="16"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(4/11)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45</a:t>
            </a:fld>
            <a:endParaRPr lang="en-US" sz="1600" dirty="0"/>
          </a:p>
        </p:txBody>
      </p:sp>
      <p:sp>
        <p:nvSpPr>
          <p:cNvPr id="33" name="TextBox 32"/>
          <p:cNvSpPr txBox="1"/>
          <p:nvPr/>
        </p:nvSpPr>
        <p:spPr>
          <a:xfrm>
            <a:off x="228600" y="1295400"/>
            <a:ext cx="8686800" cy="230832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b="1" dirty="0" smtClean="0">
                <a:solidFill>
                  <a:srgbClr val="0000FF"/>
                </a:solidFill>
                <a:latin typeface="Courier New" pitchFamily="49" charset="0"/>
                <a:cs typeface="Courier New" pitchFamily="49" charset="0"/>
              </a:rPr>
              <a:t>public void </a:t>
            </a:r>
            <a:r>
              <a:rPr lang="en-SG" b="1" dirty="0" smtClean="0">
                <a:solidFill>
                  <a:srgbClr val="C00000"/>
                </a:solidFill>
                <a:latin typeface="Courier New" pitchFamily="49" charset="0"/>
                <a:cs typeface="Courier New" pitchFamily="49" charset="0"/>
              </a:rPr>
              <a:t>addAfter</a:t>
            </a:r>
            <a:r>
              <a:rPr lang="en-SG" b="1" dirty="0" smtClean="0">
                <a:latin typeface="Courier New" pitchFamily="49" charset="0"/>
                <a:cs typeface="Courier New" pitchFamily="49" charset="0"/>
              </a:rPr>
              <a:t>(ListNode &lt;E&gt; current, E item) {</a:t>
            </a:r>
          </a:p>
          <a:p>
            <a:pPr>
              <a:tabLst>
                <a:tab pos="271463" algn="l"/>
                <a:tab pos="542925" algn="l"/>
                <a:tab pos="803275" algn="l"/>
                <a:tab pos="1074738"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if</a:t>
            </a:r>
            <a:r>
              <a:rPr lang="en-SG" b="1" dirty="0" smtClean="0">
                <a:latin typeface="Courier New" pitchFamily="49" charset="0"/>
                <a:cs typeface="Courier New" pitchFamily="49" charset="0"/>
              </a:rPr>
              <a:t> (current != </a:t>
            </a:r>
            <a:r>
              <a:rPr lang="en-SG" b="1" dirty="0" smtClean="0">
                <a:solidFill>
                  <a:srgbClr val="006600"/>
                </a:solidFill>
                <a:latin typeface="Courier New" pitchFamily="49" charset="0"/>
                <a:cs typeface="Courier New" pitchFamily="49" charset="0"/>
              </a:rPr>
              <a:t>null</a:t>
            </a:r>
            <a:r>
              <a:rPr lang="en-SG" b="1" dirty="0" smtClean="0">
                <a:latin typeface="Courier New" pitchFamily="49" charset="0"/>
                <a:cs typeface="Courier New" pitchFamily="49" charset="0"/>
              </a:rPr>
              <a:t>) { </a:t>
            </a:r>
          </a:p>
          <a:p>
            <a:pPr>
              <a:tabLst>
                <a:tab pos="271463" algn="l"/>
                <a:tab pos="542925" algn="l"/>
                <a:tab pos="803275" algn="l"/>
                <a:tab pos="1074738" algn="l"/>
              </a:tabLst>
            </a:pPr>
            <a:r>
              <a:rPr lang="en-SG" b="1" dirty="0" smtClean="0">
                <a:latin typeface="Courier New" pitchFamily="49" charset="0"/>
                <a:cs typeface="Courier New" pitchFamily="49" charset="0"/>
              </a:rPr>
              <a:t>		current.setNext(</a:t>
            </a:r>
            <a:r>
              <a:rPr lang="en-SG" b="1" dirty="0" smtClean="0">
                <a:solidFill>
                  <a:srgbClr val="0000FF"/>
                </a:solidFill>
                <a:latin typeface="Courier New" pitchFamily="49" charset="0"/>
                <a:cs typeface="Courier New" pitchFamily="49" charset="0"/>
              </a:rPr>
              <a:t>new</a:t>
            </a:r>
            <a:r>
              <a:rPr lang="en-SG" b="1" dirty="0" smtClean="0">
                <a:latin typeface="Courier New" pitchFamily="49" charset="0"/>
                <a:cs typeface="Courier New" pitchFamily="49" charset="0"/>
              </a:rPr>
              <a:t> ListNode &lt;E&gt;(item,current.getNext()));</a:t>
            </a:r>
          </a:p>
          <a:p>
            <a:pPr>
              <a:tabLst>
                <a:tab pos="271463" algn="l"/>
                <a:tab pos="542925" algn="l"/>
                <a:tab pos="803275" algn="l"/>
                <a:tab pos="1074738" algn="l"/>
              </a:tabLst>
            </a:pPr>
            <a:r>
              <a:rPr lang="en-SG" b="1" dirty="0" smtClean="0">
                <a:latin typeface="Courier New" pitchFamily="49" charset="0"/>
                <a:cs typeface="Courier New" pitchFamily="49" charset="0"/>
              </a:rPr>
              <a:t>	} </a:t>
            </a:r>
            <a:r>
              <a:rPr lang="en-SG" b="1" dirty="0" smtClean="0">
                <a:solidFill>
                  <a:srgbClr val="0000FF"/>
                </a:solidFill>
                <a:latin typeface="Courier New" pitchFamily="49" charset="0"/>
                <a:cs typeface="Courier New" pitchFamily="49" charset="0"/>
              </a:rPr>
              <a:t>else</a:t>
            </a:r>
            <a:r>
              <a:rPr lang="en-SG" b="1" dirty="0" smtClean="0">
                <a:latin typeface="Courier New" pitchFamily="49" charset="0"/>
                <a:cs typeface="Courier New" pitchFamily="49" charset="0"/>
              </a:rPr>
              <a:t> { </a:t>
            </a:r>
            <a:r>
              <a:rPr lang="en-SG" b="1" dirty="0" smtClean="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b="1" dirty="0" smtClean="0">
                <a:latin typeface="Courier New" pitchFamily="49" charset="0"/>
                <a:cs typeface="Courier New" pitchFamily="49" charset="0"/>
              </a:rPr>
              <a:t>		head = </a:t>
            </a:r>
            <a:r>
              <a:rPr lang="en-SG" b="1" dirty="0" smtClean="0">
                <a:solidFill>
                  <a:srgbClr val="0000FF"/>
                </a:solidFill>
                <a:latin typeface="Courier New" pitchFamily="49" charset="0"/>
                <a:cs typeface="Courier New" pitchFamily="49" charset="0"/>
              </a:rPr>
              <a:t>new</a:t>
            </a:r>
            <a:r>
              <a:rPr lang="en-SG" b="1" dirty="0" smtClean="0">
                <a:latin typeface="Courier New" pitchFamily="49" charset="0"/>
                <a:cs typeface="Courier New" pitchFamily="49" charset="0"/>
              </a:rPr>
              <a:t> ListNode &lt;E&gt; (item, head);</a:t>
            </a:r>
          </a:p>
          <a:p>
            <a:pPr>
              <a:tabLst>
                <a:tab pos="271463" algn="l"/>
                <a:tab pos="542925" algn="l"/>
                <a:tab pos="803275" algn="l"/>
                <a:tab pos="1074738" algn="l"/>
              </a:tabLst>
            </a:pPr>
            <a:r>
              <a:rPr lang="en-SG" b="1" dirty="0" smtClean="0">
                <a:latin typeface="Courier New" pitchFamily="49" charset="0"/>
                <a:cs typeface="Courier New" pitchFamily="49" charset="0"/>
              </a:rPr>
              <a:t>	}</a:t>
            </a:r>
          </a:p>
          <a:p>
            <a:pPr>
              <a:tabLst>
                <a:tab pos="271463" algn="l"/>
                <a:tab pos="542925" algn="l"/>
                <a:tab pos="803275" algn="l"/>
                <a:tab pos="1074738" algn="l"/>
              </a:tabLst>
            </a:pPr>
            <a:r>
              <a:rPr lang="en-SG" b="1" dirty="0" smtClean="0">
                <a:latin typeface="Courier New" pitchFamily="49" charset="0"/>
                <a:cs typeface="Courier New" pitchFamily="49" charset="0"/>
              </a:rPr>
              <a:t>	num_nodes++;</a:t>
            </a:r>
          </a:p>
          <a:p>
            <a:pPr>
              <a:tabLst>
                <a:tab pos="271463" algn="l"/>
                <a:tab pos="542925" algn="l"/>
                <a:tab pos="803275" algn="l"/>
                <a:tab pos="1074738"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29"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31" name="Text Box 26"/>
          <p:cNvSpPr txBox="1">
            <a:spLocks noChangeArrowheads="1"/>
          </p:cNvSpPr>
          <p:nvPr/>
        </p:nvSpPr>
        <p:spPr bwMode="auto">
          <a:xfrm>
            <a:off x="4086575" y="33761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4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44"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45"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5</a:t>
            </a:r>
            <a:endParaRPr lang="en-US" sz="2000" i="1" dirty="0">
              <a:solidFill>
                <a:srgbClr val="FF0000"/>
              </a:solidFill>
              <a:latin typeface="Helvetica" pitchFamily="34"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74"/>
          <p:cNvGrpSpPr/>
          <p:nvPr/>
        </p:nvGrpSpPr>
        <p:grpSpPr>
          <a:xfrm>
            <a:off x="1447800" y="4495800"/>
            <a:ext cx="1585912" cy="903287"/>
            <a:chOff x="762000" y="-1468921"/>
            <a:chExt cx="1585912" cy="903287"/>
          </a:xfrm>
        </p:grpSpPr>
        <p:sp>
          <p:nvSpPr>
            <p:cNvPr id="4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51"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54"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7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69"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0"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1"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6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63"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4"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60"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1"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2"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80"/>
          <p:cNvGrpSpPr/>
          <p:nvPr/>
        </p:nvGrpSpPr>
        <p:grpSpPr>
          <a:xfrm>
            <a:off x="6594227" y="4254500"/>
            <a:ext cx="1424970" cy="1326670"/>
            <a:chOff x="6594227" y="4254500"/>
            <a:chExt cx="1424970" cy="1326670"/>
          </a:xfrm>
        </p:grpSpPr>
        <p:sp>
          <p:nvSpPr>
            <p:cNvPr id="41" name="Freeform 37"/>
            <p:cNvSpPr>
              <a:spLocks/>
            </p:cNvSpPr>
            <p:nvPr/>
          </p:nvSpPr>
          <p:spPr bwMode="auto">
            <a:xfrm>
              <a:off x="6594227" y="4806470"/>
              <a:ext cx="538874" cy="774700"/>
            </a:xfrm>
            <a:custGeom>
              <a:avLst/>
              <a:gdLst>
                <a:gd name="T0" fmla="*/ 0 w 368"/>
                <a:gd name="T1" fmla="*/ 464 h 488"/>
                <a:gd name="T2" fmla="*/ 240 w 368"/>
                <a:gd name="T3" fmla="*/ 464 h 488"/>
                <a:gd name="T4" fmla="*/ 368 w 368"/>
                <a:gd name="T5" fmla="*/ 320 h 488"/>
                <a:gd name="T6" fmla="*/ 240 w 368"/>
                <a:gd name="T7" fmla="*/ 144 h 488"/>
                <a:gd name="T8" fmla="*/ 272 w 368"/>
                <a:gd name="T9" fmla="*/ 0 h 488"/>
                <a:gd name="T10" fmla="*/ 0 60000 65536"/>
                <a:gd name="T11" fmla="*/ 0 60000 65536"/>
                <a:gd name="T12" fmla="*/ 0 60000 65536"/>
                <a:gd name="T13" fmla="*/ 0 60000 65536"/>
                <a:gd name="T14" fmla="*/ 0 60000 65536"/>
                <a:gd name="T15" fmla="*/ 0 w 368"/>
                <a:gd name="T16" fmla="*/ 0 h 488"/>
                <a:gd name="T17" fmla="*/ 368 w 368"/>
                <a:gd name="T18" fmla="*/ 488 h 488"/>
              </a:gdLst>
              <a:ahLst/>
              <a:cxnLst>
                <a:cxn ang="T10">
                  <a:pos x="T0" y="T1"/>
                </a:cxn>
                <a:cxn ang="T11">
                  <a:pos x="T2" y="T3"/>
                </a:cxn>
                <a:cxn ang="T12">
                  <a:pos x="T4" y="T5"/>
                </a:cxn>
                <a:cxn ang="T13">
                  <a:pos x="T6" y="T7"/>
                </a:cxn>
                <a:cxn ang="T14">
                  <a:pos x="T8" y="T9"/>
                </a:cxn>
              </a:cxnLst>
              <a:rect l="T15" t="T16" r="T17" b="T18"/>
              <a:pathLst>
                <a:path w="368" h="488">
                  <a:moveTo>
                    <a:pt x="0" y="464"/>
                  </a:moveTo>
                  <a:cubicBezTo>
                    <a:pt x="89" y="476"/>
                    <a:pt x="179" y="488"/>
                    <a:pt x="240" y="464"/>
                  </a:cubicBezTo>
                  <a:cubicBezTo>
                    <a:pt x="301" y="440"/>
                    <a:pt x="368" y="373"/>
                    <a:pt x="368" y="320"/>
                  </a:cubicBezTo>
                  <a:cubicBezTo>
                    <a:pt x="368" y="267"/>
                    <a:pt x="256" y="197"/>
                    <a:pt x="240" y="144"/>
                  </a:cubicBezTo>
                  <a:cubicBezTo>
                    <a:pt x="224" y="91"/>
                    <a:pt x="248" y="45"/>
                    <a:pt x="272" y="0"/>
                  </a:cubicBezTo>
                </a:path>
              </a:pathLst>
            </a:custGeom>
            <a:noFill/>
            <a:ln w="38100" cap="flat" cmpd="sng">
              <a:solidFill>
                <a:srgbClr val="FF0000"/>
              </a:solidFill>
              <a:prstDash val="solid"/>
              <a:round/>
              <a:headEnd type="none" w="sm" len="sm"/>
              <a:tailEnd type="triangle" w="med" len="med"/>
            </a:ln>
          </p:spPr>
          <p:txBody>
            <a:bodyPr wrap="none" anchor="ctr"/>
            <a:lstStyle/>
            <a:p>
              <a:endParaRPr lang="en-US" dirty="0"/>
            </a:p>
          </p:txBody>
        </p:sp>
        <p:grpSp>
          <p:nvGrpSpPr>
            <p:cNvPr id="11" name="Group 78"/>
            <p:cNvGrpSpPr/>
            <p:nvPr/>
          </p:nvGrpSpPr>
          <p:grpSpPr>
            <a:xfrm>
              <a:off x="6858000" y="4254500"/>
              <a:ext cx="1161197" cy="508000"/>
              <a:chOff x="6858000" y="4254500"/>
              <a:chExt cx="1161197" cy="508000"/>
            </a:xfrm>
          </p:grpSpPr>
          <p:sp>
            <p:nvSpPr>
              <p:cNvPr id="76" name="Rectangle 13"/>
              <p:cNvSpPr>
                <a:spLocks noChangeArrowheads="1"/>
              </p:cNvSpPr>
              <p:nvPr/>
            </p:nvSpPr>
            <p:spPr bwMode="auto">
              <a:xfrm>
                <a:off x="6858000" y="42672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7" name="Line 14"/>
              <p:cNvSpPr>
                <a:spLocks noChangeShapeType="1"/>
              </p:cNvSpPr>
              <p:nvPr/>
            </p:nvSpPr>
            <p:spPr bwMode="auto">
              <a:xfrm>
                <a:off x="7538297" y="42545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8" name="Text Box 15"/>
              <p:cNvSpPr txBox="1">
                <a:spLocks noChangeArrowheads="1"/>
              </p:cNvSpPr>
              <p:nvPr/>
            </p:nvSpPr>
            <p:spPr bwMode="auto">
              <a:xfrm>
                <a:off x="6858000" y="4316413"/>
                <a:ext cx="668773"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item</a:t>
                </a:r>
                <a:endParaRPr lang="en-US" altLang="zh-CN" sz="2000" i="1" dirty="0">
                  <a:latin typeface="Arial" pitchFamily="34" charset="0"/>
                  <a:ea typeface="SimSun" pitchFamily="2" charset="-122"/>
                </a:endParaRPr>
              </a:p>
            </p:txBody>
          </p:sp>
        </p:grpSp>
        <p:sp>
          <p:nvSpPr>
            <p:cNvPr id="80" name="Line 23"/>
            <p:cNvSpPr>
              <a:spLocks noChangeShapeType="1"/>
            </p:cNvSpPr>
            <p:nvPr/>
          </p:nvSpPr>
          <p:spPr bwMode="auto">
            <a:xfrm>
              <a:off x="7696200" y="4648200"/>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2" name="Line 23"/>
          <p:cNvSpPr>
            <a:spLocks noChangeShapeType="1"/>
          </p:cNvSpPr>
          <p:nvPr/>
        </p:nvSpPr>
        <p:spPr bwMode="auto">
          <a:xfrm>
            <a:off x="5410200" y="3581400"/>
            <a:ext cx="533400" cy="18288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3">
                                            <p:txEl>
                                              <p:pRg st="1" end="1"/>
                                            </p:txEl>
                                          </p:spTgt>
                                        </p:tgtEl>
                                        <p:attrNameLst>
                                          <p:attrName>style.visibility</p:attrName>
                                        </p:attrNameLst>
                                      </p:cBhvr>
                                      <p:to>
                                        <p:strVal val="visible"/>
                                      </p:to>
                                    </p:set>
                                    <p:animEffect transition="in" filter="dissolve">
                                      <p:cBhvr>
                                        <p:cTn id="14" dur="500"/>
                                        <p:tgtEl>
                                          <p:spTgt spid="33">
                                            <p:txEl>
                                              <p:pRg st="1" end="1"/>
                                            </p:txEl>
                                          </p:spTgt>
                                        </p:tgtEl>
                                      </p:cBhvr>
                                    </p:animEffect>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33">
                                            <p:txEl>
                                              <p:pRg st="2" end="2"/>
                                            </p:txEl>
                                          </p:spTgt>
                                        </p:tgtEl>
                                        <p:attrNameLst>
                                          <p:attrName>style.visibility</p:attrName>
                                        </p:attrNameLst>
                                      </p:cBhvr>
                                      <p:to>
                                        <p:strVal val="visible"/>
                                      </p:to>
                                    </p:set>
                                    <p:animEffect transition="in" filter="dissolve">
                                      <p:cBhvr>
                                        <p:cTn id="18" dur="500"/>
                                        <p:tgtEl>
                                          <p:spTgt spid="33">
                                            <p:txEl>
                                              <p:pRg st="2" end="2"/>
                                            </p:txEl>
                                          </p:spTgt>
                                        </p:tgtEl>
                                      </p:cBhvr>
                                    </p:animEffect>
                                  </p:childTnLst>
                                </p:cTn>
                              </p:par>
                            </p:childTnLst>
                          </p:cTn>
                        </p:par>
                        <p:par>
                          <p:cTn id="19" fill="hold">
                            <p:stCondLst>
                              <p:cond delay="1000"/>
                            </p:stCondLst>
                            <p:childTnLst>
                              <p:par>
                                <p:cTn id="20" presetID="9" presetClass="exit" presetSubtype="0" fill="hold" grpId="0" nodeType="afterEffect">
                                  <p:stCondLst>
                                    <p:cond delay="0"/>
                                  </p:stCondLst>
                                  <p:childTnLst>
                                    <p:animEffect transition="out" filter="dissolve">
                                      <p:cBhvr>
                                        <p:cTn id="21" dur="500"/>
                                        <p:tgtEl>
                                          <p:spTgt spid="62"/>
                                        </p:tgtEl>
                                      </p:cBhvr>
                                    </p:animEffect>
                                    <p:set>
                                      <p:cBhvr>
                                        <p:cTn id="22" dur="1" fill="hold">
                                          <p:stCondLst>
                                            <p:cond delay="499"/>
                                          </p:stCondLst>
                                        </p:cTn>
                                        <p:tgtEl>
                                          <p:spTgt spid="62"/>
                                        </p:tgtEl>
                                        <p:attrNameLst>
                                          <p:attrName>style.visibility</p:attrName>
                                        </p:attrNameLst>
                                      </p:cBhvr>
                                      <p:to>
                                        <p:strVal val="hidden"/>
                                      </p:to>
                                    </p:set>
                                  </p:childTnLst>
                                </p:cTn>
                              </p:par>
                            </p:childTnLst>
                          </p:cTn>
                        </p:par>
                        <p:par>
                          <p:cTn id="23" fill="hold">
                            <p:stCondLst>
                              <p:cond delay="1500"/>
                            </p:stCondLst>
                            <p:childTnLst>
                              <p:par>
                                <p:cTn id="24" presetID="9"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3">
                                            <p:txEl>
                                              <p:pRg st="3" end="3"/>
                                            </p:txEl>
                                          </p:spTgt>
                                        </p:tgtEl>
                                        <p:attrNameLst>
                                          <p:attrName>style.visibility</p:attrName>
                                        </p:attrNameLst>
                                      </p:cBhvr>
                                      <p:to>
                                        <p:strVal val="visible"/>
                                      </p:to>
                                    </p:set>
                                    <p:animEffect transition="in" filter="dissolve">
                                      <p:cBhvr>
                                        <p:cTn id="31" dur="500"/>
                                        <p:tgtEl>
                                          <p:spTgt spid="33">
                                            <p:txEl>
                                              <p:pRg st="3" end="3"/>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33">
                                            <p:txEl>
                                              <p:pRg st="4" end="4"/>
                                            </p:txEl>
                                          </p:spTgt>
                                        </p:tgtEl>
                                        <p:attrNameLst>
                                          <p:attrName>style.visibility</p:attrName>
                                        </p:attrNameLst>
                                      </p:cBhvr>
                                      <p:to>
                                        <p:strVal val="visible"/>
                                      </p:to>
                                    </p:set>
                                    <p:animEffect transition="in" filter="dissolve">
                                      <p:cBhvr>
                                        <p:cTn id="35" dur="500"/>
                                        <p:tgtEl>
                                          <p:spTgt spid="33">
                                            <p:txEl>
                                              <p:pRg st="4" end="4"/>
                                            </p:txEl>
                                          </p:spTgt>
                                        </p:tgtEl>
                                      </p:cBhvr>
                                    </p:animEffect>
                                  </p:childTnLst>
                                </p:cTn>
                              </p:par>
                            </p:childTnLst>
                          </p:cTn>
                        </p:par>
                        <p:par>
                          <p:cTn id="36" fill="hold">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33">
                                            <p:txEl>
                                              <p:pRg st="5" end="5"/>
                                            </p:txEl>
                                          </p:spTgt>
                                        </p:tgtEl>
                                        <p:attrNameLst>
                                          <p:attrName>style.visibility</p:attrName>
                                        </p:attrNameLst>
                                      </p:cBhvr>
                                      <p:to>
                                        <p:strVal val="visible"/>
                                      </p:to>
                                    </p:set>
                                    <p:animEffect transition="in" filter="dissolve">
                                      <p:cBhvr>
                                        <p:cTn id="39" dur="500"/>
                                        <p:tgtEl>
                                          <p:spTgt spid="3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3">
                                            <p:txEl>
                                              <p:pRg st="6" end="6"/>
                                            </p:txEl>
                                          </p:spTgt>
                                        </p:tgtEl>
                                        <p:attrNameLst>
                                          <p:attrName>style.visibility</p:attrName>
                                        </p:attrNameLst>
                                      </p:cBhvr>
                                      <p:to>
                                        <p:strVal val="visible"/>
                                      </p:to>
                                    </p:set>
                                    <p:animEffect transition="in" filter="dissolve">
                                      <p:cBhvr>
                                        <p:cTn id="44" dur="500"/>
                                        <p:tgtEl>
                                          <p:spTgt spid="33">
                                            <p:txEl>
                                              <p:pRg st="6" end="6"/>
                                            </p:txEl>
                                          </p:spTgt>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33">
                                            <p:txEl>
                                              <p:pRg st="7" end="7"/>
                                            </p:txEl>
                                          </p:spTgt>
                                        </p:tgtEl>
                                        <p:attrNameLst>
                                          <p:attrName>style.visibility</p:attrName>
                                        </p:attrNameLst>
                                      </p:cBhvr>
                                      <p:to>
                                        <p:strVal val="visible"/>
                                      </p:to>
                                    </p:se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dissolve">
                                      <p:cBhvr>
                                        <p:cTn id="5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animBg="1"/>
      <p:bldP spid="45" grpId="0" animBg="1"/>
      <p:bldP spid="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(5/11)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46</a:t>
            </a:fld>
            <a:endParaRPr lang="en-US" sz="1600" dirty="0"/>
          </a:p>
        </p:txBody>
      </p:sp>
      <p:grpSp>
        <p:nvGrpSpPr>
          <p:cNvPr id="4" name="Group 31"/>
          <p:cNvGrpSpPr/>
          <p:nvPr/>
        </p:nvGrpSpPr>
        <p:grpSpPr>
          <a:xfrm>
            <a:off x="228600" y="919579"/>
            <a:ext cx="8686800" cy="5092958"/>
            <a:chOff x="304800" y="1066800"/>
            <a:chExt cx="8686800" cy="5092958"/>
          </a:xfrm>
        </p:grpSpPr>
        <p:sp>
          <p:nvSpPr>
            <p:cNvPr id="33" name="TextBox 32"/>
            <p:cNvSpPr txBox="1"/>
            <p:nvPr/>
          </p:nvSpPr>
          <p:spPr>
            <a:xfrm>
              <a:off x="304800" y="1143000"/>
              <a:ext cx="8686800" cy="50167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removeAfter</a:t>
              </a:r>
              <a:r>
                <a:rPr lang="en-SG" sz="1600" b="1" dirty="0" smtClean="0">
                  <a:latin typeface="Courier New" pitchFamily="49" charset="0"/>
                  <a:cs typeface="Courier New" pitchFamily="49" charset="0"/>
                </a:rPr>
                <a:t>(ListNode &lt;E&gt; current)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smtClean="0">
                  <a:latin typeface="Courier New" pitchFamily="49" charset="0"/>
                  <a:cs typeface="Courier New" pitchFamily="49" charset="0"/>
                </a:rPr>
                <a:t>		E temp;</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	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			ListNode &lt;E&gt; nextPtr = current.getNext();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(nextPtr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temp = nextPtr.getElement();</a:t>
              </a:r>
            </a:p>
            <a:p>
              <a:pPr>
                <a:tabLst>
                  <a:tab pos="269875" algn="l"/>
                  <a:tab pos="539750" algn="l"/>
                  <a:tab pos="809625" algn="l"/>
                  <a:tab pos="1079500" algn="l"/>
                </a:tabLst>
              </a:pPr>
              <a:r>
                <a:rPr lang="en-SG" sz="1600" b="1" dirty="0" smtClean="0">
                  <a:latin typeface="Courier New" pitchFamily="49" charset="0"/>
                  <a:cs typeface="Courier New" pitchFamily="49" charset="0"/>
                </a:rPr>
                <a:t>				current.setNext(nextPtr.getNext());</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temp;</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NoSuchElementException(</a:t>
              </a:r>
              <a:r>
                <a:rPr lang="en-SG" sz="1400" b="1" dirty="0" smtClean="0">
                  <a:solidFill>
                    <a:srgbClr val="006600"/>
                  </a:solidFill>
                  <a:latin typeface="Courier New" pitchFamily="49" charset="0"/>
                  <a:cs typeface="Courier New" pitchFamily="49" charset="0"/>
                </a:rPr>
                <a:t>"No next node to remove"</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a:t>
              </a: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if current is null, assume we want to remove head</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(head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temp = head.getElement();</a:t>
              </a:r>
            </a:p>
            <a:p>
              <a:pPr>
                <a:tabLst>
                  <a:tab pos="269875" algn="l"/>
                  <a:tab pos="539750" algn="l"/>
                  <a:tab pos="809625" algn="l"/>
                  <a:tab pos="1079500" algn="l"/>
                </a:tabLst>
              </a:pPr>
              <a:r>
                <a:rPr lang="en-SG" sz="1600" b="1" dirty="0" smtClean="0">
                  <a:latin typeface="Courier New" pitchFamily="49" charset="0"/>
                  <a:cs typeface="Courier New" pitchFamily="49" charset="0"/>
                </a:rPr>
                <a:t>				head = head.getNext(); </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temp;</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throw new </a:t>
              </a:r>
              <a:r>
                <a:rPr lang="en-SG" sz="1600" b="1" dirty="0" smtClean="0">
                  <a:latin typeface="Courier New" pitchFamily="49" charset="0"/>
                  <a:cs typeface="Courier New" pitchFamily="49" charset="0"/>
                </a:rPr>
                <a:t>NoSuchElementException(</a:t>
              </a:r>
              <a:r>
                <a:rPr lang="en-SG" sz="1400" b="1" dirty="0" smtClean="0">
                  <a:solidFill>
                    <a:srgbClr val="006600"/>
                  </a:solidFill>
                  <a:latin typeface="Courier New" pitchFamily="49" charset="0"/>
                  <a:cs typeface="Courier New" pitchFamily="49" charset="0"/>
                </a:rPr>
                <a:t>"No next node to remove"</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3246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EnhancedLinkedList.java</a:t>
              </a:r>
            </a:p>
          </p:txBody>
        </p:sp>
      </p:grpSp>
      <p:sp>
        <p:nvSpPr>
          <p:cNvPr id="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(6/11)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47</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removeAfter</a:t>
            </a:r>
            <a:r>
              <a:rPr lang="en-SG" sz="1600" b="1" dirty="0" smtClean="0">
                <a:latin typeface="Courier New" pitchFamily="49" charset="0"/>
                <a:cs typeface="Courier New" pitchFamily="49" charset="0"/>
              </a:rPr>
              <a:t>(ListNode &lt;E&gt; current)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	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ListNode&lt;E&gt; nextPtr = current.getNext();</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(nextPtr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temp;</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NoSuchElementException(</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a:t>
            </a:r>
            <a:r>
              <a:rPr lang="en-SG" sz="16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7" name="Rectangle 24"/>
          <p:cNvSpPr>
            <a:spLocks noChangeArrowheads="1"/>
          </p:cNvSpPr>
          <p:nvPr/>
        </p:nvSpPr>
        <p:spPr bwMode="auto">
          <a:xfrm>
            <a:off x="5098132" y="3581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05200"/>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3</a:t>
            </a:r>
            <a:endParaRPr lang="en-US" sz="2000" i="1" dirty="0">
              <a:solidFill>
                <a:srgbClr val="FF0000"/>
              </a:solidFill>
              <a:latin typeface="Helvetica" pitchFamily="34" charset="0"/>
            </a:endParaRP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9" name="Line 23"/>
          <p:cNvSpPr>
            <a:spLocks noChangeShapeType="1"/>
          </p:cNvSpPr>
          <p:nvPr/>
        </p:nvSpPr>
        <p:spPr bwMode="auto">
          <a:xfrm flipH="1">
            <a:off x="4267199" y="3733800"/>
            <a:ext cx="1043609" cy="1600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temp</a:t>
              </a:r>
              <a:endParaRPr lang="en-US" sz="2000" i="1" dirty="0">
                <a:solidFill>
                  <a:srgbClr val="C00000"/>
                </a:solidFill>
                <a:latin typeface="Helvetica" pitchFamily="34" charset="0"/>
              </a:endParaRPr>
            </a:p>
          </p:txBody>
        </p:sp>
      </p:gr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grpSp>
        <p:nvGrpSpPr>
          <p:cNvPr id="51" name="Group 50"/>
          <p:cNvGrpSpPr/>
          <p:nvPr/>
        </p:nvGrpSpPr>
        <p:grpSpPr>
          <a:xfrm>
            <a:off x="5389243" y="4267200"/>
            <a:ext cx="1879444" cy="1066800"/>
            <a:chOff x="5389243" y="4267200"/>
            <a:chExt cx="1879444" cy="1066800"/>
          </a:xfrm>
        </p:grpSpPr>
        <p:sp>
          <p:nvSpPr>
            <p:cNvPr id="45" name="Rectangle 24"/>
            <p:cNvSpPr>
              <a:spLocks noChangeArrowheads="1"/>
            </p:cNvSpPr>
            <p:nvPr/>
          </p:nvSpPr>
          <p:spPr bwMode="auto">
            <a:xfrm>
              <a:off x="6400800" y="4343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9" name="Text Box 26"/>
            <p:cNvSpPr txBox="1">
              <a:spLocks noChangeArrowheads="1"/>
            </p:cNvSpPr>
            <p:nvPr/>
          </p:nvSpPr>
          <p:spPr bwMode="auto">
            <a:xfrm>
              <a:off x="5389243" y="4267200"/>
              <a:ext cx="995785"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nextPtr</a:t>
              </a:r>
              <a:endParaRPr lang="en-US" sz="2000" i="1" dirty="0">
                <a:solidFill>
                  <a:srgbClr val="C00000"/>
                </a:solidFill>
                <a:latin typeface="Helvetica" pitchFamily="34" charset="0"/>
              </a:endParaRPr>
            </a:p>
          </p:txBody>
        </p:sp>
        <p:sp>
          <p:nvSpPr>
            <p:cNvPr id="50" name="Line 23"/>
            <p:cNvSpPr>
              <a:spLocks noChangeShapeType="1"/>
            </p:cNvSpPr>
            <p:nvPr/>
          </p:nvSpPr>
          <p:spPr bwMode="auto">
            <a:xfrm flipH="1">
              <a:off x="6172199" y="4495800"/>
              <a:ext cx="441276" cy="838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sp>
        <p:nvSpPr>
          <p:cNvPr id="5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3">
                                            <p:txEl>
                                              <p:pRg st="4" end="4"/>
                                            </p:txEl>
                                          </p:spTgt>
                                        </p:tgtEl>
                                        <p:attrNameLst>
                                          <p:attrName>style.visibility</p:attrName>
                                        </p:attrNameLst>
                                      </p:cBhvr>
                                      <p:to>
                                        <p:strVal val="visible"/>
                                      </p:to>
                                    </p:set>
                                    <p:animEffect transition="in" filter="dissolve">
                                      <p:cBhvr>
                                        <p:cTn id="29" dur="500"/>
                                        <p:tgtEl>
                                          <p:spTgt spid="3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3">
                                            <p:txEl>
                                              <p:pRg st="5" end="5"/>
                                            </p:txEl>
                                          </p:spTgt>
                                        </p:tgtEl>
                                        <p:attrNameLst>
                                          <p:attrName>style.visibility</p:attrName>
                                        </p:attrNameLst>
                                      </p:cBhvr>
                                      <p:to>
                                        <p:strVal val="visible"/>
                                      </p:to>
                                    </p:set>
                                    <p:animEffect transition="in" filter="dissolve">
                                      <p:cBhvr>
                                        <p:cTn id="34" dur="500"/>
                                        <p:tgtEl>
                                          <p:spTgt spid="33">
                                            <p:txEl>
                                              <p:pRg st="5" end="5"/>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3">
                                            <p:txEl>
                                              <p:pRg st="6" end="6"/>
                                            </p:txEl>
                                          </p:spTgt>
                                        </p:tgtEl>
                                        <p:attrNameLst>
                                          <p:attrName>style.visibility</p:attrName>
                                        </p:attrNameLst>
                                      </p:cBhvr>
                                      <p:to>
                                        <p:strVal val="visible"/>
                                      </p:to>
                                    </p:set>
                                    <p:animEffect transition="in" filter="dissolve">
                                      <p:cBhvr>
                                        <p:cTn id="43" dur="500"/>
                                        <p:tgtEl>
                                          <p:spTgt spid="33">
                                            <p:txEl>
                                              <p:pRg st="6" end="6"/>
                                            </p:txEl>
                                          </p:spTgt>
                                        </p:tgtEl>
                                      </p:cBhvr>
                                    </p:animEffect>
                                  </p:childTnLst>
                                </p:cTn>
                              </p:par>
                            </p:childTnLst>
                          </p:cTn>
                        </p:par>
                        <p:par>
                          <p:cTn id="44" fill="hold">
                            <p:stCondLst>
                              <p:cond delay="500"/>
                            </p:stCondLst>
                            <p:childTnLst>
                              <p:par>
                                <p:cTn id="45" presetID="9" presetClass="exit" presetSubtype="0" fill="hold" grpId="0" nodeType="afterEffect">
                                  <p:stCondLst>
                                    <p:cond delay="0"/>
                                  </p:stCondLst>
                                  <p:childTnLst>
                                    <p:animEffect transition="out" filter="dissolve">
                                      <p:cBhvr>
                                        <p:cTn id="46" dur="500"/>
                                        <p:tgtEl>
                                          <p:spTgt spid="100"/>
                                        </p:tgtEl>
                                      </p:cBhvr>
                                    </p:animEffect>
                                    <p:set>
                                      <p:cBhvr>
                                        <p:cTn id="47" dur="1" fill="hold">
                                          <p:stCondLst>
                                            <p:cond delay="499"/>
                                          </p:stCondLst>
                                        </p:cTn>
                                        <p:tgtEl>
                                          <p:spTgt spid="100"/>
                                        </p:tgtEl>
                                        <p:attrNameLst>
                                          <p:attrName>style.visibility</p:attrName>
                                        </p:attrNameLst>
                                      </p:cBhvr>
                                      <p:to>
                                        <p:strVal val="hidden"/>
                                      </p:to>
                                    </p:set>
                                  </p:childTnLst>
                                </p:cTn>
                              </p:par>
                            </p:childTnLst>
                          </p:cTn>
                        </p:par>
                        <p:par>
                          <p:cTn id="48" fill="hold">
                            <p:stCondLst>
                              <p:cond delay="1000"/>
                            </p:stCondLst>
                            <p:childTnLst>
                              <p:par>
                                <p:cTn id="49" presetID="3" presetClass="entr" presetSubtype="10" fill="hold" grpId="0" nodeType="afterEffect">
                                  <p:stCondLst>
                                    <p:cond delay="0"/>
                                  </p:stCondLst>
                                  <p:childTnLst>
                                    <p:set>
                                      <p:cBhvr>
                                        <p:cTn id="50" dur="1" fill="hold">
                                          <p:stCondLst>
                                            <p:cond delay="0"/>
                                          </p:stCondLst>
                                        </p:cTn>
                                        <p:tgtEl>
                                          <p:spTgt spid="124"/>
                                        </p:tgtEl>
                                        <p:attrNameLst>
                                          <p:attrName>style.visibility</p:attrName>
                                        </p:attrNameLst>
                                      </p:cBhvr>
                                      <p:to>
                                        <p:strVal val="visible"/>
                                      </p:to>
                                    </p:set>
                                    <p:animEffect transition="in" filter="blinds(horizontal)">
                                      <p:cBhvr>
                                        <p:cTn id="51" dur="500"/>
                                        <p:tgtEl>
                                          <p:spTgt spid="12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7" end="7"/>
                                            </p:txEl>
                                          </p:spTgt>
                                        </p:tgtEl>
                                        <p:attrNameLst>
                                          <p:attrName>style.visibility</p:attrName>
                                        </p:attrNameLst>
                                      </p:cBhvr>
                                      <p:to>
                                        <p:strVal val="visible"/>
                                      </p:to>
                                    </p:set>
                                  </p:childTnLst>
                                </p:cTn>
                              </p:par>
                            </p:childTnLst>
                          </p:cTn>
                        </p:par>
                        <p:par>
                          <p:cTn id="56" fill="hold">
                            <p:stCondLst>
                              <p:cond delay="0"/>
                            </p:stCondLst>
                            <p:childTnLst>
                              <p:par>
                                <p:cTn id="57" presetID="9" presetClass="entr" presetSubtype="0"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dissolve">
                                      <p:cBhvr>
                                        <p:cTn id="59" dur="500"/>
                                        <p:tgtEl>
                                          <p:spTgt spid="5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3">
                                            <p:txEl>
                                              <p:pRg st="8" end="8"/>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33">
                                            <p:txEl>
                                              <p:pRg st="9" end="9"/>
                                            </p:txEl>
                                          </p:spTgt>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33">
                                            <p:txEl>
                                              <p:pRg st="10" end="10"/>
                                            </p:txEl>
                                          </p:spTgt>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100" grpId="0" uiExpand="1" animBg="1"/>
      <p:bldP spid="124" grpId="0" uiExpan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(7/11)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48</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removeAfter</a:t>
            </a:r>
            <a:r>
              <a:rPr lang="en-SG" sz="1600" b="1" dirty="0" smtClean="0">
                <a:latin typeface="Courier New" pitchFamily="49" charset="0"/>
                <a:cs typeface="Courier New" pitchFamily="49" charset="0"/>
              </a:rPr>
              <a:t>(ListNode &lt;E&gt; current)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	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a:t>
            </a: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if current is null, we want to remove head</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if (head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temp;</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throw new </a:t>
            </a:r>
            <a:r>
              <a:rPr lang="en-SG" sz="1600" b="1" dirty="0" smtClean="0">
                <a:latin typeface="Courier New" pitchFamily="49" charset="0"/>
                <a:cs typeface="Courier New" pitchFamily="49" charset="0"/>
              </a:rPr>
              <a:t>NoSuchElementException(</a:t>
            </a:r>
            <a:r>
              <a:rPr lang="en-SG" sz="1600" b="1" dirty="0" smtClean="0">
                <a:solidFill>
                  <a:srgbClr val="006600"/>
                </a:solidFill>
                <a:latin typeface="Courier New" pitchFamily="49" charset="0"/>
                <a:cs typeface="Courier New" pitchFamily="49" charset="0"/>
              </a:rPr>
              <a:t>"..."</a:t>
            </a:r>
            <a:r>
              <a:rPr lang="en-SG" sz="1600" b="1" dirty="0" smtClean="0">
                <a:solidFill>
                  <a:schemeClr val="tx1"/>
                </a:solidFill>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285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3</a:t>
            </a:r>
            <a:endParaRPr lang="en-US" sz="2000" i="1" dirty="0">
              <a:solidFill>
                <a:srgbClr val="FF0000"/>
              </a:solidFill>
              <a:latin typeface="Helvetica" pitchFamily="34" charset="0"/>
            </a:endParaRP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9" name="Rectangle 21"/>
          <p:cNvSpPr>
            <a:spLocks noChangeArrowheads="1"/>
          </p:cNvSpPr>
          <p:nvPr/>
        </p:nvSpPr>
        <p:spPr bwMode="auto">
          <a:xfrm>
            <a:off x="2213135" y="45735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1447800" y="44958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2541554" y="47259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rgbClr val="FF0000"/>
                  </a:solidFill>
                  <a:latin typeface="Arial" pitchFamily="34" charset="0"/>
                  <a:ea typeface="SimSun" pitchFamily="2" charset="-122"/>
                </a:rPr>
                <a:t>a</a:t>
              </a:r>
              <a:r>
                <a:rPr lang="en-US" altLang="zh-CN" sz="2000" i="1" baseline="-25000" dirty="0">
                  <a:solidFill>
                    <a:srgbClr val="FF0000"/>
                  </a:solidFill>
                  <a:latin typeface="Arial" pitchFamily="34" charset="0"/>
                  <a:ea typeface="SimSun" pitchFamily="2" charset="-122"/>
                </a:rPr>
                <a:t>0</a:t>
              </a:r>
              <a:endParaRPr lang="en-US" altLang="zh-CN" sz="2000" i="1" dirty="0">
                <a:solidFill>
                  <a:srgbClr val="FF0000"/>
                </a:solidFill>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rgbClr val="C00000"/>
                    </a:solidFill>
                    <a:latin typeface="Arial" pitchFamily="34" charset="0"/>
                    <a:ea typeface="SimSun" pitchFamily="2" charset="-122"/>
                  </a:rPr>
                  <a:t>a</a:t>
                </a:r>
                <a:r>
                  <a:rPr lang="en-US" altLang="zh-CN" sz="2000" i="1" baseline="-25000" dirty="0" smtClean="0">
                    <a:solidFill>
                      <a:srgbClr val="C00000"/>
                    </a:solidFill>
                    <a:latin typeface="Arial" pitchFamily="34" charset="0"/>
                    <a:ea typeface="SimSun" pitchFamily="2" charset="-122"/>
                  </a:rPr>
                  <a:t>0</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temp</a:t>
              </a:r>
              <a:endParaRPr lang="en-US" sz="2000" i="1" dirty="0">
                <a:solidFill>
                  <a:srgbClr val="C00000"/>
                </a:solidFill>
                <a:latin typeface="Helvetica" pitchFamily="34" charset="0"/>
              </a:endParaRPr>
            </a:p>
          </p:txBody>
        </p:sp>
      </p:grpSp>
      <p:grpSp>
        <p:nvGrpSpPr>
          <p:cNvPr id="49" name="Group 48"/>
          <p:cNvGrpSpPr/>
          <p:nvPr/>
        </p:nvGrpSpPr>
        <p:grpSpPr>
          <a:xfrm>
            <a:off x="5098132" y="3505200"/>
            <a:ext cx="867887" cy="369332"/>
            <a:chOff x="5098132" y="3352800"/>
            <a:chExt cx="867887" cy="369332"/>
          </a:xfrm>
        </p:grpSpPr>
        <p:sp>
          <p:nvSpPr>
            <p:cNvPr id="47"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5" name="TextBox 44"/>
            <p:cNvSpPr txBox="1"/>
            <p:nvPr/>
          </p:nvSpPr>
          <p:spPr>
            <a:xfrm>
              <a:off x="5181600" y="3352800"/>
              <a:ext cx="685800" cy="369332"/>
            </a:xfrm>
            <a:prstGeom prst="rect">
              <a:avLst/>
            </a:prstGeom>
            <a:noFill/>
          </p:spPr>
          <p:txBody>
            <a:bodyPr wrap="square" rtlCol="0">
              <a:spAutoFit/>
            </a:bodyPr>
            <a:lstStyle/>
            <a:p>
              <a:pPr algn="ctr"/>
              <a:r>
                <a:rPr lang="en-US" dirty="0" smtClean="0"/>
                <a:t>null</a:t>
              </a:r>
              <a:endParaRPr lang="en-SG" dirty="0"/>
            </a:p>
          </p:txBody>
        </p:sp>
      </p:grpSp>
      <p:sp>
        <p:nvSpPr>
          <p:cNvPr id="50" name="Line 23"/>
          <p:cNvSpPr>
            <a:spLocks noChangeShapeType="1"/>
          </p:cNvSpPr>
          <p:nvPr/>
        </p:nvSpPr>
        <p:spPr bwMode="auto">
          <a:xfrm>
            <a:off x="2743200" y="4724400"/>
            <a:ext cx="1447800" cy="6858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5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3">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
                                            <p:txEl>
                                              <p:pRg st="6" end="6"/>
                                            </p:txEl>
                                          </p:spTgt>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3">
                                            <p:txEl>
                                              <p:pRg st="7" end="7"/>
                                            </p:txEl>
                                          </p:spTgt>
                                        </p:tgtEl>
                                        <p:attrNameLst>
                                          <p:attrName>style.visibility</p:attrName>
                                        </p:attrNameLst>
                                      </p:cBhvr>
                                      <p:to>
                                        <p:strVal val="visible"/>
                                      </p:to>
                                    </p:set>
                                  </p:childTnLst>
                                </p:cTn>
                              </p:par>
                            </p:childTnLst>
                          </p:cTn>
                        </p:par>
                        <p:par>
                          <p:cTn id="36" fill="hold">
                            <p:stCondLst>
                              <p:cond delay="0"/>
                            </p:stCondLst>
                            <p:childTnLst>
                              <p:par>
                                <p:cTn id="37" presetID="9" presetClass="exit" presetSubtype="0" fill="hold" grpId="0" nodeType="afterEffect">
                                  <p:stCondLst>
                                    <p:cond delay="0"/>
                                  </p:stCondLst>
                                  <p:childTnLst>
                                    <p:animEffect transition="out" filter="dissolve">
                                      <p:cBhvr>
                                        <p:cTn id="38" dur="500"/>
                                        <p:tgtEl>
                                          <p:spTgt spid="79"/>
                                        </p:tgtEl>
                                      </p:cBhvr>
                                    </p:animEffect>
                                    <p:set>
                                      <p:cBhvr>
                                        <p:cTn id="39" dur="1" fill="hold">
                                          <p:stCondLst>
                                            <p:cond delay="499"/>
                                          </p:stCondLst>
                                        </p:cTn>
                                        <p:tgtEl>
                                          <p:spTgt spid="79"/>
                                        </p:tgtEl>
                                        <p:attrNameLst>
                                          <p:attrName>style.visibility</p:attrName>
                                        </p:attrNameLst>
                                      </p:cBhvr>
                                      <p:to>
                                        <p:strVal val="hidden"/>
                                      </p:to>
                                    </p:se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3">
                                            <p:txEl>
                                              <p:pRg st="8" end="8"/>
                                            </p:txEl>
                                          </p:spTgt>
                                        </p:tgtEl>
                                        <p:attrNameLst>
                                          <p:attrName>style.visibility</p:attrName>
                                        </p:attrNameLst>
                                      </p:cBhvr>
                                      <p:to>
                                        <p:strVal val="visible"/>
                                      </p:to>
                                    </p:set>
                                  </p:childTnLst>
                                </p:cTn>
                              </p:par>
                            </p:childTnLst>
                          </p:cTn>
                        </p:par>
                        <p:par>
                          <p:cTn id="48" fill="hold">
                            <p:stCondLst>
                              <p:cond delay="0"/>
                            </p:stCondLst>
                            <p:childTnLst>
                              <p:par>
                                <p:cTn id="49" presetID="9" presetClass="entr" presetSubtype="0" fill="hold" grpId="0"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dissolve">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9" end="9"/>
                                            </p:txEl>
                                          </p:spTgt>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33">
                                            <p:txEl>
                                              <p:pRg st="10" end="10"/>
                                            </p:txEl>
                                          </p:spTgt>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79" grpId="0" animBg="1"/>
      <p:bldP spid="5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(8/11)</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12056"/>
            <a:ext cx="8229600" cy="1143000"/>
          </a:xfrm>
        </p:spPr>
        <p:txBody>
          <a:bodyPr>
            <a:normAutofit/>
          </a:bodyPr>
          <a:lstStyle/>
          <a:p>
            <a:pPr>
              <a:spcBef>
                <a:spcPts val="600"/>
              </a:spcBef>
            </a:pPr>
            <a:r>
              <a:rPr lang="en-GB" sz="2600" dirty="0" smtClean="0"/>
              <a:t>remove(E item) </a:t>
            </a:r>
          </a:p>
          <a:p>
            <a:pPr lvl="1">
              <a:spcBef>
                <a:spcPts val="0"/>
              </a:spcBef>
            </a:pPr>
            <a:r>
              <a:rPr lang="en-GB" sz="2000" dirty="0" smtClean="0"/>
              <a:t>Search for item in list</a:t>
            </a:r>
          </a:p>
          <a:p>
            <a:pPr lvl="1">
              <a:spcBef>
                <a:spcPts val="0"/>
              </a:spcBef>
            </a:pPr>
            <a:r>
              <a:rPr lang="en-GB" sz="2000" dirty="0" smtClean="0"/>
              <a:t>Re-using removeAfter() 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49</a:t>
            </a:fld>
            <a:endParaRPr lang="en-US" sz="1600" dirty="0"/>
          </a:p>
        </p:txBody>
      </p:sp>
      <p:grpSp>
        <p:nvGrpSpPr>
          <p:cNvPr id="4" name="Group 31"/>
          <p:cNvGrpSpPr/>
          <p:nvPr/>
        </p:nvGrpSpPr>
        <p:grpSpPr>
          <a:xfrm>
            <a:off x="228600" y="2055056"/>
            <a:ext cx="8686800" cy="4108073"/>
            <a:chOff x="304800" y="1066800"/>
            <a:chExt cx="8686800" cy="4108073"/>
          </a:xfrm>
        </p:grpSpPr>
        <p:sp>
          <p:nvSpPr>
            <p:cNvPr id="33" name="TextBox 32"/>
            <p:cNvSpPr txBox="1"/>
            <p:nvPr/>
          </p:nvSpPr>
          <p:spPr>
            <a:xfrm>
              <a:off x="304800" y="1143000"/>
              <a:ext cx="8686800" cy="403187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remove</a:t>
              </a:r>
              <a:r>
                <a:rPr lang="en-SG" sz="1600" b="1" dirty="0" smtClean="0">
                  <a:latin typeface="Courier New" pitchFamily="49" charset="0"/>
                  <a:cs typeface="Courier New" pitchFamily="49" charset="0"/>
                </a:rPr>
                <a:t>(E item)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smtClean="0">
                  <a:solidFill>
                    <a:srgbClr val="663300"/>
                  </a:solidFill>
                  <a:latin typeface="Courier New" pitchFamily="49" charset="0"/>
                  <a:cs typeface="Courier New" pitchFamily="49" charset="0"/>
                </a:rPr>
                <a:t>		// Write your code below...</a:t>
              </a:r>
            </a:p>
            <a:p>
              <a:pPr>
                <a:tabLst>
                  <a:tab pos="269875" algn="l"/>
                  <a:tab pos="539750" algn="l"/>
                  <a:tab pos="809625" algn="l"/>
                  <a:tab pos="1079500" algn="l"/>
                </a:tabLst>
              </a:pPr>
              <a:r>
                <a:rPr lang="en-US" sz="1600" b="1" dirty="0" smtClean="0">
                  <a:solidFill>
                    <a:srgbClr val="663300"/>
                  </a:solidFill>
                  <a:latin typeface="Courier New" pitchFamily="49" charset="0"/>
                  <a:cs typeface="Courier New" pitchFamily="49" charset="0"/>
                </a:rPr>
                <a:t>		// Should make use of removeAfter() method.</a:t>
              </a: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EnhancedLinkedList.java</a:t>
              </a:r>
            </a:p>
          </p:txBody>
        </p:sp>
      </p:grpSp>
      <p:sp>
        <p:nvSpPr>
          <p:cNvPr id="1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solidFill>
            <a:srgbClr val="FF99FF">
              <a:alpha val="25098"/>
            </a:srgbClr>
          </a:solidFill>
        </p:spPr>
        <p:txBody>
          <a:bodyPr/>
          <a:lstStyle/>
          <a:p>
            <a:pPr eaLnBrk="1" hangingPunct="1"/>
            <a:r>
              <a:rPr lang="en-US" sz="4000" dirty="0" smtClean="0">
                <a:latin typeface="Britannic Bold" panose="020B0903060703020204" pitchFamily="34" charset="0"/>
              </a:rPr>
              <a:t>Outline</a:t>
            </a:r>
          </a:p>
        </p:txBody>
      </p:sp>
      <p:sp>
        <p:nvSpPr>
          <p:cNvPr id="4100" name="Rectangle 3"/>
          <p:cNvSpPr>
            <a:spLocks noGrp="1" noChangeArrowheads="1"/>
          </p:cNvSpPr>
          <p:nvPr>
            <p:ph idx="1"/>
          </p:nvPr>
        </p:nvSpPr>
        <p:spPr>
          <a:xfrm>
            <a:off x="457200" y="990600"/>
            <a:ext cx="8229600" cy="5486400"/>
          </a:xfrm>
        </p:spPr>
        <p:txBody>
          <a:bodyPr/>
          <a:lstStyle/>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Use of a List (Motivation)  </a:t>
            </a:r>
          </a:p>
          <a:p>
            <a:pPr marL="857250" lvl="1" indent="-322263">
              <a:spcBef>
                <a:spcPts val="0"/>
              </a:spcBef>
              <a:buClr>
                <a:schemeClr val="tx1"/>
              </a:buClr>
              <a:buSzPct val="120000"/>
              <a:buFont typeface="Wingdings" pitchFamily="2" charset="2"/>
              <a:buChar char="§"/>
              <a:defRPr/>
            </a:pPr>
            <a:r>
              <a:rPr lang="en-GB" sz="1800" dirty="0" smtClean="0"/>
              <a:t>List ADT</a:t>
            </a:r>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List ADT Implementation via Array</a:t>
            </a:r>
          </a:p>
          <a:p>
            <a:pPr marL="857250" lvl="1" indent="-322263">
              <a:spcBef>
                <a:spcPts val="0"/>
              </a:spcBef>
              <a:buClr>
                <a:schemeClr val="tx1"/>
              </a:buClr>
              <a:buSzPct val="120000"/>
              <a:buFont typeface="Wingdings" pitchFamily="2" charset="2"/>
              <a:buChar char="§"/>
              <a:defRPr/>
            </a:pPr>
            <a:r>
              <a:rPr lang="en-GB" sz="1800" dirty="0" smtClean="0"/>
              <a:t>Adding and removing elements in an array</a:t>
            </a:r>
          </a:p>
          <a:p>
            <a:pPr marL="857250" lvl="1" indent="-322263">
              <a:spcBef>
                <a:spcPts val="0"/>
              </a:spcBef>
              <a:buClr>
                <a:schemeClr val="tx1"/>
              </a:buClr>
              <a:buSzPct val="120000"/>
              <a:buFont typeface="Wingdings" pitchFamily="2" charset="2"/>
              <a:buChar char="§"/>
              <a:defRPr/>
            </a:pPr>
            <a:r>
              <a:rPr lang="en-GB" sz="1800" dirty="0" smtClean="0"/>
              <a:t>Time and space efficiency</a:t>
            </a:r>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List ADT Implementation via Linked Lists</a:t>
            </a:r>
          </a:p>
          <a:p>
            <a:pPr marL="857250" lvl="1" indent="-322263">
              <a:spcBef>
                <a:spcPts val="0"/>
              </a:spcBef>
              <a:buClr>
                <a:schemeClr val="tx1"/>
              </a:buClr>
              <a:buSzPct val="120000"/>
              <a:buFont typeface="Wingdings" pitchFamily="2" charset="2"/>
              <a:buChar char="§"/>
              <a:defRPr/>
            </a:pPr>
            <a:r>
              <a:rPr lang="en-GB" sz="1800" dirty="0" smtClean="0"/>
              <a:t>Linked list approach</a:t>
            </a:r>
          </a:p>
          <a:p>
            <a:pPr marL="857250" lvl="1" indent="-322263">
              <a:spcBef>
                <a:spcPts val="0"/>
              </a:spcBef>
              <a:buClr>
                <a:schemeClr val="tx1"/>
              </a:buClr>
              <a:buSzPct val="120000"/>
              <a:buFont typeface="Wingdings" pitchFamily="2" charset="2"/>
              <a:buChar char="§"/>
              <a:defRPr/>
            </a:pPr>
            <a:r>
              <a:rPr lang="en-GB" sz="1800" dirty="0" smtClean="0"/>
              <a:t>ListNode class: forming a linked list with ListNode</a:t>
            </a:r>
          </a:p>
          <a:p>
            <a:pPr marL="857250" lvl="1" indent="-322263">
              <a:spcBef>
                <a:spcPts val="0"/>
              </a:spcBef>
              <a:buClr>
                <a:schemeClr val="tx1"/>
              </a:buClr>
              <a:buSzPct val="120000"/>
              <a:buFont typeface="Wingdings" pitchFamily="2" charset="2"/>
              <a:buChar char="§"/>
              <a:defRPr/>
            </a:pPr>
            <a:r>
              <a:rPr lang="en-GB" sz="1800" dirty="0" smtClean="0"/>
              <a:t>BasicLinkedList</a:t>
            </a:r>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More Linked Lists</a:t>
            </a:r>
          </a:p>
          <a:p>
            <a:pPr marL="857250" lvl="1" indent="-322263">
              <a:spcBef>
                <a:spcPts val="0"/>
              </a:spcBef>
              <a:buClr>
                <a:schemeClr val="tx1"/>
              </a:buClr>
              <a:buSzPct val="120000"/>
              <a:buFont typeface="Wingdings" pitchFamily="2" charset="2"/>
              <a:buChar char="§"/>
              <a:defRPr/>
            </a:pPr>
            <a:r>
              <a:rPr lang="en-GB" sz="1800" dirty="0" smtClean="0"/>
              <a:t>EnhancedLinkedList, TailedLinkedList</a:t>
            </a:r>
            <a:endParaRPr lang="en-GB" sz="2000" dirty="0" smtClean="0"/>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Other Variants</a:t>
            </a:r>
          </a:p>
          <a:p>
            <a:pPr marL="857250" lvl="1" indent="-322263">
              <a:spcBef>
                <a:spcPts val="0"/>
              </a:spcBef>
              <a:buClr>
                <a:schemeClr val="tx1"/>
              </a:buClr>
              <a:buSzPct val="120000"/>
              <a:buFont typeface="Wingdings" pitchFamily="2" charset="2"/>
              <a:buChar char="§"/>
              <a:defRPr/>
            </a:pPr>
            <a:r>
              <a:rPr lang="en-GB" sz="1800" dirty="0" smtClean="0"/>
              <a:t>CircularLinkedList, DoublyLinkedList</a:t>
            </a:r>
            <a:endParaRPr lang="en-GB" sz="1800" dirty="0" smtClean="0">
              <a:solidFill>
                <a:srgbClr val="0000FF"/>
              </a:solidFill>
            </a:endParaRPr>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Java API: LinkedList class</a:t>
            </a:r>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Summary</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a:t>
            </a:fld>
            <a:endParaRPr lang="en-US" sz="1600" dirty="0"/>
          </a:p>
        </p:txBody>
      </p:sp>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(9/11)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50</a:t>
            </a:fld>
            <a:endParaRPr lang="en-US" sz="1600" dirty="0"/>
          </a:p>
        </p:txBody>
      </p:sp>
      <p:sp>
        <p:nvSpPr>
          <p:cNvPr id="33" name="TextBox 32"/>
          <p:cNvSpPr txBox="1"/>
          <p:nvPr/>
        </p:nvSpPr>
        <p:spPr>
          <a:xfrm>
            <a:off x="228600" y="990600"/>
            <a:ext cx="8534400" cy="18374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0000"/>
              </a:lnSpc>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a:t>
            </a:r>
            <a:r>
              <a:rPr lang="en-SG" b="1" dirty="0" smtClean="0">
                <a:solidFill>
                  <a:srgbClr val="C00000"/>
                </a:solidFill>
                <a:latin typeface="Courier New" pitchFamily="49" charset="0"/>
                <a:cs typeface="Courier New" pitchFamily="49" charset="0"/>
              </a:rPr>
              <a:t>remove</a:t>
            </a:r>
            <a:r>
              <a:rPr lang="en-SG" b="1" dirty="0" smtClean="0">
                <a:latin typeface="Courier New" pitchFamily="49" charset="0"/>
                <a:cs typeface="Courier New" pitchFamily="49" charset="0"/>
              </a:rPr>
              <a:t>(E item)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 {</a:t>
            </a: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SG" b="1" dirty="0" smtClean="0">
              <a:latin typeface="Courier New" pitchFamily="49" charset="0"/>
              <a:cs typeface="Courier New" pitchFamily="49" charset="0"/>
            </a:endParaRPr>
          </a:p>
          <a:p>
            <a:pPr>
              <a:lnSpc>
                <a:spcPct val="90000"/>
              </a:lnSpc>
              <a:tabLst>
                <a:tab pos="269875" algn="l"/>
                <a:tab pos="539750" algn="l"/>
                <a:tab pos="809625" algn="l"/>
                <a:tab pos="1079500" algn="l"/>
              </a:tabLst>
            </a:pPr>
            <a:r>
              <a:rPr lang="en-SG" b="1" dirty="0" smtClean="0">
                <a:latin typeface="Courier New" pitchFamily="49" charset="0"/>
                <a:cs typeface="Courier New" pitchFamily="49" charset="0"/>
              </a:rPr>
              <a:t>	} </a:t>
            </a:r>
            <a:endParaRPr lang="en-US"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3</a:t>
            </a:r>
            <a:endParaRPr lang="en-US" sz="2000" i="1" dirty="0">
              <a:solidFill>
                <a:srgbClr val="FF0000"/>
              </a:solidFill>
              <a:latin typeface="Helvetica" pitchFamily="34" charset="0"/>
            </a:endParaRP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grpSp>
        <p:nvGrpSpPr>
          <p:cNvPr id="10" name="Group 44"/>
          <p:cNvGrpSpPr/>
          <p:nvPr/>
        </p:nvGrpSpPr>
        <p:grpSpPr>
          <a:xfrm>
            <a:off x="7924800" y="28956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51"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4"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50" name="Text Box 26"/>
            <p:cNvSpPr txBox="1">
              <a:spLocks noChangeArrowheads="1"/>
            </p:cNvSpPr>
            <p:nvPr/>
          </p:nvSpPr>
          <p:spPr bwMode="auto">
            <a:xfrm>
              <a:off x="7391400" y="4114800"/>
              <a:ext cx="668773"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item</a:t>
              </a:r>
              <a:endParaRPr lang="en-US" sz="2000" i="1" dirty="0">
                <a:solidFill>
                  <a:srgbClr val="C00000"/>
                </a:solidFill>
                <a:latin typeface="Helvetica" pitchFamily="34" charset="0"/>
              </a:endParaRPr>
            </a:p>
          </p:txBody>
        </p:sp>
      </p:grpSp>
      <p:grpSp>
        <p:nvGrpSpPr>
          <p:cNvPr id="12" name="Group 57"/>
          <p:cNvGrpSpPr/>
          <p:nvPr/>
        </p:nvGrpSpPr>
        <p:grpSpPr>
          <a:xfrm>
            <a:off x="2874199" y="3351112"/>
            <a:ext cx="3150960" cy="401798"/>
            <a:chOff x="2874199" y="3351112"/>
            <a:chExt cx="3150960" cy="401798"/>
          </a:xfrm>
        </p:grpSpPr>
        <p:sp>
          <p:nvSpPr>
            <p:cNvPr id="60" name="Text Box 26"/>
            <p:cNvSpPr txBox="1">
              <a:spLocks noChangeArrowheads="1"/>
            </p:cNvSpPr>
            <p:nvPr/>
          </p:nvSpPr>
          <p:spPr bwMode="auto">
            <a:xfrm>
              <a:off x="4572000" y="3352800"/>
              <a:ext cx="827006" cy="400110"/>
            </a:xfrm>
            <a:prstGeom prst="rect">
              <a:avLst/>
            </a:prstGeom>
            <a:solidFill>
              <a:schemeClr val="bg1"/>
            </a:solidFill>
            <a:ln w="19050">
              <a:noFill/>
              <a:miter lim="800000"/>
              <a:headEnd type="none" w="sm" len="sm"/>
              <a:tailEnd type="none" w="sm" len="sm"/>
            </a:ln>
          </p:spPr>
          <p:txBody>
            <a:bodyPr wrap="square">
              <a:spAutoFit/>
            </a:bodyPr>
            <a:lstStyle/>
            <a:p>
              <a:pPr algn="l"/>
              <a:r>
                <a:rPr lang="en-US" sz="2000" i="1" dirty="0" smtClean="0">
                  <a:solidFill>
                    <a:srgbClr val="C00000"/>
                  </a:solidFill>
                  <a:latin typeface="Helvetica" pitchFamily="34" charset="0"/>
                </a:rPr>
                <a:t>curr</a:t>
              </a:r>
              <a:endParaRPr lang="en-US" sz="2000" i="1" dirty="0">
                <a:solidFill>
                  <a:srgbClr val="C00000"/>
                </a:solidFill>
                <a:latin typeface="Helvetica" pitchFamily="34" charset="0"/>
              </a:endParaRPr>
            </a:p>
          </p:txBody>
        </p:sp>
        <p:sp>
          <p:nvSpPr>
            <p:cNvPr id="61" name="Rectangle 24"/>
            <p:cNvSpPr>
              <a:spLocks noChangeArrowheads="1"/>
            </p:cNvSpPr>
            <p:nvPr/>
          </p:nvSpPr>
          <p:spPr bwMode="auto">
            <a:xfrm>
              <a:off x="5157272" y="341560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62" name="Text Box 26"/>
            <p:cNvSpPr txBox="1">
              <a:spLocks noChangeArrowheads="1"/>
            </p:cNvSpPr>
            <p:nvPr/>
          </p:nvSpPr>
          <p:spPr bwMode="auto">
            <a:xfrm>
              <a:off x="2874199" y="3351112"/>
              <a:ext cx="6832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prev</a:t>
              </a:r>
              <a:endParaRPr lang="en-US" sz="2000" i="1" dirty="0">
                <a:solidFill>
                  <a:srgbClr val="C00000"/>
                </a:solidFill>
                <a:latin typeface="Helvetica" pitchFamily="34" charset="0"/>
              </a:endParaRPr>
            </a:p>
          </p:txBody>
        </p:sp>
        <p:sp>
          <p:nvSpPr>
            <p:cNvPr id="63" name="Rectangle 24"/>
            <p:cNvSpPr>
              <a:spLocks noChangeArrowheads="1"/>
            </p:cNvSpPr>
            <p:nvPr/>
          </p:nvSpPr>
          <p:spPr bwMode="auto">
            <a:xfrm>
              <a:off x="3544562" y="3426981"/>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grpSp>
      <p:grpSp>
        <p:nvGrpSpPr>
          <p:cNvPr id="13" name="Group 63"/>
          <p:cNvGrpSpPr/>
          <p:nvPr/>
        </p:nvGrpSpPr>
        <p:grpSpPr>
          <a:xfrm>
            <a:off x="3944203" y="3562066"/>
            <a:ext cx="2265527" cy="1771933"/>
            <a:chOff x="3944203" y="3562066"/>
            <a:chExt cx="2265527" cy="1771933"/>
          </a:xfrm>
        </p:grpSpPr>
        <p:sp>
          <p:nvSpPr>
            <p:cNvPr id="65" name="Line 25"/>
            <p:cNvSpPr>
              <a:spLocks noChangeShapeType="1"/>
            </p:cNvSpPr>
            <p:nvPr/>
          </p:nvSpPr>
          <p:spPr bwMode="auto">
            <a:xfrm>
              <a:off x="5595580" y="3562067"/>
              <a:ext cx="614150" cy="1746912"/>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6" name="Line 25"/>
            <p:cNvSpPr>
              <a:spLocks noChangeShapeType="1"/>
            </p:cNvSpPr>
            <p:nvPr/>
          </p:nvSpPr>
          <p:spPr bwMode="auto">
            <a:xfrm>
              <a:off x="3944203" y="3562066"/>
              <a:ext cx="627797" cy="177193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grpSp>
        <p:nvGrpSpPr>
          <p:cNvPr id="14" name="Group 66"/>
          <p:cNvGrpSpPr/>
          <p:nvPr/>
        </p:nvGrpSpPr>
        <p:grpSpPr>
          <a:xfrm>
            <a:off x="3124200" y="3534771"/>
            <a:ext cx="2471380" cy="1733265"/>
            <a:chOff x="3124200" y="3534771"/>
            <a:chExt cx="2471380" cy="1733265"/>
          </a:xfrm>
        </p:grpSpPr>
        <p:sp>
          <p:nvSpPr>
            <p:cNvPr id="68" name="Line 25"/>
            <p:cNvSpPr>
              <a:spLocks noChangeShapeType="1"/>
            </p:cNvSpPr>
            <p:nvPr/>
          </p:nvSpPr>
          <p:spPr bwMode="auto">
            <a:xfrm flipH="1">
              <a:off x="3124200" y="3575712"/>
              <a:ext cx="806356" cy="1682087"/>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9" name="Line 25"/>
            <p:cNvSpPr>
              <a:spLocks noChangeShapeType="1"/>
            </p:cNvSpPr>
            <p:nvPr/>
          </p:nvSpPr>
          <p:spPr bwMode="auto">
            <a:xfrm flipH="1">
              <a:off x="4571999" y="3534771"/>
              <a:ext cx="1023581" cy="1733265"/>
            </a:xfrm>
            <a:prstGeom prst="line">
              <a:avLst/>
            </a:prstGeom>
            <a:noFill/>
            <a:ln w="28575">
              <a:solidFill>
                <a:schemeClr val="tx1"/>
              </a:solidFill>
              <a:round/>
              <a:headEnd type="none" w="sm" len="sm"/>
              <a:tailEnd type="triangle" w="lg" len="med"/>
            </a:ln>
          </p:spPr>
          <p:txBody>
            <a:bodyPr wrap="none" anchor="ctr"/>
            <a:lstStyle/>
            <a:p>
              <a:endParaRPr lang="en-US" dirty="0"/>
            </a:p>
          </p:txBody>
        </p:sp>
      </p:grpSp>
      <p:sp>
        <p:nvSpPr>
          <p:cNvPr id="70" name="Line 25"/>
          <p:cNvSpPr>
            <a:spLocks noChangeShapeType="1"/>
          </p:cNvSpPr>
          <p:nvPr/>
        </p:nvSpPr>
        <p:spPr bwMode="auto">
          <a:xfrm flipH="1">
            <a:off x="3200399" y="3534769"/>
            <a:ext cx="2367887" cy="1799231"/>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blinds(horizontal)">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1" nodeType="clickEffect">
                                  <p:stCondLst>
                                    <p:cond delay="0"/>
                                  </p:stCondLst>
                                  <p:childTnLst>
                                    <p:animEffect transition="out" filter="blinds(horizontal)">
                                      <p:cBhvr>
                                        <p:cTn id="15" dur="500"/>
                                        <p:tgtEl>
                                          <p:spTgt spid="70"/>
                                        </p:tgtEl>
                                      </p:cBhvr>
                                    </p:animEffect>
                                    <p:set>
                                      <p:cBhvr>
                                        <p:cTn id="16" dur="1" fill="hold">
                                          <p:stCondLst>
                                            <p:cond delay="499"/>
                                          </p:stCondLst>
                                        </p:cTn>
                                        <p:tgtEl>
                                          <p:spTgt spid="70"/>
                                        </p:tgtEl>
                                        <p:attrNameLst>
                                          <p:attrName>style.visibility</p:attrName>
                                        </p:attrNameLst>
                                      </p:cBhvr>
                                      <p:to>
                                        <p:strVal val="hidden"/>
                                      </p:to>
                                    </p:se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00"/>
                                        </p:tgtEl>
                                      </p:cBhvr>
                                    </p:animEffect>
                                    <p:set>
                                      <p:cBhvr>
                                        <p:cTn id="32" dur="1" fill="hold">
                                          <p:stCondLst>
                                            <p:cond delay="499"/>
                                          </p:stCondLst>
                                        </p:cTn>
                                        <p:tgtEl>
                                          <p:spTgt spid="100"/>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124"/>
                                        </p:tgtEl>
                                        <p:attrNameLst>
                                          <p:attrName>style.visibility</p:attrName>
                                        </p:attrNameLst>
                                      </p:cBhvr>
                                      <p:to>
                                        <p:strVal val="visible"/>
                                      </p:to>
                                    </p:set>
                                    <p:animEffect transition="in" filter="dissolve">
                                      <p:cBhvr>
                                        <p:cTn id="36"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24" grpId="0" animBg="1"/>
      <p:bldP spid="70" grpId="0" animBg="1"/>
      <p:bldP spid="70"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Test Enhanced Linked List (10/11)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51</a:t>
            </a:fld>
            <a:endParaRPr lang="en-US" sz="1600" dirty="0"/>
          </a:p>
        </p:txBody>
      </p:sp>
      <p:grpSp>
        <p:nvGrpSpPr>
          <p:cNvPr id="4" name="Group 31"/>
          <p:cNvGrpSpPr/>
          <p:nvPr/>
        </p:nvGrpSpPr>
        <p:grpSpPr>
          <a:xfrm>
            <a:off x="304800" y="1066800"/>
            <a:ext cx="8534400" cy="5026224"/>
            <a:chOff x="304800" y="1071979"/>
            <a:chExt cx="8686800" cy="5026224"/>
          </a:xfrm>
        </p:grpSpPr>
        <p:sp>
          <p:nvSpPr>
            <p:cNvPr id="33" name="TextBox 32"/>
            <p:cNvSpPr txBox="1"/>
            <p:nvPr/>
          </p:nvSpPr>
          <p:spPr>
            <a:xfrm>
              <a:off x="304800" y="1143000"/>
              <a:ext cx="8686800" cy="495520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TestEnhancedLinkedList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r>
                <a:rPr lang="en-SG" sz="1300" b="1" dirty="0" smtClean="0">
                  <a:solidFill>
                    <a:srgbClr val="0000FF"/>
                  </a:solidFill>
                  <a:latin typeface="Courier New" pitchFamily="49" charset="0"/>
                  <a:cs typeface="Courier New" pitchFamily="49" charset="0"/>
                </a:rPr>
                <a:t>throws</a:t>
              </a:r>
              <a:r>
                <a:rPr lang="en-SG" sz="1300" b="1" dirty="0" smtClean="0">
                  <a:latin typeface="Courier New" pitchFamily="49" charset="0"/>
                  <a:cs typeface="Courier New" pitchFamily="49" charset="0"/>
                </a:rPr>
                <a:t> NoSuchElementException </a:t>
              </a:r>
              <a:r>
                <a:rPr lang="en-SG" sz="1600" b="1" dirty="0" smtClean="0">
                  <a:latin typeface="Courier New" pitchFamily="49" charset="0"/>
                  <a:cs typeface="Courier New" pitchFamily="49" charset="0"/>
                </a:rPr>
                <a:t>{</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EnhancedLinkedList &lt;String&gt; list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EnhancedLinkedList &lt;String&gt;();</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1"</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"bbb"</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"ccc"</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2"</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ListNode &lt;String&gt; current = list.getHead();</a:t>
              </a:r>
            </a:p>
            <a:p>
              <a:pPr>
                <a:tabLst>
                  <a:tab pos="269875" algn="l"/>
                  <a:tab pos="539750" algn="l"/>
                  <a:tab pos="809625" algn="l"/>
                  <a:tab pos="1079500" algn="l"/>
                </a:tabLst>
              </a:pPr>
              <a:r>
                <a:rPr lang="en-SG" sz="1600" b="1" dirty="0" smtClean="0">
                  <a:latin typeface="Courier New" pitchFamily="49" charset="0"/>
                  <a:cs typeface="Courier New" pitchFamily="49" charset="0"/>
                </a:rPr>
                <a:t>		list.addAfter(current, </a:t>
              </a:r>
              <a:r>
                <a:rPr lang="en-SG" sz="1600" b="1" dirty="0" smtClean="0">
                  <a:solidFill>
                    <a:srgbClr val="006600"/>
                  </a:solidFill>
                  <a:latin typeface="Courier New" pitchFamily="49" charset="0"/>
                  <a:cs typeface="Courier New" pitchFamily="49" charset="0"/>
                </a:rPr>
                <a:t>"xxx"</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list.addAfter(current, </a:t>
              </a:r>
              <a:r>
                <a:rPr lang="en-SG" sz="1600" b="1" dirty="0" smtClean="0">
                  <a:solidFill>
                    <a:srgbClr val="006600"/>
                  </a:solidFill>
                  <a:latin typeface="Courier New" pitchFamily="49" charset="0"/>
                  <a:cs typeface="Courier New" pitchFamily="49" charset="0"/>
                </a:rPr>
                <a:t>"yyy"</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TestEnhancedLinkedList.java</a:t>
              </a:r>
            </a:p>
          </p:txBody>
        </p:sp>
      </p:grpSp>
      <p:sp>
        <p:nvSpPr>
          <p:cNvPr id="11" name="TextBox 10"/>
          <p:cNvSpPr txBox="1"/>
          <p:nvPr/>
        </p:nvSpPr>
        <p:spPr>
          <a:xfrm>
            <a:off x="3810000" y="3124200"/>
            <a:ext cx="4800600" cy="1477328"/>
          </a:xfrm>
          <a:prstGeom prst="rect">
            <a:avLst/>
          </a:prstGeom>
          <a:solidFill>
            <a:srgbClr val="CCFFCC"/>
          </a:solidFill>
          <a:ln w="12700">
            <a:solidFill>
              <a:schemeClr val="tx1"/>
            </a:solidFill>
          </a:ln>
        </p:spPr>
        <p:txBody>
          <a:bodyPr wrap="square" rtlCol="0">
            <a:spAutoFit/>
          </a:bodyPr>
          <a:lstStyle/>
          <a:p>
            <a:r>
              <a:rPr lang="en-US" b="1" dirty="0" smtClean="0">
                <a:latin typeface="Courier New" pitchFamily="49" charset="0"/>
                <a:cs typeface="Courier New" pitchFamily="49" charset="0"/>
              </a:rPr>
              <a:t>Part 1</a:t>
            </a:r>
          </a:p>
          <a:p>
            <a:r>
              <a:rPr lang="en-US" b="1" dirty="0" smtClean="0">
                <a:latin typeface="Courier New" pitchFamily="49" charset="0"/>
                <a:cs typeface="Courier New" pitchFamily="49" charset="0"/>
              </a:rPr>
              <a:t>List is: ccc, bbb, aaa.</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Part 2</a:t>
            </a:r>
          </a:p>
          <a:p>
            <a:r>
              <a:rPr lang="en-US" b="1" dirty="0" smtClean="0">
                <a:latin typeface="Courier New" pitchFamily="49" charset="0"/>
                <a:cs typeface="Courier New" pitchFamily="49" charset="0"/>
              </a:rPr>
              <a:t>List is: ccc, yyy, xxx, bbb, aaa.</a:t>
            </a:r>
            <a:endParaRPr lang="en-SG" b="1" dirty="0">
              <a:latin typeface="Courier New" pitchFamily="49" charset="0"/>
              <a:cs typeface="Courier New" pitchFamily="49" charset="0"/>
            </a:endParaRPr>
          </a:p>
        </p:txBody>
      </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Test Enhanced Linked List (11/11)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52</a:t>
            </a:fld>
            <a:endParaRPr lang="en-US" sz="1600" dirty="0"/>
          </a:p>
        </p:txBody>
      </p:sp>
      <p:grpSp>
        <p:nvGrpSpPr>
          <p:cNvPr id="4" name="Group 31"/>
          <p:cNvGrpSpPr/>
          <p:nvPr/>
        </p:nvGrpSpPr>
        <p:grpSpPr>
          <a:xfrm>
            <a:off x="304800" y="1219200"/>
            <a:ext cx="8534400" cy="4287560"/>
            <a:chOff x="304800" y="1071979"/>
            <a:chExt cx="8686800" cy="4287560"/>
          </a:xfrm>
        </p:grpSpPr>
        <p:sp>
          <p:nvSpPr>
            <p:cNvPr id="33" name="TextBox 32"/>
            <p:cNvSpPr txBox="1"/>
            <p:nvPr/>
          </p:nvSpPr>
          <p:spPr>
            <a:xfrm>
              <a:off x="304800" y="1143000"/>
              <a:ext cx="8686800" cy="421653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dirty="0" smtClean="0">
                  <a:solidFill>
                    <a:srgbClr val="663300"/>
                  </a:solidFill>
                  <a:cs typeface="Courier New" pitchFamily="49" charset="0"/>
                </a:rPr>
                <a:t>// (continue from previous slide)</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3"</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US" sz="1600" b="1" dirty="0" smtClean="0">
                  <a:latin typeface="Courier New" pitchFamily="49" charset="0"/>
                  <a:cs typeface="Courier New" pitchFamily="49" charset="0"/>
                </a:rPr>
                <a:t>		current = list.getHead();</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current = current.getNext();</a:t>
              </a:r>
            </a:p>
            <a:p>
              <a:pPr>
                <a:tabLst>
                  <a:tab pos="269875" algn="l"/>
                  <a:tab pos="539750" algn="l"/>
                  <a:tab pos="809625" algn="l"/>
                  <a:tab pos="1079500" algn="l"/>
                </a:tabLst>
              </a:pPr>
              <a:r>
                <a:rPr lang="en-US" sz="1600" b="1" dirty="0" smtClean="0">
                  <a:latin typeface="Courier New" pitchFamily="49" charset="0"/>
                  <a:cs typeface="Courier New" pitchFamily="49" charset="0"/>
                </a:rPr>
                <a:t>			list.removeAfter(current);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US" sz="1600" b="1" dirty="0" smtClean="0">
                  <a:latin typeface="Courier New" pitchFamily="49" charset="0"/>
                  <a:cs typeface="Courier New" pitchFamily="49" charset="0"/>
                </a:rPr>
                <a:t>		}</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4"</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list.removeAfter(null);</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TestEnhancedLinkedList.java</a:t>
              </a:r>
            </a:p>
          </p:txBody>
        </p:sp>
      </p:grpSp>
      <p:sp>
        <p:nvSpPr>
          <p:cNvPr id="12" name="TextBox 11"/>
          <p:cNvSpPr txBox="1"/>
          <p:nvPr/>
        </p:nvSpPr>
        <p:spPr>
          <a:xfrm>
            <a:off x="4572000" y="3048000"/>
            <a:ext cx="4191000" cy="1477328"/>
          </a:xfrm>
          <a:prstGeom prst="rect">
            <a:avLst/>
          </a:prstGeom>
          <a:solidFill>
            <a:srgbClr val="CCFFCC"/>
          </a:solidFill>
          <a:ln w="12700">
            <a:solidFill>
              <a:schemeClr val="tx1"/>
            </a:solidFill>
          </a:ln>
        </p:spPr>
        <p:txBody>
          <a:bodyPr wrap="square" rtlCol="0">
            <a:spAutoFit/>
          </a:bodyPr>
          <a:lstStyle/>
          <a:p>
            <a:r>
              <a:rPr lang="en-US" b="1" dirty="0" smtClean="0">
                <a:latin typeface="Courier New" pitchFamily="49" charset="0"/>
                <a:cs typeface="Courier New" pitchFamily="49" charset="0"/>
              </a:rPr>
              <a:t>Part 3</a:t>
            </a:r>
          </a:p>
          <a:p>
            <a:r>
              <a:rPr lang="en-US" b="1" dirty="0" smtClean="0">
                <a:latin typeface="Courier New" pitchFamily="49" charset="0"/>
                <a:cs typeface="Courier New" pitchFamily="49" charset="0"/>
              </a:rPr>
              <a:t>List is: ccc, yyy, bbb, aaa.</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Part 4</a:t>
            </a:r>
          </a:p>
          <a:p>
            <a:r>
              <a:rPr lang="en-US" b="1" dirty="0" smtClean="0">
                <a:latin typeface="Courier New" pitchFamily="49" charset="0"/>
                <a:cs typeface="Courier New" pitchFamily="49" charset="0"/>
              </a:rPr>
              <a:t>List is: yyy, bbb, aaa.</a:t>
            </a:r>
            <a:endParaRPr lang="en-SG" b="1" dirty="0">
              <a:latin typeface="Courier New" pitchFamily="49" charset="0"/>
              <a:cs typeface="Courier New" pitchFamily="49" charset="0"/>
            </a:endParaRPr>
          </a:p>
        </p:txBody>
      </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 </a:t>
            </a:r>
            <a:r>
              <a:rPr lang="en-US" sz="3600" dirty="0" smtClean="0">
                <a:latin typeface="Britannic Bold" panose="020B0903060703020204" pitchFamily="34" charset="0"/>
              </a:rPr>
              <a:t>Linked Lists: Variants</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53</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smtClean="0">
                <a:solidFill>
                  <a:srgbClr val="FF0000"/>
                </a:solidFill>
              </a:rPr>
              <a:t>OVERVIEW!</a:t>
            </a:r>
            <a:endParaRPr lang="en-SG" sz="3600" dirty="0">
              <a:solidFill>
                <a:srgbClr val="FF0000"/>
              </a:solidFill>
            </a:endParaRPr>
          </a:p>
        </p:txBody>
      </p:sp>
      <p:sp>
        <p:nvSpPr>
          <p:cNvPr id="69" name="Rectangle 68"/>
          <p:cNvSpPr/>
          <p:nvPr/>
        </p:nvSpPr>
        <p:spPr>
          <a:xfrm>
            <a:off x="3419872" y="4488850"/>
            <a:ext cx="1837928" cy="1568442"/>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70"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8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element</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next</a:t>
              </a:r>
              <a:endParaRPr lang="en-US" altLang="ja-JP" sz="1200" dirty="0">
                <a:ea typeface="ＭＳ Ｐゴシック" pitchFamily="34" charset="-128"/>
              </a:endParaRP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smtClean="0">
                  <a:solidFill>
                    <a:srgbClr val="000000"/>
                  </a:solidFill>
                  <a:latin typeface="Arial" charset="0"/>
                  <a:ea typeface="ＭＳ Ｐゴシック" pitchFamily="34" charset="-128"/>
                </a:rPr>
                <a:t>+ getNext()</a:t>
              </a:r>
            </a:p>
            <a:p>
              <a:r>
                <a:rPr lang="en-US" altLang="ja-JP" sz="1200" dirty="0" smtClean="0">
                  <a:solidFill>
                    <a:srgbClr val="000000"/>
                  </a:solidFill>
                  <a:latin typeface="Arial" charset="0"/>
                  <a:ea typeface="ＭＳ Ｐゴシック" pitchFamily="34" charset="-128"/>
                </a:rPr>
                <a:t>+ getElement()</a:t>
              </a:r>
            </a:p>
            <a:p>
              <a:r>
                <a:rPr lang="en-US" altLang="ja-JP" sz="1200" dirty="0" smtClean="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99"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smtClean="0"/>
              <a:t>has-a</a:t>
            </a:r>
            <a:endParaRPr lang="en-SG" sz="1200" dirty="0"/>
          </a:p>
        </p:txBody>
      </p:sp>
      <p:grpSp>
        <p:nvGrpSpPr>
          <p:cNvPr id="124"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p>
            <a:p>
              <a:r>
                <a:rPr lang="en-US" altLang="ja-JP" sz="1100" b="1" dirty="0" smtClean="0">
                  <a:solidFill>
                    <a:srgbClr val="000000"/>
                  </a:solidFill>
                  <a:ea typeface="ＭＳ Ｐゴシック" pitchFamily="34" charset="-128"/>
                </a:rPr>
                <a:t>+ getHead()</a:t>
              </a:r>
            </a:p>
            <a:p>
              <a:r>
                <a:rPr lang="en-US" altLang="ja-JP" sz="1100" b="1" dirty="0" smtClean="0">
                  <a:solidFill>
                    <a:srgbClr val="000000"/>
                  </a:solidFill>
                  <a:ea typeface="ＭＳ Ｐゴシック" pitchFamily="34" charset="-128"/>
                </a:rPr>
                <a:t>+ addAfter(ListNode &lt;E&gt; curr, E item)</a:t>
              </a:r>
            </a:p>
            <a:p>
              <a:r>
                <a:rPr lang="en-US" altLang="ja-JP" sz="1100" b="1" dirty="0" smtClean="0">
                  <a:solidFill>
                    <a:srgbClr val="000000"/>
                  </a:solidFill>
                  <a:ea typeface="ＭＳ Ｐゴシック" pitchFamily="34" charset="-128"/>
                </a:rPr>
                <a:t>+ removeAfter(ListNode &lt;E&gt; curr)</a:t>
              </a:r>
            </a:p>
            <a:p>
              <a:r>
                <a:rPr lang="en-US" altLang="ja-JP" sz="1100" b="1" dirty="0" smtClean="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140"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smtClean="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49"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p>
            <a:p>
              <a:r>
                <a:rPr lang="en-US" altLang="ja-JP" sz="1200" b="1" dirty="0" smtClean="0">
                  <a:solidFill>
                    <a:srgbClr val="000000"/>
                  </a:solidFill>
                  <a:latin typeface="Arial" charset="0"/>
                  <a:ea typeface="ＭＳ Ｐゴシック" pitchFamily="34" charset="-128"/>
                </a:rPr>
                <a:t>- tail</a:t>
              </a:r>
            </a:p>
            <a:p>
              <a:r>
                <a:rPr lang="en-US" altLang="ja-JP" sz="1200" dirty="0" smtClean="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smtClean="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smtClean="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smtClean="0"/>
              <a:t>has-a</a:t>
            </a:r>
            <a:endParaRPr lang="en-SG" sz="1200" dirty="0"/>
          </a:p>
        </p:txBody>
      </p:sp>
      <p:sp>
        <p:nvSpPr>
          <p:cNvPr id="5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(1/10)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799"/>
            <a:ext cx="8458200" cy="2617177"/>
          </a:xfrm>
        </p:spPr>
        <p:txBody>
          <a:bodyPr>
            <a:normAutofit fontScale="92500" lnSpcReduction="10000"/>
          </a:bodyPr>
          <a:lstStyle/>
          <a:p>
            <a:pPr>
              <a:spcBef>
                <a:spcPts val="600"/>
              </a:spcBef>
            </a:pPr>
            <a:r>
              <a:rPr lang="en-GB" sz="2400" dirty="0" smtClean="0"/>
              <a:t>We further improve on </a:t>
            </a:r>
            <a:r>
              <a:rPr lang="en-GB" sz="2400" dirty="0" smtClean="0">
                <a:solidFill>
                  <a:srgbClr val="0000FF"/>
                </a:solidFill>
              </a:rPr>
              <a:t>Enhanced Linked List</a:t>
            </a:r>
            <a:endParaRPr lang="en-GB" sz="2400" dirty="0" smtClean="0"/>
          </a:p>
          <a:p>
            <a:pPr lvl="1">
              <a:spcBef>
                <a:spcPts val="600"/>
              </a:spcBef>
            </a:pPr>
            <a:r>
              <a:rPr lang="en-GB" sz="2000" dirty="0" smtClean="0"/>
              <a:t>To address the issue that adding to the end is slow</a:t>
            </a:r>
          </a:p>
          <a:p>
            <a:pPr lvl="1">
              <a:spcBef>
                <a:spcPts val="600"/>
              </a:spcBef>
            </a:pPr>
            <a:r>
              <a:rPr lang="en-GB" sz="2000" dirty="0" smtClean="0"/>
              <a:t>Add an extra data member called </a:t>
            </a:r>
            <a:r>
              <a:rPr lang="en-GB" sz="2000" dirty="0" smtClean="0">
                <a:solidFill>
                  <a:srgbClr val="C00000"/>
                </a:solidFill>
              </a:rPr>
              <a:t>tail</a:t>
            </a:r>
          </a:p>
          <a:p>
            <a:pPr lvl="1">
              <a:spcBef>
                <a:spcPts val="600"/>
              </a:spcBef>
            </a:pPr>
            <a:r>
              <a:rPr lang="en-GB" sz="2000" dirty="0" smtClean="0"/>
              <a:t>Extra data member means extra maintenance too – no free lunch!</a:t>
            </a:r>
          </a:p>
          <a:p>
            <a:pPr lvl="1">
              <a:spcBef>
                <a:spcPts val="600"/>
              </a:spcBef>
            </a:pPr>
            <a:r>
              <a:rPr lang="en-GB" sz="2000" dirty="0" smtClean="0"/>
              <a:t>(Note: We could have created this </a:t>
            </a:r>
            <a:r>
              <a:rPr lang="en-GB" sz="2000" dirty="0">
                <a:solidFill>
                  <a:srgbClr val="0000FF"/>
                </a:solidFill>
              </a:rPr>
              <a:t>T</a:t>
            </a:r>
            <a:r>
              <a:rPr lang="en-GB" sz="2000" dirty="0" smtClean="0">
                <a:solidFill>
                  <a:srgbClr val="0000FF"/>
                </a:solidFill>
              </a:rPr>
              <a:t>ailed Linked List </a:t>
            </a:r>
            <a:r>
              <a:rPr lang="en-GB" sz="2000" dirty="0" smtClean="0"/>
              <a:t>as a subclass of </a:t>
            </a:r>
            <a:r>
              <a:rPr lang="en-GB" sz="2000" dirty="0" smtClean="0">
                <a:solidFill>
                  <a:srgbClr val="0000FF"/>
                </a:solidFill>
              </a:rPr>
              <a:t>Enhanced Linked List</a:t>
            </a:r>
            <a:r>
              <a:rPr lang="en-GB" sz="2000" dirty="0" smtClean="0"/>
              <a:t>, but here we will create it from scratch.)</a:t>
            </a:r>
          </a:p>
          <a:p>
            <a:pPr>
              <a:spcBef>
                <a:spcPts val="1200"/>
              </a:spcBef>
            </a:pPr>
            <a:r>
              <a:rPr lang="en-GB" sz="2400" dirty="0" smtClean="0"/>
              <a:t>Difficulty: Learn to take care of ALL cases of updating...</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54</a:t>
            </a:fld>
            <a:endParaRPr lang="en-US" sz="1600" dirty="0"/>
          </a:p>
        </p:txBody>
      </p:sp>
      <p:sp>
        <p:nvSpPr>
          <p:cNvPr id="11"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13"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15"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4" name="Group 74"/>
          <p:cNvGrpSpPr/>
          <p:nvPr/>
        </p:nvGrpSpPr>
        <p:grpSpPr>
          <a:xfrm>
            <a:off x="1447800" y="4495800"/>
            <a:ext cx="1585912" cy="903287"/>
            <a:chOff x="762000" y="-1468921"/>
            <a:chExt cx="1585912" cy="903287"/>
          </a:xfrm>
        </p:grpSpPr>
        <p:sp>
          <p:nvSpPr>
            <p:cNvPr id="17"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8"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20"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 name="Group 32"/>
          <p:cNvGrpSpPr/>
          <p:nvPr/>
        </p:nvGrpSpPr>
        <p:grpSpPr>
          <a:xfrm>
            <a:off x="5681652" y="5410200"/>
            <a:ext cx="1161197" cy="508000"/>
            <a:chOff x="4919652" y="3447566"/>
            <a:chExt cx="1161197" cy="508000"/>
          </a:xfrm>
        </p:grpSpPr>
        <p:sp>
          <p:nvSpPr>
            <p:cNvPr id="2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6" name="Group 37"/>
          <p:cNvGrpSpPr/>
          <p:nvPr/>
        </p:nvGrpSpPr>
        <p:grpSpPr>
          <a:xfrm>
            <a:off x="2133600" y="5410201"/>
            <a:ext cx="1161197" cy="533399"/>
            <a:chOff x="1676400" y="4267201"/>
            <a:chExt cx="1161197" cy="533399"/>
          </a:xfrm>
        </p:grpSpPr>
        <p:sp>
          <p:nvSpPr>
            <p:cNvPr id="2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7" name="Line 14"/>
            <p:cNvSpPr>
              <a:spLocks noChangeShapeType="1"/>
            </p:cNvSpPr>
            <p:nvPr/>
          </p:nvSpPr>
          <p:spPr bwMode="auto">
            <a:xfrm>
              <a:off x="2356697" y="4267201"/>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4" name="Group 38"/>
          <p:cNvGrpSpPr/>
          <p:nvPr/>
        </p:nvGrpSpPr>
        <p:grpSpPr>
          <a:xfrm>
            <a:off x="3886200" y="5410200"/>
            <a:ext cx="1161197" cy="533399"/>
            <a:chOff x="1676400" y="4267200"/>
            <a:chExt cx="1161197" cy="533399"/>
          </a:xfrm>
        </p:grpSpPr>
        <p:sp>
          <p:nvSpPr>
            <p:cNvPr id="3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1" name="Line 14"/>
            <p:cNvSpPr>
              <a:spLocks noChangeShapeType="1"/>
            </p:cNvSpPr>
            <p:nvPr/>
          </p:nvSpPr>
          <p:spPr bwMode="auto">
            <a:xfrm>
              <a:off x="2356697" y="4267200"/>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6" name="Group 46"/>
          <p:cNvGrpSpPr/>
          <p:nvPr/>
        </p:nvGrpSpPr>
        <p:grpSpPr>
          <a:xfrm>
            <a:off x="7467600" y="5410200"/>
            <a:ext cx="1161197" cy="508000"/>
            <a:chOff x="1676400" y="4267200"/>
            <a:chExt cx="1161197" cy="508000"/>
          </a:xfrm>
        </p:grpSpPr>
        <p:sp>
          <p:nvSpPr>
            <p:cNvPr id="3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3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1" name="Group 49"/>
          <p:cNvGrpSpPr/>
          <p:nvPr/>
        </p:nvGrpSpPr>
        <p:grpSpPr>
          <a:xfrm>
            <a:off x="6781800" y="4191000"/>
            <a:ext cx="1401287" cy="1219200"/>
            <a:chOff x="5715000" y="4495800"/>
            <a:chExt cx="1401287" cy="1219200"/>
          </a:xfrm>
        </p:grpSpPr>
        <p:sp>
          <p:nvSpPr>
            <p:cNvPr id="9"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0"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tail</a:t>
              </a:r>
              <a:endParaRPr lang="en-US" sz="2000" i="1" dirty="0">
                <a:solidFill>
                  <a:srgbClr val="C00000"/>
                </a:solidFill>
                <a:latin typeface="Helvetica" pitchFamily="34" charset="0"/>
              </a:endParaRPr>
            </a:p>
          </p:txBody>
        </p:sp>
        <p:sp>
          <p:nvSpPr>
            <p:cNvPr id="49"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4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(2/10)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smtClean="0"/>
              <a:t>A new data member: </a:t>
            </a:r>
            <a:r>
              <a:rPr lang="en-GB" sz="2400" dirty="0" smtClean="0">
                <a:solidFill>
                  <a:srgbClr val="C00000"/>
                </a:solidFill>
              </a:rPr>
              <a:t>tail</a:t>
            </a:r>
          </a:p>
          <a:p>
            <a:pPr>
              <a:spcBef>
                <a:spcPts val="600"/>
              </a:spcBef>
            </a:pPr>
            <a:r>
              <a:rPr lang="en-GB" sz="2400" dirty="0" smtClean="0"/>
              <a:t>Extra maintenance needed, eg: see </a:t>
            </a:r>
            <a:r>
              <a:rPr lang="en-GB" sz="2400" dirty="0" smtClean="0">
                <a:solidFill>
                  <a:srgbClr val="C00000"/>
                </a:solidFill>
              </a:rPr>
              <a:t>addFirst()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55</a:t>
            </a:fld>
            <a:endParaRPr lang="en-US" sz="1600" dirty="0"/>
          </a:p>
        </p:txBody>
      </p:sp>
      <p:grpSp>
        <p:nvGrpSpPr>
          <p:cNvPr id="4" name="Group 31"/>
          <p:cNvGrpSpPr/>
          <p:nvPr/>
        </p:nvGrpSpPr>
        <p:grpSpPr>
          <a:xfrm>
            <a:off x="609600" y="2057400"/>
            <a:ext cx="8153400" cy="3861852"/>
            <a:chOff x="685800" y="1066800"/>
            <a:chExt cx="8153400" cy="3861852"/>
          </a:xfrm>
        </p:grpSpPr>
        <p:sp>
          <p:nvSpPr>
            <p:cNvPr id="43" name="TextBox 42"/>
            <p:cNvSpPr txBox="1"/>
            <p:nvPr/>
          </p:nvSpPr>
          <p:spPr>
            <a:xfrm>
              <a:off x="685800" y="1143000"/>
              <a:ext cx="8153400" cy="378565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solidFill>
                    <a:srgbClr val="7030A0"/>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de-DE" sz="1600" b="1" dirty="0" smtClean="0">
                  <a:solidFill>
                    <a:srgbClr val="0000FF"/>
                  </a:solidFill>
                  <a:latin typeface="Courier New" pitchFamily="49" charset="0"/>
                  <a:cs typeface="Courier New" pitchFamily="49" charset="0"/>
                </a:rPr>
                <a:t>class</a:t>
              </a:r>
              <a:r>
                <a:rPr lang="de-DE" sz="1600" b="1" dirty="0" smtClean="0">
                  <a:latin typeface="Courier New" pitchFamily="49" charset="0"/>
                  <a:cs typeface="Courier New" pitchFamily="49" charset="0"/>
                </a:rPr>
                <a:t> TailedLinkedList &lt;E&gt; </a:t>
              </a:r>
              <a:r>
                <a:rPr lang="en-US" sz="1600" b="1" dirty="0" smtClean="0">
                  <a:solidFill>
                    <a:srgbClr val="0000FF"/>
                  </a:solidFill>
                  <a:latin typeface="Courier New" pitchFamily="49" charset="0"/>
                  <a:cs typeface="Courier New" pitchFamily="49" charset="0"/>
                </a:rPr>
                <a:t>implements</a:t>
              </a:r>
              <a:r>
                <a:rPr lang="en-US" sz="1600" b="1" dirty="0" smtClean="0">
                  <a:latin typeface="Courier New" pitchFamily="49" charset="0"/>
                  <a:cs typeface="Courier New" pitchFamily="49" charset="0"/>
                </a:rPr>
                <a:t> EnhancedListInterface &lt;E&gt; </a:t>
              </a:r>
              <a:r>
                <a:rPr lang="de-DE" sz="1600" b="1" dirty="0" smtClean="0">
                  <a:latin typeface="Courier New" pitchFamily="49" charset="0"/>
                  <a:cs typeface="Courier New" pitchFamily="49" charset="0"/>
                </a:rPr>
                <a:t>{</a:t>
              </a:r>
            </a:p>
            <a:p>
              <a:pPr>
                <a:tabLst>
                  <a:tab pos="266700"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ListNode &lt;E&gt; head =</a:t>
              </a:r>
              <a:r>
                <a:rPr lang="en-US" sz="1600" b="1" dirty="0" smtClean="0">
                  <a:solidFill>
                    <a:srgbClr val="006600"/>
                  </a:solidFill>
                  <a:latin typeface="Courier New" pitchFamily="49" charset="0"/>
                  <a:cs typeface="Courier New" pitchFamily="49" charset="0"/>
                </a:rPr>
                <a:t> null</a:t>
              </a:r>
              <a:r>
                <a:rPr lang="en-US"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ListNode &lt;E&gt; tail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a:t>
              </a:r>
              <a:r>
                <a:rPr lang="en-SG" sz="1600" b="1" dirty="0" smtClean="0">
                  <a:latin typeface="Courier New" pitchFamily="49" charset="0"/>
                  <a:cs typeface="Courier New" pitchFamily="49" charset="0"/>
                </a:rPr>
                <a:t>ListNode &lt;E&gt; getTail()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tail;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addFirst(E item)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US" sz="1600" b="1" dirty="0" smtClean="0">
                  <a:latin typeface="Courier New" pitchFamily="49" charset="0"/>
                  <a:cs typeface="Courier New" pitchFamily="49" charset="0"/>
                </a:rPr>
                <a:t>head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ListNode &lt;E&gt; (item, head);</a:t>
              </a:r>
            </a:p>
            <a:p>
              <a:pPr>
                <a:tabLst>
                  <a:tab pos="269875" algn="l"/>
                  <a:tab pos="539750" algn="l"/>
                  <a:tab pos="809625" algn="l"/>
                  <a:tab pos="1079500" algn="l"/>
                </a:tabLst>
              </a:pPr>
              <a:r>
                <a:rPr lang="en-US" sz="1600" b="1" dirty="0" smtClean="0">
                  <a:latin typeface="Courier New" pitchFamily="49" charset="0"/>
                  <a:cs typeface="Courier New" pitchFamily="49" charset="0"/>
                </a:rPr>
                <a:t>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(num_nodes == </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tail = head;</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grpSp>
        <p:nvGrpSpPr>
          <p:cNvPr id="29" name="Group 28"/>
          <p:cNvGrpSpPr/>
          <p:nvPr/>
        </p:nvGrpSpPr>
        <p:grpSpPr>
          <a:xfrm>
            <a:off x="752475" y="3171825"/>
            <a:ext cx="6105525" cy="2466975"/>
            <a:chOff x="752475" y="3324225"/>
            <a:chExt cx="6105525" cy="2466975"/>
          </a:xfrm>
        </p:grpSpPr>
        <p:sp>
          <p:nvSpPr>
            <p:cNvPr id="9" name="Rounded Rectangle 8"/>
            <p:cNvSpPr/>
            <p:nvPr/>
          </p:nvSpPr>
          <p:spPr>
            <a:xfrm>
              <a:off x="752475" y="3324225"/>
              <a:ext cx="44196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Rounded Rectangle 9"/>
            <p:cNvSpPr/>
            <p:nvPr/>
          </p:nvSpPr>
          <p:spPr>
            <a:xfrm>
              <a:off x="762000" y="4038600"/>
              <a:ext cx="6096000" cy="2476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ounded Rectangle 10"/>
            <p:cNvSpPr/>
            <p:nvPr/>
          </p:nvSpPr>
          <p:spPr>
            <a:xfrm>
              <a:off x="1143000" y="5257800"/>
              <a:ext cx="34290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28" name="Group 27"/>
          <p:cNvGrpSpPr/>
          <p:nvPr/>
        </p:nvGrpSpPr>
        <p:grpSpPr>
          <a:xfrm>
            <a:off x="4648200" y="3352800"/>
            <a:ext cx="3733800" cy="1981200"/>
            <a:chOff x="4648200" y="3505200"/>
            <a:chExt cx="3733800" cy="1981200"/>
          </a:xfrm>
        </p:grpSpPr>
        <p:cxnSp>
          <p:nvCxnSpPr>
            <p:cNvPr id="13" name="Straight Arrow Connector 12"/>
            <p:cNvCxnSpPr/>
            <p:nvPr/>
          </p:nvCxnSpPr>
          <p:spPr>
            <a:xfrm flipH="1" flipV="1">
              <a:off x="5257800" y="3505200"/>
              <a:ext cx="2438400" cy="10668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705600" y="4343400"/>
              <a:ext cx="762000" cy="2286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1"/>
            </p:cNvCxnSpPr>
            <p:nvPr/>
          </p:nvCxnSpPr>
          <p:spPr>
            <a:xfrm flipH="1">
              <a:off x="4648200" y="4756666"/>
              <a:ext cx="2438400" cy="72973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86600" y="4572000"/>
              <a:ext cx="12954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New code</a:t>
              </a:r>
              <a:endParaRPr lang="en-SG" dirty="0"/>
            </a:p>
          </p:txBody>
        </p:sp>
      </p:grpSp>
      <p:sp>
        <p:nvSpPr>
          <p:cNvPr id="1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(3/10)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smtClean="0"/>
              <a:t>With the new member </a:t>
            </a:r>
            <a:r>
              <a:rPr lang="en-GB" sz="2400" dirty="0" smtClean="0">
                <a:solidFill>
                  <a:srgbClr val="C00000"/>
                </a:solidFill>
              </a:rPr>
              <a:t>tail</a:t>
            </a:r>
            <a:r>
              <a:rPr lang="en-GB" sz="2400" dirty="0" smtClean="0"/>
              <a:t>, can add to the end of the list directly by creating a new method </a:t>
            </a:r>
            <a:r>
              <a:rPr lang="en-GB" sz="2400" dirty="0" smtClean="0">
                <a:solidFill>
                  <a:srgbClr val="0000FF"/>
                </a:solidFill>
              </a:rPr>
              <a:t>addLast()</a:t>
            </a:r>
          </a:p>
          <a:p>
            <a:pPr lvl="1">
              <a:spcBef>
                <a:spcPts val="0"/>
              </a:spcBef>
            </a:pPr>
            <a:r>
              <a:rPr lang="en-GB" sz="2000" dirty="0" smtClean="0"/>
              <a:t>Remember to update </a:t>
            </a:r>
            <a:r>
              <a:rPr lang="en-GB" sz="2000" dirty="0" smtClean="0">
                <a:solidFill>
                  <a:srgbClr val="C00000"/>
                </a:solidFill>
              </a:rPr>
              <a:t>tail</a:t>
            </a:r>
            <a:endParaRPr lang="en-GB" sz="2400" dirty="0" smtClean="0">
              <a:solidFill>
                <a:srgbClr val="C00000"/>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56</a:t>
            </a:fld>
            <a:endParaRPr lang="en-US" sz="1600" dirty="0"/>
          </a:p>
        </p:txBody>
      </p:sp>
      <p:grpSp>
        <p:nvGrpSpPr>
          <p:cNvPr id="4" name="Group 31"/>
          <p:cNvGrpSpPr/>
          <p:nvPr/>
        </p:nvGrpSpPr>
        <p:grpSpPr>
          <a:xfrm>
            <a:off x="609600" y="2209800"/>
            <a:ext cx="8001000" cy="2630745"/>
            <a:chOff x="685800" y="1066800"/>
            <a:chExt cx="8001000" cy="2630745"/>
          </a:xfrm>
        </p:grpSpPr>
        <p:sp>
          <p:nvSpPr>
            <p:cNvPr id="43" name="TextBox 42"/>
            <p:cNvSpPr txBox="1"/>
            <p:nvPr/>
          </p:nvSpPr>
          <p:spPr>
            <a:xfrm>
              <a:off x="685800" y="1143000"/>
              <a:ext cx="8001000" cy="2554545"/>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addLast(E item) {</a:t>
              </a:r>
            </a:p>
            <a:p>
              <a:pPr>
                <a:tabLst>
                  <a:tab pos="269875" algn="l"/>
                  <a:tab pos="539750" algn="l"/>
                  <a:tab pos="809625" algn="l"/>
                  <a:tab pos="1079500" algn="l"/>
                </a:tabLst>
              </a:pPr>
              <a:r>
                <a:rPr lang="en-SG" sz="1600" b="1" dirty="0" smtClean="0">
                  <a:latin typeface="Courier New" pitchFamily="49" charset="0"/>
                  <a:cs typeface="Courier New" pitchFamily="49" charset="0"/>
                </a:rPr>
                <a:t>		if (head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    </a:t>
              </a:r>
            </a:p>
            <a:p>
              <a:pPr>
                <a:tabLst>
                  <a:tab pos="269875" algn="l"/>
                  <a:tab pos="539750" algn="l"/>
                  <a:tab pos="809625" algn="l"/>
                  <a:tab pos="1079500" algn="l"/>
                </a:tabLst>
              </a:pPr>
              <a:r>
                <a:rPr lang="en-SG" sz="1600" b="1" dirty="0" smtClean="0">
                  <a:latin typeface="Courier New" pitchFamily="49" charset="0"/>
                  <a:cs typeface="Courier New" pitchFamily="49" charset="0"/>
                </a:rPr>
                <a:t>			tail.setNext(</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smtClean="0">
                  <a:latin typeface="Courier New" pitchFamily="49" charset="0"/>
                  <a:cs typeface="Courier New" pitchFamily="49" charset="0"/>
                </a:rPr>
                <a:t>			tail = tail.getNext();</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tail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smtClean="0">
                  <a:latin typeface="Courier New" pitchFamily="49" charset="0"/>
                  <a:cs typeface="Courier New" pitchFamily="49" charset="0"/>
                </a:rPr>
                <a:t>			head = tail;</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		num_nodes++;</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(4/10)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533400" y="3429000"/>
            <a:ext cx="3838575" cy="457200"/>
          </a:xfrm>
        </p:spPr>
        <p:txBody>
          <a:bodyPr>
            <a:normAutofit/>
          </a:bodyPr>
          <a:lstStyle/>
          <a:p>
            <a:pPr>
              <a:spcBef>
                <a:spcPts val="600"/>
              </a:spcBef>
            </a:pPr>
            <a:r>
              <a:rPr lang="en-GB" sz="2000" dirty="0" smtClean="0">
                <a:solidFill>
                  <a:srgbClr val="006600"/>
                </a:solidFill>
              </a:rPr>
              <a:t>Case 1: </a:t>
            </a:r>
            <a:r>
              <a:rPr lang="en-GB" sz="2000" dirty="0" smtClean="0"/>
              <a:t>head != null</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57</a:t>
            </a:fld>
            <a:endParaRPr lang="en-US" sz="1600" dirty="0"/>
          </a:p>
        </p:txBody>
      </p:sp>
      <p:grpSp>
        <p:nvGrpSpPr>
          <p:cNvPr id="4" name="Group 31"/>
          <p:cNvGrpSpPr/>
          <p:nvPr/>
        </p:nvGrpSpPr>
        <p:grpSpPr>
          <a:xfrm>
            <a:off x="609600" y="990600"/>
            <a:ext cx="8001000" cy="2322969"/>
            <a:chOff x="685800" y="1066800"/>
            <a:chExt cx="8001000" cy="2322969"/>
          </a:xfrm>
        </p:grpSpPr>
        <p:sp>
          <p:nvSpPr>
            <p:cNvPr id="43" name="TextBox 42"/>
            <p:cNvSpPr txBox="1"/>
            <p:nvPr/>
          </p:nvSpPr>
          <p:spPr>
            <a:xfrm>
              <a:off x="685800" y="1143000"/>
              <a:ext cx="8001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public void </a:t>
              </a:r>
              <a:r>
                <a:rPr lang="en-SG" sz="1400" b="1" dirty="0" smtClean="0">
                  <a:latin typeface="Courier New" pitchFamily="49" charset="0"/>
                  <a:cs typeface="Courier New" pitchFamily="49" charset="0"/>
                </a:rPr>
                <a:t>addLast(E item) {</a:t>
              </a:r>
            </a:p>
            <a:p>
              <a:pPr>
                <a:tabLst>
                  <a:tab pos="269875" algn="l"/>
                  <a:tab pos="539750" algn="l"/>
                  <a:tab pos="809625" algn="l"/>
                  <a:tab pos="1079500" algn="l"/>
                </a:tabLst>
              </a:pPr>
              <a:r>
                <a:rPr lang="en-SG" sz="1400" b="1" dirty="0" smtClean="0">
                  <a:latin typeface="Courier New" pitchFamily="49" charset="0"/>
                  <a:cs typeface="Courier New" pitchFamily="49" charset="0"/>
                </a:rPr>
                <a:t>		if (head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    </a:t>
              </a:r>
            </a:p>
            <a:p>
              <a:pPr>
                <a:tabLst>
                  <a:tab pos="269875" algn="l"/>
                  <a:tab pos="539750" algn="l"/>
                  <a:tab pos="809625" algn="l"/>
                  <a:tab pos="1079500" algn="l"/>
                </a:tabLst>
              </a:pPr>
              <a:r>
                <a:rPr lang="en-SG" sz="1400" b="1" dirty="0" smtClean="0">
                  <a:latin typeface="Courier New" pitchFamily="49" charset="0"/>
                  <a:cs typeface="Courier New" pitchFamily="49" charset="0"/>
                </a:rPr>
                <a:t>			tail.setNext(</a:t>
              </a:r>
              <a:r>
                <a:rPr lang="en-SG" sz="1400" b="1" dirty="0" smtClean="0">
                  <a:solidFill>
                    <a:srgbClr val="0000FF"/>
                  </a:solidFill>
                  <a:latin typeface="Courier New" pitchFamily="49" charset="0"/>
                  <a:cs typeface="Courier New" pitchFamily="49" charset="0"/>
                </a:rPr>
                <a:t>new</a:t>
              </a:r>
              <a:r>
                <a:rPr lang="en-SG" sz="1400" b="1" dirty="0" smtClean="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smtClean="0">
                  <a:latin typeface="Courier New" pitchFamily="49" charset="0"/>
                  <a:cs typeface="Courier New" pitchFamily="49" charset="0"/>
                </a:rPr>
                <a:t>			tail = tail.getNext();</a:t>
              </a:r>
            </a:p>
            <a:p>
              <a:pPr>
                <a:tabLst>
                  <a:tab pos="269875" algn="l"/>
                  <a:tab pos="539750" algn="l"/>
                  <a:tab pos="809625" algn="l"/>
                  <a:tab pos="1079500" algn="l"/>
                </a:tabLst>
              </a:pPr>
              <a:r>
                <a:rPr lang="en-SG" sz="1400" b="1" dirty="0" smtClean="0">
                  <a:latin typeface="Courier New" pitchFamily="49" charset="0"/>
                  <a:cs typeface="Courier New" pitchFamily="49" charset="0"/>
                </a:rPr>
                <a:t>		} </a:t>
              </a:r>
              <a:r>
                <a:rPr lang="en-SG" sz="1400" b="1" dirty="0" smtClean="0">
                  <a:solidFill>
                    <a:srgbClr val="0000FF"/>
                  </a:solidFill>
                  <a:latin typeface="Courier New" pitchFamily="49" charset="0"/>
                  <a:cs typeface="Courier New" pitchFamily="49" charset="0"/>
                </a:rPr>
                <a:t>else</a:t>
              </a: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SG" sz="1400" b="1" dirty="0" smtClean="0">
                  <a:latin typeface="Courier New" pitchFamily="49" charset="0"/>
                  <a:cs typeface="Courier New" pitchFamily="49" charset="0"/>
                </a:rPr>
                <a:t>			tail = </a:t>
              </a:r>
              <a:r>
                <a:rPr lang="en-SG" sz="1400" b="1" dirty="0" smtClean="0">
                  <a:solidFill>
                    <a:srgbClr val="0000FF"/>
                  </a:solidFill>
                  <a:latin typeface="Courier New" pitchFamily="49" charset="0"/>
                  <a:cs typeface="Courier New" pitchFamily="49" charset="0"/>
                </a:rPr>
                <a:t>new</a:t>
              </a:r>
              <a:r>
                <a:rPr lang="en-SG" sz="1400" b="1" dirty="0" smtClean="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smtClean="0">
                  <a:latin typeface="Courier New" pitchFamily="49" charset="0"/>
                  <a:cs typeface="Courier New" pitchFamily="49" charset="0"/>
                </a:rPr>
                <a:t>			head = tail;</a:t>
              </a:r>
            </a:p>
            <a:p>
              <a:pPr>
                <a:tabLst>
                  <a:tab pos="269875" algn="l"/>
                  <a:tab pos="539750" algn="l"/>
                  <a:tab pos="809625" algn="l"/>
                  <a:tab pos="1079500" algn="l"/>
                </a:tabLst>
              </a:pP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US" sz="1400" b="1" dirty="0" smtClean="0">
                  <a:latin typeface="Courier New" pitchFamily="49" charset="0"/>
                  <a:cs typeface="Courier New" pitchFamily="49" charset="0"/>
                </a:rPr>
                <a:t>		num_nodes++;</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grpSp>
        <p:nvGrpSpPr>
          <p:cNvPr id="48" name="Group 47"/>
          <p:cNvGrpSpPr/>
          <p:nvPr/>
        </p:nvGrpSpPr>
        <p:grpSpPr>
          <a:xfrm>
            <a:off x="381000" y="3886200"/>
            <a:ext cx="3228975" cy="1145977"/>
            <a:chOff x="381000" y="3886200"/>
            <a:chExt cx="3228975" cy="1145977"/>
          </a:xfrm>
        </p:grpSpPr>
        <p:sp>
          <p:nvSpPr>
            <p:cNvPr id="9" name="TextBox 8"/>
            <p:cNvSpPr txBox="1"/>
            <p:nvPr/>
          </p:nvSpPr>
          <p:spPr>
            <a:xfrm>
              <a:off x="466725" y="3886200"/>
              <a:ext cx="685800" cy="307777"/>
            </a:xfrm>
            <a:prstGeom prst="rect">
              <a:avLst/>
            </a:prstGeom>
            <a:noFill/>
          </p:spPr>
          <p:txBody>
            <a:bodyPr wrap="square" rtlCol="0">
              <a:spAutoFit/>
            </a:bodyPr>
            <a:lstStyle/>
            <a:p>
              <a:r>
                <a:rPr lang="en-US" sz="1400" dirty="0" smtClean="0"/>
                <a:t>head</a:t>
              </a:r>
              <a:endParaRPr lang="en-SG" sz="1400" dirty="0"/>
            </a:p>
          </p:txBody>
        </p:sp>
        <p:sp>
          <p:nvSpPr>
            <p:cNvPr id="10" name="Rectangle 9"/>
            <p:cNvSpPr/>
            <p:nvPr/>
          </p:nvSpPr>
          <p:spPr>
            <a:xfrm>
              <a:off x="695325"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3105150" y="3886200"/>
              <a:ext cx="504825" cy="307777"/>
            </a:xfrm>
            <a:prstGeom prst="rect">
              <a:avLst/>
            </a:prstGeom>
            <a:noFill/>
          </p:spPr>
          <p:txBody>
            <a:bodyPr wrap="square" rtlCol="0">
              <a:spAutoFit/>
            </a:bodyPr>
            <a:lstStyle/>
            <a:p>
              <a:r>
                <a:rPr lang="en-US" sz="1400" dirty="0" smtClean="0"/>
                <a:t>tail</a:t>
              </a:r>
              <a:endParaRPr lang="en-SG" sz="1400" dirty="0"/>
            </a:p>
          </p:txBody>
        </p:sp>
        <p:sp>
          <p:nvSpPr>
            <p:cNvPr id="12" name="Rectangle 11"/>
            <p:cNvSpPr/>
            <p:nvPr/>
          </p:nvSpPr>
          <p:spPr>
            <a:xfrm>
              <a:off x="3181350"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9" name="Group 18"/>
            <p:cNvGrpSpPr/>
            <p:nvPr/>
          </p:nvGrpSpPr>
          <p:grpSpPr>
            <a:xfrm>
              <a:off x="381000" y="4724400"/>
              <a:ext cx="609600" cy="307777"/>
              <a:chOff x="533400" y="4724400"/>
              <a:chExt cx="609600" cy="307777"/>
            </a:xfrm>
          </p:grpSpPr>
          <p:sp>
            <p:nvSpPr>
              <p:cNvPr id="1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a</a:t>
                </a:r>
                <a:endParaRPr lang="en-SG" sz="1400" dirty="0"/>
              </a:p>
            </p:txBody>
          </p:sp>
          <p:sp>
            <p:nvSpPr>
              <p:cNvPr id="14" name="TextBox 1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0" name="Group 19"/>
            <p:cNvGrpSpPr/>
            <p:nvPr/>
          </p:nvGrpSpPr>
          <p:grpSpPr>
            <a:xfrm>
              <a:off x="1295400" y="4724400"/>
              <a:ext cx="609600" cy="307777"/>
              <a:chOff x="1447800" y="4724400"/>
              <a:chExt cx="609600" cy="307777"/>
            </a:xfrm>
          </p:grpSpPr>
          <p:sp>
            <p:nvSpPr>
              <p:cNvPr id="15" name="TextBox 14"/>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b</a:t>
                </a:r>
                <a:endParaRPr lang="en-SG" sz="1400" dirty="0"/>
              </a:p>
            </p:txBody>
          </p:sp>
          <p:sp>
            <p:nvSpPr>
              <p:cNvPr id="16" name="TextBox 15"/>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1" name="Group 20"/>
            <p:cNvGrpSpPr/>
            <p:nvPr/>
          </p:nvGrpSpPr>
          <p:grpSpPr>
            <a:xfrm>
              <a:off x="3000375" y="4724400"/>
              <a:ext cx="609600" cy="307777"/>
              <a:chOff x="2743200" y="4724400"/>
              <a:chExt cx="609600" cy="307777"/>
            </a:xfrm>
          </p:grpSpPr>
          <p:sp>
            <p:nvSpPr>
              <p:cNvPr id="17" name="TextBox 16"/>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g</a:t>
                </a:r>
                <a:endParaRPr lang="en-SG" sz="1400" dirty="0"/>
              </a:p>
            </p:txBody>
          </p:sp>
          <p:sp>
            <p:nvSpPr>
              <p:cNvPr id="18" name="TextBox 17"/>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3" name="Straight Arrow Connector 22"/>
            <p:cNvCxnSpPr/>
            <p:nvPr/>
          </p:nvCxnSpPr>
          <p:spPr>
            <a:xfrm>
              <a:off x="88582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81927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24075" y="472440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cxnSp>
          <p:nvCxnSpPr>
            <p:cNvPr id="30" name="Straight Arrow Connector 29"/>
            <p:cNvCxnSpPr/>
            <p:nvPr/>
          </p:nvCxnSpPr>
          <p:spPr>
            <a:xfrm>
              <a:off x="2533650"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4850" y="428625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flipH="1">
            <a:off x="3200400" y="4267200"/>
            <a:ext cx="15240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381375" y="4733925"/>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724275" y="4743450"/>
            <a:ext cx="1019175" cy="698302"/>
            <a:chOff x="3724275" y="4743450"/>
            <a:chExt cx="1019175" cy="698302"/>
          </a:xfrm>
        </p:grpSpPr>
        <p:grpSp>
          <p:nvGrpSpPr>
            <p:cNvPr id="47" name="Group 46"/>
            <p:cNvGrpSpPr/>
            <p:nvPr/>
          </p:nvGrpSpPr>
          <p:grpSpPr>
            <a:xfrm>
              <a:off x="3933825" y="4743450"/>
              <a:ext cx="609600" cy="307777"/>
              <a:chOff x="3933825" y="4743450"/>
              <a:chExt cx="609600" cy="307777"/>
            </a:xfrm>
          </p:grpSpPr>
          <p:grpSp>
            <p:nvGrpSpPr>
              <p:cNvPr id="38" name="Group 37"/>
              <p:cNvGrpSpPr/>
              <p:nvPr/>
            </p:nvGrpSpPr>
            <p:grpSpPr>
              <a:xfrm>
                <a:off x="3933825" y="4743450"/>
                <a:ext cx="609600" cy="307777"/>
                <a:chOff x="2743200" y="4724400"/>
                <a:chExt cx="609600" cy="307777"/>
              </a:xfrm>
            </p:grpSpPr>
            <p:sp>
              <p:nvSpPr>
                <p:cNvPr id="39" name="TextBox 38"/>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40" name="TextBox 39"/>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41" name="Straight Connector 40"/>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724275" y="5133975"/>
              <a:ext cx="1019175" cy="307777"/>
            </a:xfrm>
            <a:prstGeom prst="rect">
              <a:avLst/>
            </a:prstGeom>
            <a:noFill/>
          </p:spPr>
          <p:txBody>
            <a:bodyPr wrap="square" rtlCol="0">
              <a:spAutoFit/>
            </a:bodyPr>
            <a:lstStyle/>
            <a:p>
              <a:r>
                <a:rPr lang="en-US" sz="1400" dirty="0" smtClean="0"/>
                <a:t>New node</a:t>
              </a:r>
              <a:endParaRPr lang="en-SG" sz="1400" dirty="0"/>
            </a:p>
          </p:txBody>
        </p:sp>
      </p:grpSp>
      <p:cxnSp>
        <p:nvCxnSpPr>
          <p:cNvPr id="50" name="Straight Arrow Connector 49"/>
          <p:cNvCxnSpPr/>
          <p:nvPr/>
        </p:nvCxnSpPr>
        <p:spPr>
          <a:xfrm>
            <a:off x="3533775" y="4905376"/>
            <a:ext cx="342900" cy="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390900" y="4286250"/>
            <a:ext cx="600075" cy="4095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57775" y="3419475"/>
            <a:ext cx="0" cy="3000375"/>
          </a:xfrm>
          <a:prstGeom prst="line">
            <a:avLst/>
          </a:prstGeom>
        </p:spPr>
        <p:style>
          <a:lnRef idx="1">
            <a:schemeClr val="accent1"/>
          </a:lnRef>
          <a:fillRef idx="0">
            <a:schemeClr val="accent1"/>
          </a:fillRef>
          <a:effectRef idx="0">
            <a:schemeClr val="accent1"/>
          </a:effectRef>
          <a:fontRef idx="minor">
            <a:schemeClr val="tx1"/>
          </a:fontRef>
        </p:style>
      </p:cxnSp>
      <p:sp>
        <p:nvSpPr>
          <p:cNvPr id="56" name="Content Placeholder 2"/>
          <p:cNvSpPr txBox="1">
            <a:spLocks/>
          </p:cNvSpPr>
          <p:nvPr/>
        </p:nvSpPr>
        <p:spPr bwMode="auto">
          <a:xfrm>
            <a:off x="5153025" y="3429000"/>
            <a:ext cx="317182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smtClean="0">
                <a:ln>
                  <a:noFill/>
                </a:ln>
                <a:solidFill>
                  <a:srgbClr val="006600"/>
                </a:solidFill>
                <a:effectLst/>
                <a:uLnTx/>
                <a:uFillTx/>
                <a:latin typeface="+mn-lt"/>
                <a:ea typeface="+mn-ea"/>
                <a:cs typeface="+mn-cs"/>
              </a:rPr>
              <a:t>Case 2: </a:t>
            </a:r>
            <a:r>
              <a:rPr kumimoji="0" lang="en-GB" sz="2000" b="0" i="0" u="none" strike="noStrike" kern="0" cap="none" spc="0" normalizeH="0" baseline="0" noProof="0" dirty="0" smtClean="0">
                <a:ln>
                  <a:noFill/>
                </a:ln>
                <a:solidFill>
                  <a:schemeClr val="tx1"/>
                </a:solidFill>
                <a:effectLst/>
                <a:uLnTx/>
                <a:uFillTx/>
                <a:latin typeface="+mn-lt"/>
                <a:ea typeface="+mn-ea"/>
                <a:cs typeface="+mn-cs"/>
              </a:rPr>
              <a:t>head == null</a:t>
            </a:r>
          </a:p>
        </p:txBody>
      </p:sp>
      <p:grpSp>
        <p:nvGrpSpPr>
          <p:cNvPr id="96" name="Group 95"/>
          <p:cNvGrpSpPr/>
          <p:nvPr/>
        </p:nvGrpSpPr>
        <p:grpSpPr>
          <a:xfrm>
            <a:off x="5600700" y="4086225"/>
            <a:ext cx="1752600" cy="466725"/>
            <a:chOff x="5600700" y="4086225"/>
            <a:chExt cx="1752600" cy="466725"/>
          </a:xfrm>
        </p:grpSpPr>
        <p:sp>
          <p:nvSpPr>
            <p:cNvPr id="58" name="TextBox 57"/>
            <p:cNvSpPr txBox="1"/>
            <p:nvPr/>
          </p:nvSpPr>
          <p:spPr>
            <a:xfrm>
              <a:off x="5600700" y="4095750"/>
              <a:ext cx="685800" cy="307777"/>
            </a:xfrm>
            <a:prstGeom prst="rect">
              <a:avLst/>
            </a:prstGeom>
            <a:noFill/>
          </p:spPr>
          <p:txBody>
            <a:bodyPr wrap="square" rtlCol="0">
              <a:spAutoFit/>
            </a:bodyPr>
            <a:lstStyle/>
            <a:p>
              <a:r>
                <a:rPr lang="en-US" sz="1400" dirty="0" smtClean="0"/>
                <a:t>head</a:t>
              </a:r>
              <a:endParaRPr lang="en-SG" sz="1400" dirty="0"/>
            </a:p>
          </p:txBody>
        </p:sp>
        <p:sp>
          <p:nvSpPr>
            <p:cNvPr id="59" name="Rectangle 58"/>
            <p:cNvSpPr/>
            <p:nvPr/>
          </p:nvSpPr>
          <p:spPr>
            <a:xfrm>
              <a:off x="5829300" y="44005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0" name="TextBox 59"/>
            <p:cNvSpPr txBox="1"/>
            <p:nvPr/>
          </p:nvSpPr>
          <p:spPr>
            <a:xfrm>
              <a:off x="6848475" y="4086225"/>
              <a:ext cx="504825" cy="307777"/>
            </a:xfrm>
            <a:prstGeom prst="rect">
              <a:avLst/>
            </a:prstGeom>
            <a:noFill/>
          </p:spPr>
          <p:txBody>
            <a:bodyPr wrap="square" rtlCol="0">
              <a:spAutoFit/>
            </a:bodyPr>
            <a:lstStyle/>
            <a:p>
              <a:r>
                <a:rPr lang="en-US" sz="1400" dirty="0" smtClean="0"/>
                <a:t>tail</a:t>
              </a:r>
              <a:endParaRPr lang="en-SG" sz="1400" dirty="0"/>
            </a:p>
          </p:txBody>
        </p:sp>
        <p:sp>
          <p:nvSpPr>
            <p:cNvPr id="61" name="Rectangle 60"/>
            <p:cNvSpPr/>
            <p:nvPr/>
          </p:nvSpPr>
          <p:spPr>
            <a:xfrm>
              <a:off x="6924675" y="43910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69" name="Straight Arrow Connector 68"/>
          <p:cNvCxnSpPr/>
          <p:nvPr/>
        </p:nvCxnSpPr>
        <p:spPr>
          <a:xfrm flipH="1">
            <a:off x="6896100" y="4467225"/>
            <a:ext cx="2286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5832140" y="4419600"/>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948264" y="44011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6391275" y="4800600"/>
            <a:ext cx="1019175" cy="698302"/>
            <a:chOff x="3724275" y="4743450"/>
            <a:chExt cx="1019175" cy="698302"/>
          </a:xfrm>
        </p:grpSpPr>
        <p:grpSp>
          <p:nvGrpSpPr>
            <p:cNvPr id="90" name="Group 46"/>
            <p:cNvGrpSpPr/>
            <p:nvPr/>
          </p:nvGrpSpPr>
          <p:grpSpPr>
            <a:xfrm>
              <a:off x="3933825" y="4743450"/>
              <a:ext cx="609600" cy="307777"/>
              <a:chOff x="3933825" y="4743450"/>
              <a:chExt cx="609600" cy="307777"/>
            </a:xfrm>
          </p:grpSpPr>
          <p:grpSp>
            <p:nvGrpSpPr>
              <p:cNvPr id="92" name="Group 37"/>
              <p:cNvGrpSpPr/>
              <p:nvPr/>
            </p:nvGrpSpPr>
            <p:grpSpPr>
              <a:xfrm>
                <a:off x="3933825" y="4743450"/>
                <a:ext cx="609600" cy="307777"/>
                <a:chOff x="2743200" y="4724400"/>
                <a:chExt cx="609600" cy="307777"/>
              </a:xfrm>
            </p:grpSpPr>
            <p:sp>
              <p:nvSpPr>
                <p:cNvPr id="94" name="TextBox 93"/>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95" name="TextBox 94"/>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93" name="Straight Connector 92"/>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3724275" y="5133975"/>
              <a:ext cx="1019175" cy="307777"/>
            </a:xfrm>
            <a:prstGeom prst="rect">
              <a:avLst/>
            </a:prstGeom>
            <a:noFill/>
          </p:spPr>
          <p:txBody>
            <a:bodyPr wrap="square" rtlCol="0">
              <a:spAutoFit/>
            </a:bodyPr>
            <a:lstStyle/>
            <a:p>
              <a:r>
                <a:rPr lang="en-US" sz="1400" dirty="0" smtClean="0"/>
                <a:t>New node</a:t>
              </a:r>
              <a:endParaRPr lang="en-SG" sz="1400" dirty="0"/>
            </a:p>
          </p:txBody>
        </p:sp>
      </p:grpSp>
      <p:cxnSp>
        <p:nvCxnSpPr>
          <p:cNvPr id="97" name="Straight Arrow Connector 96"/>
          <p:cNvCxnSpPr/>
          <p:nvPr/>
        </p:nvCxnSpPr>
        <p:spPr>
          <a:xfrm>
            <a:off x="6029325" y="4457700"/>
            <a:ext cx="6858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81050" y="16478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90575" y="18669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81050" y="230505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81050" y="25146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par>
                                <p:cTn id="12" presetID="9"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dissolve">
                                      <p:cBhvr>
                                        <p:cTn id="14" dur="500"/>
                                        <p:tgtEl>
                                          <p:spTgt spid="34"/>
                                        </p:tgtEl>
                                      </p:cBhvr>
                                    </p:animEffect>
                                  </p:childTnLst>
                                </p:cTn>
                              </p:par>
                              <p:par>
                                <p:cTn id="15" presetID="9"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37"/>
                                        </p:tgtEl>
                                      </p:cBhvr>
                                    </p:animEffect>
                                    <p:set>
                                      <p:cBhvr>
                                        <p:cTn id="32" dur="1" fill="hold">
                                          <p:stCondLst>
                                            <p:cond delay="499"/>
                                          </p:stCondLst>
                                        </p:cTn>
                                        <p:tgtEl>
                                          <p:spTgt spid="37"/>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dissolv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101"/>
                                        </p:tgtEl>
                                      </p:cBhvr>
                                    </p:animEffect>
                                    <p:set>
                                      <p:cBhvr>
                                        <p:cTn id="41" dur="1" fill="hold">
                                          <p:stCondLst>
                                            <p:cond delay="499"/>
                                          </p:stCondLst>
                                        </p:cTn>
                                        <p:tgtEl>
                                          <p:spTgt spid="101"/>
                                        </p:tgtEl>
                                        <p:attrNameLst>
                                          <p:attrName>style.visibility</p:attrName>
                                        </p:attrNameLst>
                                      </p:cBhvr>
                                      <p:to>
                                        <p:strVal val="hidden"/>
                                      </p:to>
                                    </p:se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dissolve">
                                      <p:cBhvr>
                                        <p:cTn id="45" dur="500"/>
                                        <p:tgtEl>
                                          <p:spTgt spid="10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34"/>
                                        </p:tgtEl>
                                      </p:cBhvr>
                                    </p:animEffect>
                                    <p:set>
                                      <p:cBhvr>
                                        <p:cTn id="50" dur="1" fill="hold">
                                          <p:stCondLst>
                                            <p:cond delay="499"/>
                                          </p:stCondLst>
                                        </p:cTn>
                                        <p:tgtEl>
                                          <p:spTgt spid="34"/>
                                        </p:tgtEl>
                                        <p:attrNameLst>
                                          <p:attrName>style.visibility</p:attrName>
                                        </p:attrNameLst>
                                      </p:cBhvr>
                                      <p:to>
                                        <p:strVal val="hidden"/>
                                      </p:to>
                                    </p:se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dissolve">
                                      <p:cBhvr>
                                        <p:cTn id="54" dur="500"/>
                                        <p:tgtEl>
                                          <p:spTgt spid="5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nodeType="clickEffect">
                                  <p:stCondLst>
                                    <p:cond delay="0"/>
                                  </p:stCondLst>
                                  <p:childTnLst>
                                    <p:animEffect transition="out" filter="dissolve">
                                      <p:cBhvr>
                                        <p:cTn id="58" dur="500"/>
                                        <p:tgtEl>
                                          <p:spTgt spid="106"/>
                                        </p:tgtEl>
                                      </p:cBhvr>
                                    </p:animEffect>
                                    <p:set>
                                      <p:cBhvr>
                                        <p:cTn id="59" dur="1" fill="hold">
                                          <p:stCondLst>
                                            <p:cond delay="499"/>
                                          </p:stCondLst>
                                        </p:cTn>
                                        <p:tgtEl>
                                          <p:spTgt spid="106"/>
                                        </p:tgtEl>
                                        <p:attrNameLst>
                                          <p:attrName>style.visibility</p:attrName>
                                        </p:attrNameLst>
                                      </p:cBhvr>
                                      <p:to>
                                        <p:strVal val="hidden"/>
                                      </p:to>
                                    </p:se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56">
                                            <p:txEl>
                                              <p:pRg st="0" end="0"/>
                                            </p:txEl>
                                          </p:spTgt>
                                        </p:tgtEl>
                                        <p:attrNameLst>
                                          <p:attrName>style.visibility</p:attrName>
                                        </p:attrNameLst>
                                      </p:cBhvr>
                                      <p:to>
                                        <p:strVal val="visible"/>
                                      </p:to>
                                    </p:set>
                                    <p:animEffect transition="in" filter="dissolve">
                                      <p:cBhvr>
                                        <p:cTn id="63" dur="500"/>
                                        <p:tgtEl>
                                          <p:spTgt spid="56">
                                            <p:txEl>
                                              <p:pRg st="0" end="0"/>
                                            </p:txEl>
                                          </p:spTgt>
                                        </p:tgtEl>
                                      </p:cBhvr>
                                    </p:animEffect>
                                  </p:childTnLst>
                                </p:cTn>
                              </p:par>
                            </p:childTnLst>
                          </p:cTn>
                        </p:par>
                        <p:par>
                          <p:cTn id="64" fill="hold">
                            <p:stCondLst>
                              <p:cond delay="1000"/>
                            </p:stCondLst>
                            <p:childTnLst>
                              <p:par>
                                <p:cTn id="65" presetID="9" presetClass="entr" presetSubtype="0" fill="hold"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dissolve">
                                      <p:cBhvr>
                                        <p:cTn id="67" dur="500"/>
                                        <p:tgtEl>
                                          <p:spTgt spid="9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dissolve">
                                      <p:cBhvr>
                                        <p:cTn id="72" dur="500"/>
                                        <p:tgtEl>
                                          <p:spTgt spid="107"/>
                                        </p:tgtEl>
                                      </p:cBhvr>
                                    </p:animEffect>
                                  </p:childTnLst>
                                </p:cTn>
                              </p:par>
                              <p:par>
                                <p:cTn id="73" presetID="9"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dissolve">
                                      <p:cBhvr>
                                        <p:cTn id="75" dur="500"/>
                                        <p:tgtEl>
                                          <p:spTgt spid="76"/>
                                        </p:tgtEl>
                                      </p:cBhvr>
                                    </p:animEffect>
                                  </p:childTnLst>
                                </p:cTn>
                              </p:par>
                              <p:par>
                                <p:cTn id="76" presetID="9" presetClass="entr" presetSubtype="0" fill="hold"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dissolve">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dissolve">
                                      <p:cBhvr>
                                        <p:cTn id="83" dur="500"/>
                                        <p:tgtEl>
                                          <p:spTgt spid="89"/>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xit" presetSubtype="0" fill="hold" nodeType="clickEffect">
                                  <p:stCondLst>
                                    <p:cond delay="0"/>
                                  </p:stCondLst>
                                  <p:childTnLst>
                                    <p:animEffect transition="out" filter="dissolve">
                                      <p:cBhvr>
                                        <p:cTn id="87" dur="500"/>
                                        <p:tgtEl>
                                          <p:spTgt spid="87"/>
                                        </p:tgtEl>
                                      </p:cBhvr>
                                    </p:animEffect>
                                    <p:set>
                                      <p:cBhvr>
                                        <p:cTn id="88" dur="1" fill="hold">
                                          <p:stCondLst>
                                            <p:cond delay="499"/>
                                          </p:stCondLst>
                                        </p:cTn>
                                        <p:tgtEl>
                                          <p:spTgt spid="87"/>
                                        </p:tgtEl>
                                        <p:attrNameLst>
                                          <p:attrName>style.visibility</p:attrName>
                                        </p:attrNameLst>
                                      </p:cBhvr>
                                      <p:to>
                                        <p:strVal val="hidden"/>
                                      </p:to>
                                    </p:set>
                                  </p:childTnLst>
                                </p:cTn>
                              </p:par>
                            </p:childTnLst>
                          </p:cTn>
                        </p:par>
                        <p:par>
                          <p:cTn id="89" fill="hold">
                            <p:stCondLst>
                              <p:cond delay="500"/>
                            </p:stCondLst>
                            <p:childTnLst>
                              <p:par>
                                <p:cTn id="90" presetID="9" presetClass="entr" presetSubtype="0" fill="hold" nodeType="after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dissolve">
                                      <p:cBhvr>
                                        <p:cTn id="92" dur="500"/>
                                        <p:tgtEl>
                                          <p:spTgt spid="69"/>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nodeType="clickEffect">
                                  <p:stCondLst>
                                    <p:cond delay="0"/>
                                  </p:stCondLst>
                                  <p:childTnLst>
                                    <p:animEffect transition="out" filter="dissolve">
                                      <p:cBhvr>
                                        <p:cTn id="96" dur="500"/>
                                        <p:tgtEl>
                                          <p:spTgt spid="107"/>
                                        </p:tgtEl>
                                      </p:cBhvr>
                                    </p:animEffect>
                                    <p:set>
                                      <p:cBhvr>
                                        <p:cTn id="97" dur="1" fill="hold">
                                          <p:stCondLst>
                                            <p:cond delay="499"/>
                                          </p:stCondLst>
                                        </p:cTn>
                                        <p:tgtEl>
                                          <p:spTgt spid="107"/>
                                        </p:tgtEl>
                                        <p:attrNameLst>
                                          <p:attrName>style.visibility</p:attrName>
                                        </p:attrNameLst>
                                      </p:cBhvr>
                                      <p:to>
                                        <p:strVal val="hidden"/>
                                      </p:to>
                                    </p:set>
                                  </p:childTnLst>
                                </p:cTn>
                              </p:par>
                            </p:childTnLst>
                          </p:cTn>
                        </p:par>
                        <p:par>
                          <p:cTn id="98" fill="hold">
                            <p:stCondLst>
                              <p:cond delay="500"/>
                            </p:stCondLst>
                            <p:childTnLst>
                              <p:par>
                                <p:cTn id="99" presetID="9" presetClass="entr" presetSubtype="0" fill="hold" nodeType="afterEffect">
                                  <p:stCondLst>
                                    <p:cond delay="0"/>
                                  </p:stCondLst>
                                  <p:childTnLst>
                                    <p:set>
                                      <p:cBhvr>
                                        <p:cTn id="100" dur="1" fill="hold">
                                          <p:stCondLst>
                                            <p:cond delay="0"/>
                                          </p:stCondLst>
                                        </p:cTn>
                                        <p:tgtEl>
                                          <p:spTgt spid="108"/>
                                        </p:tgtEl>
                                        <p:attrNameLst>
                                          <p:attrName>style.visibility</p:attrName>
                                        </p:attrNameLst>
                                      </p:cBhvr>
                                      <p:to>
                                        <p:strVal val="visible"/>
                                      </p:to>
                                    </p:set>
                                    <p:animEffect transition="in" filter="dissolve">
                                      <p:cBhvr>
                                        <p:cTn id="101" dur="500"/>
                                        <p:tgtEl>
                                          <p:spTgt spid="108"/>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xit" presetSubtype="0" fill="hold" nodeType="clickEffect">
                                  <p:stCondLst>
                                    <p:cond delay="0"/>
                                  </p:stCondLst>
                                  <p:childTnLst>
                                    <p:animEffect transition="out" filter="dissolve">
                                      <p:cBhvr>
                                        <p:cTn id="105" dur="500"/>
                                        <p:tgtEl>
                                          <p:spTgt spid="76"/>
                                        </p:tgtEl>
                                      </p:cBhvr>
                                    </p:animEffect>
                                    <p:set>
                                      <p:cBhvr>
                                        <p:cTn id="106" dur="1" fill="hold">
                                          <p:stCondLst>
                                            <p:cond delay="499"/>
                                          </p:stCondLst>
                                        </p:cTn>
                                        <p:tgtEl>
                                          <p:spTgt spid="76"/>
                                        </p:tgtEl>
                                        <p:attrNameLst>
                                          <p:attrName>style.visibility</p:attrName>
                                        </p:attrNameLst>
                                      </p:cBhvr>
                                      <p:to>
                                        <p:strVal val="hidden"/>
                                      </p:to>
                                    </p:set>
                                  </p:childTnLst>
                                </p:cTn>
                              </p:par>
                            </p:childTnLst>
                          </p:cTn>
                        </p:par>
                        <p:par>
                          <p:cTn id="107" fill="hold">
                            <p:stCondLst>
                              <p:cond delay="500"/>
                            </p:stCondLst>
                            <p:childTnLst>
                              <p:par>
                                <p:cTn id="108" presetID="9" presetClass="entr" presetSubtype="0" fill="hold" nodeType="afterEffect">
                                  <p:stCondLst>
                                    <p:cond delay="0"/>
                                  </p:stCondLst>
                                  <p:childTnLst>
                                    <p:set>
                                      <p:cBhvr>
                                        <p:cTn id="109" dur="1" fill="hold">
                                          <p:stCondLst>
                                            <p:cond delay="0"/>
                                          </p:stCondLst>
                                        </p:cTn>
                                        <p:tgtEl>
                                          <p:spTgt spid="97"/>
                                        </p:tgtEl>
                                        <p:attrNameLst>
                                          <p:attrName>style.visibility</p:attrName>
                                        </p:attrNameLst>
                                      </p:cBhvr>
                                      <p:to>
                                        <p:strVal val="visible"/>
                                      </p:to>
                                    </p:set>
                                    <p:animEffect transition="in" filter="dissolve">
                                      <p:cBhvr>
                                        <p:cTn id="11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(5/10)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458200" cy="533400"/>
          </a:xfrm>
        </p:spPr>
        <p:txBody>
          <a:bodyPr>
            <a:normAutofit/>
          </a:bodyPr>
          <a:lstStyle/>
          <a:p>
            <a:pPr>
              <a:spcBef>
                <a:spcPts val="600"/>
              </a:spcBef>
            </a:pPr>
            <a:r>
              <a:rPr lang="en-GB" sz="2400" dirty="0" smtClean="0">
                <a:solidFill>
                  <a:srgbClr val="C00000"/>
                </a:solidFill>
              </a:rPr>
              <a:t>addAfter() </a:t>
            </a:r>
            <a:r>
              <a:rPr lang="en-GB" sz="2400" dirty="0" smtClean="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58</a:t>
            </a:fld>
            <a:endParaRPr lang="en-US" sz="1600" dirty="0"/>
          </a:p>
        </p:txBody>
      </p:sp>
      <p:grpSp>
        <p:nvGrpSpPr>
          <p:cNvPr id="4" name="Group 31"/>
          <p:cNvGrpSpPr/>
          <p:nvPr/>
        </p:nvGrpSpPr>
        <p:grpSpPr>
          <a:xfrm>
            <a:off x="381000" y="1447800"/>
            <a:ext cx="8382000" cy="3275588"/>
            <a:chOff x="457200" y="838200"/>
            <a:chExt cx="8382000" cy="3275588"/>
          </a:xfrm>
        </p:grpSpPr>
        <p:sp>
          <p:nvSpPr>
            <p:cNvPr id="43" name="TextBox 42"/>
            <p:cNvSpPr txBox="1"/>
            <p:nvPr/>
          </p:nvSpPr>
          <p:spPr>
            <a:xfrm>
              <a:off x="457200" y="1066800"/>
              <a:ext cx="8382000"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			current.setNext(</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ListNode &lt;E&gt; (item, current.getNext()));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(current == tail)  </a:t>
              </a:r>
              <a:endParaRPr lang="en-SG" sz="1600" b="1" dirty="0" smtClean="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tail = current.getNext();</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 </a:t>
              </a:r>
              <a:r>
                <a:rPr lang="en-SG" sz="1600" b="1" dirty="0" smtClean="0">
                  <a:solidFill>
                    <a:srgbClr val="663300"/>
                  </a:solidFill>
                  <a:latin typeface="Courier New" pitchFamily="49" charset="0"/>
                  <a:cs typeface="Courier New" pitchFamily="49" charset="0"/>
                </a:rPr>
                <a:t>// add to the front of the list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US" sz="1600" b="1" dirty="0" smtClean="0">
                  <a:latin typeface="Courier New" pitchFamily="49" charset="0"/>
                  <a:cs typeface="Courier New" pitchFamily="49" charset="0"/>
                </a:rPr>
                <a:t>			head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ListNode &lt;E&gt; (item, head);</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(tail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 pos="1344613" algn="l"/>
                </a:tabLst>
              </a:pPr>
              <a:r>
                <a:rPr lang="en-SG" sz="1600" b="1" dirty="0" smtClean="0">
                  <a:latin typeface="Courier New" pitchFamily="49" charset="0"/>
                  <a:cs typeface="Courier New" pitchFamily="49" charset="0"/>
                </a:rPr>
                <a:t>				tail = head;</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a:t>
              </a:r>
            </a:p>
            <a:p>
              <a:pPr>
                <a:tabLst>
                  <a:tab pos="269875" algn="l"/>
                  <a:tab pos="539750" algn="l"/>
                  <a:tab pos="809625" algn="l"/>
                  <a:tab pos="1079500"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9" name="TextBox 8"/>
          <p:cNvSpPr txBox="1"/>
          <p:nvPr/>
        </p:nvSpPr>
        <p:spPr>
          <a:xfrm>
            <a:off x="1142999" y="4849318"/>
            <a:ext cx="6621905" cy="10926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spcAft>
                <a:spcPts val="600"/>
              </a:spcAft>
            </a:pPr>
            <a:r>
              <a:rPr lang="en-US" sz="2000" dirty="0" smtClean="0"/>
              <a:t>We may replace our earlier </a:t>
            </a:r>
            <a:r>
              <a:rPr lang="en-US" sz="2000" dirty="0" smtClean="0">
                <a:solidFill>
                  <a:srgbClr val="C00000"/>
                </a:solidFill>
              </a:rPr>
              <a:t>addFirst() </a:t>
            </a:r>
            <a:r>
              <a:rPr lang="en-US" sz="2000" dirty="0" smtClean="0"/>
              <a:t>method (in </a:t>
            </a:r>
            <a:r>
              <a:rPr lang="en-US" sz="2000" dirty="0" smtClean="0">
                <a:hlinkClick r:id="rId3" action="ppaction://hlinksldjump"/>
              </a:rPr>
              <a:t>slide 55</a:t>
            </a:r>
            <a:r>
              <a:rPr lang="en-US" sz="2000" dirty="0" smtClean="0"/>
              <a:t>) with a simpler one that merely calls </a:t>
            </a:r>
            <a:r>
              <a:rPr lang="en-US" sz="2000" dirty="0" smtClean="0">
                <a:solidFill>
                  <a:srgbClr val="C00000"/>
                </a:solidFill>
              </a:rPr>
              <a:t>addAfter()</a:t>
            </a:r>
            <a:r>
              <a:rPr lang="en-US" sz="2000" dirty="0" smtClean="0"/>
              <a:t>. How?</a:t>
            </a:r>
          </a:p>
          <a:p>
            <a:pPr>
              <a:spcAft>
                <a:spcPts val="600"/>
              </a:spcAft>
            </a:pPr>
            <a:r>
              <a:rPr lang="en-US" sz="2000" dirty="0" smtClean="0"/>
              <a:t>Hint: Study the </a:t>
            </a:r>
            <a:r>
              <a:rPr lang="en-US" sz="2000" dirty="0" smtClean="0">
                <a:solidFill>
                  <a:srgbClr val="C00000"/>
                </a:solidFill>
              </a:rPr>
              <a:t>removeFirst() </a:t>
            </a:r>
            <a:r>
              <a:rPr lang="en-US" sz="2000" dirty="0" smtClean="0"/>
              <a:t>method (</a:t>
            </a:r>
            <a:r>
              <a:rPr lang="en-US" sz="2000" dirty="0" smtClean="0">
                <a:hlinkClick r:id="rId4" action="ppaction://hlinksldjump"/>
              </a:rPr>
              <a:t>slide 62</a:t>
            </a:r>
            <a:r>
              <a:rPr lang="en-US" sz="2000" dirty="0" smtClean="0"/>
              <a:t>).</a:t>
            </a:r>
            <a:endParaRPr lang="en-SG" sz="2000" dirty="0"/>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4752975" y="4238625"/>
            <a:ext cx="2647950" cy="1088827"/>
            <a:chOff x="4752975" y="4238625"/>
            <a:chExt cx="2647950" cy="1088827"/>
          </a:xfrm>
        </p:grpSpPr>
        <p:grpSp>
          <p:nvGrpSpPr>
            <p:cNvPr id="64" name="Group 19"/>
            <p:cNvGrpSpPr/>
            <p:nvPr/>
          </p:nvGrpSpPr>
          <p:grpSpPr>
            <a:xfrm>
              <a:off x="6496050" y="5019675"/>
              <a:ext cx="609600" cy="307777"/>
              <a:chOff x="1447800" y="4724400"/>
              <a:chExt cx="609600" cy="307777"/>
            </a:xfrm>
          </p:grpSpPr>
          <p:sp>
            <p:nvSpPr>
              <p:cNvPr id="71" name="TextBox 70"/>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q</a:t>
                </a:r>
                <a:endParaRPr lang="en-SG" sz="1400" dirty="0"/>
              </a:p>
            </p:txBody>
          </p:sp>
          <p:sp>
            <p:nvSpPr>
              <p:cNvPr id="72" name="TextBox 71"/>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15" name="TextBox 14"/>
            <p:cNvSpPr txBox="1"/>
            <p:nvPr/>
          </p:nvSpPr>
          <p:spPr>
            <a:xfrm>
              <a:off x="6896100" y="4238625"/>
              <a:ext cx="504825" cy="307777"/>
            </a:xfrm>
            <a:prstGeom prst="rect">
              <a:avLst/>
            </a:prstGeom>
            <a:noFill/>
          </p:spPr>
          <p:txBody>
            <a:bodyPr wrap="square" rtlCol="0">
              <a:spAutoFit/>
            </a:bodyPr>
            <a:lstStyle/>
            <a:p>
              <a:r>
                <a:rPr lang="en-US" sz="1400" dirty="0" smtClean="0"/>
                <a:t>tail</a:t>
              </a:r>
              <a:endParaRPr lang="en-SG" sz="1400" dirty="0"/>
            </a:p>
          </p:txBody>
        </p:sp>
        <p:sp>
          <p:nvSpPr>
            <p:cNvPr id="16" name="Rectangle 15"/>
            <p:cNvSpPr/>
            <p:nvPr/>
          </p:nvSpPr>
          <p:spPr>
            <a:xfrm>
              <a:off x="69723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63" name="Group 18"/>
            <p:cNvGrpSpPr/>
            <p:nvPr/>
          </p:nvGrpSpPr>
          <p:grpSpPr>
            <a:xfrm>
              <a:off x="5581650" y="5019675"/>
              <a:ext cx="609600" cy="307777"/>
              <a:chOff x="533400" y="4724400"/>
              <a:chExt cx="609600" cy="307777"/>
            </a:xfrm>
          </p:grpSpPr>
          <p:sp>
            <p:nvSpPr>
              <p:cNvPr id="7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p</a:t>
                </a:r>
                <a:endParaRPr lang="en-SG" sz="1400" dirty="0"/>
              </a:p>
            </p:txBody>
          </p:sp>
          <p:sp>
            <p:nvSpPr>
              <p:cNvPr id="74" name="TextBox 7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66" name="TextBox 65"/>
            <p:cNvSpPr txBox="1"/>
            <p:nvPr/>
          </p:nvSpPr>
          <p:spPr>
            <a:xfrm>
              <a:off x="4752975" y="50101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cxnSp>
          <p:nvCxnSpPr>
            <p:cNvPr id="67" name="Straight Arrow Connector 66"/>
            <p:cNvCxnSpPr/>
            <p:nvPr/>
          </p:nvCxnSpPr>
          <p:spPr>
            <a:xfrm>
              <a:off x="5162550" y="51816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905499" y="4238625"/>
              <a:ext cx="790575" cy="307777"/>
            </a:xfrm>
            <a:prstGeom prst="rect">
              <a:avLst/>
            </a:prstGeom>
            <a:noFill/>
          </p:spPr>
          <p:txBody>
            <a:bodyPr wrap="square" rtlCol="0">
              <a:spAutoFit/>
            </a:bodyPr>
            <a:lstStyle/>
            <a:p>
              <a:r>
                <a:rPr lang="en-US" sz="1400" dirty="0" smtClean="0"/>
                <a:t>current</a:t>
              </a:r>
              <a:endParaRPr lang="en-SG" sz="1400" dirty="0"/>
            </a:p>
          </p:txBody>
        </p:sp>
        <p:sp>
          <p:nvSpPr>
            <p:cNvPr id="69" name="Rectangle 68"/>
            <p:cNvSpPr/>
            <p:nvPr/>
          </p:nvSpPr>
          <p:spPr>
            <a:xfrm>
              <a:off x="61341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5" name="Straight Arrow Connector 74"/>
            <p:cNvCxnSpPr/>
            <p:nvPr/>
          </p:nvCxnSpPr>
          <p:spPr>
            <a:xfrm>
              <a:off x="6115050" y="517207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315075" y="4629150"/>
              <a:ext cx="295275" cy="31432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(6/10)</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59</a:t>
            </a:fld>
            <a:endParaRPr lang="en-US" sz="1600" dirty="0"/>
          </a:p>
        </p:txBody>
      </p:sp>
      <p:grpSp>
        <p:nvGrpSpPr>
          <p:cNvPr id="4"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public void </a:t>
              </a:r>
              <a:r>
                <a:rPr lang="en-SG" sz="1400" b="1" dirty="0" smtClean="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 </a:t>
              </a:r>
              <a:r>
                <a:rPr lang="en-SG" sz="1400" b="1" dirty="0" smtClean="0">
                  <a:latin typeface="Courier New" pitchFamily="49" charset="0"/>
                  <a:cs typeface="Courier New" pitchFamily="49" charset="0"/>
                </a:rPr>
                <a:t>(current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US" sz="1400" b="1" dirty="0" smtClean="0">
                  <a:latin typeface="Courier New" pitchFamily="49" charset="0"/>
                  <a:cs typeface="Courier New" pitchFamily="49" charset="0"/>
                </a:rPr>
                <a:t>			current.setNext(</a:t>
              </a:r>
              <a:r>
                <a:rPr lang="en-US" sz="1400" b="1" dirty="0" smtClean="0">
                  <a:solidFill>
                    <a:srgbClr val="0000FF"/>
                  </a:solidFill>
                  <a:latin typeface="Courier New" pitchFamily="49" charset="0"/>
                  <a:cs typeface="Courier New" pitchFamily="49" charset="0"/>
                </a:rPr>
                <a:t>new</a:t>
              </a:r>
              <a:r>
                <a:rPr lang="en-US" sz="1400" b="1" dirty="0" smtClean="0">
                  <a:latin typeface="Courier New" pitchFamily="49" charset="0"/>
                  <a:cs typeface="Courier New" pitchFamily="49" charset="0"/>
                </a:rPr>
                <a:t> ListNode &lt;E&gt; (item, current.getNext()));</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a:t>
              </a:r>
              <a:r>
                <a:rPr lang="en-SG" sz="1400" b="1" dirty="0" smtClean="0">
                  <a:latin typeface="Courier New" pitchFamily="49" charset="0"/>
                  <a:cs typeface="Courier New" pitchFamily="49" charset="0"/>
                </a:rPr>
                <a:t> (current == tail)  </a:t>
              </a:r>
              <a:endParaRPr lang="en-SG" sz="1400" b="1" dirty="0" smtClean="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tail = current.getNext();</a:t>
              </a:r>
            </a:p>
            <a:p>
              <a:pPr>
                <a:tabLst>
                  <a:tab pos="269875" algn="l"/>
                  <a:tab pos="539750" algn="l"/>
                  <a:tab pos="809625" algn="l"/>
                  <a:tab pos="1079500" algn="l"/>
                </a:tabLst>
              </a:pPr>
              <a:r>
                <a:rPr lang="en-SG" sz="1400" b="1" dirty="0" smtClean="0">
                  <a:latin typeface="Courier New" pitchFamily="49" charset="0"/>
                  <a:cs typeface="Courier New" pitchFamily="49" charset="0"/>
                </a:rPr>
                <a:t>		} </a:t>
              </a:r>
              <a:r>
                <a:rPr lang="en-SG" sz="1400" b="1" dirty="0" smtClean="0">
                  <a:solidFill>
                    <a:srgbClr val="0000FF"/>
                  </a:solidFill>
                  <a:latin typeface="Courier New" pitchFamily="49" charset="0"/>
                  <a:cs typeface="Courier New" pitchFamily="49" charset="0"/>
                </a:rPr>
                <a:t>else</a:t>
              </a:r>
              <a:r>
                <a:rPr lang="en-SG" sz="1400" b="1" dirty="0" smtClean="0">
                  <a:latin typeface="Courier New" pitchFamily="49" charset="0"/>
                  <a:cs typeface="Courier New" pitchFamily="49" charset="0"/>
                </a:rPr>
                <a:t> { </a:t>
              </a:r>
              <a:endParaRPr lang="en-SG" sz="1400" b="1" dirty="0" smtClean="0">
                <a:solidFill>
                  <a:srgbClr val="663300"/>
                </a:solidFill>
                <a:latin typeface="Courier New" pitchFamily="49" charset="0"/>
                <a:cs typeface="Courier New" pitchFamily="49" charset="0"/>
              </a:endParaRPr>
            </a:p>
            <a:p>
              <a:pPr>
                <a:tabLst>
                  <a:tab pos="269875" algn="l"/>
                  <a:tab pos="539750" algn="l"/>
                  <a:tab pos="809625" algn="l"/>
                  <a:tab pos="1079500" algn="l"/>
                </a:tabLst>
              </a:pPr>
              <a:r>
                <a:rPr lang="en-US" sz="1400" b="1" dirty="0" smtClean="0">
                  <a:latin typeface="Courier New" pitchFamily="49" charset="0"/>
                  <a:cs typeface="Courier New" pitchFamily="49" charset="0"/>
                </a:rPr>
                <a:t>			. . .</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SG" sz="1400" b="1" dirty="0" smtClean="0">
                  <a:latin typeface="Courier New" pitchFamily="49" charset="0"/>
                  <a:cs typeface="Courier New" pitchFamily="49" charset="0"/>
                </a:rPr>
                <a:t>		num_nodes++;</a:t>
              </a:r>
            </a:p>
            <a:p>
              <a:pPr>
                <a:tabLst>
                  <a:tab pos="269875" algn="l"/>
                  <a:tab pos="539750" algn="l"/>
                  <a:tab pos="809625" algn="l"/>
                  <a:tab pos="1079500" algn="l"/>
                </a:tabLst>
              </a:pPr>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smtClean="0">
                <a:solidFill>
                  <a:srgbClr val="006600"/>
                </a:solidFill>
              </a:rPr>
              <a:t>Case 1A</a:t>
            </a:r>
          </a:p>
          <a:p>
            <a:pPr lvl="1">
              <a:spcBef>
                <a:spcPts val="600"/>
              </a:spcBef>
            </a:pPr>
            <a:r>
              <a:rPr lang="en-GB" sz="1800" dirty="0" smtClean="0"/>
              <a:t>current != null; current != tail</a:t>
            </a:r>
          </a:p>
        </p:txBody>
      </p:sp>
      <p:cxnSp>
        <p:nvCxnSpPr>
          <p:cNvPr id="20" name="Straight Arrow Connector 19"/>
          <p:cNvCxnSpPr/>
          <p:nvPr/>
        </p:nvCxnSpPr>
        <p:spPr>
          <a:xfrm>
            <a:off x="19812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876256" y="5013176"/>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752600" y="5429250"/>
            <a:ext cx="1019175" cy="945952"/>
            <a:chOff x="1752600" y="5429250"/>
            <a:chExt cx="1019175" cy="945952"/>
          </a:xfrm>
        </p:grpSpPr>
        <p:grpSp>
          <p:nvGrpSpPr>
            <p:cNvPr id="36"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57"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smtClean="0"/>
                  <a:t>New node</a:t>
                </a:r>
                <a:endParaRPr lang="en-SG" sz="1400" dirty="0"/>
              </a:p>
            </p:txBody>
          </p:sp>
        </p:grpSp>
      </p:grpSp>
      <p:cxnSp>
        <p:nvCxnSpPr>
          <p:cNvPr id="41" name="Straight Arrow Connector 40"/>
          <p:cNvCxnSpPr/>
          <p:nvPr/>
        </p:nvCxnSpPr>
        <p:spPr>
          <a:xfrm>
            <a:off x="1952625" y="5229225"/>
            <a:ext cx="190500" cy="3810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47700" y="4276725"/>
            <a:ext cx="3124200" cy="1117402"/>
            <a:chOff x="647700" y="4276725"/>
            <a:chExt cx="3124200" cy="1117402"/>
          </a:xfrm>
        </p:grpSpPr>
        <p:grpSp>
          <p:nvGrpSpPr>
            <p:cNvPr id="17"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p</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8"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q</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700" y="50482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cxnSp>
          <p:nvCxnSpPr>
            <p:cNvPr id="23" name="Straight Arrow Connector 22"/>
            <p:cNvCxnSpPr/>
            <p:nvPr/>
          </p:nvCxnSpPr>
          <p:spPr>
            <a:xfrm>
              <a:off x="1057275"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57324" y="4276725"/>
              <a:ext cx="790575" cy="307777"/>
            </a:xfrm>
            <a:prstGeom prst="rect">
              <a:avLst/>
            </a:prstGeom>
            <a:noFill/>
          </p:spPr>
          <p:txBody>
            <a:bodyPr wrap="square" rtlCol="0">
              <a:spAutoFit/>
            </a:bodyPr>
            <a:lstStyle/>
            <a:p>
              <a:r>
                <a:rPr lang="en-US" sz="1400" dirty="0" smtClean="0"/>
                <a:t>current</a:t>
              </a:r>
              <a:endParaRPr lang="en-SG" sz="1400" dirty="0"/>
            </a:p>
          </p:txBody>
        </p:sp>
        <p:sp>
          <p:nvSpPr>
            <p:cNvPr id="45" name="Rectangle 44"/>
            <p:cNvSpPr/>
            <p:nvPr/>
          </p:nvSpPr>
          <p:spPr>
            <a:xfrm>
              <a:off x="16859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grpSp>
      <p:cxnSp>
        <p:nvCxnSpPr>
          <p:cNvPr id="24" name="Straight Arrow Connector 23"/>
          <p:cNvCxnSpPr/>
          <p:nvPr/>
        </p:nvCxnSpPr>
        <p:spPr>
          <a:xfrm flipH="1">
            <a:off x="1733550" y="464820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71500" y="16383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90575" y="204787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224712" y="4638675"/>
            <a:ext cx="4763" cy="92392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smtClean="0">
                <a:ln>
                  <a:noFill/>
                </a:ln>
                <a:solidFill>
                  <a:srgbClr val="006600"/>
                </a:solidFill>
                <a:effectLst/>
                <a:uLnTx/>
                <a:uFillTx/>
                <a:latin typeface="+mn-lt"/>
                <a:ea typeface="+mn-ea"/>
                <a:cs typeface="+mn-cs"/>
              </a:rPr>
              <a:t>Case 1B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cs typeface="+mn-cs"/>
              </a:rPr>
              <a:t>current != null; current == tail</a:t>
            </a:r>
          </a:p>
        </p:txBody>
      </p:sp>
      <p:cxnSp>
        <p:nvCxnSpPr>
          <p:cNvPr id="78" name="Straight Arrow Connector 77"/>
          <p:cNvCxnSpPr/>
          <p:nvPr/>
        </p:nvCxnSpPr>
        <p:spPr>
          <a:xfrm flipH="1">
            <a:off x="6762750" y="4629150"/>
            <a:ext cx="352425" cy="3238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6705600" y="5619750"/>
            <a:ext cx="1019175" cy="698302"/>
            <a:chOff x="6705600" y="5619750"/>
            <a:chExt cx="1019175" cy="698302"/>
          </a:xfrm>
        </p:grpSpPr>
        <p:grpSp>
          <p:nvGrpSpPr>
            <p:cNvPr id="82"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smtClean="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6967537" y="5191125"/>
            <a:ext cx="195263" cy="3714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dissolve">
                                      <p:cBhvr>
                                        <p:cTn id="14" dur="500"/>
                                        <p:tgtEl>
                                          <p:spTgt spid="47"/>
                                        </p:tgtEl>
                                      </p:cBhvr>
                                    </p:animEffect>
                                  </p:childTnLst>
                                </p:cTn>
                              </p:par>
                              <p:par>
                                <p:cTn id="15" presetID="9"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par>
                                <p:cTn id="18" presetID="9"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dissolv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1">
                                            <p:txEl>
                                              <p:pRg st="0" end="0"/>
                                            </p:txEl>
                                          </p:spTgt>
                                        </p:tgtEl>
                                        <p:attrNameLst>
                                          <p:attrName>style.visibility</p:attrName>
                                        </p:attrNameLst>
                                      </p:cBhvr>
                                      <p:to>
                                        <p:strVal val="visible"/>
                                      </p:to>
                                    </p:set>
                                    <p:animEffect transition="in" filter="dissolve">
                                      <p:cBhvr>
                                        <p:cTn id="44" dur="500"/>
                                        <p:tgtEl>
                                          <p:spTgt spid="61">
                                            <p:txEl>
                                              <p:pRg st="0" end="0"/>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61">
                                            <p:txEl>
                                              <p:pRg st="1" end="1"/>
                                            </p:txEl>
                                          </p:spTgt>
                                        </p:tgtEl>
                                        <p:attrNameLst>
                                          <p:attrName>style.visibility</p:attrName>
                                        </p:attrNameLst>
                                      </p:cBhvr>
                                      <p:to>
                                        <p:strVal val="visible"/>
                                      </p:to>
                                    </p:set>
                                    <p:animEffect transition="in" filter="dissolve">
                                      <p:cBhvr>
                                        <p:cTn id="47" dur="500"/>
                                        <p:tgtEl>
                                          <p:spTgt spid="61">
                                            <p:txEl>
                                              <p:pRg st="1" end="1"/>
                                            </p:txEl>
                                          </p:spTgt>
                                        </p:tgtEl>
                                      </p:cBhvr>
                                    </p:animEffec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dissolve">
                                      <p:cBhvr>
                                        <p:cTn id="51" dur="500"/>
                                        <p:tgtEl>
                                          <p:spTgt spid="80"/>
                                        </p:tgtEl>
                                      </p:cBhvr>
                                    </p:animEffect>
                                  </p:childTnLst>
                                </p:cTn>
                              </p:par>
                              <p:par>
                                <p:cTn id="52" presetID="9" presetClass="entr" presetSubtype="0" fill="hold"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dissolve">
                                      <p:cBhvr>
                                        <p:cTn id="54" dur="500"/>
                                        <p:tgtEl>
                                          <p:spTgt spid="78"/>
                                        </p:tgtEl>
                                      </p:cBhvr>
                                    </p:animEffect>
                                  </p:childTnLst>
                                </p:cTn>
                              </p:par>
                              <p:par>
                                <p:cTn id="55" presetID="9"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dissolve">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dissolve">
                                      <p:cBhvr>
                                        <p:cTn id="62" dur="500"/>
                                        <p:tgtEl>
                                          <p:spTgt spid="9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37"/>
                                        </p:tgtEl>
                                      </p:cBhvr>
                                    </p:animEffect>
                                    <p:set>
                                      <p:cBhvr>
                                        <p:cTn id="67" dur="1" fill="hold">
                                          <p:stCondLst>
                                            <p:cond delay="499"/>
                                          </p:stCondLst>
                                        </p:cTn>
                                        <p:tgtEl>
                                          <p:spTgt spid="37"/>
                                        </p:tgtEl>
                                        <p:attrNameLst>
                                          <p:attrName>style.visibility</p:attrName>
                                        </p:attrNameLst>
                                      </p:cBhvr>
                                      <p:to>
                                        <p:strVal val="hidden"/>
                                      </p:to>
                                    </p:set>
                                  </p:childTnLst>
                                </p:cTn>
                              </p:par>
                            </p:childTnLst>
                          </p:cTn>
                        </p:par>
                        <p:par>
                          <p:cTn id="68" fill="hold">
                            <p:stCondLst>
                              <p:cond delay="500"/>
                            </p:stCondLst>
                            <p:childTnLst>
                              <p:par>
                                <p:cTn id="69" presetID="9" presetClass="entr" presetSubtype="0" fill="hold"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dissolve">
                                      <p:cBhvr>
                                        <p:cTn id="71" dur="500"/>
                                        <p:tgtEl>
                                          <p:spTgt spid="91"/>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xit" presetSubtype="0" fill="hold" nodeType="clickEffect">
                                  <p:stCondLst>
                                    <p:cond delay="0"/>
                                  </p:stCondLst>
                                  <p:childTnLst>
                                    <p:animEffect transition="out" filter="dissolve">
                                      <p:cBhvr>
                                        <p:cTn id="75" dur="500"/>
                                        <p:tgtEl>
                                          <p:spTgt spid="48"/>
                                        </p:tgtEl>
                                      </p:cBhvr>
                                    </p:animEffect>
                                    <p:set>
                                      <p:cBhvr>
                                        <p:cTn id="76" dur="1" fill="hold">
                                          <p:stCondLst>
                                            <p:cond delay="499"/>
                                          </p:stCondLst>
                                        </p:cTn>
                                        <p:tgtEl>
                                          <p:spTgt spid="48"/>
                                        </p:tgtEl>
                                        <p:attrNameLst>
                                          <p:attrName>style.visibility</p:attrName>
                                        </p:attrNameLst>
                                      </p:cBhvr>
                                      <p:to>
                                        <p:strVal val="hidden"/>
                                      </p:to>
                                    </p:set>
                                  </p:childTnLst>
                                </p:cTn>
                              </p:par>
                            </p:childTnLst>
                          </p:cTn>
                        </p:par>
                        <p:par>
                          <p:cTn id="77" fill="hold">
                            <p:stCondLst>
                              <p:cond delay="500"/>
                            </p:stCondLst>
                            <p:childTnLst>
                              <p:par>
                                <p:cTn id="78" presetID="9"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dissolve">
                                      <p:cBhvr>
                                        <p:cTn id="80" dur="500"/>
                                        <p:tgtEl>
                                          <p:spTgt spid="49"/>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nodeType="clickEffect">
                                  <p:stCondLst>
                                    <p:cond delay="0"/>
                                  </p:stCondLst>
                                  <p:childTnLst>
                                    <p:animEffect transition="out" filter="dissolve">
                                      <p:cBhvr>
                                        <p:cTn id="84" dur="500"/>
                                        <p:tgtEl>
                                          <p:spTgt spid="78"/>
                                        </p:tgtEl>
                                      </p:cBhvr>
                                    </p:animEffect>
                                    <p:set>
                                      <p:cBhvr>
                                        <p:cTn id="85" dur="1" fill="hold">
                                          <p:stCondLst>
                                            <p:cond delay="499"/>
                                          </p:stCondLst>
                                        </p:cTn>
                                        <p:tgtEl>
                                          <p:spTgt spid="78"/>
                                        </p:tgtEl>
                                        <p:attrNameLst>
                                          <p:attrName>style.visibility</p:attrName>
                                        </p:attrNameLst>
                                      </p:cBhvr>
                                      <p:to>
                                        <p:strVal val="hidden"/>
                                      </p:to>
                                    </p:set>
                                  </p:childTnLst>
                                </p:cTn>
                              </p:par>
                            </p:childTnLst>
                          </p:cTn>
                        </p:par>
                        <p:par>
                          <p:cTn id="86" fill="hold">
                            <p:stCondLst>
                              <p:cond delay="500"/>
                            </p:stCondLst>
                            <p:childTnLst>
                              <p:par>
                                <p:cTn id="87" presetID="9" presetClass="entr" presetSubtype="0"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dissolve">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anose="020B0903060703020204" pitchFamily="34" charset="0"/>
              </a:rPr>
              <a:t>1</a:t>
            </a:r>
            <a:r>
              <a:rPr lang="en-US" sz="4400" dirty="0" smtClean="0">
                <a:latin typeface="Britannic Bold" panose="020B0903060703020204" pitchFamily="34" charset="0"/>
              </a:rPr>
              <a:t> Use of a List</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Motivation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5000624" y="4352925"/>
            <a:ext cx="2428875" cy="466725"/>
            <a:chOff x="5000624" y="4352925"/>
            <a:chExt cx="2428875" cy="466725"/>
          </a:xfrm>
        </p:grpSpPr>
        <p:grpSp>
          <p:nvGrpSpPr>
            <p:cNvPr id="106" name="Group 105"/>
            <p:cNvGrpSpPr/>
            <p:nvPr/>
          </p:nvGrpSpPr>
          <p:grpSpPr>
            <a:xfrm>
              <a:off x="6638924" y="4352925"/>
              <a:ext cx="790575" cy="457200"/>
              <a:chOff x="6638924" y="4352925"/>
              <a:chExt cx="790575" cy="457200"/>
            </a:xfrm>
          </p:grpSpPr>
          <p:sp>
            <p:nvSpPr>
              <p:cNvPr id="97" name="TextBox 96"/>
              <p:cNvSpPr txBox="1"/>
              <p:nvPr/>
            </p:nvSpPr>
            <p:spPr>
              <a:xfrm>
                <a:off x="6638924" y="4352925"/>
                <a:ext cx="790575" cy="307777"/>
              </a:xfrm>
              <a:prstGeom prst="rect">
                <a:avLst/>
              </a:prstGeom>
              <a:noFill/>
            </p:spPr>
            <p:txBody>
              <a:bodyPr wrap="square" rtlCol="0">
                <a:spAutoFit/>
              </a:bodyPr>
              <a:lstStyle/>
              <a:p>
                <a:r>
                  <a:rPr lang="en-US" sz="1400" dirty="0" smtClean="0"/>
                  <a:t>current</a:t>
                </a:r>
                <a:endParaRPr lang="en-SG" sz="1400" dirty="0"/>
              </a:p>
            </p:txBody>
          </p:sp>
          <p:sp>
            <p:nvSpPr>
              <p:cNvPr id="98" name="Rectangle 97"/>
              <p:cNvSpPr/>
              <p:nvPr/>
            </p:nvSpPr>
            <p:spPr>
              <a:xfrm>
                <a:off x="68675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99" name="Straight Connector 98"/>
              <p:cNvCxnSpPr/>
              <p:nvPr/>
            </p:nvCxnSpPr>
            <p:spPr>
              <a:xfrm flipV="1">
                <a:off x="68720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5000624" y="4352925"/>
              <a:ext cx="790575" cy="307777"/>
            </a:xfrm>
            <a:prstGeom prst="rect">
              <a:avLst/>
            </a:prstGeom>
            <a:noFill/>
          </p:spPr>
          <p:txBody>
            <a:bodyPr wrap="square" rtlCol="0">
              <a:spAutoFit/>
            </a:bodyPr>
            <a:lstStyle/>
            <a:p>
              <a:r>
                <a:rPr lang="en-US" sz="1400" dirty="0" smtClean="0"/>
                <a:t>head</a:t>
              </a:r>
              <a:endParaRPr lang="en-SG" sz="1400" dirty="0"/>
            </a:p>
          </p:txBody>
        </p:sp>
        <p:sp>
          <p:nvSpPr>
            <p:cNvPr id="101" name="Rectangle 100"/>
            <p:cNvSpPr/>
            <p:nvPr/>
          </p:nvSpPr>
          <p:spPr>
            <a:xfrm>
              <a:off x="52292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TextBox 102"/>
            <p:cNvSpPr txBox="1"/>
            <p:nvPr/>
          </p:nvSpPr>
          <p:spPr>
            <a:xfrm>
              <a:off x="5895975" y="4362450"/>
              <a:ext cx="657224" cy="307777"/>
            </a:xfrm>
            <a:prstGeom prst="rect">
              <a:avLst/>
            </a:prstGeom>
            <a:noFill/>
          </p:spPr>
          <p:txBody>
            <a:bodyPr wrap="square" rtlCol="0">
              <a:spAutoFit/>
            </a:bodyPr>
            <a:lstStyle/>
            <a:p>
              <a:r>
                <a:rPr lang="en-US" sz="1400" dirty="0" smtClean="0"/>
                <a:t>tail</a:t>
              </a:r>
              <a:endParaRPr lang="en-SG" sz="1400" dirty="0"/>
            </a:p>
          </p:txBody>
        </p:sp>
        <p:sp>
          <p:nvSpPr>
            <p:cNvPr id="104" name="Rectangle 103"/>
            <p:cNvSpPr/>
            <p:nvPr/>
          </p:nvSpPr>
          <p:spPr>
            <a:xfrm>
              <a:off x="5991225" y="46672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(7/10)</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60</a:t>
            </a:fld>
            <a:endParaRPr lang="en-US" sz="1600" dirty="0"/>
          </a:p>
        </p:txBody>
      </p:sp>
      <p:grpSp>
        <p:nvGrpSpPr>
          <p:cNvPr id="6"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public void </a:t>
              </a:r>
              <a:r>
                <a:rPr lang="en-SG" sz="1400" b="1" dirty="0" smtClean="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 </a:t>
              </a:r>
              <a:r>
                <a:rPr lang="en-SG" sz="1400" b="1" dirty="0" smtClean="0">
                  <a:latin typeface="Courier New" pitchFamily="49" charset="0"/>
                  <a:cs typeface="Courier New" pitchFamily="49" charset="0"/>
                </a:rPr>
                <a:t>(current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US" sz="1400" b="1" dirty="0" smtClean="0">
                  <a:latin typeface="Courier New" pitchFamily="49" charset="0"/>
                  <a:cs typeface="Courier New" pitchFamily="49" charset="0"/>
                </a:rPr>
                <a:t>			. . .</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 </a:t>
              </a:r>
              <a:r>
                <a:rPr lang="en-SG" sz="1400" b="1" dirty="0" smtClean="0">
                  <a:solidFill>
                    <a:srgbClr val="0000FF"/>
                  </a:solidFill>
                  <a:latin typeface="Courier New" pitchFamily="49" charset="0"/>
                  <a:cs typeface="Courier New" pitchFamily="49" charset="0"/>
                </a:rPr>
                <a:t>else</a:t>
              </a:r>
              <a:r>
                <a:rPr lang="en-SG" sz="1400" b="1" dirty="0" smtClean="0">
                  <a:latin typeface="Courier New" pitchFamily="49" charset="0"/>
                  <a:cs typeface="Courier New" pitchFamily="49" charset="0"/>
                </a:rPr>
                <a:t> { </a:t>
              </a:r>
              <a:r>
                <a:rPr lang="en-SG" sz="1400" b="1" dirty="0" smtClean="0">
                  <a:solidFill>
                    <a:srgbClr val="663300"/>
                  </a:solidFill>
                  <a:latin typeface="Courier New" pitchFamily="49" charset="0"/>
                  <a:cs typeface="Courier New" pitchFamily="49" charset="0"/>
                </a:rPr>
                <a:t>// add to the front of the list</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US" sz="1400" b="1" dirty="0" smtClean="0">
                  <a:latin typeface="Courier New" pitchFamily="49" charset="0"/>
                  <a:cs typeface="Courier New" pitchFamily="49" charset="0"/>
                </a:rPr>
                <a:t>			head = </a:t>
              </a:r>
              <a:r>
                <a:rPr lang="en-US" sz="1400" b="1" dirty="0" smtClean="0">
                  <a:solidFill>
                    <a:srgbClr val="0000FF"/>
                  </a:solidFill>
                  <a:latin typeface="Courier New" pitchFamily="49" charset="0"/>
                  <a:cs typeface="Courier New" pitchFamily="49" charset="0"/>
                </a:rPr>
                <a:t>new</a:t>
              </a:r>
              <a:r>
                <a:rPr lang="en-US" sz="1400" b="1" dirty="0" smtClean="0">
                  <a:latin typeface="Courier New" pitchFamily="49" charset="0"/>
                  <a:cs typeface="Courier New" pitchFamily="49" charset="0"/>
                </a:rPr>
                <a:t> ListNode &lt;E&gt; (item, head);</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a:t>
              </a:r>
              <a:r>
                <a:rPr lang="en-SG" sz="1400" b="1" dirty="0" smtClean="0">
                  <a:latin typeface="Courier New" pitchFamily="49" charset="0"/>
                  <a:cs typeface="Courier New" pitchFamily="49" charset="0"/>
                </a:rPr>
                <a:t> (tail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a:t>
              </a:r>
            </a:p>
            <a:p>
              <a:pPr>
                <a:tabLst>
                  <a:tab pos="269875" algn="l"/>
                  <a:tab pos="539750" algn="l"/>
                  <a:tab pos="809625" algn="l"/>
                  <a:tab pos="1079500" algn="l"/>
                  <a:tab pos="1344613" algn="l"/>
                </a:tabLst>
              </a:pPr>
              <a:r>
                <a:rPr lang="en-SG" sz="1400" b="1" dirty="0" smtClean="0">
                  <a:latin typeface="Courier New" pitchFamily="49" charset="0"/>
                  <a:cs typeface="Courier New" pitchFamily="49" charset="0"/>
                </a:rPr>
                <a:t>				tail = head;</a:t>
              </a:r>
            </a:p>
            <a:p>
              <a:pPr>
                <a:tabLst>
                  <a:tab pos="269875" algn="l"/>
                  <a:tab pos="539750" algn="l"/>
                  <a:tab pos="809625" algn="l"/>
                  <a:tab pos="1079500" algn="l"/>
                </a:tabLst>
              </a:pP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SG" sz="1400" b="1" dirty="0" smtClean="0">
                  <a:latin typeface="Courier New" pitchFamily="49" charset="0"/>
                  <a:cs typeface="Courier New" pitchFamily="49" charset="0"/>
                </a:rPr>
                <a:t>		num_nodes++;</a:t>
              </a:r>
            </a:p>
            <a:p>
              <a:pPr>
                <a:tabLst>
                  <a:tab pos="269875" algn="l"/>
                  <a:tab pos="539750" algn="l"/>
                  <a:tab pos="809625" algn="l"/>
                  <a:tab pos="1079500" algn="l"/>
                </a:tabLst>
              </a:pPr>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smtClean="0">
                <a:solidFill>
                  <a:srgbClr val="006600"/>
                </a:solidFill>
              </a:rPr>
              <a:t>Case 2A</a:t>
            </a:r>
          </a:p>
          <a:p>
            <a:pPr lvl="1">
              <a:spcBef>
                <a:spcPts val="600"/>
              </a:spcBef>
            </a:pPr>
            <a:r>
              <a:rPr lang="en-GB" sz="1800" dirty="0" smtClean="0"/>
              <a:t>current == null; tail != null</a:t>
            </a:r>
          </a:p>
        </p:txBody>
      </p:sp>
      <p:grpSp>
        <p:nvGrpSpPr>
          <p:cNvPr id="9" name="Group 59"/>
          <p:cNvGrpSpPr/>
          <p:nvPr/>
        </p:nvGrpSpPr>
        <p:grpSpPr>
          <a:xfrm>
            <a:off x="752475" y="5400675"/>
            <a:ext cx="1019175" cy="945952"/>
            <a:chOff x="1752600" y="5429250"/>
            <a:chExt cx="1019175" cy="945952"/>
          </a:xfrm>
        </p:grpSpPr>
        <p:grpSp>
          <p:nvGrpSpPr>
            <p:cNvPr id="10"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2"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smtClean="0"/>
                  <a:t>New node</a:t>
                </a:r>
                <a:endParaRPr lang="en-SG" sz="1400" dirty="0"/>
              </a:p>
            </p:txBody>
          </p:sp>
        </p:grpSp>
      </p:grpSp>
      <p:cxnSp>
        <p:nvCxnSpPr>
          <p:cNvPr id="50" name="Straight Arrow Connector 49"/>
          <p:cNvCxnSpPr/>
          <p:nvPr/>
        </p:nvCxnSpPr>
        <p:spPr>
          <a:xfrm>
            <a:off x="504825" y="20574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28675" y="24860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5857875" y="4714875"/>
            <a:ext cx="347662"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smtClean="0">
                <a:ln>
                  <a:noFill/>
                </a:ln>
                <a:solidFill>
                  <a:srgbClr val="006600"/>
                </a:solidFill>
                <a:effectLst/>
                <a:uLnTx/>
                <a:uFillTx/>
                <a:latin typeface="+mn-lt"/>
                <a:ea typeface="+mn-ea"/>
                <a:cs typeface="+mn-cs"/>
              </a:rPr>
              <a:t>Case 2B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cs typeface="+mn-cs"/>
              </a:rPr>
              <a:t>current == null; tail == null</a:t>
            </a:r>
          </a:p>
        </p:txBody>
      </p:sp>
      <p:grpSp>
        <p:nvGrpSpPr>
          <p:cNvPr id="33" name="Group 89"/>
          <p:cNvGrpSpPr/>
          <p:nvPr/>
        </p:nvGrpSpPr>
        <p:grpSpPr>
          <a:xfrm>
            <a:off x="5448300" y="5295900"/>
            <a:ext cx="1019175" cy="698302"/>
            <a:chOff x="6705600" y="5619750"/>
            <a:chExt cx="1019175" cy="698302"/>
          </a:xfrm>
        </p:grpSpPr>
        <p:grpSp>
          <p:nvGrpSpPr>
            <p:cNvPr id="34"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smtClean="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5386387" y="4714875"/>
            <a:ext cx="395288"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1047749" y="4267200"/>
            <a:ext cx="2724151" cy="1126927"/>
            <a:chOff x="1047749" y="4267200"/>
            <a:chExt cx="2724151" cy="1126927"/>
          </a:xfrm>
        </p:grpSpPr>
        <p:cxnSp>
          <p:nvCxnSpPr>
            <p:cNvPr id="20" name="Straight Arrow Connector 19"/>
            <p:cNvCxnSpPr/>
            <p:nvPr/>
          </p:nvCxnSpPr>
          <p:spPr>
            <a:xfrm>
              <a:off x="20193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grpSp>
          <p:nvGrpSpPr>
            <p:cNvPr id="18"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a</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9"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b</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90724" y="4276725"/>
              <a:ext cx="790575" cy="307777"/>
            </a:xfrm>
            <a:prstGeom prst="rect">
              <a:avLst/>
            </a:prstGeom>
            <a:noFill/>
          </p:spPr>
          <p:txBody>
            <a:bodyPr wrap="square" rtlCol="0">
              <a:spAutoFit/>
            </a:bodyPr>
            <a:lstStyle/>
            <a:p>
              <a:r>
                <a:rPr lang="en-US" sz="1400" dirty="0" smtClean="0"/>
                <a:t>current</a:t>
              </a:r>
              <a:endParaRPr lang="en-SG" sz="1400" dirty="0"/>
            </a:p>
          </p:txBody>
        </p:sp>
        <p:sp>
          <p:nvSpPr>
            <p:cNvPr id="45" name="Rectangle 44"/>
            <p:cNvSpPr/>
            <p:nvPr/>
          </p:nvSpPr>
          <p:spPr>
            <a:xfrm>
              <a:off x="22193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3" name="Straight Connector 82"/>
            <p:cNvCxnSpPr/>
            <p:nvPr/>
          </p:nvCxnSpPr>
          <p:spPr>
            <a:xfrm flipV="1">
              <a:off x="2223864" y="45916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47749" y="4267200"/>
              <a:ext cx="790575" cy="307777"/>
            </a:xfrm>
            <a:prstGeom prst="rect">
              <a:avLst/>
            </a:prstGeom>
            <a:noFill/>
          </p:spPr>
          <p:txBody>
            <a:bodyPr wrap="square" rtlCol="0">
              <a:spAutoFit/>
            </a:bodyPr>
            <a:lstStyle/>
            <a:p>
              <a:r>
                <a:rPr lang="en-US" sz="1400" dirty="0" smtClean="0"/>
                <a:t>head</a:t>
              </a:r>
              <a:endParaRPr lang="en-SG" sz="1400" dirty="0"/>
            </a:p>
          </p:txBody>
        </p:sp>
        <p:sp>
          <p:nvSpPr>
            <p:cNvPr id="90" name="Rectangle 89"/>
            <p:cNvSpPr/>
            <p:nvPr/>
          </p:nvSpPr>
          <p:spPr>
            <a:xfrm>
              <a:off x="1276350" y="4572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2" name="Straight Arrow Connector 91"/>
          <p:cNvCxnSpPr/>
          <p:nvPr/>
        </p:nvCxnSpPr>
        <p:spPr>
          <a:xfrm>
            <a:off x="1514475" y="4657725"/>
            <a:ext cx="19050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123950" y="4648200"/>
            <a:ext cx="295275" cy="9429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52337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5995764" y="4677333"/>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par>
                                <p:cTn id="16" presetID="9" presetClass="entr" presetSubtype="0" fill="hold"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dissolve">
                                      <p:cBhvr>
                                        <p:cTn id="18" dur="500"/>
                                        <p:tgtEl>
                                          <p:spTgt spid="9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dissolv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2"/>
                                        </p:tgtEl>
                                      </p:cBhvr>
                                    </p:animEffect>
                                    <p:set>
                                      <p:cBhvr>
                                        <p:cTn id="33" dur="1" fill="hold">
                                          <p:stCondLst>
                                            <p:cond delay="499"/>
                                          </p:stCondLst>
                                        </p:cTn>
                                        <p:tgtEl>
                                          <p:spTgt spid="92"/>
                                        </p:tgtEl>
                                        <p:attrNameLst>
                                          <p:attrName>style.visibility</p:attrName>
                                        </p:attrNameLst>
                                      </p:cBhvr>
                                      <p:to>
                                        <p:strVal val="hidden"/>
                                      </p:to>
                                    </p:se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dissolv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dissolve">
                                      <p:cBhvr>
                                        <p:cTn id="46" dur="500"/>
                                        <p:tgtEl>
                                          <p:spTgt spid="107"/>
                                        </p:tgtEl>
                                      </p:cBhvr>
                                    </p:animEffect>
                                  </p:childTnLst>
                                </p:cTn>
                              </p:par>
                              <p:par>
                                <p:cTn id="47" presetID="9"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dissolve">
                                      <p:cBhvr>
                                        <p:cTn id="49" dur="500"/>
                                        <p:tgtEl>
                                          <p:spTgt spid="102"/>
                                        </p:tgtEl>
                                      </p:cBhvr>
                                    </p:animEffect>
                                  </p:childTnLst>
                                </p:cTn>
                              </p:par>
                              <p:par>
                                <p:cTn id="50" presetID="9" presetClass="entr" presetSubtype="0" fill="hold"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102"/>
                                        </p:tgtEl>
                                      </p:cBhvr>
                                    </p:animEffect>
                                    <p:set>
                                      <p:cBhvr>
                                        <p:cTn id="62" dur="1" fill="hold">
                                          <p:stCondLst>
                                            <p:cond delay="499"/>
                                          </p:stCondLst>
                                        </p:cTn>
                                        <p:tgtEl>
                                          <p:spTgt spid="102"/>
                                        </p:tgtEl>
                                        <p:attrNameLst>
                                          <p:attrName>style.visibility</p:attrName>
                                        </p:attrNameLst>
                                      </p:cBhvr>
                                      <p:to>
                                        <p:strVal val="hidden"/>
                                      </p:to>
                                    </p:se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dissolve">
                                      <p:cBhvr>
                                        <p:cTn id="66" dur="500"/>
                                        <p:tgtEl>
                                          <p:spTgt spid="9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childTnLst>
                          </p:cTn>
                        </p:par>
                        <p:par>
                          <p:cTn id="72" fill="hold">
                            <p:stCondLst>
                              <p:cond delay="500"/>
                            </p:stCondLst>
                            <p:childTnLst>
                              <p:par>
                                <p:cTn id="73" presetID="9" presetClass="entr" presetSubtype="0" fill="hold"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dissolve">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xit" presetSubtype="0" fill="hold" nodeType="clickEffect">
                                  <p:stCondLst>
                                    <p:cond delay="0"/>
                                  </p:stCondLst>
                                  <p:childTnLst>
                                    <p:animEffect transition="out" filter="dissolve">
                                      <p:cBhvr>
                                        <p:cTn id="79" dur="500"/>
                                        <p:tgtEl>
                                          <p:spTgt spid="105"/>
                                        </p:tgtEl>
                                      </p:cBhvr>
                                    </p:animEffect>
                                    <p:set>
                                      <p:cBhvr>
                                        <p:cTn id="80" dur="1" fill="hold">
                                          <p:stCondLst>
                                            <p:cond delay="499"/>
                                          </p:stCondLst>
                                        </p:cTn>
                                        <p:tgtEl>
                                          <p:spTgt spid="105"/>
                                        </p:tgtEl>
                                        <p:attrNameLst>
                                          <p:attrName>style.visibility</p:attrName>
                                        </p:attrNameLst>
                                      </p:cBhvr>
                                      <p:to>
                                        <p:strVal val="hidden"/>
                                      </p:to>
                                    </p:set>
                                  </p:childTnLst>
                                </p:cTn>
                              </p:par>
                            </p:childTnLst>
                          </p:cTn>
                        </p:par>
                        <p:par>
                          <p:cTn id="81" fill="hold">
                            <p:stCondLst>
                              <p:cond delay="500"/>
                            </p:stCondLst>
                            <p:childTnLst>
                              <p:par>
                                <p:cTn id="82" presetID="9" presetClass="entr" presetSubtype="0" fill="hold" nodeType="after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dissolve">
                                      <p:cBhvr>
                                        <p:cTn id="8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(8/10)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14400"/>
            <a:ext cx="8458200" cy="609600"/>
          </a:xfrm>
        </p:spPr>
        <p:txBody>
          <a:bodyPr>
            <a:normAutofit/>
          </a:bodyPr>
          <a:lstStyle/>
          <a:p>
            <a:pPr>
              <a:spcBef>
                <a:spcPts val="600"/>
              </a:spcBef>
            </a:pPr>
            <a:r>
              <a:rPr lang="en-GB" sz="2400" dirty="0" smtClean="0">
                <a:solidFill>
                  <a:srgbClr val="C00000"/>
                </a:solidFill>
              </a:rPr>
              <a:t>removeAfter() </a:t>
            </a:r>
            <a:r>
              <a:rPr lang="en-GB" sz="2400" dirty="0" smtClean="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61</a:t>
            </a:fld>
            <a:endParaRPr lang="en-US" sz="1600" dirty="0"/>
          </a:p>
        </p:txBody>
      </p:sp>
      <p:grpSp>
        <p:nvGrpSpPr>
          <p:cNvPr id="4" name="Group 31"/>
          <p:cNvGrpSpPr/>
          <p:nvPr/>
        </p:nvGrpSpPr>
        <p:grpSpPr>
          <a:xfrm>
            <a:off x="381000" y="1143000"/>
            <a:ext cx="8382000" cy="5333294"/>
            <a:chOff x="457200" y="971043"/>
            <a:chExt cx="8382000" cy="4648886"/>
          </a:xfrm>
        </p:grpSpPr>
        <p:sp>
          <p:nvSpPr>
            <p:cNvPr id="43" name="TextBox 42"/>
            <p:cNvSpPr txBox="1"/>
            <p:nvPr/>
          </p:nvSpPr>
          <p:spPr>
            <a:xfrm>
              <a:off x="457200" y="1143000"/>
              <a:ext cx="8382000" cy="447692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public</a:t>
              </a:r>
              <a:r>
                <a:rPr lang="en-SG" sz="1500" b="1" dirty="0" smtClean="0">
                  <a:latin typeface="Courier New" pitchFamily="49" charset="0"/>
                  <a:cs typeface="Courier New" pitchFamily="49" charset="0"/>
                </a:rPr>
                <a:t> E removeAfter(ListNode &lt;E&gt; current) </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throws</a:t>
              </a:r>
              <a:r>
                <a:rPr lang="en-SG" sz="1500" b="1" dirty="0" smtClean="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E temp;</a:t>
              </a:r>
              <a:endParaRPr lang="en-SG" sz="1500" b="1" dirty="0" smtClean="0">
                <a:latin typeface="Courier New" pitchFamily="49" charset="0"/>
                <a:cs typeface="Courier New" pitchFamily="49" charset="0"/>
              </a:endParaRP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if </a:t>
              </a:r>
              <a:r>
                <a:rPr lang="en-SG" sz="1500" b="1" dirty="0" smtClean="0">
                  <a:latin typeface="Courier New" pitchFamily="49" charset="0"/>
                  <a:cs typeface="Courier New" pitchFamily="49" charset="0"/>
                </a:rPr>
                <a:t>(current != </a:t>
              </a:r>
              <a:r>
                <a:rPr lang="en-SG" sz="1500" b="1" dirty="0" smtClean="0">
                  <a:solidFill>
                    <a:srgbClr val="006600"/>
                  </a:solidFill>
                  <a:latin typeface="Courier New" pitchFamily="49" charset="0"/>
                  <a:cs typeface="Courier New" pitchFamily="49" charset="0"/>
                </a:rPr>
                <a:t>null</a:t>
              </a:r>
              <a:r>
                <a:rPr lang="en-SG" sz="15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ListNode &lt;E&gt; nextPtr = current.getNext();</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if</a:t>
              </a:r>
              <a:r>
                <a:rPr lang="en-SG" sz="1500" b="1" dirty="0" smtClean="0">
                  <a:latin typeface="Courier New" pitchFamily="49" charset="0"/>
                  <a:cs typeface="Courier New" pitchFamily="49" charset="0"/>
                </a:rPr>
                <a:t> (nextPtr != </a:t>
              </a:r>
              <a:r>
                <a:rPr lang="en-SG" sz="1500" b="1" dirty="0" smtClean="0">
                  <a:solidFill>
                    <a:srgbClr val="006600"/>
                  </a:solidFill>
                  <a:latin typeface="Courier New" pitchFamily="49" charset="0"/>
                  <a:cs typeface="Courier New" pitchFamily="49" charset="0"/>
                </a:rPr>
                <a:t>null</a:t>
              </a:r>
              <a:r>
                <a:rPr lang="en-SG" sz="15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if </a:t>
              </a:r>
              <a:r>
                <a:rPr lang="en-US" sz="1500" b="1" dirty="0" smtClean="0">
                  <a:latin typeface="Courier New" pitchFamily="49" charset="0"/>
                  <a:cs typeface="Courier New" pitchFamily="49" charset="0"/>
                </a:rPr>
                <a:t>(nextPtr.getNext()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 </a:t>
              </a:r>
              <a:r>
                <a:rPr lang="en-US" sz="1500" b="1" dirty="0" smtClean="0">
                  <a:solidFill>
                    <a:srgbClr val="663300"/>
                  </a:solidFill>
                  <a:latin typeface="Courier New" pitchFamily="49" charset="0"/>
                  <a:cs typeface="Courier New" pitchFamily="49" charset="0"/>
                </a:rPr>
                <a:t>// last node is removed</a:t>
              </a:r>
              <a:endParaRPr lang="en-SG" sz="1500" b="1" dirty="0" smtClean="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 pos="1344613" algn="l"/>
                </a:tabLst>
              </a:pPr>
              <a:r>
                <a:rPr lang="en-SG" sz="1500" b="1" dirty="0" smtClean="0">
                  <a:latin typeface="Courier New" pitchFamily="49" charset="0"/>
                  <a:cs typeface="Courier New" pitchFamily="49" charset="0"/>
                </a:rPr>
                <a:t>					tail = current;</a:t>
              </a:r>
            </a:p>
            <a:p>
              <a:pPr>
                <a:lnSpc>
                  <a:spcPct val="95000"/>
                </a:lnSpc>
                <a:tabLst>
                  <a:tab pos="269875" algn="l"/>
                  <a:tab pos="539750" algn="l"/>
                  <a:tab pos="809625" algn="l"/>
                  <a:tab pos="1079500" algn="l"/>
                  <a:tab pos="1344613"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return</a:t>
              </a:r>
              <a:r>
                <a:rPr lang="en-US" sz="1500" b="1" dirty="0" smtClean="0">
                  <a:latin typeface="Courier New" pitchFamily="49" charset="0"/>
                  <a:cs typeface="Courier New" pitchFamily="49" charset="0"/>
                </a:rPr>
                <a:t> temp;</a:t>
              </a:r>
            </a:p>
            <a:p>
              <a:pPr>
                <a:lnSpc>
                  <a:spcPct val="95000"/>
                </a:lnSpc>
                <a:tabLst>
                  <a:tab pos="269875" algn="l"/>
                  <a:tab pos="539750" algn="l"/>
                  <a:tab pos="809625" algn="l"/>
                  <a:tab pos="1079500" algn="l"/>
                  <a:tab pos="1344613"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else throw new </a:t>
              </a:r>
              <a:r>
                <a:rPr lang="en-US" sz="1500" b="1" dirty="0" smtClean="0">
                  <a:latin typeface="Courier New" pitchFamily="49" charset="0"/>
                  <a:cs typeface="Courier New" pitchFamily="49" charset="0"/>
                </a:rPr>
                <a:t>NoSuchElementException(</a:t>
              </a:r>
              <a:r>
                <a:rPr lang="en-US" sz="1500" b="1" dirty="0" smtClean="0">
                  <a:solidFill>
                    <a:srgbClr val="006600"/>
                  </a:solidFill>
                  <a:latin typeface="Courier New" pitchFamily="49" charset="0"/>
                  <a:cs typeface="Courier New" pitchFamily="49" charset="0"/>
                </a:rPr>
                <a:t>"..."</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 pos="1344613"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else </a:t>
              </a:r>
              <a:r>
                <a:rPr lang="en-US" sz="1500" b="1" dirty="0" smtClean="0">
                  <a:latin typeface="Courier New" pitchFamily="49" charset="0"/>
                  <a:cs typeface="Courier New" pitchFamily="49" charset="0"/>
                </a:rPr>
                <a:t>{ </a:t>
              </a:r>
              <a:r>
                <a:rPr lang="en-US" sz="1500" b="1" dirty="0" smtClean="0">
                  <a:solidFill>
                    <a:srgbClr val="663300"/>
                  </a:solidFill>
                  <a:latin typeface="Courier New" pitchFamily="49" charset="0"/>
                  <a:cs typeface="Courier New" pitchFamily="49" charset="0"/>
                </a:rPr>
                <a:t>// if current == null, we want to remove head</a:t>
              </a:r>
              <a:endParaRPr lang="en-SG" sz="1500" b="1" dirty="0" smtClean="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if</a:t>
              </a:r>
              <a:r>
                <a:rPr lang="en-US" sz="1500" b="1" dirty="0" smtClean="0">
                  <a:latin typeface="Courier New" pitchFamily="49" charset="0"/>
                  <a:cs typeface="Courier New" pitchFamily="49" charset="0"/>
                </a:rPr>
                <a:t> (head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if</a:t>
              </a:r>
              <a:r>
                <a:rPr lang="en-US" sz="1500" b="1" dirty="0" smtClean="0">
                  <a:latin typeface="Courier New" pitchFamily="49" charset="0"/>
                  <a:cs typeface="Courier New" pitchFamily="49" charset="0"/>
                </a:rPr>
                <a:t> (head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 tail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return</a:t>
              </a:r>
              <a:r>
                <a:rPr lang="en-US" sz="1500" b="1" dirty="0" smtClean="0">
                  <a:latin typeface="Courier New" pitchFamily="49" charset="0"/>
                  <a:cs typeface="Courier New" pitchFamily="49" charset="0"/>
                </a:rPr>
                <a:t> temp;</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 </a:t>
              </a:r>
              <a:r>
                <a:rPr lang="en-US" sz="1500" b="1" dirty="0" smtClean="0">
                  <a:solidFill>
                    <a:srgbClr val="0000FF"/>
                  </a:solidFill>
                  <a:latin typeface="Courier New" pitchFamily="49" charset="0"/>
                  <a:cs typeface="Courier New" pitchFamily="49" charset="0"/>
                </a:rPr>
                <a:t>else</a:t>
              </a: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throw new </a:t>
              </a:r>
              <a:r>
                <a:rPr lang="en-US" sz="1500" b="1" dirty="0" smtClean="0">
                  <a:latin typeface="Courier New" pitchFamily="49" charset="0"/>
                  <a:cs typeface="Courier New" pitchFamily="49" charset="0"/>
                </a:rPr>
                <a:t>NoSuchElementException(</a:t>
              </a:r>
              <a:r>
                <a:rPr lang="en-US" sz="1500" b="1" dirty="0" smtClean="0">
                  <a:solidFill>
                    <a:srgbClr val="006600"/>
                  </a:solidFill>
                  <a:latin typeface="Courier New" pitchFamily="49" charset="0"/>
                  <a:cs typeface="Courier New" pitchFamily="49" charset="0"/>
                </a:rPr>
                <a:t>"..."</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p>
          </p:txBody>
        </p:sp>
        <p:sp>
          <p:nvSpPr>
            <p:cNvPr id="44" name="Rectangle 43"/>
            <p:cNvSpPr/>
            <p:nvPr/>
          </p:nvSpPr>
          <p:spPr>
            <a:xfrm>
              <a:off x="6400800" y="971043"/>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(9/10)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14400"/>
            <a:ext cx="8458200" cy="990600"/>
          </a:xfrm>
        </p:spPr>
        <p:txBody>
          <a:bodyPr>
            <a:normAutofit/>
          </a:bodyPr>
          <a:lstStyle/>
          <a:p>
            <a:pPr>
              <a:spcBef>
                <a:spcPts val="600"/>
              </a:spcBef>
            </a:pPr>
            <a:r>
              <a:rPr lang="en-GB" sz="2400" dirty="0" smtClean="0">
                <a:solidFill>
                  <a:srgbClr val="C00000"/>
                </a:solidFill>
              </a:rPr>
              <a:t>removeFirst() </a:t>
            </a:r>
            <a:r>
              <a:rPr lang="en-GB" sz="2400" dirty="0" smtClean="0"/>
              <a:t>method</a:t>
            </a:r>
          </a:p>
          <a:p>
            <a:pPr lvl="1">
              <a:spcBef>
                <a:spcPts val="600"/>
              </a:spcBef>
            </a:pPr>
            <a:r>
              <a:rPr lang="en-GB" sz="2000" dirty="0" smtClean="0"/>
              <a:t>removeFirst() is a special case in removeAfter()</a:t>
            </a:r>
          </a:p>
          <a:p>
            <a:pPr lvl="1">
              <a:spcBef>
                <a:spcPts val="600"/>
              </a:spcBef>
            </a:pPr>
            <a:endParaRPr lang="en-GB" sz="2000" dirty="0" smtClean="0"/>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62</a:t>
            </a:fld>
            <a:endParaRPr lang="en-US" sz="1600" dirty="0"/>
          </a:p>
        </p:txBody>
      </p:sp>
      <p:grpSp>
        <p:nvGrpSpPr>
          <p:cNvPr id="4" name="Group 31"/>
          <p:cNvGrpSpPr/>
          <p:nvPr/>
        </p:nvGrpSpPr>
        <p:grpSpPr>
          <a:xfrm>
            <a:off x="381000" y="2057400"/>
            <a:ext cx="8382000" cy="803361"/>
            <a:chOff x="457200" y="1143000"/>
            <a:chExt cx="8382000" cy="907791"/>
          </a:xfrm>
        </p:grpSpPr>
        <p:sp>
          <p:nvSpPr>
            <p:cNvPr id="43" name="TextBox 42"/>
            <p:cNvSpPr txBox="1"/>
            <p:nvPr/>
          </p:nvSpPr>
          <p:spPr>
            <a:xfrm>
              <a:off x="457200" y="1143000"/>
              <a:ext cx="8382000" cy="84772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public</a:t>
              </a:r>
              <a:r>
                <a:rPr lang="en-SG" sz="1500" b="1" dirty="0" smtClean="0">
                  <a:latin typeface="Courier New" pitchFamily="49" charset="0"/>
                  <a:cs typeface="Courier New" pitchFamily="49" charset="0"/>
                </a:rPr>
                <a:t> E removeFirst() </a:t>
              </a:r>
              <a:r>
                <a:rPr lang="en-SG" sz="1500" b="1" dirty="0" smtClean="0">
                  <a:solidFill>
                    <a:srgbClr val="0000FF"/>
                  </a:solidFill>
                  <a:latin typeface="Courier New" pitchFamily="49" charset="0"/>
                  <a:cs typeface="Courier New" pitchFamily="49" charset="0"/>
                </a:rPr>
                <a:t>throws</a:t>
              </a:r>
              <a:r>
                <a:rPr lang="en-SG" sz="1500" b="1" dirty="0" smtClean="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return</a:t>
              </a:r>
              <a:r>
                <a:rPr lang="en-US" sz="1500" b="1" dirty="0" smtClean="0">
                  <a:latin typeface="Courier New" pitchFamily="49" charset="0"/>
                  <a:cs typeface="Courier New" pitchFamily="49" charset="0"/>
                </a:rPr>
                <a:t> removeAfter(</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p>
          </p:txBody>
        </p:sp>
        <p:sp>
          <p:nvSpPr>
            <p:cNvPr id="44" name="Rectangle 43"/>
            <p:cNvSpPr/>
            <p:nvPr/>
          </p:nvSpPr>
          <p:spPr>
            <a:xfrm>
              <a:off x="6400800" y="1745991"/>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9" name="Content Placeholder 2"/>
          <p:cNvSpPr txBox="1">
            <a:spLocks/>
          </p:cNvSpPr>
          <p:nvPr/>
        </p:nvSpPr>
        <p:spPr bwMode="auto">
          <a:xfrm>
            <a:off x="457200" y="3048000"/>
            <a:ext cx="84582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400" b="0" i="0" u="none" strike="noStrike" kern="0" cap="none" spc="0" normalizeH="0" baseline="0" noProof="0" dirty="0" smtClean="0">
                <a:ln>
                  <a:noFill/>
                </a:ln>
                <a:solidFill>
                  <a:schemeClr val="tx1"/>
                </a:solidFill>
                <a:effectLst/>
                <a:uLnTx/>
                <a:uFillTx/>
                <a:latin typeface="+mn-lt"/>
                <a:ea typeface="+mn-ea"/>
                <a:cs typeface="+mn-cs"/>
              </a:rPr>
              <a:t>Study the full</a:t>
            </a:r>
            <a:r>
              <a:rPr kumimoji="0" lang="en-GB" sz="2400" b="0" i="0" u="none" strike="noStrike" kern="0" cap="none" spc="0" normalizeH="0" noProof="0" dirty="0" smtClean="0">
                <a:ln>
                  <a:noFill/>
                </a:ln>
                <a:solidFill>
                  <a:schemeClr val="tx1"/>
                </a:solidFill>
                <a:effectLst/>
                <a:uLnTx/>
                <a:uFillTx/>
                <a:latin typeface="+mn-lt"/>
                <a:ea typeface="+mn-ea"/>
                <a:cs typeface="+mn-cs"/>
              </a:rPr>
              <a:t> program </a:t>
            </a:r>
            <a:r>
              <a:rPr kumimoji="0" lang="en-GB" sz="2400" b="0" i="0" u="none" strike="noStrike" kern="0" cap="none" spc="0" normalizeH="0" noProof="0" dirty="0" smtClean="0">
                <a:ln>
                  <a:noFill/>
                </a:ln>
                <a:solidFill>
                  <a:srgbClr val="0000FF"/>
                </a:solidFill>
                <a:effectLst/>
                <a:uLnTx/>
                <a:uFillTx/>
                <a:latin typeface="+mn-lt"/>
                <a:ea typeface="+mn-ea"/>
                <a:cs typeface="+mn-cs"/>
              </a:rPr>
              <a:t>TailedLinkedList.java</a:t>
            </a:r>
            <a:r>
              <a:rPr kumimoji="0" lang="en-GB" sz="2400" b="0" i="0" u="none" strike="noStrike" kern="0" cap="none" spc="0" normalizeH="0" noProof="0" dirty="0" smtClean="0">
                <a:ln>
                  <a:noFill/>
                </a:ln>
                <a:solidFill>
                  <a:schemeClr val="tx1"/>
                </a:solidFill>
                <a:effectLst/>
                <a:uLnTx/>
                <a:uFillTx/>
                <a:latin typeface="+mn-lt"/>
                <a:ea typeface="+mn-ea"/>
                <a:cs typeface="+mn-cs"/>
              </a:rPr>
              <a:t> on the module website on your own.</a:t>
            </a:r>
            <a:endParaRPr kumimoji="0" lang="en-GB" sz="2000" b="0" i="0" u="none" strike="noStrike" kern="0" cap="none" spc="0" normalizeH="0" baseline="0" noProof="0" dirty="0" smtClean="0">
              <a:ln>
                <a:noFill/>
              </a:ln>
              <a:solidFill>
                <a:schemeClr val="tx1"/>
              </a:solidFill>
              <a:effectLst/>
              <a:uLnTx/>
              <a:uFillTx/>
              <a:latin typeface="+mn-lt"/>
              <a:cs typeface="+mn-cs"/>
            </a:endParaRP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endParaRPr kumimoji="0" lang="en-GB" sz="2000" b="0" i="0" u="none" strike="noStrike" kern="0" cap="none" spc="0" normalizeH="0" baseline="0" noProof="0" dirty="0" smtClean="0">
              <a:ln>
                <a:noFill/>
              </a:ln>
              <a:solidFill>
                <a:schemeClr val="tx1"/>
              </a:solidFill>
              <a:effectLst/>
              <a:uLnTx/>
              <a:uFillTx/>
              <a:latin typeface="+mn-lt"/>
              <a:cs typeface="+mn-cs"/>
            </a:endParaRPr>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Test Tailed Linked List (10/10)</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63</a:t>
            </a:fld>
            <a:endParaRPr lang="en-US" sz="1600" dirty="0"/>
          </a:p>
        </p:txBody>
      </p:sp>
      <p:grpSp>
        <p:nvGrpSpPr>
          <p:cNvPr id="4" name="Group 31"/>
          <p:cNvGrpSpPr/>
          <p:nvPr/>
        </p:nvGrpSpPr>
        <p:grpSpPr>
          <a:xfrm>
            <a:off x="304800" y="1066800"/>
            <a:ext cx="8534400" cy="4932401"/>
            <a:chOff x="304800" y="919579"/>
            <a:chExt cx="8686800" cy="4932401"/>
          </a:xfrm>
        </p:grpSpPr>
        <p:sp>
          <p:nvSpPr>
            <p:cNvPr id="33" name="TextBox 32"/>
            <p:cNvSpPr txBox="1"/>
            <p:nvPr/>
          </p:nvSpPr>
          <p:spPr>
            <a:xfrm>
              <a:off x="304800" y="1142999"/>
              <a:ext cx="8686800" cy="470898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TestTailedLinkedList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r>
                <a:rPr lang="en-SG" sz="1300" b="1" dirty="0" smtClean="0">
                  <a:solidFill>
                    <a:srgbClr val="0000FF"/>
                  </a:solidFill>
                  <a:latin typeface="Courier New" pitchFamily="49" charset="0"/>
                  <a:cs typeface="Courier New" pitchFamily="49" charset="0"/>
                </a:rPr>
                <a:t>throws</a:t>
              </a:r>
              <a:r>
                <a:rPr lang="en-SG" sz="1300" b="1" dirty="0" smtClean="0">
                  <a:latin typeface="Courier New" pitchFamily="49" charset="0"/>
                  <a:cs typeface="Courier New" pitchFamily="49" charset="0"/>
                </a:rPr>
                <a:t> NoSuchElementException </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500" b="1" dirty="0" smtClean="0">
                  <a:latin typeface="Courier New" pitchFamily="49" charset="0"/>
                  <a:cs typeface="Courier New" pitchFamily="49" charset="0"/>
                </a:rPr>
                <a:t>TailedLinkedList &lt;String&gt; list = </a:t>
              </a:r>
              <a:r>
                <a:rPr lang="en-SG" sz="1500" b="1" dirty="0" smtClean="0">
                  <a:solidFill>
                    <a:srgbClr val="0000FF"/>
                  </a:solidFill>
                  <a:latin typeface="Courier New" pitchFamily="49" charset="0"/>
                  <a:cs typeface="Courier New" pitchFamily="49" charset="0"/>
                </a:rPr>
                <a:t>new</a:t>
              </a:r>
              <a:r>
                <a:rPr lang="en-SG" sz="1500" b="1" dirty="0" smtClean="0">
                  <a:latin typeface="Courier New" pitchFamily="49" charset="0"/>
                  <a:cs typeface="Courier New" pitchFamily="49" charset="0"/>
                </a:rPr>
                <a:t> TailedLinkedList &lt;String&gt;();</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1"</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"bbb"</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"ccc"</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2"</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list.addLast(</a:t>
              </a:r>
              <a:r>
                <a:rPr lang="en-SG" sz="1600" b="1" dirty="0" smtClean="0">
                  <a:solidFill>
                    <a:srgbClr val="006600"/>
                  </a:solidFill>
                  <a:latin typeface="Courier New" pitchFamily="49" charset="0"/>
                  <a:cs typeface="Courier New" pitchFamily="49" charset="0"/>
                </a:rPr>
                <a:t>"xxx"</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3"</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list.removeAfter(</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TestTailedLinkedList.java</a:t>
              </a:r>
            </a:p>
          </p:txBody>
        </p:sp>
      </p:grpSp>
      <p:sp>
        <p:nvSpPr>
          <p:cNvPr id="11" name="TextBox 10"/>
          <p:cNvSpPr txBox="1"/>
          <p:nvPr/>
        </p:nvSpPr>
        <p:spPr>
          <a:xfrm>
            <a:off x="4572000" y="3048000"/>
            <a:ext cx="4191000" cy="1754326"/>
          </a:xfrm>
          <a:prstGeom prst="rect">
            <a:avLst/>
          </a:prstGeom>
          <a:solidFill>
            <a:srgbClr val="CCFFCC"/>
          </a:solidFill>
          <a:ln w="12700">
            <a:solidFill>
              <a:schemeClr val="tx1"/>
            </a:solidFill>
          </a:ln>
        </p:spPr>
        <p:txBody>
          <a:bodyPr wrap="square" rtlCol="0">
            <a:spAutoFit/>
          </a:bodyPr>
          <a:lstStyle/>
          <a:p>
            <a:r>
              <a:rPr lang="en-US" b="1" dirty="0" smtClean="0">
                <a:latin typeface="Courier New" pitchFamily="49" charset="0"/>
                <a:cs typeface="Courier New" pitchFamily="49" charset="0"/>
              </a:rPr>
              <a:t>Part 1</a:t>
            </a:r>
          </a:p>
          <a:p>
            <a:r>
              <a:rPr lang="en-US" b="1" dirty="0" smtClean="0">
                <a:latin typeface="Courier New" pitchFamily="49" charset="0"/>
                <a:cs typeface="Courier New" pitchFamily="49" charset="0"/>
              </a:rPr>
              <a:t>List is: ccc, bbb, aaa.</a:t>
            </a:r>
          </a:p>
          <a:p>
            <a:r>
              <a:rPr lang="en-US" b="1" dirty="0" smtClean="0">
                <a:latin typeface="Courier New" pitchFamily="49" charset="0"/>
                <a:cs typeface="Courier New" pitchFamily="49" charset="0"/>
              </a:rPr>
              <a:t>Part 2</a:t>
            </a:r>
          </a:p>
          <a:p>
            <a:r>
              <a:rPr lang="en-US" b="1" dirty="0" smtClean="0">
                <a:latin typeface="Courier New" pitchFamily="49" charset="0"/>
                <a:cs typeface="Courier New" pitchFamily="49" charset="0"/>
              </a:rPr>
              <a:t>List is: ccc, bbb, aaa, xxx.</a:t>
            </a:r>
          </a:p>
          <a:p>
            <a:r>
              <a:rPr lang="en-US" b="1" dirty="0" smtClean="0">
                <a:latin typeface="Courier New" pitchFamily="49" charset="0"/>
                <a:cs typeface="Courier New" pitchFamily="49" charset="0"/>
              </a:rPr>
              <a:t>Part 3</a:t>
            </a:r>
          </a:p>
          <a:p>
            <a:r>
              <a:rPr lang="en-US" b="1" dirty="0" smtClean="0">
                <a:latin typeface="Courier New" pitchFamily="49" charset="0"/>
                <a:cs typeface="Courier New" pitchFamily="49" charset="0"/>
              </a:rPr>
              <a:t>List is: bbb, aaa, xxx.</a:t>
            </a:r>
            <a:endParaRPr lang="en-SG" b="1" dirty="0">
              <a:latin typeface="Courier New" pitchFamily="49" charset="0"/>
              <a:cs typeface="Courier New" pitchFamily="49" charset="0"/>
            </a:endParaRPr>
          </a:p>
        </p:txBody>
      </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 </a:t>
            </a:r>
            <a:r>
              <a:rPr lang="en-US" sz="3600" dirty="0" smtClean="0">
                <a:latin typeface="Britannic Bold" panose="020B0903060703020204" pitchFamily="34" charset="0"/>
              </a:rPr>
              <a:t>Linked Lists: Variants</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64</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smtClean="0">
                <a:solidFill>
                  <a:srgbClr val="FF0000"/>
                </a:solidFill>
              </a:rPr>
              <a:t>OVERVIEW!</a:t>
            </a:r>
            <a:endParaRPr lang="en-SG" sz="3600" dirty="0">
              <a:solidFill>
                <a:srgbClr val="FF0000"/>
              </a:solidFill>
            </a:endParaRPr>
          </a:p>
        </p:txBody>
      </p:sp>
      <p:sp>
        <p:nvSpPr>
          <p:cNvPr id="62" name="TextBox 61"/>
          <p:cNvSpPr txBox="1"/>
          <p:nvPr/>
        </p:nvSpPr>
        <p:spPr>
          <a:xfrm>
            <a:off x="228600" y="4572000"/>
            <a:ext cx="31242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tabLst>
                <a:tab pos="269875" algn="l"/>
              </a:tabLst>
            </a:pPr>
            <a:r>
              <a:rPr lang="en-US" sz="1400" dirty="0" smtClean="0">
                <a:solidFill>
                  <a:schemeClr val="tx1"/>
                </a:solidFill>
              </a:rPr>
              <a:t>Difficulty: (Boundary cases)</a:t>
            </a:r>
          </a:p>
          <a:p>
            <a:pPr>
              <a:tabLst>
                <a:tab pos="269875" algn="l"/>
              </a:tabLst>
            </a:pPr>
            <a:r>
              <a:rPr lang="en-US" sz="1400" dirty="0" smtClean="0">
                <a:solidFill>
                  <a:schemeClr val="tx1"/>
                </a:solidFill>
              </a:rPr>
              <a:t>     Take care of all cases of update</a:t>
            </a:r>
          </a:p>
          <a:p>
            <a:pPr>
              <a:tabLst>
                <a:tab pos="269875" algn="l"/>
              </a:tabLst>
            </a:pPr>
            <a:r>
              <a:rPr lang="en-US" sz="1400" dirty="0" smtClean="0">
                <a:solidFill>
                  <a:schemeClr val="tx1"/>
                </a:solidFill>
              </a:rPr>
              <a:t>	 0 element</a:t>
            </a:r>
          </a:p>
          <a:p>
            <a:pPr>
              <a:tabLst>
                <a:tab pos="269875" algn="l"/>
              </a:tabLst>
            </a:pPr>
            <a:r>
              <a:rPr lang="en-US" sz="1400" dirty="0" smtClean="0">
                <a:solidFill>
                  <a:schemeClr val="tx1"/>
                </a:solidFill>
              </a:rPr>
              <a:t>	 1 element</a:t>
            </a:r>
          </a:p>
          <a:p>
            <a:pPr>
              <a:tabLst>
                <a:tab pos="269875" algn="l"/>
              </a:tabLst>
            </a:pPr>
            <a:r>
              <a:rPr lang="en-US" sz="1400" dirty="0" smtClean="0">
                <a:solidFill>
                  <a:schemeClr val="tx1"/>
                </a:solidFill>
              </a:rPr>
              <a:t>	 2 elements</a:t>
            </a:r>
          </a:p>
          <a:p>
            <a:pPr>
              <a:tabLst>
                <a:tab pos="269875" algn="l"/>
              </a:tabLst>
            </a:pPr>
            <a:r>
              <a:rPr lang="en-US" sz="1400" dirty="0" smtClean="0">
                <a:solidFill>
                  <a:schemeClr val="tx1"/>
                </a:solidFill>
              </a:rPr>
              <a:t>	 3 or more elements, etc.</a:t>
            </a:r>
            <a:endParaRPr lang="en-US" sz="1400" dirty="0">
              <a:solidFill>
                <a:schemeClr val="tx1"/>
              </a:solidFill>
            </a:endParaRPr>
          </a:p>
        </p:txBody>
      </p:sp>
      <p:sp>
        <p:nvSpPr>
          <p:cNvPr id="69" name="Rectangle 68"/>
          <p:cNvSpPr/>
          <p:nvPr/>
        </p:nvSpPr>
        <p:spPr>
          <a:xfrm>
            <a:off x="3455876" y="4488850"/>
            <a:ext cx="1801924" cy="1532438"/>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element</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next</a:t>
              </a:r>
              <a:endParaRPr lang="en-US" altLang="ja-JP" sz="1200" dirty="0">
                <a:ea typeface="ＭＳ Ｐゴシック" pitchFamily="34" charset="-128"/>
              </a:endParaRP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smtClean="0">
                  <a:solidFill>
                    <a:srgbClr val="000000"/>
                  </a:solidFill>
                  <a:latin typeface="Arial" charset="0"/>
                  <a:ea typeface="ＭＳ Ｐゴシック" pitchFamily="34" charset="-128"/>
                </a:rPr>
                <a:t>+ getNext()</a:t>
              </a:r>
            </a:p>
            <a:p>
              <a:r>
                <a:rPr lang="en-US" altLang="ja-JP" sz="1200" dirty="0" smtClean="0">
                  <a:solidFill>
                    <a:srgbClr val="000000"/>
                  </a:solidFill>
                  <a:latin typeface="Arial" charset="0"/>
                  <a:ea typeface="ＭＳ Ｐゴシック" pitchFamily="34" charset="-128"/>
                </a:rPr>
                <a:t>+ getElement()</a:t>
              </a:r>
            </a:p>
            <a:p>
              <a:r>
                <a:rPr lang="en-US" altLang="ja-JP" sz="1200" dirty="0" smtClean="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5"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smtClean="0"/>
              <a:t>has-a</a:t>
            </a:r>
            <a:endParaRPr lang="en-SG" sz="1200" dirty="0"/>
          </a:p>
        </p:txBody>
      </p:sp>
      <p:grpSp>
        <p:nvGrpSpPr>
          <p:cNvPr id="6"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p>
            <a:p>
              <a:r>
                <a:rPr lang="en-US" altLang="ja-JP" sz="1100" b="1" dirty="0" smtClean="0">
                  <a:solidFill>
                    <a:srgbClr val="000000"/>
                  </a:solidFill>
                  <a:ea typeface="ＭＳ Ｐゴシック" pitchFamily="34" charset="-128"/>
                </a:rPr>
                <a:t>+ getHead()</a:t>
              </a:r>
            </a:p>
            <a:p>
              <a:r>
                <a:rPr lang="en-US" altLang="ja-JP" sz="1100" b="1" dirty="0" smtClean="0">
                  <a:solidFill>
                    <a:srgbClr val="000000"/>
                  </a:solidFill>
                  <a:ea typeface="ＭＳ Ｐゴシック" pitchFamily="34" charset="-128"/>
                </a:rPr>
                <a:t>+ addAfter(ListNode &lt;E&gt; curr, E item)</a:t>
              </a:r>
            </a:p>
            <a:p>
              <a:r>
                <a:rPr lang="en-US" altLang="ja-JP" sz="1100" b="1" dirty="0" smtClean="0">
                  <a:solidFill>
                    <a:srgbClr val="000000"/>
                  </a:solidFill>
                  <a:ea typeface="ＭＳ Ｐゴシック" pitchFamily="34" charset="-128"/>
                </a:rPr>
                <a:t>+ removeAfter(ListNode &lt;E&gt; curr)</a:t>
              </a:r>
            </a:p>
            <a:p>
              <a:r>
                <a:rPr lang="en-US" altLang="ja-JP" sz="1100" b="1" dirty="0" smtClean="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9"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smtClean="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0"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p>
            <a:p>
              <a:r>
                <a:rPr lang="en-US" altLang="ja-JP" sz="1200" b="1" dirty="0" smtClean="0">
                  <a:solidFill>
                    <a:srgbClr val="000000"/>
                  </a:solidFill>
                  <a:latin typeface="Arial" charset="0"/>
                  <a:ea typeface="ＭＳ Ｐゴシック" pitchFamily="34" charset="-128"/>
                </a:rPr>
                <a:t>- tail</a:t>
              </a:r>
            </a:p>
            <a:p>
              <a:r>
                <a:rPr lang="en-US" altLang="ja-JP" sz="1200" dirty="0" smtClean="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smtClean="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smtClean="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smtClean="0"/>
              <a:t>has-a</a:t>
            </a:r>
            <a:endParaRPr lang="en-SG" sz="1200" dirty="0"/>
          </a:p>
        </p:txBody>
      </p:sp>
      <p:sp>
        <p:nvSpPr>
          <p:cNvPr id="6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anose="020B0903060703020204" pitchFamily="34" charset="0"/>
              </a:rPr>
              <a:t>5</a:t>
            </a:r>
            <a:r>
              <a:rPr lang="en-US" sz="4400" dirty="0" smtClean="0">
                <a:latin typeface="Britannic Bold" panose="020B0903060703020204" pitchFamily="34" charset="0"/>
              </a:rPr>
              <a:t> Other Variants</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Other variants of linked lists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5.1 </a:t>
            </a:r>
            <a:r>
              <a:rPr lang="en-US" sz="3600" dirty="0" smtClean="0">
                <a:latin typeface="Britannic Bold" panose="020B0903060703020204" pitchFamily="34" charset="0"/>
              </a:rPr>
              <a:t>Circular Linked List</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66</a:t>
            </a:fld>
            <a:endParaRPr lang="en-US" sz="1600" dirty="0"/>
          </a:p>
        </p:txBody>
      </p:sp>
      <p:sp>
        <p:nvSpPr>
          <p:cNvPr id="94" name="Content Placeholder 2"/>
          <p:cNvSpPr>
            <a:spLocks noGrp="1"/>
          </p:cNvSpPr>
          <p:nvPr>
            <p:ph idx="1"/>
          </p:nvPr>
        </p:nvSpPr>
        <p:spPr>
          <a:xfrm>
            <a:off x="457200" y="952499"/>
            <a:ext cx="8458200" cy="2905125"/>
          </a:xfrm>
        </p:spPr>
        <p:txBody>
          <a:bodyPr>
            <a:noAutofit/>
          </a:bodyPr>
          <a:lstStyle/>
          <a:p>
            <a:pPr>
              <a:spcBef>
                <a:spcPts val="600"/>
              </a:spcBef>
            </a:pPr>
            <a:r>
              <a:rPr lang="en-GB" sz="2000" dirty="0" smtClean="0"/>
              <a:t>There are many other possible enhancements of linked list </a:t>
            </a:r>
          </a:p>
          <a:p>
            <a:pPr>
              <a:spcBef>
                <a:spcPts val="600"/>
              </a:spcBef>
            </a:pPr>
            <a:r>
              <a:rPr lang="en-GB" sz="2000" dirty="0" smtClean="0"/>
              <a:t>Example: </a:t>
            </a:r>
            <a:r>
              <a:rPr lang="en-GB" sz="2000" dirty="0" smtClean="0">
                <a:solidFill>
                  <a:srgbClr val="0000FF"/>
                </a:solidFill>
              </a:rPr>
              <a:t>Circular Linked List</a:t>
            </a:r>
          </a:p>
          <a:p>
            <a:pPr lvl="1">
              <a:spcBef>
                <a:spcPts val="0"/>
              </a:spcBef>
            </a:pPr>
            <a:r>
              <a:rPr lang="en-US" sz="1800" dirty="0" smtClean="0">
                <a:solidFill>
                  <a:srgbClr val="660066"/>
                </a:solidFill>
              </a:rPr>
              <a:t>To allow cycling through the list repeatedly, e.g. in a </a:t>
            </a:r>
            <a:r>
              <a:rPr lang="en-US" sz="1800" b="1" dirty="0" smtClean="0">
                <a:solidFill>
                  <a:srgbClr val="660066"/>
                </a:solidFill>
              </a:rPr>
              <a:t>round robin system </a:t>
            </a:r>
            <a:r>
              <a:rPr lang="en-US" sz="1800" dirty="0" smtClean="0">
                <a:solidFill>
                  <a:srgbClr val="660066"/>
                </a:solidFill>
              </a:rPr>
              <a:t>to assign shared resource</a:t>
            </a:r>
            <a:endParaRPr lang="en-GB" sz="1800" dirty="0" smtClean="0">
              <a:solidFill>
                <a:srgbClr val="660066"/>
              </a:solidFill>
            </a:endParaRPr>
          </a:p>
          <a:p>
            <a:pPr lvl="1">
              <a:spcBef>
                <a:spcPts val="0"/>
              </a:spcBef>
            </a:pPr>
            <a:r>
              <a:rPr lang="en-GB" sz="1800" dirty="0" smtClean="0"/>
              <a:t>Add a link from </a:t>
            </a:r>
            <a:r>
              <a:rPr lang="en-GB" sz="1800" dirty="0" smtClean="0">
                <a:solidFill>
                  <a:srgbClr val="C00000"/>
                </a:solidFill>
              </a:rPr>
              <a:t>tail</a:t>
            </a:r>
            <a:r>
              <a:rPr lang="en-GB" sz="1800" dirty="0" smtClean="0"/>
              <a:t> node of the TailedLinkedList to point back to </a:t>
            </a:r>
            <a:r>
              <a:rPr lang="en-GB" sz="1800" dirty="0" smtClean="0">
                <a:solidFill>
                  <a:srgbClr val="C00000"/>
                </a:solidFill>
              </a:rPr>
              <a:t>head</a:t>
            </a:r>
            <a:r>
              <a:rPr lang="en-GB" sz="1800" dirty="0" smtClean="0"/>
              <a:t> node</a:t>
            </a:r>
            <a:endParaRPr lang="en-GB" sz="1800" dirty="0" smtClean="0">
              <a:solidFill>
                <a:srgbClr val="C00000"/>
              </a:solidFill>
            </a:endParaRPr>
          </a:p>
          <a:p>
            <a:pPr lvl="1">
              <a:spcBef>
                <a:spcPts val="0"/>
              </a:spcBef>
            </a:pPr>
            <a:r>
              <a:rPr lang="en-US" sz="1800" dirty="0" smtClean="0"/>
              <a:t>Different in linking need different maintenance</a:t>
            </a:r>
            <a:r>
              <a:rPr lang="en-GB" sz="1800" dirty="0" smtClean="0"/>
              <a:t> – no free lunch!</a:t>
            </a:r>
          </a:p>
          <a:p>
            <a:pPr>
              <a:spcBef>
                <a:spcPts val="600"/>
              </a:spcBef>
            </a:pPr>
            <a:r>
              <a:rPr lang="en-GB" sz="2000" dirty="0" smtClean="0"/>
              <a:t>Difficulty: Learn to take care of ALL cases of updating, such as inserting/deleting the first/last node in a Circular Linked List</a:t>
            </a:r>
          </a:p>
          <a:p>
            <a:pPr>
              <a:spcBef>
                <a:spcPts val="600"/>
              </a:spcBef>
            </a:pPr>
            <a:r>
              <a:rPr lang="en-GB" sz="2000" dirty="0" smtClean="0"/>
              <a:t>Explore this on your own; write a class </a:t>
            </a:r>
            <a:r>
              <a:rPr lang="en-GB" sz="2000" dirty="0" smtClean="0">
                <a:solidFill>
                  <a:srgbClr val="0000FF"/>
                </a:solidFill>
              </a:rPr>
              <a:t>CircularLinkedList</a:t>
            </a:r>
          </a:p>
        </p:txBody>
      </p:sp>
      <p:grpSp>
        <p:nvGrpSpPr>
          <p:cNvPr id="39" name="Group 38"/>
          <p:cNvGrpSpPr/>
          <p:nvPr/>
        </p:nvGrpSpPr>
        <p:grpSpPr>
          <a:xfrm>
            <a:off x="389814" y="3927231"/>
            <a:ext cx="8484555" cy="2356338"/>
            <a:chOff x="389814" y="3927231"/>
            <a:chExt cx="8484555" cy="2356338"/>
          </a:xfrm>
        </p:grpSpPr>
        <p:sp>
          <p:nvSpPr>
            <p:cNvPr id="95"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98"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99"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100" name="Group 74"/>
            <p:cNvGrpSpPr/>
            <p:nvPr/>
          </p:nvGrpSpPr>
          <p:grpSpPr>
            <a:xfrm>
              <a:off x="1447800" y="4495800"/>
              <a:ext cx="1585912" cy="903287"/>
              <a:chOff x="762000" y="-1468921"/>
              <a:chExt cx="1585912" cy="903287"/>
            </a:xfrm>
          </p:grpSpPr>
          <p:sp>
            <p:nvSpPr>
              <p:cNvPr id="101"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03"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grpSp>
          <p:nvGrpSpPr>
            <p:cNvPr id="105" name="Group 32"/>
            <p:cNvGrpSpPr/>
            <p:nvPr/>
          </p:nvGrpSpPr>
          <p:grpSpPr>
            <a:xfrm>
              <a:off x="5681652" y="5410200"/>
              <a:ext cx="1161197" cy="508000"/>
              <a:chOff x="4919652" y="3447566"/>
              <a:chExt cx="1161197" cy="508000"/>
            </a:xfrm>
          </p:grpSpPr>
          <p:sp>
            <p:nvSpPr>
              <p:cNvPr id="106"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7"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08"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109" name="Group 37"/>
            <p:cNvGrpSpPr/>
            <p:nvPr/>
          </p:nvGrpSpPr>
          <p:grpSpPr>
            <a:xfrm>
              <a:off x="2133600" y="5410200"/>
              <a:ext cx="1161197" cy="508000"/>
              <a:chOff x="1676400" y="4267200"/>
              <a:chExt cx="1161197" cy="508000"/>
            </a:xfrm>
          </p:grpSpPr>
          <p:sp>
            <p:nvSpPr>
              <p:cNvPr id="11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13" name="Group 38"/>
            <p:cNvGrpSpPr/>
            <p:nvPr/>
          </p:nvGrpSpPr>
          <p:grpSpPr>
            <a:xfrm>
              <a:off x="3886200" y="5410200"/>
              <a:ext cx="1161197" cy="508000"/>
              <a:chOff x="1676400" y="4267200"/>
              <a:chExt cx="1161197" cy="508000"/>
            </a:xfrm>
          </p:grpSpPr>
          <p:sp>
            <p:nvSpPr>
              <p:cNvPr id="114"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5"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6"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17" name="Group 46"/>
            <p:cNvGrpSpPr/>
            <p:nvPr/>
          </p:nvGrpSpPr>
          <p:grpSpPr>
            <a:xfrm>
              <a:off x="7467600" y="5410200"/>
              <a:ext cx="1161197" cy="508000"/>
              <a:chOff x="1676400" y="4267200"/>
              <a:chExt cx="1161197" cy="508000"/>
            </a:xfrm>
          </p:grpSpPr>
          <p:sp>
            <p:nvSpPr>
              <p:cNvPr id="11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121"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2"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3"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24" name="Group 49"/>
            <p:cNvGrpSpPr/>
            <p:nvPr/>
          </p:nvGrpSpPr>
          <p:grpSpPr>
            <a:xfrm>
              <a:off x="6781800" y="4191000"/>
              <a:ext cx="1401287" cy="1219200"/>
              <a:chOff x="5715000" y="4495800"/>
              <a:chExt cx="1401287" cy="1219200"/>
            </a:xfrm>
          </p:grpSpPr>
          <p:sp>
            <p:nvSpPr>
              <p:cNvPr id="125"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6"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tail</a:t>
                </a:r>
                <a:endParaRPr lang="en-US" sz="2000" i="1" dirty="0">
                  <a:solidFill>
                    <a:srgbClr val="C00000"/>
                  </a:solidFill>
                  <a:latin typeface="Helvetica" pitchFamily="34" charset="0"/>
                </a:endParaRPr>
              </a:p>
            </p:txBody>
          </p:sp>
          <p:sp>
            <p:nvSpPr>
              <p:cNvPr id="127"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128" name="Freeform 127"/>
            <p:cNvSpPr/>
            <p:nvPr/>
          </p:nvSpPr>
          <p:spPr>
            <a:xfrm>
              <a:off x="2578308" y="5801193"/>
              <a:ext cx="6175947" cy="372256"/>
            </a:xfrm>
            <a:custGeom>
              <a:avLst/>
              <a:gdLst>
                <a:gd name="connsiteX0" fmla="*/ 5831174 w 6175947"/>
                <a:gd name="connsiteY0" fmla="*/ 0 h 372256"/>
                <a:gd name="connsiteX1" fmla="*/ 5501390 w 6175947"/>
                <a:gd name="connsiteY1" fmla="*/ 254833 h 372256"/>
                <a:gd name="connsiteX2" fmla="*/ 1783830 w 6175947"/>
                <a:gd name="connsiteY2" fmla="*/ 359764 h 372256"/>
                <a:gd name="connsiteX3" fmla="*/ 0 w 6175947"/>
                <a:gd name="connsiteY3" fmla="*/ 179882 h 372256"/>
              </a:gdLst>
              <a:ahLst/>
              <a:cxnLst>
                <a:cxn ang="0">
                  <a:pos x="connsiteX0" y="connsiteY0"/>
                </a:cxn>
                <a:cxn ang="0">
                  <a:pos x="connsiteX1" y="connsiteY1"/>
                </a:cxn>
                <a:cxn ang="0">
                  <a:pos x="connsiteX2" y="connsiteY2"/>
                </a:cxn>
                <a:cxn ang="0">
                  <a:pos x="connsiteX3" y="connsiteY3"/>
                </a:cxn>
              </a:cxnLst>
              <a:rect l="l" t="t" r="r" b="b"/>
              <a:pathLst>
                <a:path w="6175947" h="372256">
                  <a:moveTo>
                    <a:pt x="5831174" y="0"/>
                  </a:moveTo>
                  <a:cubicBezTo>
                    <a:pt x="6003560" y="97436"/>
                    <a:pt x="6175947" y="194872"/>
                    <a:pt x="5501390" y="254833"/>
                  </a:cubicBezTo>
                  <a:cubicBezTo>
                    <a:pt x="4826833" y="314794"/>
                    <a:pt x="2700728" y="372256"/>
                    <a:pt x="1783830" y="359764"/>
                  </a:cubicBezTo>
                  <a:cubicBezTo>
                    <a:pt x="866932" y="347272"/>
                    <a:pt x="433466" y="263577"/>
                    <a:pt x="0" y="179882"/>
                  </a:cubicBezTo>
                </a:path>
              </a:pathLst>
            </a:custGeom>
            <a:ln w="19050">
              <a:solidFill>
                <a:srgbClr val="0000FF"/>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gr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animEffect transition="in" filter="dissolve">
                                      <p:cBhvr>
                                        <p:cTn id="11" dur="500"/>
                                        <p:tgtEl>
                                          <p:spTgt spid="94">
                                            <p:txEl>
                                              <p:pRg st="1" end="1"/>
                                            </p:txEl>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94">
                                            <p:txEl>
                                              <p:pRg st="2" end="2"/>
                                            </p:txEl>
                                          </p:spTgt>
                                        </p:tgtEl>
                                        <p:attrNameLst>
                                          <p:attrName>style.visibility</p:attrName>
                                        </p:attrNameLst>
                                      </p:cBhvr>
                                      <p:to>
                                        <p:strVal val="visible"/>
                                      </p:to>
                                    </p:set>
                                    <p:animEffect transition="in" filter="dissolve">
                                      <p:cBhvr>
                                        <p:cTn id="14" dur="500"/>
                                        <p:tgtEl>
                                          <p:spTgt spid="94">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94">
                                            <p:txEl>
                                              <p:pRg st="3" end="3"/>
                                            </p:txEl>
                                          </p:spTgt>
                                        </p:tgtEl>
                                        <p:attrNameLst>
                                          <p:attrName>style.visibility</p:attrName>
                                        </p:attrNameLst>
                                      </p:cBhvr>
                                      <p:to>
                                        <p:strVal val="visible"/>
                                      </p:to>
                                    </p:set>
                                    <p:animEffect transition="in" filter="dissolve">
                                      <p:cBhvr>
                                        <p:cTn id="17" dur="500"/>
                                        <p:tgtEl>
                                          <p:spTgt spid="94">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xEl>
                                              <p:pRg st="4" end="4"/>
                                            </p:txEl>
                                          </p:spTgt>
                                        </p:tgtEl>
                                        <p:attrNameLst>
                                          <p:attrName>style.visibility</p:attrName>
                                        </p:attrNameLst>
                                      </p:cBhvr>
                                      <p:to>
                                        <p:strVal val="visible"/>
                                      </p:to>
                                    </p:set>
                                    <p:animEffect transition="in" filter="dissolve">
                                      <p:cBhvr>
                                        <p:cTn id="20" dur="500"/>
                                        <p:tgtEl>
                                          <p:spTgt spid="94">
                                            <p:txEl>
                                              <p:pRg st="4" end="4"/>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dissolv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4">
                                            <p:txEl>
                                              <p:pRg st="5" end="5"/>
                                            </p:txEl>
                                          </p:spTgt>
                                        </p:tgtEl>
                                        <p:attrNameLst>
                                          <p:attrName>style.visibility</p:attrName>
                                        </p:attrNameLst>
                                      </p:cBhvr>
                                      <p:to>
                                        <p:strVal val="visible"/>
                                      </p:to>
                                    </p:set>
                                    <p:animEffect transition="in" filter="dissolve">
                                      <p:cBhvr>
                                        <p:cTn id="29" dur="500"/>
                                        <p:tgtEl>
                                          <p:spTgt spid="94">
                                            <p:txEl>
                                              <p:pRg st="5" end="5"/>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94">
                                            <p:txEl>
                                              <p:pRg st="6" end="6"/>
                                            </p:txEl>
                                          </p:spTgt>
                                        </p:tgtEl>
                                        <p:attrNameLst>
                                          <p:attrName>style.visibility</p:attrName>
                                        </p:attrNameLst>
                                      </p:cBhvr>
                                      <p:to>
                                        <p:strVal val="visible"/>
                                      </p:to>
                                    </p:set>
                                    <p:animEffect transition="in" filter="dissolve">
                                      <p:cBhvr>
                                        <p:cTn id="33" dur="5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5.2 </a:t>
            </a:r>
            <a:r>
              <a:rPr lang="en-US" sz="3600" dirty="0" smtClean="0">
                <a:latin typeface="Britannic Bold" panose="020B0903060703020204" pitchFamily="34" charset="0"/>
              </a:rPr>
              <a:t>Doubly Linked List (1/3)</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67</a:t>
            </a:fld>
            <a:endParaRPr lang="en-US" sz="1600" dirty="0"/>
          </a:p>
        </p:txBody>
      </p:sp>
      <p:sp>
        <p:nvSpPr>
          <p:cNvPr id="94" name="Content Placeholder 2"/>
          <p:cNvSpPr>
            <a:spLocks noGrp="1"/>
          </p:cNvSpPr>
          <p:nvPr>
            <p:ph idx="1"/>
          </p:nvPr>
        </p:nvSpPr>
        <p:spPr>
          <a:xfrm>
            <a:off x="457200" y="1066800"/>
            <a:ext cx="8458200" cy="3733800"/>
          </a:xfrm>
        </p:spPr>
        <p:txBody>
          <a:bodyPr>
            <a:noAutofit/>
          </a:bodyPr>
          <a:lstStyle/>
          <a:p>
            <a:pPr>
              <a:spcBef>
                <a:spcPts val="600"/>
              </a:spcBef>
            </a:pPr>
            <a:r>
              <a:rPr lang="en-GB" sz="2400" dirty="0" smtClean="0"/>
              <a:t>In the preceding discussion, we have a “</a:t>
            </a:r>
            <a:r>
              <a:rPr lang="en-GB" sz="2400" b="1" dirty="0" smtClean="0">
                <a:solidFill>
                  <a:srgbClr val="C00000"/>
                </a:solidFill>
              </a:rPr>
              <a:t>next</a:t>
            </a:r>
            <a:r>
              <a:rPr lang="en-GB" sz="2400" dirty="0" smtClean="0"/>
              <a:t>” pointer to move forward</a:t>
            </a:r>
          </a:p>
          <a:p>
            <a:pPr>
              <a:spcBef>
                <a:spcPts val="600"/>
              </a:spcBef>
            </a:pPr>
            <a:r>
              <a:rPr lang="en-US" sz="2400" dirty="0" smtClean="0"/>
              <a:t>Often, we need to move backward as well</a:t>
            </a:r>
          </a:p>
          <a:p>
            <a:pPr>
              <a:spcBef>
                <a:spcPts val="600"/>
              </a:spcBef>
            </a:pPr>
            <a:r>
              <a:rPr lang="en-US" sz="2400" dirty="0" smtClean="0"/>
              <a:t>Use a “</a:t>
            </a:r>
            <a:r>
              <a:rPr lang="en-US" sz="2400" b="1" dirty="0" smtClean="0">
                <a:solidFill>
                  <a:srgbClr val="006600"/>
                </a:solidFill>
              </a:rPr>
              <a:t>prev</a:t>
            </a:r>
            <a:r>
              <a:rPr lang="en-US" sz="2400" dirty="0" smtClean="0"/>
              <a:t>” pointer to allow backward traversal</a:t>
            </a:r>
          </a:p>
          <a:p>
            <a:pPr>
              <a:spcBef>
                <a:spcPts val="600"/>
              </a:spcBef>
            </a:pPr>
            <a:r>
              <a:rPr lang="en-US" sz="2400" dirty="0" smtClean="0"/>
              <a:t>Once again, no free lunch – need to maintain “</a:t>
            </a:r>
            <a:r>
              <a:rPr lang="en-US" sz="2400" b="1" dirty="0" smtClean="0">
                <a:solidFill>
                  <a:srgbClr val="006600"/>
                </a:solidFill>
              </a:rPr>
              <a:t>prev</a:t>
            </a:r>
            <a:r>
              <a:rPr lang="en-US" sz="2400" dirty="0" smtClean="0"/>
              <a:t>” in all updating methods</a:t>
            </a:r>
          </a:p>
          <a:p>
            <a:pPr>
              <a:spcBef>
                <a:spcPts val="600"/>
              </a:spcBef>
            </a:pPr>
            <a:r>
              <a:rPr lang="en-US" sz="2400" dirty="0" smtClean="0"/>
              <a:t>Instead of </a:t>
            </a:r>
            <a:r>
              <a:rPr lang="en-US" sz="2400" dirty="0" smtClean="0">
                <a:solidFill>
                  <a:srgbClr val="0000FF"/>
                </a:solidFill>
              </a:rPr>
              <a:t>ListNode</a:t>
            </a:r>
            <a:r>
              <a:rPr lang="en-US" sz="2400" dirty="0" smtClean="0"/>
              <a:t> class, need to create a </a:t>
            </a:r>
            <a:r>
              <a:rPr lang="en-US" sz="2400" dirty="0" smtClean="0">
                <a:solidFill>
                  <a:srgbClr val="0000FF"/>
                </a:solidFill>
              </a:rPr>
              <a:t>DListNode </a:t>
            </a:r>
            <a:r>
              <a:rPr lang="en-GB" sz="2400" dirty="0" smtClean="0"/>
              <a:t>class that includes the additional “</a:t>
            </a:r>
            <a:r>
              <a:rPr lang="en-GB" sz="2400" b="1" dirty="0" smtClean="0">
                <a:solidFill>
                  <a:srgbClr val="006600"/>
                </a:solidFill>
              </a:rPr>
              <a:t>prev</a:t>
            </a:r>
            <a:r>
              <a:rPr lang="en-GB" sz="2400" dirty="0" smtClean="0"/>
              <a:t>” pointer</a:t>
            </a:r>
          </a:p>
        </p:txBody>
      </p:sp>
      <p:grpSp>
        <p:nvGrpSpPr>
          <p:cNvPr id="39" name="Group 23"/>
          <p:cNvGrpSpPr/>
          <p:nvPr/>
        </p:nvGrpSpPr>
        <p:grpSpPr>
          <a:xfrm>
            <a:off x="3505199" y="4648200"/>
            <a:ext cx="609601" cy="685800"/>
            <a:chOff x="3657599" y="4346635"/>
            <a:chExt cx="609601" cy="685800"/>
          </a:xfrm>
        </p:grpSpPr>
        <p:sp>
          <p:nvSpPr>
            <p:cNvPr id="40" name="Rectangle 39"/>
            <p:cNvSpPr/>
            <p:nvPr/>
          </p:nvSpPr>
          <p:spPr>
            <a:xfrm>
              <a:off x="3962400" y="4659373"/>
              <a:ext cx="304800"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Line 9"/>
            <p:cNvSpPr>
              <a:spLocks noChangeShapeType="1"/>
            </p:cNvSpPr>
            <p:nvPr/>
          </p:nvSpPr>
          <p:spPr bwMode="auto">
            <a:xfrm flipH="1">
              <a:off x="3657599" y="4900673"/>
              <a:ext cx="480759" cy="0"/>
            </a:xfrm>
            <a:prstGeom prst="line">
              <a:avLst/>
            </a:prstGeom>
            <a:noFill/>
            <a:ln w="28575">
              <a:solidFill>
                <a:srgbClr val="006600"/>
              </a:solidFill>
              <a:round/>
              <a:headEnd type="oval" w="med" len="med"/>
              <a:tailEnd type="triangle" w="med" len="med"/>
            </a:ln>
          </p:spPr>
          <p:txBody>
            <a:bodyPr wrap="none" anchor="ctr"/>
            <a:lstStyle/>
            <a:p>
              <a:endParaRPr lang="en-US" dirty="0"/>
            </a:p>
          </p:txBody>
        </p:sp>
        <p:sp>
          <p:nvSpPr>
            <p:cNvPr id="42" name="Text Box 11"/>
            <p:cNvSpPr txBox="1">
              <a:spLocks noChangeArrowheads="1"/>
            </p:cNvSpPr>
            <p:nvPr/>
          </p:nvSpPr>
          <p:spPr bwMode="auto">
            <a:xfrm>
              <a:off x="3657600" y="4346635"/>
              <a:ext cx="583814" cy="338554"/>
            </a:xfrm>
            <a:prstGeom prst="rect">
              <a:avLst/>
            </a:prstGeom>
            <a:noFill/>
            <a:ln w="19050">
              <a:noFill/>
              <a:miter lim="800000"/>
              <a:headEnd type="none" w="sm" len="sm"/>
              <a:tailEnd type="none" w="sm" len="sm"/>
            </a:ln>
          </p:spPr>
          <p:txBody>
            <a:bodyPr wrap="none">
              <a:spAutoFit/>
            </a:bodyPr>
            <a:lstStyle/>
            <a:p>
              <a:pPr algn="l"/>
              <a:r>
                <a:rPr lang="en-US" sz="1600" i="1" dirty="0">
                  <a:solidFill>
                    <a:srgbClr val="006600"/>
                  </a:solidFill>
                  <a:latin typeface="+mn-lt"/>
                </a:rPr>
                <a:t>prev</a:t>
              </a:r>
            </a:p>
          </p:txBody>
        </p:sp>
      </p:grpSp>
      <p:grpSp>
        <p:nvGrpSpPr>
          <p:cNvPr id="43" name="Group 22"/>
          <p:cNvGrpSpPr/>
          <p:nvPr/>
        </p:nvGrpSpPr>
        <p:grpSpPr>
          <a:xfrm>
            <a:off x="4114800" y="4648200"/>
            <a:ext cx="1143000" cy="948154"/>
            <a:chOff x="4267200" y="4346635"/>
            <a:chExt cx="1143000" cy="948154"/>
          </a:xfrm>
        </p:grpSpPr>
        <p:sp>
          <p:nvSpPr>
            <p:cNvPr id="44" name="Rectangle 43"/>
            <p:cNvSpPr/>
            <p:nvPr/>
          </p:nvSpPr>
          <p:spPr>
            <a:xfrm>
              <a:off x="4800600" y="4659373"/>
              <a:ext cx="247836"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45" name="Group 21"/>
            <p:cNvGrpSpPr/>
            <p:nvPr/>
          </p:nvGrpSpPr>
          <p:grpSpPr>
            <a:xfrm>
              <a:off x="4267200" y="4651435"/>
              <a:ext cx="533400" cy="381000"/>
              <a:chOff x="4267200" y="4794504"/>
              <a:chExt cx="533400" cy="381000"/>
            </a:xfrm>
          </p:grpSpPr>
          <p:sp>
            <p:nvSpPr>
              <p:cNvPr id="49" name="Rectangle 4"/>
              <p:cNvSpPr>
                <a:spLocks noChangeArrowheads="1"/>
              </p:cNvSpPr>
              <p:nvPr/>
            </p:nvSpPr>
            <p:spPr bwMode="auto">
              <a:xfrm>
                <a:off x="4267200" y="4802442"/>
                <a:ext cx="533400" cy="373062"/>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6"/>
              <p:cNvSpPr txBox="1">
                <a:spLocks noChangeArrowheads="1"/>
              </p:cNvSpPr>
              <p:nvPr/>
            </p:nvSpPr>
            <p:spPr bwMode="auto">
              <a:xfrm>
                <a:off x="4267200" y="4794504"/>
                <a:ext cx="533400" cy="338554"/>
              </a:xfrm>
              <a:prstGeom prst="rect">
                <a:avLst/>
              </a:prstGeom>
              <a:noFill/>
              <a:ln w="19050">
                <a:noFill/>
                <a:miter lim="800000"/>
                <a:headEnd type="none" w="sm" len="sm"/>
                <a:tailEnd type="none" w="sm" len="sm"/>
              </a:ln>
            </p:spPr>
            <p:txBody>
              <a:bodyPr wrap="square">
                <a:spAutoFit/>
              </a:bodyPr>
              <a:lstStyle/>
              <a:p>
                <a:pPr algn="ctr"/>
                <a:r>
                  <a:rPr lang="en-GB" sz="1600" dirty="0">
                    <a:solidFill>
                      <a:srgbClr val="0000FF"/>
                    </a:solidFill>
                    <a:latin typeface="+mn-lt"/>
                  </a:rPr>
                  <a:t>x</a:t>
                </a:r>
                <a:r>
                  <a:rPr lang="en-GB" sz="1600" baseline="-25000" dirty="0">
                    <a:solidFill>
                      <a:srgbClr val="0000FF"/>
                    </a:solidFill>
                    <a:latin typeface="+mn-lt"/>
                  </a:rPr>
                  <a:t>2</a:t>
                </a:r>
                <a:endParaRPr lang="en-GB" sz="1600" dirty="0">
                  <a:solidFill>
                    <a:srgbClr val="0000FF"/>
                  </a:solidFill>
                  <a:latin typeface="+mn-lt"/>
                </a:endParaRPr>
              </a:p>
            </p:txBody>
          </p:sp>
        </p:grpSp>
        <p:sp>
          <p:nvSpPr>
            <p:cNvPr id="46" name="Line 7"/>
            <p:cNvSpPr>
              <a:spLocks noChangeShapeType="1"/>
            </p:cNvSpPr>
            <p:nvPr/>
          </p:nvSpPr>
          <p:spPr bwMode="auto">
            <a:xfrm>
              <a:off x="4940046" y="4911785"/>
              <a:ext cx="470154" cy="0"/>
            </a:xfrm>
            <a:prstGeom prst="line">
              <a:avLst/>
            </a:prstGeom>
            <a:noFill/>
            <a:ln w="28575">
              <a:solidFill>
                <a:srgbClr val="C00000"/>
              </a:solidFill>
              <a:round/>
              <a:headEnd type="oval" w="med" len="med"/>
              <a:tailEnd type="triangle" w="med" len="med"/>
            </a:ln>
          </p:spPr>
          <p:txBody>
            <a:bodyPr wrap="none" anchor="ctr"/>
            <a:lstStyle/>
            <a:p>
              <a:endParaRPr lang="en-US" dirty="0"/>
            </a:p>
          </p:txBody>
        </p:sp>
        <p:sp>
          <p:nvSpPr>
            <p:cNvPr id="47" name="Text Box 12"/>
            <p:cNvSpPr txBox="1">
              <a:spLocks noChangeArrowheads="1"/>
            </p:cNvSpPr>
            <p:nvPr/>
          </p:nvSpPr>
          <p:spPr bwMode="auto">
            <a:xfrm>
              <a:off x="4267200" y="4956235"/>
              <a:ext cx="639919" cy="338554"/>
            </a:xfrm>
            <a:prstGeom prst="rect">
              <a:avLst/>
            </a:prstGeom>
            <a:noFill/>
            <a:ln w="19050">
              <a:noFill/>
              <a:miter lim="800000"/>
              <a:headEnd type="none" w="sm" len="sm"/>
              <a:tailEnd type="none" w="sm" len="sm"/>
            </a:ln>
          </p:spPr>
          <p:txBody>
            <a:bodyPr wrap="none">
              <a:spAutoFit/>
            </a:bodyPr>
            <a:lstStyle/>
            <a:p>
              <a:pPr algn="l"/>
              <a:r>
                <a:rPr lang="en-US" sz="1600" i="1" dirty="0" smtClean="0">
                  <a:latin typeface="+mn-lt"/>
                </a:rPr>
                <a:t>node</a:t>
              </a:r>
              <a:endParaRPr lang="en-US" sz="1600" i="1" dirty="0">
                <a:latin typeface="+mn-lt"/>
              </a:endParaRPr>
            </a:p>
          </p:txBody>
        </p:sp>
        <p:sp>
          <p:nvSpPr>
            <p:cNvPr id="48" name="Text Box 12"/>
            <p:cNvSpPr txBox="1">
              <a:spLocks noChangeArrowheads="1"/>
            </p:cNvSpPr>
            <p:nvPr/>
          </p:nvSpPr>
          <p:spPr bwMode="auto">
            <a:xfrm>
              <a:off x="4800600" y="4346635"/>
              <a:ext cx="572593" cy="338554"/>
            </a:xfrm>
            <a:prstGeom prst="rect">
              <a:avLst/>
            </a:prstGeom>
            <a:noFill/>
            <a:ln w="19050">
              <a:noFill/>
              <a:miter lim="800000"/>
              <a:headEnd type="none" w="sm" len="sm"/>
              <a:tailEnd type="none" w="sm" len="sm"/>
            </a:ln>
          </p:spPr>
          <p:txBody>
            <a:bodyPr wrap="none">
              <a:spAutoFit/>
            </a:bodyPr>
            <a:lstStyle/>
            <a:p>
              <a:pPr algn="l"/>
              <a:r>
                <a:rPr lang="en-US" sz="1600" i="1" dirty="0" smtClean="0">
                  <a:solidFill>
                    <a:srgbClr val="C00000"/>
                  </a:solidFill>
                  <a:latin typeface="+mn-lt"/>
                </a:rPr>
                <a:t>next</a:t>
              </a:r>
              <a:endParaRPr lang="en-US" sz="1600" i="1" dirty="0">
                <a:solidFill>
                  <a:srgbClr val="C00000"/>
                </a:solidFill>
                <a:latin typeface="+mn-lt"/>
              </a:endParaRPr>
            </a:p>
          </p:txBody>
        </p:sp>
      </p:gr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1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2" name="Title 1"/>
          <p:cNvSpPr>
            <a:spLocks noGrp="1"/>
          </p:cNvSpPr>
          <p:nvPr>
            <p:ph type="title"/>
          </p:nvPr>
        </p:nvSpPr>
        <p:spPr>
          <a:xfrm>
            <a:off x="457200" y="228600"/>
            <a:ext cx="8458200" cy="788988"/>
          </a:xfrm>
        </p:spPr>
        <p:txBody>
          <a:bodyPr/>
          <a:lstStyle/>
          <a:p>
            <a:r>
              <a:rPr lang="en-US" sz="3600" dirty="0" smtClean="0">
                <a:solidFill>
                  <a:srgbClr val="C00000"/>
                </a:solidFill>
                <a:latin typeface="Britannic Bold" panose="020B0903060703020204" pitchFamily="34" charset="0"/>
              </a:rPr>
              <a:t>5.2 </a:t>
            </a:r>
            <a:r>
              <a:rPr lang="en-US" sz="3600" dirty="0" smtClean="0">
                <a:latin typeface="Britannic Bold" panose="020B0903060703020204" pitchFamily="34" charset="0"/>
              </a:rPr>
              <a:t>Doubly Linked List: DListNode (2/3)</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68</a:t>
            </a:fld>
            <a:endParaRPr lang="en-US" sz="1600" dirty="0"/>
          </a:p>
        </p:txBody>
      </p:sp>
      <p:grpSp>
        <p:nvGrpSpPr>
          <p:cNvPr id="3" name="Group 4"/>
          <p:cNvGrpSpPr/>
          <p:nvPr/>
        </p:nvGrpSpPr>
        <p:grpSpPr>
          <a:xfrm>
            <a:off x="533400" y="838200"/>
            <a:ext cx="8229600" cy="5664305"/>
            <a:chOff x="533400" y="914400"/>
            <a:chExt cx="8229600" cy="5748614"/>
          </a:xfrm>
        </p:grpSpPr>
        <p:sp>
          <p:nvSpPr>
            <p:cNvPr id="20" name="TextBox 19"/>
            <p:cNvSpPr txBox="1"/>
            <p:nvPr/>
          </p:nvSpPr>
          <p:spPr>
            <a:xfrm>
              <a:off x="533400" y="990601"/>
              <a:ext cx="8229600" cy="567241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Lst>
              </a:pPr>
              <a:r>
                <a:rPr lang="en-SG" sz="1600" b="1" dirty="0" smtClean="0">
                  <a:solidFill>
                    <a:srgbClr val="0000FF"/>
                  </a:solidFill>
                  <a:latin typeface="Courier New" pitchFamily="49" charset="0"/>
                  <a:cs typeface="Courier New" pitchFamily="49" charset="0"/>
                </a:rPr>
                <a:t>class</a:t>
              </a:r>
              <a:r>
                <a:rPr lang="en-SG" sz="1600" b="1" dirty="0" smtClean="0">
                  <a:latin typeface="Courier New" pitchFamily="49" charset="0"/>
                  <a:cs typeface="Courier New" pitchFamily="49" charset="0"/>
                </a:rPr>
                <a:t> DListNode &lt;E&gt;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data attributes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E element;</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DListNode &lt;E&gt; prev;</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DListNode &lt;E&gt; next;</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constructors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DListNode(E item) {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(item,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pt-BR" sz="1600" b="1" dirty="0" smtClean="0">
                  <a:latin typeface="Courier New" pitchFamily="49" charset="0"/>
                  <a:cs typeface="Courier New" pitchFamily="49" charset="0"/>
                </a:rPr>
                <a:t>	</a:t>
              </a:r>
              <a:r>
                <a:rPr lang="pt-BR" sz="1600" b="1" dirty="0" smtClean="0">
                  <a:solidFill>
                    <a:srgbClr val="0000FF"/>
                  </a:solidFill>
                  <a:latin typeface="Courier New" pitchFamily="49" charset="0"/>
                  <a:cs typeface="Courier New" pitchFamily="49" charset="0"/>
                </a:rPr>
                <a:t>public</a:t>
              </a:r>
              <a:r>
                <a:rPr lang="pt-BR" sz="1600" b="1" dirty="0" smtClean="0">
                  <a:latin typeface="Courier New" pitchFamily="49" charset="0"/>
                  <a:cs typeface="Courier New" pitchFamily="49" charset="0"/>
                </a:rPr>
                <a:t> DListNode(E item, DListNode &lt;E&gt; p, DListNode &lt;E&gt; n) { </a:t>
              </a:r>
            </a:p>
            <a:p>
              <a:pPr>
                <a:lnSpc>
                  <a:spcPct val="95000"/>
                </a:lnSpc>
                <a:tabLst>
                  <a:tab pos="269875" algn="l"/>
                  <a:tab pos="539750" algn="l"/>
                  <a:tab pos="809625" algn="l"/>
                </a:tabLst>
              </a:pPr>
              <a:r>
                <a:rPr lang="pt-BR" sz="1600" b="1" dirty="0" smtClean="0">
                  <a:latin typeface="Courier New" pitchFamily="49" charset="0"/>
                  <a:cs typeface="Courier New" pitchFamily="49" charset="0"/>
                </a:rPr>
                <a:t>		element = item; prev = p; next = n;</a:t>
              </a:r>
            </a:p>
            <a:p>
              <a:pPr>
                <a:lnSpc>
                  <a:spcPct val="95000"/>
                </a:lnSpc>
                <a:tabLst>
                  <a:tab pos="269875" algn="l"/>
                  <a:tab pos="539750" algn="l"/>
                  <a:tab pos="809625" algn="l"/>
                </a:tabLst>
              </a:pPr>
              <a:r>
                <a:rPr lang="pt-BR" sz="1600" b="1" dirty="0" smtClean="0">
                  <a:latin typeface="Courier New" pitchFamily="49" charset="0"/>
                  <a:cs typeface="Courier New" pitchFamily="49" charset="0"/>
                </a:rPr>
                <a:t>	}</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prev DListNode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DListNode &lt;E&gt; getPrev()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.prev; }</a:t>
              </a: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next DListNode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DListNode &lt;E&gt; getNext()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.next; }</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element of the ListNode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getElement()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.element; }</a:t>
              </a:r>
            </a:p>
            <a:p>
              <a:pPr>
                <a:lnSpc>
                  <a:spcPct val="95000"/>
                </a:lnSpc>
                <a:tabLst>
                  <a:tab pos="269875" algn="l"/>
                  <a:tab pos="539750" algn="l"/>
                  <a:tab pos="809625" algn="l"/>
                </a:tabLst>
              </a:pPr>
              <a:endParaRPr lang="en-US" sz="800" b="1" dirty="0" smtClean="0">
                <a:latin typeface="Courier New" pitchFamily="49" charset="0"/>
                <a:cs typeface="Courier New" pitchFamily="49" charset="0"/>
              </a:endParaRP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set the prev reference */</a:t>
              </a: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setPrev(DListNode &lt;E&gt; p) { prev = p };</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set the next reference */</a:t>
              </a: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setNext(DListNode &lt;E&gt; n) { next = n };</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a:t>
              </a:r>
            </a:p>
          </p:txBody>
        </p:sp>
        <p:sp>
          <p:nvSpPr>
            <p:cNvPr id="21" name="Rectangle 20"/>
            <p:cNvSpPr/>
            <p:nvPr/>
          </p:nvSpPr>
          <p:spPr>
            <a:xfrm>
              <a:off x="6934200" y="9144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DListNode.java</a:t>
              </a:r>
            </a:p>
          </p:txBody>
        </p:sp>
      </p:grpSp>
      <p:sp>
        <p:nvSpPr>
          <p:cNvPr id="8" name="Rounded Rectangle 7"/>
          <p:cNvSpPr/>
          <p:nvPr/>
        </p:nvSpPr>
        <p:spPr>
          <a:xfrm>
            <a:off x="685800" y="1638299"/>
            <a:ext cx="3648075" cy="25717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ounded Rectangle 8"/>
          <p:cNvSpPr/>
          <p:nvPr/>
        </p:nvSpPr>
        <p:spPr>
          <a:xfrm>
            <a:off x="685800" y="35813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Rounded Rectangle 11"/>
          <p:cNvSpPr/>
          <p:nvPr/>
        </p:nvSpPr>
        <p:spPr>
          <a:xfrm>
            <a:off x="685800" y="51815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5.2 </a:t>
            </a:r>
            <a:r>
              <a:rPr lang="en-US" sz="3600" dirty="0" smtClean="0">
                <a:latin typeface="Britannic Bold" panose="020B0903060703020204" pitchFamily="34" charset="0"/>
              </a:rPr>
              <a:t>Doubly Linked List (3/3)</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69</a:t>
            </a:fld>
            <a:endParaRPr lang="en-US" sz="1600" dirty="0"/>
          </a:p>
        </p:txBody>
      </p:sp>
      <p:sp>
        <p:nvSpPr>
          <p:cNvPr id="94" name="Content Placeholder 2"/>
          <p:cNvSpPr>
            <a:spLocks noGrp="1"/>
          </p:cNvSpPr>
          <p:nvPr>
            <p:ph idx="1"/>
          </p:nvPr>
        </p:nvSpPr>
        <p:spPr>
          <a:xfrm>
            <a:off x="457200" y="1066800"/>
            <a:ext cx="8458200" cy="685800"/>
          </a:xfrm>
        </p:spPr>
        <p:txBody>
          <a:bodyPr>
            <a:noAutofit/>
          </a:bodyPr>
          <a:lstStyle/>
          <a:p>
            <a:pPr>
              <a:spcBef>
                <a:spcPts val="600"/>
              </a:spcBef>
            </a:pPr>
            <a:r>
              <a:rPr lang="en-US" sz="2400" dirty="0" smtClean="0"/>
              <a:t>An example of a doubly linked list</a:t>
            </a:r>
            <a:endParaRPr lang="en-GB" sz="2400" dirty="0" smtClean="0"/>
          </a:p>
        </p:txBody>
      </p:sp>
      <p:grpSp>
        <p:nvGrpSpPr>
          <p:cNvPr id="18" name="Group 133"/>
          <p:cNvGrpSpPr/>
          <p:nvPr/>
        </p:nvGrpSpPr>
        <p:grpSpPr>
          <a:xfrm>
            <a:off x="609600" y="1752600"/>
            <a:ext cx="7467601" cy="1349139"/>
            <a:chOff x="457200" y="4518262"/>
            <a:chExt cx="7467601" cy="1349139"/>
          </a:xfrm>
        </p:grpSpPr>
        <p:sp>
          <p:nvSpPr>
            <p:cNvPr id="19" name="Rectangle 21"/>
            <p:cNvSpPr>
              <a:spLocks noChangeArrowheads="1"/>
            </p:cNvSpPr>
            <p:nvPr/>
          </p:nvSpPr>
          <p:spPr bwMode="auto">
            <a:xfrm>
              <a:off x="914400" y="5410200"/>
              <a:ext cx="609600" cy="4572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20" name="Text Box 22"/>
            <p:cNvSpPr txBox="1">
              <a:spLocks noChangeArrowheads="1"/>
            </p:cNvSpPr>
            <p:nvPr/>
          </p:nvSpPr>
          <p:spPr bwMode="auto">
            <a:xfrm>
              <a:off x="457200" y="5051662"/>
              <a:ext cx="1524776"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21" name="Text Box 7"/>
            <p:cNvSpPr txBox="1">
              <a:spLocks noChangeArrowheads="1"/>
            </p:cNvSpPr>
            <p:nvPr/>
          </p:nvSpPr>
          <p:spPr bwMode="auto">
            <a:xfrm>
              <a:off x="990600" y="5410200"/>
              <a:ext cx="457200" cy="400110"/>
            </a:xfrm>
            <a:prstGeom prst="rect">
              <a:avLst/>
            </a:prstGeom>
            <a:noFill/>
            <a:ln w="19050">
              <a:noFill/>
              <a:miter lim="800000"/>
              <a:headEnd type="none" w="sm" len="sm"/>
              <a:tailEnd type="none" w="sm" len="sm"/>
            </a:ln>
          </p:spPr>
          <p:txBody>
            <a:bodyPr wrap="square">
              <a:spAutoFit/>
            </a:bodyPr>
            <a:lstStyle/>
            <a:p>
              <a:pPr algn="ctr"/>
              <a:r>
                <a:rPr lang="en-US" sz="2000" i="1" dirty="0" smtClean="0">
                  <a:latin typeface="Helvetica" pitchFamily="34" charset="0"/>
                </a:rPr>
                <a:t>4</a:t>
              </a:r>
              <a:endParaRPr lang="en-US" sz="2000" i="1" dirty="0">
                <a:latin typeface="Helvetica" pitchFamily="34" charset="0"/>
              </a:endParaRPr>
            </a:p>
          </p:txBody>
        </p:sp>
        <p:sp>
          <p:nvSpPr>
            <p:cNvPr id="22" name="Rectangle 21"/>
            <p:cNvSpPr>
              <a:spLocks noChangeArrowheads="1"/>
            </p:cNvSpPr>
            <p:nvPr/>
          </p:nvSpPr>
          <p:spPr bwMode="auto">
            <a:xfrm>
              <a:off x="2133600" y="4594462"/>
              <a:ext cx="381000"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3" name="Text Box 22"/>
            <p:cNvSpPr txBox="1">
              <a:spLocks noChangeArrowheads="1"/>
            </p:cNvSpPr>
            <p:nvPr/>
          </p:nvSpPr>
          <p:spPr bwMode="auto">
            <a:xfrm>
              <a:off x="1371600" y="4518262"/>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24" name="Line 23"/>
            <p:cNvSpPr>
              <a:spLocks noChangeShapeType="1"/>
            </p:cNvSpPr>
            <p:nvPr/>
          </p:nvSpPr>
          <p:spPr bwMode="auto">
            <a:xfrm>
              <a:off x="2350722" y="4672249"/>
              <a:ext cx="152480" cy="6731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25" name="Rectangle 24"/>
            <p:cNvSpPr>
              <a:spLocks noChangeArrowheads="1"/>
            </p:cNvSpPr>
            <p:nvPr/>
          </p:nvSpPr>
          <p:spPr bwMode="auto">
            <a:xfrm>
              <a:off x="7543800" y="4594462"/>
              <a:ext cx="381001"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6" name="Text Box 26"/>
            <p:cNvSpPr txBox="1">
              <a:spLocks noChangeArrowheads="1"/>
            </p:cNvSpPr>
            <p:nvPr/>
          </p:nvSpPr>
          <p:spPr bwMode="auto">
            <a:xfrm>
              <a:off x="7010400" y="4518262"/>
              <a:ext cx="513282"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tail</a:t>
              </a:r>
              <a:endParaRPr lang="en-US" sz="2000" i="1" dirty="0">
                <a:solidFill>
                  <a:srgbClr val="C00000"/>
                </a:solidFill>
                <a:latin typeface="Helvetica" pitchFamily="34" charset="0"/>
              </a:endParaRPr>
            </a:p>
          </p:txBody>
        </p:sp>
        <p:sp>
          <p:nvSpPr>
            <p:cNvPr id="27" name="Line 23"/>
            <p:cNvSpPr>
              <a:spLocks noChangeShapeType="1"/>
            </p:cNvSpPr>
            <p:nvPr/>
          </p:nvSpPr>
          <p:spPr bwMode="auto">
            <a:xfrm flipH="1">
              <a:off x="7467600" y="4670662"/>
              <a:ext cx="304800" cy="6858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8" name="Group 132"/>
            <p:cNvGrpSpPr/>
            <p:nvPr/>
          </p:nvGrpSpPr>
          <p:grpSpPr>
            <a:xfrm>
              <a:off x="2286000" y="5410200"/>
              <a:ext cx="5562600" cy="457201"/>
              <a:chOff x="2286000" y="5410200"/>
              <a:chExt cx="5562600" cy="457201"/>
            </a:xfrm>
          </p:grpSpPr>
          <p:sp>
            <p:nvSpPr>
              <p:cNvPr id="29" name="Line 23"/>
              <p:cNvSpPr>
                <a:spLocks noChangeShapeType="1"/>
              </p:cNvSpPr>
              <p:nvPr/>
            </p:nvSpPr>
            <p:spPr bwMode="auto">
              <a:xfrm>
                <a:off x="3124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cxnSp>
            <p:nvCxnSpPr>
              <p:cNvPr id="30" name="Straight Connector 29"/>
              <p:cNvCxnSpPr/>
              <p:nvPr/>
            </p:nvCxnSpPr>
            <p:spPr>
              <a:xfrm flipV="1">
                <a:off x="2286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Line 23"/>
              <p:cNvSpPr>
                <a:spLocks noChangeShapeType="1"/>
              </p:cNvSpPr>
              <p:nvPr/>
            </p:nvSpPr>
            <p:spPr bwMode="auto">
              <a:xfrm>
                <a:off x="4648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2" name="Line 23"/>
              <p:cNvSpPr>
                <a:spLocks noChangeShapeType="1"/>
              </p:cNvSpPr>
              <p:nvPr/>
            </p:nvSpPr>
            <p:spPr bwMode="auto">
              <a:xfrm>
                <a:off x="6172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3" name="Line 23"/>
              <p:cNvSpPr>
                <a:spLocks noChangeShapeType="1"/>
              </p:cNvSpPr>
              <p:nvPr/>
            </p:nvSpPr>
            <p:spPr bwMode="auto">
              <a:xfrm flipH="1" flipV="1">
                <a:off x="6324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4" name="Line 23"/>
              <p:cNvSpPr>
                <a:spLocks noChangeShapeType="1"/>
              </p:cNvSpPr>
              <p:nvPr/>
            </p:nvSpPr>
            <p:spPr bwMode="auto">
              <a:xfrm flipH="1" flipV="1">
                <a:off x="4800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5" name="Line 23"/>
              <p:cNvSpPr>
                <a:spLocks noChangeShapeType="1"/>
              </p:cNvSpPr>
              <p:nvPr/>
            </p:nvSpPr>
            <p:spPr bwMode="auto">
              <a:xfrm flipH="1" flipV="1">
                <a:off x="3276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grpSp>
            <p:nvGrpSpPr>
              <p:cNvPr id="36" name="Group 113"/>
              <p:cNvGrpSpPr/>
              <p:nvPr/>
            </p:nvGrpSpPr>
            <p:grpSpPr>
              <a:xfrm>
                <a:off x="2286000" y="5410200"/>
                <a:ext cx="990600" cy="457200"/>
                <a:chOff x="2057400" y="5486400"/>
                <a:chExt cx="990600" cy="457200"/>
              </a:xfrm>
            </p:grpSpPr>
            <p:sp>
              <p:nvSpPr>
                <p:cNvPr id="62"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3"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64"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7" name="Group 116"/>
              <p:cNvGrpSpPr/>
              <p:nvPr/>
            </p:nvGrpSpPr>
            <p:grpSpPr>
              <a:xfrm>
                <a:off x="3810000" y="5410200"/>
                <a:ext cx="990600" cy="457200"/>
                <a:chOff x="2057400" y="5486400"/>
                <a:chExt cx="990600" cy="457200"/>
              </a:xfrm>
            </p:grpSpPr>
            <p:sp>
              <p:nvSpPr>
                <p:cNvPr id="58"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9"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2</a:t>
                  </a:r>
                  <a:endParaRPr lang="en-US" altLang="zh-CN" sz="2000" i="1" dirty="0">
                    <a:latin typeface="Arial" pitchFamily="34" charset="0"/>
                    <a:ea typeface="SimSun" pitchFamily="2" charset="-122"/>
                  </a:endParaRPr>
                </a:p>
              </p:txBody>
            </p:sp>
            <p:sp>
              <p:nvSpPr>
                <p:cNvPr id="60"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1"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8" name="Group 121"/>
              <p:cNvGrpSpPr/>
              <p:nvPr/>
            </p:nvGrpSpPr>
            <p:grpSpPr>
              <a:xfrm>
                <a:off x="5334000" y="5410200"/>
                <a:ext cx="990600" cy="457200"/>
                <a:chOff x="2057400" y="5486400"/>
                <a:chExt cx="990600" cy="457200"/>
              </a:xfrm>
            </p:grpSpPr>
            <p:sp>
              <p:nvSpPr>
                <p:cNvPr id="54"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5"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6"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9" name="Group 126"/>
              <p:cNvGrpSpPr/>
              <p:nvPr/>
            </p:nvGrpSpPr>
            <p:grpSpPr>
              <a:xfrm>
                <a:off x="6858000" y="5410200"/>
                <a:ext cx="990600" cy="457200"/>
                <a:chOff x="2057400" y="5486400"/>
                <a:chExt cx="990600" cy="457200"/>
              </a:xfrm>
            </p:grpSpPr>
            <p:sp>
              <p:nvSpPr>
                <p:cNvPr id="45"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1"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2"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3"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cxnSp>
            <p:nvCxnSpPr>
              <p:cNvPr id="43" name="Straight Connector 42"/>
              <p:cNvCxnSpPr/>
              <p:nvPr/>
            </p:nvCxnSpPr>
            <p:spPr>
              <a:xfrm flipV="1">
                <a:off x="7620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6" name="Content Placeholder 2"/>
          <p:cNvSpPr txBox="1">
            <a:spLocks/>
          </p:cNvSpPr>
          <p:nvPr/>
        </p:nvSpPr>
        <p:spPr bwMode="auto">
          <a:xfrm>
            <a:off x="381000" y="3505200"/>
            <a:ext cx="84582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Explore this on</a:t>
            </a:r>
            <a:r>
              <a:rPr kumimoji="0" lang="en-US" sz="2400" b="0" i="0" u="none" strike="noStrike" kern="0" cap="none" spc="0" normalizeH="0" noProof="0" dirty="0" smtClean="0">
                <a:ln>
                  <a:noFill/>
                </a:ln>
                <a:solidFill>
                  <a:schemeClr val="tx1"/>
                </a:solidFill>
                <a:effectLst/>
                <a:uLnTx/>
                <a:uFillTx/>
                <a:latin typeface="+mn-lt"/>
                <a:ea typeface="+mn-ea"/>
                <a:cs typeface="+mn-cs"/>
              </a:rPr>
              <a:t> your own.</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lang="en-US" sz="2400" kern="0" baseline="0" dirty="0" smtClean="0">
                <a:latin typeface="+mn-lt"/>
                <a:cs typeface="+mn-cs"/>
              </a:rPr>
              <a:t>Write</a:t>
            </a:r>
            <a:r>
              <a:rPr lang="en-US" sz="2400" kern="0" dirty="0" smtClean="0">
                <a:latin typeface="+mn-lt"/>
                <a:cs typeface="+mn-cs"/>
              </a:rPr>
              <a:t> a class </a:t>
            </a:r>
            <a:r>
              <a:rPr lang="en-US" sz="2400" kern="0" dirty="0" smtClean="0">
                <a:solidFill>
                  <a:srgbClr val="0000FF"/>
                </a:solidFill>
                <a:latin typeface="+mn-lt"/>
                <a:cs typeface="+mn-cs"/>
              </a:rPr>
              <a:t>DoublyLinkedList </a:t>
            </a:r>
            <a:r>
              <a:rPr lang="en-US" sz="2400" kern="0" dirty="0" smtClean="0">
                <a:latin typeface="+mn-lt"/>
                <a:cs typeface="+mn-cs"/>
              </a:rPr>
              <a:t>to implement the various linked list operations for a doubly linked list.</a:t>
            </a:r>
            <a:endParaRPr kumimoji="0" lang="en-GB"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14400" y="228600"/>
            <a:ext cx="7772400" cy="788988"/>
          </a:xfrm>
        </p:spPr>
        <p:txBody>
          <a:bodyPr/>
          <a:lstStyle/>
          <a:p>
            <a:r>
              <a:rPr lang="en-US" sz="3600" dirty="0" smtClean="0">
                <a:latin typeface="Britannic Bold" panose="020B0903060703020204" pitchFamily="34" charset="0"/>
              </a:rPr>
              <a:t>Motivation</a:t>
            </a:r>
          </a:p>
        </p:txBody>
      </p:sp>
      <p:sp>
        <p:nvSpPr>
          <p:cNvPr id="4100" name="Rectangle 3"/>
          <p:cNvSpPr>
            <a:spLocks noGrp="1" noChangeArrowheads="1"/>
          </p:cNvSpPr>
          <p:nvPr>
            <p:ph idx="1"/>
          </p:nvPr>
        </p:nvSpPr>
        <p:spPr>
          <a:xfrm>
            <a:off x="685804" y="1066800"/>
            <a:ext cx="8000996" cy="5410200"/>
          </a:xfrm>
        </p:spPr>
        <p:txBody>
          <a:bodyPr/>
          <a:lstStyle/>
          <a:p>
            <a:pPr marL="457200" lvl="0" indent="-457200">
              <a:spcBef>
                <a:spcPts val="1200"/>
              </a:spcBef>
              <a:buClr>
                <a:schemeClr val="bg2"/>
              </a:buClr>
              <a:buSzPct val="100000"/>
              <a:buFont typeface="Wingdings" pitchFamily="2" charset="2"/>
              <a:buChar char="q"/>
              <a:defRPr/>
            </a:pPr>
            <a:r>
              <a:rPr lang="en-GB" sz="2400" b="1" dirty="0" smtClean="0">
                <a:solidFill>
                  <a:srgbClr val="C00000"/>
                </a:solidFill>
              </a:rPr>
              <a:t>List</a:t>
            </a:r>
            <a:r>
              <a:rPr lang="en-GB" sz="2400" dirty="0" smtClean="0">
                <a:solidFill>
                  <a:srgbClr val="0000FF"/>
                </a:solidFill>
              </a:rPr>
              <a:t> is one of the most basic types of data collection</a:t>
            </a:r>
          </a:p>
          <a:p>
            <a:pPr marL="857250" lvl="1" indent="-322263">
              <a:spcBef>
                <a:spcPts val="600"/>
              </a:spcBef>
              <a:buSzPct val="120000"/>
              <a:buFont typeface="Wingdings" pitchFamily="2" charset="2"/>
              <a:buChar char="§"/>
              <a:defRPr/>
            </a:pPr>
            <a:r>
              <a:rPr lang="en-GB" sz="2000" dirty="0" smtClean="0"/>
              <a:t>For example, list of groceries, list of modules, list of friends, etc.</a:t>
            </a:r>
          </a:p>
          <a:p>
            <a:pPr marL="857250" lvl="1" indent="-322263">
              <a:spcBef>
                <a:spcPts val="600"/>
              </a:spcBef>
              <a:buSzPct val="120000"/>
              <a:buFont typeface="Wingdings" pitchFamily="2" charset="2"/>
              <a:buChar char="§"/>
              <a:defRPr/>
            </a:pPr>
            <a:r>
              <a:rPr lang="en-GB" sz="2000" dirty="0" smtClean="0"/>
              <a:t>In general, we keep items of the </a:t>
            </a:r>
            <a:r>
              <a:rPr lang="en-GB" sz="2000" dirty="0" smtClean="0">
                <a:solidFill>
                  <a:srgbClr val="C00000"/>
                </a:solidFill>
              </a:rPr>
              <a:t>same type (class) </a:t>
            </a:r>
            <a:r>
              <a:rPr lang="en-GB" sz="2000" dirty="0" smtClean="0"/>
              <a:t>in one list</a:t>
            </a:r>
          </a:p>
          <a:p>
            <a:pPr marL="457200" lvl="0" indent="-457200">
              <a:spcBef>
                <a:spcPts val="1200"/>
              </a:spcBef>
              <a:buClr>
                <a:schemeClr val="bg2"/>
              </a:buClr>
              <a:buSzPct val="100000"/>
              <a:buFont typeface="Wingdings" pitchFamily="2" charset="2"/>
              <a:buChar char="q"/>
              <a:defRPr/>
            </a:pPr>
            <a:r>
              <a:rPr lang="en-GB" sz="2400" dirty="0" smtClean="0">
                <a:solidFill>
                  <a:srgbClr val="0000FF"/>
                </a:solidFill>
              </a:rPr>
              <a:t>Typical Operations on a data collection</a:t>
            </a:r>
          </a:p>
          <a:p>
            <a:pPr marL="857250" lvl="1" indent="-322263">
              <a:spcBef>
                <a:spcPts val="600"/>
              </a:spcBef>
              <a:buSzPct val="120000"/>
              <a:buFont typeface="Wingdings" pitchFamily="2" charset="2"/>
              <a:buChar char="§"/>
              <a:defRPr/>
            </a:pPr>
            <a:r>
              <a:rPr lang="en-GB" sz="2000" dirty="0" smtClean="0">
                <a:solidFill>
                  <a:srgbClr val="C00000"/>
                </a:solidFill>
              </a:rPr>
              <a:t>Add</a:t>
            </a:r>
            <a:r>
              <a:rPr lang="en-GB" sz="2000" dirty="0" smtClean="0"/>
              <a:t> data</a:t>
            </a:r>
          </a:p>
          <a:p>
            <a:pPr marL="857250" lvl="1" indent="-322263">
              <a:spcBef>
                <a:spcPts val="600"/>
              </a:spcBef>
              <a:buSzPct val="120000"/>
              <a:buFont typeface="Wingdings" pitchFamily="2" charset="2"/>
              <a:buChar char="§"/>
              <a:defRPr/>
            </a:pPr>
            <a:r>
              <a:rPr lang="en-GB" sz="2000" dirty="0" smtClean="0">
                <a:solidFill>
                  <a:srgbClr val="C00000"/>
                </a:solidFill>
              </a:rPr>
              <a:t>Remove </a:t>
            </a:r>
            <a:r>
              <a:rPr lang="en-GB" sz="2000" dirty="0" smtClean="0"/>
              <a:t>data</a:t>
            </a:r>
          </a:p>
          <a:p>
            <a:pPr marL="857250" lvl="1" indent="-322263">
              <a:spcBef>
                <a:spcPts val="600"/>
              </a:spcBef>
              <a:buSzPct val="120000"/>
              <a:buFont typeface="Wingdings" pitchFamily="2" charset="2"/>
              <a:buChar char="§"/>
              <a:defRPr/>
            </a:pPr>
            <a:r>
              <a:rPr lang="en-GB" sz="2000" dirty="0" smtClean="0">
                <a:solidFill>
                  <a:srgbClr val="C00000"/>
                </a:solidFill>
              </a:rPr>
              <a:t>Query</a:t>
            </a:r>
            <a:r>
              <a:rPr lang="en-GB" sz="2000" dirty="0" smtClean="0"/>
              <a:t> data</a:t>
            </a:r>
          </a:p>
          <a:p>
            <a:pPr marL="857250" lvl="1" indent="-322263">
              <a:spcBef>
                <a:spcPts val="600"/>
              </a:spcBef>
              <a:buSzPct val="120000"/>
              <a:buFont typeface="Wingdings" pitchFamily="2" charset="2"/>
              <a:buChar char="§"/>
              <a:defRPr/>
            </a:pPr>
            <a:r>
              <a:rPr lang="en-GB" sz="2000" dirty="0" smtClean="0"/>
              <a:t>The details of the operations vary from application to application. The overall theme is the </a:t>
            </a:r>
            <a:r>
              <a:rPr lang="en-GB" sz="2000" dirty="0" smtClean="0">
                <a:solidFill>
                  <a:srgbClr val="C00000"/>
                </a:solidFill>
              </a:rPr>
              <a:t>management of data</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7</a:t>
            </a:fld>
            <a:endParaRPr lang="en-US" sz="1600" dirty="0"/>
          </a:p>
        </p:txBody>
      </p:sp>
      <p:grpSp>
        <p:nvGrpSpPr>
          <p:cNvPr id="8" name="Group 7"/>
          <p:cNvGrpSpPr>
            <a:grpSpLocks/>
          </p:cNvGrpSpPr>
          <p:nvPr/>
        </p:nvGrpSpPr>
        <p:grpSpPr bwMode="auto">
          <a:xfrm>
            <a:off x="7696200" y="304800"/>
            <a:ext cx="1156987" cy="1169953"/>
            <a:chOff x="4354" y="160"/>
            <a:chExt cx="1160" cy="1173"/>
          </a:xfrm>
        </p:grpSpPr>
        <p:sp>
          <p:nvSpPr>
            <p:cNvPr id="9" name="Freeform 8"/>
            <p:cNvSpPr>
              <a:spLocks noChangeArrowheads="1"/>
            </p:cNvSpPr>
            <p:nvPr/>
          </p:nvSpPr>
          <p:spPr bwMode="auto">
            <a:xfrm>
              <a:off x="5112" y="906"/>
              <a:ext cx="404" cy="429"/>
            </a:xfrm>
            <a:custGeom>
              <a:avLst/>
              <a:gdLst>
                <a:gd name="T0" fmla="*/ 1054 w 1780"/>
                <a:gd name="T1" fmla="*/ 132 h 1890"/>
                <a:gd name="T2" fmla="*/ 953 w 1780"/>
                <a:gd name="T3" fmla="*/ 70 h 1890"/>
                <a:gd name="T4" fmla="*/ 842 w 1780"/>
                <a:gd name="T5" fmla="*/ 26 h 1890"/>
                <a:gd name="T6" fmla="*/ 728 w 1780"/>
                <a:gd name="T7" fmla="*/ 0 h 1890"/>
                <a:gd name="T8" fmla="*/ 609 w 1780"/>
                <a:gd name="T9" fmla="*/ 4 h 1890"/>
                <a:gd name="T10" fmla="*/ 494 w 1780"/>
                <a:gd name="T11" fmla="*/ 26 h 1890"/>
                <a:gd name="T12" fmla="*/ 383 w 1780"/>
                <a:gd name="T13" fmla="*/ 70 h 1890"/>
                <a:gd name="T14" fmla="*/ 282 w 1780"/>
                <a:gd name="T15" fmla="*/ 136 h 1890"/>
                <a:gd name="T16" fmla="*/ 507 w 1780"/>
                <a:gd name="T17" fmla="*/ 450 h 1890"/>
                <a:gd name="T18" fmla="*/ 564 w 1780"/>
                <a:gd name="T19" fmla="*/ 423 h 1890"/>
                <a:gd name="T20" fmla="*/ 639 w 1780"/>
                <a:gd name="T21" fmla="*/ 405 h 1890"/>
                <a:gd name="T22" fmla="*/ 723 w 1780"/>
                <a:gd name="T23" fmla="*/ 410 h 1890"/>
                <a:gd name="T24" fmla="*/ 789 w 1780"/>
                <a:gd name="T25" fmla="*/ 436 h 1890"/>
                <a:gd name="T26" fmla="*/ 860 w 1780"/>
                <a:gd name="T27" fmla="*/ 480 h 1890"/>
                <a:gd name="T28" fmla="*/ 1338 w 1780"/>
                <a:gd name="T29" fmla="*/ 957 h 1890"/>
                <a:gd name="T30" fmla="*/ 1377 w 1780"/>
                <a:gd name="T31" fmla="*/ 1032 h 1890"/>
                <a:gd name="T32" fmla="*/ 1404 w 1780"/>
                <a:gd name="T33" fmla="*/ 1116 h 1890"/>
                <a:gd name="T34" fmla="*/ 1404 w 1780"/>
                <a:gd name="T35" fmla="*/ 1195 h 1890"/>
                <a:gd name="T36" fmla="*/ 1382 w 1780"/>
                <a:gd name="T37" fmla="*/ 1285 h 1890"/>
                <a:gd name="T38" fmla="*/ 1347 w 1780"/>
                <a:gd name="T39" fmla="*/ 1355 h 1890"/>
                <a:gd name="T40" fmla="*/ 1289 w 1780"/>
                <a:gd name="T41" fmla="*/ 1417 h 1890"/>
                <a:gd name="T42" fmla="*/ 1219 w 1780"/>
                <a:gd name="T43" fmla="*/ 1457 h 1890"/>
                <a:gd name="T44" fmla="*/ 1148 w 1780"/>
                <a:gd name="T45" fmla="*/ 1483 h 1890"/>
                <a:gd name="T46" fmla="*/ 1063 w 1780"/>
                <a:gd name="T47" fmla="*/ 1479 h 1890"/>
                <a:gd name="T48" fmla="*/ 988 w 1780"/>
                <a:gd name="T49" fmla="*/ 1461 h 1890"/>
                <a:gd name="T50" fmla="*/ 922 w 1780"/>
                <a:gd name="T51" fmla="*/ 1417 h 1890"/>
                <a:gd name="T52" fmla="*/ 436 w 1780"/>
                <a:gd name="T53" fmla="*/ 935 h 1890"/>
                <a:gd name="T54" fmla="*/ 397 w 1780"/>
                <a:gd name="T55" fmla="*/ 856 h 1890"/>
                <a:gd name="T56" fmla="*/ 370 w 1780"/>
                <a:gd name="T57" fmla="*/ 776 h 1890"/>
                <a:gd name="T58" fmla="*/ 370 w 1780"/>
                <a:gd name="T59" fmla="*/ 692 h 1890"/>
                <a:gd name="T60" fmla="*/ 392 w 1780"/>
                <a:gd name="T61" fmla="*/ 604 h 1890"/>
                <a:gd name="T62" fmla="*/ 119 w 1780"/>
                <a:gd name="T63" fmla="*/ 313 h 1890"/>
                <a:gd name="T64" fmla="*/ 57 w 1780"/>
                <a:gd name="T65" fmla="*/ 428 h 1890"/>
                <a:gd name="T66" fmla="*/ 22 w 1780"/>
                <a:gd name="T67" fmla="*/ 547 h 1890"/>
                <a:gd name="T68" fmla="*/ 0 w 1780"/>
                <a:gd name="T69" fmla="*/ 675 h 1890"/>
                <a:gd name="T70" fmla="*/ 4 w 1780"/>
                <a:gd name="T71" fmla="*/ 803 h 1890"/>
                <a:gd name="T72" fmla="*/ 26 w 1780"/>
                <a:gd name="T73" fmla="*/ 931 h 1890"/>
                <a:gd name="T74" fmla="*/ 66 w 1780"/>
                <a:gd name="T75" fmla="*/ 1045 h 1890"/>
                <a:gd name="T76" fmla="*/ 127 w 1780"/>
                <a:gd name="T77" fmla="*/ 1156 h 1890"/>
                <a:gd name="T78" fmla="*/ 211 w 1780"/>
                <a:gd name="T79" fmla="*/ 1254 h 1890"/>
                <a:gd name="T80" fmla="*/ 714 w 1780"/>
                <a:gd name="T81" fmla="*/ 1748 h 1890"/>
                <a:gd name="T82" fmla="*/ 816 w 1780"/>
                <a:gd name="T83" fmla="*/ 1823 h 1890"/>
                <a:gd name="T84" fmla="*/ 926 w 1780"/>
                <a:gd name="T85" fmla="*/ 1863 h 1890"/>
                <a:gd name="T86" fmla="*/ 1041 w 1780"/>
                <a:gd name="T87" fmla="*/ 1885 h 1890"/>
                <a:gd name="T88" fmla="*/ 1161 w 1780"/>
                <a:gd name="T89" fmla="*/ 1885 h 1890"/>
                <a:gd name="T90" fmla="*/ 1276 w 1780"/>
                <a:gd name="T91" fmla="*/ 1867 h 1890"/>
                <a:gd name="T92" fmla="*/ 1386 w 1780"/>
                <a:gd name="T93" fmla="*/ 1818 h 1890"/>
                <a:gd name="T94" fmla="*/ 1488 w 1780"/>
                <a:gd name="T95" fmla="*/ 1752 h 1890"/>
                <a:gd name="T96" fmla="*/ 1580 w 1780"/>
                <a:gd name="T97" fmla="*/ 1673 h 1890"/>
                <a:gd name="T98" fmla="*/ 1656 w 1780"/>
                <a:gd name="T99" fmla="*/ 1571 h 1890"/>
                <a:gd name="T100" fmla="*/ 1713 w 1780"/>
                <a:gd name="T101" fmla="*/ 1465 h 1890"/>
                <a:gd name="T102" fmla="*/ 1753 w 1780"/>
                <a:gd name="T103" fmla="*/ 1342 h 1890"/>
                <a:gd name="T104" fmla="*/ 1779 w 1780"/>
                <a:gd name="T105" fmla="*/ 1209 h 1890"/>
                <a:gd name="T106" fmla="*/ 1770 w 1780"/>
                <a:gd name="T107" fmla="*/ 1081 h 1890"/>
                <a:gd name="T108" fmla="*/ 1748 w 1780"/>
                <a:gd name="T109" fmla="*/ 957 h 1890"/>
                <a:gd name="T110" fmla="*/ 1704 w 1780"/>
                <a:gd name="T111" fmla="*/ 838 h 1890"/>
                <a:gd name="T112" fmla="*/ 1647 w 1780"/>
                <a:gd name="T113" fmla="*/ 723 h 1890"/>
                <a:gd name="T114" fmla="*/ 1567 w 1780"/>
                <a:gd name="T115" fmla="*/ 631 h 18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80"/>
                <a:gd name="T175" fmla="*/ 0 h 1890"/>
                <a:gd name="T176" fmla="*/ 1780 w 1780"/>
                <a:gd name="T177" fmla="*/ 1890 h 189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80" h="1890">
                  <a:moveTo>
                    <a:pt x="1103" y="176"/>
                  </a:moveTo>
                  <a:lnTo>
                    <a:pt x="1054" y="132"/>
                  </a:lnTo>
                  <a:lnTo>
                    <a:pt x="1006" y="97"/>
                  </a:lnTo>
                  <a:lnTo>
                    <a:pt x="953" y="70"/>
                  </a:lnTo>
                  <a:lnTo>
                    <a:pt x="895" y="44"/>
                  </a:lnTo>
                  <a:lnTo>
                    <a:pt x="842" y="26"/>
                  </a:lnTo>
                  <a:lnTo>
                    <a:pt x="785" y="8"/>
                  </a:lnTo>
                  <a:lnTo>
                    <a:pt x="728" y="0"/>
                  </a:lnTo>
                  <a:lnTo>
                    <a:pt x="666" y="0"/>
                  </a:lnTo>
                  <a:lnTo>
                    <a:pt x="609" y="4"/>
                  </a:lnTo>
                  <a:lnTo>
                    <a:pt x="551" y="8"/>
                  </a:lnTo>
                  <a:lnTo>
                    <a:pt x="494" y="26"/>
                  </a:lnTo>
                  <a:lnTo>
                    <a:pt x="436" y="44"/>
                  </a:lnTo>
                  <a:lnTo>
                    <a:pt x="383" y="70"/>
                  </a:lnTo>
                  <a:lnTo>
                    <a:pt x="326" y="101"/>
                  </a:lnTo>
                  <a:lnTo>
                    <a:pt x="282" y="136"/>
                  </a:lnTo>
                  <a:lnTo>
                    <a:pt x="233" y="176"/>
                  </a:lnTo>
                  <a:lnTo>
                    <a:pt x="507" y="450"/>
                  </a:lnTo>
                  <a:lnTo>
                    <a:pt x="525" y="441"/>
                  </a:lnTo>
                  <a:lnTo>
                    <a:pt x="564" y="423"/>
                  </a:lnTo>
                  <a:lnTo>
                    <a:pt x="604" y="410"/>
                  </a:lnTo>
                  <a:lnTo>
                    <a:pt x="639" y="405"/>
                  </a:lnTo>
                  <a:lnTo>
                    <a:pt x="679" y="405"/>
                  </a:lnTo>
                  <a:lnTo>
                    <a:pt x="723" y="410"/>
                  </a:lnTo>
                  <a:lnTo>
                    <a:pt x="759" y="419"/>
                  </a:lnTo>
                  <a:lnTo>
                    <a:pt x="789" y="436"/>
                  </a:lnTo>
                  <a:lnTo>
                    <a:pt x="829" y="454"/>
                  </a:lnTo>
                  <a:lnTo>
                    <a:pt x="860" y="480"/>
                  </a:lnTo>
                  <a:lnTo>
                    <a:pt x="1311" y="926"/>
                  </a:lnTo>
                  <a:lnTo>
                    <a:pt x="1338" y="957"/>
                  </a:lnTo>
                  <a:lnTo>
                    <a:pt x="1364" y="992"/>
                  </a:lnTo>
                  <a:lnTo>
                    <a:pt x="1377" y="1032"/>
                  </a:lnTo>
                  <a:lnTo>
                    <a:pt x="1391" y="1072"/>
                  </a:lnTo>
                  <a:lnTo>
                    <a:pt x="1404" y="1116"/>
                  </a:lnTo>
                  <a:lnTo>
                    <a:pt x="1404" y="1156"/>
                  </a:lnTo>
                  <a:lnTo>
                    <a:pt x="1404" y="1195"/>
                  </a:lnTo>
                  <a:lnTo>
                    <a:pt x="1395" y="1239"/>
                  </a:lnTo>
                  <a:lnTo>
                    <a:pt x="1382" y="1285"/>
                  </a:lnTo>
                  <a:lnTo>
                    <a:pt x="1364" y="1320"/>
                  </a:lnTo>
                  <a:lnTo>
                    <a:pt x="1347" y="1355"/>
                  </a:lnTo>
                  <a:lnTo>
                    <a:pt x="1320" y="1386"/>
                  </a:lnTo>
                  <a:lnTo>
                    <a:pt x="1289" y="1417"/>
                  </a:lnTo>
                  <a:lnTo>
                    <a:pt x="1258" y="1439"/>
                  </a:lnTo>
                  <a:lnTo>
                    <a:pt x="1219" y="1457"/>
                  </a:lnTo>
                  <a:lnTo>
                    <a:pt x="1183" y="1474"/>
                  </a:lnTo>
                  <a:lnTo>
                    <a:pt x="1148" y="1483"/>
                  </a:lnTo>
                  <a:lnTo>
                    <a:pt x="1107" y="1483"/>
                  </a:lnTo>
                  <a:lnTo>
                    <a:pt x="1063" y="1479"/>
                  </a:lnTo>
                  <a:lnTo>
                    <a:pt x="1028" y="1474"/>
                  </a:lnTo>
                  <a:lnTo>
                    <a:pt x="988" y="1461"/>
                  </a:lnTo>
                  <a:lnTo>
                    <a:pt x="953" y="1439"/>
                  </a:lnTo>
                  <a:lnTo>
                    <a:pt x="922" y="1417"/>
                  </a:lnTo>
                  <a:lnTo>
                    <a:pt x="472" y="975"/>
                  </a:lnTo>
                  <a:lnTo>
                    <a:pt x="436" y="935"/>
                  </a:lnTo>
                  <a:lnTo>
                    <a:pt x="414" y="891"/>
                  </a:lnTo>
                  <a:lnTo>
                    <a:pt x="397" y="856"/>
                  </a:lnTo>
                  <a:lnTo>
                    <a:pt x="383" y="816"/>
                  </a:lnTo>
                  <a:lnTo>
                    <a:pt x="370" y="776"/>
                  </a:lnTo>
                  <a:lnTo>
                    <a:pt x="370" y="732"/>
                  </a:lnTo>
                  <a:lnTo>
                    <a:pt x="370" y="692"/>
                  </a:lnTo>
                  <a:lnTo>
                    <a:pt x="379" y="648"/>
                  </a:lnTo>
                  <a:lnTo>
                    <a:pt x="392" y="604"/>
                  </a:lnTo>
                  <a:lnTo>
                    <a:pt x="397" y="586"/>
                  </a:lnTo>
                  <a:lnTo>
                    <a:pt x="119" y="313"/>
                  </a:lnTo>
                  <a:lnTo>
                    <a:pt x="88" y="370"/>
                  </a:lnTo>
                  <a:lnTo>
                    <a:pt x="57" y="428"/>
                  </a:lnTo>
                  <a:lnTo>
                    <a:pt x="39" y="485"/>
                  </a:lnTo>
                  <a:lnTo>
                    <a:pt x="22" y="547"/>
                  </a:lnTo>
                  <a:lnTo>
                    <a:pt x="8" y="613"/>
                  </a:lnTo>
                  <a:lnTo>
                    <a:pt x="0" y="675"/>
                  </a:lnTo>
                  <a:lnTo>
                    <a:pt x="0" y="741"/>
                  </a:lnTo>
                  <a:lnTo>
                    <a:pt x="4" y="803"/>
                  </a:lnTo>
                  <a:lnTo>
                    <a:pt x="13" y="869"/>
                  </a:lnTo>
                  <a:lnTo>
                    <a:pt x="26" y="931"/>
                  </a:lnTo>
                  <a:lnTo>
                    <a:pt x="44" y="992"/>
                  </a:lnTo>
                  <a:lnTo>
                    <a:pt x="66" y="1045"/>
                  </a:lnTo>
                  <a:lnTo>
                    <a:pt x="97" y="1107"/>
                  </a:lnTo>
                  <a:lnTo>
                    <a:pt x="127" y="1156"/>
                  </a:lnTo>
                  <a:lnTo>
                    <a:pt x="167" y="1209"/>
                  </a:lnTo>
                  <a:lnTo>
                    <a:pt x="211" y="1254"/>
                  </a:lnTo>
                  <a:lnTo>
                    <a:pt x="670" y="1713"/>
                  </a:lnTo>
                  <a:lnTo>
                    <a:pt x="714" y="1748"/>
                  </a:lnTo>
                  <a:lnTo>
                    <a:pt x="763" y="1783"/>
                  </a:lnTo>
                  <a:lnTo>
                    <a:pt x="816" y="1823"/>
                  </a:lnTo>
                  <a:lnTo>
                    <a:pt x="869" y="1841"/>
                  </a:lnTo>
                  <a:lnTo>
                    <a:pt x="926" y="1863"/>
                  </a:lnTo>
                  <a:lnTo>
                    <a:pt x="979" y="1876"/>
                  </a:lnTo>
                  <a:lnTo>
                    <a:pt x="1041" y="1885"/>
                  </a:lnTo>
                  <a:lnTo>
                    <a:pt x="1098" y="1889"/>
                  </a:lnTo>
                  <a:lnTo>
                    <a:pt x="1161" y="1885"/>
                  </a:lnTo>
                  <a:lnTo>
                    <a:pt x="1219" y="1876"/>
                  </a:lnTo>
                  <a:lnTo>
                    <a:pt x="1276" y="1867"/>
                  </a:lnTo>
                  <a:lnTo>
                    <a:pt x="1333" y="1845"/>
                  </a:lnTo>
                  <a:lnTo>
                    <a:pt x="1386" y="1818"/>
                  </a:lnTo>
                  <a:lnTo>
                    <a:pt x="1444" y="1792"/>
                  </a:lnTo>
                  <a:lnTo>
                    <a:pt x="1488" y="1752"/>
                  </a:lnTo>
                  <a:lnTo>
                    <a:pt x="1536" y="1713"/>
                  </a:lnTo>
                  <a:lnTo>
                    <a:pt x="1580" y="1673"/>
                  </a:lnTo>
                  <a:lnTo>
                    <a:pt x="1625" y="1624"/>
                  </a:lnTo>
                  <a:lnTo>
                    <a:pt x="1656" y="1571"/>
                  </a:lnTo>
                  <a:lnTo>
                    <a:pt x="1686" y="1514"/>
                  </a:lnTo>
                  <a:lnTo>
                    <a:pt x="1713" y="1465"/>
                  </a:lnTo>
                  <a:lnTo>
                    <a:pt x="1735" y="1399"/>
                  </a:lnTo>
                  <a:lnTo>
                    <a:pt x="1753" y="1342"/>
                  </a:lnTo>
                  <a:lnTo>
                    <a:pt x="1766" y="1280"/>
                  </a:lnTo>
                  <a:lnTo>
                    <a:pt x="1779" y="1209"/>
                  </a:lnTo>
                  <a:lnTo>
                    <a:pt x="1779" y="1151"/>
                  </a:lnTo>
                  <a:lnTo>
                    <a:pt x="1770" y="1081"/>
                  </a:lnTo>
                  <a:lnTo>
                    <a:pt x="1761" y="1023"/>
                  </a:lnTo>
                  <a:lnTo>
                    <a:pt x="1748" y="957"/>
                  </a:lnTo>
                  <a:lnTo>
                    <a:pt x="1731" y="895"/>
                  </a:lnTo>
                  <a:lnTo>
                    <a:pt x="1704" y="838"/>
                  </a:lnTo>
                  <a:lnTo>
                    <a:pt x="1678" y="781"/>
                  </a:lnTo>
                  <a:lnTo>
                    <a:pt x="1647" y="723"/>
                  </a:lnTo>
                  <a:lnTo>
                    <a:pt x="1607" y="679"/>
                  </a:lnTo>
                  <a:lnTo>
                    <a:pt x="1567" y="631"/>
                  </a:lnTo>
                  <a:lnTo>
                    <a:pt x="1103" y="176"/>
                  </a:lnTo>
                </a:path>
              </a:pathLst>
            </a:custGeom>
            <a:solidFill>
              <a:srgbClr val="B5B5B5"/>
            </a:solidFill>
            <a:ln w="12600">
              <a:solidFill>
                <a:srgbClr val="B5B5B5"/>
              </a:solidFill>
              <a:round/>
              <a:headEnd/>
              <a:tailEnd/>
            </a:ln>
          </p:spPr>
          <p:txBody>
            <a:bodyPr wrap="none" anchor="ctr"/>
            <a:lstStyle/>
            <a:p>
              <a:endParaRPr lang="en-SG" dirty="0"/>
            </a:p>
          </p:txBody>
        </p:sp>
        <p:sp>
          <p:nvSpPr>
            <p:cNvPr id="10" name="Freeform 9"/>
            <p:cNvSpPr>
              <a:spLocks noChangeArrowheads="1"/>
            </p:cNvSpPr>
            <p:nvPr/>
          </p:nvSpPr>
          <p:spPr bwMode="auto">
            <a:xfrm>
              <a:off x="4733" y="533"/>
              <a:ext cx="403" cy="429"/>
            </a:xfrm>
            <a:custGeom>
              <a:avLst/>
              <a:gdLst>
                <a:gd name="T0" fmla="*/ 1055 w 1776"/>
                <a:gd name="T1" fmla="*/ 132 h 1891"/>
                <a:gd name="T2" fmla="*/ 953 w 1776"/>
                <a:gd name="T3" fmla="*/ 70 h 1891"/>
                <a:gd name="T4" fmla="*/ 843 w 1776"/>
                <a:gd name="T5" fmla="*/ 22 h 1891"/>
                <a:gd name="T6" fmla="*/ 728 w 1776"/>
                <a:gd name="T7" fmla="*/ 0 h 1891"/>
                <a:gd name="T8" fmla="*/ 609 w 1776"/>
                <a:gd name="T9" fmla="*/ 4 h 1891"/>
                <a:gd name="T10" fmla="*/ 490 w 1776"/>
                <a:gd name="T11" fmla="*/ 22 h 1891"/>
                <a:gd name="T12" fmla="*/ 384 w 1776"/>
                <a:gd name="T13" fmla="*/ 66 h 1891"/>
                <a:gd name="T14" fmla="*/ 278 w 1776"/>
                <a:gd name="T15" fmla="*/ 132 h 1891"/>
                <a:gd name="T16" fmla="*/ 508 w 1776"/>
                <a:gd name="T17" fmla="*/ 451 h 1891"/>
                <a:gd name="T18" fmla="*/ 565 w 1776"/>
                <a:gd name="T19" fmla="*/ 424 h 1891"/>
                <a:gd name="T20" fmla="*/ 640 w 1776"/>
                <a:gd name="T21" fmla="*/ 406 h 1891"/>
                <a:gd name="T22" fmla="*/ 720 w 1776"/>
                <a:gd name="T23" fmla="*/ 406 h 1891"/>
                <a:gd name="T24" fmla="*/ 795 w 1776"/>
                <a:gd name="T25" fmla="*/ 437 h 1891"/>
                <a:gd name="T26" fmla="*/ 861 w 1776"/>
                <a:gd name="T27" fmla="*/ 481 h 1891"/>
                <a:gd name="T28" fmla="*/ 1337 w 1776"/>
                <a:gd name="T29" fmla="*/ 962 h 1891"/>
                <a:gd name="T30" fmla="*/ 1377 w 1776"/>
                <a:gd name="T31" fmla="*/ 1033 h 1891"/>
                <a:gd name="T32" fmla="*/ 1399 w 1776"/>
                <a:gd name="T33" fmla="*/ 1117 h 1891"/>
                <a:gd name="T34" fmla="*/ 1399 w 1776"/>
                <a:gd name="T35" fmla="*/ 1196 h 1891"/>
                <a:gd name="T36" fmla="*/ 1381 w 1776"/>
                <a:gd name="T37" fmla="*/ 1280 h 1891"/>
                <a:gd name="T38" fmla="*/ 1346 w 1776"/>
                <a:gd name="T39" fmla="*/ 1355 h 1891"/>
                <a:gd name="T40" fmla="*/ 1289 w 1776"/>
                <a:gd name="T41" fmla="*/ 1417 h 1891"/>
                <a:gd name="T42" fmla="*/ 1218 w 1776"/>
                <a:gd name="T43" fmla="*/ 1461 h 1891"/>
                <a:gd name="T44" fmla="*/ 1148 w 1776"/>
                <a:gd name="T45" fmla="*/ 1483 h 1891"/>
                <a:gd name="T46" fmla="*/ 1064 w 1776"/>
                <a:gd name="T47" fmla="*/ 1479 h 1891"/>
                <a:gd name="T48" fmla="*/ 989 w 1776"/>
                <a:gd name="T49" fmla="*/ 1461 h 1891"/>
                <a:gd name="T50" fmla="*/ 923 w 1776"/>
                <a:gd name="T51" fmla="*/ 1417 h 1891"/>
                <a:gd name="T52" fmla="*/ 437 w 1776"/>
                <a:gd name="T53" fmla="*/ 932 h 1891"/>
                <a:gd name="T54" fmla="*/ 398 w 1776"/>
                <a:gd name="T55" fmla="*/ 857 h 1891"/>
                <a:gd name="T56" fmla="*/ 371 w 1776"/>
                <a:gd name="T57" fmla="*/ 777 h 1891"/>
                <a:gd name="T58" fmla="*/ 371 w 1776"/>
                <a:gd name="T59" fmla="*/ 689 h 1891"/>
                <a:gd name="T60" fmla="*/ 393 w 1776"/>
                <a:gd name="T61" fmla="*/ 605 h 1891"/>
                <a:gd name="T62" fmla="*/ 119 w 1776"/>
                <a:gd name="T63" fmla="*/ 314 h 1891"/>
                <a:gd name="T64" fmla="*/ 61 w 1776"/>
                <a:gd name="T65" fmla="*/ 429 h 1891"/>
                <a:gd name="T66" fmla="*/ 22 w 1776"/>
                <a:gd name="T67" fmla="*/ 552 h 1891"/>
                <a:gd name="T68" fmla="*/ 0 w 1776"/>
                <a:gd name="T69" fmla="*/ 676 h 1891"/>
                <a:gd name="T70" fmla="*/ 4 w 1776"/>
                <a:gd name="T71" fmla="*/ 804 h 1891"/>
                <a:gd name="T72" fmla="*/ 26 w 1776"/>
                <a:gd name="T73" fmla="*/ 932 h 1891"/>
                <a:gd name="T74" fmla="*/ 66 w 1776"/>
                <a:gd name="T75" fmla="*/ 1046 h 1891"/>
                <a:gd name="T76" fmla="*/ 132 w 1776"/>
                <a:gd name="T77" fmla="*/ 1157 h 1891"/>
                <a:gd name="T78" fmla="*/ 211 w 1776"/>
                <a:gd name="T79" fmla="*/ 1254 h 1891"/>
                <a:gd name="T80" fmla="*/ 715 w 1776"/>
                <a:gd name="T81" fmla="*/ 1753 h 1891"/>
                <a:gd name="T82" fmla="*/ 817 w 1776"/>
                <a:gd name="T83" fmla="*/ 1819 h 1891"/>
                <a:gd name="T84" fmla="*/ 927 w 1776"/>
                <a:gd name="T85" fmla="*/ 1864 h 1891"/>
                <a:gd name="T86" fmla="*/ 1042 w 1776"/>
                <a:gd name="T87" fmla="*/ 1890 h 1891"/>
                <a:gd name="T88" fmla="*/ 1156 w 1776"/>
                <a:gd name="T89" fmla="*/ 1886 h 1891"/>
                <a:gd name="T90" fmla="*/ 1276 w 1776"/>
                <a:gd name="T91" fmla="*/ 1868 h 1891"/>
                <a:gd name="T92" fmla="*/ 1386 w 1776"/>
                <a:gd name="T93" fmla="*/ 1824 h 1891"/>
                <a:gd name="T94" fmla="*/ 1487 w 1776"/>
                <a:gd name="T95" fmla="*/ 1758 h 1891"/>
                <a:gd name="T96" fmla="*/ 1581 w 1776"/>
                <a:gd name="T97" fmla="*/ 1674 h 1891"/>
                <a:gd name="T98" fmla="*/ 1652 w 1776"/>
                <a:gd name="T99" fmla="*/ 1571 h 1891"/>
                <a:gd name="T100" fmla="*/ 1713 w 1776"/>
                <a:gd name="T101" fmla="*/ 1465 h 1891"/>
                <a:gd name="T102" fmla="*/ 1753 w 1776"/>
                <a:gd name="T103" fmla="*/ 1342 h 1891"/>
                <a:gd name="T104" fmla="*/ 1775 w 1776"/>
                <a:gd name="T105" fmla="*/ 1210 h 1891"/>
                <a:gd name="T106" fmla="*/ 1771 w 1776"/>
                <a:gd name="T107" fmla="*/ 1082 h 1891"/>
                <a:gd name="T108" fmla="*/ 1744 w 1776"/>
                <a:gd name="T109" fmla="*/ 962 h 1891"/>
                <a:gd name="T110" fmla="*/ 1704 w 1776"/>
                <a:gd name="T111" fmla="*/ 834 h 1891"/>
                <a:gd name="T112" fmla="*/ 1647 w 1776"/>
                <a:gd name="T113" fmla="*/ 729 h 1891"/>
                <a:gd name="T114" fmla="*/ 1568 w 1776"/>
                <a:gd name="T115" fmla="*/ 632 h 18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6"/>
                <a:gd name="T175" fmla="*/ 0 h 1891"/>
                <a:gd name="T176" fmla="*/ 1776 w 1776"/>
                <a:gd name="T177" fmla="*/ 1891 h 18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6" h="1891">
                  <a:moveTo>
                    <a:pt x="1099" y="172"/>
                  </a:moveTo>
                  <a:lnTo>
                    <a:pt x="1055" y="132"/>
                  </a:lnTo>
                  <a:lnTo>
                    <a:pt x="1006" y="97"/>
                  </a:lnTo>
                  <a:lnTo>
                    <a:pt x="953" y="70"/>
                  </a:lnTo>
                  <a:lnTo>
                    <a:pt x="896" y="44"/>
                  </a:lnTo>
                  <a:lnTo>
                    <a:pt x="843" y="22"/>
                  </a:lnTo>
                  <a:lnTo>
                    <a:pt x="786" y="8"/>
                  </a:lnTo>
                  <a:lnTo>
                    <a:pt x="728" y="0"/>
                  </a:lnTo>
                  <a:lnTo>
                    <a:pt x="667" y="0"/>
                  </a:lnTo>
                  <a:lnTo>
                    <a:pt x="609" y="4"/>
                  </a:lnTo>
                  <a:lnTo>
                    <a:pt x="552" y="8"/>
                  </a:lnTo>
                  <a:lnTo>
                    <a:pt x="490" y="22"/>
                  </a:lnTo>
                  <a:lnTo>
                    <a:pt x="437" y="44"/>
                  </a:lnTo>
                  <a:lnTo>
                    <a:pt x="384" y="66"/>
                  </a:lnTo>
                  <a:lnTo>
                    <a:pt x="331" y="101"/>
                  </a:lnTo>
                  <a:lnTo>
                    <a:pt x="278" y="132"/>
                  </a:lnTo>
                  <a:lnTo>
                    <a:pt x="233" y="172"/>
                  </a:lnTo>
                  <a:lnTo>
                    <a:pt x="508" y="451"/>
                  </a:lnTo>
                  <a:lnTo>
                    <a:pt x="526" y="442"/>
                  </a:lnTo>
                  <a:lnTo>
                    <a:pt x="565" y="424"/>
                  </a:lnTo>
                  <a:lnTo>
                    <a:pt x="601" y="406"/>
                  </a:lnTo>
                  <a:lnTo>
                    <a:pt x="640" y="406"/>
                  </a:lnTo>
                  <a:lnTo>
                    <a:pt x="680" y="402"/>
                  </a:lnTo>
                  <a:lnTo>
                    <a:pt x="720" y="406"/>
                  </a:lnTo>
                  <a:lnTo>
                    <a:pt x="755" y="415"/>
                  </a:lnTo>
                  <a:lnTo>
                    <a:pt x="795" y="437"/>
                  </a:lnTo>
                  <a:lnTo>
                    <a:pt x="830" y="451"/>
                  </a:lnTo>
                  <a:lnTo>
                    <a:pt x="861" y="481"/>
                  </a:lnTo>
                  <a:lnTo>
                    <a:pt x="1311" y="927"/>
                  </a:lnTo>
                  <a:lnTo>
                    <a:pt x="1337" y="962"/>
                  </a:lnTo>
                  <a:lnTo>
                    <a:pt x="1364" y="993"/>
                  </a:lnTo>
                  <a:lnTo>
                    <a:pt x="1377" y="1033"/>
                  </a:lnTo>
                  <a:lnTo>
                    <a:pt x="1390" y="1073"/>
                  </a:lnTo>
                  <a:lnTo>
                    <a:pt x="1399" y="1117"/>
                  </a:lnTo>
                  <a:lnTo>
                    <a:pt x="1403" y="1152"/>
                  </a:lnTo>
                  <a:lnTo>
                    <a:pt x="1399" y="1196"/>
                  </a:lnTo>
                  <a:lnTo>
                    <a:pt x="1390" y="1240"/>
                  </a:lnTo>
                  <a:lnTo>
                    <a:pt x="1381" y="1280"/>
                  </a:lnTo>
                  <a:lnTo>
                    <a:pt x="1364" y="1320"/>
                  </a:lnTo>
                  <a:lnTo>
                    <a:pt x="1346" y="1355"/>
                  </a:lnTo>
                  <a:lnTo>
                    <a:pt x="1320" y="1386"/>
                  </a:lnTo>
                  <a:lnTo>
                    <a:pt x="1289" y="1417"/>
                  </a:lnTo>
                  <a:lnTo>
                    <a:pt x="1253" y="1439"/>
                  </a:lnTo>
                  <a:lnTo>
                    <a:pt x="1218" y="1461"/>
                  </a:lnTo>
                  <a:lnTo>
                    <a:pt x="1183" y="1474"/>
                  </a:lnTo>
                  <a:lnTo>
                    <a:pt x="1148" y="1483"/>
                  </a:lnTo>
                  <a:lnTo>
                    <a:pt x="1103" y="1488"/>
                  </a:lnTo>
                  <a:lnTo>
                    <a:pt x="1064" y="1479"/>
                  </a:lnTo>
                  <a:lnTo>
                    <a:pt x="1024" y="1474"/>
                  </a:lnTo>
                  <a:lnTo>
                    <a:pt x="989" y="1461"/>
                  </a:lnTo>
                  <a:lnTo>
                    <a:pt x="953" y="1439"/>
                  </a:lnTo>
                  <a:lnTo>
                    <a:pt x="923" y="1417"/>
                  </a:lnTo>
                  <a:lnTo>
                    <a:pt x="477" y="976"/>
                  </a:lnTo>
                  <a:lnTo>
                    <a:pt x="437" y="932"/>
                  </a:lnTo>
                  <a:lnTo>
                    <a:pt x="415" y="896"/>
                  </a:lnTo>
                  <a:lnTo>
                    <a:pt x="398" y="857"/>
                  </a:lnTo>
                  <a:lnTo>
                    <a:pt x="384" y="817"/>
                  </a:lnTo>
                  <a:lnTo>
                    <a:pt x="371" y="777"/>
                  </a:lnTo>
                  <a:lnTo>
                    <a:pt x="371" y="733"/>
                  </a:lnTo>
                  <a:lnTo>
                    <a:pt x="371" y="689"/>
                  </a:lnTo>
                  <a:lnTo>
                    <a:pt x="384" y="649"/>
                  </a:lnTo>
                  <a:lnTo>
                    <a:pt x="393" y="605"/>
                  </a:lnTo>
                  <a:lnTo>
                    <a:pt x="398" y="587"/>
                  </a:lnTo>
                  <a:lnTo>
                    <a:pt x="119" y="314"/>
                  </a:lnTo>
                  <a:lnTo>
                    <a:pt x="83" y="367"/>
                  </a:lnTo>
                  <a:lnTo>
                    <a:pt x="61" y="429"/>
                  </a:lnTo>
                  <a:lnTo>
                    <a:pt x="39" y="486"/>
                  </a:lnTo>
                  <a:lnTo>
                    <a:pt x="22" y="552"/>
                  </a:lnTo>
                  <a:lnTo>
                    <a:pt x="8" y="609"/>
                  </a:lnTo>
                  <a:lnTo>
                    <a:pt x="0" y="676"/>
                  </a:lnTo>
                  <a:lnTo>
                    <a:pt x="0" y="742"/>
                  </a:lnTo>
                  <a:lnTo>
                    <a:pt x="4" y="804"/>
                  </a:lnTo>
                  <a:lnTo>
                    <a:pt x="13" y="870"/>
                  </a:lnTo>
                  <a:lnTo>
                    <a:pt x="26" y="932"/>
                  </a:lnTo>
                  <a:lnTo>
                    <a:pt x="44" y="993"/>
                  </a:lnTo>
                  <a:lnTo>
                    <a:pt x="66" y="1046"/>
                  </a:lnTo>
                  <a:lnTo>
                    <a:pt x="97" y="1108"/>
                  </a:lnTo>
                  <a:lnTo>
                    <a:pt x="132" y="1157"/>
                  </a:lnTo>
                  <a:lnTo>
                    <a:pt x="167" y="1210"/>
                  </a:lnTo>
                  <a:lnTo>
                    <a:pt x="211" y="1254"/>
                  </a:lnTo>
                  <a:lnTo>
                    <a:pt x="671" y="1714"/>
                  </a:lnTo>
                  <a:lnTo>
                    <a:pt x="715" y="1753"/>
                  </a:lnTo>
                  <a:lnTo>
                    <a:pt x="764" y="1784"/>
                  </a:lnTo>
                  <a:lnTo>
                    <a:pt x="817" y="1819"/>
                  </a:lnTo>
                  <a:lnTo>
                    <a:pt x="870" y="1842"/>
                  </a:lnTo>
                  <a:lnTo>
                    <a:pt x="927" y="1864"/>
                  </a:lnTo>
                  <a:lnTo>
                    <a:pt x="980" y="1881"/>
                  </a:lnTo>
                  <a:lnTo>
                    <a:pt x="1042" y="1890"/>
                  </a:lnTo>
                  <a:lnTo>
                    <a:pt x="1099" y="1890"/>
                  </a:lnTo>
                  <a:lnTo>
                    <a:pt x="1156" y="1886"/>
                  </a:lnTo>
                  <a:lnTo>
                    <a:pt x="1218" y="1881"/>
                  </a:lnTo>
                  <a:lnTo>
                    <a:pt x="1276" y="1868"/>
                  </a:lnTo>
                  <a:lnTo>
                    <a:pt x="1328" y="1846"/>
                  </a:lnTo>
                  <a:lnTo>
                    <a:pt x="1386" y="1824"/>
                  </a:lnTo>
                  <a:lnTo>
                    <a:pt x="1443" y="1793"/>
                  </a:lnTo>
                  <a:lnTo>
                    <a:pt x="1487" y="1758"/>
                  </a:lnTo>
                  <a:lnTo>
                    <a:pt x="1537" y="1714"/>
                  </a:lnTo>
                  <a:lnTo>
                    <a:pt x="1581" y="1674"/>
                  </a:lnTo>
                  <a:lnTo>
                    <a:pt x="1621" y="1625"/>
                  </a:lnTo>
                  <a:lnTo>
                    <a:pt x="1652" y="1571"/>
                  </a:lnTo>
                  <a:lnTo>
                    <a:pt x="1682" y="1518"/>
                  </a:lnTo>
                  <a:lnTo>
                    <a:pt x="1713" y="1465"/>
                  </a:lnTo>
                  <a:lnTo>
                    <a:pt x="1735" y="1404"/>
                  </a:lnTo>
                  <a:lnTo>
                    <a:pt x="1753" y="1342"/>
                  </a:lnTo>
                  <a:lnTo>
                    <a:pt x="1766" y="1280"/>
                  </a:lnTo>
                  <a:lnTo>
                    <a:pt x="1775" y="1210"/>
                  </a:lnTo>
                  <a:lnTo>
                    <a:pt x="1775" y="1148"/>
                  </a:lnTo>
                  <a:lnTo>
                    <a:pt x="1771" y="1082"/>
                  </a:lnTo>
                  <a:lnTo>
                    <a:pt x="1757" y="1024"/>
                  </a:lnTo>
                  <a:lnTo>
                    <a:pt x="1744" y="962"/>
                  </a:lnTo>
                  <a:lnTo>
                    <a:pt x="1731" y="896"/>
                  </a:lnTo>
                  <a:lnTo>
                    <a:pt x="1704" y="834"/>
                  </a:lnTo>
                  <a:lnTo>
                    <a:pt x="1678" y="782"/>
                  </a:lnTo>
                  <a:lnTo>
                    <a:pt x="1647" y="729"/>
                  </a:lnTo>
                  <a:lnTo>
                    <a:pt x="1607" y="680"/>
                  </a:lnTo>
                  <a:lnTo>
                    <a:pt x="1568" y="632"/>
                  </a:lnTo>
                  <a:lnTo>
                    <a:pt x="1099" y="172"/>
                  </a:lnTo>
                </a:path>
              </a:pathLst>
            </a:custGeom>
            <a:solidFill>
              <a:srgbClr val="B5B5B5"/>
            </a:solidFill>
            <a:ln w="12600">
              <a:solidFill>
                <a:srgbClr val="B5B5B5"/>
              </a:solidFill>
              <a:round/>
              <a:headEnd/>
              <a:tailEnd/>
            </a:ln>
          </p:spPr>
          <p:txBody>
            <a:bodyPr wrap="none" anchor="ctr"/>
            <a:lstStyle/>
            <a:p>
              <a:endParaRPr lang="en-SG" dirty="0"/>
            </a:p>
          </p:txBody>
        </p:sp>
        <p:sp>
          <p:nvSpPr>
            <p:cNvPr id="11" name="Freeform 10"/>
            <p:cNvSpPr>
              <a:spLocks noChangeArrowheads="1"/>
            </p:cNvSpPr>
            <p:nvPr/>
          </p:nvSpPr>
          <p:spPr bwMode="auto">
            <a:xfrm>
              <a:off x="4354" y="161"/>
              <a:ext cx="403" cy="427"/>
            </a:xfrm>
            <a:custGeom>
              <a:avLst/>
              <a:gdLst>
                <a:gd name="T0" fmla="*/ 1606 w 1775"/>
                <a:gd name="T1" fmla="*/ 675 h 1885"/>
                <a:gd name="T2" fmla="*/ 1677 w 1775"/>
                <a:gd name="T3" fmla="*/ 781 h 1885"/>
                <a:gd name="T4" fmla="*/ 1726 w 1775"/>
                <a:gd name="T5" fmla="*/ 892 h 1885"/>
                <a:gd name="T6" fmla="*/ 1761 w 1775"/>
                <a:gd name="T7" fmla="*/ 1019 h 1885"/>
                <a:gd name="T8" fmla="*/ 1774 w 1775"/>
                <a:gd name="T9" fmla="*/ 1147 h 1885"/>
                <a:gd name="T10" fmla="*/ 1765 w 1775"/>
                <a:gd name="T11" fmla="*/ 1275 h 1885"/>
                <a:gd name="T12" fmla="*/ 1739 w 1775"/>
                <a:gd name="T13" fmla="*/ 1399 h 1885"/>
                <a:gd name="T14" fmla="*/ 1690 w 1775"/>
                <a:gd name="T15" fmla="*/ 1518 h 1885"/>
                <a:gd name="T16" fmla="*/ 1377 w 1775"/>
                <a:gd name="T17" fmla="*/ 1302 h 1885"/>
                <a:gd name="T18" fmla="*/ 1395 w 1775"/>
                <a:gd name="T19" fmla="*/ 1240 h 1885"/>
                <a:gd name="T20" fmla="*/ 1403 w 1775"/>
                <a:gd name="T21" fmla="*/ 1152 h 1885"/>
                <a:gd name="T22" fmla="*/ 1395 w 1775"/>
                <a:gd name="T23" fmla="*/ 1068 h 1885"/>
                <a:gd name="T24" fmla="*/ 1359 w 1775"/>
                <a:gd name="T25" fmla="*/ 993 h 1885"/>
                <a:gd name="T26" fmla="*/ 1311 w 1775"/>
                <a:gd name="T27" fmla="*/ 922 h 1885"/>
                <a:gd name="T28" fmla="*/ 821 w 1775"/>
                <a:gd name="T29" fmla="*/ 454 h 1885"/>
                <a:gd name="T30" fmla="*/ 755 w 1775"/>
                <a:gd name="T31" fmla="*/ 419 h 1885"/>
                <a:gd name="T32" fmla="*/ 676 w 1775"/>
                <a:gd name="T33" fmla="*/ 405 h 1885"/>
                <a:gd name="T34" fmla="*/ 600 w 1775"/>
                <a:gd name="T35" fmla="*/ 414 h 1885"/>
                <a:gd name="T36" fmla="*/ 525 w 1775"/>
                <a:gd name="T37" fmla="*/ 445 h 1885"/>
                <a:gd name="T38" fmla="*/ 463 w 1775"/>
                <a:gd name="T39" fmla="*/ 489 h 1885"/>
                <a:gd name="T40" fmla="*/ 414 w 1775"/>
                <a:gd name="T41" fmla="*/ 560 h 1885"/>
                <a:gd name="T42" fmla="*/ 379 w 1775"/>
                <a:gd name="T43" fmla="*/ 635 h 1885"/>
                <a:gd name="T44" fmla="*/ 370 w 1775"/>
                <a:gd name="T45" fmla="*/ 720 h 1885"/>
                <a:gd name="T46" fmla="*/ 379 w 1775"/>
                <a:gd name="T47" fmla="*/ 808 h 1885"/>
                <a:gd name="T48" fmla="*/ 405 w 1775"/>
                <a:gd name="T49" fmla="*/ 887 h 1885"/>
                <a:gd name="T50" fmla="*/ 450 w 1775"/>
                <a:gd name="T51" fmla="*/ 953 h 1885"/>
                <a:gd name="T52" fmla="*/ 945 w 1775"/>
                <a:gd name="T53" fmla="*/ 1434 h 1885"/>
                <a:gd name="T54" fmla="*/ 1020 w 1775"/>
                <a:gd name="T55" fmla="*/ 1465 h 1885"/>
                <a:gd name="T56" fmla="*/ 1090 w 1775"/>
                <a:gd name="T57" fmla="*/ 1483 h 1885"/>
                <a:gd name="T58" fmla="*/ 1174 w 1775"/>
                <a:gd name="T59" fmla="*/ 1478 h 1885"/>
                <a:gd name="T60" fmla="*/ 1249 w 1775"/>
                <a:gd name="T61" fmla="*/ 1443 h 1885"/>
                <a:gd name="T62" fmla="*/ 1540 w 1775"/>
                <a:gd name="T63" fmla="*/ 1708 h 1885"/>
                <a:gd name="T64" fmla="*/ 1443 w 1775"/>
                <a:gd name="T65" fmla="*/ 1787 h 1885"/>
                <a:gd name="T66" fmla="*/ 1337 w 1775"/>
                <a:gd name="T67" fmla="*/ 1840 h 1885"/>
                <a:gd name="T68" fmla="*/ 1223 w 1775"/>
                <a:gd name="T69" fmla="*/ 1875 h 1885"/>
                <a:gd name="T70" fmla="*/ 1103 w 1775"/>
                <a:gd name="T71" fmla="*/ 1884 h 1885"/>
                <a:gd name="T72" fmla="*/ 989 w 1775"/>
                <a:gd name="T73" fmla="*/ 1880 h 1885"/>
                <a:gd name="T74" fmla="*/ 874 w 1775"/>
                <a:gd name="T75" fmla="*/ 1840 h 1885"/>
                <a:gd name="T76" fmla="*/ 773 w 1775"/>
                <a:gd name="T77" fmla="*/ 1787 h 1885"/>
                <a:gd name="T78" fmla="*/ 676 w 1775"/>
                <a:gd name="T79" fmla="*/ 1708 h 1885"/>
                <a:gd name="T80" fmla="*/ 172 w 1775"/>
                <a:gd name="T81" fmla="*/ 1214 h 1885"/>
                <a:gd name="T82" fmla="*/ 92 w 1775"/>
                <a:gd name="T83" fmla="*/ 1112 h 1885"/>
                <a:gd name="T84" fmla="*/ 48 w 1775"/>
                <a:gd name="T85" fmla="*/ 997 h 1885"/>
                <a:gd name="T86" fmla="*/ 13 w 1775"/>
                <a:gd name="T87" fmla="*/ 874 h 1885"/>
                <a:gd name="T88" fmla="*/ 0 w 1775"/>
                <a:gd name="T89" fmla="*/ 746 h 1885"/>
                <a:gd name="T90" fmla="*/ 4 w 1775"/>
                <a:gd name="T91" fmla="*/ 617 h 1885"/>
                <a:gd name="T92" fmla="*/ 35 w 1775"/>
                <a:gd name="T93" fmla="*/ 494 h 1885"/>
                <a:gd name="T94" fmla="*/ 83 w 1775"/>
                <a:gd name="T95" fmla="*/ 374 h 1885"/>
                <a:gd name="T96" fmla="*/ 150 w 1775"/>
                <a:gd name="T97" fmla="*/ 269 h 1885"/>
                <a:gd name="T98" fmla="*/ 233 w 1775"/>
                <a:gd name="T99" fmla="*/ 176 h 1885"/>
                <a:gd name="T100" fmla="*/ 330 w 1775"/>
                <a:gd name="T101" fmla="*/ 105 h 1885"/>
                <a:gd name="T102" fmla="*/ 436 w 1775"/>
                <a:gd name="T103" fmla="*/ 48 h 1885"/>
                <a:gd name="T104" fmla="*/ 551 w 1775"/>
                <a:gd name="T105" fmla="*/ 4 h 1885"/>
                <a:gd name="T106" fmla="*/ 667 w 1775"/>
                <a:gd name="T107" fmla="*/ 0 h 1885"/>
                <a:gd name="T108" fmla="*/ 781 w 1775"/>
                <a:gd name="T109" fmla="*/ 13 h 1885"/>
                <a:gd name="T110" fmla="*/ 896 w 1775"/>
                <a:gd name="T111" fmla="*/ 44 h 1885"/>
                <a:gd name="T112" fmla="*/ 1006 w 1775"/>
                <a:gd name="T113" fmla="*/ 97 h 1885"/>
                <a:gd name="T114" fmla="*/ 1103 w 1775"/>
                <a:gd name="T115" fmla="*/ 176 h 18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5"/>
                <a:gd name="T175" fmla="*/ 0 h 1885"/>
                <a:gd name="T176" fmla="*/ 1775 w 1775"/>
                <a:gd name="T177" fmla="*/ 1885 h 18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5" h="1885">
                  <a:moveTo>
                    <a:pt x="1567" y="630"/>
                  </a:moveTo>
                  <a:lnTo>
                    <a:pt x="1606" y="675"/>
                  </a:lnTo>
                  <a:lnTo>
                    <a:pt x="1646" y="728"/>
                  </a:lnTo>
                  <a:lnTo>
                    <a:pt x="1677" y="781"/>
                  </a:lnTo>
                  <a:lnTo>
                    <a:pt x="1703" y="834"/>
                  </a:lnTo>
                  <a:lnTo>
                    <a:pt x="1726" y="892"/>
                  </a:lnTo>
                  <a:lnTo>
                    <a:pt x="1748" y="958"/>
                  </a:lnTo>
                  <a:lnTo>
                    <a:pt x="1761" y="1019"/>
                  </a:lnTo>
                  <a:lnTo>
                    <a:pt x="1765" y="1081"/>
                  </a:lnTo>
                  <a:lnTo>
                    <a:pt x="1774" y="1147"/>
                  </a:lnTo>
                  <a:lnTo>
                    <a:pt x="1774" y="1209"/>
                  </a:lnTo>
                  <a:lnTo>
                    <a:pt x="1765" y="1275"/>
                  </a:lnTo>
                  <a:lnTo>
                    <a:pt x="1752" y="1337"/>
                  </a:lnTo>
                  <a:lnTo>
                    <a:pt x="1739" y="1399"/>
                  </a:lnTo>
                  <a:lnTo>
                    <a:pt x="1712" y="1461"/>
                  </a:lnTo>
                  <a:lnTo>
                    <a:pt x="1690" y="1518"/>
                  </a:lnTo>
                  <a:lnTo>
                    <a:pt x="1655" y="1571"/>
                  </a:lnTo>
                  <a:lnTo>
                    <a:pt x="1377" y="1302"/>
                  </a:lnTo>
                  <a:lnTo>
                    <a:pt x="1381" y="1284"/>
                  </a:lnTo>
                  <a:lnTo>
                    <a:pt x="1395" y="1240"/>
                  </a:lnTo>
                  <a:lnTo>
                    <a:pt x="1403" y="1196"/>
                  </a:lnTo>
                  <a:lnTo>
                    <a:pt x="1403" y="1152"/>
                  </a:lnTo>
                  <a:lnTo>
                    <a:pt x="1399" y="1112"/>
                  </a:lnTo>
                  <a:lnTo>
                    <a:pt x="1395" y="1068"/>
                  </a:lnTo>
                  <a:lnTo>
                    <a:pt x="1377" y="1028"/>
                  </a:lnTo>
                  <a:lnTo>
                    <a:pt x="1359" y="993"/>
                  </a:lnTo>
                  <a:lnTo>
                    <a:pt x="1337" y="958"/>
                  </a:lnTo>
                  <a:lnTo>
                    <a:pt x="1311" y="922"/>
                  </a:lnTo>
                  <a:lnTo>
                    <a:pt x="861" y="480"/>
                  </a:lnTo>
                  <a:lnTo>
                    <a:pt x="821" y="454"/>
                  </a:lnTo>
                  <a:lnTo>
                    <a:pt x="790" y="432"/>
                  </a:lnTo>
                  <a:lnTo>
                    <a:pt x="755" y="419"/>
                  </a:lnTo>
                  <a:lnTo>
                    <a:pt x="715" y="410"/>
                  </a:lnTo>
                  <a:lnTo>
                    <a:pt x="676" y="405"/>
                  </a:lnTo>
                  <a:lnTo>
                    <a:pt x="639" y="405"/>
                  </a:lnTo>
                  <a:lnTo>
                    <a:pt x="600" y="414"/>
                  </a:lnTo>
                  <a:lnTo>
                    <a:pt x="560" y="419"/>
                  </a:lnTo>
                  <a:lnTo>
                    <a:pt x="525" y="445"/>
                  </a:lnTo>
                  <a:lnTo>
                    <a:pt x="494" y="463"/>
                  </a:lnTo>
                  <a:lnTo>
                    <a:pt x="463" y="489"/>
                  </a:lnTo>
                  <a:lnTo>
                    <a:pt x="436" y="520"/>
                  </a:lnTo>
                  <a:lnTo>
                    <a:pt x="414" y="560"/>
                  </a:lnTo>
                  <a:lnTo>
                    <a:pt x="397" y="595"/>
                  </a:lnTo>
                  <a:lnTo>
                    <a:pt x="379" y="635"/>
                  </a:lnTo>
                  <a:lnTo>
                    <a:pt x="370" y="675"/>
                  </a:lnTo>
                  <a:lnTo>
                    <a:pt x="370" y="720"/>
                  </a:lnTo>
                  <a:lnTo>
                    <a:pt x="370" y="764"/>
                  </a:lnTo>
                  <a:lnTo>
                    <a:pt x="379" y="808"/>
                  </a:lnTo>
                  <a:lnTo>
                    <a:pt x="388" y="852"/>
                  </a:lnTo>
                  <a:lnTo>
                    <a:pt x="405" y="887"/>
                  </a:lnTo>
                  <a:lnTo>
                    <a:pt x="423" y="922"/>
                  </a:lnTo>
                  <a:lnTo>
                    <a:pt x="450" y="953"/>
                  </a:lnTo>
                  <a:lnTo>
                    <a:pt x="901" y="1394"/>
                  </a:lnTo>
                  <a:lnTo>
                    <a:pt x="945" y="1434"/>
                  </a:lnTo>
                  <a:lnTo>
                    <a:pt x="980" y="1452"/>
                  </a:lnTo>
                  <a:lnTo>
                    <a:pt x="1020" y="1465"/>
                  </a:lnTo>
                  <a:lnTo>
                    <a:pt x="1055" y="1478"/>
                  </a:lnTo>
                  <a:lnTo>
                    <a:pt x="1090" y="1483"/>
                  </a:lnTo>
                  <a:lnTo>
                    <a:pt x="1134" y="1478"/>
                  </a:lnTo>
                  <a:lnTo>
                    <a:pt x="1174" y="1478"/>
                  </a:lnTo>
                  <a:lnTo>
                    <a:pt x="1209" y="1461"/>
                  </a:lnTo>
                  <a:lnTo>
                    <a:pt x="1249" y="1443"/>
                  </a:lnTo>
                  <a:lnTo>
                    <a:pt x="1267" y="1439"/>
                  </a:lnTo>
                  <a:lnTo>
                    <a:pt x="1540" y="1708"/>
                  </a:lnTo>
                  <a:lnTo>
                    <a:pt x="1496" y="1752"/>
                  </a:lnTo>
                  <a:lnTo>
                    <a:pt x="1443" y="1787"/>
                  </a:lnTo>
                  <a:lnTo>
                    <a:pt x="1395" y="1814"/>
                  </a:lnTo>
                  <a:lnTo>
                    <a:pt x="1337" y="1840"/>
                  </a:lnTo>
                  <a:lnTo>
                    <a:pt x="1280" y="1862"/>
                  </a:lnTo>
                  <a:lnTo>
                    <a:pt x="1223" y="1875"/>
                  </a:lnTo>
                  <a:lnTo>
                    <a:pt x="1165" y="1884"/>
                  </a:lnTo>
                  <a:lnTo>
                    <a:pt x="1103" y="1884"/>
                  </a:lnTo>
                  <a:lnTo>
                    <a:pt x="1046" y="1884"/>
                  </a:lnTo>
                  <a:lnTo>
                    <a:pt x="989" y="1880"/>
                  </a:lnTo>
                  <a:lnTo>
                    <a:pt x="927" y="1858"/>
                  </a:lnTo>
                  <a:lnTo>
                    <a:pt x="874" y="1840"/>
                  </a:lnTo>
                  <a:lnTo>
                    <a:pt x="821" y="1818"/>
                  </a:lnTo>
                  <a:lnTo>
                    <a:pt x="773" y="1787"/>
                  </a:lnTo>
                  <a:lnTo>
                    <a:pt x="720" y="1752"/>
                  </a:lnTo>
                  <a:lnTo>
                    <a:pt x="676" y="1708"/>
                  </a:lnTo>
                  <a:lnTo>
                    <a:pt x="207" y="1258"/>
                  </a:lnTo>
                  <a:lnTo>
                    <a:pt x="172" y="1214"/>
                  </a:lnTo>
                  <a:lnTo>
                    <a:pt x="132" y="1165"/>
                  </a:lnTo>
                  <a:lnTo>
                    <a:pt x="92" y="1112"/>
                  </a:lnTo>
                  <a:lnTo>
                    <a:pt x="70" y="1055"/>
                  </a:lnTo>
                  <a:lnTo>
                    <a:pt x="48" y="997"/>
                  </a:lnTo>
                  <a:lnTo>
                    <a:pt x="26" y="940"/>
                  </a:lnTo>
                  <a:lnTo>
                    <a:pt x="13" y="874"/>
                  </a:lnTo>
                  <a:lnTo>
                    <a:pt x="4" y="812"/>
                  </a:lnTo>
                  <a:lnTo>
                    <a:pt x="0" y="746"/>
                  </a:lnTo>
                  <a:lnTo>
                    <a:pt x="0" y="680"/>
                  </a:lnTo>
                  <a:lnTo>
                    <a:pt x="4" y="617"/>
                  </a:lnTo>
                  <a:lnTo>
                    <a:pt x="17" y="555"/>
                  </a:lnTo>
                  <a:lnTo>
                    <a:pt x="35" y="494"/>
                  </a:lnTo>
                  <a:lnTo>
                    <a:pt x="57" y="432"/>
                  </a:lnTo>
                  <a:lnTo>
                    <a:pt x="83" y="374"/>
                  </a:lnTo>
                  <a:lnTo>
                    <a:pt x="114" y="317"/>
                  </a:lnTo>
                  <a:lnTo>
                    <a:pt x="150" y="269"/>
                  </a:lnTo>
                  <a:lnTo>
                    <a:pt x="189" y="220"/>
                  </a:lnTo>
                  <a:lnTo>
                    <a:pt x="233" y="176"/>
                  </a:lnTo>
                  <a:lnTo>
                    <a:pt x="277" y="136"/>
                  </a:lnTo>
                  <a:lnTo>
                    <a:pt x="330" y="105"/>
                  </a:lnTo>
                  <a:lnTo>
                    <a:pt x="383" y="70"/>
                  </a:lnTo>
                  <a:lnTo>
                    <a:pt x="436" y="48"/>
                  </a:lnTo>
                  <a:lnTo>
                    <a:pt x="489" y="26"/>
                  </a:lnTo>
                  <a:lnTo>
                    <a:pt x="551" y="4"/>
                  </a:lnTo>
                  <a:lnTo>
                    <a:pt x="608" y="0"/>
                  </a:lnTo>
                  <a:lnTo>
                    <a:pt x="667" y="0"/>
                  </a:lnTo>
                  <a:lnTo>
                    <a:pt x="724" y="4"/>
                  </a:lnTo>
                  <a:lnTo>
                    <a:pt x="781" y="13"/>
                  </a:lnTo>
                  <a:lnTo>
                    <a:pt x="843" y="22"/>
                  </a:lnTo>
                  <a:lnTo>
                    <a:pt x="896" y="44"/>
                  </a:lnTo>
                  <a:lnTo>
                    <a:pt x="953" y="66"/>
                  </a:lnTo>
                  <a:lnTo>
                    <a:pt x="1006" y="97"/>
                  </a:lnTo>
                  <a:lnTo>
                    <a:pt x="1055" y="136"/>
                  </a:lnTo>
                  <a:lnTo>
                    <a:pt x="1103" y="176"/>
                  </a:lnTo>
                  <a:lnTo>
                    <a:pt x="1567" y="630"/>
                  </a:lnTo>
                </a:path>
              </a:pathLst>
            </a:custGeom>
            <a:solidFill>
              <a:srgbClr val="B5B5B5"/>
            </a:solidFill>
            <a:ln w="12600">
              <a:solidFill>
                <a:srgbClr val="B5B5B5"/>
              </a:solidFill>
              <a:round/>
              <a:headEnd/>
              <a:tailEnd/>
            </a:ln>
          </p:spPr>
          <p:txBody>
            <a:bodyPr wrap="none" anchor="ctr"/>
            <a:lstStyle/>
            <a:p>
              <a:endParaRPr lang="en-SG" dirty="0"/>
            </a:p>
          </p:txBody>
        </p:sp>
        <p:sp>
          <p:nvSpPr>
            <p:cNvPr id="12" name="Freeform 11"/>
            <p:cNvSpPr>
              <a:spLocks noChangeArrowheads="1"/>
            </p:cNvSpPr>
            <p:nvPr/>
          </p:nvSpPr>
          <p:spPr bwMode="auto">
            <a:xfrm>
              <a:off x="4950" y="759"/>
              <a:ext cx="344" cy="349"/>
            </a:xfrm>
            <a:custGeom>
              <a:avLst/>
              <a:gdLst>
                <a:gd name="T0" fmla="*/ 61 w 1519"/>
                <a:gd name="T1" fmla="*/ 353 h 1537"/>
                <a:gd name="T2" fmla="*/ 52 w 1519"/>
                <a:gd name="T3" fmla="*/ 348 h 1537"/>
                <a:gd name="T4" fmla="*/ 30 w 1519"/>
                <a:gd name="T5" fmla="*/ 322 h 1537"/>
                <a:gd name="T6" fmla="*/ 17 w 1519"/>
                <a:gd name="T7" fmla="*/ 291 h 1537"/>
                <a:gd name="T8" fmla="*/ 8 w 1519"/>
                <a:gd name="T9" fmla="*/ 255 h 1537"/>
                <a:gd name="T10" fmla="*/ 0 w 1519"/>
                <a:gd name="T11" fmla="*/ 229 h 1537"/>
                <a:gd name="T12" fmla="*/ 0 w 1519"/>
                <a:gd name="T13" fmla="*/ 194 h 1537"/>
                <a:gd name="T14" fmla="*/ 4 w 1519"/>
                <a:gd name="T15" fmla="*/ 158 h 1537"/>
                <a:gd name="T16" fmla="*/ 13 w 1519"/>
                <a:gd name="T17" fmla="*/ 123 h 1537"/>
                <a:gd name="T18" fmla="*/ 26 w 1519"/>
                <a:gd name="T19" fmla="*/ 97 h 1537"/>
                <a:gd name="T20" fmla="*/ 48 w 1519"/>
                <a:gd name="T21" fmla="*/ 70 h 1537"/>
                <a:gd name="T22" fmla="*/ 70 w 1519"/>
                <a:gd name="T23" fmla="*/ 48 h 1537"/>
                <a:gd name="T24" fmla="*/ 92 w 1519"/>
                <a:gd name="T25" fmla="*/ 30 h 1537"/>
                <a:gd name="T26" fmla="*/ 119 w 1519"/>
                <a:gd name="T27" fmla="*/ 13 h 1537"/>
                <a:gd name="T28" fmla="*/ 154 w 1519"/>
                <a:gd name="T29" fmla="*/ 4 h 1537"/>
                <a:gd name="T30" fmla="*/ 185 w 1519"/>
                <a:gd name="T31" fmla="*/ 0 h 1537"/>
                <a:gd name="T32" fmla="*/ 211 w 1519"/>
                <a:gd name="T33" fmla="*/ 4 h 1537"/>
                <a:gd name="T34" fmla="*/ 247 w 1519"/>
                <a:gd name="T35" fmla="*/ 17 h 1537"/>
                <a:gd name="T36" fmla="*/ 269 w 1519"/>
                <a:gd name="T37" fmla="*/ 26 h 1537"/>
                <a:gd name="T38" fmla="*/ 299 w 1519"/>
                <a:gd name="T39" fmla="*/ 44 h 1537"/>
                <a:gd name="T40" fmla="*/ 1461 w 1519"/>
                <a:gd name="T41" fmla="*/ 1183 h 1537"/>
                <a:gd name="T42" fmla="*/ 1470 w 1519"/>
                <a:gd name="T43" fmla="*/ 1187 h 1537"/>
                <a:gd name="T44" fmla="*/ 1492 w 1519"/>
                <a:gd name="T45" fmla="*/ 1214 h 1537"/>
                <a:gd name="T46" fmla="*/ 1505 w 1519"/>
                <a:gd name="T47" fmla="*/ 1240 h 1537"/>
                <a:gd name="T48" fmla="*/ 1518 w 1519"/>
                <a:gd name="T49" fmla="*/ 1285 h 1537"/>
                <a:gd name="T50" fmla="*/ 1518 w 1519"/>
                <a:gd name="T51" fmla="*/ 1307 h 1537"/>
                <a:gd name="T52" fmla="*/ 1518 w 1519"/>
                <a:gd name="T53" fmla="*/ 1342 h 1537"/>
                <a:gd name="T54" fmla="*/ 1518 w 1519"/>
                <a:gd name="T55" fmla="*/ 1377 h 1537"/>
                <a:gd name="T56" fmla="*/ 1505 w 1519"/>
                <a:gd name="T57" fmla="*/ 1408 h 1537"/>
                <a:gd name="T58" fmla="*/ 1492 w 1519"/>
                <a:gd name="T59" fmla="*/ 1435 h 1537"/>
                <a:gd name="T60" fmla="*/ 1474 w 1519"/>
                <a:gd name="T61" fmla="*/ 1465 h 1537"/>
                <a:gd name="T62" fmla="*/ 1448 w 1519"/>
                <a:gd name="T63" fmla="*/ 1488 h 1537"/>
                <a:gd name="T64" fmla="*/ 1425 w 1519"/>
                <a:gd name="T65" fmla="*/ 1505 h 1537"/>
                <a:gd name="T66" fmla="*/ 1399 w 1519"/>
                <a:gd name="T67" fmla="*/ 1523 h 1537"/>
                <a:gd name="T68" fmla="*/ 1368 w 1519"/>
                <a:gd name="T69" fmla="*/ 1527 h 1537"/>
                <a:gd name="T70" fmla="*/ 1337 w 1519"/>
                <a:gd name="T71" fmla="*/ 1536 h 1537"/>
                <a:gd name="T72" fmla="*/ 1311 w 1519"/>
                <a:gd name="T73" fmla="*/ 1532 h 1537"/>
                <a:gd name="T74" fmla="*/ 1275 w 1519"/>
                <a:gd name="T75" fmla="*/ 1523 h 1537"/>
                <a:gd name="T76" fmla="*/ 1249 w 1519"/>
                <a:gd name="T77" fmla="*/ 1510 h 1537"/>
                <a:gd name="T78" fmla="*/ 1223 w 1519"/>
                <a:gd name="T79" fmla="*/ 1492 h 1537"/>
                <a:gd name="T80" fmla="*/ 61 w 1519"/>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9"/>
                <a:gd name="T124" fmla="*/ 0 h 1537"/>
                <a:gd name="T125" fmla="*/ 1519 w 1519"/>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9" h="1537">
                  <a:moveTo>
                    <a:pt x="61" y="353"/>
                  </a:moveTo>
                  <a:lnTo>
                    <a:pt x="52" y="348"/>
                  </a:lnTo>
                  <a:lnTo>
                    <a:pt x="30" y="322"/>
                  </a:lnTo>
                  <a:lnTo>
                    <a:pt x="17" y="291"/>
                  </a:lnTo>
                  <a:lnTo>
                    <a:pt x="8" y="255"/>
                  </a:lnTo>
                  <a:lnTo>
                    <a:pt x="0" y="229"/>
                  </a:lnTo>
                  <a:lnTo>
                    <a:pt x="0" y="194"/>
                  </a:lnTo>
                  <a:lnTo>
                    <a:pt x="4" y="158"/>
                  </a:lnTo>
                  <a:lnTo>
                    <a:pt x="13" y="123"/>
                  </a:lnTo>
                  <a:lnTo>
                    <a:pt x="26" y="97"/>
                  </a:lnTo>
                  <a:lnTo>
                    <a:pt x="48" y="70"/>
                  </a:lnTo>
                  <a:lnTo>
                    <a:pt x="70" y="48"/>
                  </a:lnTo>
                  <a:lnTo>
                    <a:pt x="92" y="30"/>
                  </a:lnTo>
                  <a:lnTo>
                    <a:pt x="119" y="13"/>
                  </a:lnTo>
                  <a:lnTo>
                    <a:pt x="154" y="4"/>
                  </a:lnTo>
                  <a:lnTo>
                    <a:pt x="185" y="0"/>
                  </a:lnTo>
                  <a:lnTo>
                    <a:pt x="211" y="4"/>
                  </a:lnTo>
                  <a:lnTo>
                    <a:pt x="247" y="17"/>
                  </a:lnTo>
                  <a:lnTo>
                    <a:pt x="269" y="26"/>
                  </a:lnTo>
                  <a:lnTo>
                    <a:pt x="299" y="44"/>
                  </a:lnTo>
                  <a:lnTo>
                    <a:pt x="1461" y="1183"/>
                  </a:lnTo>
                  <a:lnTo>
                    <a:pt x="1470" y="1187"/>
                  </a:lnTo>
                  <a:lnTo>
                    <a:pt x="1492" y="1214"/>
                  </a:lnTo>
                  <a:lnTo>
                    <a:pt x="1505" y="1240"/>
                  </a:lnTo>
                  <a:lnTo>
                    <a:pt x="1518" y="1285"/>
                  </a:lnTo>
                  <a:lnTo>
                    <a:pt x="1518" y="1307"/>
                  </a:lnTo>
                  <a:lnTo>
                    <a:pt x="1518" y="1342"/>
                  </a:lnTo>
                  <a:lnTo>
                    <a:pt x="1518" y="1377"/>
                  </a:lnTo>
                  <a:lnTo>
                    <a:pt x="1505" y="1408"/>
                  </a:lnTo>
                  <a:lnTo>
                    <a:pt x="1492" y="1435"/>
                  </a:lnTo>
                  <a:lnTo>
                    <a:pt x="1474" y="1465"/>
                  </a:lnTo>
                  <a:lnTo>
                    <a:pt x="1448" y="1488"/>
                  </a:lnTo>
                  <a:lnTo>
                    <a:pt x="1425" y="1505"/>
                  </a:lnTo>
                  <a:lnTo>
                    <a:pt x="1399" y="1523"/>
                  </a:lnTo>
                  <a:lnTo>
                    <a:pt x="1368" y="1527"/>
                  </a:lnTo>
                  <a:lnTo>
                    <a:pt x="1337" y="1536"/>
                  </a:lnTo>
                  <a:lnTo>
                    <a:pt x="1311" y="1532"/>
                  </a:lnTo>
                  <a:lnTo>
                    <a:pt x="1275" y="1523"/>
                  </a:lnTo>
                  <a:lnTo>
                    <a:pt x="1249" y="1510"/>
                  </a:lnTo>
                  <a:lnTo>
                    <a:pt x="1223" y="1492"/>
                  </a:lnTo>
                  <a:lnTo>
                    <a:pt x="61" y="353"/>
                  </a:lnTo>
                </a:path>
              </a:pathLst>
            </a:custGeom>
            <a:solidFill>
              <a:srgbClr val="B5B5B5"/>
            </a:solidFill>
            <a:ln w="12600">
              <a:solidFill>
                <a:srgbClr val="B5B5B5"/>
              </a:solidFill>
              <a:round/>
              <a:headEnd/>
              <a:tailEnd/>
            </a:ln>
          </p:spPr>
          <p:txBody>
            <a:bodyPr wrap="none" anchor="ctr"/>
            <a:lstStyle/>
            <a:p>
              <a:endParaRPr lang="en-SG" dirty="0"/>
            </a:p>
          </p:txBody>
        </p:sp>
        <p:sp>
          <p:nvSpPr>
            <p:cNvPr id="13" name="Freeform 12"/>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solidFill>
              <a:srgbClr val="B5B5B5"/>
            </a:solidFill>
            <a:ln w="12600">
              <a:solidFill>
                <a:srgbClr val="B5B5B5"/>
              </a:solidFill>
              <a:round/>
              <a:headEnd/>
              <a:tailEnd/>
            </a:ln>
          </p:spPr>
          <p:txBody>
            <a:bodyPr wrap="none" anchor="ctr"/>
            <a:lstStyle/>
            <a:p>
              <a:endParaRPr lang="en-SG" dirty="0"/>
            </a:p>
          </p:txBody>
        </p:sp>
        <p:sp>
          <p:nvSpPr>
            <p:cNvPr id="14" name="Freeform 13"/>
            <p:cNvSpPr>
              <a:spLocks noChangeArrowheads="1"/>
            </p:cNvSpPr>
            <p:nvPr/>
          </p:nvSpPr>
          <p:spPr bwMode="auto">
            <a:xfrm>
              <a:off x="4438" y="252"/>
              <a:ext cx="236" cy="246"/>
            </a:xfrm>
            <a:custGeom>
              <a:avLst/>
              <a:gdLst>
                <a:gd name="T0" fmla="*/ 786 w 1039"/>
                <a:gd name="T1" fmla="*/ 1078 h 1083"/>
                <a:gd name="T2" fmla="*/ 764 w 1039"/>
                <a:gd name="T3" fmla="*/ 1082 h 1083"/>
                <a:gd name="T4" fmla="*/ 711 w 1039"/>
                <a:gd name="T5" fmla="*/ 1082 h 1083"/>
                <a:gd name="T6" fmla="*/ 658 w 1039"/>
                <a:gd name="T7" fmla="*/ 1078 h 1083"/>
                <a:gd name="T8" fmla="*/ 610 w 1039"/>
                <a:gd name="T9" fmla="*/ 1051 h 1083"/>
                <a:gd name="T10" fmla="*/ 566 w 1039"/>
                <a:gd name="T11" fmla="*/ 1025 h 1083"/>
                <a:gd name="T12" fmla="*/ 75 w 1039"/>
                <a:gd name="T13" fmla="*/ 544 h 1083"/>
                <a:gd name="T14" fmla="*/ 48 w 1039"/>
                <a:gd name="T15" fmla="*/ 508 h 1083"/>
                <a:gd name="T16" fmla="*/ 22 w 1039"/>
                <a:gd name="T17" fmla="*/ 451 h 1083"/>
                <a:gd name="T18" fmla="*/ 8 w 1039"/>
                <a:gd name="T19" fmla="*/ 393 h 1083"/>
                <a:gd name="T20" fmla="*/ 0 w 1039"/>
                <a:gd name="T21" fmla="*/ 336 h 1083"/>
                <a:gd name="T22" fmla="*/ 8 w 1039"/>
                <a:gd name="T23" fmla="*/ 274 h 1083"/>
                <a:gd name="T24" fmla="*/ 17 w 1039"/>
                <a:gd name="T25" fmla="*/ 216 h 1083"/>
                <a:gd name="T26" fmla="*/ 44 w 1039"/>
                <a:gd name="T27" fmla="*/ 163 h 1083"/>
                <a:gd name="T28" fmla="*/ 75 w 1039"/>
                <a:gd name="T29" fmla="*/ 114 h 1083"/>
                <a:gd name="T30" fmla="*/ 114 w 1039"/>
                <a:gd name="T31" fmla="*/ 75 h 1083"/>
                <a:gd name="T32" fmla="*/ 158 w 1039"/>
                <a:gd name="T33" fmla="*/ 35 h 1083"/>
                <a:gd name="T34" fmla="*/ 211 w 1039"/>
                <a:gd name="T35" fmla="*/ 22 h 1083"/>
                <a:gd name="T36" fmla="*/ 264 w 1039"/>
                <a:gd name="T37" fmla="*/ 4 h 1083"/>
                <a:gd name="T38" fmla="*/ 318 w 1039"/>
                <a:gd name="T39" fmla="*/ 0 h 1083"/>
                <a:gd name="T40" fmla="*/ 371 w 1039"/>
                <a:gd name="T41" fmla="*/ 13 h 1083"/>
                <a:gd name="T42" fmla="*/ 424 w 1039"/>
                <a:gd name="T43" fmla="*/ 30 h 1083"/>
                <a:gd name="T44" fmla="*/ 473 w 1039"/>
                <a:gd name="T45" fmla="*/ 61 h 1083"/>
                <a:gd name="T46" fmla="*/ 950 w 1039"/>
                <a:gd name="T47" fmla="*/ 526 h 1083"/>
                <a:gd name="T48" fmla="*/ 963 w 1039"/>
                <a:gd name="T49" fmla="*/ 544 h 1083"/>
                <a:gd name="T50" fmla="*/ 985 w 1039"/>
                <a:gd name="T51" fmla="*/ 561 h 1083"/>
                <a:gd name="T52" fmla="*/ 1007 w 1039"/>
                <a:gd name="T53" fmla="*/ 610 h 1083"/>
                <a:gd name="T54" fmla="*/ 1025 w 1039"/>
                <a:gd name="T55" fmla="*/ 658 h 1083"/>
                <a:gd name="T56" fmla="*/ 1038 w 1039"/>
                <a:gd name="T57" fmla="*/ 720 h 1083"/>
                <a:gd name="T58" fmla="*/ 1038 w 1039"/>
                <a:gd name="T59" fmla="*/ 773 h 10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9"/>
                <a:gd name="T91" fmla="*/ 0 h 1083"/>
                <a:gd name="T92" fmla="*/ 1039 w 1039"/>
                <a:gd name="T93" fmla="*/ 1083 h 10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9" h="1083">
                  <a:moveTo>
                    <a:pt x="786" y="1078"/>
                  </a:moveTo>
                  <a:lnTo>
                    <a:pt x="764" y="1082"/>
                  </a:lnTo>
                  <a:lnTo>
                    <a:pt x="711" y="1082"/>
                  </a:lnTo>
                  <a:lnTo>
                    <a:pt x="658" y="1078"/>
                  </a:lnTo>
                  <a:lnTo>
                    <a:pt x="610" y="1051"/>
                  </a:lnTo>
                  <a:lnTo>
                    <a:pt x="566" y="1025"/>
                  </a:lnTo>
                  <a:lnTo>
                    <a:pt x="75" y="544"/>
                  </a:lnTo>
                  <a:lnTo>
                    <a:pt x="48" y="508"/>
                  </a:lnTo>
                  <a:lnTo>
                    <a:pt x="22" y="451"/>
                  </a:lnTo>
                  <a:lnTo>
                    <a:pt x="8" y="393"/>
                  </a:lnTo>
                  <a:lnTo>
                    <a:pt x="0" y="336"/>
                  </a:lnTo>
                  <a:lnTo>
                    <a:pt x="8" y="274"/>
                  </a:lnTo>
                  <a:lnTo>
                    <a:pt x="17" y="216"/>
                  </a:lnTo>
                  <a:lnTo>
                    <a:pt x="44" y="163"/>
                  </a:lnTo>
                  <a:lnTo>
                    <a:pt x="75" y="114"/>
                  </a:lnTo>
                  <a:lnTo>
                    <a:pt x="114" y="75"/>
                  </a:lnTo>
                  <a:lnTo>
                    <a:pt x="158" y="35"/>
                  </a:lnTo>
                  <a:lnTo>
                    <a:pt x="211" y="22"/>
                  </a:lnTo>
                  <a:lnTo>
                    <a:pt x="264" y="4"/>
                  </a:lnTo>
                  <a:lnTo>
                    <a:pt x="318" y="0"/>
                  </a:lnTo>
                  <a:lnTo>
                    <a:pt x="371" y="13"/>
                  </a:lnTo>
                  <a:lnTo>
                    <a:pt x="424" y="30"/>
                  </a:lnTo>
                  <a:lnTo>
                    <a:pt x="473" y="61"/>
                  </a:lnTo>
                  <a:lnTo>
                    <a:pt x="950" y="526"/>
                  </a:lnTo>
                  <a:lnTo>
                    <a:pt x="963" y="544"/>
                  </a:lnTo>
                  <a:lnTo>
                    <a:pt x="985" y="561"/>
                  </a:lnTo>
                  <a:lnTo>
                    <a:pt x="1007" y="610"/>
                  </a:lnTo>
                  <a:lnTo>
                    <a:pt x="1025" y="658"/>
                  </a:lnTo>
                  <a:lnTo>
                    <a:pt x="1038" y="720"/>
                  </a:lnTo>
                  <a:lnTo>
                    <a:pt x="1038" y="773"/>
                  </a:lnTo>
                </a:path>
              </a:pathLst>
            </a:custGeom>
            <a:noFill/>
            <a:ln w="12600">
              <a:solidFill>
                <a:srgbClr val="000000"/>
              </a:solidFill>
              <a:round/>
              <a:headEnd/>
              <a:tailEnd/>
            </a:ln>
          </p:spPr>
          <p:txBody>
            <a:bodyPr/>
            <a:lstStyle/>
            <a:p>
              <a:endParaRPr lang="en-SG" dirty="0"/>
            </a:p>
          </p:txBody>
        </p:sp>
        <p:sp>
          <p:nvSpPr>
            <p:cNvPr id="15" name="Freeform 14"/>
            <p:cNvSpPr>
              <a:spLocks noChangeArrowheads="1"/>
            </p:cNvSpPr>
            <p:nvPr/>
          </p:nvSpPr>
          <p:spPr bwMode="auto">
            <a:xfrm>
              <a:off x="4354" y="160"/>
              <a:ext cx="403" cy="428"/>
            </a:xfrm>
            <a:custGeom>
              <a:avLst/>
              <a:gdLst>
                <a:gd name="T0" fmla="*/ 1712 w 1779"/>
                <a:gd name="T1" fmla="*/ 1469 h 1889"/>
                <a:gd name="T2" fmla="*/ 1725 w 1779"/>
                <a:gd name="T3" fmla="*/ 1429 h 1889"/>
                <a:gd name="T4" fmla="*/ 1752 w 1779"/>
                <a:gd name="T5" fmla="*/ 1346 h 1889"/>
                <a:gd name="T6" fmla="*/ 1769 w 1779"/>
                <a:gd name="T7" fmla="*/ 1257 h 1889"/>
                <a:gd name="T8" fmla="*/ 1778 w 1779"/>
                <a:gd name="T9" fmla="*/ 1169 h 1889"/>
                <a:gd name="T10" fmla="*/ 1774 w 1779"/>
                <a:gd name="T11" fmla="*/ 1081 h 1889"/>
                <a:gd name="T12" fmla="*/ 1760 w 1779"/>
                <a:gd name="T13" fmla="*/ 988 h 1889"/>
                <a:gd name="T14" fmla="*/ 1738 w 1779"/>
                <a:gd name="T15" fmla="*/ 905 h 1889"/>
                <a:gd name="T16" fmla="*/ 1708 w 1779"/>
                <a:gd name="T17" fmla="*/ 825 h 1889"/>
                <a:gd name="T18" fmla="*/ 1663 w 1779"/>
                <a:gd name="T19" fmla="*/ 746 h 1889"/>
                <a:gd name="T20" fmla="*/ 1615 w 1779"/>
                <a:gd name="T21" fmla="*/ 671 h 1889"/>
                <a:gd name="T22" fmla="*/ 1086 w 1779"/>
                <a:gd name="T23" fmla="*/ 163 h 1889"/>
                <a:gd name="T24" fmla="*/ 1019 w 1779"/>
                <a:gd name="T25" fmla="*/ 110 h 1889"/>
                <a:gd name="T26" fmla="*/ 944 w 1779"/>
                <a:gd name="T27" fmla="*/ 66 h 1889"/>
                <a:gd name="T28" fmla="*/ 869 w 1779"/>
                <a:gd name="T29" fmla="*/ 35 h 1889"/>
                <a:gd name="T30" fmla="*/ 794 w 1779"/>
                <a:gd name="T31" fmla="*/ 17 h 1889"/>
                <a:gd name="T32" fmla="*/ 711 w 1779"/>
                <a:gd name="T33" fmla="*/ 0 h 1889"/>
                <a:gd name="T34" fmla="*/ 626 w 1779"/>
                <a:gd name="T35" fmla="*/ 4 h 1889"/>
                <a:gd name="T36" fmla="*/ 546 w 1779"/>
                <a:gd name="T37" fmla="*/ 13 h 1889"/>
                <a:gd name="T38" fmla="*/ 463 w 1779"/>
                <a:gd name="T39" fmla="*/ 39 h 1889"/>
                <a:gd name="T40" fmla="*/ 388 w 1779"/>
                <a:gd name="T41" fmla="*/ 70 h 1889"/>
                <a:gd name="T42" fmla="*/ 313 w 1779"/>
                <a:gd name="T43" fmla="*/ 110 h 1889"/>
                <a:gd name="T44" fmla="*/ 251 w 1779"/>
                <a:gd name="T45" fmla="*/ 167 h 1889"/>
                <a:gd name="T46" fmla="*/ 189 w 1779"/>
                <a:gd name="T47" fmla="*/ 224 h 1889"/>
                <a:gd name="T48" fmla="*/ 136 w 1779"/>
                <a:gd name="T49" fmla="*/ 295 h 1889"/>
                <a:gd name="T50" fmla="*/ 92 w 1779"/>
                <a:gd name="T51" fmla="*/ 366 h 1889"/>
                <a:gd name="T52" fmla="*/ 52 w 1779"/>
                <a:gd name="T53" fmla="*/ 449 h 1889"/>
                <a:gd name="T54" fmla="*/ 26 w 1779"/>
                <a:gd name="T55" fmla="*/ 533 h 1889"/>
                <a:gd name="T56" fmla="*/ 4 w 1779"/>
                <a:gd name="T57" fmla="*/ 617 h 1889"/>
                <a:gd name="T58" fmla="*/ 0 w 1779"/>
                <a:gd name="T59" fmla="*/ 711 h 1889"/>
                <a:gd name="T60" fmla="*/ 0 w 1779"/>
                <a:gd name="T61" fmla="*/ 799 h 1889"/>
                <a:gd name="T62" fmla="*/ 13 w 1779"/>
                <a:gd name="T63" fmla="*/ 887 h 1889"/>
                <a:gd name="T64" fmla="*/ 39 w 1779"/>
                <a:gd name="T65" fmla="*/ 971 h 1889"/>
                <a:gd name="T66" fmla="*/ 70 w 1779"/>
                <a:gd name="T67" fmla="*/ 1055 h 1889"/>
                <a:gd name="T68" fmla="*/ 110 w 1779"/>
                <a:gd name="T69" fmla="*/ 1134 h 1889"/>
                <a:gd name="T70" fmla="*/ 163 w 1779"/>
                <a:gd name="T71" fmla="*/ 1205 h 1889"/>
                <a:gd name="T72" fmla="*/ 194 w 1779"/>
                <a:gd name="T73" fmla="*/ 1244 h 1889"/>
                <a:gd name="T74" fmla="*/ 202 w 1779"/>
                <a:gd name="T75" fmla="*/ 1253 h 1889"/>
                <a:gd name="T76" fmla="*/ 715 w 1779"/>
                <a:gd name="T77" fmla="*/ 1756 h 1889"/>
                <a:gd name="T78" fmla="*/ 790 w 1779"/>
                <a:gd name="T79" fmla="*/ 1804 h 1889"/>
                <a:gd name="T80" fmla="*/ 865 w 1779"/>
                <a:gd name="T81" fmla="*/ 1840 h 1889"/>
                <a:gd name="T82" fmla="*/ 940 w 1779"/>
                <a:gd name="T83" fmla="*/ 1870 h 1889"/>
                <a:gd name="T84" fmla="*/ 1024 w 1779"/>
                <a:gd name="T85" fmla="*/ 1884 h 1889"/>
                <a:gd name="T86" fmla="*/ 1103 w 1779"/>
                <a:gd name="T87" fmla="*/ 1888 h 1889"/>
                <a:gd name="T88" fmla="*/ 1187 w 1779"/>
                <a:gd name="T89" fmla="*/ 1884 h 1889"/>
                <a:gd name="T90" fmla="*/ 1266 w 1779"/>
                <a:gd name="T91" fmla="*/ 1870 h 1889"/>
                <a:gd name="T92" fmla="*/ 1346 w 1779"/>
                <a:gd name="T93" fmla="*/ 1840 h 1889"/>
                <a:gd name="T94" fmla="*/ 1416 w 1779"/>
                <a:gd name="T95" fmla="*/ 1804 h 1889"/>
                <a:gd name="T96" fmla="*/ 1456 w 1779"/>
                <a:gd name="T97" fmla="*/ 1787 h 188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79"/>
                <a:gd name="T148" fmla="*/ 0 h 1889"/>
                <a:gd name="T149" fmla="*/ 1779 w 1779"/>
                <a:gd name="T150" fmla="*/ 1889 h 188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79" h="1889">
                  <a:moveTo>
                    <a:pt x="1712" y="1469"/>
                  </a:moveTo>
                  <a:lnTo>
                    <a:pt x="1725" y="1429"/>
                  </a:lnTo>
                  <a:lnTo>
                    <a:pt x="1752" y="1346"/>
                  </a:lnTo>
                  <a:lnTo>
                    <a:pt x="1769" y="1257"/>
                  </a:lnTo>
                  <a:lnTo>
                    <a:pt x="1778" y="1169"/>
                  </a:lnTo>
                  <a:lnTo>
                    <a:pt x="1774" y="1081"/>
                  </a:lnTo>
                  <a:lnTo>
                    <a:pt x="1760" y="988"/>
                  </a:lnTo>
                  <a:lnTo>
                    <a:pt x="1738" y="905"/>
                  </a:lnTo>
                  <a:lnTo>
                    <a:pt x="1708" y="825"/>
                  </a:lnTo>
                  <a:lnTo>
                    <a:pt x="1663" y="746"/>
                  </a:lnTo>
                  <a:lnTo>
                    <a:pt x="1615" y="671"/>
                  </a:lnTo>
                  <a:lnTo>
                    <a:pt x="1086" y="163"/>
                  </a:lnTo>
                  <a:lnTo>
                    <a:pt x="1019" y="110"/>
                  </a:lnTo>
                  <a:lnTo>
                    <a:pt x="944" y="66"/>
                  </a:lnTo>
                  <a:lnTo>
                    <a:pt x="869" y="35"/>
                  </a:lnTo>
                  <a:lnTo>
                    <a:pt x="794" y="17"/>
                  </a:lnTo>
                  <a:lnTo>
                    <a:pt x="711" y="0"/>
                  </a:lnTo>
                  <a:lnTo>
                    <a:pt x="626" y="4"/>
                  </a:lnTo>
                  <a:lnTo>
                    <a:pt x="546" y="13"/>
                  </a:lnTo>
                  <a:lnTo>
                    <a:pt x="463" y="39"/>
                  </a:lnTo>
                  <a:lnTo>
                    <a:pt x="388" y="70"/>
                  </a:lnTo>
                  <a:lnTo>
                    <a:pt x="313" y="110"/>
                  </a:lnTo>
                  <a:lnTo>
                    <a:pt x="251" y="167"/>
                  </a:lnTo>
                  <a:lnTo>
                    <a:pt x="189" y="224"/>
                  </a:lnTo>
                  <a:lnTo>
                    <a:pt x="136" y="295"/>
                  </a:lnTo>
                  <a:lnTo>
                    <a:pt x="92" y="366"/>
                  </a:lnTo>
                  <a:lnTo>
                    <a:pt x="52" y="449"/>
                  </a:lnTo>
                  <a:lnTo>
                    <a:pt x="26" y="533"/>
                  </a:lnTo>
                  <a:lnTo>
                    <a:pt x="4" y="617"/>
                  </a:lnTo>
                  <a:lnTo>
                    <a:pt x="0" y="711"/>
                  </a:lnTo>
                  <a:lnTo>
                    <a:pt x="0" y="799"/>
                  </a:lnTo>
                  <a:lnTo>
                    <a:pt x="13" y="887"/>
                  </a:lnTo>
                  <a:lnTo>
                    <a:pt x="39" y="971"/>
                  </a:lnTo>
                  <a:lnTo>
                    <a:pt x="70" y="1055"/>
                  </a:lnTo>
                  <a:lnTo>
                    <a:pt x="110" y="1134"/>
                  </a:lnTo>
                  <a:lnTo>
                    <a:pt x="163" y="1205"/>
                  </a:lnTo>
                  <a:lnTo>
                    <a:pt x="194" y="1244"/>
                  </a:lnTo>
                  <a:lnTo>
                    <a:pt x="202" y="1253"/>
                  </a:lnTo>
                  <a:lnTo>
                    <a:pt x="715" y="1756"/>
                  </a:lnTo>
                  <a:lnTo>
                    <a:pt x="790" y="1804"/>
                  </a:lnTo>
                  <a:lnTo>
                    <a:pt x="865" y="1840"/>
                  </a:lnTo>
                  <a:lnTo>
                    <a:pt x="940" y="1870"/>
                  </a:lnTo>
                  <a:lnTo>
                    <a:pt x="1024" y="1884"/>
                  </a:lnTo>
                  <a:lnTo>
                    <a:pt x="1103" y="1888"/>
                  </a:lnTo>
                  <a:lnTo>
                    <a:pt x="1187" y="1884"/>
                  </a:lnTo>
                  <a:lnTo>
                    <a:pt x="1266" y="1870"/>
                  </a:lnTo>
                  <a:lnTo>
                    <a:pt x="1346" y="1840"/>
                  </a:lnTo>
                  <a:lnTo>
                    <a:pt x="1416" y="1804"/>
                  </a:lnTo>
                  <a:lnTo>
                    <a:pt x="1456" y="1787"/>
                  </a:lnTo>
                </a:path>
              </a:pathLst>
            </a:custGeom>
            <a:noFill/>
            <a:ln w="12600">
              <a:solidFill>
                <a:srgbClr val="000000"/>
              </a:solidFill>
              <a:round/>
              <a:headEnd/>
              <a:tailEnd/>
            </a:ln>
          </p:spPr>
          <p:txBody>
            <a:bodyPr/>
            <a:lstStyle/>
            <a:p>
              <a:endParaRPr lang="en-SG" dirty="0"/>
            </a:p>
          </p:txBody>
        </p:sp>
        <p:sp>
          <p:nvSpPr>
            <p:cNvPr id="16" name="Freeform 15"/>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noFill/>
            <a:ln w="12600">
              <a:solidFill>
                <a:srgbClr val="000000"/>
              </a:solidFill>
              <a:round/>
              <a:headEnd/>
              <a:tailEnd/>
            </a:ln>
          </p:spPr>
          <p:txBody>
            <a:bodyPr/>
            <a:lstStyle/>
            <a:p>
              <a:endParaRPr lang="en-SG" dirty="0"/>
            </a:p>
          </p:txBody>
        </p:sp>
        <p:sp>
          <p:nvSpPr>
            <p:cNvPr id="17" name="Freeform 16"/>
            <p:cNvSpPr>
              <a:spLocks noChangeArrowheads="1"/>
            </p:cNvSpPr>
            <p:nvPr/>
          </p:nvSpPr>
          <p:spPr bwMode="auto">
            <a:xfrm>
              <a:off x="4733" y="627"/>
              <a:ext cx="331" cy="334"/>
            </a:xfrm>
            <a:custGeom>
              <a:avLst/>
              <a:gdLst>
                <a:gd name="T0" fmla="*/ 1457 w 1458"/>
                <a:gd name="T1" fmla="*/ 1373 h 1475"/>
                <a:gd name="T2" fmla="*/ 1382 w 1458"/>
                <a:gd name="T3" fmla="*/ 1408 h 1475"/>
                <a:gd name="T4" fmla="*/ 1303 w 1458"/>
                <a:gd name="T5" fmla="*/ 1443 h 1475"/>
                <a:gd name="T6" fmla="*/ 1228 w 1458"/>
                <a:gd name="T7" fmla="*/ 1465 h 1475"/>
                <a:gd name="T8" fmla="*/ 1144 w 1458"/>
                <a:gd name="T9" fmla="*/ 1474 h 1475"/>
                <a:gd name="T10" fmla="*/ 1064 w 1458"/>
                <a:gd name="T11" fmla="*/ 1474 h 1475"/>
                <a:gd name="T12" fmla="*/ 980 w 1458"/>
                <a:gd name="T13" fmla="*/ 1461 h 1475"/>
                <a:gd name="T14" fmla="*/ 901 w 1458"/>
                <a:gd name="T15" fmla="*/ 1439 h 1475"/>
                <a:gd name="T16" fmla="*/ 826 w 1458"/>
                <a:gd name="T17" fmla="*/ 1408 h 1475"/>
                <a:gd name="T18" fmla="*/ 755 w 1458"/>
                <a:gd name="T19" fmla="*/ 1364 h 1475"/>
                <a:gd name="T20" fmla="*/ 689 w 1458"/>
                <a:gd name="T21" fmla="*/ 1315 h 1475"/>
                <a:gd name="T22" fmla="*/ 189 w 1458"/>
                <a:gd name="T23" fmla="*/ 825 h 1475"/>
                <a:gd name="T24" fmla="*/ 141 w 1458"/>
                <a:gd name="T25" fmla="*/ 763 h 1475"/>
                <a:gd name="T26" fmla="*/ 92 w 1458"/>
                <a:gd name="T27" fmla="*/ 688 h 1475"/>
                <a:gd name="T28" fmla="*/ 57 w 1458"/>
                <a:gd name="T29" fmla="*/ 608 h 1475"/>
                <a:gd name="T30" fmla="*/ 30 w 1458"/>
                <a:gd name="T31" fmla="*/ 525 h 1475"/>
                <a:gd name="T32" fmla="*/ 8 w 1458"/>
                <a:gd name="T33" fmla="*/ 436 h 1475"/>
                <a:gd name="T34" fmla="*/ 0 w 1458"/>
                <a:gd name="T35" fmla="*/ 348 h 1475"/>
                <a:gd name="T36" fmla="*/ 0 w 1458"/>
                <a:gd name="T37" fmla="*/ 255 h 1475"/>
                <a:gd name="T38" fmla="*/ 8 w 1458"/>
                <a:gd name="T39" fmla="*/ 172 h 1475"/>
                <a:gd name="T40" fmla="*/ 30 w 1458"/>
                <a:gd name="T41" fmla="*/ 83 h 1475"/>
                <a:gd name="T42" fmla="*/ 61 w 1458"/>
                <a:gd name="T43" fmla="*/ 0 h 14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58"/>
                <a:gd name="T67" fmla="*/ 0 h 1475"/>
                <a:gd name="T68" fmla="*/ 1458 w 1458"/>
                <a:gd name="T69" fmla="*/ 1475 h 14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58" h="1475">
                  <a:moveTo>
                    <a:pt x="1457" y="1373"/>
                  </a:moveTo>
                  <a:lnTo>
                    <a:pt x="1382" y="1408"/>
                  </a:lnTo>
                  <a:lnTo>
                    <a:pt x="1303" y="1443"/>
                  </a:lnTo>
                  <a:lnTo>
                    <a:pt x="1228" y="1465"/>
                  </a:lnTo>
                  <a:lnTo>
                    <a:pt x="1144" y="1474"/>
                  </a:lnTo>
                  <a:lnTo>
                    <a:pt x="1064" y="1474"/>
                  </a:lnTo>
                  <a:lnTo>
                    <a:pt x="980" y="1461"/>
                  </a:lnTo>
                  <a:lnTo>
                    <a:pt x="901" y="1439"/>
                  </a:lnTo>
                  <a:lnTo>
                    <a:pt x="826" y="1408"/>
                  </a:lnTo>
                  <a:lnTo>
                    <a:pt x="755" y="1364"/>
                  </a:lnTo>
                  <a:lnTo>
                    <a:pt x="689" y="1315"/>
                  </a:lnTo>
                  <a:lnTo>
                    <a:pt x="189" y="825"/>
                  </a:lnTo>
                  <a:lnTo>
                    <a:pt x="141" y="763"/>
                  </a:lnTo>
                  <a:lnTo>
                    <a:pt x="92" y="688"/>
                  </a:lnTo>
                  <a:lnTo>
                    <a:pt x="57" y="608"/>
                  </a:lnTo>
                  <a:lnTo>
                    <a:pt x="30" y="525"/>
                  </a:lnTo>
                  <a:lnTo>
                    <a:pt x="8" y="436"/>
                  </a:lnTo>
                  <a:lnTo>
                    <a:pt x="0" y="348"/>
                  </a:lnTo>
                  <a:lnTo>
                    <a:pt x="0" y="255"/>
                  </a:lnTo>
                  <a:lnTo>
                    <a:pt x="8" y="172"/>
                  </a:lnTo>
                  <a:lnTo>
                    <a:pt x="30" y="83"/>
                  </a:lnTo>
                  <a:lnTo>
                    <a:pt x="61" y="0"/>
                  </a:lnTo>
                </a:path>
              </a:pathLst>
            </a:custGeom>
            <a:noFill/>
            <a:ln w="12600">
              <a:solidFill>
                <a:srgbClr val="000000"/>
              </a:solidFill>
              <a:round/>
              <a:headEnd/>
              <a:tailEnd/>
            </a:ln>
          </p:spPr>
          <p:txBody>
            <a:bodyPr/>
            <a:lstStyle/>
            <a:p>
              <a:endParaRPr lang="en-SG" dirty="0"/>
            </a:p>
          </p:txBody>
        </p:sp>
        <p:sp>
          <p:nvSpPr>
            <p:cNvPr id="18" name="Freeform 17"/>
            <p:cNvSpPr>
              <a:spLocks noChangeArrowheads="1"/>
            </p:cNvSpPr>
            <p:nvPr/>
          </p:nvSpPr>
          <p:spPr bwMode="auto">
            <a:xfrm>
              <a:off x="4804" y="532"/>
              <a:ext cx="332" cy="336"/>
            </a:xfrm>
            <a:custGeom>
              <a:avLst/>
              <a:gdLst>
                <a:gd name="T0" fmla="*/ 1395 w 1462"/>
                <a:gd name="T1" fmla="*/ 1479 h 1480"/>
                <a:gd name="T2" fmla="*/ 1421 w 1462"/>
                <a:gd name="T3" fmla="*/ 1400 h 1480"/>
                <a:gd name="T4" fmla="*/ 1448 w 1462"/>
                <a:gd name="T5" fmla="*/ 1307 h 1480"/>
                <a:gd name="T6" fmla="*/ 1461 w 1462"/>
                <a:gd name="T7" fmla="*/ 1219 h 1480"/>
                <a:gd name="T8" fmla="*/ 1461 w 1462"/>
                <a:gd name="T9" fmla="*/ 1126 h 1480"/>
                <a:gd name="T10" fmla="*/ 1452 w 1462"/>
                <a:gd name="T11" fmla="*/ 1038 h 1480"/>
                <a:gd name="T12" fmla="*/ 1430 w 1462"/>
                <a:gd name="T13" fmla="*/ 949 h 1480"/>
                <a:gd name="T14" fmla="*/ 1399 w 1462"/>
                <a:gd name="T15" fmla="*/ 870 h 1480"/>
                <a:gd name="T16" fmla="*/ 1364 w 1462"/>
                <a:gd name="T17" fmla="*/ 786 h 1480"/>
                <a:gd name="T18" fmla="*/ 1315 w 1462"/>
                <a:gd name="T19" fmla="*/ 716 h 1480"/>
                <a:gd name="T20" fmla="*/ 1267 w 1462"/>
                <a:gd name="T21" fmla="*/ 654 h 1480"/>
                <a:gd name="T22" fmla="*/ 767 w 1462"/>
                <a:gd name="T23" fmla="*/ 158 h 1480"/>
                <a:gd name="T24" fmla="*/ 701 w 1462"/>
                <a:gd name="T25" fmla="*/ 110 h 1480"/>
                <a:gd name="T26" fmla="*/ 635 w 1462"/>
                <a:gd name="T27" fmla="*/ 70 h 1480"/>
                <a:gd name="T28" fmla="*/ 555 w 1462"/>
                <a:gd name="T29" fmla="*/ 39 h 1480"/>
                <a:gd name="T30" fmla="*/ 476 w 1462"/>
                <a:gd name="T31" fmla="*/ 17 h 1480"/>
                <a:gd name="T32" fmla="*/ 397 w 1462"/>
                <a:gd name="T33" fmla="*/ 0 h 1480"/>
                <a:gd name="T34" fmla="*/ 317 w 1462"/>
                <a:gd name="T35" fmla="*/ 4 h 1480"/>
                <a:gd name="T36" fmla="*/ 233 w 1462"/>
                <a:gd name="T37" fmla="*/ 8 h 1480"/>
                <a:gd name="T38" fmla="*/ 150 w 1462"/>
                <a:gd name="T39" fmla="*/ 35 h 1480"/>
                <a:gd name="T40" fmla="*/ 75 w 1462"/>
                <a:gd name="T41" fmla="*/ 70 h 1480"/>
                <a:gd name="T42" fmla="*/ 0 w 1462"/>
                <a:gd name="T43" fmla="*/ 110 h 14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62"/>
                <a:gd name="T67" fmla="*/ 0 h 1480"/>
                <a:gd name="T68" fmla="*/ 1462 w 1462"/>
                <a:gd name="T69" fmla="*/ 1480 h 14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62" h="1480">
                  <a:moveTo>
                    <a:pt x="1395" y="1479"/>
                  </a:moveTo>
                  <a:lnTo>
                    <a:pt x="1421" y="1400"/>
                  </a:lnTo>
                  <a:lnTo>
                    <a:pt x="1448" y="1307"/>
                  </a:lnTo>
                  <a:lnTo>
                    <a:pt x="1461" y="1219"/>
                  </a:lnTo>
                  <a:lnTo>
                    <a:pt x="1461" y="1126"/>
                  </a:lnTo>
                  <a:lnTo>
                    <a:pt x="1452" y="1038"/>
                  </a:lnTo>
                  <a:lnTo>
                    <a:pt x="1430" y="949"/>
                  </a:lnTo>
                  <a:lnTo>
                    <a:pt x="1399" y="870"/>
                  </a:lnTo>
                  <a:lnTo>
                    <a:pt x="1364" y="786"/>
                  </a:lnTo>
                  <a:lnTo>
                    <a:pt x="1315" y="716"/>
                  </a:lnTo>
                  <a:lnTo>
                    <a:pt x="1267" y="654"/>
                  </a:lnTo>
                  <a:lnTo>
                    <a:pt x="767" y="158"/>
                  </a:lnTo>
                  <a:lnTo>
                    <a:pt x="701" y="110"/>
                  </a:lnTo>
                  <a:lnTo>
                    <a:pt x="635" y="70"/>
                  </a:lnTo>
                  <a:lnTo>
                    <a:pt x="555" y="39"/>
                  </a:lnTo>
                  <a:lnTo>
                    <a:pt x="476" y="17"/>
                  </a:lnTo>
                  <a:lnTo>
                    <a:pt x="397" y="0"/>
                  </a:lnTo>
                  <a:lnTo>
                    <a:pt x="317" y="4"/>
                  </a:lnTo>
                  <a:lnTo>
                    <a:pt x="233" y="8"/>
                  </a:lnTo>
                  <a:lnTo>
                    <a:pt x="150" y="35"/>
                  </a:lnTo>
                  <a:lnTo>
                    <a:pt x="75" y="70"/>
                  </a:lnTo>
                  <a:lnTo>
                    <a:pt x="0" y="110"/>
                  </a:lnTo>
                </a:path>
              </a:pathLst>
            </a:custGeom>
            <a:noFill/>
            <a:ln w="12600">
              <a:solidFill>
                <a:srgbClr val="000000"/>
              </a:solidFill>
              <a:round/>
              <a:headEnd/>
              <a:tailEnd/>
            </a:ln>
          </p:spPr>
          <p:txBody>
            <a:bodyPr/>
            <a:lstStyle/>
            <a:p>
              <a:endParaRPr lang="en-SG" dirty="0"/>
            </a:p>
          </p:txBody>
        </p:sp>
        <p:sp>
          <p:nvSpPr>
            <p:cNvPr id="19" name="Freeform 18"/>
            <p:cNvSpPr>
              <a:spLocks noChangeArrowheads="1"/>
            </p:cNvSpPr>
            <p:nvPr/>
          </p:nvSpPr>
          <p:spPr bwMode="auto">
            <a:xfrm>
              <a:off x="4816" y="693"/>
              <a:ext cx="181" cy="178"/>
            </a:xfrm>
            <a:custGeom>
              <a:avLst/>
              <a:gdLst>
                <a:gd name="T0" fmla="*/ 799 w 800"/>
                <a:gd name="T1" fmla="*/ 781 h 786"/>
                <a:gd name="T2" fmla="*/ 742 w 800"/>
                <a:gd name="T3" fmla="*/ 785 h 786"/>
                <a:gd name="T4" fmla="*/ 680 w 800"/>
                <a:gd name="T5" fmla="*/ 776 h 786"/>
                <a:gd name="T6" fmla="*/ 627 w 800"/>
                <a:gd name="T7" fmla="*/ 754 h 786"/>
                <a:gd name="T8" fmla="*/ 587 w 800"/>
                <a:gd name="T9" fmla="*/ 732 h 786"/>
                <a:gd name="T10" fmla="*/ 66 w 800"/>
                <a:gd name="T11" fmla="*/ 225 h 786"/>
                <a:gd name="T12" fmla="*/ 39 w 800"/>
                <a:gd name="T13" fmla="*/ 180 h 786"/>
                <a:gd name="T14" fmla="*/ 22 w 800"/>
                <a:gd name="T15" fmla="*/ 127 h 786"/>
                <a:gd name="T16" fmla="*/ 4 w 800"/>
                <a:gd name="T17" fmla="*/ 61 h 786"/>
                <a:gd name="T18" fmla="*/ 0 w 800"/>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0"/>
                <a:gd name="T31" fmla="*/ 0 h 786"/>
                <a:gd name="T32" fmla="*/ 800 w 800"/>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0" h="786">
                  <a:moveTo>
                    <a:pt x="799" y="781"/>
                  </a:moveTo>
                  <a:lnTo>
                    <a:pt x="742" y="785"/>
                  </a:lnTo>
                  <a:lnTo>
                    <a:pt x="680" y="776"/>
                  </a:lnTo>
                  <a:lnTo>
                    <a:pt x="627" y="754"/>
                  </a:lnTo>
                  <a:lnTo>
                    <a:pt x="587" y="732"/>
                  </a:lnTo>
                  <a:lnTo>
                    <a:pt x="66" y="225"/>
                  </a:lnTo>
                  <a:lnTo>
                    <a:pt x="39" y="180"/>
                  </a:lnTo>
                  <a:lnTo>
                    <a:pt x="22" y="127"/>
                  </a:lnTo>
                  <a:lnTo>
                    <a:pt x="4" y="61"/>
                  </a:lnTo>
                  <a:lnTo>
                    <a:pt x="0" y="0"/>
                  </a:lnTo>
                </a:path>
              </a:pathLst>
            </a:custGeom>
            <a:noFill/>
            <a:ln w="12600">
              <a:solidFill>
                <a:srgbClr val="000000"/>
              </a:solidFill>
              <a:round/>
              <a:headEnd/>
              <a:tailEnd/>
            </a:ln>
          </p:spPr>
          <p:txBody>
            <a:bodyPr/>
            <a:lstStyle/>
            <a:p>
              <a:endParaRPr lang="en-SG" dirty="0"/>
            </a:p>
          </p:txBody>
        </p:sp>
        <p:sp>
          <p:nvSpPr>
            <p:cNvPr id="20" name="Freeform 19"/>
            <p:cNvSpPr>
              <a:spLocks noChangeArrowheads="1"/>
            </p:cNvSpPr>
            <p:nvPr/>
          </p:nvSpPr>
          <p:spPr bwMode="auto">
            <a:xfrm>
              <a:off x="4872" y="625"/>
              <a:ext cx="181" cy="178"/>
            </a:xfrm>
            <a:custGeom>
              <a:avLst/>
              <a:gdLst>
                <a:gd name="T0" fmla="*/ 798 w 799"/>
                <a:gd name="T1" fmla="*/ 785 h 786"/>
                <a:gd name="T2" fmla="*/ 794 w 799"/>
                <a:gd name="T3" fmla="*/ 728 h 786"/>
                <a:gd name="T4" fmla="*/ 780 w 799"/>
                <a:gd name="T5" fmla="*/ 657 h 786"/>
                <a:gd name="T6" fmla="*/ 758 w 799"/>
                <a:gd name="T7" fmla="*/ 604 h 786"/>
                <a:gd name="T8" fmla="*/ 732 w 799"/>
                <a:gd name="T9" fmla="*/ 556 h 786"/>
                <a:gd name="T10" fmla="*/ 216 w 799"/>
                <a:gd name="T11" fmla="*/ 48 h 786"/>
                <a:gd name="T12" fmla="*/ 167 w 799"/>
                <a:gd name="T13" fmla="*/ 26 h 786"/>
                <a:gd name="T14" fmla="*/ 123 w 799"/>
                <a:gd name="T15" fmla="*/ 4 h 786"/>
                <a:gd name="T16" fmla="*/ 57 w 799"/>
                <a:gd name="T17" fmla="*/ 0 h 786"/>
                <a:gd name="T18" fmla="*/ 0 w 799"/>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9"/>
                <a:gd name="T31" fmla="*/ 0 h 786"/>
                <a:gd name="T32" fmla="*/ 799 w 799"/>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9" h="786">
                  <a:moveTo>
                    <a:pt x="798" y="785"/>
                  </a:moveTo>
                  <a:lnTo>
                    <a:pt x="794" y="728"/>
                  </a:lnTo>
                  <a:lnTo>
                    <a:pt x="780" y="657"/>
                  </a:lnTo>
                  <a:lnTo>
                    <a:pt x="758" y="604"/>
                  </a:lnTo>
                  <a:lnTo>
                    <a:pt x="732" y="556"/>
                  </a:lnTo>
                  <a:lnTo>
                    <a:pt x="216" y="48"/>
                  </a:lnTo>
                  <a:lnTo>
                    <a:pt x="167" y="26"/>
                  </a:lnTo>
                  <a:lnTo>
                    <a:pt x="123" y="4"/>
                  </a:lnTo>
                  <a:lnTo>
                    <a:pt x="57" y="0"/>
                  </a:lnTo>
                  <a:lnTo>
                    <a:pt x="0" y="0"/>
                  </a:lnTo>
                </a:path>
              </a:pathLst>
            </a:custGeom>
            <a:noFill/>
            <a:ln w="12600">
              <a:solidFill>
                <a:srgbClr val="000000"/>
              </a:solidFill>
              <a:round/>
              <a:headEnd/>
              <a:tailEnd/>
            </a:ln>
          </p:spPr>
          <p:txBody>
            <a:bodyPr/>
            <a:lstStyle/>
            <a:p>
              <a:endParaRPr lang="en-SG" dirty="0"/>
            </a:p>
          </p:txBody>
        </p:sp>
        <p:sp>
          <p:nvSpPr>
            <p:cNvPr id="21" name="Freeform 20"/>
            <p:cNvSpPr>
              <a:spLocks noChangeArrowheads="1"/>
            </p:cNvSpPr>
            <p:nvPr/>
          </p:nvSpPr>
          <p:spPr bwMode="auto">
            <a:xfrm>
              <a:off x="4950" y="757"/>
              <a:ext cx="344" cy="349"/>
            </a:xfrm>
            <a:custGeom>
              <a:avLst/>
              <a:gdLst>
                <a:gd name="T0" fmla="*/ 57 w 1515"/>
                <a:gd name="T1" fmla="*/ 353 h 1537"/>
                <a:gd name="T2" fmla="*/ 52 w 1515"/>
                <a:gd name="T3" fmla="*/ 348 h 1537"/>
                <a:gd name="T4" fmla="*/ 30 w 1515"/>
                <a:gd name="T5" fmla="*/ 322 h 1537"/>
                <a:gd name="T6" fmla="*/ 17 w 1515"/>
                <a:gd name="T7" fmla="*/ 295 h 1537"/>
                <a:gd name="T8" fmla="*/ 8 w 1515"/>
                <a:gd name="T9" fmla="*/ 260 h 1537"/>
                <a:gd name="T10" fmla="*/ 0 w 1515"/>
                <a:gd name="T11" fmla="*/ 229 h 1537"/>
                <a:gd name="T12" fmla="*/ 0 w 1515"/>
                <a:gd name="T13" fmla="*/ 194 h 1537"/>
                <a:gd name="T14" fmla="*/ 4 w 1515"/>
                <a:gd name="T15" fmla="*/ 158 h 1537"/>
                <a:gd name="T16" fmla="*/ 13 w 1515"/>
                <a:gd name="T17" fmla="*/ 127 h 1537"/>
                <a:gd name="T18" fmla="*/ 26 w 1515"/>
                <a:gd name="T19" fmla="*/ 101 h 1537"/>
                <a:gd name="T20" fmla="*/ 44 w 1515"/>
                <a:gd name="T21" fmla="*/ 70 h 1537"/>
                <a:gd name="T22" fmla="*/ 70 w 1515"/>
                <a:gd name="T23" fmla="*/ 48 h 1537"/>
                <a:gd name="T24" fmla="*/ 92 w 1515"/>
                <a:gd name="T25" fmla="*/ 30 h 1537"/>
                <a:gd name="T26" fmla="*/ 119 w 1515"/>
                <a:gd name="T27" fmla="*/ 17 h 1537"/>
                <a:gd name="T28" fmla="*/ 150 w 1515"/>
                <a:gd name="T29" fmla="*/ 4 h 1537"/>
                <a:gd name="T30" fmla="*/ 185 w 1515"/>
                <a:gd name="T31" fmla="*/ 0 h 1537"/>
                <a:gd name="T32" fmla="*/ 211 w 1515"/>
                <a:gd name="T33" fmla="*/ 8 h 1537"/>
                <a:gd name="T34" fmla="*/ 242 w 1515"/>
                <a:gd name="T35" fmla="*/ 13 h 1537"/>
                <a:gd name="T36" fmla="*/ 269 w 1515"/>
                <a:gd name="T37" fmla="*/ 30 h 1537"/>
                <a:gd name="T38" fmla="*/ 300 w 1515"/>
                <a:gd name="T39" fmla="*/ 44 h 1537"/>
                <a:gd name="T40" fmla="*/ 1457 w 1515"/>
                <a:gd name="T41" fmla="*/ 1183 h 1537"/>
                <a:gd name="T42" fmla="*/ 1466 w 1515"/>
                <a:gd name="T43" fmla="*/ 1192 h 1537"/>
                <a:gd name="T44" fmla="*/ 1483 w 1515"/>
                <a:gd name="T45" fmla="*/ 1214 h 1537"/>
                <a:gd name="T46" fmla="*/ 1496 w 1515"/>
                <a:gd name="T47" fmla="*/ 1245 h 1537"/>
                <a:gd name="T48" fmla="*/ 1510 w 1515"/>
                <a:gd name="T49" fmla="*/ 1280 h 1537"/>
                <a:gd name="T50" fmla="*/ 1514 w 1515"/>
                <a:gd name="T51" fmla="*/ 1311 h 1537"/>
                <a:gd name="T52" fmla="*/ 1514 w 1515"/>
                <a:gd name="T53" fmla="*/ 1346 h 1537"/>
                <a:gd name="T54" fmla="*/ 1510 w 1515"/>
                <a:gd name="T55" fmla="*/ 1377 h 1537"/>
                <a:gd name="T56" fmla="*/ 1505 w 1515"/>
                <a:gd name="T57" fmla="*/ 1413 h 1537"/>
                <a:gd name="T58" fmla="*/ 1488 w 1515"/>
                <a:gd name="T59" fmla="*/ 1435 h 1537"/>
                <a:gd name="T60" fmla="*/ 1466 w 1515"/>
                <a:gd name="T61" fmla="*/ 1465 h 1537"/>
                <a:gd name="T62" fmla="*/ 1443 w 1515"/>
                <a:gd name="T63" fmla="*/ 1488 h 1537"/>
                <a:gd name="T64" fmla="*/ 1421 w 1515"/>
                <a:gd name="T65" fmla="*/ 1510 h 1537"/>
                <a:gd name="T66" fmla="*/ 1395 w 1515"/>
                <a:gd name="T67" fmla="*/ 1523 h 1537"/>
                <a:gd name="T68" fmla="*/ 1364 w 1515"/>
                <a:gd name="T69" fmla="*/ 1532 h 1537"/>
                <a:gd name="T70" fmla="*/ 1329 w 1515"/>
                <a:gd name="T71" fmla="*/ 1536 h 1537"/>
                <a:gd name="T72" fmla="*/ 1302 w 1515"/>
                <a:gd name="T73" fmla="*/ 1532 h 1537"/>
                <a:gd name="T74" fmla="*/ 1271 w 1515"/>
                <a:gd name="T75" fmla="*/ 1523 h 1537"/>
                <a:gd name="T76" fmla="*/ 1245 w 1515"/>
                <a:gd name="T77" fmla="*/ 1510 h 1537"/>
                <a:gd name="T78" fmla="*/ 1218 w 1515"/>
                <a:gd name="T79" fmla="*/ 1492 h 1537"/>
                <a:gd name="T80" fmla="*/ 57 w 1515"/>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5"/>
                <a:gd name="T124" fmla="*/ 0 h 1537"/>
                <a:gd name="T125" fmla="*/ 1515 w 1515"/>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5" h="1537">
                  <a:moveTo>
                    <a:pt x="57" y="353"/>
                  </a:moveTo>
                  <a:lnTo>
                    <a:pt x="52" y="348"/>
                  </a:lnTo>
                  <a:lnTo>
                    <a:pt x="30" y="322"/>
                  </a:lnTo>
                  <a:lnTo>
                    <a:pt x="17" y="295"/>
                  </a:lnTo>
                  <a:lnTo>
                    <a:pt x="8" y="260"/>
                  </a:lnTo>
                  <a:lnTo>
                    <a:pt x="0" y="229"/>
                  </a:lnTo>
                  <a:lnTo>
                    <a:pt x="0" y="194"/>
                  </a:lnTo>
                  <a:lnTo>
                    <a:pt x="4" y="158"/>
                  </a:lnTo>
                  <a:lnTo>
                    <a:pt x="13" y="127"/>
                  </a:lnTo>
                  <a:lnTo>
                    <a:pt x="26" y="101"/>
                  </a:lnTo>
                  <a:lnTo>
                    <a:pt x="44" y="70"/>
                  </a:lnTo>
                  <a:lnTo>
                    <a:pt x="70" y="48"/>
                  </a:lnTo>
                  <a:lnTo>
                    <a:pt x="92" y="30"/>
                  </a:lnTo>
                  <a:lnTo>
                    <a:pt x="119" y="17"/>
                  </a:lnTo>
                  <a:lnTo>
                    <a:pt x="150" y="4"/>
                  </a:lnTo>
                  <a:lnTo>
                    <a:pt x="185" y="0"/>
                  </a:lnTo>
                  <a:lnTo>
                    <a:pt x="211" y="8"/>
                  </a:lnTo>
                  <a:lnTo>
                    <a:pt x="242" y="13"/>
                  </a:lnTo>
                  <a:lnTo>
                    <a:pt x="269" y="30"/>
                  </a:lnTo>
                  <a:lnTo>
                    <a:pt x="300" y="44"/>
                  </a:lnTo>
                  <a:lnTo>
                    <a:pt x="1457" y="1183"/>
                  </a:lnTo>
                  <a:lnTo>
                    <a:pt x="1466" y="1192"/>
                  </a:lnTo>
                  <a:lnTo>
                    <a:pt x="1483" y="1214"/>
                  </a:lnTo>
                  <a:lnTo>
                    <a:pt x="1496" y="1245"/>
                  </a:lnTo>
                  <a:lnTo>
                    <a:pt x="1510" y="1280"/>
                  </a:lnTo>
                  <a:lnTo>
                    <a:pt x="1514" y="1311"/>
                  </a:lnTo>
                  <a:lnTo>
                    <a:pt x="1514" y="1346"/>
                  </a:lnTo>
                  <a:lnTo>
                    <a:pt x="1510" y="1377"/>
                  </a:lnTo>
                  <a:lnTo>
                    <a:pt x="1505" y="1413"/>
                  </a:lnTo>
                  <a:lnTo>
                    <a:pt x="1488" y="1435"/>
                  </a:lnTo>
                  <a:lnTo>
                    <a:pt x="1466" y="1465"/>
                  </a:lnTo>
                  <a:lnTo>
                    <a:pt x="1443" y="1488"/>
                  </a:lnTo>
                  <a:lnTo>
                    <a:pt x="1421" y="1510"/>
                  </a:lnTo>
                  <a:lnTo>
                    <a:pt x="1395" y="1523"/>
                  </a:lnTo>
                  <a:lnTo>
                    <a:pt x="1364" y="1532"/>
                  </a:lnTo>
                  <a:lnTo>
                    <a:pt x="1329" y="1536"/>
                  </a:lnTo>
                  <a:lnTo>
                    <a:pt x="1302" y="1532"/>
                  </a:lnTo>
                  <a:lnTo>
                    <a:pt x="1271" y="1523"/>
                  </a:lnTo>
                  <a:lnTo>
                    <a:pt x="1245" y="1510"/>
                  </a:lnTo>
                  <a:lnTo>
                    <a:pt x="1218" y="1492"/>
                  </a:lnTo>
                  <a:lnTo>
                    <a:pt x="57" y="353"/>
                  </a:lnTo>
                </a:path>
              </a:pathLst>
            </a:custGeom>
            <a:noFill/>
            <a:ln w="12600">
              <a:solidFill>
                <a:srgbClr val="000000"/>
              </a:solidFill>
              <a:round/>
              <a:headEnd/>
              <a:tailEnd/>
            </a:ln>
          </p:spPr>
          <p:txBody>
            <a:bodyPr/>
            <a:lstStyle/>
            <a:p>
              <a:endParaRPr lang="en-SG" dirty="0"/>
            </a:p>
          </p:txBody>
        </p:sp>
        <p:sp>
          <p:nvSpPr>
            <p:cNvPr id="22" name="Freeform 21"/>
            <p:cNvSpPr>
              <a:spLocks noChangeArrowheads="1"/>
            </p:cNvSpPr>
            <p:nvPr/>
          </p:nvSpPr>
          <p:spPr bwMode="auto">
            <a:xfrm>
              <a:off x="5112" y="904"/>
              <a:ext cx="404" cy="430"/>
            </a:xfrm>
            <a:custGeom>
              <a:avLst/>
              <a:gdLst>
                <a:gd name="T0" fmla="*/ 322 w 1780"/>
                <a:gd name="T1" fmla="*/ 105 h 1894"/>
                <a:gd name="T2" fmla="*/ 357 w 1780"/>
                <a:gd name="T3" fmla="*/ 88 h 1894"/>
                <a:gd name="T4" fmla="*/ 428 w 1780"/>
                <a:gd name="T5" fmla="*/ 52 h 1894"/>
                <a:gd name="T6" fmla="*/ 507 w 1780"/>
                <a:gd name="T7" fmla="*/ 22 h 1894"/>
                <a:gd name="T8" fmla="*/ 591 w 1780"/>
                <a:gd name="T9" fmla="*/ 8 h 1894"/>
                <a:gd name="T10" fmla="*/ 670 w 1780"/>
                <a:gd name="T11" fmla="*/ 0 h 1894"/>
                <a:gd name="T12" fmla="*/ 759 w 1780"/>
                <a:gd name="T13" fmla="*/ 4 h 1894"/>
                <a:gd name="T14" fmla="*/ 838 w 1780"/>
                <a:gd name="T15" fmla="*/ 22 h 1894"/>
                <a:gd name="T16" fmla="*/ 913 w 1780"/>
                <a:gd name="T17" fmla="*/ 52 h 1894"/>
                <a:gd name="T18" fmla="*/ 988 w 1780"/>
                <a:gd name="T19" fmla="*/ 88 h 1894"/>
                <a:gd name="T20" fmla="*/ 1063 w 1780"/>
                <a:gd name="T21" fmla="*/ 132 h 1894"/>
                <a:gd name="T22" fmla="*/ 1580 w 1780"/>
                <a:gd name="T23" fmla="*/ 652 h 1894"/>
                <a:gd name="T24" fmla="*/ 1638 w 1780"/>
                <a:gd name="T25" fmla="*/ 719 h 1894"/>
                <a:gd name="T26" fmla="*/ 1682 w 1780"/>
                <a:gd name="T27" fmla="*/ 789 h 1894"/>
                <a:gd name="T28" fmla="*/ 1717 w 1780"/>
                <a:gd name="T29" fmla="*/ 873 h 1894"/>
                <a:gd name="T30" fmla="*/ 1748 w 1780"/>
                <a:gd name="T31" fmla="*/ 952 h 1894"/>
                <a:gd name="T32" fmla="*/ 1770 w 1780"/>
                <a:gd name="T33" fmla="*/ 1045 h 1894"/>
                <a:gd name="T34" fmla="*/ 1775 w 1780"/>
                <a:gd name="T35" fmla="*/ 1133 h 1894"/>
                <a:gd name="T36" fmla="*/ 1779 w 1780"/>
                <a:gd name="T37" fmla="*/ 1222 h 1894"/>
                <a:gd name="T38" fmla="*/ 1757 w 1780"/>
                <a:gd name="T39" fmla="*/ 1311 h 1894"/>
                <a:gd name="T40" fmla="*/ 1739 w 1780"/>
                <a:gd name="T41" fmla="*/ 1399 h 1894"/>
                <a:gd name="T42" fmla="*/ 1713 w 1780"/>
                <a:gd name="T43" fmla="*/ 1483 h 1894"/>
                <a:gd name="T44" fmla="*/ 1669 w 1780"/>
                <a:gd name="T45" fmla="*/ 1558 h 1894"/>
                <a:gd name="T46" fmla="*/ 1620 w 1780"/>
                <a:gd name="T47" fmla="*/ 1633 h 1894"/>
                <a:gd name="T48" fmla="*/ 1563 w 1780"/>
                <a:gd name="T49" fmla="*/ 1695 h 1894"/>
                <a:gd name="T50" fmla="*/ 1501 w 1780"/>
                <a:gd name="T51" fmla="*/ 1752 h 1894"/>
                <a:gd name="T52" fmla="*/ 1430 w 1780"/>
                <a:gd name="T53" fmla="*/ 1800 h 1894"/>
                <a:gd name="T54" fmla="*/ 1355 w 1780"/>
                <a:gd name="T55" fmla="*/ 1840 h 1894"/>
                <a:gd name="T56" fmla="*/ 1280 w 1780"/>
                <a:gd name="T57" fmla="*/ 1871 h 1894"/>
                <a:gd name="T58" fmla="*/ 1197 w 1780"/>
                <a:gd name="T59" fmla="*/ 1889 h 1894"/>
                <a:gd name="T60" fmla="*/ 1116 w 1780"/>
                <a:gd name="T61" fmla="*/ 1893 h 1894"/>
                <a:gd name="T62" fmla="*/ 1032 w 1780"/>
                <a:gd name="T63" fmla="*/ 1889 h 1894"/>
                <a:gd name="T64" fmla="*/ 953 w 1780"/>
                <a:gd name="T65" fmla="*/ 1871 h 1894"/>
                <a:gd name="T66" fmla="*/ 869 w 1780"/>
                <a:gd name="T67" fmla="*/ 1845 h 1894"/>
                <a:gd name="T68" fmla="*/ 798 w 1780"/>
                <a:gd name="T69" fmla="*/ 1809 h 1894"/>
                <a:gd name="T70" fmla="*/ 728 w 1780"/>
                <a:gd name="T71" fmla="*/ 1761 h 1894"/>
                <a:gd name="T72" fmla="*/ 688 w 1780"/>
                <a:gd name="T73" fmla="*/ 1730 h 1894"/>
                <a:gd name="T74" fmla="*/ 679 w 1780"/>
                <a:gd name="T75" fmla="*/ 1725 h 1894"/>
                <a:gd name="T76" fmla="*/ 167 w 1780"/>
                <a:gd name="T77" fmla="*/ 1217 h 1894"/>
                <a:gd name="T78" fmla="*/ 114 w 1780"/>
                <a:gd name="T79" fmla="*/ 1147 h 1894"/>
                <a:gd name="T80" fmla="*/ 75 w 1780"/>
                <a:gd name="T81" fmla="*/ 1067 h 1894"/>
                <a:gd name="T82" fmla="*/ 39 w 1780"/>
                <a:gd name="T83" fmla="*/ 988 h 1894"/>
                <a:gd name="T84" fmla="*/ 22 w 1780"/>
                <a:gd name="T85" fmla="*/ 899 h 1894"/>
                <a:gd name="T86" fmla="*/ 4 w 1780"/>
                <a:gd name="T87" fmla="*/ 811 h 1894"/>
                <a:gd name="T88" fmla="*/ 0 w 1780"/>
                <a:gd name="T89" fmla="*/ 723 h 1894"/>
                <a:gd name="T90" fmla="*/ 0 w 1780"/>
                <a:gd name="T91" fmla="*/ 635 h 1894"/>
                <a:gd name="T92" fmla="*/ 22 w 1780"/>
                <a:gd name="T93" fmla="*/ 547 h 1894"/>
                <a:gd name="T94" fmla="*/ 44 w 1780"/>
                <a:gd name="T95" fmla="*/ 463 h 1894"/>
                <a:gd name="T96" fmla="*/ 66 w 1780"/>
                <a:gd name="T97" fmla="*/ 423 h 18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80"/>
                <a:gd name="T148" fmla="*/ 0 h 1894"/>
                <a:gd name="T149" fmla="*/ 1780 w 1780"/>
                <a:gd name="T150" fmla="*/ 1894 h 189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80" h="1894">
                  <a:moveTo>
                    <a:pt x="322" y="105"/>
                  </a:moveTo>
                  <a:lnTo>
                    <a:pt x="357" y="88"/>
                  </a:lnTo>
                  <a:lnTo>
                    <a:pt x="428" y="52"/>
                  </a:lnTo>
                  <a:lnTo>
                    <a:pt x="507" y="22"/>
                  </a:lnTo>
                  <a:lnTo>
                    <a:pt x="591" y="8"/>
                  </a:lnTo>
                  <a:lnTo>
                    <a:pt x="670" y="0"/>
                  </a:lnTo>
                  <a:lnTo>
                    <a:pt x="759" y="4"/>
                  </a:lnTo>
                  <a:lnTo>
                    <a:pt x="838" y="22"/>
                  </a:lnTo>
                  <a:lnTo>
                    <a:pt x="913" y="52"/>
                  </a:lnTo>
                  <a:lnTo>
                    <a:pt x="988" y="88"/>
                  </a:lnTo>
                  <a:lnTo>
                    <a:pt x="1063" y="132"/>
                  </a:lnTo>
                  <a:lnTo>
                    <a:pt x="1580" y="652"/>
                  </a:lnTo>
                  <a:lnTo>
                    <a:pt x="1638" y="719"/>
                  </a:lnTo>
                  <a:lnTo>
                    <a:pt x="1682" y="789"/>
                  </a:lnTo>
                  <a:lnTo>
                    <a:pt x="1717" y="873"/>
                  </a:lnTo>
                  <a:lnTo>
                    <a:pt x="1748" y="952"/>
                  </a:lnTo>
                  <a:lnTo>
                    <a:pt x="1770" y="1045"/>
                  </a:lnTo>
                  <a:lnTo>
                    <a:pt x="1775" y="1133"/>
                  </a:lnTo>
                  <a:lnTo>
                    <a:pt x="1779" y="1222"/>
                  </a:lnTo>
                  <a:lnTo>
                    <a:pt x="1757" y="1311"/>
                  </a:lnTo>
                  <a:lnTo>
                    <a:pt x="1739" y="1399"/>
                  </a:lnTo>
                  <a:lnTo>
                    <a:pt x="1713" y="1483"/>
                  </a:lnTo>
                  <a:lnTo>
                    <a:pt x="1669" y="1558"/>
                  </a:lnTo>
                  <a:lnTo>
                    <a:pt x="1620" y="1633"/>
                  </a:lnTo>
                  <a:lnTo>
                    <a:pt x="1563" y="1695"/>
                  </a:lnTo>
                  <a:lnTo>
                    <a:pt x="1501" y="1752"/>
                  </a:lnTo>
                  <a:lnTo>
                    <a:pt x="1430" y="1800"/>
                  </a:lnTo>
                  <a:lnTo>
                    <a:pt x="1355" y="1840"/>
                  </a:lnTo>
                  <a:lnTo>
                    <a:pt x="1280" y="1871"/>
                  </a:lnTo>
                  <a:lnTo>
                    <a:pt x="1197" y="1889"/>
                  </a:lnTo>
                  <a:lnTo>
                    <a:pt x="1116" y="1893"/>
                  </a:lnTo>
                  <a:lnTo>
                    <a:pt x="1032" y="1889"/>
                  </a:lnTo>
                  <a:lnTo>
                    <a:pt x="953" y="1871"/>
                  </a:lnTo>
                  <a:lnTo>
                    <a:pt x="869" y="1845"/>
                  </a:lnTo>
                  <a:lnTo>
                    <a:pt x="798" y="1809"/>
                  </a:lnTo>
                  <a:lnTo>
                    <a:pt x="728" y="1761"/>
                  </a:lnTo>
                  <a:lnTo>
                    <a:pt x="688" y="1730"/>
                  </a:lnTo>
                  <a:lnTo>
                    <a:pt x="679" y="1725"/>
                  </a:lnTo>
                  <a:lnTo>
                    <a:pt x="167" y="1217"/>
                  </a:lnTo>
                  <a:lnTo>
                    <a:pt x="114" y="1147"/>
                  </a:lnTo>
                  <a:lnTo>
                    <a:pt x="75" y="1067"/>
                  </a:lnTo>
                  <a:lnTo>
                    <a:pt x="39" y="988"/>
                  </a:lnTo>
                  <a:lnTo>
                    <a:pt x="22" y="899"/>
                  </a:lnTo>
                  <a:lnTo>
                    <a:pt x="4" y="811"/>
                  </a:lnTo>
                  <a:lnTo>
                    <a:pt x="0" y="723"/>
                  </a:lnTo>
                  <a:lnTo>
                    <a:pt x="0" y="635"/>
                  </a:lnTo>
                  <a:lnTo>
                    <a:pt x="22" y="547"/>
                  </a:lnTo>
                  <a:lnTo>
                    <a:pt x="44" y="463"/>
                  </a:lnTo>
                  <a:lnTo>
                    <a:pt x="66" y="423"/>
                  </a:lnTo>
                </a:path>
              </a:pathLst>
            </a:custGeom>
            <a:noFill/>
            <a:ln w="12600">
              <a:solidFill>
                <a:srgbClr val="000000"/>
              </a:solidFill>
              <a:round/>
              <a:headEnd/>
              <a:tailEnd/>
            </a:ln>
          </p:spPr>
          <p:txBody>
            <a:bodyPr/>
            <a:lstStyle/>
            <a:p>
              <a:endParaRPr lang="en-SG" dirty="0"/>
            </a:p>
          </p:txBody>
        </p:sp>
        <p:sp>
          <p:nvSpPr>
            <p:cNvPr id="23" name="Freeform 22"/>
            <p:cNvSpPr>
              <a:spLocks noChangeArrowheads="1"/>
            </p:cNvSpPr>
            <p:nvPr/>
          </p:nvSpPr>
          <p:spPr bwMode="auto">
            <a:xfrm>
              <a:off x="5196" y="996"/>
              <a:ext cx="234" cy="245"/>
            </a:xfrm>
            <a:custGeom>
              <a:avLst/>
              <a:gdLst>
                <a:gd name="T0" fmla="*/ 0 w 1034"/>
                <a:gd name="T1" fmla="*/ 308 h 1082"/>
                <a:gd name="T2" fmla="*/ 0 w 1034"/>
                <a:gd name="T3" fmla="*/ 330 h 1082"/>
                <a:gd name="T4" fmla="*/ 4 w 1034"/>
                <a:gd name="T5" fmla="*/ 388 h 1082"/>
                <a:gd name="T6" fmla="*/ 17 w 1034"/>
                <a:gd name="T7" fmla="*/ 445 h 1082"/>
                <a:gd name="T8" fmla="*/ 39 w 1034"/>
                <a:gd name="T9" fmla="*/ 493 h 1082"/>
                <a:gd name="T10" fmla="*/ 75 w 1034"/>
                <a:gd name="T11" fmla="*/ 542 h 1082"/>
                <a:gd name="T12" fmla="*/ 564 w 1034"/>
                <a:gd name="T13" fmla="*/ 1019 h 1082"/>
                <a:gd name="T14" fmla="*/ 595 w 1034"/>
                <a:gd name="T15" fmla="*/ 1046 h 1082"/>
                <a:gd name="T16" fmla="*/ 648 w 1034"/>
                <a:gd name="T17" fmla="*/ 1068 h 1082"/>
                <a:gd name="T18" fmla="*/ 701 w 1034"/>
                <a:gd name="T19" fmla="*/ 1081 h 1082"/>
                <a:gd name="T20" fmla="*/ 758 w 1034"/>
                <a:gd name="T21" fmla="*/ 1081 h 1082"/>
                <a:gd name="T22" fmla="*/ 812 w 1034"/>
                <a:gd name="T23" fmla="*/ 1068 h 1082"/>
                <a:gd name="T24" fmla="*/ 861 w 1034"/>
                <a:gd name="T25" fmla="*/ 1046 h 1082"/>
                <a:gd name="T26" fmla="*/ 914 w 1034"/>
                <a:gd name="T27" fmla="*/ 1015 h 1082"/>
                <a:gd name="T28" fmla="*/ 954 w 1034"/>
                <a:gd name="T29" fmla="*/ 975 h 1082"/>
                <a:gd name="T30" fmla="*/ 985 w 1034"/>
                <a:gd name="T31" fmla="*/ 931 h 1082"/>
                <a:gd name="T32" fmla="*/ 1011 w 1034"/>
                <a:gd name="T33" fmla="*/ 878 h 1082"/>
                <a:gd name="T34" fmla="*/ 1029 w 1034"/>
                <a:gd name="T35" fmla="*/ 820 h 1082"/>
                <a:gd name="T36" fmla="*/ 1033 w 1034"/>
                <a:gd name="T37" fmla="*/ 758 h 1082"/>
                <a:gd name="T38" fmla="*/ 1033 w 1034"/>
                <a:gd name="T39" fmla="*/ 701 h 1082"/>
                <a:gd name="T40" fmla="*/ 1015 w 1034"/>
                <a:gd name="T41" fmla="*/ 643 h 1082"/>
                <a:gd name="T42" fmla="*/ 993 w 1034"/>
                <a:gd name="T43" fmla="*/ 586 h 1082"/>
                <a:gd name="T44" fmla="*/ 958 w 1034"/>
                <a:gd name="T45" fmla="*/ 538 h 1082"/>
                <a:gd name="T46" fmla="*/ 485 w 1034"/>
                <a:gd name="T47" fmla="*/ 74 h 1082"/>
                <a:gd name="T48" fmla="*/ 472 w 1034"/>
                <a:gd name="T49" fmla="*/ 61 h 1082"/>
                <a:gd name="T50" fmla="*/ 450 w 1034"/>
                <a:gd name="T51" fmla="*/ 39 h 1082"/>
                <a:gd name="T52" fmla="*/ 405 w 1034"/>
                <a:gd name="T53" fmla="*/ 17 h 1082"/>
                <a:gd name="T54" fmla="*/ 357 w 1034"/>
                <a:gd name="T55" fmla="*/ 4 h 1082"/>
                <a:gd name="T56" fmla="*/ 304 w 1034"/>
                <a:gd name="T57" fmla="*/ 0 h 1082"/>
                <a:gd name="T58" fmla="*/ 251 w 1034"/>
                <a:gd name="T59" fmla="*/ 4 h 10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4"/>
                <a:gd name="T91" fmla="*/ 0 h 1082"/>
                <a:gd name="T92" fmla="*/ 1034 w 1034"/>
                <a:gd name="T93" fmla="*/ 1082 h 10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4" h="1082">
                  <a:moveTo>
                    <a:pt x="0" y="308"/>
                  </a:moveTo>
                  <a:lnTo>
                    <a:pt x="0" y="330"/>
                  </a:lnTo>
                  <a:lnTo>
                    <a:pt x="4" y="388"/>
                  </a:lnTo>
                  <a:lnTo>
                    <a:pt x="17" y="445"/>
                  </a:lnTo>
                  <a:lnTo>
                    <a:pt x="39" y="493"/>
                  </a:lnTo>
                  <a:lnTo>
                    <a:pt x="75" y="542"/>
                  </a:lnTo>
                  <a:lnTo>
                    <a:pt x="564" y="1019"/>
                  </a:lnTo>
                  <a:lnTo>
                    <a:pt x="595" y="1046"/>
                  </a:lnTo>
                  <a:lnTo>
                    <a:pt x="648" y="1068"/>
                  </a:lnTo>
                  <a:lnTo>
                    <a:pt x="701" y="1081"/>
                  </a:lnTo>
                  <a:lnTo>
                    <a:pt x="758" y="1081"/>
                  </a:lnTo>
                  <a:lnTo>
                    <a:pt x="812" y="1068"/>
                  </a:lnTo>
                  <a:lnTo>
                    <a:pt x="861" y="1046"/>
                  </a:lnTo>
                  <a:lnTo>
                    <a:pt x="914" y="1015"/>
                  </a:lnTo>
                  <a:lnTo>
                    <a:pt x="954" y="975"/>
                  </a:lnTo>
                  <a:lnTo>
                    <a:pt x="985" y="931"/>
                  </a:lnTo>
                  <a:lnTo>
                    <a:pt x="1011" y="878"/>
                  </a:lnTo>
                  <a:lnTo>
                    <a:pt x="1029" y="820"/>
                  </a:lnTo>
                  <a:lnTo>
                    <a:pt x="1033" y="758"/>
                  </a:lnTo>
                  <a:lnTo>
                    <a:pt x="1033" y="701"/>
                  </a:lnTo>
                  <a:lnTo>
                    <a:pt x="1015" y="643"/>
                  </a:lnTo>
                  <a:lnTo>
                    <a:pt x="993" y="586"/>
                  </a:lnTo>
                  <a:lnTo>
                    <a:pt x="958" y="538"/>
                  </a:lnTo>
                  <a:lnTo>
                    <a:pt x="485" y="74"/>
                  </a:lnTo>
                  <a:lnTo>
                    <a:pt x="472" y="61"/>
                  </a:lnTo>
                  <a:lnTo>
                    <a:pt x="450" y="39"/>
                  </a:lnTo>
                  <a:lnTo>
                    <a:pt x="405" y="17"/>
                  </a:lnTo>
                  <a:lnTo>
                    <a:pt x="357" y="4"/>
                  </a:lnTo>
                  <a:lnTo>
                    <a:pt x="304" y="0"/>
                  </a:lnTo>
                  <a:lnTo>
                    <a:pt x="251" y="4"/>
                  </a:lnTo>
                </a:path>
              </a:pathLst>
            </a:custGeom>
            <a:noFill/>
            <a:ln w="12600">
              <a:solidFill>
                <a:srgbClr val="000000"/>
              </a:solidFill>
              <a:round/>
              <a:headEnd/>
              <a:tailEnd/>
            </a:ln>
          </p:spPr>
          <p:txBody>
            <a:bodyPr/>
            <a:lstStyle/>
            <a:p>
              <a:endParaRPr lang="en-SG" dirty="0"/>
            </a:p>
          </p:txBody>
        </p:sp>
      </p:grpSp>
      <p:pic>
        <p:nvPicPr>
          <p:cNvPr id="24" name="Picture 23" descr="7470107-people-in-queue.jpg"/>
          <p:cNvPicPr>
            <a:picLocks noChangeAspect="1"/>
          </p:cNvPicPr>
          <p:nvPr/>
        </p:nvPicPr>
        <p:blipFill>
          <a:blip r:embed="rId3" cstate="print"/>
          <a:stretch>
            <a:fillRect/>
          </a:stretch>
        </p:blipFill>
        <p:spPr>
          <a:xfrm>
            <a:off x="1828800" y="5129212"/>
            <a:ext cx="3810000" cy="866775"/>
          </a:xfrm>
          <a:prstGeom prst="rect">
            <a:avLst/>
          </a:prstGeom>
        </p:spPr>
      </p:pic>
      <p:pic>
        <p:nvPicPr>
          <p:cNvPr id="25" name="Picture 24" descr="11703570-circle-of-people-with-chosen-one.jpg"/>
          <p:cNvPicPr>
            <a:picLocks noChangeAspect="1"/>
          </p:cNvPicPr>
          <p:nvPr/>
        </p:nvPicPr>
        <p:blipFill>
          <a:blip r:embed="rId4" cstate="print"/>
          <a:stretch>
            <a:fillRect/>
          </a:stretch>
        </p:blipFill>
        <p:spPr>
          <a:xfrm>
            <a:off x="5943600" y="5047128"/>
            <a:ext cx="1524000" cy="1524000"/>
          </a:xfrm>
          <a:prstGeom prst="rect">
            <a:avLst/>
          </a:prstGeom>
        </p:spPr>
      </p:pic>
      <p:sp>
        <p:nvSpPr>
          <p:cNvPr id="28" name="TextBox 27"/>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dirty="0" smtClean="0">
                <a:solidFill>
                  <a:srgbClr val="C00000"/>
                </a:solidFill>
                <a:latin typeface="Britannic Bold" panose="020B0903060703020204" pitchFamily="34" charset="0"/>
              </a:rPr>
              <a:t>. </a:t>
            </a:r>
            <a:r>
              <a:rPr lang="en-US" sz="2400" dirty="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
        <p:nvSpPr>
          <p:cNvPr id="2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anose="020B0903060703020204" pitchFamily="34" charset="0"/>
              </a:rPr>
              <a:t>6</a:t>
            </a:r>
            <a:r>
              <a:rPr lang="en-US" sz="4400" dirty="0" smtClean="0">
                <a:latin typeface="Britannic Bold" panose="020B0903060703020204" pitchFamily="34" charset="0"/>
              </a:rPr>
              <a:t> Java API: LinkedList class</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Using the LinkedList class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 </a:t>
            </a:r>
            <a:r>
              <a:rPr lang="en-US" sz="3600" dirty="0" smtClean="0">
                <a:latin typeface="Britannic Bold" panose="020B0903060703020204" pitchFamily="34" charset="0"/>
              </a:rPr>
              <a:t>Java Class: LinkedList &lt;E&gt;</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334000"/>
          </a:xfrm>
        </p:spPr>
        <p:txBody>
          <a:bodyPr/>
          <a:lstStyle/>
          <a:p>
            <a:pPr>
              <a:spcBef>
                <a:spcPts val="600"/>
              </a:spcBef>
            </a:pPr>
            <a:r>
              <a:rPr lang="en-US" sz="2400" dirty="0" smtClean="0"/>
              <a:t>This is the class provided by Java library</a:t>
            </a:r>
          </a:p>
          <a:p>
            <a:pPr>
              <a:spcBef>
                <a:spcPts val="600"/>
              </a:spcBef>
            </a:pPr>
            <a:r>
              <a:rPr lang="en-US" sz="2400" dirty="0" smtClean="0">
                <a:solidFill>
                  <a:srgbClr val="0000FF"/>
                </a:solidFill>
              </a:rPr>
              <a:t>This is the </a:t>
            </a:r>
            <a:r>
              <a:rPr lang="en-US" sz="2400" dirty="0" smtClean="0">
                <a:solidFill>
                  <a:srgbClr val="C00000"/>
                </a:solidFill>
              </a:rPr>
              <a:t>linked list implementation </a:t>
            </a:r>
            <a:r>
              <a:rPr lang="en-US" sz="2400" dirty="0" smtClean="0">
                <a:solidFill>
                  <a:srgbClr val="0000FF"/>
                </a:solidFill>
              </a:rPr>
              <a:t>of the </a:t>
            </a:r>
            <a:r>
              <a:rPr lang="en-US" sz="2400" dirty="0" smtClean="0">
                <a:solidFill>
                  <a:srgbClr val="C00000"/>
                </a:solidFill>
              </a:rPr>
              <a:t>List interface</a:t>
            </a:r>
          </a:p>
          <a:p>
            <a:pPr>
              <a:spcBef>
                <a:spcPts val="600"/>
              </a:spcBef>
            </a:pPr>
            <a:r>
              <a:rPr lang="en-US" sz="2400" dirty="0" smtClean="0"/>
              <a:t>It has many more methods than what we have discussed so far of our versions of linked lists. On the other hand, we created some methods not available in the Java library class too.</a:t>
            </a:r>
          </a:p>
          <a:p>
            <a:pPr>
              <a:spcBef>
                <a:spcPts val="600"/>
              </a:spcBef>
            </a:pPr>
            <a:r>
              <a:rPr lang="en-US" sz="2400" dirty="0" smtClean="0">
                <a:solidFill>
                  <a:srgbClr val="0000FF"/>
                </a:solidFill>
              </a:rPr>
              <a:t>Please do not confuse this library class from our class illustrated here. In a way, we open up the Java library to show you the inside working. </a:t>
            </a:r>
          </a:p>
          <a:p>
            <a:pPr>
              <a:spcBef>
                <a:spcPts val="600"/>
              </a:spcBef>
            </a:pPr>
            <a:r>
              <a:rPr lang="en-US" sz="2400" dirty="0" smtClean="0"/>
              <a:t>For purposes of sit-in labs or exam, please use whichever one as you are told if stated.</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71</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6.1 </a:t>
            </a:r>
            <a:r>
              <a:rPr lang="en-US" sz="3600" dirty="0" smtClean="0">
                <a:latin typeface="Britannic Bold" panose="020B0903060703020204" pitchFamily="34" charset="0"/>
              </a:rPr>
              <a:t>Class LinkedList: API (1/3)</a:t>
            </a:r>
            <a:endParaRPr lang="en-US" sz="3600" dirty="0">
              <a:latin typeface="Britannic Bold" panose="020B0903060703020204" pitchFamily="34" charset="0"/>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72</a:t>
            </a:fld>
            <a:endParaRPr lang="en-US" sz="1600" dirty="0"/>
          </a:p>
        </p:txBody>
      </p:sp>
      <p:pic>
        <p:nvPicPr>
          <p:cNvPr id="7" name="Picture 3"/>
          <p:cNvPicPr>
            <a:picLocks noChangeAspect="1" noChangeArrowheads="1"/>
          </p:cNvPicPr>
          <p:nvPr/>
        </p:nvPicPr>
        <p:blipFill>
          <a:blip r:embed="rId3" cstate="print"/>
          <a:srcRect/>
          <a:stretch>
            <a:fillRect/>
          </a:stretch>
        </p:blipFill>
        <p:spPr bwMode="auto">
          <a:xfrm>
            <a:off x="685800" y="990600"/>
            <a:ext cx="7736650" cy="5360325"/>
          </a:xfrm>
          <a:prstGeom prst="rect">
            <a:avLst/>
          </a:prstGeom>
          <a:noFill/>
          <a:ln w="9525">
            <a:noFill/>
            <a:miter lim="800000"/>
            <a:headEnd/>
            <a:tailEnd/>
          </a:ln>
        </p:spPr>
      </p:pic>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6.1 </a:t>
            </a:r>
            <a:r>
              <a:rPr lang="en-US" sz="3600" dirty="0" smtClean="0">
                <a:latin typeface="Britannic Bold" panose="020B0903060703020204" pitchFamily="34" charset="0"/>
              </a:rPr>
              <a:t>Class LinkedList: API (2/3)</a:t>
            </a:r>
            <a:endParaRPr lang="en-US" sz="3600" dirty="0">
              <a:latin typeface="Britannic Bold" panose="020B0903060703020204" pitchFamily="34" charset="0"/>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73</a:t>
            </a:fld>
            <a:endParaRPr lang="en-US" sz="1600" dirty="0"/>
          </a:p>
        </p:txBody>
      </p:sp>
      <p:pic>
        <p:nvPicPr>
          <p:cNvPr id="6" name="Picture 4"/>
          <p:cNvPicPr>
            <a:picLocks noChangeAspect="1" noChangeArrowheads="1"/>
          </p:cNvPicPr>
          <p:nvPr/>
        </p:nvPicPr>
        <p:blipFill>
          <a:blip r:embed="rId3" cstate="print"/>
          <a:srcRect/>
          <a:stretch>
            <a:fillRect/>
          </a:stretch>
        </p:blipFill>
        <p:spPr bwMode="auto">
          <a:xfrm>
            <a:off x="533400" y="1066800"/>
            <a:ext cx="7836600" cy="5346712"/>
          </a:xfrm>
          <a:prstGeom prst="rect">
            <a:avLst/>
          </a:prstGeom>
          <a:noFill/>
          <a:ln w="9525">
            <a:noFill/>
            <a:miter lim="800000"/>
            <a:headEnd/>
            <a:tailEnd/>
          </a:ln>
        </p:spPr>
      </p:pic>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6.1 </a:t>
            </a:r>
            <a:r>
              <a:rPr lang="en-US" sz="3600" dirty="0" smtClean="0">
                <a:latin typeface="Britannic Bold" panose="020B0903060703020204" pitchFamily="34" charset="0"/>
              </a:rPr>
              <a:t>Class LinkedList: API (3/3)</a:t>
            </a:r>
            <a:endParaRPr lang="en-US" sz="3600" dirty="0">
              <a:latin typeface="Britannic Bold" panose="020B0903060703020204" pitchFamily="34" charset="0"/>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74</a:t>
            </a:fld>
            <a:endParaRPr lang="en-US" sz="1600" dirty="0"/>
          </a:p>
        </p:txBody>
      </p:sp>
      <p:pic>
        <p:nvPicPr>
          <p:cNvPr id="7" name="Picture 2"/>
          <p:cNvPicPr>
            <a:picLocks noChangeAspect="1" noChangeArrowheads="1"/>
          </p:cNvPicPr>
          <p:nvPr/>
        </p:nvPicPr>
        <p:blipFill>
          <a:blip r:embed="rId3" cstate="print"/>
          <a:srcRect/>
          <a:stretch>
            <a:fillRect/>
          </a:stretch>
        </p:blipFill>
        <p:spPr bwMode="auto">
          <a:xfrm>
            <a:off x="609600" y="1066800"/>
            <a:ext cx="7772400" cy="5338494"/>
          </a:xfrm>
          <a:prstGeom prst="rect">
            <a:avLst/>
          </a:prstGeom>
          <a:noFill/>
          <a:ln w="9525">
            <a:noFill/>
            <a:miter lim="800000"/>
            <a:headEnd/>
            <a:tailEnd/>
          </a:ln>
        </p:spPr>
      </p:pic>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6.2 </a:t>
            </a:r>
            <a:r>
              <a:rPr lang="en-US" sz="3600" dirty="0" smtClean="0">
                <a:latin typeface="Britannic Bold" panose="020B0903060703020204" pitchFamily="34" charset="0"/>
              </a:rPr>
              <a:t>Class LinkedList (1/2)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smtClean="0"/>
              <a:t>An example use (Page 1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75</a:t>
            </a:fld>
            <a:endParaRPr lang="en-US" sz="1600" dirty="0"/>
          </a:p>
        </p:txBody>
      </p:sp>
      <p:grpSp>
        <p:nvGrpSpPr>
          <p:cNvPr id="4" name="Group 31"/>
          <p:cNvGrpSpPr/>
          <p:nvPr/>
        </p:nvGrpSpPr>
        <p:grpSpPr>
          <a:xfrm>
            <a:off x="304800" y="1371600"/>
            <a:ext cx="8534400" cy="4886980"/>
            <a:chOff x="304800" y="995779"/>
            <a:chExt cx="8686800" cy="4886980"/>
          </a:xfrm>
        </p:grpSpPr>
        <p:sp>
          <p:nvSpPr>
            <p:cNvPr id="7" name="TextBox 6"/>
            <p:cNvSpPr txBox="1"/>
            <p:nvPr/>
          </p:nvSpPr>
          <p:spPr>
            <a:xfrm>
              <a:off x="304800" y="1143000"/>
              <a:ext cx="8686800" cy="473975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66738" algn="l"/>
                  <a:tab pos="804863" algn="l"/>
                  <a:tab pos="1079500" algn="l"/>
                </a:tabLst>
              </a:pPr>
              <a:r>
                <a:rPr lang="en-US" sz="1600" b="1" dirty="0" smtClean="0">
                  <a:solidFill>
                    <a:srgbClr val="7030A0"/>
                  </a:solidFill>
                  <a:latin typeface="Courier New" pitchFamily="49" charset="0"/>
                  <a:cs typeface="Courier New" pitchFamily="49" charset="0"/>
                </a:rPr>
                <a:t>import</a:t>
              </a:r>
              <a:r>
                <a:rPr lang="en-US" sz="1600" b="1" dirty="0" smtClean="0">
                  <a:latin typeface="Courier New" pitchFamily="49" charset="0"/>
                  <a:cs typeface="Courier New" pitchFamily="49" charset="0"/>
                </a:rPr>
                <a:t> java.util.*;</a:t>
              </a:r>
            </a:p>
            <a:p>
              <a:pPr>
                <a:tabLst>
                  <a:tab pos="265113" algn="l"/>
                  <a:tab pos="566738" algn="l"/>
                  <a:tab pos="804863" algn="l"/>
                  <a:tab pos="1079500" algn="l"/>
                </a:tabLst>
              </a:pPr>
              <a:endParaRPr lang="en-US" sz="1000" b="1" dirty="0" smtClean="0">
                <a:latin typeface="Courier New" pitchFamily="49" charset="0"/>
                <a:cs typeface="Courier New" pitchFamily="49" charset="0"/>
              </a:endParaRPr>
            </a:p>
            <a:p>
              <a:pPr>
                <a:tabLst>
                  <a:tab pos="265113" algn="l"/>
                  <a:tab pos="566738" algn="l"/>
                  <a:tab pos="804863" algn="l"/>
                  <a:tab pos="1079500" algn="l"/>
                </a:tabLst>
              </a:pPr>
              <a:r>
                <a:rPr lang="en-US" sz="1600" b="1" dirty="0" smtClean="0">
                  <a:solidFill>
                    <a:srgbClr val="0000FF"/>
                  </a:solidFill>
                  <a:latin typeface="Courier New" pitchFamily="49" charset="0"/>
                  <a:cs typeface="Courier New" pitchFamily="49" charset="0"/>
                </a:rPr>
                <a:t>public class</a:t>
              </a:r>
              <a:r>
                <a:rPr lang="en-US" sz="1600" b="1" dirty="0" smtClean="0">
                  <a:latin typeface="Courier New" pitchFamily="49" charset="0"/>
                  <a:cs typeface="Courier New" pitchFamily="49" charset="0"/>
                </a:rPr>
                <a:t> TestLinkedListAPI {</a:t>
              </a:r>
            </a:p>
            <a:p>
              <a:pPr>
                <a:tabLst>
                  <a:tab pos="265113" algn="l"/>
                  <a:tab pos="566738" algn="l"/>
                  <a:tab pos="804863" algn="l"/>
                  <a:tab pos="1079500" algn="l"/>
                </a:tabLst>
              </a:pPr>
              <a:endParaRPr lang="en-US" sz="1000" b="1" dirty="0" smtClean="0">
                <a:latin typeface="Courier New" pitchFamily="49" charset="0"/>
                <a:cs typeface="Courier New" pitchFamily="49" charset="0"/>
              </a:endParaRP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static void </a:t>
              </a:r>
              <a:r>
                <a:rPr lang="en-US" sz="1600" b="1" dirty="0" smtClean="0">
                  <a:latin typeface="Courier New" pitchFamily="49" charset="0"/>
                  <a:cs typeface="Courier New" pitchFamily="49" charset="0"/>
                </a:rPr>
                <a:t>printList(LinkedList &lt;Integer&gt; alist) {</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a:t>
              </a:r>
              <a:r>
                <a:rPr lang="en-US" sz="1600" b="1" dirty="0" smtClean="0">
                  <a:solidFill>
                    <a:srgbClr val="006600"/>
                  </a:solidFill>
                  <a:latin typeface="Courier New" pitchFamily="49" charset="0"/>
                  <a:cs typeface="Courier New" pitchFamily="49" charset="0"/>
                </a:rPr>
                <a:t>"List is: "</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a:t>
              </a:r>
              <a:r>
                <a:rPr lang="nn-NO" sz="1600" b="1" dirty="0" smtClean="0">
                  <a:latin typeface="Courier New" pitchFamily="49" charset="0"/>
                  <a:cs typeface="Courier New" pitchFamily="49" charset="0"/>
                </a:rPr>
                <a:t> i = </a:t>
              </a:r>
              <a:r>
                <a:rPr lang="nn-NO" sz="1600" b="1" dirty="0" smtClean="0">
                  <a:solidFill>
                    <a:srgbClr val="006600"/>
                  </a:solidFill>
                  <a:latin typeface="Courier New" pitchFamily="49" charset="0"/>
                  <a:cs typeface="Courier New" pitchFamily="49" charset="0"/>
                </a:rPr>
                <a:t>0</a:t>
              </a:r>
              <a:r>
                <a:rPr lang="nn-NO" sz="1600" b="1" dirty="0" smtClean="0">
                  <a:latin typeface="Courier New" pitchFamily="49" charset="0"/>
                  <a:cs typeface="Courier New" pitchFamily="49" charset="0"/>
                </a:rPr>
                <a:t>; i &lt; alist.size(); i++)</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System.out.print(alist.get(i) + </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smtClean="0">
                  <a:latin typeface="Courier New" pitchFamily="49" charset="0"/>
                  <a:cs typeface="Courier New" pitchFamily="49" charset="0"/>
                </a:rPr>
                <a:t>	}</a:t>
              </a:r>
            </a:p>
            <a:p>
              <a:pPr>
                <a:tabLst>
                  <a:tab pos="265113" algn="l"/>
                  <a:tab pos="566738" algn="l"/>
                  <a:tab pos="804863" algn="l"/>
                  <a:tab pos="1079500" algn="l"/>
                </a:tabLst>
              </a:pPr>
              <a:endParaRPr lang="en-US" sz="1000" b="1" dirty="0" smtClean="0">
                <a:latin typeface="Courier New" pitchFamily="49" charset="0"/>
                <a:cs typeface="Courier New" pitchFamily="49" charset="0"/>
              </a:endParaRP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Print elements in the list and also delete them</a:t>
              </a: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static void </a:t>
              </a:r>
              <a:r>
                <a:rPr lang="en-US" sz="1600" b="1" dirty="0" smtClean="0">
                  <a:latin typeface="Courier New" pitchFamily="49" charset="0"/>
                  <a:cs typeface="Courier New" pitchFamily="49" charset="0"/>
                </a:rPr>
                <a:t>printListv2(LinkedList &lt;Integer&gt; alist) {</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a:t>
              </a:r>
              <a:r>
                <a:rPr lang="en-US" sz="1600" b="1" dirty="0" smtClean="0">
                  <a:solidFill>
                    <a:srgbClr val="006600"/>
                  </a:solidFill>
                  <a:latin typeface="Courier New" pitchFamily="49" charset="0"/>
                  <a:cs typeface="Courier New" pitchFamily="49" charset="0"/>
                </a:rPr>
                <a:t>"List is: "</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while </a:t>
              </a:r>
              <a:r>
                <a:rPr lang="en-US" sz="1600" b="1" dirty="0" smtClean="0">
                  <a:latin typeface="Courier New" pitchFamily="49" charset="0"/>
                  <a:cs typeface="Courier New" pitchFamily="49" charset="0"/>
                </a:rPr>
                <a:t>(alist.size()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    </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System.out.print(alist.element() + </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en-US" sz="1600" b="1" dirty="0" smtClean="0">
                  <a:latin typeface="Courier New" pitchFamily="49" charset="0"/>
                  <a:cs typeface="Courier New" pitchFamily="49" charset="0"/>
                </a:rPr>
                <a:t>			alist.removeFirst();</a:t>
              </a:r>
            </a:p>
            <a:p>
              <a:pPr>
                <a:tabLst>
                  <a:tab pos="265113" algn="l"/>
                  <a:tab pos="566738" algn="l"/>
                  <a:tab pos="804863" algn="l"/>
                  <a:tab pos="1079500" algn="l"/>
                </a:tabLst>
              </a:pPr>
              <a:r>
                <a:rPr lang="en-US" sz="1600" b="1" dirty="0" smtClean="0">
                  <a:latin typeface="Courier New" pitchFamily="49" charset="0"/>
                  <a:cs typeface="Courier New" pitchFamily="49" charset="0"/>
                </a:rPr>
                <a:t>		}</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TestLinkedListAPI.java</a:t>
              </a:r>
            </a:p>
          </p:txBody>
        </p:sp>
      </p:gr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6.2 </a:t>
            </a:r>
            <a:r>
              <a:rPr lang="en-US" sz="3600" dirty="0" smtClean="0">
                <a:latin typeface="Britannic Bold" panose="020B0903060703020204" pitchFamily="34" charset="0"/>
              </a:rPr>
              <a:t>Class LinkedList (2/2)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smtClean="0"/>
              <a:t>An example use (Page 2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76</a:t>
            </a:fld>
            <a:endParaRPr lang="en-US" sz="1600" dirty="0"/>
          </a:p>
        </p:txBody>
      </p:sp>
      <p:grpSp>
        <p:nvGrpSpPr>
          <p:cNvPr id="4" name="Group 31"/>
          <p:cNvGrpSpPr/>
          <p:nvPr/>
        </p:nvGrpSpPr>
        <p:grpSpPr>
          <a:xfrm>
            <a:off x="304800" y="1371600"/>
            <a:ext cx="8534400" cy="3809762"/>
            <a:chOff x="304800" y="995779"/>
            <a:chExt cx="8686800" cy="3809762"/>
          </a:xfrm>
        </p:grpSpPr>
        <p:sp>
          <p:nvSpPr>
            <p:cNvPr id="7" name="TextBox 6"/>
            <p:cNvSpPr txBox="1"/>
            <p:nvPr/>
          </p:nvSpPr>
          <p:spPr>
            <a:xfrm>
              <a:off x="304800" y="1143000"/>
              <a:ext cx="8686800" cy="366254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39750"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static void </a:t>
              </a:r>
              <a:r>
                <a:rPr lang="en-US" sz="1600" b="1" dirty="0" smtClean="0">
                  <a:latin typeface="Courier New" pitchFamily="49" charset="0"/>
                  <a:cs typeface="Courier New" pitchFamily="49" charset="0"/>
                </a:rPr>
                <a:t>main(String [] args) {</a:t>
              </a:r>
            </a:p>
            <a:p>
              <a:pPr>
                <a:tabLst>
                  <a:tab pos="265113" algn="l"/>
                  <a:tab pos="539750" algn="l"/>
                  <a:tab pos="804863" algn="l"/>
                  <a:tab pos="1079500" algn="l"/>
                </a:tabLst>
              </a:pPr>
              <a:r>
                <a:rPr lang="en-US" sz="1600" b="1" dirty="0" smtClean="0">
                  <a:latin typeface="Courier New" pitchFamily="49" charset="0"/>
                  <a:cs typeface="Courier New" pitchFamily="49" charset="0"/>
                </a:rPr>
                <a:t>		LinkedList &lt;Integer&gt; alist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LinkedList &lt;Integer&gt; ();</a:t>
              </a:r>
            </a:p>
            <a:p>
              <a:pPr>
                <a:tabLst>
                  <a:tab pos="265113" algn="l"/>
                  <a:tab pos="539750" algn="l"/>
                  <a:tab pos="804863" algn="l"/>
                  <a:tab pos="1079500"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a:t>
              </a:r>
              <a:r>
                <a:rPr lang="nn-NO" sz="1600" b="1" dirty="0" smtClean="0">
                  <a:latin typeface="Courier New" pitchFamily="49" charset="0"/>
                  <a:cs typeface="Courier New" pitchFamily="49" charset="0"/>
                </a:rPr>
                <a:t> i = </a:t>
              </a:r>
              <a:r>
                <a:rPr lang="nn-NO" sz="1600" b="1" dirty="0" smtClean="0">
                  <a:solidFill>
                    <a:srgbClr val="006600"/>
                  </a:solidFill>
                  <a:latin typeface="Courier New" pitchFamily="49" charset="0"/>
                  <a:cs typeface="Courier New" pitchFamily="49" charset="0"/>
                </a:rPr>
                <a:t>1</a:t>
              </a:r>
              <a:r>
                <a:rPr lang="nn-NO" sz="1600" b="1" dirty="0" smtClean="0">
                  <a:latin typeface="Courier New" pitchFamily="49" charset="0"/>
                  <a:cs typeface="Courier New" pitchFamily="49" charset="0"/>
                </a:rPr>
                <a:t>; i &lt;= </a:t>
              </a:r>
              <a:r>
                <a:rPr lang="nn-NO" sz="1600" b="1" dirty="0" smtClean="0">
                  <a:solidFill>
                    <a:srgbClr val="006600"/>
                  </a:solidFill>
                  <a:latin typeface="Courier New" pitchFamily="49" charset="0"/>
                  <a:cs typeface="Courier New" pitchFamily="49" charset="0"/>
                </a:rPr>
                <a:t>5</a:t>
              </a:r>
              <a:r>
                <a:rPr lang="nn-NO" sz="1600" b="1" dirty="0" smtClean="0">
                  <a:latin typeface="Courier New" pitchFamily="49" charset="0"/>
                  <a:cs typeface="Courier New" pitchFamily="49" charset="0"/>
                </a:rPr>
                <a:t>; i++)</a:t>
              </a:r>
            </a:p>
            <a:p>
              <a:pPr>
                <a:tabLst>
                  <a:tab pos="265113" algn="l"/>
                  <a:tab pos="539750" algn="l"/>
                  <a:tab pos="804863" algn="l"/>
                  <a:tab pos="1079500" algn="l"/>
                </a:tabLst>
              </a:pPr>
              <a:r>
                <a:rPr lang="en-US" sz="1600" b="1" dirty="0" smtClean="0">
                  <a:latin typeface="Courier New" pitchFamily="49" charset="0"/>
                  <a:cs typeface="Courier New" pitchFamily="49" charset="0"/>
                </a:rPr>
                <a:t>			alist.add(</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Integer(i));</a:t>
              </a:r>
            </a:p>
            <a:p>
              <a:pPr>
                <a:tabLst>
                  <a:tab pos="265113" algn="l"/>
                  <a:tab pos="539750" algn="l"/>
                  <a:tab pos="804863" algn="l"/>
                  <a:tab pos="1079500" algn="l"/>
                </a:tabLst>
              </a:pPr>
              <a:endParaRPr lang="en-US" sz="8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printList(alist);</a:t>
              </a:r>
            </a:p>
            <a:p>
              <a:pPr>
                <a:tabLst>
                  <a:tab pos="265113" algn="l"/>
                  <a:tab pos="539750" algn="l"/>
                  <a:tab pos="804863" algn="l"/>
                  <a:tab pos="1079500" algn="l"/>
                </a:tabLst>
              </a:pPr>
              <a:endParaRPr lang="en-US" sz="8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System.out.println(</a:t>
              </a:r>
              <a:r>
                <a:rPr lang="en-US" sz="1600" b="1" dirty="0" smtClean="0">
                  <a:solidFill>
                    <a:srgbClr val="006600"/>
                  </a:solidFill>
                  <a:latin typeface="Courier New" pitchFamily="49" charset="0"/>
                  <a:cs typeface="Courier New" pitchFamily="49" charset="0"/>
                </a:rPr>
                <a:t>"First element: " </a:t>
              </a:r>
              <a:r>
                <a:rPr lang="en-US" sz="1600" b="1" dirty="0" smtClean="0">
                  <a:latin typeface="Courier New" pitchFamily="49" charset="0"/>
                  <a:cs typeface="Courier New" pitchFamily="49" charset="0"/>
                </a:rPr>
                <a:t>+ alist.getFirst());	</a:t>
              </a:r>
              <a:endParaRPr lang="en-US" sz="10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System.out.println(</a:t>
              </a:r>
              <a:r>
                <a:rPr lang="en-US" sz="1600" b="1" dirty="0" smtClean="0">
                  <a:solidFill>
                    <a:srgbClr val="006600"/>
                  </a:solidFill>
                  <a:latin typeface="Courier New" pitchFamily="49" charset="0"/>
                  <a:cs typeface="Courier New" pitchFamily="49" charset="0"/>
                </a:rPr>
                <a:t>"Last element: "  </a:t>
              </a:r>
              <a:r>
                <a:rPr lang="en-US" sz="1600" b="1" dirty="0" smtClean="0">
                  <a:latin typeface="Courier New" pitchFamily="49" charset="0"/>
                  <a:cs typeface="Courier New" pitchFamily="49" charset="0"/>
                </a:rPr>
                <a:t>+ alist.getLast());</a:t>
              </a:r>
            </a:p>
            <a:p>
              <a:pPr>
                <a:tabLst>
                  <a:tab pos="265113" algn="l"/>
                  <a:tab pos="539750" algn="l"/>
                  <a:tab pos="804863" algn="l"/>
                  <a:tab pos="1079500" algn="l"/>
                </a:tabLst>
              </a:pPr>
              <a:endParaRPr lang="en-US" sz="8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alist.addFirst(</a:t>
              </a:r>
              <a:r>
                <a:rPr lang="en-US" sz="1600" b="1" dirty="0" smtClean="0">
                  <a:solidFill>
                    <a:srgbClr val="006600"/>
                  </a:solidFill>
                  <a:latin typeface="Courier New" pitchFamily="49" charset="0"/>
                  <a:cs typeface="Courier New" pitchFamily="49" charset="0"/>
                </a:rPr>
                <a:t>888</a:t>
              </a:r>
              <a:r>
                <a:rPr lang="en-US" sz="1600" b="1" dirty="0" smtClean="0">
                  <a:latin typeface="Courier New" pitchFamily="49" charset="0"/>
                  <a:cs typeface="Courier New" pitchFamily="49" charset="0"/>
                </a:rPr>
                <a:t>);</a:t>
              </a:r>
            </a:p>
            <a:p>
              <a:pPr>
                <a:tabLst>
                  <a:tab pos="265113" algn="l"/>
                  <a:tab pos="539750" algn="l"/>
                  <a:tab pos="804863" algn="l"/>
                  <a:tab pos="1079500" algn="l"/>
                </a:tabLst>
              </a:pPr>
              <a:r>
                <a:rPr lang="en-US" sz="1600" b="1" dirty="0" smtClean="0">
                  <a:latin typeface="Courier New" pitchFamily="49" charset="0"/>
                  <a:cs typeface="Courier New" pitchFamily="49" charset="0"/>
                </a:rPr>
                <a:t>		alist.addLast(</a:t>
              </a:r>
              <a:r>
                <a:rPr lang="en-US" sz="1600" b="1" dirty="0" smtClean="0">
                  <a:solidFill>
                    <a:srgbClr val="006600"/>
                  </a:solidFill>
                  <a:latin typeface="Courier New" pitchFamily="49" charset="0"/>
                  <a:cs typeface="Courier New" pitchFamily="49" charset="0"/>
                </a:rPr>
                <a:t>999</a:t>
              </a:r>
              <a:r>
                <a:rPr lang="en-US" sz="1600" b="1" dirty="0" smtClean="0">
                  <a:latin typeface="Courier New" pitchFamily="49" charset="0"/>
                  <a:cs typeface="Courier New" pitchFamily="49" charset="0"/>
                </a:rPr>
                <a:t>);</a:t>
              </a:r>
            </a:p>
            <a:p>
              <a:pPr>
                <a:tabLst>
                  <a:tab pos="265113" algn="l"/>
                  <a:tab pos="539750" algn="l"/>
                  <a:tab pos="804863" algn="l"/>
                  <a:tab pos="1079500" algn="l"/>
                </a:tabLst>
              </a:pPr>
              <a:r>
                <a:rPr lang="en-US" sz="1600" b="1" dirty="0" smtClean="0">
                  <a:latin typeface="Courier New" pitchFamily="49" charset="0"/>
                  <a:cs typeface="Courier New" pitchFamily="49" charset="0"/>
                </a:rPr>
                <a:t>		printListv2(alist);</a:t>
              </a:r>
            </a:p>
            <a:p>
              <a:pPr>
                <a:tabLst>
                  <a:tab pos="265113" algn="l"/>
                  <a:tab pos="539750" algn="l"/>
                  <a:tab pos="804863" algn="l"/>
                  <a:tab pos="1079500" algn="l"/>
                </a:tabLst>
              </a:pPr>
              <a:r>
                <a:rPr lang="en-US" sz="1600" b="1" dirty="0" smtClean="0">
                  <a:latin typeface="Courier New" pitchFamily="49" charset="0"/>
                  <a:cs typeface="Courier New" pitchFamily="49" charset="0"/>
                </a:rPr>
                <a:t>		printList(alist);</a:t>
              </a:r>
            </a:p>
            <a:p>
              <a:pPr>
                <a:tabLst>
                  <a:tab pos="265113" algn="l"/>
                  <a:tab pos="539750" algn="l"/>
                  <a:tab pos="804863" algn="l"/>
                  <a:tab pos="1079500" algn="l"/>
                </a:tabLst>
              </a:pPr>
              <a:r>
                <a:rPr lang="en-US" sz="1600" b="1" dirty="0" smtClean="0">
                  <a:latin typeface="Courier New" pitchFamily="49" charset="0"/>
                  <a:cs typeface="Courier New" pitchFamily="49" charset="0"/>
                </a:rPr>
                <a:t>	}  </a:t>
              </a:r>
            </a:p>
            <a:p>
              <a:pPr>
                <a:tabLst>
                  <a:tab pos="265113" algn="l"/>
                  <a:tab pos="539750" algn="l"/>
                  <a:tab pos="804863" algn="l"/>
                  <a:tab pos="1079500" algn="l"/>
                </a:tabLst>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TestLinkedListAPI.java</a:t>
              </a:r>
            </a:p>
          </p:txBody>
        </p:sp>
      </p:grpSp>
      <p:sp>
        <p:nvSpPr>
          <p:cNvPr id="11"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3" name="Rectangle 37"/>
          <p:cNvSpPr>
            <a:spLocks noChangeArrowheads="1"/>
          </p:cNvSpPr>
          <p:nvPr/>
        </p:nvSpPr>
        <p:spPr bwMode="auto">
          <a:xfrm>
            <a:off x="1066800" y="4771311"/>
            <a:ext cx="7696200" cy="1569660"/>
          </a:xfrm>
          <a:prstGeom prst="rect">
            <a:avLst/>
          </a:prstGeom>
          <a:solidFill>
            <a:srgbClr val="CCFFCC"/>
          </a:solidFill>
          <a:ln w="9525" algn="ctr">
            <a:solidFill>
              <a:schemeClr val="tx1"/>
            </a:solidFill>
            <a:miter lim="800000"/>
            <a:headEnd/>
            <a:tailEnd/>
          </a:ln>
          <a:effectLst/>
        </p:spPr>
        <p:txBody>
          <a:bodyPr wrap="square" anchor="ctr">
            <a:spAutoFit/>
          </a:bodyPr>
          <a:lstStyle/>
          <a:p>
            <a:pPr>
              <a:defRPr/>
            </a:pPr>
            <a:r>
              <a:rPr lang="en-US" sz="1600" b="1" dirty="0" smtClean="0">
                <a:latin typeface="Courier New" pitchFamily="49" charset="0"/>
                <a:cs typeface="Courier New" pitchFamily="49" charset="0"/>
              </a:rPr>
              <a:t>List is: 1      2       3       4       5</a:t>
            </a:r>
          </a:p>
          <a:p>
            <a:pPr>
              <a:defRPr/>
            </a:pPr>
            <a:r>
              <a:rPr lang="en-US" sz="1600" b="1" dirty="0" smtClean="0">
                <a:latin typeface="Courier New" pitchFamily="49" charset="0"/>
                <a:cs typeface="Courier New" pitchFamily="49" charset="0"/>
              </a:rPr>
              <a:t>List is: 1      2       3       4       5</a:t>
            </a:r>
          </a:p>
          <a:p>
            <a:pPr>
              <a:defRPr/>
            </a:pPr>
            <a:r>
              <a:rPr lang="en-US" sz="1600" b="1" dirty="0" smtClean="0">
                <a:latin typeface="Courier New" pitchFamily="49" charset="0"/>
                <a:cs typeface="Courier New" pitchFamily="49" charset="0"/>
              </a:rPr>
              <a:t>First element: 1</a:t>
            </a:r>
          </a:p>
          <a:p>
            <a:pPr>
              <a:defRPr/>
            </a:pPr>
            <a:r>
              <a:rPr lang="en-US" sz="1600" b="1" dirty="0" smtClean="0">
                <a:latin typeface="Courier New" pitchFamily="49" charset="0"/>
                <a:cs typeface="Courier New" pitchFamily="49" charset="0"/>
              </a:rPr>
              <a:t>Last element: 5</a:t>
            </a:r>
          </a:p>
          <a:p>
            <a:pPr>
              <a:defRPr/>
            </a:pPr>
            <a:r>
              <a:rPr lang="en-US" sz="1600" b="1" dirty="0" smtClean="0">
                <a:latin typeface="Courier New" pitchFamily="49" charset="0"/>
                <a:cs typeface="Courier New" pitchFamily="49" charset="0"/>
              </a:rPr>
              <a:t>List is: 888    1       2       3       4        5       999</a:t>
            </a:r>
          </a:p>
          <a:p>
            <a:pPr>
              <a:defRPr/>
            </a:pPr>
            <a:r>
              <a:rPr lang="en-US" sz="1600" b="1" dirty="0" smtClean="0">
                <a:latin typeface="Courier New" pitchFamily="49" charset="0"/>
                <a:cs typeface="Courier New" pitchFamily="49" charset="0"/>
              </a:rPr>
              <a:t>List is:</a:t>
            </a:r>
            <a:endParaRPr lang="en-US" sz="1600" b="1" dirty="0">
              <a:latin typeface="Courier New" pitchFamily="49" charset="0"/>
              <a:cs typeface="Courier New" pitchFamily="49" charset="0"/>
            </a:endParaRPr>
          </a:p>
        </p:txBody>
      </p:sp>
      <p:sp>
        <p:nvSpPr>
          <p:cNvPr id="1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latin typeface="Britannic Bold" panose="020B0903060703020204" pitchFamily="34" charset="0"/>
              </a:rPr>
              <a:t>Why “reinvent the wheel”?</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600"/>
              <a:t>In a data structures course, students are often asked to implement well-known data structures.</a:t>
            </a:r>
          </a:p>
          <a:p>
            <a:pPr>
              <a:spcBef>
                <a:spcPts val="600"/>
              </a:spcBef>
            </a:pPr>
            <a:r>
              <a:rPr lang="en-US" sz="2600" smtClean="0"/>
              <a:t>A question we sometimes hear from students: </a:t>
            </a:r>
            <a:r>
              <a:rPr lang="en-US" sz="2600" smtClean="0">
                <a:solidFill>
                  <a:srgbClr val="0000FF"/>
                </a:solidFill>
              </a:rPr>
              <a:t>“Since there is the API, why do we need to learn to write our own code to implement a data structure like linked list?”</a:t>
            </a:r>
          </a:p>
          <a:p>
            <a:pPr>
              <a:spcBef>
                <a:spcPts val="600"/>
              </a:spcBef>
            </a:pPr>
            <a:r>
              <a:rPr lang="en-US" sz="2600" smtClean="0"/>
              <a:t>Writing the code allows you to gain an indepth understanding of the data structures and their operations</a:t>
            </a:r>
          </a:p>
          <a:p>
            <a:pPr>
              <a:spcBef>
                <a:spcPts val="600"/>
              </a:spcBef>
            </a:pPr>
            <a:r>
              <a:rPr lang="en-US" sz="2600" smtClean="0"/>
              <a:t>The understanding will allow you to appreciate their complexity analysis (to be covered later) and use the API effectively</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77</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7 </a:t>
            </a:r>
            <a:r>
              <a:rPr lang="en-US" sz="3600" dirty="0" smtClean="0">
                <a:latin typeface="Britannic Bold" panose="020B0903060703020204" pitchFamily="34" charset="0"/>
              </a:rPr>
              <a:t>Summary (1/2)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smtClean="0"/>
              <a:t>We learn to create our own data structure</a:t>
            </a:r>
          </a:p>
          <a:p>
            <a:pPr lvl="1">
              <a:spcBef>
                <a:spcPts val="600"/>
              </a:spcBef>
            </a:pPr>
            <a:r>
              <a:rPr lang="en-US" sz="2400" dirty="0" smtClean="0"/>
              <a:t>In creating our own data structure, we face 3 difficulties:</a:t>
            </a:r>
          </a:p>
          <a:p>
            <a:pPr marL="1371600" lvl="2" indent="-457200">
              <a:spcBef>
                <a:spcPts val="600"/>
              </a:spcBef>
              <a:buClr>
                <a:schemeClr val="tx1"/>
              </a:buClr>
              <a:buSzPct val="100000"/>
              <a:buFont typeface="+mj-lt"/>
              <a:buAutoNum type="arabicPeriod"/>
            </a:pPr>
            <a:r>
              <a:rPr lang="en-US" sz="2000" dirty="0" smtClean="0">
                <a:solidFill>
                  <a:srgbClr val="0000FF"/>
                </a:solidFill>
              </a:rPr>
              <a:t>Re-use of codes </a:t>
            </a:r>
            <a:r>
              <a:rPr lang="en-US" sz="2000" dirty="0" smtClean="0"/>
              <a:t>(inheritance confusion)</a:t>
            </a:r>
          </a:p>
          <a:p>
            <a:pPr marL="1371600" lvl="2" indent="-457200">
              <a:spcBef>
                <a:spcPts val="600"/>
              </a:spcBef>
              <a:buClrTx/>
              <a:buSzPct val="100000"/>
              <a:buFont typeface="+mj-lt"/>
              <a:buAutoNum type="arabicPeriod"/>
            </a:pPr>
            <a:r>
              <a:rPr lang="en-US" sz="2000" dirty="0" smtClean="0"/>
              <a:t>Manipulation of </a:t>
            </a:r>
            <a:r>
              <a:rPr lang="en-US" sz="2000" dirty="0" smtClean="0">
                <a:solidFill>
                  <a:srgbClr val="0000FF"/>
                </a:solidFill>
              </a:rPr>
              <a:t>pointers/references </a:t>
            </a:r>
            <a:r>
              <a:rPr lang="en-US" sz="2000" dirty="0" smtClean="0"/>
              <a:t>(The sequence of statements is important! With the wrong sequence, the result will be wrong.)</a:t>
            </a:r>
          </a:p>
          <a:p>
            <a:pPr marL="1371600" lvl="2" indent="-457200">
              <a:spcBef>
                <a:spcPts val="600"/>
              </a:spcBef>
              <a:buClrTx/>
              <a:buSzPct val="100000"/>
              <a:buFont typeface="+mj-lt"/>
              <a:buAutoNum type="arabicPeriod"/>
            </a:pPr>
            <a:r>
              <a:rPr lang="en-US" sz="2000" dirty="0" smtClean="0"/>
              <a:t>Careful with all the </a:t>
            </a:r>
            <a:r>
              <a:rPr lang="en-US" sz="2000" dirty="0" smtClean="0">
                <a:solidFill>
                  <a:srgbClr val="0000FF"/>
                </a:solidFill>
              </a:rPr>
              <a:t>boundary cases</a:t>
            </a:r>
          </a:p>
          <a:p>
            <a:pPr lvl="1">
              <a:spcBef>
                <a:spcPts val="600"/>
              </a:spcBef>
            </a:pPr>
            <a:r>
              <a:rPr lang="en-US" sz="2400" dirty="0" smtClean="0"/>
              <a:t>Drawings are very helpful in understanding the cases (point 3), which then can help in knowing what can be used/manipulated (points 1 and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78</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16083082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7 </a:t>
            </a:r>
            <a:r>
              <a:rPr lang="en-US" sz="3600" dirty="0" smtClean="0">
                <a:latin typeface="Britannic Bold" panose="020B0903060703020204" pitchFamily="34" charset="0"/>
              </a:rPr>
              <a:t>Summary (2/2)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smtClean="0"/>
              <a:t>Once we can get through this lecture, the rest should be smooth sailing as all the rest are similar in nature</a:t>
            </a:r>
          </a:p>
          <a:p>
            <a:pPr lvl="1">
              <a:spcBef>
                <a:spcPts val="600"/>
              </a:spcBef>
            </a:pPr>
            <a:r>
              <a:rPr lang="en-US" sz="2400" dirty="0" smtClean="0"/>
              <a:t>You should try to add more methods to our versions of LinkedList, or to extend ListNode to other type of node</a:t>
            </a:r>
          </a:p>
          <a:p>
            <a:pPr>
              <a:spcBef>
                <a:spcPts val="1200"/>
              </a:spcBef>
            </a:pPr>
            <a:r>
              <a:rPr lang="en-US" sz="2800" dirty="0" smtClean="0"/>
              <a:t>Please do not forget that the Java Library class is much more comprehensive than our own – for sit-in labs and exam, please use whichever one as you are told if stated. </a:t>
            </a:r>
            <a:endParaRPr lang="en-US" sz="2800" dirty="0" smtClean="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79</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752" y="228600"/>
            <a:ext cx="7862047" cy="788988"/>
          </a:xfrm>
        </p:spPr>
        <p:txBody>
          <a:bodyPr/>
          <a:lstStyle/>
          <a:p>
            <a:r>
              <a:rPr lang="en-US" sz="3600" dirty="0" smtClean="0">
                <a:latin typeface="Britannic Bold" panose="020B0903060703020204" pitchFamily="34" charset="0"/>
              </a:rPr>
              <a:t>ADT of a List (1/3)</a:t>
            </a:r>
            <a:endParaRPr lang="en-US" sz="3600" b="1" dirty="0">
              <a:latin typeface="Britannic Bold" panose="020B0903060703020204" pitchFamily="34" charset="0"/>
            </a:endParaRPr>
          </a:p>
        </p:txBody>
      </p:sp>
      <p:sp>
        <p:nvSpPr>
          <p:cNvPr id="3" name="Content Placeholder 2"/>
          <p:cNvSpPr>
            <a:spLocks noGrp="1"/>
          </p:cNvSpPr>
          <p:nvPr>
            <p:ph idx="1"/>
          </p:nvPr>
        </p:nvSpPr>
        <p:spPr>
          <a:xfrm>
            <a:off x="655026" y="990600"/>
            <a:ext cx="8031773" cy="5486400"/>
          </a:xfrm>
        </p:spPr>
        <p:txBody>
          <a:bodyPr>
            <a:normAutofit/>
          </a:bodyPr>
          <a:lstStyle/>
          <a:p>
            <a:pPr marL="457200" indent="-457200">
              <a:lnSpc>
                <a:spcPct val="110000"/>
              </a:lnSpc>
              <a:buClr>
                <a:schemeClr val="bg2"/>
              </a:buClr>
              <a:buSzPct val="100000"/>
              <a:buFont typeface="Wingdings" pitchFamily="2" charset="2"/>
              <a:buChar char="q"/>
              <a:defRPr/>
            </a:pPr>
            <a:r>
              <a:rPr lang="en-GB" sz="2400" dirty="0" smtClean="0">
                <a:solidFill>
                  <a:srgbClr val="0000FF"/>
                </a:solidFill>
              </a:rPr>
              <a:t>A list ADT is a dynamic linear data structure</a:t>
            </a:r>
          </a:p>
          <a:p>
            <a:pPr marL="989013" lvl="2" indent="-457200">
              <a:spcBef>
                <a:spcPts val="0"/>
              </a:spcBef>
              <a:buClr>
                <a:schemeClr val="bg2"/>
              </a:buClr>
              <a:buSzPct val="100000"/>
              <a:buFont typeface="Wingdings" pitchFamily="2" charset="2"/>
              <a:buChar char="§"/>
            </a:pPr>
            <a:r>
              <a:rPr lang="en-GB" sz="2000" dirty="0" smtClean="0"/>
              <a:t>A collection of data items, accessible one after another starting from the beginning (head) of the list</a:t>
            </a:r>
            <a:endParaRPr lang="en-GB" sz="2400" dirty="0" smtClean="0">
              <a:solidFill>
                <a:srgbClr val="0000FF"/>
              </a:solidFill>
            </a:endParaRPr>
          </a:p>
          <a:p>
            <a:pPr marL="457200" lvl="0" indent="-457200">
              <a:lnSpc>
                <a:spcPct val="110000"/>
              </a:lnSpc>
              <a:spcBef>
                <a:spcPts val="1200"/>
              </a:spcBef>
              <a:buClr>
                <a:schemeClr val="bg2"/>
              </a:buClr>
              <a:buSzPct val="100000"/>
              <a:buFont typeface="Wingdings" pitchFamily="2" charset="2"/>
              <a:buChar char="q"/>
              <a:defRPr/>
            </a:pPr>
            <a:r>
              <a:rPr lang="en-GB" sz="2400" dirty="0" smtClean="0">
                <a:solidFill>
                  <a:srgbClr val="0000FF"/>
                </a:solidFill>
              </a:rPr>
              <a:t>Examples of List ADT operations:</a:t>
            </a:r>
          </a:p>
          <a:p>
            <a:pPr marL="989013" lvl="2" indent="-457200">
              <a:lnSpc>
                <a:spcPct val="110000"/>
              </a:lnSpc>
              <a:spcBef>
                <a:spcPts val="0"/>
              </a:spcBef>
              <a:buClr>
                <a:schemeClr val="bg2"/>
              </a:buClr>
              <a:buSzPct val="100000"/>
              <a:buFont typeface="Wingdings" pitchFamily="2" charset="2"/>
              <a:buChar char="§"/>
            </a:pPr>
            <a:r>
              <a:rPr lang="en-GB" sz="2000" dirty="0" smtClean="0"/>
              <a:t>Create an empty list</a:t>
            </a:r>
          </a:p>
          <a:p>
            <a:pPr marL="989013" lvl="2" indent="-457200">
              <a:lnSpc>
                <a:spcPct val="110000"/>
              </a:lnSpc>
              <a:spcBef>
                <a:spcPts val="0"/>
              </a:spcBef>
              <a:buClr>
                <a:schemeClr val="bg2"/>
              </a:buClr>
              <a:buSzPct val="100000"/>
              <a:buFont typeface="Wingdings" pitchFamily="2" charset="2"/>
              <a:buChar char="§"/>
            </a:pPr>
            <a:r>
              <a:rPr lang="en-GB" sz="2000" dirty="0" smtClean="0"/>
              <a:t>Determine whether a list is empty</a:t>
            </a:r>
          </a:p>
          <a:p>
            <a:pPr marL="989013" lvl="2" indent="-457200">
              <a:lnSpc>
                <a:spcPct val="110000"/>
              </a:lnSpc>
              <a:spcBef>
                <a:spcPts val="0"/>
              </a:spcBef>
              <a:buClr>
                <a:schemeClr val="bg2"/>
              </a:buClr>
              <a:buSzPct val="100000"/>
              <a:buFont typeface="Wingdings" pitchFamily="2" charset="2"/>
              <a:buChar char="§"/>
            </a:pPr>
            <a:r>
              <a:rPr lang="en-GB" sz="2000" dirty="0" smtClean="0"/>
              <a:t>Determine number of items in the list</a:t>
            </a:r>
          </a:p>
          <a:p>
            <a:pPr marL="989013" lvl="2" indent="-457200">
              <a:lnSpc>
                <a:spcPct val="110000"/>
              </a:lnSpc>
              <a:spcBef>
                <a:spcPts val="0"/>
              </a:spcBef>
              <a:buClr>
                <a:schemeClr val="bg2"/>
              </a:buClr>
              <a:buSzPct val="100000"/>
              <a:buFont typeface="Wingdings" pitchFamily="2" charset="2"/>
              <a:buChar char="§"/>
            </a:pPr>
            <a:r>
              <a:rPr lang="en-GB" sz="2000" dirty="0" smtClean="0"/>
              <a:t>Add an item at a given position</a:t>
            </a:r>
          </a:p>
          <a:p>
            <a:pPr marL="989013" lvl="2" indent="-457200">
              <a:lnSpc>
                <a:spcPct val="110000"/>
              </a:lnSpc>
              <a:spcBef>
                <a:spcPts val="0"/>
              </a:spcBef>
              <a:buClr>
                <a:schemeClr val="bg2"/>
              </a:buClr>
              <a:buSzPct val="100000"/>
              <a:buFont typeface="Wingdings" pitchFamily="2" charset="2"/>
              <a:buChar char="§"/>
            </a:pPr>
            <a:r>
              <a:rPr lang="en-GB" sz="2000" dirty="0" smtClean="0"/>
              <a:t>Remove an item at a position</a:t>
            </a:r>
          </a:p>
          <a:p>
            <a:pPr marL="989013" lvl="2" indent="-457200">
              <a:lnSpc>
                <a:spcPct val="110000"/>
              </a:lnSpc>
              <a:spcBef>
                <a:spcPts val="0"/>
              </a:spcBef>
              <a:buClr>
                <a:schemeClr val="bg2"/>
              </a:buClr>
              <a:buSzPct val="100000"/>
              <a:buFont typeface="Wingdings" pitchFamily="2" charset="2"/>
              <a:buChar char="§"/>
            </a:pPr>
            <a:r>
              <a:rPr lang="en-GB" sz="2000" dirty="0" smtClean="0"/>
              <a:t>Remove all items</a:t>
            </a:r>
          </a:p>
          <a:p>
            <a:pPr marL="989013" lvl="2" indent="-457200">
              <a:lnSpc>
                <a:spcPct val="110000"/>
              </a:lnSpc>
              <a:spcBef>
                <a:spcPts val="0"/>
              </a:spcBef>
              <a:buClr>
                <a:schemeClr val="bg2"/>
              </a:buClr>
              <a:buSzPct val="100000"/>
              <a:buFont typeface="Wingdings" pitchFamily="2" charset="2"/>
              <a:buChar char="§"/>
            </a:pPr>
            <a:r>
              <a:rPr lang="en-GB" sz="2000" dirty="0" smtClean="0"/>
              <a:t>Read an item from the list at a position</a:t>
            </a:r>
            <a:endParaRPr lang="en-GB" sz="2000" dirty="0" smtClean="0">
              <a:solidFill>
                <a:srgbClr val="00B050"/>
              </a:solidFill>
            </a:endParaRPr>
          </a:p>
          <a:p>
            <a:pPr marL="457200" indent="-457200">
              <a:spcBef>
                <a:spcPts val="1200"/>
              </a:spcBef>
              <a:buClr>
                <a:schemeClr val="bg2"/>
              </a:buClr>
              <a:buSzPct val="100000"/>
              <a:buFont typeface="Wingdings" pitchFamily="2" charset="2"/>
              <a:buChar char="q"/>
            </a:pPr>
            <a:r>
              <a:rPr lang="en-GB" sz="2400" dirty="0" smtClean="0">
                <a:solidFill>
                  <a:srgbClr val="006600"/>
                </a:solidFill>
              </a:rPr>
              <a:t>The next slide on the basic list interface does not have all the above operations… we will slowly build up these operations in list beyond the basic list. </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8</a:t>
            </a:fld>
            <a:endParaRPr lang="en-US" sz="1600" dirty="0"/>
          </a:p>
        </p:txBody>
      </p:sp>
      <p:sp>
        <p:nvSpPr>
          <p:cNvPr id="10" name="TextBox 9"/>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dirty="0" smtClean="0">
                <a:solidFill>
                  <a:srgbClr val="C00000"/>
                </a:solidFill>
                <a:latin typeface="Britannic Bold" panose="020B0903060703020204" pitchFamily="34" charset="0"/>
              </a:rPr>
              <a:t>. </a:t>
            </a:r>
            <a:r>
              <a:rPr lang="en-US" sz="2400" dirty="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
        <p:nvSpPr>
          <p:cNvPr id="4" name="TextBox 3"/>
          <p:cNvSpPr txBox="1"/>
          <p:nvPr/>
        </p:nvSpPr>
        <p:spPr>
          <a:xfrm>
            <a:off x="6928338" y="1890346"/>
            <a:ext cx="1925516" cy="954107"/>
          </a:xfrm>
          <a:prstGeom prst="rect">
            <a:avLst/>
          </a:prstGeom>
          <a:solidFill>
            <a:schemeClr val="accent2">
              <a:lumMod val="20000"/>
              <a:lumOff val="80000"/>
            </a:schemeClr>
          </a:solidFill>
          <a:ln>
            <a:solidFill>
              <a:schemeClr val="tx1"/>
            </a:solidFill>
          </a:ln>
        </p:spPr>
        <p:txBody>
          <a:bodyPr wrap="square" rtlCol="0">
            <a:spAutoFit/>
          </a:bodyPr>
          <a:lstStyle/>
          <a:p>
            <a:r>
              <a:rPr lang="en-US" sz="1400" dirty="0" smtClean="0"/>
              <a:t>You will learn non-linear data structures such as trees and graphs in CS2010.</a:t>
            </a:r>
            <a:endParaRPr lang="en-US" sz="1400" dirty="0"/>
          </a:p>
        </p:txBody>
      </p:sp>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8 </a:t>
            </a:r>
            <a:r>
              <a:rPr lang="en-US" sz="3600" dirty="0" smtClean="0">
                <a:latin typeface="Britannic Bold" panose="020B0903060703020204" pitchFamily="34" charset="0"/>
              </a:rPr>
              <a:t>Practice Exercises</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smtClean="0"/>
              <a:t>Exercise #28: List Reversal</a:t>
            </a:r>
          </a:p>
          <a:p>
            <a:pPr>
              <a:spcBef>
                <a:spcPts val="600"/>
              </a:spcBef>
            </a:pPr>
            <a:r>
              <a:rPr lang="en-US" sz="2800" dirty="0" smtClean="0"/>
              <a:t>Exercise #29: Self-Adjusting List</a:t>
            </a:r>
          </a:p>
          <a:p>
            <a:pPr>
              <a:spcBef>
                <a:spcPts val="600"/>
              </a:spcBef>
            </a:pPr>
            <a:r>
              <a:rPr lang="en-US" sz="2800" dirty="0" smtClean="0"/>
              <a:t>Exercise #30: Sorted Linked List</a:t>
            </a:r>
          </a:p>
          <a:p>
            <a:pPr>
              <a:spcBef>
                <a:spcPts val="600"/>
              </a:spcBef>
            </a:pPr>
            <a:endParaRPr lang="en-US" sz="2800" dirty="0" smtClean="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80</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9 </a:t>
            </a:r>
            <a:r>
              <a:rPr lang="en-US" sz="3600" dirty="0" smtClean="0">
                <a:latin typeface="Britannic Bold" panose="020B0903060703020204" pitchFamily="34" charset="0"/>
              </a:rPr>
              <a:t>Visualising Data Structures</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smtClean="0"/>
              <a:t>See </a:t>
            </a:r>
            <a:r>
              <a:rPr lang="en-US" sz="2800" dirty="0" smtClean="0">
                <a:hlinkClick r:id="rId3"/>
              </a:rPr>
              <a:t>http://visualgo.net</a:t>
            </a:r>
            <a:endParaRPr lang="en-US" sz="2800" dirty="0" smtClean="0"/>
          </a:p>
          <a:p>
            <a:pPr lvl="1">
              <a:spcBef>
                <a:spcPts val="600"/>
              </a:spcBef>
            </a:pPr>
            <a:r>
              <a:rPr lang="en-US" sz="2400" dirty="0" smtClean="0"/>
              <a:t>Click on “Linked List, Stack, Queue”</a:t>
            </a:r>
          </a:p>
          <a:p>
            <a:pPr lvl="1">
              <a:spcBef>
                <a:spcPts val="600"/>
              </a:spcBef>
            </a:pPr>
            <a:r>
              <a:rPr lang="en-US" sz="2400" dirty="0" smtClean="0"/>
              <a:t>(Non-linear data structures such as trees and graphs will be covered in CS2010.)</a:t>
            </a:r>
          </a:p>
          <a:p>
            <a:pPr>
              <a:spcBef>
                <a:spcPts val="600"/>
              </a:spcBef>
            </a:pPr>
            <a:r>
              <a:rPr lang="en-US" sz="2800" dirty="0"/>
              <a:t>See </a:t>
            </a:r>
            <a:r>
              <a:rPr lang="en-US" sz="2800" dirty="0" smtClean="0"/>
              <a:t/>
            </a:r>
            <a:br>
              <a:rPr lang="en-US" sz="2800" dirty="0" smtClean="0"/>
            </a:br>
            <a:r>
              <a:rPr lang="en-US" sz="2000" dirty="0" smtClean="0">
                <a:hlinkClick r:id="rId4"/>
              </a:rPr>
              <a:t>http</a:t>
            </a:r>
            <a:r>
              <a:rPr lang="en-US" sz="2000" dirty="0">
                <a:hlinkClick r:id="rId4"/>
              </a:rPr>
              <a:t>://www.cs.usfca.edu/~</a:t>
            </a:r>
            <a:r>
              <a:rPr lang="en-US" sz="2000" dirty="0" smtClean="0">
                <a:hlinkClick r:id="rId4"/>
              </a:rPr>
              <a:t>galles/visualization/Algorithms.html</a:t>
            </a:r>
            <a:r>
              <a:rPr lang="en-US" sz="2000" dirty="0" smtClean="0"/>
              <a:t> </a:t>
            </a:r>
            <a:endParaRPr lang="en-US" sz="2000" dirty="0"/>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81</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278104815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685800"/>
          </a:xfrm>
        </p:spPr>
        <p:txBody>
          <a:bodyPr>
            <a:noAutofit/>
          </a:bodyPr>
          <a:lstStyle/>
          <a:p>
            <a:pPr algn="ctr">
              <a:buNone/>
            </a:pPr>
            <a:r>
              <a:rPr lang="en-US" sz="4400" dirty="0" smtClean="0"/>
              <a:t>End of file</a:t>
            </a:r>
            <a:endParaRPr lang="en-US" sz="4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dirty="0" smtClean="0">
                <a:solidFill>
                  <a:srgbClr val="C00000"/>
                </a:solidFill>
                <a:latin typeface="Britannic Bold" panose="020B0903060703020204" pitchFamily="34" charset="0"/>
              </a:rPr>
              <a:t>. </a:t>
            </a:r>
            <a:r>
              <a:rPr lang="en-US" sz="2400" dirty="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
        <p:nvSpPr>
          <p:cNvPr id="2" name="Title 1"/>
          <p:cNvSpPr>
            <a:spLocks noGrp="1"/>
          </p:cNvSpPr>
          <p:nvPr>
            <p:ph type="title"/>
          </p:nvPr>
        </p:nvSpPr>
        <p:spPr>
          <a:xfrm>
            <a:off x="824752" y="228600"/>
            <a:ext cx="7862047" cy="788988"/>
          </a:xfrm>
        </p:spPr>
        <p:txBody>
          <a:bodyPr/>
          <a:lstStyle/>
          <a:p>
            <a:r>
              <a:rPr lang="en-US" sz="3600" dirty="0" smtClean="0">
                <a:latin typeface="Britannic Bold" panose="020B0903060703020204" pitchFamily="34" charset="0"/>
              </a:rPr>
              <a:t>ADT of a List (2/3)</a:t>
            </a:r>
            <a:endParaRPr lang="en-US" sz="3600" b="1"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9</a:t>
            </a:fld>
            <a:endParaRPr lang="en-US" sz="1600" dirty="0"/>
          </a:p>
        </p:txBody>
      </p:sp>
      <p:grpSp>
        <p:nvGrpSpPr>
          <p:cNvPr id="11" name="Group 10"/>
          <p:cNvGrpSpPr/>
          <p:nvPr/>
        </p:nvGrpSpPr>
        <p:grpSpPr>
          <a:xfrm>
            <a:off x="685804" y="905435"/>
            <a:ext cx="8153395" cy="3492520"/>
            <a:chOff x="570124" y="1066800"/>
            <a:chExt cx="8269076" cy="3492520"/>
          </a:xfrm>
        </p:grpSpPr>
        <p:sp>
          <p:nvSpPr>
            <p:cNvPr id="9" name="TextBox 8"/>
            <p:cNvSpPr txBox="1"/>
            <p:nvPr/>
          </p:nvSpPr>
          <p:spPr>
            <a:xfrm>
              <a:off x="570124" y="1143000"/>
              <a:ext cx="8269076" cy="341632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smtClean="0">
                  <a:solidFill>
                    <a:srgbClr val="660066"/>
                  </a:solidFill>
                  <a:latin typeface="Courier New" pitchFamily="49" charset="0"/>
                  <a:cs typeface="Courier New" pitchFamily="49" charset="0"/>
                </a:rPr>
                <a:t>import</a:t>
              </a:r>
              <a:r>
                <a:rPr lang="en-SG" b="1" dirty="0" smtClean="0">
                  <a:latin typeface="Courier New" pitchFamily="49" charset="0"/>
                  <a:cs typeface="Courier New" pitchFamily="49" charset="0"/>
                </a:rPr>
                <a:t> java.util.*;</a:t>
              </a:r>
            </a:p>
            <a:p>
              <a:pPr>
                <a:tabLst>
                  <a:tab pos="269875" algn="l"/>
                  <a:tab pos="539750" algn="l"/>
                  <a:tab pos="809625" algn="l"/>
                  <a:tab pos="1079500" algn="l"/>
                </a:tabLst>
              </a:pPr>
              <a:endParaRPr lang="en-SG"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solidFill>
                    <a:srgbClr val="0000FF"/>
                  </a:solidFill>
                  <a:latin typeface="Courier New" pitchFamily="49" charset="0"/>
                  <a:cs typeface="Courier New" pitchFamily="49" charset="0"/>
                </a:rPr>
                <a:t>public interface </a:t>
              </a:r>
              <a:r>
                <a:rPr lang="en-SG" b="1" dirty="0" smtClean="0">
                  <a:latin typeface="Courier New" pitchFamily="49" charset="0"/>
                  <a:cs typeface="Courier New" pitchFamily="49" charset="0"/>
                </a:rPr>
                <a:t>ListInterface &lt;E&gt; {</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boolean </a:t>
              </a:r>
              <a:r>
                <a:rPr lang="en-SG" b="1" dirty="0" smtClean="0">
                  <a:latin typeface="Courier New" pitchFamily="49" charset="0"/>
                  <a:cs typeface="Courier New" pitchFamily="49" charset="0"/>
                </a:rPr>
                <a:t>isEmpty();</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int     </a:t>
              </a:r>
              <a:r>
                <a:rPr lang="en-SG" b="1" dirty="0" smtClean="0">
                  <a:latin typeface="Courier New" pitchFamily="49" charset="0"/>
                  <a:cs typeface="Courier New" pitchFamily="49" charset="0"/>
                </a:rPr>
                <a:t>size();</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getFirst()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boolean </a:t>
              </a:r>
              <a:r>
                <a:rPr lang="en-SG" b="1" dirty="0" smtClean="0">
                  <a:latin typeface="Courier New" pitchFamily="49" charset="0"/>
                  <a:cs typeface="Courier New" pitchFamily="49" charset="0"/>
                </a:rPr>
                <a:t>contains(E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addFirst(E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removeFirst() </a:t>
              </a: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                     throws</a:t>
              </a:r>
              <a:r>
                <a:rPr lang="en-SG"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print();</a:t>
              </a:r>
            </a:p>
            <a:p>
              <a:pPr>
                <a:tabLst>
                  <a:tab pos="269875" algn="l"/>
                  <a:tab pos="539750" algn="l"/>
                  <a:tab pos="809625" algn="l"/>
                  <a:tab pos="1079500"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6248400" y="1066800"/>
              <a:ext cx="2362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ListInterface.java</a:t>
              </a:r>
            </a:p>
          </p:txBody>
        </p:sp>
      </p:grpSp>
      <p:sp>
        <p:nvSpPr>
          <p:cNvPr id="8" name="Content Placeholder 2"/>
          <p:cNvSpPr>
            <a:spLocks noGrp="1"/>
          </p:cNvSpPr>
          <p:nvPr>
            <p:ph idx="1"/>
          </p:nvPr>
        </p:nvSpPr>
        <p:spPr>
          <a:xfrm>
            <a:off x="685803" y="4536141"/>
            <a:ext cx="8086721" cy="1750359"/>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smtClean="0"/>
              <a:t>The </a:t>
            </a:r>
            <a:r>
              <a:rPr lang="en-GB" sz="2400" b="1" dirty="0" smtClean="0">
                <a:solidFill>
                  <a:srgbClr val="C00000"/>
                </a:solidFill>
              </a:rPr>
              <a:t>ListInterface</a:t>
            </a:r>
            <a:r>
              <a:rPr lang="en-GB" sz="2400" b="1" dirty="0" smtClean="0"/>
              <a:t> </a:t>
            </a:r>
            <a:r>
              <a:rPr lang="en-GB" sz="2400" dirty="0" smtClean="0"/>
              <a:t>above defines the operations (methods) we would like to have in a List ADT</a:t>
            </a:r>
          </a:p>
          <a:p>
            <a:pPr marL="457200" lvl="0" indent="-457200">
              <a:spcBef>
                <a:spcPts val="600"/>
              </a:spcBef>
              <a:buClr>
                <a:schemeClr val="bg2"/>
              </a:buClr>
              <a:buSzPct val="100000"/>
              <a:buFont typeface="Wingdings" pitchFamily="2" charset="2"/>
              <a:buChar char="q"/>
              <a:defRPr/>
            </a:pPr>
            <a:r>
              <a:rPr lang="en-GB" sz="2400" dirty="0" smtClean="0"/>
              <a:t>The operations shown here are just a small sample. An actual List ADT usually contains more operations.</a:t>
            </a:r>
          </a:p>
        </p:txBody>
      </p:sp>
      <p:sp>
        <p:nvSpPr>
          <p:cNvPr id="1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L1 - Basic of C++">
  <a:themeElements>
    <a:clrScheme name="Custom 2">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C0000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Edge-CS1102c</Template>
  <TotalTime>24853</TotalTime>
  <Words>5237</Words>
  <Application>Microsoft Office PowerPoint</Application>
  <PresentationFormat>On-screen Show (4:3)</PresentationFormat>
  <Paragraphs>1677</Paragraphs>
  <Slides>82</Slides>
  <Notes>82</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1_L1 - Basic of C++</vt:lpstr>
      <vt:lpstr>CS1020 Data Structures and Algorithms I Lecture Note #10</vt:lpstr>
      <vt:lpstr>Objectives</vt:lpstr>
      <vt:lpstr>References</vt:lpstr>
      <vt:lpstr>Programs used in this lecture</vt:lpstr>
      <vt:lpstr>Outline</vt:lpstr>
      <vt:lpstr>1 Use of a List</vt:lpstr>
      <vt:lpstr>Motivation</vt:lpstr>
      <vt:lpstr>ADT of a List (1/3)</vt:lpstr>
      <vt:lpstr>ADT of a List (2/3)</vt:lpstr>
      <vt:lpstr>ADT of a List (3/3)</vt:lpstr>
      <vt:lpstr>2 List Implementation via Array</vt:lpstr>
      <vt:lpstr>2. List Implementation: Array (1/9)</vt:lpstr>
      <vt:lpstr>2. List Implementation: Array (2/9)</vt:lpstr>
      <vt:lpstr>2. List Implementation: Array (3/9)</vt:lpstr>
      <vt:lpstr>2. List Implementation: Array (4/9)</vt:lpstr>
      <vt:lpstr>2. List Implementation: Array (5/9)</vt:lpstr>
      <vt:lpstr>2. List Implementation: Array (6/9)</vt:lpstr>
      <vt:lpstr>2. Testing Array Implementation (7/9)</vt:lpstr>
      <vt:lpstr>2. Analysis of Array Impln of List (8/9)</vt:lpstr>
      <vt:lpstr>2. Analysis of Array Impln of List (9/9)</vt:lpstr>
      <vt:lpstr>3 List Implementation via Linked List</vt:lpstr>
      <vt:lpstr>3.1 List Implementation: Linked List (1/3)</vt:lpstr>
      <vt:lpstr>3.1 List Implementation: Linked List (2/3)</vt:lpstr>
      <vt:lpstr>3.1 List Implementation: Linked List (3/3)</vt:lpstr>
      <vt:lpstr>3.2 Linked List Approach (1/4)</vt:lpstr>
      <vt:lpstr>3.2 Linked List Approach (2/4)</vt:lpstr>
      <vt:lpstr>3.2 Linked List Approach (3/4)</vt:lpstr>
      <vt:lpstr>3.2 Linked List Approach (4/4)</vt:lpstr>
      <vt:lpstr>3.3 ListNode (using generic)</vt:lpstr>
      <vt:lpstr>3.4 Forming a Linked List (1/3)</vt:lpstr>
      <vt:lpstr>3.4 Forming a Linked List (2/3)</vt:lpstr>
      <vt:lpstr>3.4 Forming a Linked List (3/3)</vt:lpstr>
      <vt:lpstr>3.5 Basic Linked List (1/7)</vt:lpstr>
      <vt:lpstr>3.5 Basic Linked List (2/7)</vt:lpstr>
      <vt:lpstr>3.5 Basic Linked List (3/7)</vt:lpstr>
      <vt:lpstr>3.5 Basic Linked List (4/7)</vt:lpstr>
      <vt:lpstr>3.5 Basic Linked List (5/7)</vt:lpstr>
      <vt:lpstr>3.5 Test Basic Linked List #1 (6/7)</vt:lpstr>
      <vt:lpstr>3.5 Test Basic Linked List #2 (7/7)</vt:lpstr>
      <vt:lpstr>4 More Linked Lists</vt:lpstr>
      <vt:lpstr>4. Linked Lists: Variants</vt:lpstr>
      <vt:lpstr>4.1 Enhanced Linked List (1/11)</vt:lpstr>
      <vt:lpstr>4.1 Enhanced Linked List (2/11)</vt:lpstr>
      <vt:lpstr>4.1 Enhanced Linked List (3/11)</vt:lpstr>
      <vt:lpstr>4.1 Enhanced Linked List (4/11)</vt:lpstr>
      <vt:lpstr>4.1 Enhanced Linked List (5/11)</vt:lpstr>
      <vt:lpstr>4.1 Enhanced Linked List (6/11)</vt:lpstr>
      <vt:lpstr>4.1 Enhanced Linked List (7/11)</vt:lpstr>
      <vt:lpstr>4.1 Enhanced Linked List (8/11)</vt:lpstr>
      <vt:lpstr>4.1 Enhanced Linked List (9/11)</vt:lpstr>
      <vt:lpstr>4.1 Test Enhanced Linked List (10/11)</vt:lpstr>
      <vt:lpstr>4.1 Test Enhanced Linked List (11/11)</vt:lpstr>
      <vt:lpstr>4. Linked Lists: Variants</vt:lpstr>
      <vt:lpstr>4.2 Tailed Linked List (1/10)</vt:lpstr>
      <vt:lpstr>4.2 Tailed Linked List (2/10)</vt:lpstr>
      <vt:lpstr>4.2 Tailed Linked List (3/10)</vt:lpstr>
      <vt:lpstr>4.2 Tailed Linked List (4/10)</vt:lpstr>
      <vt:lpstr>4.2 Tailed Linked List (5/10)</vt:lpstr>
      <vt:lpstr>4.2 Tailed Linked List (6/10)</vt:lpstr>
      <vt:lpstr>4.2 Tailed Linked List (7/10)</vt:lpstr>
      <vt:lpstr>4.2 Tailed Linked List (8/10)</vt:lpstr>
      <vt:lpstr>4.2 Tailed Linked List (9/10)</vt:lpstr>
      <vt:lpstr>4.2 Test Tailed Linked List (10/10)</vt:lpstr>
      <vt:lpstr>4. Linked Lists: Variants</vt:lpstr>
      <vt:lpstr>5 Other Variants</vt:lpstr>
      <vt:lpstr>5.1 Circular Linked List</vt:lpstr>
      <vt:lpstr>5.2 Doubly Linked List (1/3)</vt:lpstr>
      <vt:lpstr>5.2 Doubly Linked List: DListNode (2/3)</vt:lpstr>
      <vt:lpstr>5.2 Doubly Linked List (3/3)</vt:lpstr>
      <vt:lpstr>6 Java API: LinkedList class</vt:lpstr>
      <vt:lpstr>6 Java Class: LinkedList &lt;E&gt;</vt:lpstr>
      <vt:lpstr>6.1 Class LinkedList: API (1/3)</vt:lpstr>
      <vt:lpstr>6.1 Class LinkedList: API (2/3)</vt:lpstr>
      <vt:lpstr>6.1 Class LinkedList: API (3/3)</vt:lpstr>
      <vt:lpstr>6.2 Class LinkedList (1/2)</vt:lpstr>
      <vt:lpstr>6.2 Class LinkedList (2/2)</vt:lpstr>
      <vt:lpstr>Why “reinvent the wheel”?</vt:lpstr>
      <vt:lpstr>7 Summary (1/2)</vt:lpstr>
      <vt:lpstr>7 Summary (2/2)</vt:lpstr>
      <vt:lpstr>8 Practice Exercises</vt:lpstr>
      <vt:lpstr>9 Visualising Data Structures</vt:lpstr>
      <vt:lpstr>PowerPoint Presentation</vt:lpstr>
    </vt:vector>
  </TitlesOfParts>
  <Company>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creator>Aaron Tan</dc:creator>
  <cp:lastModifiedBy>Tan Tuck Choy</cp:lastModifiedBy>
  <cp:revision>2028</cp:revision>
  <dcterms:created xsi:type="dcterms:W3CDTF">2005-08-26T05:24:28Z</dcterms:created>
  <dcterms:modified xsi:type="dcterms:W3CDTF">2016-01-25T08:22:04Z</dcterms:modified>
</cp:coreProperties>
</file>