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79"/>
  </p:notesMasterIdLst>
  <p:handoutMasterIdLst>
    <p:handoutMasterId r:id="rId80"/>
  </p:handoutMasterIdLst>
  <p:sldIdLst>
    <p:sldId id="256" r:id="rId2"/>
    <p:sldId id="1130" r:id="rId3"/>
    <p:sldId id="1131" r:id="rId4"/>
    <p:sldId id="692" r:id="rId5"/>
    <p:sldId id="1129" r:id="rId6"/>
    <p:sldId id="1048" r:id="rId7"/>
    <p:sldId id="820" r:id="rId8"/>
    <p:sldId id="956" r:id="rId9"/>
    <p:sldId id="1001" r:id="rId10"/>
    <p:sldId id="1002" r:id="rId11"/>
    <p:sldId id="1076" r:id="rId12"/>
    <p:sldId id="1077" r:id="rId13"/>
    <p:sldId id="1078" r:id="rId14"/>
    <p:sldId id="1004" r:id="rId15"/>
    <p:sldId id="929" r:id="rId16"/>
    <p:sldId id="1008" r:id="rId17"/>
    <p:sldId id="1009" r:id="rId18"/>
    <p:sldId id="1079" r:id="rId19"/>
    <p:sldId id="1080" r:id="rId20"/>
    <p:sldId id="1010" r:id="rId21"/>
    <p:sldId id="1011" r:id="rId22"/>
    <p:sldId id="1012" r:id="rId23"/>
    <p:sldId id="1081" r:id="rId24"/>
    <p:sldId id="1082" r:id="rId25"/>
    <p:sldId id="1083" r:id="rId26"/>
    <p:sldId id="1084" r:id="rId27"/>
    <p:sldId id="1085" r:id="rId28"/>
    <p:sldId id="1087" r:id="rId29"/>
    <p:sldId id="1086" r:id="rId30"/>
    <p:sldId id="1088" r:id="rId31"/>
    <p:sldId id="1089" r:id="rId32"/>
    <p:sldId id="1090" r:id="rId33"/>
    <p:sldId id="1016" r:id="rId34"/>
    <p:sldId id="1017" r:id="rId35"/>
    <p:sldId id="1091" r:id="rId36"/>
    <p:sldId id="1092" r:id="rId37"/>
    <p:sldId id="1093" r:id="rId38"/>
    <p:sldId id="1094" r:id="rId39"/>
    <p:sldId id="1095" r:id="rId40"/>
    <p:sldId id="1097" r:id="rId41"/>
    <p:sldId id="1114" r:id="rId42"/>
    <p:sldId id="1099" r:id="rId43"/>
    <p:sldId id="1100" r:id="rId44"/>
    <p:sldId id="1101" r:id="rId45"/>
    <p:sldId id="1102" r:id="rId46"/>
    <p:sldId id="1103" r:id="rId47"/>
    <p:sldId id="1104" r:id="rId48"/>
    <p:sldId id="1105" r:id="rId49"/>
    <p:sldId id="1106" r:id="rId50"/>
    <p:sldId id="1107" r:id="rId51"/>
    <p:sldId id="1108" r:id="rId52"/>
    <p:sldId id="1109" r:id="rId53"/>
    <p:sldId id="1110" r:id="rId54"/>
    <p:sldId id="1111" r:id="rId55"/>
    <p:sldId id="1112" r:id="rId56"/>
    <p:sldId id="1113" r:id="rId57"/>
    <p:sldId id="1098" r:id="rId58"/>
    <p:sldId id="1115" r:id="rId59"/>
    <p:sldId id="1116" r:id="rId60"/>
    <p:sldId id="1117" r:id="rId61"/>
    <p:sldId id="1118" r:id="rId62"/>
    <p:sldId id="1119" r:id="rId63"/>
    <p:sldId id="1120" r:id="rId64"/>
    <p:sldId id="1121" r:id="rId65"/>
    <p:sldId id="1122" r:id="rId66"/>
    <p:sldId id="1123" r:id="rId67"/>
    <p:sldId id="1124" r:id="rId68"/>
    <p:sldId id="1125" r:id="rId69"/>
    <p:sldId id="1023" r:id="rId70"/>
    <p:sldId id="1126" r:id="rId71"/>
    <p:sldId id="1024" r:id="rId72"/>
    <p:sldId id="1033" r:id="rId73"/>
    <p:sldId id="1132" r:id="rId74"/>
    <p:sldId id="1133" r:id="rId75"/>
    <p:sldId id="1134" r:id="rId76"/>
    <p:sldId id="1066" r:id="rId77"/>
    <p:sldId id="685" r:id="rId78"/>
  </p:sldIdLst>
  <p:sldSz cx="9144000" cy="6858000" type="screen4x3"/>
  <p:notesSz cx="6797675" cy="9926638"/>
  <p:custDataLst>
    <p:tags r:id="rId8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33CC"/>
    <a:srgbClr val="0000FF"/>
    <a:srgbClr val="FFFFCC"/>
    <a:srgbClr val="FFCCFF"/>
    <a:srgbClr val="663300"/>
    <a:srgbClr val="CCFFCC"/>
    <a:srgbClr val="FFCC99"/>
    <a:srgbClr val="9933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86176" autoAdjust="0"/>
  </p:normalViewPr>
  <p:slideViewPr>
    <p:cSldViewPr>
      <p:cViewPr varScale="1">
        <p:scale>
          <a:sx n="65" d="100"/>
          <a:sy n="65" d="100"/>
        </p:scale>
        <p:origin x="29" y="19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126"/>
    </p:cViewPr>
  </p:sorterViewPr>
  <p:notesViewPr>
    <p:cSldViewPr>
      <p:cViewPr varScale="1">
        <p:scale>
          <a:sx n="64" d="100"/>
          <a:sy n="64" d="100"/>
        </p:scale>
        <p:origin x="-1806" y="-120"/>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s>
</file>

<file path=ppt/diagrams/_rels/data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hyperlink" Target="http://visualgo.net/"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hyperlink" Target="http://visualgo.ne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A11EA-323B-4707-895B-4B9D1687664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ED2F955-2120-4923-9611-8AAF93F827CA}">
      <dgm:prSet phldrT="[Text]"/>
      <dgm:spPr>
        <a:solidFill>
          <a:srgbClr val="9933FF"/>
        </a:solidFill>
        <a:ln>
          <a:solidFill>
            <a:srgbClr val="9933FF"/>
          </a:solidFill>
        </a:ln>
      </dgm:spPr>
      <dgm:t>
        <a:bodyPr/>
        <a:lstStyle/>
        <a:p>
          <a:r>
            <a:rPr lang="en-US" dirty="0" smtClean="0"/>
            <a:t>1</a:t>
          </a:r>
          <a:endParaRPr lang="en-US" dirty="0"/>
        </a:p>
      </dgm:t>
    </dgm:pt>
    <dgm:pt modelId="{4017A13B-00DD-453B-A717-0EE681D464B5}" type="parTrans" cxnId="{655687F6-E705-49EF-9481-6F2C21D287EF}">
      <dgm:prSet/>
      <dgm:spPr/>
      <dgm:t>
        <a:bodyPr/>
        <a:lstStyle/>
        <a:p>
          <a:endParaRPr lang="en-US"/>
        </a:p>
      </dgm:t>
    </dgm:pt>
    <dgm:pt modelId="{0F80FB6D-866C-4704-ADF8-3CFB6EB56F4F}" type="sibTrans" cxnId="{655687F6-E705-49EF-9481-6F2C21D287EF}">
      <dgm:prSet/>
      <dgm:spPr/>
      <dgm:t>
        <a:bodyPr/>
        <a:lstStyle/>
        <a:p>
          <a:endParaRPr lang="en-US"/>
        </a:p>
      </dgm:t>
    </dgm:pt>
    <dgm:pt modelId="{DEBD6EF9-2804-423B-9DF9-F21060D61466}">
      <dgm:prSet phldrT="[Text]" custT="1"/>
      <dgm:spPr/>
      <dgm:t>
        <a:bodyPr/>
        <a:lstStyle/>
        <a:p>
          <a:r>
            <a:rPr lang="en-GB" sz="2400" dirty="0" smtClean="0"/>
            <a:t>To understand how </a:t>
          </a:r>
          <a:r>
            <a:rPr lang="en-GB" sz="2400" b="1" dirty="0" smtClean="0"/>
            <a:t>hashing</a:t>
          </a:r>
          <a:r>
            <a:rPr lang="en-GB" sz="2400" dirty="0" smtClean="0"/>
            <a:t> is used to accelerate table lookup</a:t>
          </a:r>
          <a:endParaRPr lang="en-US" sz="2400" dirty="0"/>
        </a:p>
      </dgm:t>
    </dgm:pt>
    <dgm:pt modelId="{5B933FA4-8D86-4F7D-8E4D-40B626870BD3}" type="parTrans" cxnId="{F78A3CEB-97F9-4415-B7DD-099ACA7A8C9C}">
      <dgm:prSet/>
      <dgm:spPr/>
      <dgm:t>
        <a:bodyPr/>
        <a:lstStyle/>
        <a:p>
          <a:endParaRPr lang="en-US"/>
        </a:p>
      </dgm:t>
    </dgm:pt>
    <dgm:pt modelId="{5EAE268D-523B-4FEB-B34C-35B99AF6F8C8}" type="sibTrans" cxnId="{F78A3CEB-97F9-4415-B7DD-099ACA7A8C9C}">
      <dgm:prSet/>
      <dgm:spPr/>
      <dgm:t>
        <a:bodyPr/>
        <a:lstStyle/>
        <a:p>
          <a:endParaRPr lang="en-US"/>
        </a:p>
      </dgm:t>
    </dgm:pt>
    <dgm:pt modelId="{9CE06BC0-032E-4149-919B-24D09572F737}">
      <dgm:prSet phldrT="[Text]"/>
      <dgm:spPr>
        <a:solidFill>
          <a:srgbClr val="FF7C80"/>
        </a:solidFill>
        <a:ln>
          <a:solidFill>
            <a:srgbClr val="FF7C80"/>
          </a:solidFill>
        </a:ln>
      </dgm:spPr>
      <dgm:t>
        <a:bodyPr/>
        <a:lstStyle/>
        <a:p>
          <a:r>
            <a:rPr lang="en-US" dirty="0" smtClean="0"/>
            <a:t>2</a:t>
          </a:r>
          <a:endParaRPr lang="en-US" dirty="0"/>
        </a:p>
      </dgm:t>
    </dgm:pt>
    <dgm:pt modelId="{C2815A91-FF76-456E-BDCD-7EAC9726195B}" type="parTrans" cxnId="{03B6E75F-88B1-4EF6-96D1-FC1E8C659CD0}">
      <dgm:prSet/>
      <dgm:spPr/>
      <dgm:t>
        <a:bodyPr/>
        <a:lstStyle/>
        <a:p>
          <a:endParaRPr lang="en-US"/>
        </a:p>
      </dgm:t>
    </dgm:pt>
    <dgm:pt modelId="{10126DF6-3E42-4D40-9688-6A1FBB3BFC04}" type="sibTrans" cxnId="{03B6E75F-88B1-4EF6-96D1-FC1E8C659CD0}">
      <dgm:prSet/>
      <dgm:spPr/>
      <dgm:t>
        <a:bodyPr/>
        <a:lstStyle/>
        <a:p>
          <a:endParaRPr lang="en-US"/>
        </a:p>
      </dgm:t>
    </dgm:pt>
    <dgm:pt modelId="{7DF50EEE-E66E-402D-A97F-C4566E2DA512}">
      <dgm:prSet phldrT="[Text]" custT="1"/>
      <dgm:spPr/>
      <dgm:t>
        <a:bodyPr/>
        <a:lstStyle/>
        <a:p>
          <a:r>
            <a:rPr lang="en-GB" sz="2400" dirty="0" smtClean="0"/>
            <a:t>To study the issue of </a:t>
          </a:r>
          <a:r>
            <a:rPr lang="en-GB" sz="2400" b="1" dirty="0" smtClean="0"/>
            <a:t>collision</a:t>
          </a:r>
          <a:r>
            <a:rPr lang="en-GB" sz="2400" dirty="0" smtClean="0"/>
            <a:t> and techniques to resolve it</a:t>
          </a:r>
          <a:endParaRPr lang="en-US" sz="2400" dirty="0"/>
        </a:p>
      </dgm:t>
    </dgm:pt>
    <dgm:pt modelId="{AAF8E71A-C5A5-4D62-AE7B-23D0A73376F2}" type="parTrans" cxnId="{9E01103A-5B40-4A5A-BE97-B75EFE091FDB}">
      <dgm:prSet/>
      <dgm:spPr/>
      <dgm:t>
        <a:bodyPr/>
        <a:lstStyle/>
        <a:p>
          <a:endParaRPr lang="en-US"/>
        </a:p>
      </dgm:t>
    </dgm:pt>
    <dgm:pt modelId="{916F7EE1-38E8-46D2-BEDD-0D0FE7F77815}" type="sibTrans" cxnId="{9E01103A-5B40-4A5A-BE97-B75EFE091FDB}">
      <dgm:prSet/>
      <dgm:spPr/>
      <dgm:t>
        <a:bodyPr/>
        <a:lstStyle/>
        <a:p>
          <a:endParaRPr lang="en-US"/>
        </a:p>
      </dgm:t>
    </dgm:pt>
    <dgm:pt modelId="{9243B227-0C0E-4439-B08B-C48187B71ED3}" type="pres">
      <dgm:prSet presAssocID="{7ADA11EA-323B-4707-895B-4B9D16876644}" presName="linearFlow" presStyleCnt="0">
        <dgm:presLayoutVars>
          <dgm:dir/>
          <dgm:animLvl val="lvl"/>
          <dgm:resizeHandles val="exact"/>
        </dgm:presLayoutVars>
      </dgm:prSet>
      <dgm:spPr/>
      <dgm:t>
        <a:bodyPr/>
        <a:lstStyle/>
        <a:p>
          <a:endParaRPr lang="en-US"/>
        </a:p>
      </dgm:t>
    </dgm:pt>
    <dgm:pt modelId="{62BFFFC2-E5EE-4620-B112-2FC0CAD81860}" type="pres">
      <dgm:prSet presAssocID="{7ED2F955-2120-4923-9611-8AAF93F827CA}" presName="composite" presStyleCnt="0"/>
      <dgm:spPr/>
    </dgm:pt>
    <dgm:pt modelId="{232EAE4B-1ED0-4687-9A33-90AF17948ACD}" type="pres">
      <dgm:prSet presAssocID="{7ED2F955-2120-4923-9611-8AAF93F827CA}" presName="parentText" presStyleLbl="alignNode1" presStyleIdx="0" presStyleCnt="2">
        <dgm:presLayoutVars>
          <dgm:chMax val="1"/>
          <dgm:bulletEnabled val="1"/>
        </dgm:presLayoutVars>
      </dgm:prSet>
      <dgm:spPr/>
      <dgm:t>
        <a:bodyPr/>
        <a:lstStyle/>
        <a:p>
          <a:endParaRPr lang="en-US"/>
        </a:p>
      </dgm:t>
    </dgm:pt>
    <dgm:pt modelId="{17946CE0-4F59-49F2-83C9-45D73974197A}" type="pres">
      <dgm:prSet presAssocID="{7ED2F955-2120-4923-9611-8AAF93F827CA}" presName="descendantText" presStyleLbl="alignAcc1" presStyleIdx="0" presStyleCnt="2" custScaleY="139009">
        <dgm:presLayoutVars>
          <dgm:bulletEnabled val="1"/>
        </dgm:presLayoutVars>
      </dgm:prSet>
      <dgm:spPr/>
      <dgm:t>
        <a:bodyPr/>
        <a:lstStyle/>
        <a:p>
          <a:endParaRPr lang="en-US"/>
        </a:p>
      </dgm:t>
    </dgm:pt>
    <dgm:pt modelId="{8C2FAFCB-21D8-4CC0-ABA1-F5FEEEA196E9}" type="pres">
      <dgm:prSet presAssocID="{0F80FB6D-866C-4704-ADF8-3CFB6EB56F4F}" presName="sp" presStyleCnt="0"/>
      <dgm:spPr/>
    </dgm:pt>
    <dgm:pt modelId="{66F64149-FCE0-42B2-BF46-BBEE3094C0DB}" type="pres">
      <dgm:prSet presAssocID="{9CE06BC0-032E-4149-919B-24D09572F737}" presName="composite" presStyleCnt="0"/>
      <dgm:spPr/>
    </dgm:pt>
    <dgm:pt modelId="{E26FD5B1-3991-4CE2-874F-8C2F1F1A42F2}" type="pres">
      <dgm:prSet presAssocID="{9CE06BC0-032E-4149-919B-24D09572F737}" presName="parentText" presStyleLbl="alignNode1" presStyleIdx="1" presStyleCnt="2" custLinFactNeighborY="-10078">
        <dgm:presLayoutVars>
          <dgm:chMax val="1"/>
          <dgm:bulletEnabled val="1"/>
        </dgm:presLayoutVars>
      </dgm:prSet>
      <dgm:spPr/>
      <dgm:t>
        <a:bodyPr/>
        <a:lstStyle/>
        <a:p>
          <a:endParaRPr lang="en-US"/>
        </a:p>
      </dgm:t>
    </dgm:pt>
    <dgm:pt modelId="{F8B2D4D0-CC62-4E1F-8BFF-8FB3F6AE7A97}" type="pres">
      <dgm:prSet presAssocID="{9CE06BC0-032E-4149-919B-24D09572F737}" presName="descendantText" presStyleLbl="alignAcc1" presStyleIdx="1" presStyleCnt="2" custScaleY="146145" custLinFactNeighborX="-21" custLinFactNeighborY="-3067">
        <dgm:presLayoutVars>
          <dgm:bulletEnabled val="1"/>
        </dgm:presLayoutVars>
      </dgm:prSet>
      <dgm:spPr/>
      <dgm:t>
        <a:bodyPr/>
        <a:lstStyle/>
        <a:p>
          <a:endParaRPr lang="en-US"/>
        </a:p>
      </dgm:t>
    </dgm:pt>
  </dgm:ptLst>
  <dgm:cxnLst>
    <dgm:cxn modelId="{655687F6-E705-49EF-9481-6F2C21D287EF}" srcId="{7ADA11EA-323B-4707-895B-4B9D16876644}" destId="{7ED2F955-2120-4923-9611-8AAF93F827CA}" srcOrd="0" destOrd="0" parTransId="{4017A13B-00DD-453B-A717-0EE681D464B5}" sibTransId="{0F80FB6D-866C-4704-ADF8-3CFB6EB56F4F}"/>
    <dgm:cxn modelId="{9E01103A-5B40-4A5A-BE97-B75EFE091FDB}" srcId="{9CE06BC0-032E-4149-919B-24D09572F737}" destId="{7DF50EEE-E66E-402D-A97F-C4566E2DA512}" srcOrd="0" destOrd="0" parTransId="{AAF8E71A-C5A5-4D62-AE7B-23D0A73376F2}" sibTransId="{916F7EE1-38E8-46D2-BEDD-0D0FE7F77815}"/>
    <dgm:cxn modelId="{F78A3CEB-97F9-4415-B7DD-099ACA7A8C9C}" srcId="{7ED2F955-2120-4923-9611-8AAF93F827CA}" destId="{DEBD6EF9-2804-423B-9DF9-F21060D61466}" srcOrd="0" destOrd="0" parTransId="{5B933FA4-8D86-4F7D-8E4D-40B626870BD3}" sibTransId="{5EAE268D-523B-4FEB-B34C-35B99AF6F8C8}"/>
    <dgm:cxn modelId="{3D0A9C29-7C1B-42D1-81C6-C83499FCE07F}" type="presOf" srcId="{DEBD6EF9-2804-423B-9DF9-F21060D61466}" destId="{17946CE0-4F59-49F2-83C9-45D73974197A}" srcOrd="0" destOrd="0" presId="urn:microsoft.com/office/officeart/2005/8/layout/chevron2"/>
    <dgm:cxn modelId="{F878D06D-1FA3-4020-9C64-FBF1BBBF40A9}" type="presOf" srcId="{7ADA11EA-323B-4707-895B-4B9D16876644}" destId="{9243B227-0C0E-4439-B08B-C48187B71ED3}" srcOrd="0" destOrd="0" presId="urn:microsoft.com/office/officeart/2005/8/layout/chevron2"/>
    <dgm:cxn modelId="{03B6E75F-88B1-4EF6-96D1-FC1E8C659CD0}" srcId="{7ADA11EA-323B-4707-895B-4B9D16876644}" destId="{9CE06BC0-032E-4149-919B-24D09572F737}" srcOrd="1" destOrd="0" parTransId="{C2815A91-FF76-456E-BDCD-7EAC9726195B}" sibTransId="{10126DF6-3E42-4D40-9688-6A1FBB3BFC04}"/>
    <dgm:cxn modelId="{E665AACE-35B7-487C-B066-924CB93FCA39}" type="presOf" srcId="{9CE06BC0-032E-4149-919B-24D09572F737}" destId="{E26FD5B1-3991-4CE2-874F-8C2F1F1A42F2}" srcOrd="0" destOrd="0" presId="urn:microsoft.com/office/officeart/2005/8/layout/chevron2"/>
    <dgm:cxn modelId="{E00E3DF7-4EC0-4251-BA3F-C215F1D6A17A}" type="presOf" srcId="{7DF50EEE-E66E-402D-A97F-C4566E2DA512}" destId="{F8B2D4D0-CC62-4E1F-8BFF-8FB3F6AE7A97}" srcOrd="0" destOrd="0" presId="urn:microsoft.com/office/officeart/2005/8/layout/chevron2"/>
    <dgm:cxn modelId="{B7F1DA81-9878-4D70-A635-A3C68C17E094}" type="presOf" srcId="{7ED2F955-2120-4923-9611-8AAF93F827CA}" destId="{232EAE4B-1ED0-4687-9A33-90AF17948ACD}" srcOrd="0" destOrd="0" presId="urn:microsoft.com/office/officeart/2005/8/layout/chevron2"/>
    <dgm:cxn modelId="{5D2BA64B-E612-4690-B36F-FEABA62F5C9F}" type="presParOf" srcId="{9243B227-0C0E-4439-B08B-C48187B71ED3}" destId="{62BFFFC2-E5EE-4620-B112-2FC0CAD81860}" srcOrd="0" destOrd="0" presId="urn:microsoft.com/office/officeart/2005/8/layout/chevron2"/>
    <dgm:cxn modelId="{51C56923-183E-414C-93C3-42CC8291632A}" type="presParOf" srcId="{62BFFFC2-E5EE-4620-B112-2FC0CAD81860}" destId="{232EAE4B-1ED0-4687-9A33-90AF17948ACD}" srcOrd="0" destOrd="0" presId="urn:microsoft.com/office/officeart/2005/8/layout/chevron2"/>
    <dgm:cxn modelId="{335401AD-6757-48E1-A525-8B5A11050E56}" type="presParOf" srcId="{62BFFFC2-E5EE-4620-B112-2FC0CAD81860}" destId="{17946CE0-4F59-49F2-83C9-45D73974197A}" srcOrd="1" destOrd="0" presId="urn:microsoft.com/office/officeart/2005/8/layout/chevron2"/>
    <dgm:cxn modelId="{A6AC84F5-CA0B-48C8-8FC0-DE06B38A73D7}" type="presParOf" srcId="{9243B227-0C0E-4439-B08B-C48187B71ED3}" destId="{8C2FAFCB-21D8-4CC0-ABA1-F5FEEEA196E9}" srcOrd="1" destOrd="0" presId="urn:microsoft.com/office/officeart/2005/8/layout/chevron2"/>
    <dgm:cxn modelId="{C69F6891-F9A9-45CB-ADB2-9704C6180BB0}" type="presParOf" srcId="{9243B227-0C0E-4439-B08B-C48187B71ED3}" destId="{66F64149-FCE0-42B2-BF46-BBEE3094C0DB}" srcOrd="2" destOrd="0" presId="urn:microsoft.com/office/officeart/2005/8/layout/chevron2"/>
    <dgm:cxn modelId="{0B2A28C6-1E75-4B44-84FC-D6E75FC7C327}" type="presParOf" srcId="{66F64149-FCE0-42B2-BF46-BBEE3094C0DB}" destId="{E26FD5B1-3991-4CE2-874F-8C2F1F1A42F2}" srcOrd="0" destOrd="0" presId="urn:microsoft.com/office/officeart/2005/8/layout/chevron2"/>
    <dgm:cxn modelId="{E8CF671F-2E74-4159-B916-614272827876}" type="presParOf" srcId="{66F64149-FCE0-42B2-BF46-BBEE3094C0DB}" destId="{F8B2D4D0-CC62-4E1F-8BFF-8FB3F6AE7A9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dirty="0" smtClean="0">
              <a:solidFill>
                <a:schemeClr val="tx1"/>
              </a:solidFill>
            </a:rPr>
            <a:t>Book</a:t>
          </a:r>
          <a:endParaRPr lang="en-US" sz="2800" dirty="0">
            <a:solidFill>
              <a:schemeClr val="tx1"/>
            </a:solidFill>
          </a:endParaRP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400" b="1" baseline="0" dirty="0" smtClean="0">
              <a:solidFill>
                <a:schemeClr val="tx1"/>
              </a:solidFill>
            </a:rPr>
            <a:t>Chapter 13</a:t>
          </a:r>
          <a:r>
            <a:rPr lang="en-US" sz="2400" baseline="0" dirty="0" smtClean="0">
              <a:solidFill>
                <a:schemeClr val="tx1"/>
              </a:solidFill>
            </a:rPr>
            <a:t>, section 13.2</a:t>
          </a:r>
          <a:r>
            <a:rPr lang="en-US" sz="2400" baseline="0" dirty="0" smtClean="0">
              <a:solidFill>
                <a:schemeClr val="tx1"/>
              </a:solidFill>
              <a:latin typeface="+mn-lt"/>
            </a:rPr>
            <a:t>, pages 761 to 787.</a:t>
          </a:r>
          <a:endParaRPr lang="en-US" sz="2400" baseline="0" dirty="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custT="1"/>
      <dgm:spPr>
        <a:solidFill>
          <a:srgbClr val="FFFF66"/>
        </a:solidFill>
      </dgm:spPr>
      <dgm:t>
        <a:bodyPr/>
        <a:lstStyle/>
        <a:p>
          <a:r>
            <a:rPr lang="en-US" sz="2800" dirty="0" smtClean="0">
              <a:solidFill>
                <a:schemeClr val="tx1"/>
              </a:solidFill>
            </a:rPr>
            <a:t>CS1020 website </a:t>
          </a:r>
          <a:r>
            <a:rPr lang="en-US" sz="2800" dirty="0" smtClean="0">
              <a:solidFill>
                <a:schemeClr val="tx1"/>
              </a:solidFill>
              <a:sym typeface="Wingdings" panose="05000000000000000000" pitchFamily="2" charset="2"/>
            </a:rPr>
            <a:t> Resources  Lectures</a:t>
          </a:r>
          <a:endParaRPr lang="en-US" sz="2800" dirty="0">
            <a:solidFill>
              <a:schemeClr val="tx1"/>
            </a:solidFill>
          </a:endParaRPr>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a:solidFill>
          <a:srgbClr val="FFFF66"/>
        </a:solidFill>
      </dgm:spPr>
      <dgm:t>
        <a:bodyPr/>
        <a:lstStyle/>
        <a:p>
          <a:r>
            <a:rPr lang="en-US" sz="2200" baseline="0" dirty="0" smtClean="0">
              <a:solidFill>
                <a:schemeClr val="tx1"/>
              </a:solidFill>
              <a:hlinkClick xmlns:r="http://schemas.openxmlformats.org/officeDocument/2006/relationships" r:id=""/>
            </a:rPr>
            <a:t>http://www.comp.nus.edu.sg/</a:t>
          </a:r>
          <a:br>
            <a:rPr lang="en-US" sz="2200" baseline="0" dirty="0" smtClean="0">
              <a:solidFill>
                <a:schemeClr val="tx1"/>
              </a:solidFill>
              <a:hlinkClick xmlns:r="http://schemas.openxmlformats.org/officeDocument/2006/relationships" r:id=""/>
            </a:rPr>
          </a:br>
          <a:r>
            <a:rPr lang="en-US" sz="2200" baseline="0" dirty="0" smtClean="0">
              <a:solidFill>
                <a:schemeClr val="tx1"/>
              </a:solidFill>
              <a:hlinkClick xmlns:r="http://schemas.openxmlformats.org/officeDocument/2006/relationships" r:id=""/>
            </a:rPr>
            <a:t>~cs1020/2_resources/lectures.html</a:t>
          </a:r>
          <a:r>
            <a:rPr lang="en-US" sz="2200" baseline="0" dirty="0" smtClean="0">
              <a:solidFill>
                <a:schemeClr val="tx1"/>
              </a:solidFill>
            </a:rPr>
            <a:t> </a:t>
          </a:r>
          <a:endParaRPr lang="en-US" sz="2200" baseline="0" dirty="0">
            <a:solidFill>
              <a:schemeClr val="tx1"/>
            </a:solidFill>
          </a:endParaRP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BEF4A94F-418E-4587-9BD2-9B89915587A7}">
      <dgm:prSet phldrT="[Text]" custT="1"/>
      <dgm:spPr>
        <a:solidFill>
          <a:srgbClr val="5BFB81"/>
        </a:solidFill>
      </dgm:spPr>
      <dgm:t>
        <a:bodyPr/>
        <a:lstStyle/>
        <a:p>
          <a:pPr marL="465138" indent="-293688">
            <a:lnSpc>
              <a:spcPct val="100000"/>
            </a:lnSpc>
            <a:spcBef>
              <a:spcPts val="0"/>
            </a:spcBef>
            <a:spcAft>
              <a:spcPts val="600"/>
            </a:spcAft>
          </a:pPr>
          <a:r>
            <a:rPr lang="en-US" sz="2400" baseline="0" dirty="0" err="1" smtClean="0">
              <a:solidFill>
                <a:schemeClr val="tx1"/>
              </a:solidFill>
              <a:latin typeface="+mn-lt"/>
            </a:rPr>
            <a:t>Visualgo</a:t>
          </a:r>
          <a:r>
            <a:rPr lang="en-US" sz="2400" baseline="0" dirty="0" smtClean="0">
              <a:solidFill>
                <a:schemeClr val="tx1"/>
              </a:solidFill>
              <a:latin typeface="+mn-lt"/>
            </a:rPr>
            <a:t>: </a:t>
          </a:r>
          <a:r>
            <a:rPr lang="en-US" sz="2400" baseline="0" dirty="0" smtClean="0">
              <a:solidFill>
                <a:schemeClr val="tx1"/>
              </a:solidFill>
              <a:latin typeface="+mn-lt"/>
              <a:hlinkClick xmlns:r="http://schemas.openxmlformats.org/officeDocument/2006/relationships" r:id="rId1"/>
            </a:rPr>
            <a:t>http://visualgo.net</a:t>
          </a:r>
          <a:r>
            <a:rPr lang="en-US" sz="2400" baseline="0" dirty="0" smtClean="0">
              <a:solidFill>
                <a:schemeClr val="tx1"/>
              </a:solidFill>
              <a:latin typeface="+mn-lt"/>
            </a:rPr>
            <a:t> </a:t>
          </a:r>
          <a:endParaRPr lang="en-US" sz="2400" baseline="0" dirty="0">
            <a:solidFill>
              <a:schemeClr val="tx1"/>
            </a:solidFill>
            <a:latin typeface="+mn-lt"/>
          </a:endParaRPr>
        </a:p>
      </dgm:t>
    </dgm:pt>
    <dgm:pt modelId="{65C6AD1E-085B-4A6D-B1A0-414CFCB80ACE}" type="parTrans" cxnId="{02975594-729D-469C-85D8-9253BD9B286F}">
      <dgm:prSet/>
      <dgm:spPr/>
      <dgm:t>
        <a:bodyPr/>
        <a:lstStyle/>
        <a:p>
          <a:endParaRPr lang="en-SG"/>
        </a:p>
      </dgm:t>
    </dgm:pt>
    <dgm:pt modelId="{D02C1229-AFF2-41E2-BCAA-1486BC666AD5}" type="sibTrans" cxnId="{02975594-729D-469C-85D8-9253BD9B286F}">
      <dgm:prSet/>
      <dgm:spPr/>
      <dgm:t>
        <a:bodyPr/>
        <a:lstStyle/>
        <a:p>
          <a:endParaRPr lang="en-SG"/>
        </a:p>
      </dgm:t>
    </dgm:pt>
    <dgm:pt modelId="{92EE76E5-3762-43F0-B701-FDC1B9155319}" type="pres">
      <dgm:prSet presAssocID="{C862E928-676D-428E-8E83-FEAED208C0F7}" presName="linearFlow" presStyleCnt="0">
        <dgm:presLayoutVars>
          <dgm:dir/>
          <dgm:resizeHandles val="exact"/>
        </dgm:presLayoutVars>
      </dgm:prSet>
      <dgm:spPr/>
      <dgm:t>
        <a:bodyPr/>
        <a:lstStyle/>
        <a:p>
          <a:endParaRPr lang="en-US"/>
        </a:p>
      </dgm:t>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2" custLinFactNeighborX="-17301"/>
      <dgm:spPr>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691D3C5E-B9A5-48E5-96D2-C74E4BC7C021}" type="pres">
      <dgm:prSet presAssocID="{0FE90267-9BC7-4679-8942-5FF3A3AB06ED}" presName="txShp" presStyleLbl="node1" presStyleIdx="0" presStyleCnt="2" custScaleX="140484" custScaleY="120928" custLinFactNeighborX="4261">
        <dgm:presLayoutVars>
          <dgm:bulletEnabled val="1"/>
        </dgm:presLayoutVars>
      </dgm:prSet>
      <dgm:spPr/>
      <dgm:t>
        <a:bodyPr/>
        <a:lstStyle/>
        <a:p>
          <a:endParaRPr lang="en-US"/>
        </a:p>
      </dgm:t>
    </dgm:pt>
    <dgm:pt modelId="{13220A11-ED16-4A41-B09D-38EEF3B5F949}" type="pres">
      <dgm:prSet presAssocID="{D0E060C8-5E3E-490E-B807-583FB2F11816}" presName="spacing" presStyleCnt="0"/>
      <dgm:spPr/>
    </dgm:pt>
    <dgm:pt modelId="{432ED7D5-1CA3-470E-B9D4-49E90AF170FE}" type="pres">
      <dgm:prSet presAssocID="{15A46DDB-42AA-4BBF-AE75-5C9F19A8EE95}" presName="composite" presStyleCnt="0"/>
      <dgm:spPr/>
    </dgm:pt>
    <dgm:pt modelId="{71E86C86-047A-4D09-AAD2-F51B4E8AD96C}" type="pres">
      <dgm:prSet presAssocID="{15A46DDB-42AA-4BBF-AE75-5C9F19A8EE95}" presName="imgShp" presStyleLbl="fgImgPlace1" presStyleIdx="1" presStyleCnt="2" custLinFactNeighborX="-17301"/>
      <dgm:spPr>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gm:spPr>
      <dgm:t>
        <a:bodyPr/>
        <a:lstStyle/>
        <a:p>
          <a:endParaRPr lang="en-US"/>
        </a:p>
      </dgm:t>
    </dgm:pt>
    <dgm:pt modelId="{1CF88B78-4801-4BFE-9764-C472D8A97954}" type="pres">
      <dgm:prSet presAssocID="{15A46DDB-42AA-4BBF-AE75-5C9F19A8EE95}" presName="txShp" presStyleLbl="node1" presStyleIdx="1" presStyleCnt="2" custScaleX="125836">
        <dgm:presLayoutVars>
          <dgm:bulletEnabled val="1"/>
        </dgm:presLayoutVars>
      </dgm:prSet>
      <dgm:spPr/>
      <dgm:t>
        <a:bodyPr/>
        <a:lstStyle/>
        <a:p>
          <a:endParaRPr lang="en-US"/>
        </a:p>
      </dgm:t>
    </dgm:pt>
  </dgm:ptLst>
  <dgm:cxnLst>
    <dgm:cxn modelId="{B604DC77-B775-4D1F-9129-68612B5F6BE5}" srcId="{C862E928-676D-428E-8E83-FEAED208C0F7}" destId="{0FE90267-9BC7-4679-8942-5FF3A3AB06ED}" srcOrd="0" destOrd="0" parTransId="{97FF8DFD-B26D-41C3-89BA-C7B95B7D90CB}" sibTransId="{D0E060C8-5E3E-490E-B807-583FB2F11816}"/>
    <dgm:cxn modelId="{1BBC6133-45AD-4060-8C4A-0B1D02B70742}" srcId="{0FE90267-9BC7-4679-8942-5FF3A3AB06ED}" destId="{C5CEBEED-CFB9-42A5-B5AD-5846D62AC459}" srcOrd="0" destOrd="0" parTransId="{A0A2091F-B4A7-494A-8045-F1B6768BF68E}" sibTransId="{8F2732F5-0EE9-4592-B5B0-D7D7746865F9}"/>
    <dgm:cxn modelId="{02975594-729D-469C-85D8-9253BD9B286F}" srcId="{0FE90267-9BC7-4679-8942-5FF3A3AB06ED}" destId="{BEF4A94F-418E-4587-9BD2-9B89915587A7}" srcOrd="1" destOrd="0" parTransId="{65C6AD1E-085B-4A6D-B1A0-414CFCB80ACE}" sibTransId="{D02C1229-AFF2-41E2-BCAA-1486BC666AD5}"/>
    <dgm:cxn modelId="{35333C5F-1D81-4079-906C-3900D65FF27C}" srcId="{C862E928-676D-428E-8E83-FEAED208C0F7}" destId="{15A46DDB-42AA-4BBF-AE75-5C9F19A8EE95}" srcOrd="1" destOrd="0" parTransId="{1487AE3B-E410-4684-A690-44AC20879B64}" sibTransId="{00B4D831-1A32-4AD0-84AF-8AFC1A48E7F9}"/>
    <dgm:cxn modelId="{766D92D8-2611-4856-ACB5-CF1CDD8E1600}" type="presOf" srcId="{15A46DDB-42AA-4BBF-AE75-5C9F19A8EE95}" destId="{1CF88B78-4801-4BFE-9764-C472D8A97954}" srcOrd="0" destOrd="0" presId="urn:microsoft.com/office/officeart/2005/8/layout/vList3#1"/>
    <dgm:cxn modelId="{BD9F15A4-4374-4F0B-A848-3F5307443E4C}" type="presOf" srcId="{6D3F791B-D2DD-426C-ACEF-4A7F889FA29F}" destId="{1CF88B78-4801-4BFE-9764-C472D8A97954}" srcOrd="0" destOrd="1" presId="urn:microsoft.com/office/officeart/2005/8/layout/vList3#1"/>
    <dgm:cxn modelId="{2A2C85E8-EF86-4FE4-814F-631FB7B7A97B}" srcId="{15A46DDB-42AA-4BBF-AE75-5C9F19A8EE95}" destId="{6D3F791B-D2DD-426C-ACEF-4A7F889FA29F}" srcOrd="0" destOrd="0" parTransId="{31C8CEE9-AAE9-4B4C-BEF9-E822E9ABD43E}" sibTransId="{AF9012BD-7807-4957-B43C-821558493998}"/>
    <dgm:cxn modelId="{AB42AC0E-4EE1-49CB-84FC-960F06ED098F}" type="presOf" srcId="{C862E928-676D-428E-8E83-FEAED208C0F7}" destId="{92EE76E5-3762-43F0-B701-FDC1B9155319}" srcOrd="0" destOrd="0" presId="urn:microsoft.com/office/officeart/2005/8/layout/vList3#1"/>
    <dgm:cxn modelId="{A38A491D-B140-4EB7-887C-7FDAC768E0CB}" type="presOf" srcId="{C5CEBEED-CFB9-42A5-B5AD-5846D62AC459}" destId="{691D3C5E-B9A5-48E5-96D2-C74E4BC7C021}" srcOrd="0" destOrd="1" presId="urn:microsoft.com/office/officeart/2005/8/layout/vList3#1"/>
    <dgm:cxn modelId="{F88115A9-8130-4BBE-8502-13096AFDC805}" type="presOf" srcId="{BEF4A94F-418E-4587-9BD2-9B89915587A7}" destId="{691D3C5E-B9A5-48E5-96D2-C74E4BC7C021}" srcOrd="0" destOrd="2" presId="urn:microsoft.com/office/officeart/2005/8/layout/vList3#1"/>
    <dgm:cxn modelId="{461F738F-484D-4725-8604-71443106A34C}" type="presOf" srcId="{0FE90267-9BC7-4679-8942-5FF3A3AB06ED}" destId="{691D3C5E-B9A5-48E5-96D2-C74E4BC7C021}" srcOrd="0" destOrd="0" presId="urn:microsoft.com/office/officeart/2005/8/layout/vList3#1"/>
    <dgm:cxn modelId="{85AC267F-7F42-43FC-BEC7-FEFABF56E742}" type="presParOf" srcId="{92EE76E5-3762-43F0-B701-FDC1B9155319}" destId="{BB6723CE-ADD8-4F40-BBA2-A73E76036D91}" srcOrd="0" destOrd="0" presId="urn:microsoft.com/office/officeart/2005/8/layout/vList3#1"/>
    <dgm:cxn modelId="{A0B11E19-9720-41D6-8BA1-7C0CD8FE0D11}" type="presParOf" srcId="{BB6723CE-ADD8-4F40-BBA2-A73E76036D91}" destId="{E9C254D0-7C86-4675-AC1B-555179EDDE6F}" srcOrd="0" destOrd="0" presId="urn:microsoft.com/office/officeart/2005/8/layout/vList3#1"/>
    <dgm:cxn modelId="{E49A3BA9-A7D7-4BC6-AE3B-5B676B0A899A}" type="presParOf" srcId="{BB6723CE-ADD8-4F40-BBA2-A73E76036D91}" destId="{691D3C5E-B9A5-48E5-96D2-C74E4BC7C021}" srcOrd="1" destOrd="0" presId="urn:microsoft.com/office/officeart/2005/8/layout/vList3#1"/>
    <dgm:cxn modelId="{DCD89E80-B9B3-4584-9BEE-42190E777CE3}" type="presParOf" srcId="{92EE76E5-3762-43F0-B701-FDC1B9155319}" destId="{13220A11-ED16-4A41-B09D-38EEF3B5F949}" srcOrd="1" destOrd="0" presId="urn:microsoft.com/office/officeart/2005/8/layout/vList3#1"/>
    <dgm:cxn modelId="{8F0E5003-B2BB-48F9-AC9B-FDC22934B329}" type="presParOf" srcId="{92EE76E5-3762-43F0-B701-FDC1B9155319}" destId="{432ED7D5-1CA3-470E-B9D4-49E90AF170FE}" srcOrd="2" destOrd="0" presId="urn:microsoft.com/office/officeart/2005/8/layout/vList3#1"/>
    <dgm:cxn modelId="{135A8326-AF4E-4D0B-9476-0948238840E5}" type="presParOf" srcId="{432ED7D5-1CA3-470E-B9D4-49E90AF170FE}" destId="{71E86C86-047A-4D09-AAD2-F51B4E8AD96C}" srcOrd="0" destOrd="0" presId="urn:microsoft.com/office/officeart/2005/8/layout/vList3#1"/>
    <dgm:cxn modelId="{F7205F76-569D-457E-B5CF-977B780ADE11}" type="presParOf" srcId="{432ED7D5-1CA3-470E-B9D4-49E90AF170FE}" destId="{1CF88B78-4801-4BFE-9764-C472D8A97954}"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AE4B-1ED0-4687-9A33-90AF17948ACD}">
      <dsp:nvSpPr>
        <dsp:cNvPr id="0" name=""/>
        <dsp:cNvSpPr/>
      </dsp:nvSpPr>
      <dsp:spPr>
        <a:xfrm rot="5400000">
          <a:off x="-237950" y="439527"/>
          <a:ext cx="1586337" cy="1110435"/>
        </a:xfrm>
        <a:prstGeom prst="chevron">
          <a:avLst/>
        </a:prstGeom>
        <a:solidFill>
          <a:srgbClr val="9933FF"/>
        </a:solidFill>
        <a:ln w="25400" cap="flat" cmpd="sng" algn="ctr">
          <a:solidFill>
            <a:srgbClr val="9933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1</a:t>
          </a:r>
          <a:endParaRPr lang="en-US" sz="3300" kern="1200" dirty="0"/>
        </a:p>
      </dsp:txBody>
      <dsp:txXfrm rot="-5400000">
        <a:off x="2" y="756794"/>
        <a:ext cx="1110435" cy="475902"/>
      </dsp:txXfrm>
    </dsp:sp>
    <dsp:sp modelId="{17946CE0-4F59-49F2-83C9-45D73974197A}">
      <dsp:nvSpPr>
        <dsp:cNvPr id="0" name=""/>
        <dsp:cNvSpPr/>
      </dsp:nvSpPr>
      <dsp:spPr>
        <a:xfrm rot="5400000">
          <a:off x="3503892" y="-2392994"/>
          <a:ext cx="1433348" cy="622026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kern="1200" dirty="0" smtClean="0"/>
            <a:t>To understand how </a:t>
          </a:r>
          <a:r>
            <a:rPr lang="en-GB" sz="2400" b="1" kern="1200" dirty="0" smtClean="0"/>
            <a:t>hashing</a:t>
          </a:r>
          <a:r>
            <a:rPr lang="en-GB" sz="2400" kern="1200" dirty="0" smtClean="0"/>
            <a:t> is used to accelerate table lookup</a:t>
          </a:r>
          <a:endParaRPr lang="en-US" sz="2400" kern="1200" dirty="0"/>
        </a:p>
      </dsp:txBody>
      <dsp:txXfrm rot="-5400000">
        <a:off x="1110435" y="70433"/>
        <a:ext cx="6150292" cy="1293408"/>
      </dsp:txXfrm>
    </dsp:sp>
    <dsp:sp modelId="{E26FD5B1-3991-4CE2-874F-8C2F1F1A42F2}">
      <dsp:nvSpPr>
        <dsp:cNvPr id="0" name=""/>
        <dsp:cNvSpPr/>
      </dsp:nvSpPr>
      <dsp:spPr>
        <a:xfrm rot="5400000">
          <a:off x="-237950" y="1850967"/>
          <a:ext cx="1586337" cy="1110435"/>
        </a:xfrm>
        <a:prstGeom prst="chevron">
          <a:avLst/>
        </a:prstGeom>
        <a:solidFill>
          <a:srgbClr val="FF7C80"/>
        </a:solidFill>
        <a:ln w="25400" cap="flat" cmpd="sng" algn="ctr">
          <a:solidFill>
            <a:srgbClr val="FF7C8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2</a:t>
          </a:r>
          <a:endParaRPr lang="en-US" sz="3300" kern="1200" dirty="0"/>
        </a:p>
      </dsp:txBody>
      <dsp:txXfrm rot="-5400000">
        <a:off x="2" y="2168234"/>
        <a:ext cx="1110435" cy="475902"/>
      </dsp:txXfrm>
    </dsp:sp>
    <dsp:sp modelId="{F8B2D4D0-CC62-4E1F-8BFF-8FB3F6AE7A97}">
      <dsp:nvSpPr>
        <dsp:cNvPr id="0" name=""/>
        <dsp:cNvSpPr/>
      </dsp:nvSpPr>
      <dsp:spPr>
        <a:xfrm rot="5400000">
          <a:off x="3465796" y="-853307"/>
          <a:ext cx="1506928" cy="622026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kern="1200" dirty="0" smtClean="0"/>
            <a:t>To study the issue of </a:t>
          </a:r>
          <a:r>
            <a:rPr lang="en-GB" sz="2400" b="1" kern="1200" dirty="0" smtClean="0"/>
            <a:t>collision</a:t>
          </a:r>
          <a:r>
            <a:rPr lang="en-GB" sz="2400" kern="1200" dirty="0" smtClean="0"/>
            <a:t> and techniques to resolve it</a:t>
          </a:r>
          <a:endParaRPr lang="en-US" sz="2400" kern="1200" dirty="0"/>
        </a:p>
      </dsp:txBody>
      <dsp:txXfrm rot="-5400000">
        <a:off x="1109129" y="1576922"/>
        <a:ext cx="6146700" cy="1359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485206" y="61"/>
          <a:ext cx="7403495" cy="2229100"/>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marL="0" lvl="0" indent="0" algn="l" defTabSz="1244600">
            <a:lnSpc>
              <a:spcPct val="90000"/>
            </a:lnSpc>
            <a:spcBef>
              <a:spcPct val="0"/>
            </a:spcBef>
            <a:spcAft>
              <a:spcPct val="35000"/>
            </a:spcAft>
          </a:pPr>
          <a:r>
            <a:rPr lang="en-US" sz="2800" kern="1200" dirty="0" smtClean="0">
              <a:solidFill>
                <a:schemeClr val="tx1"/>
              </a:solidFill>
            </a:rPr>
            <a:t>Book</a:t>
          </a:r>
          <a:endParaRPr lang="en-US" sz="2800" kern="1200" dirty="0">
            <a:solidFill>
              <a:schemeClr val="tx1"/>
            </a:solidFill>
          </a:endParaRPr>
        </a:p>
        <a:p>
          <a:pPr marL="465138" lvl="1" indent="-293688" algn="l" defTabSz="1066800">
            <a:lnSpc>
              <a:spcPct val="100000"/>
            </a:lnSpc>
            <a:spcBef>
              <a:spcPct val="0"/>
            </a:spcBef>
            <a:spcAft>
              <a:spcPts val="600"/>
            </a:spcAft>
            <a:buChar char="••"/>
          </a:pPr>
          <a:r>
            <a:rPr lang="en-US" sz="2400" b="1" kern="1200" baseline="0" dirty="0" smtClean="0">
              <a:solidFill>
                <a:schemeClr val="tx1"/>
              </a:solidFill>
            </a:rPr>
            <a:t>Chapter 13</a:t>
          </a:r>
          <a:r>
            <a:rPr lang="en-US" sz="2400" kern="1200" baseline="0" dirty="0" smtClean="0">
              <a:solidFill>
                <a:schemeClr val="tx1"/>
              </a:solidFill>
            </a:rPr>
            <a:t>, section 13.2</a:t>
          </a:r>
          <a:r>
            <a:rPr lang="en-US" sz="2400" kern="1200" baseline="0" dirty="0" smtClean="0">
              <a:solidFill>
                <a:schemeClr val="tx1"/>
              </a:solidFill>
              <a:latin typeface="+mn-lt"/>
            </a:rPr>
            <a:t>, pages 761 to 787.</a:t>
          </a:r>
          <a:endParaRPr lang="en-US" sz="2400" kern="1200" baseline="0" dirty="0">
            <a:solidFill>
              <a:schemeClr val="tx1"/>
            </a:solidFill>
            <a:latin typeface="+mn-lt"/>
          </a:endParaRPr>
        </a:p>
        <a:p>
          <a:pPr marL="465138" lvl="1" indent="-293688" algn="l" defTabSz="1066800">
            <a:lnSpc>
              <a:spcPct val="100000"/>
            </a:lnSpc>
            <a:spcBef>
              <a:spcPct val="0"/>
            </a:spcBef>
            <a:spcAft>
              <a:spcPts val="600"/>
            </a:spcAft>
            <a:buChar char="••"/>
          </a:pPr>
          <a:r>
            <a:rPr lang="en-US" sz="2400" kern="1200" baseline="0" dirty="0" err="1" smtClean="0">
              <a:solidFill>
                <a:schemeClr val="tx1"/>
              </a:solidFill>
              <a:latin typeface="+mn-lt"/>
            </a:rPr>
            <a:t>Visualgo</a:t>
          </a:r>
          <a:r>
            <a:rPr lang="en-US" sz="2400" kern="1200" baseline="0" dirty="0" smtClean="0">
              <a:solidFill>
                <a:schemeClr val="tx1"/>
              </a:solidFill>
              <a:latin typeface="+mn-lt"/>
            </a:rPr>
            <a:t>: </a:t>
          </a:r>
          <a:r>
            <a:rPr lang="en-US" sz="2400" kern="1200" baseline="0" dirty="0" smtClean="0">
              <a:solidFill>
                <a:schemeClr val="tx1"/>
              </a:solidFill>
              <a:latin typeface="+mn-lt"/>
              <a:hlinkClick xmlns:r="http://schemas.openxmlformats.org/officeDocument/2006/relationships" r:id="rId1"/>
            </a:rPr>
            <a:t>http://visualgo.net</a:t>
          </a:r>
          <a:r>
            <a:rPr lang="en-US" sz="2400" kern="1200" baseline="0" dirty="0" smtClean="0">
              <a:solidFill>
                <a:schemeClr val="tx1"/>
              </a:solidFill>
              <a:latin typeface="+mn-lt"/>
            </a:rPr>
            <a:t> </a:t>
          </a:r>
          <a:endParaRPr lang="en-US" sz="2400" kern="1200" baseline="0" dirty="0">
            <a:solidFill>
              <a:schemeClr val="tx1"/>
            </a:solidFill>
            <a:latin typeface="+mn-lt"/>
          </a:endParaRPr>
        </a:p>
      </dsp:txBody>
      <dsp:txXfrm rot="10800000">
        <a:off x="1042481" y="61"/>
        <a:ext cx="6846220" cy="2229100"/>
      </dsp:txXfrm>
    </dsp:sp>
    <dsp:sp modelId="{E9C254D0-7C86-4675-AC1B-555179EDDE6F}">
      <dsp:nvSpPr>
        <dsp:cNvPr id="0" name=""/>
        <dsp:cNvSpPr/>
      </dsp:nvSpPr>
      <dsp:spPr>
        <a:xfrm>
          <a:off x="86825" y="192947"/>
          <a:ext cx="1843328" cy="184332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 modelId="{1CF88B78-4801-4BFE-9764-C472D8A97954}">
      <dsp:nvSpPr>
        <dsp:cNvPr id="0" name=""/>
        <dsp:cNvSpPr/>
      </dsp:nvSpPr>
      <dsp:spPr>
        <a:xfrm rot="10800000">
          <a:off x="767069" y="2779409"/>
          <a:ext cx="6631547" cy="1843328"/>
        </a:xfrm>
        <a:prstGeom prst="homePlat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12857" tIns="106680" rIns="199136" bIns="106680" numCol="1" spcCol="1270" anchor="t" anchorCtr="0">
          <a:noAutofit/>
        </a:bodyPr>
        <a:lstStyle/>
        <a:p>
          <a:pPr lvl="0" algn="l" defTabSz="1244600">
            <a:lnSpc>
              <a:spcPct val="90000"/>
            </a:lnSpc>
            <a:spcBef>
              <a:spcPct val="0"/>
            </a:spcBef>
            <a:spcAft>
              <a:spcPct val="35000"/>
            </a:spcAft>
          </a:pPr>
          <a:r>
            <a:rPr lang="en-US" sz="2800" kern="1200" dirty="0" smtClean="0">
              <a:solidFill>
                <a:schemeClr val="tx1"/>
              </a:solidFill>
            </a:rPr>
            <a:t>CS1020 website </a:t>
          </a:r>
          <a:r>
            <a:rPr lang="en-US" sz="2800" kern="1200" dirty="0" smtClean="0">
              <a:solidFill>
                <a:schemeClr val="tx1"/>
              </a:solidFill>
              <a:sym typeface="Wingdings" panose="05000000000000000000" pitchFamily="2" charset="2"/>
            </a:rPr>
            <a:t> Resources  Lectures</a:t>
          </a:r>
          <a:endParaRPr lang="en-US" sz="2800" kern="1200" dirty="0">
            <a:solidFill>
              <a:schemeClr val="tx1"/>
            </a:solidFill>
          </a:endParaRPr>
        </a:p>
        <a:p>
          <a:pPr marL="228600" lvl="1" indent="-228600" algn="l" defTabSz="977900">
            <a:lnSpc>
              <a:spcPct val="90000"/>
            </a:lnSpc>
            <a:spcBef>
              <a:spcPct val="0"/>
            </a:spcBef>
            <a:spcAft>
              <a:spcPct val="15000"/>
            </a:spcAft>
            <a:buChar char="••"/>
          </a:pPr>
          <a:r>
            <a:rPr lang="en-US" sz="2200" kern="1200" baseline="0" dirty="0" smtClean="0">
              <a:solidFill>
                <a:schemeClr val="tx1"/>
              </a:solidFill>
              <a:hlinkClick xmlns:r="http://schemas.openxmlformats.org/officeDocument/2006/relationships" r:id=""/>
            </a:rPr>
            <a:t>http://www.comp.nus.edu.sg/</a:t>
          </a:r>
          <a:br>
            <a:rPr lang="en-US" sz="2200" kern="1200" baseline="0" dirty="0" smtClean="0">
              <a:solidFill>
                <a:schemeClr val="tx1"/>
              </a:solidFill>
              <a:hlinkClick xmlns:r="http://schemas.openxmlformats.org/officeDocument/2006/relationships" r:id=""/>
            </a:rPr>
          </a:br>
          <a:r>
            <a:rPr lang="en-US" sz="2200" kern="1200" baseline="0" dirty="0" smtClean="0">
              <a:solidFill>
                <a:schemeClr val="tx1"/>
              </a:solidFill>
              <a:hlinkClick xmlns:r="http://schemas.openxmlformats.org/officeDocument/2006/relationships" r:id=""/>
            </a:rPr>
            <a:t>~cs1020/2_resources/lectures.html</a:t>
          </a:r>
          <a:r>
            <a:rPr lang="en-US" sz="2200" kern="1200" baseline="0" dirty="0" smtClean="0">
              <a:solidFill>
                <a:schemeClr val="tx1"/>
              </a:solidFill>
            </a:rPr>
            <a:t> </a:t>
          </a:r>
          <a:endParaRPr lang="en-US" sz="2200" kern="1200" baseline="0" dirty="0">
            <a:solidFill>
              <a:schemeClr val="tx1"/>
            </a:solidFill>
          </a:endParaRPr>
        </a:p>
      </dsp:txBody>
      <dsp:txXfrm rot="10800000">
        <a:off x="1227901" y="2779409"/>
        <a:ext cx="6170715" cy="1843328"/>
      </dsp:txXfrm>
    </dsp:sp>
    <dsp:sp modelId="{71E86C86-047A-4D09-AAD2-F51B4E8AD96C}">
      <dsp:nvSpPr>
        <dsp:cNvPr id="0" name=""/>
        <dsp:cNvSpPr/>
      </dsp:nvSpPr>
      <dsp:spPr>
        <a:xfrm>
          <a:off x="207268" y="2779409"/>
          <a:ext cx="1843328" cy="1843328"/>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 b="-4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862" cy="495793"/>
          </a:xfrm>
          <a:prstGeom prst="rect">
            <a:avLst/>
          </a:prstGeom>
        </p:spPr>
        <p:txBody>
          <a:bodyPr vert="horz" lIns="88221" tIns="44111" rIns="88221" bIns="44111" rtlCol="0"/>
          <a:lstStyle>
            <a:lvl1pPr algn="l">
              <a:defRPr sz="1200"/>
            </a:lvl1pPr>
          </a:lstStyle>
          <a:p>
            <a:endParaRPr lang="en-US" dirty="0"/>
          </a:p>
        </p:txBody>
      </p:sp>
      <p:sp>
        <p:nvSpPr>
          <p:cNvPr id="3" name="Date Placeholder 2"/>
          <p:cNvSpPr>
            <a:spLocks noGrp="1"/>
          </p:cNvSpPr>
          <p:nvPr>
            <p:ph type="dt" sz="quarter" idx="1"/>
          </p:nvPr>
        </p:nvSpPr>
        <p:spPr>
          <a:xfrm>
            <a:off x="3850294" y="0"/>
            <a:ext cx="2945862" cy="495793"/>
          </a:xfrm>
          <a:prstGeom prst="rect">
            <a:avLst/>
          </a:prstGeom>
        </p:spPr>
        <p:txBody>
          <a:bodyPr vert="horz" lIns="88221" tIns="44111" rIns="88221" bIns="44111" rtlCol="0"/>
          <a:lstStyle>
            <a:lvl1pPr algn="r">
              <a:defRPr sz="1200"/>
            </a:lvl1pPr>
          </a:lstStyle>
          <a:p>
            <a:fld id="{0D253E4B-C7A1-409F-B60B-55023F7B9320}" type="datetimeFigureOut">
              <a:rPr lang="en-US" smtClean="0"/>
              <a:pPr/>
              <a:t>2/9/2016</a:t>
            </a:fld>
            <a:endParaRPr lang="en-US" dirty="0"/>
          </a:p>
        </p:txBody>
      </p:sp>
      <p:sp>
        <p:nvSpPr>
          <p:cNvPr id="4" name="Footer Placeholder 3"/>
          <p:cNvSpPr>
            <a:spLocks noGrp="1"/>
          </p:cNvSpPr>
          <p:nvPr>
            <p:ph type="ftr" sz="quarter" idx="2"/>
          </p:nvPr>
        </p:nvSpPr>
        <p:spPr>
          <a:xfrm>
            <a:off x="0" y="9429305"/>
            <a:ext cx="2945862" cy="495793"/>
          </a:xfrm>
          <a:prstGeom prst="rect">
            <a:avLst/>
          </a:prstGeom>
        </p:spPr>
        <p:txBody>
          <a:bodyPr vert="horz" lIns="88221" tIns="44111" rIns="88221" bIns="4411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294" y="9429305"/>
            <a:ext cx="2945862" cy="495793"/>
          </a:xfrm>
          <a:prstGeom prst="rect">
            <a:avLst/>
          </a:prstGeom>
        </p:spPr>
        <p:txBody>
          <a:bodyPr vert="horz" lIns="88221" tIns="44111" rIns="88221" bIns="44111" rtlCol="0" anchor="b"/>
          <a:lstStyle>
            <a:lvl1pPr algn="r">
              <a:defRPr sz="1200"/>
            </a:lvl1pPr>
          </a:lstStyle>
          <a:p>
            <a:fld id="{C961BBCC-0A19-4FF5-A289-FB378BD54021}" type="slidenum">
              <a:rPr lang="en-US" smtClean="0"/>
              <a:pPr/>
              <a:t>‹#›</a:t>
            </a:fld>
            <a:endParaRPr lang="en-US" dirty="0"/>
          </a:p>
        </p:txBody>
      </p:sp>
    </p:spTree>
    <p:extLst>
      <p:ext uri="{BB962C8B-B14F-4D97-AF65-F5344CB8AC3E}">
        <p14:creationId xmlns:p14="http://schemas.microsoft.com/office/powerpoint/2010/main" val="3968967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1"/>
            <a:ext cx="2945862" cy="497333"/>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defTabSz="974110">
              <a:defRPr sz="1300"/>
            </a:lvl1pPr>
          </a:lstStyle>
          <a:p>
            <a:pPr>
              <a:defRPr/>
            </a:pPr>
            <a:endParaRPr lang="en-US" dirty="0"/>
          </a:p>
        </p:txBody>
      </p:sp>
      <p:sp>
        <p:nvSpPr>
          <p:cNvPr id="14339" name="Rectangle 3"/>
          <p:cNvSpPr>
            <a:spLocks noGrp="1" noChangeArrowheads="1"/>
          </p:cNvSpPr>
          <p:nvPr>
            <p:ph type="dt" idx="1"/>
          </p:nvPr>
        </p:nvSpPr>
        <p:spPr bwMode="auto">
          <a:xfrm>
            <a:off x="3848774" y="1"/>
            <a:ext cx="2947382" cy="497333"/>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lvl1pPr algn="r" defTabSz="974110">
              <a:defRPr sz="1300"/>
            </a:lvl1pPr>
          </a:lstStyle>
          <a:p>
            <a:pPr>
              <a:defRPr/>
            </a:pPr>
            <a:endParaRPr lang="en-US" dirty="0"/>
          </a:p>
        </p:txBody>
      </p:sp>
      <p:sp>
        <p:nvSpPr>
          <p:cNvPr id="129028" name="Rectangle 4"/>
          <p:cNvSpPr>
            <a:spLocks noGrp="1" noRot="1" noChangeAspect="1" noChangeArrowheads="1" noTextEdit="1"/>
          </p:cNvSpPr>
          <p:nvPr>
            <p:ph type="sldImg" idx="2"/>
          </p:nvPr>
        </p:nvSpPr>
        <p:spPr bwMode="auto">
          <a:xfrm>
            <a:off x="919163" y="744538"/>
            <a:ext cx="4960937" cy="37211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77944" y="4713113"/>
            <a:ext cx="5441788" cy="4468296"/>
          </a:xfrm>
          <a:prstGeom prst="rect">
            <a:avLst/>
          </a:prstGeom>
          <a:noFill/>
          <a:ln w="9525">
            <a:noFill/>
            <a:miter lim="800000"/>
            <a:headEnd/>
            <a:tailEnd/>
          </a:ln>
          <a:effectLst/>
        </p:spPr>
        <p:txBody>
          <a:bodyPr vert="horz" wrap="square" lIns="97391" tIns="48695" rIns="97391" bIns="4869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9429305"/>
            <a:ext cx="2945862" cy="495793"/>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defTabSz="974110">
              <a:defRPr sz="1300"/>
            </a:lvl1pPr>
          </a:lstStyle>
          <a:p>
            <a:pPr>
              <a:defRPr/>
            </a:pPr>
            <a:endParaRPr lang="en-US" dirty="0"/>
          </a:p>
        </p:txBody>
      </p:sp>
      <p:sp>
        <p:nvSpPr>
          <p:cNvPr id="14343" name="Rectangle 7"/>
          <p:cNvSpPr>
            <a:spLocks noGrp="1" noChangeArrowheads="1"/>
          </p:cNvSpPr>
          <p:nvPr>
            <p:ph type="sldNum" sz="quarter" idx="5"/>
          </p:nvPr>
        </p:nvSpPr>
        <p:spPr bwMode="auto">
          <a:xfrm>
            <a:off x="3848774" y="9429305"/>
            <a:ext cx="2947382" cy="495793"/>
          </a:xfrm>
          <a:prstGeom prst="rect">
            <a:avLst/>
          </a:prstGeom>
          <a:noFill/>
          <a:ln w="9525">
            <a:noFill/>
            <a:miter lim="800000"/>
            <a:headEnd/>
            <a:tailEnd/>
          </a:ln>
          <a:effectLst/>
        </p:spPr>
        <p:txBody>
          <a:bodyPr vert="horz" wrap="square" lIns="97391" tIns="48695" rIns="97391" bIns="48695" numCol="1" anchor="b" anchorCtr="0" compatLnSpc="1">
            <a:prstTxWarp prst="textNoShape">
              <a:avLst/>
            </a:prstTxWarp>
          </a:bodyPr>
          <a:lstStyle>
            <a:lvl1pPr algn="r" defTabSz="974110">
              <a:defRPr sz="1300"/>
            </a:lvl1pPr>
          </a:lstStyle>
          <a:p>
            <a:pPr>
              <a:defRPr/>
            </a:pPr>
            <a:fld id="{F923812A-C3F2-42C5-9CE7-943DF570770D}" type="slidenum">
              <a:rPr lang="en-US"/>
              <a:pPr>
                <a:defRPr/>
              </a:pPr>
              <a:t>‹#›</a:t>
            </a:fld>
            <a:endParaRPr lang="en-US" dirty="0"/>
          </a:p>
        </p:txBody>
      </p:sp>
    </p:spTree>
    <p:extLst>
      <p:ext uri="{BB962C8B-B14F-4D97-AF65-F5344CB8AC3E}">
        <p14:creationId xmlns:p14="http://schemas.microsoft.com/office/powerpoint/2010/main" val="21110175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a:t>
            </a:fld>
            <a:endParaRPr lang="en-US" dirty="0"/>
          </a:p>
        </p:txBody>
      </p:sp>
    </p:spTree>
    <p:extLst>
      <p:ext uri="{BB962C8B-B14F-4D97-AF65-F5344CB8AC3E}">
        <p14:creationId xmlns:p14="http://schemas.microsoft.com/office/powerpoint/2010/main" val="2714917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10</a:t>
            </a:fld>
            <a:endParaRPr lang="en-US" dirty="0"/>
          </a:p>
        </p:txBody>
      </p:sp>
    </p:spTree>
    <p:extLst>
      <p:ext uri="{BB962C8B-B14F-4D97-AF65-F5344CB8AC3E}">
        <p14:creationId xmlns:p14="http://schemas.microsoft.com/office/powerpoint/2010/main" val="342746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11</a:t>
            </a:fld>
            <a:endParaRPr lang="en-US" dirty="0"/>
          </a:p>
        </p:txBody>
      </p:sp>
    </p:spTree>
    <p:extLst>
      <p:ext uri="{BB962C8B-B14F-4D97-AF65-F5344CB8AC3E}">
        <p14:creationId xmlns:p14="http://schemas.microsoft.com/office/powerpoint/2010/main" val="332462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12</a:t>
            </a:fld>
            <a:endParaRPr lang="en-US" dirty="0"/>
          </a:p>
        </p:txBody>
      </p:sp>
    </p:spTree>
    <p:extLst>
      <p:ext uri="{BB962C8B-B14F-4D97-AF65-F5344CB8AC3E}">
        <p14:creationId xmlns:p14="http://schemas.microsoft.com/office/powerpoint/2010/main" val="458350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13</a:t>
            </a:fld>
            <a:endParaRPr lang="en-US" dirty="0"/>
          </a:p>
        </p:txBody>
      </p:sp>
    </p:spTree>
    <p:extLst>
      <p:ext uri="{BB962C8B-B14F-4D97-AF65-F5344CB8AC3E}">
        <p14:creationId xmlns:p14="http://schemas.microsoft.com/office/powerpoint/2010/main" val="3256283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14</a:t>
            </a:fld>
            <a:endParaRPr lang="en-US" dirty="0"/>
          </a:p>
        </p:txBody>
      </p:sp>
    </p:spTree>
    <p:extLst>
      <p:ext uri="{BB962C8B-B14F-4D97-AF65-F5344CB8AC3E}">
        <p14:creationId xmlns:p14="http://schemas.microsoft.com/office/powerpoint/2010/main" val="3103508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15</a:t>
            </a:fld>
            <a:endParaRPr lang="en-US" dirty="0"/>
          </a:p>
        </p:txBody>
      </p:sp>
    </p:spTree>
    <p:extLst>
      <p:ext uri="{BB962C8B-B14F-4D97-AF65-F5344CB8AC3E}">
        <p14:creationId xmlns:p14="http://schemas.microsoft.com/office/powerpoint/2010/main" val="360029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16</a:t>
            </a:fld>
            <a:endParaRPr lang="en-US" dirty="0"/>
          </a:p>
        </p:txBody>
      </p:sp>
    </p:spTree>
    <p:extLst>
      <p:ext uri="{BB962C8B-B14F-4D97-AF65-F5344CB8AC3E}">
        <p14:creationId xmlns:p14="http://schemas.microsoft.com/office/powerpoint/2010/main" val="1273249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17</a:t>
            </a:fld>
            <a:endParaRPr lang="en-US" dirty="0"/>
          </a:p>
        </p:txBody>
      </p:sp>
    </p:spTree>
    <p:extLst>
      <p:ext uri="{BB962C8B-B14F-4D97-AF65-F5344CB8AC3E}">
        <p14:creationId xmlns:p14="http://schemas.microsoft.com/office/powerpoint/2010/main" val="182147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18</a:t>
            </a:fld>
            <a:endParaRPr lang="en-US" dirty="0"/>
          </a:p>
        </p:txBody>
      </p:sp>
    </p:spTree>
    <p:extLst>
      <p:ext uri="{BB962C8B-B14F-4D97-AF65-F5344CB8AC3E}">
        <p14:creationId xmlns:p14="http://schemas.microsoft.com/office/powerpoint/2010/main" val="1118957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19</a:t>
            </a:fld>
            <a:endParaRPr lang="en-US" dirty="0"/>
          </a:p>
        </p:txBody>
      </p:sp>
    </p:spTree>
    <p:extLst>
      <p:ext uri="{BB962C8B-B14F-4D97-AF65-F5344CB8AC3E}">
        <p14:creationId xmlns:p14="http://schemas.microsoft.com/office/powerpoint/2010/main" val="2177190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a:t>
            </a:fld>
            <a:endParaRPr lang="en-US" dirty="0"/>
          </a:p>
        </p:txBody>
      </p:sp>
    </p:spTree>
    <p:extLst>
      <p:ext uri="{BB962C8B-B14F-4D97-AF65-F5344CB8AC3E}">
        <p14:creationId xmlns:p14="http://schemas.microsoft.com/office/powerpoint/2010/main" val="2737294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20</a:t>
            </a:fld>
            <a:endParaRPr lang="en-US" dirty="0"/>
          </a:p>
        </p:txBody>
      </p:sp>
    </p:spTree>
    <p:extLst>
      <p:ext uri="{BB962C8B-B14F-4D97-AF65-F5344CB8AC3E}">
        <p14:creationId xmlns:p14="http://schemas.microsoft.com/office/powerpoint/2010/main" val="1844098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21</a:t>
            </a:fld>
            <a:endParaRPr lang="en-US" dirty="0"/>
          </a:p>
        </p:txBody>
      </p:sp>
    </p:spTree>
    <p:extLst>
      <p:ext uri="{BB962C8B-B14F-4D97-AF65-F5344CB8AC3E}">
        <p14:creationId xmlns:p14="http://schemas.microsoft.com/office/powerpoint/2010/main" val="20172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22</a:t>
            </a:fld>
            <a:endParaRPr lang="en-US" dirty="0"/>
          </a:p>
        </p:txBody>
      </p:sp>
    </p:spTree>
    <p:extLst>
      <p:ext uri="{BB962C8B-B14F-4D97-AF65-F5344CB8AC3E}">
        <p14:creationId xmlns:p14="http://schemas.microsoft.com/office/powerpoint/2010/main" val="3151849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23</a:t>
            </a:fld>
            <a:endParaRPr lang="en-US" dirty="0"/>
          </a:p>
        </p:txBody>
      </p:sp>
    </p:spTree>
    <p:extLst>
      <p:ext uri="{BB962C8B-B14F-4D97-AF65-F5344CB8AC3E}">
        <p14:creationId xmlns:p14="http://schemas.microsoft.com/office/powerpoint/2010/main" val="1373001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24</a:t>
            </a:fld>
            <a:endParaRPr lang="en-US" dirty="0"/>
          </a:p>
        </p:txBody>
      </p:sp>
    </p:spTree>
    <p:extLst>
      <p:ext uri="{BB962C8B-B14F-4D97-AF65-F5344CB8AC3E}">
        <p14:creationId xmlns:p14="http://schemas.microsoft.com/office/powerpoint/2010/main" val="3784853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25</a:t>
            </a:fld>
            <a:endParaRPr lang="en-US" dirty="0"/>
          </a:p>
        </p:txBody>
      </p:sp>
    </p:spTree>
    <p:extLst>
      <p:ext uri="{BB962C8B-B14F-4D97-AF65-F5344CB8AC3E}">
        <p14:creationId xmlns:p14="http://schemas.microsoft.com/office/powerpoint/2010/main" val="117340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26</a:t>
            </a:fld>
            <a:endParaRPr lang="en-US" dirty="0"/>
          </a:p>
        </p:txBody>
      </p:sp>
    </p:spTree>
    <p:extLst>
      <p:ext uri="{BB962C8B-B14F-4D97-AF65-F5344CB8AC3E}">
        <p14:creationId xmlns:p14="http://schemas.microsoft.com/office/powerpoint/2010/main" val="2090317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None/>
            </a:pPr>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27</a:t>
            </a:fld>
            <a:endParaRPr lang="en-US" dirty="0"/>
          </a:p>
        </p:txBody>
      </p:sp>
    </p:spTree>
    <p:extLst>
      <p:ext uri="{BB962C8B-B14F-4D97-AF65-F5344CB8AC3E}">
        <p14:creationId xmlns:p14="http://schemas.microsoft.com/office/powerpoint/2010/main" val="3758658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28</a:t>
            </a:fld>
            <a:endParaRPr lang="en-US" dirty="0"/>
          </a:p>
        </p:txBody>
      </p:sp>
    </p:spTree>
    <p:extLst>
      <p:ext uri="{BB962C8B-B14F-4D97-AF65-F5344CB8AC3E}">
        <p14:creationId xmlns:p14="http://schemas.microsoft.com/office/powerpoint/2010/main" val="1155659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29</a:t>
            </a:fld>
            <a:endParaRPr lang="en-US" dirty="0"/>
          </a:p>
        </p:txBody>
      </p:sp>
    </p:spTree>
    <p:extLst>
      <p:ext uri="{BB962C8B-B14F-4D97-AF65-F5344CB8AC3E}">
        <p14:creationId xmlns:p14="http://schemas.microsoft.com/office/powerpoint/2010/main" val="110602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dirty="0"/>
          </a:p>
        </p:txBody>
      </p:sp>
    </p:spTree>
    <p:extLst>
      <p:ext uri="{BB962C8B-B14F-4D97-AF65-F5344CB8AC3E}">
        <p14:creationId xmlns:p14="http://schemas.microsoft.com/office/powerpoint/2010/main" val="211554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30</a:t>
            </a:fld>
            <a:endParaRPr lang="en-US" dirty="0"/>
          </a:p>
        </p:txBody>
      </p:sp>
    </p:spTree>
    <p:extLst>
      <p:ext uri="{BB962C8B-B14F-4D97-AF65-F5344CB8AC3E}">
        <p14:creationId xmlns:p14="http://schemas.microsoft.com/office/powerpoint/2010/main" val="1981637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31</a:t>
            </a:fld>
            <a:endParaRPr lang="en-US" dirty="0"/>
          </a:p>
        </p:txBody>
      </p:sp>
    </p:spTree>
    <p:extLst>
      <p:ext uri="{BB962C8B-B14F-4D97-AF65-F5344CB8AC3E}">
        <p14:creationId xmlns:p14="http://schemas.microsoft.com/office/powerpoint/2010/main" val="3955092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32</a:t>
            </a:fld>
            <a:endParaRPr lang="en-US" dirty="0"/>
          </a:p>
        </p:txBody>
      </p:sp>
    </p:spTree>
    <p:extLst>
      <p:ext uri="{BB962C8B-B14F-4D97-AF65-F5344CB8AC3E}">
        <p14:creationId xmlns:p14="http://schemas.microsoft.com/office/powerpoint/2010/main" val="3628043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33</a:t>
            </a:fld>
            <a:endParaRPr lang="en-US" dirty="0"/>
          </a:p>
        </p:txBody>
      </p:sp>
    </p:spTree>
    <p:extLst>
      <p:ext uri="{BB962C8B-B14F-4D97-AF65-F5344CB8AC3E}">
        <p14:creationId xmlns:p14="http://schemas.microsoft.com/office/powerpoint/2010/main" val="2255240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34</a:t>
            </a:fld>
            <a:endParaRPr lang="en-US" dirty="0"/>
          </a:p>
        </p:txBody>
      </p:sp>
    </p:spTree>
    <p:extLst>
      <p:ext uri="{BB962C8B-B14F-4D97-AF65-F5344CB8AC3E}">
        <p14:creationId xmlns:p14="http://schemas.microsoft.com/office/powerpoint/2010/main" val="16531995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35</a:t>
            </a:fld>
            <a:endParaRPr lang="en-US" dirty="0"/>
          </a:p>
        </p:txBody>
      </p:sp>
    </p:spTree>
    <p:extLst>
      <p:ext uri="{BB962C8B-B14F-4D97-AF65-F5344CB8AC3E}">
        <p14:creationId xmlns:p14="http://schemas.microsoft.com/office/powerpoint/2010/main" val="1242244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36</a:t>
            </a:fld>
            <a:endParaRPr lang="en-US" dirty="0"/>
          </a:p>
        </p:txBody>
      </p:sp>
    </p:spTree>
    <p:extLst>
      <p:ext uri="{BB962C8B-B14F-4D97-AF65-F5344CB8AC3E}">
        <p14:creationId xmlns:p14="http://schemas.microsoft.com/office/powerpoint/2010/main" val="11270905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37</a:t>
            </a:fld>
            <a:endParaRPr lang="en-US" dirty="0"/>
          </a:p>
        </p:txBody>
      </p:sp>
    </p:spTree>
    <p:extLst>
      <p:ext uri="{BB962C8B-B14F-4D97-AF65-F5344CB8AC3E}">
        <p14:creationId xmlns:p14="http://schemas.microsoft.com/office/powerpoint/2010/main" val="2762621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38</a:t>
            </a:fld>
            <a:endParaRPr lang="en-US" dirty="0"/>
          </a:p>
        </p:txBody>
      </p:sp>
    </p:spTree>
    <p:extLst>
      <p:ext uri="{BB962C8B-B14F-4D97-AF65-F5344CB8AC3E}">
        <p14:creationId xmlns:p14="http://schemas.microsoft.com/office/powerpoint/2010/main" val="1342760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39</a:t>
            </a:fld>
            <a:endParaRPr lang="en-US" dirty="0"/>
          </a:p>
        </p:txBody>
      </p:sp>
    </p:spTree>
    <p:extLst>
      <p:ext uri="{BB962C8B-B14F-4D97-AF65-F5344CB8AC3E}">
        <p14:creationId xmlns:p14="http://schemas.microsoft.com/office/powerpoint/2010/main" val="4263597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a:t>
            </a:fld>
            <a:endParaRPr lang="en-US" dirty="0"/>
          </a:p>
        </p:txBody>
      </p:sp>
    </p:spTree>
    <p:extLst>
      <p:ext uri="{BB962C8B-B14F-4D97-AF65-F5344CB8AC3E}">
        <p14:creationId xmlns:p14="http://schemas.microsoft.com/office/powerpoint/2010/main" val="5618372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40</a:t>
            </a:fld>
            <a:endParaRPr lang="en-US" dirty="0"/>
          </a:p>
        </p:txBody>
      </p:sp>
    </p:spTree>
    <p:extLst>
      <p:ext uri="{BB962C8B-B14F-4D97-AF65-F5344CB8AC3E}">
        <p14:creationId xmlns:p14="http://schemas.microsoft.com/office/powerpoint/2010/main" val="37538644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41</a:t>
            </a:fld>
            <a:endParaRPr lang="en-US" dirty="0"/>
          </a:p>
        </p:txBody>
      </p:sp>
    </p:spTree>
    <p:extLst>
      <p:ext uri="{BB962C8B-B14F-4D97-AF65-F5344CB8AC3E}">
        <p14:creationId xmlns:p14="http://schemas.microsoft.com/office/powerpoint/2010/main" val="31948755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42</a:t>
            </a:fld>
            <a:endParaRPr lang="en-US" dirty="0"/>
          </a:p>
        </p:txBody>
      </p:sp>
    </p:spTree>
    <p:extLst>
      <p:ext uri="{BB962C8B-B14F-4D97-AF65-F5344CB8AC3E}">
        <p14:creationId xmlns:p14="http://schemas.microsoft.com/office/powerpoint/2010/main" val="12578819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43</a:t>
            </a:fld>
            <a:endParaRPr lang="en-US" dirty="0"/>
          </a:p>
        </p:txBody>
      </p:sp>
    </p:spTree>
    <p:extLst>
      <p:ext uri="{BB962C8B-B14F-4D97-AF65-F5344CB8AC3E}">
        <p14:creationId xmlns:p14="http://schemas.microsoft.com/office/powerpoint/2010/main" val="4161772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44</a:t>
            </a:fld>
            <a:endParaRPr lang="en-US" dirty="0"/>
          </a:p>
        </p:txBody>
      </p:sp>
    </p:spTree>
    <p:extLst>
      <p:ext uri="{BB962C8B-B14F-4D97-AF65-F5344CB8AC3E}">
        <p14:creationId xmlns:p14="http://schemas.microsoft.com/office/powerpoint/2010/main" val="10356643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45</a:t>
            </a:fld>
            <a:endParaRPr lang="en-US" dirty="0"/>
          </a:p>
        </p:txBody>
      </p:sp>
    </p:spTree>
    <p:extLst>
      <p:ext uri="{BB962C8B-B14F-4D97-AF65-F5344CB8AC3E}">
        <p14:creationId xmlns:p14="http://schemas.microsoft.com/office/powerpoint/2010/main" val="15714605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46</a:t>
            </a:fld>
            <a:endParaRPr lang="en-US" dirty="0"/>
          </a:p>
        </p:txBody>
      </p:sp>
    </p:spTree>
    <p:extLst>
      <p:ext uri="{BB962C8B-B14F-4D97-AF65-F5344CB8AC3E}">
        <p14:creationId xmlns:p14="http://schemas.microsoft.com/office/powerpoint/2010/main" val="14144120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Find a values is similar </a:t>
            </a:r>
            <a:r>
              <a:rPr lang="en-US" smtClean="0"/>
              <a:t>to hash.  </a:t>
            </a:r>
            <a:r>
              <a:rPr lang="en-US" dirty="0" smtClean="0"/>
              <a:t>We probe the array starting from the original hash position (in this case hash(35) = 0)</a:t>
            </a:r>
          </a:p>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47</a:t>
            </a:fld>
            <a:endParaRPr lang="en-US" dirty="0"/>
          </a:p>
        </p:txBody>
      </p:sp>
    </p:spTree>
    <p:extLst>
      <p:ext uri="{BB962C8B-B14F-4D97-AF65-F5344CB8AC3E}">
        <p14:creationId xmlns:p14="http://schemas.microsoft.com/office/powerpoint/2010/main" val="23860745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When probing, if we reach an empty slot, we know that the value does not exist in the hash table.</a:t>
            </a:r>
          </a:p>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48</a:t>
            </a:fld>
            <a:endParaRPr lang="en-US" dirty="0"/>
          </a:p>
        </p:txBody>
      </p:sp>
    </p:spTree>
    <p:extLst>
      <p:ext uri="{BB962C8B-B14F-4D97-AF65-F5344CB8AC3E}">
        <p14:creationId xmlns:p14="http://schemas.microsoft.com/office/powerpoint/2010/main" val="40941392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dirty="0"/>
          </a:p>
        </p:txBody>
      </p:sp>
    </p:spTree>
    <p:extLst>
      <p:ext uri="{BB962C8B-B14F-4D97-AF65-F5344CB8AC3E}">
        <p14:creationId xmlns:p14="http://schemas.microsoft.com/office/powerpoint/2010/main" val="2410601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a:t>
            </a:fld>
            <a:endParaRPr lang="en-US" dirty="0"/>
          </a:p>
        </p:txBody>
      </p:sp>
    </p:spTree>
    <p:extLst>
      <p:ext uri="{BB962C8B-B14F-4D97-AF65-F5344CB8AC3E}">
        <p14:creationId xmlns:p14="http://schemas.microsoft.com/office/powerpoint/2010/main" val="27182631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dirty="0"/>
          </a:p>
        </p:txBody>
      </p:sp>
    </p:spTree>
    <p:extLst>
      <p:ext uri="{BB962C8B-B14F-4D97-AF65-F5344CB8AC3E}">
        <p14:creationId xmlns:p14="http://schemas.microsoft.com/office/powerpoint/2010/main" val="3800060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dirty="0"/>
          </a:p>
        </p:txBody>
      </p:sp>
    </p:spTree>
    <p:extLst>
      <p:ext uri="{BB962C8B-B14F-4D97-AF65-F5344CB8AC3E}">
        <p14:creationId xmlns:p14="http://schemas.microsoft.com/office/powerpoint/2010/main" val="8841460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52</a:t>
            </a:fld>
            <a:endParaRPr lang="en-US" dirty="0"/>
          </a:p>
        </p:txBody>
      </p:sp>
    </p:spTree>
    <p:extLst>
      <p:ext uri="{BB962C8B-B14F-4D97-AF65-F5344CB8AC3E}">
        <p14:creationId xmlns:p14="http://schemas.microsoft.com/office/powerpoint/2010/main" val="20609523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53</a:t>
            </a:fld>
            <a:endParaRPr lang="en-US" dirty="0"/>
          </a:p>
        </p:txBody>
      </p:sp>
    </p:spTree>
    <p:extLst>
      <p:ext uri="{BB962C8B-B14F-4D97-AF65-F5344CB8AC3E}">
        <p14:creationId xmlns:p14="http://schemas.microsoft.com/office/powerpoint/2010/main" val="30943035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When we insert, we can put a value into either an empty slot, or a slot that has been marked as deleted.</a:t>
            </a: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54</a:t>
            </a:fld>
            <a:endParaRPr lang="en-US" dirty="0"/>
          </a:p>
        </p:txBody>
      </p:sp>
    </p:spTree>
    <p:extLst>
      <p:ext uri="{BB962C8B-B14F-4D97-AF65-F5344CB8AC3E}">
        <p14:creationId xmlns:p14="http://schemas.microsoft.com/office/powerpoint/2010/main" val="31110952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55</a:t>
            </a:fld>
            <a:endParaRPr lang="en-US" dirty="0"/>
          </a:p>
        </p:txBody>
      </p:sp>
    </p:spTree>
    <p:extLst>
      <p:ext uri="{BB962C8B-B14F-4D97-AF65-F5344CB8AC3E}">
        <p14:creationId xmlns:p14="http://schemas.microsoft.com/office/powerpoint/2010/main" val="22691817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56</a:t>
            </a:fld>
            <a:endParaRPr lang="en-US" dirty="0"/>
          </a:p>
        </p:txBody>
      </p:sp>
    </p:spTree>
    <p:extLst>
      <p:ext uri="{BB962C8B-B14F-4D97-AF65-F5344CB8AC3E}">
        <p14:creationId xmlns:p14="http://schemas.microsoft.com/office/powerpoint/2010/main" val="12201948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57</a:t>
            </a:fld>
            <a:endParaRPr lang="en-US" dirty="0"/>
          </a:p>
        </p:txBody>
      </p:sp>
    </p:spTree>
    <p:extLst>
      <p:ext uri="{BB962C8B-B14F-4D97-AF65-F5344CB8AC3E}">
        <p14:creationId xmlns:p14="http://schemas.microsoft.com/office/powerpoint/2010/main" val="3218686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58</a:t>
            </a:fld>
            <a:endParaRPr lang="en-US" dirty="0"/>
          </a:p>
        </p:txBody>
      </p:sp>
    </p:spTree>
    <p:extLst>
      <p:ext uri="{BB962C8B-B14F-4D97-AF65-F5344CB8AC3E}">
        <p14:creationId xmlns:p14="http://schemas.microsoft.com/office/powerpoint/2010/main" val="26836040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59</a:t>
            </a:fld>
            <a:endParaRPr lang="en-US" dirty="0"/>
          </a:p>
        </p:txBody>
      </p:sp>
    </p:spTree>
    <p:extLst>
      <p:ext uri="{BB962C8B-B14F-4D97-AF65-F5344CB8AC3E}">
        <p14:creationId xmlns:p14="http://schemas.microsoft.com/office/powerpoint/2010/main" val="353077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a:t>
            </a:fld>
            <a:endParaRPr lang="en-US" dirty="0"/>
          </a:p>
        </p:txBody>
      </p:sp>
    </p:spTree>
    <p:extLst>
      <p:ext uri="{BB962C8B-B14F-4D97-AF65-F5344CB8AC3E}">
        <p14:creationId xmlns:p14="http://schemas.microsoft.com/office/powerpoint/2010/main" val="8937149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60</a:t>
            </a:fld>
            <a:endParaRPr lang="en-US" dirty="0"/>
          </a:p>
        </p:txBody>
      </p:sp>
    </p:spTree>
    <p:extLst>
      <p:ext uri="{BB962C8B-B14F-4D97-AF65-F5344CB8AC3E}">
        <p14:creationId xmlns:p14="http://schemas.microsoft.com/office/powerpoint/2010/main" val="5916841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Notice that the calculation of +1 +4 +9 .. starts from the </a:t>
            </a:r>
            <a:r>
              <a:rPr lang="en-US" i="1" dirty="0" smtClean="0"/>
              <a:t>original </a:t>
            </a:r>
            <a:r>
              <a:rPr lang="en-US" dirty="0" smtClean="0"/>
              <a:t>hash position.  If we were to start from the </a:t>
            </a:r>
            <a:r>
              <a:rPr lang="en-US" i="1" dirty="0" smtClean="0"/>
              <a:t>previous</a:t>
            </a:r>
            <a:r>
              <a:rPr lang="en-US" dirty="0" smtClean="0"/>
              <a:t> probe position, the probe sequence should be +1 +3 +5 ..+ (2i -1).  </a:t>
            </a:r>
          </a:p>
          <a:p>
            <a:pPr>
              <a:buFontTx/>
              <a:buNone/>
            </a:pPr>
            <a:endParaRPr lang="en-US" dirty="0" smtClean="0"/>
          </a:p>
          <a:p>
            <a:pPr>
              <a:buFontTx/>
              <a:buNone/>
            </a:pPr>
            <a:r>
              <a:rPr lang="en-US" dirty="0" smtClean="0"/>
              <a:t>(Q: Show mathematically that they are the same)         hash(38) = 3</a:t>
            </a: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61</a:t>
            </a:fld>
            <a:endParaRPr lang="en-US" dirty="0"/>
          </a:p>
        </p:txBody>
      </p:sp>
    </p:spTree>
    <p:extLst>
      <p:ext uri="{BB962C8B-B14F-4D97-AF65-F5344CB8AC3E}">
        <p14:creationId xmlns:p14="http://schemas.microsoft.com/office/powerpoint/2010/main" val="3771170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itchFamily="2" charset="2"/>
              <a:buChar char="§"/>
            </a:pPr>
            <a:r>
              <a:rPr lang="en-US" dirty="0" smtClean="0"/>
              <a:t>  How can we be sure that quadratic probing always terminate? Insert 12 into the previous example, follow by 10. See what happen?</a:t>
            </a:r>
          </a:p>
          <a:p>
            <a:pPr>
              <a:buFont typeface="Wingdings" pitchFamily="2" charset="2"/>
              <a:buChar char="§"/>
            </a:pPr>
            <a:r>
              <a:rPr lang="en-US" dirty="0" smtClean="0"/>
              <a:t>  Unfortunately, quadratic probing has the disadvantage that typically not all hash table slots will be on the probe sequence. Using </a:t>
            </a:r>
            <a:r>
              <a:rPr lang="en-US" b="1" dirty="0" smtClean="0"/>
              <a:t>p</a:t>
            </a:r>
            <a:r>
              <a:rPr lang="en-US" dirty="0" smtClean="0"/>
              <a:t>(</a:t>
            </a:r>
            <a:r>
              <a:rPr lang="en-US" i="1" dirty="0" smtClean="0"/>
              <a:t>K</a:t>
            </a:r>
            <a:r>
              <a:rPr lang="en-US" dirty="0" smtClean="0"/>
              <a:t>, </a:t>
            </a:r>
            <a:r>
              <a:rPr lang="en-US" i="1" dirty="0" err="1" smtClean="0"/>
              <a:t>i</a:t>
            </a:r>
            <a:r>
              <a:rPr lang="en-US" dirty="0" smtClean="0"/>
              <a:t>) = </a:t>
            </a:r>
            <a:r>
              <a:rPr lang="en-US" i="1" dirty="0" smtClean="0"/>
              <a:t>i</a:t>
            </a:r>
            <a:r>
              <a:rPr lang="en-US" dirty="0" smtClean="0"/>
              <a:t>2 gives particularly inconsistent results. For many hash table sizes, this probe function will cycle through a relatively small number of slots. If all slots on that cycle happen to be full, this means that the record cannot be inserted at all! For example, if our hash table has three slots, then records that hash to slot 0 can probe only to slots 0 and 1 (that is, the probe sequence will never visit slot 2 in the table). Thus, if slots 0 and 1 are full, then the record cannot be inserted even though the table is not full! A more realistic example is a table with 105 slots. The probe sequence starting from any given slot will only visit 23 other slots in the table. If all 24 of these slots should happen to be full, even if other slots in the table are empty, then the record cannot be inserted because the probe sequence will continually hit only those same 24 slots. </a:t>
            </a:r>
          </a:p>
          <a:p>
            <a:pPr>
              <a:buFont typeface="Wingdings" pitchFamily="2" charset="2"/>
              <a:buChar char="§"/>
            </a:pPr>
            <a:r>
              <a:rPr lang="en-US" dirty="0" smtClean="0"/>
              <a:t>  Fortunately, it is possible to get good results from quadratic probing at low cost. The right combination of probe function and table size will visit many slots in the table. In particular, if the hash table size is a prime number and the probe function is </a:t>
            </a:r>
            <a:r>
              <a:rPr lang="en-US" b="1" dirty="0" smtClean="0"/>
              <a:t>p</a:t>
            </a:r>
            <a:r>
              <a:rPr lang="en-US" dirty="0" smtClean="0"/>
              <a:t>(</a:t>
            </a:r>
            <a:r>
              <a:rPr lang="en-US" i="1" dirty="0" smtClean="0"/>
              <a:t>K</a:t>
            </a:r>
            <a:r>
              <a:rPr lang="en-US" dirty="0" smtClean="0"/>
              <a:t>, </a:t>
            </a:r>
            <a:r>
              <a:rPr lang="en-US" i="1" dirty="0" err="1" smtClean="0"/>
              <a:t>i</a:t>
            </a:r>
            <a:r>
              <a:rPr lang="en-US" dirty="0" smtClean="0"/>
              <a:t>) = </a:t>
            </a:r>
            <a:r>
              <a:rPr lang="en-US" i="1" dirty="0" smtClean="0"/>
              <a:t>i</a:t>
            </a:r>
            <a:r>
              <a:rPr lang="en-US" dirty="0" smtClean="0"/>
              <a:t>2, then at least half the slots in the table will be visited. Thus, if the table is less than half full, we can be certain that a free slot will be found. Alternatively, if the hash table size is a power of two and the probe function is </a:t>
            </a:r>
            <a:r>
              <a:rPr lang="en-US" b="1" dirty="0" smtClean="0"/>
              <a:t>p</a:t>
            </a:r>
            <a:r>
              <a:rPr lang="en-US" dirty="0" smtClean="0"/>
              <a:t>(</a:t>
            </a:r>
            <a:r>
              <a:rPr lang="en-US" i="1" dirty="0" smtClean="0"/>
              <a:t>K</a:t>
            </a:r>
            <a:r>
              <a:rPr lang="en-US" dirty="0" smtClean="0"/>
              <a:t>, </a:t>
            </a:r>
            <a:r>
              <a:rPr lang="en-US" i="1" dirty="0" err="1" smtClean="0"/>
              <a:t>i</a:t>
            </a:r>
            <a:r>
              <a:rPr lang="en-US" dirty="0" smtClean="0"/>
              <a:t>) = (</a:t>
            </a:r>
            <a:r>
              <a:rPr lang="en-US" i="1" dirty="0" smtClean="0"/>
              <a:t>i</a:t>
            </a:r>
            <a:r>
              <a:rPr lang="en-US" dirty="0" smtClean="0"/>
              <a:t>2 + </a:t>
            </a:r>
            <a:r>
              <a:rPr lang="en-US" i="1" dirty="0" err="1" smtClean="0"/>
              <a:t>i</a:t>
            </a:r>
            <a:r>
              <a:rPr lang="en-US" dirty="0" smtClean="0"/>
              <a:t>)/2, then every slot in the table will be visited by the probe function.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62</a:t>
            </a:fld>
            <a:endParaRPr lang="en-US" dirty="0"/>
          </a:p>
        </p:txBody>
      </p:sp>
    </p:spTree>
    <p:extLst>
      <p:ext uri="{BB962C8B-B14F-4D97-AF65-F5344CB8AC3E}">
        <p14:creationId xmlns:p14="http://schemas.microsoft.com/office/powerpoint/2010/main" val="3361865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63</a:t>
            </a:fld>
            <a:endParaRPr lang="en-US" dirty="0"/>
          </a:p>
        </p:txBody>
      </p:sp>
    </p:spTree>
    <p:extLst>
      <p:ext uri="{BB962C8B-B14F-4D97-AF65-F5344CB8AC3E}">
        <p14:creationId xmlns:p14="http://schemas.microsoft.com/office/powerpoint/2010/main" val="9935728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64</a:t>
            </a:fld>
            <a:endParaRPr lang="en-US" dirty="0"/>
          </a:p>
        </p:txBody>
      </p:sp>
    </p:spTree>
    <p:extLst>
      <p:ext uri="{BB962C8B-B14F-4D97-AF65-F5344CB8AC3E}">
        <p14:creationId xmlns:p14="http://schemas.microsoft.com/office/powerpoint/2010/main" val="3321043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We use k%5 as the secondary hash function in this example.  Can you give two keys that have the same probe sequence in this example?</a:t>
            </a:r>
          </a:p>
          <a:p>
            <a:pPr>
              <a:buFontTx/>
              <a:buNone/>
            </a:pPr>
            <a:endParaRPr lang="en-US" dirty="0" smtClean="0"/>
          </a:p>
          <a:p>
            <a:pPr>
              <a:buFontTx/>
              <a:buNone/>
            </a:pPr>
            <a:r>
              <a:rPr lang="en-US" dirty="0" smtClean="0"/>
              <a:t>If we insert 21, the probe sequence is the same as linear probing.    </a:t>
            </a: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65</a:t>
            </a:fld>
            <a:endParaRPr lang="en-US" dirty="0"/>
          </a:p>
        </p:txBody>
      </p:sp>
    </p:spTree>
    <p:extLst>
      <p:ext uri="{BB962C8B-B14F-4D97-AF65-F5344CB8AC3E}">
        <p14:creationId xmlns:p14="http://schemas.microsoft.com/office/powerpoint/2010/main" val="4195017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If we insert 4, the probe sequence is 4, 8, 12 … (from the first probe position) or 4, 4, 4, … (from the previous probe position).</a:t>
            </a:r>
          </a:p>
          <a:p>
            <a:pPr>
              <a:buFontTx/>
              <a:buNone/>
            </a:pP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66</a:t>
            </a:fld>
            <a:endParaRPr lang="en-US" dirty="0"/>
          </a:p>
        </p:txBody>
      </p:sp>
    </p:spTree>
    <p:extLst>
      <p:ext uri="{BB962C8B-B14F-4D97-AF65-F5344CB8AC3E}">
        <p14:creationId xmlns:p14="http://schemas.microsoft.com/office/powerpoint/2010/main" val="18533818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But if we insert 35, the probe sequence is 0, 0, 0, …</a:t>
            </a:r>
          </a:p>
          <a:p>
            <a:pPr>
              <a:buFontTx/>
              <a:buNone/>
            </a:pPr>
            <a:r>
              <a:rPr lang="en-US" dirty="0" smtClean="0"/>
              <a:t>What is wrong?</a:t>
            </a:r>
          </a:p>
          <a:p>
            <a:pPr>
              <a:buFontTx/>
              <a:buNone/>
            </a:pP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67</a:t>
            </a:fld>
            <a:endParaRPr lang="en-US" dirty="0"/>
          </a:p>
        </p:txBody>
      </p:sp>
    </p:spTree>
    <p:extLst>
      <p:ext uri="{BB962C8B-B14F-4D97-AF65-F5344CB8AC3E}">
        <p14:creationId xmlns:p14="http://schemas.microsoft.com/office/powerpoint/2010/main" val="34015017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68</a:t>
            </a:fld>
            <a:endParaRPr lang="en-US" dirty="0"/>
          </a:p>
        </p:txBody>
      </p:sp>
    </p:spTree>
    <p:extLst>
      <p:ext uri="{BB962C8B-B14F-4D97-AF65-F5344CB8AC3E}">
        <p14:creationId xmlns:p14="http://schemas.microsoft.com/office/powerpoint/2010/main" val="36099489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69</a:t>
            </a:fld>
            <a:endParaRPr lang="en-US" dirty="0"/>
          </a:p>
        </p:txBody>
      </p:sp>
    </p:spTree>
    <p:extLst>
      <p:ext uri="{BB962C8B-B14F-4D97-AF65-F5344CB8AC3E}">
        <p14:creationId xmlns:p14="http://schemas.microsoft.com/office/powerpoint/2010/main" val="3490301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a:t>
            </a:fld>
            <a:endParaRPr lang="en-US" dirty="0"/>
          </a:p>
        </p:txBody>
      </p:sp>
    </p:spTree>
    <p:extLst>
      <p:ext uri="{BB962C8B-B14F-4D97-AF65-F5344CB8AC3E}">
        <p14:creationId xmlns:p14="http://schemas.microsoft.com/office/powerpoint/2010/main" val="14589458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70</a:t>
            </a:fld>
            <a:endParaRPr lang="en-US" dirty="0"/>
          </a:p>
        </p:txBody>
      </p:sp>
    </p:spTree>
    <p:extLst>
      <p:ext uri="{BB962C8B-B14F-4D97-AF65-F5344CB8AC3E}">
        <p14:creationId xmlns:p14="http://schemas.microsoft.com/office/powerpoint/2010/main" val="40639421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71</a:t>
            </a:fld>
            <a:endParaRPr lang="en-US" dirty="0"/>
          </a:p>
        </p:txBody>
      </p:sp>
    </p:spTree>
    <p:extLst>
      <p:ext uri="{BB962C8B-B14F-4D97-AF65-F5344CB8AC3E}">
        <p14:creationId xmlns:p14="http://schemas.microsoft.com/office/powerpoint/2010/main" val="3910315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72</a:t>
            </a:fld>
            <a:endParaRPr lang="en-US" dirty="0"/>
          </a:p>
        </p:txBody>
      </p:sp>
    </p:spTree>
    <p:extLst>
      <p:ext uri="{BB962C8B-B14F-4D97-AF65-F5344CB8AC3E}">
        <p14:creationId xmlns:p14="http://schemas.microsoft.com/office/powerpoint/2010/main" val="16161242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73</a:t>
            </a:fld>
            <a:endParaRPr lang="en-US" dirty="0"/>
          </a:p>
        </p:txBody>
      </p:sp>
    </p:spTree>
    <p:extLst>
      <p:ext uri="{BB962C8B-B14F-4D97-AF65-F5344CB8AC3E}">
        <p14:creationId xmlns:p14="http://schemas.microsoft.com/office/powerpoint/2010/main" val="9582697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74</a:t>
            </a:fld>
            <a:endParaRPr lang="en-US" dirty="0"/>
          </a:p>
        </p:txBody>
      </p:sp>
    </p:spTree>
    <p:extLst>
      <p:ext uri="{BB962C8B-B14F-4D97-AF65-F5344CB8AC3E}">
        <p14:creationId xmlns:p14="http://schemas.microsoft.com/office/powerpoint/2010/main" val="14463249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75</a:t>
            </a:fld>
            <a:endParaRPr lang="en-US" dirty="0"/>
          </a:p>
        </p:txBody>
      </p:sp>
    </p:spTree>
    <p:extLst>
      <p:ext uri="{BB962C8B-B14F-4D97-AF65-F5344CB8AC3E}">
        <p14:creationId xmlns:p14="http://schemas.microsoft.com/office/powerpoint/2010/main" val="5951009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76</a:t>
            </a:fld>
            <a:endParaRPr lang="en-US" dirty="0"/>
          </a:p>
        </p:txBody>
      </p:sp>
    </p:spTree>
    <p:extLst>
      <p:ext uri="{BB962C8B-B14F-4D97-AF65-F5344CB8AC3E}">
        <p14:creationId xmlns:p14="http://schemas.microsoft.com/office/powerpoint/2010/main" val="26980859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77</a:t>
            </a:fld>
            <a:endParaRPr lang="en-US" dirty="0"/>
          </a:p>
        </p:txBody>
      </p:sp>
    </p:spTree>
    <p:extLst>
      <p:ext uri="{BB962C8B-B14F-4D97-AF65-F5344CB8AC3E}">
        <p14:creationId xmlns:p14="http://schemas.microsoft.com/office/powerpoint/2010/main" val="151006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8</a:t>
            </a:fld>
            <a:endParaRPr lang="en-US" dirty="0"/>
          </a:p>
        </p:txBody>
      </p:sp>
    </p:spTree>
    <p:extLst>
      <p:ext uri="{BB962C8B-B14F-4D97-AF65-F5344CB8AC3E}">
        <p14:creationId xmlns:p14="http://schemas.microsoft.com/office/powerpoint/2010/main" val="3045394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9</a:t>
            </a:fld>
            <a:endParaRPr lang="en-US" dirty="0"/>
          </a:p>
        </p:txBody>
      </p:sp>
    </p:spTree>
    <p:extLst>
      <p:ext uri="{BB962C8B-B14F-4D97-AF65-F5344CB8AC3E}">
        <p14:creationId xmlns:p14="http://schemas.microsoft.com/office/powerpoint/2010/main" val="196107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dirty="0"/>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54A2F9D0-0111-4C85-A5D2-98D05839D6A6}" type="slidenum">
              <a:rPr lang="en-US" smtClean="0"/>
              <a:pPr>
                <a:defRPr/>
              </a:pPr>
              <a:t>‹#›</a:t>
            </a:fld>
            <a:r>
              <a:rPr lang="en-US" dirty="0" smtClean="0"/>
              <a:t/>
            </a:r>
            <a:br>
              <a:rPr lang="en-US" dirty="0" smtClean="0"/>
            </a:b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pPr>
              <a:defRPr/>
            </a:pPr>
            <a:fld id="{9CB59957-70BC-45C5-B109-FA1554109EFF}" type="slidenum">
              <a:rPr lang="en-US" smtClean="0"/>
              <a:pPr>
                <a:defRPr/>
              </a:pPr>
              <a:t>‹#›</a:t>
            </a:fld>
            <a:r>
              <a:rPr lang="en-US" dirty="0" smtClean="0"/>
              <a:t/>
            </a:r>
            <a:br>
              <a:rPr lang="en-US" dirty="0" smtClean="0"/>
            </a:br>
            <a:r>
              <a:rPr lang="en-US" dirty="0" smtClean="0"/>
              <a:t>---</a:t>
            </a:r>
            <a:br>
              <a:rPr lang="en-US" dirty="0" smtClean="0"/>
            </a:br>
            <a:r>
              <a:rPr lang="en-US" dirty="0" smtClean="0"/>
              <a:t>123</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dirty="0"/>
          </a:p>
        </p:txBody>
      </p:sp>
      <p:sp>
        <p:nvSpPr>
          <p:cNvPr id="206855" name="Rectangle 7"/>
          <p:cNvSpPr>
            <a:spLocks noGrp="1" noChangeArrowheads="1"/>
          </p:cNvSpPr>
          <p:nvPr>
            <p:ph type="ftr" sz="quarter" idx="3"/>
          </p:nvPr>
        </p:nvSpPr>
        <p:spPr bwMode="auto">
          <a:xfrm>
            <a:off x="533400" y="6553200"/>
            <a:ext cx="20574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pPr>
              <a:defRPr/>
            </a:pPr>
            <a:r>
              <a:rPr lang="en-US" dirty="0" smtClean="0"/>
              <a:t> [CS1020 Lecture 13: Hashing]</a:t>
            </a:r>
            <a:endParaRPr lang="en-US" dirty="0"/>
          </a:p>
        </p:txBody>
      </p:sp>
      <p:sp>
        <p:nvSpPr>
          <p:cNvPr id="9" name="Slide Number Placeholder 7"/>
          <p:cNvSpPr>
            <a:spLocks noGrp="1"/>
          </p:cNvSpPr>
          <p:nvPr>
            <p:ph type="sldNum" sz="quarter" idx="4"/>
          </p:nvPr>
        </p:nvSpPr>
        <p:spPr>
          <a:xfrm>
            <a:off x="8534400" y="6492875"/>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pPr>
              <a:defRPr/>
            </a:pPr>
            <a:fld id="{784669A6-F55C-496F-A2BB-8F231E1443FD}" type="slidenum">
              <a:rPr lang="en-US" smtClean="0"/>
              <a:pPr>
                <a:defRPr/>
              </a:pPr>
              <a:t>‹#›</a:t>
            </a:fld>
            <a:r>
              <a:rPr lang="en-US" dirty="0" smtClean="0"/>
              <a:t/>
            </a:r>
            <a:br>
              <a:rPr lang="en-US" dirty="0" smtClean="0"/>
            </a:br>
            <a:r>
              <a:rPr lang="en-US" dirty="0" smtClean="0"/>
              <a:t>---</a:t>
            </a:r>
            <a:br>
              <a:rPr lang="en-US" dirty="0" smtClean="0"/>
            </a:br>
            <a:r>
              <a:rPr lang="en-US" dirty="0" smtClean="0"/>
              <a:t>123</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en.wikipedia.org/wiki/Communications_of_the_ACM" TargetMode="External"/><Relationship Id="rId3" Type="http://schemas.openxmlformats.org/officeDocument/2006/relationships/hyperlink" Target="http://en.wikipedia.org/wiki/Modular_arithmetic" TargetMode="External"/><Relationship Id="rId7" Type="http://schemas.openxmlformats.org/officeDocument/2006/relationships/hyperlink" Target="http://en.wikipedia.org/wiki/Robert_Morris_(cryptograph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en.wikipedia.org/wiki/IBM" TargetMode="External"/><Relationship Id="rId5" Type="http://schemas.openxmlformats.org/officeDocument/2006/relationships/hyperlink" Target="http://en.wikipedia.org/wiki/Hans_Peter_Luhn" TargetMode="External"/><Relationship Id="rId4" Type="http://schemas.openxmlformats.org/officeDocument/2006/relationships/hyperlink" Target="http://en.wikipedia.org/wiki/Donald_Knuth"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http://java.sun.com/j2se/1.5.0/docs/api/java/lang/Cloneable.html"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java.sun.com/j2se/1.5.0/docs/api/java/io/Serializable.html"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524000"/>
            <a:ext cx="7696200" cy="2057400"/>
          </a:xfrm>
        </p:spPr>
        <p:txBody>
          <a:bodyPr/>
          <a:lstStyle/>
          <a:p>
            <a:r>
              <a:rPr lang="en-US" sz="3600" dirty="0" smtClean="0">
                <a:solidFill>
                  <a:srgbClr val="006600"/>
                </a:solidFill>
              </a:rPr>
              <a:t>CS1020 Data Structures and Algorithms I</a:t>
            </a:r>
            <a:br>
              <a:rPr lang="en-US" sz="3600" dirty="0" smtClean="0">
                <a:solidFill>
                  <a:srgbClr val="006600"/>
                </a:solidFill>
              </a:rPr>
            </a:br>
            <a:r>
              <a:rPr lang="en-US" sz="3600" dirty="0" smtClean="0"/>
              <a:t>Lecture Note #15</a:t>
            </a:r>
            <a:endParaRPr lang="en-US" sz="3600" b="1" dirty="0" smtClean="0"/>
          </a:p>
        </p:txBody>
      </p:sp>
      <p:sp>
        <p:nvSpPr>
          <p:cNvPr id="3075" name="Rectangle 4"/>
          <p:cNvSpPr>
            <a:spLocks noGrp="1" noChangeArrowheads="1"/>
          </p:cNvSpPr>
          <p:nvPr>
            <p:ph type="subTitle" idx="1"/>
          </p:nvPr>
        </p:nvSpPr>
        <p:spPr/>
        <p:txBody>
          <a:bodyPr/>
          <a:lstStyle/>
          <a:p>
            <a:r>
              <a:rPr lang="en-US" sz="4400" smtClean="0">
                <a:solidFill>
                  <a:srgbClr val="C00000"/>
                </a:solidFill>
                <a:latin typeface="Calibri" pitchFamily="34" charset="0"/>
              </a:rPr>
              <a:t>Hashing</a:t>
            </a:r>
            <a:endParaRPr lang="en-US" sz="4400" dirty="0" smtClean="0">
              <a:solidFill>
                <a:srgbClr val="C00000"/>
              </a:solidFill>
              <a:latin typeface="Calibri" pitchFamily="34" charset="0"/>
            </a:endParaRPr>
          </a:p>
          <a:p>
            <a:pPr eaLnBrk="1" hangingPunct="1"/>
            <a:r>
              <a:rPr lang="en-US" i="1" dirty="0" smtClean="0">
                <a:latin typeface="Calibri" pitchFamily="34" charset="0"/>
              </a:rPr>
              <a:t>For efficient look-up in a table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600" dirty="0" smtClean="0">
                <a:solidFill>
                  <a:srgbClr val="C00000"/>
                </a:solidFill>
                <a:latin typeface="Britannic Bold" pitchFamily="34" charset="0"/>
              </a:rPr>
              <a:t>1 </a:t>
            </a:r>
            <a:r>
              <a:rPr lang="en-US" sz="3600" dirty="0" smtClean="0">
                <a:latin typeface="Britannic Bold" pitchFamily="34" charset="0"/>
              </a:rPr>
              <a:t>Direct Addressing Table (1/2)</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10</a:t>
            </a:fld>
            <a:endParaRPr lang="en-US" sz="1600" dirty="0"/>
          </a:p>
        </p:txBody>
      </p:sp>
      <p:sp>
        <p:nvSpPr>
          <p:cNvPr id="12" name="Rectangle 42"/>
          <p:cNvSpPr>
            <a:spLocks noChangeArrowheads="1"/>
          </p:cNvSpPr>
          <p:nvPr/>
        </p:nvSpPr>
        <p:spPr bwMode="auto">
          <a:xfrm>
            <a:off x="533400" y="1447800"/>
            <a:ext cx="3505200" cy="3939540"/>
          </a:xfrm>
          <a:prstGeom prst="rect">
            <a:avLst/>
          </a:prstGeom>
          <a:noFill/>
          <a:ln w="25400">
            <a:noFill/>
            <a:miter lim="800000"/>
            <a:headEnd/>
            <a:tailEnd type="none" w="lg" len="lg"/>
          </a:ln>
          <a:effectLst/>
        </p:spPr>
        <p:txBody>
          <a:bodyPr>
            <a:spAutoFit/>
          </a:bodyPr>
          <a:lstStyle/>
          <a:p>
            <a:pPr marL="6350" lvl="4" eaLnBrk="1" hangingPunct="1">
              <a:spcBef>
                <a:spcPts val="1200"/>
              </a:spcBef>
            </a:pPr>
            <a:r>
              <a:rPr lang="en-US" sz="2400" dirty="0"/>
              <a:t>If we want to maintain </a:t>
            </a:r>
            <a:r>
              <a:rPr lang="en-US" sz="2400" dirty="0">
                <a:solidFill>
                  <a:srgbClr val="A50021"/>
                </a:solidFill>
              </a:rPr>
              <a:t>additional data</a:t>
            </a:r>
            <a:r>
              <a:rPr lang="en-US" sz="2400" dirty="0"/>
              <a:t> about a bus, use an array of 1000 slots, each can </a:t>
            </a:r>
            <a:r>
              <a:rPr lang="en-US" sz="2400" b="1" dirty="0">
                <a:solidFill>
                  <a:srgbClr val="009900"/>
                </a:solidFill>
              </a:rPr>
              <a:t>reference</a:t>
            </a:r>
            <a:r>
              <a:rPr lang="en-US" sz="2400" dirty="0"/>
              <a:t> to an </a:t>
            </a:r>
            <a:r>
              <a:rPr lang="en-US" sz="2400" dirty="0" smtClean="0"/>
              <a:t>object </a:t>
            </a:r>
            <a:r>
              <a:rPr lang="en-US" sz="2400" dirty="0"/>
              <a:t>which contains the details of the bus route</a:t>
            </a:r>
            <a:r>
              <a:rPr lang="en-US" sz="2400" dirty="0" smtClean="0"/>
              <a:t>.</a:t>
            </a:r>
            <a:endParaRPr lang="en-US" sz="2400" dirty="0"/>
          </a:p>
          <a:p>
            <a:pPr marL="6350" lvl="4" eaLnBrk="1" hangingPunct="1">
              <a:spcBef>
                <a:spcPts val="1200"/>
              </a:spcBef>
            </a:pPr>
            <a:r>
              <a:rPr lang="en-US" sz="2400" dirty="0">
                <a:solidFill>
                  <a:srgbClr val="0000FF"/>
                </a:solidFill>
              </a:rPr>
              <a:t>Note: </a:t>
            </a:r>
            <a:r>
              <a:rPr lang="en-US" sz="2400" dirty="0"/>
              <a:t>You may want to store the key values, i.e. bus numbers, also.</a:t>
            </a:r>
          </a:p>
        </p:txBody>
      </p:sp>
      <p:grpSp>
        <p:nvGrpSpPr>
          <p:cNvPr id="56" name="Group 55"/>
          <p:cNvGrpSpPr/>
          <p:nvPr/>
        </p:nvGrpSpPr>
        <p:grpSpPr>
          <a:xfrm>
            <a:off x="4267200" y="1600200"/>
            <a:ext cx="4038600" cy="4292600"/>
            <a:chOff x="3962400" y="1600200"/>
            <a:chExt cx="4038600" cy="4292600"/>
          </a:xfrm>
        </p:grpSpPr>
        <p:sp>
          <p:nvSpPr>
            <p:cNvPr id="25" name="Oval 38"/>
            <p:cNvSpPr>
              <a:spLocks noChangeArrowheads="1"/>
            </p:cNvSpPr>
            <p:nvPr/>
          </p:nvSpPr>
          <p:spPr bwMode="auto">
            <a:xfrm>
              <a:off x="6705600" y="2895600"/>
              <a:ext cx="1295400" cy="673608"/>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b="1" dirty="0">
                  <a:solidFill>
                    <a:srgbClr val="0000FF"/>
                  </a:solidFill>
                </a:rPr>
                <a:t>data_2</a:t>
              </a:r>
            </a:p>
          </p:txBody>
        </p:sp>
        <p:cxnSp>
          <p:nvCxnSpPr>
            <p:cNvPr id="27" name="AutoShape 40"/>
            <p:cNvCxnSpPr>
              <a:cxnSpLocks noChangeShapeType="1"/>
              <a:stCxn id="36" idx="3"/>
              <a:endCxn id="25" idx="2"/>
            </p:cNvCxnSpPr>
            <p:nvPr/>
          </p:nvCxnSpPr>
          <p:spPr bwMode="auto">
            <a:xfrm>
              <a:off x="5943600" y="3124200"/>
              <a:ext cx="762000" cy="108204"/>
            </a:xfrm>
            <a:prstGeom prst="straightConnector1">
              <a:avLst/>
            </a:prstGeom>
            <a:noFill/>
            <a:ln w="25400">
              <a:solidFill>
                <a:schemeClr val="tx1"/>
              </a:solidFill>
              <a:round/>
              <a:headEnd/>
              <a:tailEnd type="triangle" w="lg" len="lg"/>
            </a:ln>
            <a:effectLst/>
          </p:spPr>
        </p:cxnSp>
        <p:grpSp>
          <p:nvGrpSpPr>
            <p:cNvPr id="30" name="Group 29"/>
            <p:cNvGrpSpPr/>
            <p:nvPr/>
          </p:nvGrpSpPr>
          <p:grpSpPr>
            <a:xfrm>
              <a:off x="3962400" y="1600200"/>
              <a:ext cx="1981200" cy="4292600"/>
              <a:chOff x="5257800" y="1498600"/>
              <a:chExt cx="1981200" cy="4292600"/>
            </a:xfrm>
          </p:grpSpPr>
          <p:sp>
            <p:nvSpPr>
              <p:cNvPr id="31" name="Rectangle 3"/>
              <p:cNvSpPr>
                <a:spLocks noChangeArrowheads="1"/>
              </p:cNvSpPr>
              <p:nvPr/>
            </p:nvSpPr>
            <p:spPr bwMode="auto">
              <a:xfrm>
                <a:off x="6172200" y="3276600"/>
                <a:ext cx="1066800" cy="1295400"/>
              </a:xfrm>
              <a:prstGeom prst="rect">
                <a:avLst/>
              </a:prstGeom>
              <a:solidFill>
                <a:srgbClr val="FFC000"/>
              </a:solidFill>
              <a:ln w="25400">
                <a:solidFill>
                  <a:schemeClr val="tx1"/>
                </a:solidFill>
                <a:miter lim="800000"/>
                <a:headEnd/>
                <a:tailEnd type="none" w="lg" len="lg"/>
              </a:ln>
              <a:effectLst/>
            </p:spPr>
            <p:txBody>
              <a:bodyPr wrap="none" anchor="ctr"/>
              <a:lstStyle/>
              <a:p>
                <a:pPr algn="ctr"/>
                <a:r>
                  <a:rPr lang="en-US" b="1"/>
                  <a:t>:</a:t>
                </a:r>
              </a:p>
              <a:p>
                <a:pPr algn="ctr"/>
                <a:r>
                  <a:rPr lang="en-US" b="1"/>
                  <a:t>:</a:t>
                </a:r>
              </a:p>
            </p:txBody>
          </p:sp>
          <p:sp>
            <p:nvSpPr>
              <p:cNvPr id="32" name="Rectangle 4"/>
              <p:cNvSpPr>
                <a:spLocks noChangeArrowheads="1"/>
              </p:cNvSpPr>
              <p:nvPr/>
            </p:nvSpPr>
            <p:spPr bwMode="auto">
              <a:xfrm>
                <a:off x="6172200" y="14986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r>
                  <a:rPr lang="en-US" b="1" dirty="0"/>
                  <a:t>false</a:t>
                </a:r>
              </a:p>
            </p:txBody>
          </p:sp>
          <p:sp>
            <p:nvSpPr>
              <p:cNvPr id="33" name="Rectangle 5"/>
              <p:cNvSpPr>
                <a:spLocks noChangeArrowheads="1"/>
              </p:cNvSpPr>
              <p:nvPr/>
            </p:nvSpPr>
            <p:spPr bwMode="auto">
              <a:xfrm>
                <a:off x="6172200" y="4572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b="1" dirty="0"/>
                  <a:t>true</a:t>
                </a:r>
              </a:p>
            </p:txBody>
          </p:sp>
          <p:sp>
            <p:nvSpPr>
              <p:cNvPr id="34" name="Text Box 6"/>
              <p:cNvSpPr txBox="1">
                <a:spLocks noChangeArrowheads="1"/>
              </p:cNvSpPr>
              <p:nvPr/>
            </p:nvSpPr>
            <p:spPr bwMode="auto">
              <a:xfrm>
                <a:off x="5715000" y="16510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35" name="Text Box 8"/>
              <p:cNvSpPr txBox="1">
                <a:spLocks noChangeArrowheads="1"/>
              </p:cNvSpPr>
              <p:nvPr/>
            </p:nvSpPr>
            <p:spPr bwMode="auto">
              <a:xfrm>
                <a:off x="5257800" y="4662488"/>
                <a:ext cx="838200" cy="461665"/>
              </a:xfrm>
              <a:prstGeom prst="rect">
                <a:avLst/>
              </a:prstGeom>
              <a:noFill/>
              <a:ln w="25400">
                <a:noFill/>
                <a:miter lim="800000"/>
                <a:headEnd/>
                <a:tailEnd type="none" w="lg" len="lg"/>
              </a:ln>
              <a:effectLst/>
            </p:spPr>
            <p:txBody>
              <a:bodyPr wrap="square">
                <a:spAutoFit/>
              </a:bodyPr>
              <a:lstStyle/>
              <a:p>
                <a:pPr algn="r">
                  <a:spcBef>
                    <a:spcPct val="50000"/>
                  </a:spcBef>
                </a:pPr>
                <a:r>
                  <a:rPr lang="en-US" sz="2400" dirty="0"/>
                  <a:t>998</a:t>
                </a:r>
              </a:p>
            </p:txBody>
          </p:sp>
          <p:sp>
            <p:nvSpPr>
              <p:cNvPr id="36" name="Rectangle 12"/>
              <p:cNvSpPr>
                <a:spLocks noChangeArrowheads="1"/>
              </p:cNvSpPr>
              <p:nvPr/>
            </p:nvSpPr>
            <p:spPr bwMode="auto">
              <a:xfrm>
                <a:off x="6172200" y="271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b="1" dirty="0"/>
                  <a:t>true</a:t>
                </a:r>
              </a:p>
            </p:txBody>
          </p:sp>
          <p:sp>
            <p:nvSpPr>
              <p:cNvPr id="37" name="Text Box 16"/>
              <p:cNvSpPr txBox="1">
                <a:spLocks noChangeArrowheads="1"/>
              </p:cNvSpPr>
              <p:nvPr/>
            </p:nvSpPr>
            <p:spPr bwMode="auto">
              <a:xfrm>
                <a:off x="5562600" y="27320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8" name="Rectangle 18"/>
              <p:cNvSpPr>
                <a:spLocks noChangeArrowheads="1"/>
              </p:cNvSpPr>
              <p:nvPr/>
            </p:nvSpPr>
            <p:spPr bwMode="auto">
              <a:xfrm>
                <a:off x="6172200" y="21082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r>
                  <a:rPr lang="en-US" b="1"/>
                  <a:t>false</a:t>
                </a:r>
              </a:p>
            </p:txBody>
          </p:sp>
          <p:sp>
            <p:nvSpPr>
              <p:cNvPr id="39" name="Text Box 19"/>
              <p:cNvSpPr txBox="1">
                <a:spLocks noChangeArrowheads="1"/>
              </p:cNvSpPr>
              <p:nvPr/>
            </p:nvSpPr>
            <p:spPr bwMode="auto">
              <a:xfrm>
                <a:off x="5562600" y="15128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40" name="Text Box 20"/>
              <p:cNvSpPr txBox="1">
                <a:spLocks noChangeArrowheads="1"/>
              </p:cNvSpPr>
              <p:nvPr/>
            </p:nvSpPr>
            <p:spPr bwMode="auto">
              <a:xfrm>
                <a:off x="5562600" y="2108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41" name="Text Box 22"/>
              <p:cNvSpPr txBox="1">
                <a:spLocks noChangeArrowheads="1"/>
              </p:cNvSpPr>
              <p:nvPr/>
            </p:nvSpPr>
            <p:spPr bwMode="auto">
              <a:xfrm>
                <a:off x="5259387" y="5257800"/>
                <a:ext cx="836613" cy="461665"/>
              </a:xfrm>
              <a:prstGeom prst="rect">
                <a:avLst/>
              </a:prstGeom>
              <a:noFill/>
              <a:ln w="25400">
                <a:noFill/>
                <a:miter lim="800000"/>
                <a:headEnd/>
                <a:tailEnd type="none" w="lg" len="lg"/>
              </a:ln>
              <a:effectLst/>
            </p:spPr>
            <p:txBody>
              <a:bodyPr wrap="square">
                <a:spAutoFit/>
              </a:bodyPr>
              <a:lstStyle/>
              <a:p>
                <a:pPr algn="r"/>
                <a:r>
                  <a:rPr lang="en-US" sz="2400" dirty="0"/>
                  <a:t>999</a:t>
                </a:r>
              </a:p>
            </p:txBody>
          </p:sp>
          <p:sp>
            <p:nvSpPr>
              <p:cNvPr id="42" name="Rectangle 4"/>
              <p:cNvSpPr>
                <a:spLocks noChangeArrowheads="1"/>
              </p:cNvSpPr>
              <p:nvPr/>
            </p:nvSpPr>
            <p:spPr bwMode="auto">
              <a:xfrm>
                <a:off x="6172200" y="51816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r>
                  <a:rPr lang="en-US" b="1" dirty="0"/>
                  <a:t>false</a:t>
                </a:r>
              </a:p>
            </p:txBody>
          </p:sp>
        </p:grpSp>
        <p:sp>
          <p:nvSpPr>
            <p:cNvPr id="50" name="Oval 38"/>
            <p:cNvSpPr>
              <a:spLocks noChangeArrowheads="1"/>
            </p:cNvSpPr>
            <p:nvPr/>
          </p:nvSpPr>
          <p:spPr bwMode="auto">
            <a:xfrm>
              <a:off x="6705600" y="4572000"/>
              <a:ext cx="1295400" cy="673608"/>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b="1" dirty="0" smtClean="0">
                  <a:solidFill>
                    <a:srgbClr val="0000FF"/>
                  </a:solidFill>
                </a:rPr>
                <a:t>data_998</a:t>
              </a:r>
              <a:endParaRPr lang="en-US" b="1" dirty="0">
                <a:solidFill>
                  <a:srgbClr val="0000FF"/>
                </a:solidFill>
              </a:endParaRPr>
            </a:p>
          </p:txBody>
        </p:sp>
        <p:cxnSp>
          <p:nvCxnSpPr>
            <p:cNvPr id="52" name="AutoShape 40"/>
            <p:cNvCxnSpPr>
              <a:cxnSpLocks noChangeShapeType="1"/>
              <a:stCxn id="33" idx="3"/>
              <a:endCxn id="50" idx="2"/>
            </p:cNvCxnSpPr>
            <p:nvPr/>
          </p:nvCxnSpPr>
          <p:spPr bwMode="auto">
            <a:xfrm flipV="1">
              <a:off x="5943600" y="4908804"/>
              <a:ext cx="762000" cy="69596"/>
            </a:xfrm>
            <a:prstGeom prst="straightConnector1">
              <a:avLst/>
            </a:prstGeom>
            <a:noFill/>
            <a:ln w="25400">
              <a:solidFill>
                <a:schemeClr val="tx1"/>
              </a:solidFill>
              <a:round/>
              <a:headEnd/>
              <a:tailEnd type="triangle" w="lg" len="lg"/>
            </a:ln>
            <a:effectLst/>
          </p:spPr>
        </p:cxnSp>
      </p:grpSp>
      <p:sp>
        <p:nvSpPr>
          <p:cNvPr id="23"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600" dirty="0" smtClean="0">
                <a:solidFill>
                  <a:srgbClr val="C00000"/>
                </a:solidFill>
                <a:latin typeface="Britannic Bold" pitchFamily="34" charset="0"/>
              </a:rPr>
              <a:t>1 </a:t>
            </a:r>
            <a:r>
              <a:rPr lang="en-US" sz="3600" dirty="0" smtClean="0">
                <a:latin typeface="Britannic Bold" pitchFamily="34" charset="0"/>
              </a:rPr>
              <a:t>Direct Addressing Table (2/2)</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11</a:t>
            </a:fld>
            <a:endParaRPr lang="en-US" sz="1600" dirty="0"/>
          </a:p>
        </p:txBody>
      </p:sp>
      <p:sp>
        <p:nvSpPr>
          <p:cNvPr id="12" name="Rectangle 42"/>
          <p:cNvSpPr>
            <a:spLocks noChangeArrowheads="1"/>
          </p:cNvSpPr>
          <p:nvPr/>
        </p:nvSpPr>
        <p:spPr bwMode="auto">
          <a:xfrm>
            <a:off x="1066800" y="1524000"/>
            <a:ext cx="3505200" cy="1200329"/>
          </a:xfrm>
          <a:prstGeom prst="rect">
            <a:avLst/>
          </a:prstGeom>
          <a:noFill/>
          <a:ln w="25400">
            <a:noFill/>
            <a:miter lim="800000"/>
            <a:headEnd/>
            <a:tailEnd type="none" w="lg" len="lg"/>
          </a:ln>
          <a:effectLst/>
        </p:spPr>
        <p:txBody>
          <a:bodyPr>
            <a:spAutoFit/>
          </a:bodyPr>
          <a:lstStyle/>
          <a:p>
            <a:pPr marL="6350" lvl="4" eaLnBrk="1" hangingPunct="1">
              <a:spcBef>
                <a:spcPct val="30000"/>
              </a:spcBef>
            </a:pPr>
            <a:r>
              <a:rPr lang="en-US" sz="2400" dirty="0" smtClean="0"/>
              <a:t>Alternatively, we can store the data </a:t>
            </a:r>
            <a:r>
              <a:rPr lang="en-US" sz="2400" b="1" dirty="0" smtClean="0">
                <a:solidFill>
                  <a:srgbClr val="009900"/>
                </a:solidFill>
              </a:rPr>
              <a:t>directly in the table slots</a:t>
            </a:r>
            <a:r>
              <a:rPr lang="en-US" sz="2400" dirty="0" smtClean="0"/>
              <a:t> also.</a:t>
            </a:r>
          </a:p>
        </p:txBody>
      </p:sp>
      <p:grpSp>
        <p:nvGrpSpPr>
          <p:cNvPr id="3" name="Group 29"/>
          <p:cNvGrpSpPr/>
          <p:nvPr/>
        </p:nvGrpSpPr>
        <p:grpSpPr>
          <a:xfrm>
            <a:off x="5181600" y="1600200"/>
            <a:ext cx="1981200" cy="4292600"/>
            <a:chOff x="5257800" y="1498600"/>
            <a:chExt cx="1981200" cy="4292600"/>
          </a:xfrm>
        </p:grpSpPr>
        <p:sp>
          <p:nvSpPr>
            <p:cNvPr id="31" name="Rectangle 3"/>
            <p:cNvSpPr>
              <a:spLocks noChangeArrowheads="1"/>
            </p:cNvSpPr>
            <p:nvPr/>
          </p:nvSpPr>
          <p:spPr bwMode="auto">
            <a:xfrm>
              <a:off x="6172200" y="3276600"/>
              <a:ext cx="1066800" cy="1295400"/>
            </a:xfrm>
            <a:prstGeom prst="rect">
              <a:avLst/>
            </a:prstGeom>
            <a:solidFill>
              <a:srgbClr val="FFC000"/>
            </a:solidFill>
            <a:ln w="25400">
              <a:solidFill>
                <a:schemeClr val="tx1"/>
              </a:solidFill>
              <a:miter lim="800000"/>
              <a:headEnd/>
              <a:tailEnd type="none" w="lg" len="lg"/>
            </a:ln>
            <a:effectLst/>
          </p:spPr>
          <p:txBody>
            <a:bodyPr wrap="none" anchor="ctr"/>
            <a:lstStyle/>
            <a:p>
              <a:pPr algn="ctr"/>
              <a:r>
                <a:rPr lang="en-US" b="1"/>
                <a:t>:</a:t>
              </a:r>
            </a:p>
            <a:p>
              <a:pPr algn="ctr"/>
              <a:r>
                <a:rPr lang="en-US" b="1"/>
                <a:t>:</a:t>
              </a:r>
            </a:p>
          </p:txBody>
        </p:sp>
        <p:sp>
          <p:nvSpPr>
            <p:cNvPr id="32" name="Rectangle 4"/>
            <p:cNvSpPr>
              <a:spLocks noChangeArrowheads="1"/>
            </p:cNvSpPr>
            <p:nvPr/>
          </p:nvSpPr>
          <p:spPr bwMode="auto">
            <a:xfrm>
              <a:off x="6172200" y="14986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endParaRPr lang="en-US" b="1" dirty="0"/>
            </a:p>
          </p:txBody>
        </p:sp>
        <p:sp>
          <p:nvSpPr>
            <p:cNvPr id="33" name="Rectangle 5"/>
            <p:cNvSpPr>
              <a:spLocks noChangeArrowheads="1"/>
            </p:cNvSpPr>
            <p:nvPr/>
          </p:nvSpPr>
          <p:spPr bwMode="auto">
            <a:xfrm>
              <a:off x="6172200" y="4572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b="1" dirty="0" smtClean="0"/>
                <a:t>data_998</a:t>
              </a:r>
              <a:endParaRPr lang="en-US" b="1" dirty="0"/>
            </a:p>
          </p:txBody>
        </p:sp>
        <p:sp>
          <p:nvSpPr>
            <p:cNvPr id="34" name="Text Box 6"/>
            <p:cNvSpPr txBox="1">
              <a:spLocks noChangeArrowheads="1"/>
            </p:cNvSpPr>
            <p:nvPr/>
          </p:nvSpPr>
          <p:spPr bwMode="auto">
            <a:xfrm>
              <a:off x="5715000" y="16510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35" name="Text Box 8"/>
            <p:cNvSpPr txBox="1">
              <a:spLocks noChangeArrowheads="1"/>
            </p:cNvSpPr>
            <p:nvPr/>
          </p:nvSpPr>
          <p:spPr bwMode="auto">
            <a:xfrm>
              <a:off x="5257800" y="4662488"/>
              <a:ext cx="838200" cy="461665"/>
            </a:xfrm>
            <a:prstGeom prst="rect">
              <a:avLst/>
            </a:prstGeom>
            <a:noFill/>
            <a:ln w="25400">
              <a:noFill/>
              <a:miter lim="800000"/>
              <a:headEnd/>
              <a:tailEnd type="none" w="lg" len="lg"/>
            </a:ln>
            <a:effectLst/>
          </p:spPr>
          <p:txBody>
            <a:bodyPr wrap="square">
              <a:spAutoFit/>
            </a:bodyPr>
            <a:lstStyle/>
            <a:p>
              <a:pPr algn="r">
                <a:spcBef>
                  <a:spcPct val="50000"/>
                </a:spcBef>
              </a:pPr>
              <a:r>
                <a:rPr lang="en-US" sz="2400" dirty="0"/>
                <a:t>998</a:t>
              </a:r>
            </a:p>
          </p:txBody>
        </p:sp>
        <p:sp>
          <p:nvSpPr>
            <p:cNvPr id="36" name="Rectangle 12"/>
            <p:cNvSpPr>
              <a:spLocks noChangeArrowheads="1"/>
            </p:cNvSpPr>
            <p:nvPr/>
          </p:nvSpPr>
          <p:spPr bwMode="auto">
            <a:xfrm>
              <a:off x="6172200" y="271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b="1" dirty="0" smtClean="0"/>
                <a:t>data_2</a:t>
              </a:r>
              <a:endParaRPr lang="en-US" b="1" dirty="0"/>
            </a:p>
          </p:txBody>
        </p:sp>
        <p:sp>
          <p:nvSpPr>
            <p:cNvPr id="37" name="Text Box 16"/>
            <p:cNvSpPr txBox="1">
              <a:spLocks noChangeArrowheads="1"/>
            </p:cNvSpPr>
            <p:nvPr/>
          </p:nvSpPr>
          <p:spPr bwMode="auto">
            <a:xfrm>
              <a:off x="5562600" y="27320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8" name="Rectangle 18"/>
            <p:cNvSpPr>
              <a:spLocks noChangeArrowheads="1"/>
            </p:cNvSpPr>
            <p:nvPr/>
          </p:nvSpPr>
          <p:spPr bwMode="auto">
            <a:xfrm>
              <a:off x="6172200" y="21082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endParaRPr lang="en-US" b="1" dirty="0"/>
            </a:p>
          </p:txBody>
        </p:sp>
        <p:sp>
          <p:nvSpPr>
            <p:cNvPr id="39" name="Text Box 19"/>
            <p:cNvSpPr txBox="1">
              <a:spLocks noChangeArrowheads="1"/>
            </p:cNvSpPr>
            <p:nvPr/>
          </p:nvSpPr>
          <p:spPr bwMode="auto">
            <a:xfrm>
              <a:off x="5562600" y="15128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40" name="Text Box 20"/>
            <p:cNvSpPr txBox="1">
              <a:spLocks noChangeArrowheads="1"/>
            </p:cNvSpPr>
            <p:nvPr/>
          </p:nvSpPr>
          <p:spPr bwMode="auto">
            <a:xfrm>
              <a:off x="5562600" y="2108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41" name="Text Box 22"/>
            <p:cNvSpPr txBox="1">
              <a:spLocks noChangeArrowheads="1"/>
            </p:cNvSpPr>
            <p:nvPr/>
          </p:nvSpPr>
          <p:spPr bwMode="auto">
            <a:xfrm>
              <a:off x="5259387" y="5257800"/>
              <a:ext cx="836613" cy="461665"/>
            </a:xfrm>
            <a:prstGeom prst="rect">
              <a:avLst/>
            </a:prstGeom>
            <a:noFill/>
            <a:ln w="25400">
              <a:noFill/>
              <a:miter lim="800000"/>
              <a:headEnd/>
              <a:tailEnd type="none" w="lg" len="lg"/>
            </a:ln>
            <a:effectLst/>
          </p:spPr>
          <p:txBody>
            <a:bodyPr wrap="square">
              <a:spAutoFit/>
            </a:bodyPr>
            <a:lstStyle/>
            <a:p>
              <a:pPr algn="r"/>
              <a:r>
                <a:rPr lang="en-US" sz="2400" dirty="0"/>
                <a:t>999</a:t>
              </a:r>
            </a:p>
          </p:txBody>
        </p:sp>
        <p:sp>
          <p:nvSpPr>
            <p:cNvPr id="42" name="Rectangle 4"/>
            <p:cNvSpPr>
              <a:spLocks noChangeArrowheads="1"/>
            </p:cNvSpPr>
            <p:nvPr/>
          </p:nvSpPr>
          <p:spPr bwMode="auto">
            <a:xfrm>
              <a:off x="6172200" y="51816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endParaRPr lang="en-US" b="1" dirty="0"/>
            </a:p>
          </p:txBody>
        </p:sp>
      </p:grpSp>
      <p:sp>
        <p:nvSpPr>
          <p:cNvPr id="24" name="Rectangle 42"/>
          <p:cNvSpPr>
            <a:spLocks noChangeArrowheads="1"/>
          </p:cNvSpPr>
          <p:nvPr/>
        </p:nvSpPr>
        <p:spPr bwMode="auto">
          <a:xfrm>
            <a:off x="800100" y="3276799"/>
            <a:ext cx="4305300" cy="1200329"/>
          </a:xfrm>
          <a:prstGeom prst="rect">
            <a:avLst/>
          </a:prstGeom>
          <a:noFill/>
          <a:ln w="25400">
            <a:noFill/>
            <a:miter lim="800000"/>
            <a:headEnd/>
            <a:tailEnd type="none" w="lg" len="lg"/>
          </a:ln>
          <a:effectLst/>
        </p:spPr>
        <p:txBody>
          <a:bodyPr wrap="square">
            <a:spAutoFit/>
          </a:bodyPr>
          <a:lstStyle/>
          <a:p>
            <a:pPr marL="449263" lvl="4" indent="-442913" eaLnBrk="1" hangingPunct="1">
              <a:spcBef>
                <a:spcPct val="30000"/>
              </a:spcBef>
              <a:tabLst>
                <a:tab pos="449263" algn="l"/>
              </a:tabLst>
            </a:pPr>
            <a:r>
              <a:rPr lang="en-US" sz="2400" b="1" dirty="0" smtClean="0">
                <a:solidFill>
                  <a:srgbClr val="A50021"/>
                </a:solidFill>
              </a:rPr>
              <a:t>Q</a:t>
            </a:r>
            <a:r>
              <a:rPr lang="en-US" sz="2400" dirty="0" smtClean="0">
                <a:solidFill>
                  <a:srgbClr val="A50021"/>
                </a:solidFill>
              </a:rPr>
              <a:t>:</a:t>
            </a:r>
            <a:r>
              <a:rPr lang="en-US" sz="2400" dirty="0" smtClean="0"/>
              <a:t> 	What are the advantages and disadvantages of these 2 approaches?</a:t>
            </a:r>
            <a:endParaRPr lang="en-US" sz="2400" dirty="0"/>
          </a:p>
        </p:txBody>
      </p:sp>
      <p:sp>
        <p:nvSpPr>
          <p:cNvPr id="19"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200" dirty="0" smtClean="0">
                <a:solidFill>
                  <a:srgbClr val="C00000"/>
                </a:solidFill>
                <a:latin typeface="Britannic Bold" pitchFamily="34" charset="0"/>
              </a:rPr>
              <a:t>1 </a:t>
            </a:r>
            <a:r>
              <a:rPr lang="en-US" sz="3200" dirty="0" smtClean="0">
                <a:latin typeface="Britannic Bold" pitchFamily="34" charset="0"/>
              </a:rPr>
              <a:t>Direct Addressing Table: Operations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12</a:t>
            </a:fld>
            <a:endParaRPr lang="en-US" sz="1600" dirty="0"/>
          </a:p>
        </p:txBody>
      </p:sp>
      <p:sp>
        <p:nvSpPr>
          <p:cNvPr id="20" name="Rectangle 3"/>
          <p:cNvSpPr txBox="1">
            <a:spLocks noChangeArrowheads="1"/>
          </p:cNvSpPr>
          <p:nvPr/>
        </p:nvSpPr>
        <p:spPr bwMode="auto">
          <a:xfrm>
            <a:off x="685800" y="1600201"/>
            <a:ext cx="81534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itchFamily="2" charset="2"/>
              <a:buNone/>
              <a:tabLst/>
              <a:defRPr/>
            </a:pPr>
            <a:r>
              <a:rPr kumimoji="0" lang="en-US" sz="3000" b="1" i="0" u="none" strike="noStrike" kern="0" cap="none" spc="0" normalizeH="0" baseline="0" noProof="0" dirty="0" smtClean="0">
                <a:ln>
                  <a:noFill/>
                </a:ln>
                <a:solidFill>
                  <a:srgbClr val="0000CC"/>
                </a:solidFill>
                <a:effectLst/>
                <a:uLnTx/>
                <a:uFillTx/>
                <a:latin typeface="+mn-lt"/>
                <a:ea typeface="+mn-ea"/>
                <a:cs typeface="+mn-cs"/>
              </a:rPr>
              <a:t>insert</a:t>
            </a:r>
            <a:r>
              <a:rPr kumimoji="0" lang="en-US" sz="3000" b="1" i="0" u="none" strike="noStrike" kern="0" cap="none" spc="0" normalizeH="0" baseline="0" noProof="0" dirty="0" smtClean="0">
                <a:ln>
                  <a:noFill/>
                </a:ln>
                <a:solidFill>
                  <a:schemeClr val="tx1"/>
                </a:solidFill>
                <a:effectLst/>
                <a:uLnTx/>
                <a:uFillTx/>
                <a:latin typeface="+mn-lt"/>
                <a:ea typeface="+mn-ea"/>
                <a:cs typeface="+mn-cs"/>
              </a:rPr>
              <a:t> (key, data)</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a[key] = data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where </a:t>
            </a:r>
            <a:r>
              <a:rPr kumimoji="0" lang="en-US" sz="2400" b="0" i="0" u="none" strike="noStrike" kern="0" cap="none" spc="0" normalizeH="0" baseline="0" noProof="0" dirty="0" smtClean="0">
                <a:ln>
                  <a:noFill/>
                </a:ln>
                <a:solidFill>
                  <a:srgbClr val="CC0000"/>
                </a:solidFill>
                <a:effectLst/>
                <a:uLnTx/>
                <a:uFillTx/>
                <a:latin typeface="+mn-lt"/>
                <a:ea typeface="+mn-ea"/>
                <a:cs typeface="+mn-cs"/>
              </a:rPr>
              <a:t>a[]</a:t>
            </a:r>
            <a:r>
              <a:rPr kumimoji="0" lang="en-US" sz="2400" b="0" i="0" u="none" strike="noStrike" kern="0" cap="none" spc="0" normalizeH="0" baseline="0" noProof="0" dirty="0" smtClean="0">
                <a:ln>
                  <a:noFill/>
                </a:ln>
                <a:solidFill>
                  <a:schemeClr val="tx1"/>
                </a:solidFill>
                <a:effectLst/>
                <a:uLnTx/>
                <a:uFillTx/>
                <a:latin typeface="+mn-lt"/>
                <a:ea typeface="+mn-ea"/>
                <a:cs typeface="+mn-cs"/>
              </a:rPr>
              <a:t> is an array – the table</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1800"/>
              </a:spcBef>
              <a:spcAft>
                <a:spcPct val="0"/>
              </a:spcAft>
              <a:buClr>
                <a:schemeClr val="accent1"/>
              </a:buClr>
              <a:buSzPct val="65000"/>
              <a:buFont typeface="Wingdings" pitchFamily="2" charset="2"/>
              <a:buNone/>
              <a:tabLst/>
              <a:defRPr/>
            </a:pPr>
            <a:r>
              <a:rPr kumimoji="0" lang="en-US" sz="3000" b="1" i="0" u="none" strike="noStrike" kern="0" cap="none" spc="0" normalizeH="0" baseline="0" noProof="0" dirty="0" smtClean="0">
                <a:ln>
                  <a:noFill/>
                </a:ln>
                <a:solidFill>
                  <a:srgbClr val="0000CC"/>
                </a:solidFill>
                <a:effectLst/>
                <a:uLnTx/>
                <a:uFillTx/>
                <a:latin typeface="+mn-lt"/>
                <a:ea typeface="+mn-ea"/>
                <a:cs typeface="+mn-cs"/>
              </a:rPr>
              <a:t>delete</a:t>
            </a:r>
            <a:r>
              <a:rPr kumimoji="0" lang="en-US" sz="3000" b="1" i="0" u="none" strike="noStrike" kern="0" cap="none" spc="0" normalizeH="0" baseline="0" noProof="0" dirty="0" smtClean="0">
                <a:ln>
                  <a:noFill/>
                </a:ln>
                <a:solidFill>
                  <a:schemeClr val="tx1"/>
                </a:solidFill>
                <a:effectLst/>
                <a:uLnTx/>
                <a:uFillTx/>
                <a:latin typeface="+mn-lt"/>
                <a:ea typeface="+mn-ea"/>
                <a:cs typeface="+mn-cs"/>
              </a:rPr>
              <a:t> (key)</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a[key] = </a:t>
            </a:r>
            <a:r>
              <a:rPr kumimoji="0" lang="en-US" sz="3000" b="0" i="0" u="none" strike="noStrike" kern="0" cap="none" spc="0" normalizeH="0" baseline="0" noProof="0" dirty="0" smtClean="0">
                <a:ln>
                  <a:noFill/>
                </a:ln>
                <a:solidFill>
                  <a:srgbClr val="A50021"/>
                </a:solidFill>
                <a:effectLst/>
                <a:uLnTx/>
                <a:uFillTx/>
                <a:latin typeface="+mn-lt"/>
                <a:ea typeface="+mn-ea"/>
                <a:cs typeface="+mn-cs"/>
              </a:rPr>
              <a:t>null</a:t>
            </a:r>
            <a:endParaRPr kumimoji="0" lang="en-US"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1800"/>
              </a:spcBef>
              <a:spcAft>
                <a:spcPct val="0"/>
              </a:spcAft>
              <a:buClr>
                <a:schemeClr val="accent1"/>
              </a:buClr>
              <a:buSzPct val="65000"/>
              <a:buFont typeface="Wingdings" pitchFamily="2" charset="2"/>
              <a:buNone/>
              <a:tabLst/>
              <a:defRPr/>
            </a:pPr>
            <a:r>
              <a:rPr kumimoji="0" lang="en-US" sz="3000" b="1" i="0" u="none" strike="noStrike" kern="0" cap="none" spc="0" normalizeH="0" baseline="0" noProof="0" dirty="0" smtClean="0">
                <a:ln>
                  <a:noFill/>
                </a:ln>
                <a:solidFill>
                  <a:srgbClr val="0000CC"/>
                </a:solidFill>
                <a:effectLst/>
                <a:uLnTx/>
                <a:uFillTx/>
                <a:latin typeface="+mn-lt"/>
                <a:ea typeface="+mn-ea"/>
                <a:cs typeface="+mn-cs"/>
              </a:rPr>
              <a:t>find </a:t>
            </a:r>
            <a:r>
              <a:rPr kumimoji="0" lang="en-US" sz="3000" b="1" i="0" u="none" strike="noStrike" kern="0" cap="none" spc="0" normalizeH="0" baseline="0" noProof="0" dirty="0" smtClean="0">
                <a:ln>
                  <a:noFill/>
                </a:ln>
                <a:solidFill>
                  <a:schemeClr val="tx1"/>
                </a:solidFill>
                <a:effectLst/>
                <a:uLnTx/>
                <a:uFillTx/>
                <a:latin typeface="+mn-lt"/>
                <a:ea typeface="+mn-ea"/>
                <a:cs typeface="+mn-cs"/>
              </a:rPr>
              <a:t>(key)</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return a[key]</a:t>
            </a: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200" dirty="0" smtClean="0">
                <a:solidFill>
                  <a:srgbClr val="C00000"/>
                </a:solidFill>
                <a:latin typeface="Britannic Bold" pitchFamily="34" charset="0"/>
              </a:rPr>
              <a:t>1 </a:t>
            </a:r>
            <a:r>
              <a:rPr lang="en-US" sz="3200" dirty="0" smtClean="0">
                <a:latin typeface="Britannic Bold" pitchFamily="34" charset="0"/>
              </a:rPr>
              <a:t>Direct Addressing Table: Restrictions</a:t>
            </a:r>
          </a:p>
        </p:txBody>
      </p:sp>
      <p:sp>
        <p:nvSpPr>
          <p:cNvPr id="4100" name="Rectangle 3"/>
          <p:cNvSpPr>
            <a:spLocks noGrp="1" noChangeArrowheads="1"/>
          </p:cNvSpPr>
          <p:nvPr>
            <p:ph idx="1"/>
          </p:nvPr>
        </p:nvSpPr>
        <p:spPr>
          <a:xfrm>
            <a:off x="457200" y="1066800"/>
            <a:ext cx="8229600" cy="5029200"/>
          </a:xfrm>
        </p:spPr>
        <p:txBody>
          <a:bodyPr/>
          <a:lstStyle/>
          <a:p>
            <a:pPr>
              <a:spcBef>
                <a:spcPts val="600"/>
              </a:spcBef>
            </a:pPr>
            <a:r>
              <a:rPr lang="en-GB" sz="3200" dirty="0" smtClean="0"/>
              <a:t>Keys must be </a:t>
            </a:r>
            <a:r>
              <a:rPr lang="en-GB" sz="3200" dirty="0" smtClean="0">
                <a:solidFill>
                  <a:srgbClr val="FF0000"/>
                </a:solidFill>
              </a:rPr>
              <a:t>non-negative</a:t>
            </a:r>
            <a:r>
              <a:rPr lang="en-GB" sz="3200" dirty="0" smtClean="0"/>
              <a:t> </a:t>
            </a:r>
            <a:r>
              <a:rPr lang="en-GB" sz="3200" dirty="0" smtClean="0">
                <a:solidFill>
                  <a:srgbClr val="C00000"/>
                </a:solidFill>
              </a:rPr>
              <a:t>integer values</a:t>
            </a:r>
          </a:p>
          <a:p>
            <a:pPr lvl="1">
              <a:spcBef>
                <a:spcPts val="600"/>
              </a:spcBef>
            </a:pPr>
            <a:r>
              <a:rPr lang="en-GB" sz="2800" dirty="0" smtClean="0"/>
              <a:t>What happens for key values 151A and NR10?</a:t>
            </a:r>
          </a:p>
          <a:p>
            <a:pPr>
              <a:spcBef>
                <a:spcPts val="1800"/>
              </a:spcBef>
            </a:pPr>
            <a:r>
              <a:rPr lang="en-GB" sz="3200" dirty="0" smtClean="0"/>
              <a:t>Range of keys must be </a:t>
            </a:r>
            <a:r>
              <a:rPr lang="en-GB" sz="3200" dirty="0" smtClean="0">
                <a:solidFill>
                  <a:srgbClr val="C00000"/>
                </a:solidFill>
              </a:rPr>
              <a:t>small</a:t>
            </a:r>
          </a:p>
          <a:p>
            <a:pPr>
              <a:spcBef>
                <a:spcPts val="1800"/>
              </a:spcBef>
            </a:pPr>
            <a:r>
              <a:rPr lang="en-GB" sz="3200" dirty="0" smtClean="0"/>
              <a:t>Keys must be </a:t>
            </a:r>
            <a:r>
              <a:rPr lang="en-GB" sz="3200" dirty="0" smtClean="0">
                <a:solidFill>
                  <a:srgbClr val="C00000"/>
                </a:solidFill>
              </a:rPr>
              <a:t>dense</a:t>
            </a:r>
            <a:r>
              <a:rPr lang="en-GB" sz="3200" dirty="0" smtClean="0"/>
              <a:t>, i.e. not many gaps in the key values.</a:t>
            </a:r>
          </a:p>
          <a:p>
            <a:pPr>
              <a:spcBef>
                <a:spcPts val="1800"/>
              </a:spcBef>
            </a:pPr>
            <a:r>
              <a:rPr lang="en-GB" sz="3200" dirty="0" smtClean="0"/>
              <a:t>How to overcome these restrictions?</a:t>
            </a:r>
          </a:p>
          <a:p>
            <a:pPr lvl="1">
              <a:spcBef>
                <a:spcPts val="600"/>
              </a:spcBef>
            </a:pPr>
            <a:endParaRPr lang="en-GB" sz="24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13</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itchFamily="34" charset="0"/>
              </a:rPr>
              <a:t>2</a:t>
            </a:r>
            <a:r>
              <a:rPr lang="en-US" sz="4400" dirty="0" smtClean="0">
                <a:latin typeface="Britannic Bold" pitchFamily="34" charset="0"/>
              </a:rPr>
              <a:t> Hash Table</a:t>
            </a:r>
          </a:p>
        </p:txBody>
      </p:sp>
      <p:sp>
        <p:nvSpPr>
          <p:cNvPr id="33795" name="Rectangle 5"/>
          <p:cNvSpPr>
            <a:spLocks noGrp="1" noChangeArrowheads="1"/>
          </p:cNvSpPr>
          <p:nvPr>
            <p:ph type="subTitle" idx="1"/>
          </p:nvPr>
        </p:nvSpPr>
        <p:spPr>
          <a:xfrm>
            <a:off x="1981200" y="3962400"/>
            <a:ext cx="6400800" cy="1752600"/>
          </a:xfrm>
        </p:spPr>
        <p:txBody>
          <a:bodyPr/>
          <a:lstStyle/>
          <a:p>
            <a:pPr eaLnBrk="1" hangingPunct="1"/>
            <a:r>
              <a:rPr lang="en-US" sz="3200" dirty="0" smtClean="0">
                <a:latin typeface="Calibri" pitchFamily="34" charset="0"/>
              </a:rPr>
              <a:t>Hash Table is a </a:t>
            </a:r>
            <a:r>
              <a:rPr lang="en-US" sz="3200" dirty="0" smtClean="0">
                <a:solidFill>
                  <a:srgbClr val="C00000"/>
                </a:solidFill>
                <a:latin typeface="Calibri" pitchFamily="34" charset="0"/>
              </a:rPr>
              <a:t>generalization</a:t>
            </a:r>
            <a:r>
              <a:rPr lang="en-US" sz="3200" dirty="0" smtClean="0">
                <a:latin typeface="Calibri" pitchFamily="34" charset="0"/>
              </a:rPr>
              <a:t> of direct addressing table, to remove the latter’s restrictions.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2 </a:t>
            </a:r>
            <a:r>
              <a:rPr lang="en-US" sz="3600" dirty="0" smtClean="0">
                <a:latin typeface="Britannic Bold" pitchFamily="34" charset="0"/>
              </a:rPr>
              <a:t>Origins of the term </a:t>
            </a:r>
            <a:r>
              <a:rPr lang="en-US" sz="3600" dirty="0" smtClean="0">
                <a:solidFill>
                  <a:srgbClr val="C00000"/>
                </a:solidFill>
                <a:latin typeface="Britannic Bold" pitchFamily="34" charset="0"/>
              </a:rPr>
              <a:t>Hash</a:t>
            </a:r>
          </a:p>
        </p:txBody>
      </p:sp>
      <p:sp>
        <p:nvSpPr>
          <p:cNvPr id="4100" name="Rectangle 3"/>
          <p:cNvSpPr>
            <a:spLocks noGrp="1" noChangeArrowheads="1"/>
          </p:cNvSpPr>
          <p:nvPr>
            <p:ph idx="1"/>
          </p:nvPr>
        </p:nvSpPr>
        <p:spPr>
          <a:xfrm>
            <a:off x="457200" y="1219200"/>
            <a:ext cx="8229600" cy="5257800"/>
          </a:xfrm>
        </p:spPr>
        <p:txBody>
          <a:bodyPr/>
          <a:lstStyle/>
          <a:p>
            <a:pPr>
              <a:spcBef>
                <a:spcPts val="1200"/>
              </a:spcBef>
            </a:pPr>
            <a:r>
              <a:rPr lang="en-US" sz="2800" dirty="0" smtClean="0"/>
              <a:t>The term "hash" </a:t>
            </a:r>
            <a:r>
              <a:rPr lang="en-US" sz="2400" dirty="0" smtClean="0"/>
              <a:t>comes by way of analogy with its standard meaning in the physical world, to "</a:t>
            </a:r>
            <a:r>
              <a:rPr lang="en-US" sz="2400" dirty="0" smtClean="0">
                <a:solidFill>
                  <a:srgbClr val="CC0000"/>
                </a:solidFill>
              </a:rPr>
              <a:t>chop and mix</a:t>
            </a:r>
            <a:r>
              <a:rPr lang="en-US" sz="2400" dirty="0" smtClean="0"/>
              <a:t>". </a:t>
            </a:r>
          </a:p>
          <a:p>
            <a:pPr>
              <a:spcBef>
                <a:spcPts val="1200"/>
              </a:spcBef>
            </a:pPr>
            <a:r>
              <a:rPr lang="en-US" sz="2400" dirty="0" smtClean="0"/>
              <a:t>Indeed, typical hash functions, like the </a:t>
            </a:r>
            <a:r>
              <a:rPr lang="en-US" sz="2400" b="1" dirty="0" smtClean="0">
                <a:hlinkClick r:id="rId3" tooltip="Modular arithmetic"/>
              </a:rPr>
              <a:t>mod</a:t>
            </a:r>
            <a:r>
              <a:rPr lang="en-US" sz="2400" dirty="0" smtClean="0"/>
              <a:t> operation, “chop” the input domain into many sub-domains that get “mixed” into the output range. </a:t>
            </a:r>
          </a:p>
          <a:p>
            <a:pPr>
              <a:spcBef>
                <a:spcPts val="1200"/>
              </a:spcBef>
            </a:pPr>
            <a:r>
              <a:rPr lang="en-US" sz="2400" dirty="0" smtClean="0">
                <a:hlinkClick r:id="rId4" tooltip="Donald Knuth"/>
              </a:rPr>
              <a:t>Donald Knuth</a:t>
            </a:r>
            <a:r>
              <a:rPr lang="en-US" sz="2400" dirty="0" smtClean="0"/>
              <a:t> notes that </a:t>
            </a:r>
            <a:r>
              <a:rPr lang="en-US" sz="2400" dirty="0" smtClean="0">
                <a:hlinkClick r:id="rId5" tooltip="Hans Peter Luhn"/>
              </a:rPr>
              <a:t>Hans Peter </a:t>
            </a:r>
            <a:r>
              <a:rPr lang="en-US" sz="2400" dirty="0" err="1" smtClean="0">
                <a:hlinkClick r:id="rId5" tooltip="Hans Peter Luhn"/>
              </a:rPr>
              <a:t>Luhn</a:t>
            </a:r>
            <a:r>
              <a:rPr lang="en-US" sz="2400" dirty="0" smtClean="0"/>
              <a:t> of </a:t>
            </a:r>
            <a:r>
              <a:rPr lang="en-US" sz="2400" dirty="0" smtClean="0">
                <a:hlinkClick r:id="rId6" tooltip="IBM"/>
              </a:rPr>
              <a:t>IBM</a:t>
            </a:r>
            <a:r>
              <a:rPr lang="en-US" sz="2400" dirty="0" smtClean="0"/>
              <a:t> appears to have been the first to use the concept, in a memo dated January 1953, and that </a:t>
            </a:r>
            <a:r>
              <a:rPr lang="en-US" sz="2400" dirty="0" smtClean="0">
                <a:hlinkClick r:id="rId7" tooltip="Robert Morris (cryptographer)"/>
              </a:rPr>
              <a:t>Robert Morris</a:t>
            </a:r>
            <a:r>
              <a:rPr lang="en-US" sz="2400" dirty="0" smtClean="0"/>
              <a:t> used the term in a survey paper in </a:t>
            </a:r>
            <a:r>
              <a:rPr lang="en-US" sz="2400" dirty="0" smtClean="0">
                <a:hlinkClick r:id="rId8" tooltip="Communications of the ACM"/>
              </a:rPr>
              <a:t>CACM</a:t>
            </a:r>
            <a:r>
              <a:rPr lang="en-US" sz="2400" dirty="0" smtClean="0"/>
              <a:t> which elevated the term from technical jargon to formal terminology</a:t>
            </a:r>
            <a:r>
              <a:rPr lang="en-US" sz="2800" dirty="0" smtClean="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15</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2 </a:t>
            </a:r>
            <a:r>
              <a:rPr lang="en-US" sz="3600" dirty="0" smtClean="0">
                <a:latin typeface="Britannic Bold" pitchFamily="34" charset="0"/>
              </a:rPr>
              <a:t>Ideas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16</a:t>
            </a:fld>
            <a:endParaRPr lang="en-US" sz="1600" dirty="0"/>
          </a:p>
        </p:txBody>
      </p:sp>
      <p:sp>
        <p:nvSpPr>
          <p:cNvPr id="8" name="Rectangle 3"/>
          <p:cNvSpPr>
            <a:spLocks noGrp="1" noChangeArrowheads="1"/>
          </p:cNvSpPr>
          <p:nvPr>
            <p:ph idx="1"/>
          </p:nvPr>
        </p:nvSpPr>
        <p:spPr>
          <a:xfrm>
            <a:off x="457200" y="1219200"/>
            <a:ext cx="8229600" cy="1295400"/>
          </a:xfrm>
        </p:spPr>
        <p:txBody>
          <a:bodyPr/>
          <a:lstStyle/>
          <a:p>
            <a:pPr>
              <a:spcBef>
                <a:spcPts val="600"/>
              </a:spcBef>
            </a:pPr>
            <a:r>
              <a:rPr lang="en-US" sz="3200" dirty="0" smtClean="0"/>
              <a:t>Map </a:t>
            </a:r>
            <a:r>
              <a:rPr lang="en-US" sz="3200" dirty="0" smtClean="0">
                <a:solidFill>
                  <a:srgbClr val="0000FF"/>
                </a:solidFill>
              </a:rPr>
              <a:t>large</a:t>
            </a:r>
            <a:r>
              <a:rPr lang="en-US" sz="3200" dirty="0" smtClean="0"/>
              <a:t> integers to </a:t>
            </a:r>
            <a:r>
              <a:rPr lang="en-US" sz="3200" dirty="0" smtClean="0">
                <a:solidFill>
                  <a:srgbClr val="0000FF"/>
                </a:solidFill>
              </a:rPr>
              <a:t>smaller</a:t>
            </a:r>
            <a:r>
              <a:rPr lang="en-US" sz="3200" dirty="0" smtClean="0"/>
              <a:t> integers</a:t>
            </a:r>
          </a:p>
          <a:p>
            <a:pPr>
              <a:spcBef>
                <a:spcPts val="600"/>
              </a:spcBef>
            </a:pPr>
            <a:r>
              <a:rPr lang="en-US" sz="3200" dirty="0" smtClean="0"/>
              <a:t>Map </a:t>
            </a:r>
            <a:r>
              <a:rPr lang="en-US" sz="3200" dirty="0" smtClean="0">
                <a:solidFill>
                  <a:srgbClr val="0000FF"/>
                </a:solidFill>
              </a:rPr>
              <a:t>non-integer</a:t>
            </a:r>
            <a:r>
              <a:rPr lang="en-US" sz="3200" dirty="0" smtClean="0"/>
              <a:t> keys to </a:t>
            </a:r>
            <a:r>
              <a:rPr lang="en-US" sz="3200" dirty="0" smtClean="0">
                <a:solidFill>
                  <a:srgbClr val="0000FF"/>
                </a:solidFill>
              </a:rPr>
              <a:t>integers</a:t>
            </a:r>
          </a:p>
        </p:txBody>
      </p:sp>
      <p:sp>
        <p:nvSpPr>
          <p:cNvPr id="7" name="TextBox 6"/>
          <p:cNvSpPr txBox="1"/>
          <p:nvPr/>
        </p:nvSpPr>
        <p:spPr>
          <a:xfrm>
            <a:off x="1981200" y="3048000"/>
            <a:ext cx="4876800" cy="923330"/>
          </a:xfrm>
          <a:prstGeom prst="rect">
            <a:avLst/>
          </a:prstGeom>
          <a:noFill/>
        </p:spPr>
        <p:txBody>
          <a:bodyPr wrap="square" rtlCol="0">
            <a:spAutoFit/>
          </a:bodyPr>
          <a:lstStyle/>
          <a:p>
            <a:pPr algn="ctr"/>
            <a:r>
              <a:rPr lang="en-US" sz="5400" dirty="0" smtClean="0">
                <a:solidFill>
                  <a:srgbClr val="C00000"/>
                </a:solidFill>
                <a:latin typeface="+mn-lt"/>
              </a:rPr>
              <a:t>HASHING</a:t>
            </a:r>
            <a:endParaRPr lang="en-SG" sz="5400" dirty="0">
              <a:solidFill>
                <a:srgbClr val="C00000"/>
              </a:solidFill>
              <a:latin typeface="+mn-lt"/>
            </a:endParaRPr>
          </a:p>
        </p:txBody>
      </p:sp>
      <p:sp>
        <p:nvSpPr>
          <p:cNvPr id="9"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5257800" y="1295400"/>
            <a:ext cx="1066800" cy="4267200"/>
            <a:chOff x="5257800" y="1295400"/>
            <a:chExt cx="1066800" cy="4267200"/>
          </a:xfrm>
        </p:grpSpPr>
        <p:sp>
          <p:nvSpPr>
            <p:cNvPr id="11" name="Rectangle 3"/>
            <p:cNvSpPr>
              <a:spLocks noChangeArrowheads="1"/>
            </p:cNvSpPr>
            <p:nvPr/>
          </p:nvSpPr>
          <p:spPr bwMode="auto">
            <a:xfrm>
              <a:off x="5257800" y="1295400"/>
              <a:ext cx="1066800" cy="4267200"/>
            </a:xfrm>
            <a:prstGeom prst="rect">
              <a:avLst/>
            </a:prstGeom>
            <a:solidFill>
              <a:srgbClr val="FFC000"/>
            </a:solidFill>
            <a:ln w="25400">
              <a:solidFill>
                <a:schemeClr val="tx1"/>
              </a:solidFill>
              <a:miter lim="800000"/>
              <a:headEnd/>
              <a:tailEnd type="none" w="lg" len="lg"/>
            </a:ln>
            <a:effectLst/>
          </p:spPr>
          <p:txBody>
            <a:bodyPr wrap="none" anchor="ctr"/>
            <a:lstStyle/>
            <a:p>
              <a:pPr algn="ctr"/>
              <a:endParaRPr lang="en-US" b="1"/>
            </a:p>
            <a:p>
              <a:pPr algn="ctr"/>
              <a:r>
                <a:rPr lang="en-US" b="1"/>
                <a:t>:</a:t>
              </a:r>
            </a:p>
          </p:txBody>
        </p:sp>
        <p:sp>
          <p:nvSpPr>
            <p:cNvPr id="12" name="Rectangle 4"/>
            <p:cNvSpPr>
              <a:spLocks noChangeArrowheads="1"/>
            </p:cNvSpPr>
            <p:nvPr/>
          </p:nvSpPr>
          <p:spPr bwMode="auto">
            <a:xfrm>
              <a:off x="5257800" y="19050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endParaRPr lang="en-US" b="1"/>
            </a:p>
          </p:txBody>
        </p:sp>
        <p:sp>
          <p:nvSpPr>
            <p:cNvPr id="31" name="Rectangle 29"/>
            <p:cNvSpPr>
              <a:spLocks noChangeArrowheads="1"/>
            </p:cNvSpPr>
            <p:nvPr/>
          </p:nvSpPr>
          <p:spPr bwMode="auto">
            <a:xfrm>
              <a:off x="5257800" y="12954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endParaRPr lang="en-US" b="1"/>
            </a:p>
          </p:txBody>
        </p:sp>
      </p:grpSp>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2 </a:t>
            </a:r>
            <a:r>
              <a:rPr lang="en-US" sz="3600" dirty="0" smtClean="0">
                <a:latin typeface="Britannic Bold" pitchFamily="34" charset="0"/>
              </a:rPr>
              <a:t>Hash Table</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17</a:t>
            </a:fld>
            <a:endParaRPr lang="en-US" sz="1600" dirty="0"/>
          </a:p>
        </p:txBody>
      </p:sp>
      <p:sp>
        <p:nvSpPr>
          <p:cNvPr id="14" name="Text Box 6"/>
          <p:cNvSpPr txBox="1">
            <a:spLocks noChangeArrowheads="1"/>
          </p:cNvSpPr>
          <p:nvPr/>
        </p:nvSpPr>
        <p:spPr bwMode="auto">
          <a:xfrm>
            <a:off x="4800600" y="14478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2" name="Text Box 17"/>
          <p:cNvSpPr txBox="1">
            <a:spLocks noChangeArrowheads="1"/>
          </p:cNvSpPr>
          <p:nvPr/>
        </p:nvSpPr>
        <p:spPr bwMode="auto">
          <a:xfrm>
            <a:off x="1431925" y="1674167"/>
            <a:ext cx="1556836" cy="461665"/>
          </a:xfrm>
          <a:prstGeom prst="rect">
            <a:avLst/>
          </a:prstGeom>
          <a:noFill/>
          <a:ln w="25400">
            <a:noFill/>
            <a:miter lim="800000"/>
            <a:headEnd/>
            <a:tailEnd type="none" w="lg" len="lg"/>
          </a:ln>
          <a:effectLst/>
        </p:spPr>
        <p:txBody>
          <a:bodyPr wrap="none">
            <a:spAutoFit/>
          </a:bodyPr>
          <a:lstStyle/>
          <a:p>
            <a:r>
              <a:rPr lang="en-US" sz="2400" dirty="0"/>
              <a:t>66752378</a:t>
            </a:r>
          </a:p>
        </p:txBody>
      </p:sp>
      <p:sp>
        <p:nvSpPr>
          <p:cNvPr id="23" name="Text Box 19"/>
          <p:cNvSpPr txBox="1">
            <a:spLocks noChangeArrowheads="1"/>
          </p:cNvSpPr>
          <p:nvPr/>
        </p:nvSpPr>
        <p:spPr bwMode="auto">
          <a:xfrm>
            <a:off x="1447800" y="3352800"/>
            <a:ext cx="1556836" cy="461665"/>
          </a:xfrm>
          <a:prstGeom prst="rect">
            <a:avLst/>
          </a:prstGeom>
          <a:noFill/>
          <a:ln w="25400">
            <a:noFill/>
            <a:miter lim="800000"/>
            <a:headEnd/>
            <a:tailEnd type="none" w="lg" len="lg"/>
          </a:ln>
          <a:effectLst/>
        </p:spPr>
        <p:txBody>
          <a:bodyPr wrap="none">
            <a:spAutoFit/>
          </a:bodyPr>
          <a:lstStyle/>
          <a:p>
            <a:r>
              <a:rPr lang="en-US" sz="2400" dirty="0"/>
              <a:t>68744483</a:t>
            </a:r>
          </a:p>
        </p:txBody>
      </p:sp>
      <p:sp>
        <p:nvSpPr>
          <p:cNvPr id="24" name="Oval 21"/>
          <p:cNvSpPr>
            <a:spLocks noChangeArrowheads="1"/>
          </p:cNvSpPr>
          <p:nvPr/>
        </p:nvSpPr>
        <p:spPr bwMode="auto">
          <a:xfrm>
            <a:off x="3810000" y="1902767"/>
            <a:ext cx="762000" cy="762000"/>
          </a:xfrm>
          <a:prstGeom prst="ellipse">
            <a:avLst/>
          </a:prstGeom>
          <a:solidFill>
            <a:srgbClr val="CCFF99"/>
          </a:solidFill>
          <a:ln w="25400">
            <a:solidFill>
              <a:schemeClr val="tx1"/>
            </a:solidFill>
            <a:round/>
            <a:headEnd/>
            <a:tailEnd type="none" w="lg" len="lg"/>
          </a:ln>
          <a:effectLst/>
        </p:spPr>
        <p:txBody>
          <a:bodyPr wrap="none" anchor="ctr"/>
          <a:lstStyle/>
          <a:p>
            <a:pPr algn="ctr"/>
            <a:r>
              <a:rPr lang="en-US" sz="2400" dirty="0">
                <a:solidFill>
                  <a:srgbClr val="FF0000"/>
                </a:solidFill>
              </a:rPr>
              <a:t>h</a:t>
            </a:r>
          </a:p>
        </p:txBody>
      </p:sp>
      <p:grpSp>
        <p:nvGrpSpPr>
          <p:cNvPr id="54" name="Group 53"/>
          <p:cNvGrpSpPr/>
          <p:nvPr/>
        </p:nvGrpSpPr>
        <p:grpSpPr>
          <a:xfrm>
            <a:off x="4572000" y="1905000"/>
            <a:ext cx="762000" cy="396875"/>
            <a:chOff x="4572000" y="1905000"/>
            <a:chExt cx="762000" cy="396875"/>
          </a:xfrm>
        </p:grpSpPr>
        <p:sp>
          <p:nvSpPr>
            <p:cNvPr id="17" name="Text Box 12"/>
            <p:cNvSpPr txBox="1">
              <a:spLocks noChangeArrowheads="1"/>
            </p:cNvSpPr>
            <p:nvPr/>
          </p:nvSpPr>
          <p:spPr bwMode="auto">
            <a:xfrm>
              <a:off x="4648200" y="1905000"/>
              <a:ext cx="685800" cy="396875"/>
            </a:xfrm>
            <a:prstGeom prst="rect">
              <a:avLst/>
            </a:prstGeom>
            <a:noFill/>
            <a:ln w="25400">
              <a:noFill/>
              <a:miter lim="800000"/>
              <a:headEnd/>
              <a:tailEnd type="none" w="lg" len="lg"/>
            </a:ln>
            <a:effectLst/>
          </p:spPr>
          <p:txBody>
            <a:bodyPr>
              <a:spAutoFit/>
            </a:bodyPr>
            <a:lstStyle/>
            <a:p>
              <a:pPr>
                <a:spcBef>
                  <a:spcPct val="50000"/>
                </a:spcBef>
              </a:pPr>
              <a:r>
                <a:rPr lang="en-US" sz="2000" dirty="0"/>
                <a:t>17</a:t>
              </a:r>
            </a:p>
          </p:txBody>
        </p:sp>
        <p:cxnSp>
          <p:nvCxnSpPr>
            <p:cNvPr id="25" name="AutoShape 23"/>
            <p:cNvCxnSpPr>
              <a:cxnSpLocks noChangeShapeType="1"/>
              <a:stCxn id="24" idx="6"/>
            </p:cNvCxnSpPr>
            <p:nvPr/>
          </p:nvCxnSpPr>
          <p:spPr bwMode="auto">
            <a:xfrm>
              <a:off x="4572000" y="2283767"/>
              <a:ext cx="685800" cy="0"/>
            </a:xfrm>
            <a:prstGeom prst="straightConnector1">
              <a:avLst/>
            </a:prstGeom>
            <a:noFill/>
            <a:ln w="25400">
              <a:solidFill>
                <a:schemeClr val="tx1"/>
              </a:solidFill>
              <a:round/>
              <a:headEnd/>
              <a:tailEnd type="triangle" w="lg" len="lg"/>
            </a:ln>
            <a:effectLst/>
          </p:spPr>
        </p:cxnSp>
      </p:grpSp>
      <p:cxnSp>
        <p:nvCxnSpPr>
          <p:cNvPr id="26" name="AutoShape 24"/>
          <p:cNvCxnSpPr>
            <a:cxnSpLocks noChangeShapeType="1"/>
            <a:stCxn id="22" idx="3"/>
            <a:endCxn id="24" idx="2"/>
          </p:cNvCxnSpPr>
          <p:nvPr/>
        </p:nvCxnSpPr>
        <p:spPr bwMode="auto">
          <a:xfrm>
            <a:off x="2988761" y="1905000"/>
            <a:ext cx="821239" cy="378767"/>
          </a:xfrm>
          <a:prstGeom prst="straightConnector1">
            <a:avLst/>
          </a:prstGeom>
          <a:noFill/>
          <a:ln w="25400">
            <a:solidFill>
              <a:schemeClr val="tx1"/>
            </a:solidFill>
            <a:round/>
            <a:headEnd/>
            <a:tailEnd type="triangle" w="lg" len="lg"/>
          </a:ln>
          <a:effectLst/>
        </p:spPr>
      </p:cxnSp>
      <p:sp>
        <p:nvSpPr>
          <p:cNvPr id="27" name="Oval 25"/>
          <p:cNvSpPr>
            <a:spLocks noChangeArrowheads="1"/>
          </p:cNvSpPr>
          <p:nvPr/>
        </p:nvSpPr>
        <p:spPr bwMode="auto">
          <a:xfrm>
            <a:off x="3810000" y="3657600"/>
            <a:ext cx="762000" cy="762000"/>
          </a:xfrm>
          <a:prstGeom prst="ellipse">
            <a:avLst/>
          </a:prstGeom>
          <a:solidFill>
            <a:srgbClr val="CCFF99"/>
          </a:solidFill>
          <a:ln w="25400">
            <a:solidFill>
              <a:schemeClr val="tx1"/>
            </a:solidFill>
            <a:round/>
            <a:headEnd/>
            <a:tailEnd type="none" w="lg" len="lg"/>
          </a:ln>
          <a:effectLst/>
        </p:spPr>
        <p:txBody>
          <a:bodyPr wrap="none" anchor="ctr"/>
          <a:lstStyle/>
          <a:p>
            <a:pPr algn="ctr"/>
            <a:r>
              <a:rPr lang="en-US" sz="2400" dirty="0">
                <a:solidFill>
                  <a:srgbClr val="FF0000"/>
                </a:solidFill>
              </a:rPr>
              <a:t>h</a:t>
            </a:r>
          </a:p>
        </p:txBody>
      </p:sp>
      <p:cxnSp>
        <p:nvCxnSpPr>
          <p:cNvPr id="28" name="AutoShape 26"/>
          <p:cNvCxnSpPr>
            <a:cxnSpLocks noChangeShapeType="1"/>
            <a:stCxn id="23" idx="3"/>
            <a:endCxn id="27" idx="2"/>
          </p:cNvCxnSpPr>
          <p:nvPr/>
        </p:nvCxnSpPr>
        <p:spPr bwMode="auto">
          <a:xfrm>
            <a:off x="3004636" y="3583633"/>
            <a:ext cx="805364" cy="454967"/>
          </a:xfrm>
          <a:prstGeom prst="straightConnector1">
            <a:avLst/>
          </a:prstGeom>
          <a:noFill/>
          <a:ln w="25400">
            <a:solidFill>
              <a:schemeClr val="tx1"/>
            </a:solidFill>
            <a:round/>
            <a:headEnd/>
            <a:tailEnd type="triangle" w="lg" len="lg"/>
          </a:ln>
          <a:effectLst/>
        </p:spPr>
      </p:cxnSp>
      <p:grpSp>
        <p:nvGrpSpPr>
          <p:cNvPr id="57" name="Group 56"/>
          <p:cNvGrpSpPr/>
          <p:nvPr/>
        </p:nvGrpSpPr>
        <p:grpSpPr>
          <a:xfrm>
            <a:off x="4572000" y="4038600"/>
            <a:ext cx="685800" cy="781110"/>
            <a:chOff x="4572000" y="4038600"/>
            <a:chExt cx="685800" cy="781110"/>
          </a:xfrm>
        </p:grpSpPr>
        <p:cxnSp>
          <p:nvCxnSpPr>
            <p:cNvPr id="29" name="AutoShape 27"/>
            <p:cNvCxnSpPr>
              <a:cxnSpLocks noChangeShapeType="1"/>
              <a:stCxn id="27" idx="6"/>
            </p:cNvCxnSpPr>
            <p:nvPr/>
          </p:nvCxnSpPr>
          <p:spPr bwMode="auto">
            <a:xfrm>
              <a:off x="4572000" y="4038600"/>
              <a:ext cx="685800" cy="457200"/>
            </a:xfrm>
            <a:prstGeom prst="curvedConnector3">
              <a:avLst>
                <a:gd name="adj1" fmla="val 50000"/>
              </a:avLst>
            </a:prstGeom>
            <a:noFill/>
            <a:ln w="25400">
              <a:solidFill>
                <a:schemeClr val="tx1"/>
              </a:solidFill>
              <a:round/>
              <a:headEnd/>
              <a:tailEnd type="triangle" w="lg" len="lg"/>
            </a:ln>
            <a:effectLst/>
          </p:spPr>
        </p:cxnSp>
        <p:sp>
          <p:nvSpPr>
            <p:cNvPr id="30" name="Text Box 28"/>
            <p:cNvSpPr txBox="1">
              <a:spLocks noChangeArrowheads="1"/>
            </p:cNvSpPr>
            <p:nvPr/>
          </p:nvSpPr>
          <p:spPr bwMode="auto">
            <a:xfrm>
              <a:off x="4572000" y="4419600"/>
              <a:ext cx="612668" cy="400110"/>
            </a:xfrm>
            <a:prstGeom prst="rect">
              <a:avLst/>
            </a:prstGeom>
            <a:noFill/>
            <a:ln w="25400">
              <a:noFill/>
              <a:miter lim="800000"/>
              <a:headEnd/>
              <a:tailEnd type="none" w="lg" len="lg"/>
            </a:ln>
            <a:effectLst/>
          </p:spPr>
          <p:txBody>
            <a:bodyPr wrap="none">
              <a:spAutoFit/>
            </a:bodyPr>
            <a:lstStyle/>
            <a:p>
              <a:r>
                <a:rPr lang="en-US" sz="2000" dirty="0"/>
                <a:t>974</a:t>
              </a:r>
            </a:p>
          </p:txBody>
        </p:sp>
      </p:grpSp>
      <p:grpSp>
        <p:nvGrpSpPr>
          <p:cNvPr id="59" name="Group 58"/>
          <p:cNvGrpSpPr/>
          <p:nvPr/>
        </p:nvGrpSpPr>
        <p:grpSpPr>
          <a:xfrm>
            <a:off x="5257800" y="4114800"/>
            <a:ext cx="3429000" cy="914400"/>
            <a:chOff x="5257800" y="4114800"/>
            <a:chExt cx="3429000" cy="914400"/>
          </a:xfrm>
        </p:grpSpPr>
        <p:sp>
          <p:nvSpPr>
            <p:cNvPr id="19" name="Oval 14"/>
            <p:cNvSpPr>
              <a:spLocks noChangeArrowheads="1"/>
            </p:cNvSpPr>
            <p:nvPr/>
          </p:nvSpPr>
          <p:spPr bwMode="auto">
            <a:xfrm>
              <a:off x="7010400" y="4114800"/>
              <a:ext cx="1676400" cy="914400"/>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sz="2000" b="1" dirty="0"/>
                <a:t>68744483,</a:t>
              </a:r>
            </a:p>
            <a:p>
              <a:pPr algn="ctr"/>
              <a:r>
                <a:rPr lang="en-US" sz="2000" b="1" dirty="0">
                  <a:solidFill>
                    <a:srgbClr val="A50021"/>
                  </a:solidFill>
                </a:rPr>
                <a:t>data</a:t>
              </a:r>
            </a:p>
          </p:txBody>
        </p:sp>
        <p:cxnSp>
          <p:nvCxnSpPr>
            <p:cNvPr id="21" name="AutoShape 16"/>
            <p:cNvCxnSpPr>
              <a:cxnSpLocks noChangeShapeType="1"/>
              <a:stCxn id="13" idx="3"/>
              <a:endCxn id="19" idx="2"/>
            </p:cNvCxnSpPr>
            <p:nvPr/>
          </p:nvCxnSpPr>
          <p:spPr bwMode="auto">
            <a:xfrm>
              <a:off x="6324600" y="4495800"/>
              <a:ext cx="685800" cy="76200"/>
            </a:xfrm>
            <a:prstGeom prst="straightConnector1">
              <a:avLst/>
            </a:prstGeom>
            <a:noFill/>
            <a:ln w="25400">
              <a:solidFill>
                <a:schemeClr val="tx1"/>
              </a:solidFill>
              <a:round/>
              <a:headEnd/>
              <a:tailEnd type="triangle" w="lg" len="lg"/>
            </a:ln>
            <a:effectLst/>
          </p:spPr>
        </p:cxnSp>
        <p:sp>
          <p:nvSpPr>
            <p:cNvPr id="13" name="Rectangle 5"/>
            <p:cNvSpPr>
              <a:spLocks noChangeArrowheads="1"/>
            </p:cNvSpPr>
            <p:nvPr/>
          </p:nvSpPr>
          <p:spPr bwMode="auto">
            <a:xfrm>
              <a:off x="5257800" y="4191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endParaRPr lang="en-US" b="1"/>
            </a:p>
          </p:txBody>
        </p:sp>
      </p:grpSp>
      <p:grpSp>
        <p:nvGrpSpPr>
          <p:cNvPr id="56" name="Group 55"/>
          <p:cNvGrpSpPr/>
          <p:nvPr/>
        </p:nvGrpSpPr>
        <p:grpSpPr>
          <a:xfrm>
            <a:off x="5257800" y="1828800"/>
            <a:ext cx="3429000" cy="914400"/>
            <a:chOff x="5257800" y="1828800"/>
            <a:chExt cx="3429000" cy="914400"/>
          </a:xfrm>
        </p:grpSpPr>
        <p:sp>
          <p:nvSpPr>
            <p:cNvPr id="18" name="Oval 13"/>
            <p:cNvSpPr>
              <a:spLocks noChangeArrowheads="1"/>
            </p:cNvSpPr>
            <p:nvPr/>
          </p:nvSpPr>
          <p:spPr bwMode="auto">
            <a:xfrm>
              <a:off x="7010400" y="1828800"/>
              <a:ext cx="1676400" cy="914400"/>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sz="2000" b="1" dirty="0"/>
                <a:t>66752378,</a:t>
              </a:r>
            </a:p>
            <a:p>
              <a:pPr algn="ctr"/>
              <a:r>
                <a:rPr lang="en-US" sz="2000" b="1" dirty="0">
                  <a:solidFill>
                    <a:srgbClr val="A50021"/>
                  </a:solidFill>
                </a:rPr>
                <a:t>data</a:t>
              </a:r>
            </a:p>
          </p:txBody>
        </p:sp>
        <p:cxnSp>
          <p:nvCxnSpPr>
            <p:cNvPr id="20" name="AutoShape 15"/>
            <p:cNvCxnSpPr>
              <a:cxnSpLocks noChangeShapeType="1"/>
              <a:stCxn id="15" idx="3"/>
              <a:endCxn id="18" idx="2"/>
            </p:cNvCxnSpPr>
            <p:nvPr/>
          </p:nvCxnSpPr>
          <p:spPr bwMode="auto">
            <a:xfrm>
              <a:off x="6324600" y="2209800"/>
              <a:ext cx="685800" cy="76200"/>
            </a:xfrm>
            <a:prstGeom prst="straightConnector1">
              <a:avLst/>
            </a:prstGeom>
            <a:noFill/>
            <a:ln w="25400">
              <a:solidFill>
                <a:schemeClr val="tx1"/>
              </a:solidFill>
              <a:round/>
              <a:headEnd/>
              <a:tailEnd type="triangle" w="lg" len="lg"/>
            </a:ln>
            <a:effectLst/>
          </p:spPr>
        </p:cxnSp>
        <p:sp>
          <p:nvSpPr>
            <p:cNvPr id="15" name="Rectangle 8"/>
            <p:cNvSpPr>
              <a:spLocks noChangeArrowheads="1"/>
            </p:cNvSpPr>
            <p:nvPr/>
          </p:nvSpPr>
          <p:spPr bwMode="auto">
            <a:xfrm>
              <a:off x="5257800" y="1905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endParaRPr lang="en-US" b="1"/>
            </a:p>
          </p:txBody>
        </p:sp>
      </p:grpSp>
      <p:sp>
        <p:nvSpPr>
          <p:cNvPr id="32" name="Rectangle 30"/>
          <p:cNvSpPr>
            <a:spLocks noChangeArrowheads="1"/>
          </p:cNvSpPr>
          <p:nvPr/>
        </p:nvSpPr>
        <p:spPr bwMode="auto">
          <a:xfrm>
            <a:off x="914400" y="4724400"/>
            <a:ext cx="2853666" cy="461665"/>
          </a:xfrm>
          <a:prstGeom prst="rect">
            <a:avLst/>
          </a:prstGeom>
          <a:noFill/>
          <a:ln w="25400">
            <a:noFill/>
            <a:miter lim="800000"/>
            <a:headEnd/>
            <a:tailEnd type="none" w="lg" len="lg"/>
          </a:ln>
          <a:effectLst/>
        </p:spPr>
        <p:txBody>
          <a:bodyPr wrap="none">
            <a:spAutoFit/>
          </a:bodyPr>
          <a:lstStyle/>
          <a:p>
            <a:r>
              <a:rPr lang="en-US" sz="2400" b="1" dirty="0">
                <a:solidFill>
                  <a:srgbClr val="C00000"/>
                </a:solidFill>
              </a:rPr>
              <a:t>h</a:t>
            </a:r>
            <a:r>
              <a:rPr lang="en-US" sz="2400" dirty="0">
                <a:solidFill>
                  <a:srgbClr val="0033CC"/>
                </a:solidFill>
              </a:rPr>
              <a:t> is a hash function</a:t>
            </a:r>
          </a:p>
        </p:txBody>
      </p:sp>
      <p:sp>
        <p:nvSpPr>
          <p:cNvPr id="60" name="Text Box 31"/>
          <p:cNvSpPr txBox="1">
            <a:spLocks noChangeArrowheads="1"/>
          </p:cNvSpPr>
          <p:nvPr/>
        </p:nvSpPr>
        <p:spPr bwMode="auto">
          <a:xfrm>
            <a:off x="914400" y="5334000"/>
            <a:ext cx="3444875" cy="830997"/>
          </a:xfrm>
          <a:prstGeom prst="rect">
            <a:avLst/>
          </a:prstGeom>
          <a:noFill/>
          <a:ln w="25400">
            <a:noFill/>
            <a:miter lim="800000"/>
            <a:headEnd/>
            <a:tailEnd type="none" w="lg" len="lg"/>
          </a:ln>
          <a:effectLst/>
        </p:spPr>
        <p:txBody>
          <a:bodyPr>
            <a:spAutoFit/>
          </a:bodyPr>
          <a:lstStyle/>
          <a:p>
            <a:r>
              <a:rPr lang="en-US" sz="2400" dirty="0">
                <a:solidFill>
                  <a:srgbClr val="0000FF"/>
                </a:solidFill>
              </a:rPr>
              <a:t>Note: </a:t>
            </a:r>
            <a:r>
              <a:rPr lang="en-US" sz="2400" dirty="0"/>
              <a:t>we must store the key values.  </a:t>
            </a:r>
            <a:r>
              <a:rPr lang="en-US" sz="2400" dirty="0">
                <a:solidFill>
                  <a:srgbClr val="CC0000"/>
                </a:solidFill>
              </a:rPr>
              <a:t>Why?</a:t>
            </a:r>
          </a:p>
        </p:txBody>
      </p:sp>
      <p:sp>
        <p:nvSpPr>
          <p:cNvPr id="33"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dissolv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0">
                                            <p:txEl>
                                              <p:pRg st="0" end="0"/>
                                            </p:txEl>
                                          </p:spTgt>
                                        </p:tgtEl>
                                        <p:attrNameLst>
                                          <p:attrName>style.visibility</p:attrName>
                                        </p:attrNameLst>
                                      </p:cBhvr>
                                      <p:to>
                                        <p:strVal val="visible"/>
                                      </p:to>
                                    </p:set>
                                    <p:animEffect transition="in" filter="dissolve">
                                      <p:cBhvr>
                                        <p:cTn id="33"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600" dirty="0" smtClean="0">
                <a:solidFill>
                  <a:srgbClr val="C00000"/>
                </a:solidFill>
                <a:latin typeface="Britannic Bold" pitchFamily="34" charset="0"/>
              </a:rPr>
              <a:t>2 </a:t>
            </a:r>
            <a:r>
              <a:rPr lang="en-US" sz="3600" dirty="0" smtClean="0">
                <a:latin typeface="Britannic Bold" pitchFamily="34" charset="0"/>
              </a:rPr>
              <a:t>Hash Table: Operations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18</a:t>
            </a:fld>
            <a:endParaRPr lang="en-US" sz="1600" dirty="0"/>
          </a:p>
        </p:txBody>
      </p:sp>
      <p:sp>
        <p:nvSpPr>
          <p:cNvPr id="20" name="Rectangle 3"/>
          <p:cNvSpPr txBox="1">
            <a:spLocks noChangeArrowheads="1"/>
          </p:cNvSpPr>
          <p:nvPr/>
        </p:nvSpPr>
        <p:spPr bwMode="auto">
          <a:xfrm>
            <a:off x="685800" y="1600201"/>
            <a:ext cx="8077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itchFamily="2" charset="2"/>
              <a:buNone/>
              <a:tabLst/>
              <a:defRPr/>
            </a:pPr>
            <a:r>
              <a:rPr kumimoji="0" lang="en-US" sz="3000" b="1" i="0" u="none" strike="noStrike" kern="0" cap="none" spc="0" normalizeH="0" baseline="0" noProof="0" dirty="0" smtClean="0">
                <a:ln>
                  <a:noFill/>
                </a:ln>
                <a:solidFill>
                  <a:srgbClr val="0000CC"/>
                </a:solidFill>
                <a:effectLst/>
                <a:uLnTx/>
                <a:uFillTx/>
                <a:latin typeface="+mn-lt"/>
                <a:ea typeface="+mn-ea"/>
                <a:cs typeface="+mn-cs"/>
              </a:rPr>
              <a:t>insert</a:t>
            </a:r>
            <a:r>
              <a:rPr kumimoji="0" lang="en-US" sz="3000" b="1" i="0" u="none" strike="noStrike" kern="0" cap="none" spc="0" normalizeH="0" baseline="0" noProof="0" dirty="0" smtClean="0">
                <a:ln>
                  <a:noFill/>
                </a:ln>
                <a:solidFill>
                  <a:schemeClr val="tx1"/>
                </a:solidFill>
                <a:effectLst/>
                <a:uLnTx/>
                <a:uFillTx/>
                <a:latin typeface="+mn-lt"/>
                <a:ea typeface="+mn-ea"/>
                <a:cs typeface="+mn-cs"/>
              </a:rPr>
              <a:t> (key, data)</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a[</a:t>
            </a:r>
            <a:r>
              <a:rPr kumimoji="0" lang="en-US" sz="3000" b="0" i="0" u="none" strike="noStrike" kern="0" cap="none" spc="0" normalizeH="0" baseline="0" noProof="0" dirty="0" smtClean="0">
                <a:ln>
                  <a:noFill/>
                </a:ln>
                <a:solidFill>
                  <a:srgbClr val="C00000"/>
                </a:solidFill>
                <a:effectLst/>
                <a:uLnTx/>
                <a:uFillTx/>
                <a:latin typeface="+mn-lt"/>
                <a:ea typeface="+mn-ea"/>
                <a:cs typeface="+mn-cs"/>
              </a:rPr>
              <a:t>h</a:t>
            </a:r>
            <a:r>
              <a:rPr kumimoji="0" lang="en-US" sz="3000" b="0" i="0" u="none" strike="noStrike" kern="0" cap="none" spc="0" normalizeH="0" baseline="0" noProof="0" dirty="0" smtClean="0">
                <a:ln>
                  <a:noFill/>
                </a:ln>
                <a:solidFill>
                  <a:schemeClr val="tx1"/>
                </a:solidFill>
                <a:effectLst/>
                <a:uLnTx/>
                <a:uFillTx/>
                <a:latin typeface="+mn-lt"/>
                <a:ea typeface="+mn-ea"/>
                <a:cs typeface="+mn-cs"/>
              </a:rPr>
              <a:t>(key)] = data  </a:t>
            </a:r>
            <a:r>
              <a:rPr kumimoji="0" lang="en-US" sz="2000" b="0" i="0" u="none" strike="noStrike" kern="0" cap="none" spc="0" normalizeH="0" baseline="0" noProof="0" dirty="0" smtClean="0">
                <a:ln>
                  <a:noFill/>
                </a:ln>
                <a:solidFill>
                  <a:schemeClr val="tx1"/>
                </a:solidFill>
                <a:effectLst/>
                <a:uLnTx/>
                <a:uFillTx/>
                <a:latin typeface="+mn-lt"/>
                <a:ea typeface="+mn-ea"/>
                <a:cs typeface="+mn-cs"/>
              </a:rPr>
              <a:t>//</a:t>
            </a:r>
            <a:r>
              <a:rPr kumimoji="0" lang="en-US" sz="2000" b="0" i="0" u="none" strike="noStrike" kern="0" cap="none" spc="0" normalizeH="0" baseline="0" noProof="0" dirty="0" smtClean="0">
                <a:ln>
                  <a:noFill/>
                </a:ln>
                <a:solidFill>
                  <a:srgbClr val="C00000"/>
                </a:solidFill>
                <a:effectLst/>
                <a:uLnTx/>
                <a:uFillTx/>
                <a:latin typeface="+mn-lt"/>
                <a:ea typeface="+mn-ea"/>
                <a:cs typeface="+mn-cs"/>
              </a:rPr>
              <a:t> h </a:t>
            </a:r>
            <a:r>
              <a:rPr kumimoji="0" lang="en-US" sz="2000" b="0" i="0" u="none" strike="noStrike" kern="0" cap="none" spc="0" normalizeH="0" baseline="0" noProof="0" dirty="0" smtClean="0">
                <a:ln>
                  <a:noFill/>
                </a:ln>
                <a:solidFill>
                  <a:schemeClr val="tx1"/>
                </a:solidFill>
                <a:effectLst/>
                <a:uLnTx/>
                <a:uFillTx/>
                <a:latin typeface="+mn-lt"/>
                <a:ea typeface="+mn-ea"/>
                <a:cs typeface="+mn-cs"/>
              </a:rPr>
              <a:t>is</a:t>
            </a:r>
            <a:r>
              <a:rPr kumimoji="0" lang="en-US" sz="2000" b="0" i="0" u="none" strike="noStrike" kern="0" cap="none" spc="0" normalizeH="0" noProof="0" dirty="0" smtClean="0">
                <a:ln>
                  <a:noFill/>
                </a:ln>
                <a:solidFill>
                  <a:schemeClr val="tx1"/>
                </a:solidFill>
                <a:effectLst/>
                <a:uLnTx/>
                <a:uFillTx/>
                <a:latin typeface="+mn-lt"/>
                <a:ea typeface="+mn-ea"/>
                <a:cs typeface="+mn-cs"/>
              </a:rPr>
              <a:t> a </a:t>
            </a:r>
            <a:r>
              <a:rPr kumimoji="0" lang="en-US" sz="2000" b="0" i="0" u="none" strike="noStrike" kern="0" cap="none" spc="0" normalizeH="0" noProof="0" dirty="0" smtClean="0">
                <a:ln>
                  <a:noFill/>
                </a:ln>
                <a:solidFill>
                  <a:srgbClr val="C00000"/>
                </a:solidFill>
                <a:effectLst/>
                <a:uLnTx/>
                <a:uFillTx/>
                <a:latin typeface="+mn-lt"/>
                <a:ea typeface="+mn-ea"/>
                <a:cs typeface="+mn-cs"/>
              </a:rPr>
              <a:t>hash function </a:t>
            </a:r>
            <a:r>
              <a:rPr lang="en-US" sz="2000" kern="0" dirty="0" smtClean="0">
                <a:latin typeface="+mn-lt"/>
                <a:cs typeface="+mn-cs"/>
              </a:rPr>
              <a:t>and</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smtClean="0">
                <a:ln>
                  <a:noFill/>
                </a:ln>
                <a:solidFill>
                  <a:srgbClr val="CC0000"/>
                </a:solidFill>
                <a:effectLst/>
                <a:uLnTx/>
                <a:uFillTx/>
                <a:latin typeface="+mn-lt"/>
                <a:ea typeface="+mn-ea"/>
                <a:cs typeface="+mn-cs"/>
              </a:rPr>
              <a:t>a[]</a:t>
            </a:r>
            <a:r>
              <a:rPr kumimoji="0" lang="en-US" sz="2000" b="0" i="0" u="none" strike="noStrike" kern="0" cap="none" spc="0" normalizeH="0" baseline="0" noProof="0" dirty="0" smtClean="0">
                <a:ln>
                  <a:noFill/>
                </a:ln>
                <a:solidFill>
                  <a:schemeClr val="tx1"/>
                </a:solidFill>
                <a:effectLst/>
                <a:uLnTx/>
                <a:uFillTx/>
                <a:latin typeface="+mn-lt"/>
                <a:ea typeface="+mn-ea"/>
                <a:cs typeface="+mn-cs"/>
              </a:rPr>
              <a:t> is an array </a:t>
            </a: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1800"/>
              </a:spcBef>
              <a:spcAft>
                <a:spcPct val="0"/>
              </a:spcAft>
              <a:buClr>
                <a:schemeClr val="accent1"/>
              </a:buClr>
              <a:buSzPct val="65000"/>
              <a:buFont typeface="Wingdings" pitchFamily="2" charset="2"/>
              <a:buNone/>
              <a:tabLst/>
              <a:defRPr/>
            </a:pPr>
            <a:r>
              <a:rPr kumimoji="0" lang="en-US" sz="3000" b="1" i="0" u="none" strike="noStrike" kern="0" cap="none" spc="0" normalizeH="0" baseline="0" noProof="0" dirty="0" smtClean="0">
                <a:ln>
                  <a:noFill/>
                </a:ln>
                <a:solidFill>
                  <a:srgbClr val="0000CC"/>
                </a:solidFill>
                <a:effectLst/>
                <a:uLnTx/>
                <a:uFillTx/>
                <a:latin typeface="+mn-lt"/>
                <a:ea typeface="+mn-ea"/>
                <a:cs typeface="+mn-cs"/>
              </a:rPr>
              <a:t>delete</a:t>
            </a:r>
            <a:r>
              <a:rPr kumimoji="0" lang="en-US" sz="3000" b="1" i="0" u="none" strike="noStrike" kern="0" cap="none" spc="0" normalizeH="0" baseline="0" noProof="0" dirty="0" smtClean="0">
                <a:ln>
                  <a:noFill/>
                </a:ln>
                <a:solidFill>
                  <a:schemeClr val="tx1"/>
                </a:solidFill>
                <a:effectLst/>
                <a:uLnTx/>
                <a:uFillTx/>
                <a:latin typeface="+mn-lt"/>
                <a:ea typeface="+mn-ea"/>
                <a:cs typeface="+mn-cs"/>
              </a:rPr>
              <a:t> (key)</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a[</a:t>
            </a:r>
            <a:r>
              <a:rPr kumimoji="0" lang="en-US" sz="3000" b="0" i="0" u="none" strike="noStrike" kern="0" cap="none" spc="0" normalizeH="0" baseline="0" noProof="0" dirty="0" smtClean="0">
                <a:ln>
                  <a:noFill/>
                </a:ln>
                <a:solidFill>
                  <a:srgbClr val="C00000"/>
                </a:solidFill>
                <a:effectLst/>
                <a:uLnTx/>
                <a:uFillTx/>
                <a:latin typeface="+mn-lt"/>
                <a:ea typeface="+mn-ea"/>
                <a:cs typeface="+mn-cs"/>
              </a:rPr>
              <a:t>h</a:t>
            </a:r>
            <a:r>
              <a:rPr kumimoji="0" lang="en-US" sz="3000" b="0" i="0" u="none" strike="noStrike" kern="0" cap="none" spc="0" normalizeH="0" baseline="0" noProof="0" dirty="0" smtClean="0">
                <a:ln>
                  <a:noFill/>
                </a:ln>
                <a:solidFill>
                  <a:schemeClr val="tx1"/>
                </a:solidFill>
                <a:effectLst/>
                <a:uLnTx/>
                <a:uFillTx/>
                <a:latin typeface="+mn-lt"/>
                <a:ea typeface="+mn-ea"/>
                <a:cs typeface="+mn-cs"/>
              </a:rPr>
              <a:t>(key)] = </a:t>
            </a:r>
            <a:r>
              <a:rPr kumimoji="0" lang="en-US" sz="3000" b="0" i="0" u="none" strike="noStrike" kern="0" cap="none" spc="0" normalizeH="0" baseline="0" noProof="0" dirty="0" smtClean="0">
                <a:ln>
                  <a:noFill/>
                </a:ln>
                <a:solidFill>
                  <a:srgbClr val="A50021"/>
                </a:solidFill>
                <a:effectLst/>
                <a:uLnTx/>
                <a:uFillTx/>
                <a:latin typeface="+mn-lt"/>
                <a:ea typeface="+mn-ea"/>
                <a:cs typeface="+mn-cs"/>
              </a:rPr>
              <a:t>null</a:t>
            </a:r>
            <a:endParaRPr kumimoji="0" lang="en-US" sz="3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1800"/>
              </a:spcBef>
              <a:spcAft>
                <a:spcPct val="0"/>
              </a:spcAft>
              <a:buClr>
                <a:schemeClr val="accent1"/>
              </a:buClr>
              <a:buSzPct val="65000"/>
              <a:buFont typeface="Wingdings" pitchFamily="2" charset="2"/>
              <a:buNone/>
              <a:tabLst/>
              <a:defRPr/>
            </a:pPr>
            <a:r>
              <a:rPr kumimoji="0" lang="en-US" sz="3000" b="1" i="0" u="none" strike="noStrike" kern="0" cap="none" spc="0" normalizeH="0" baseline="0" noProof="0" dirty="0" smtClean="0">
                <a:ln>
                  <a:noFill/>
                </a:ln>
                <a:solidFill>
                  <a:srgbClr val="0000CC"/>
                </a:solidFill>
                <a:effectLst/>
                <a:uLnTx/>
                <a:uFillTx/>
                <a:latin typeface="+mn-lt"/>
                <a:ea typeface="+mn-ea"/>
                <a:cs typeface="+mn-cs"/>
              </a:rPr>
              <a:t>find </a:t>
            </a:r>
            <a:r>
              <a:rPr kumimoji="0" lang="en-US" sz="3000" b="1" i="0" u="none" strike="noStrike" kern="0" cap="none" spc="0" normalizeH="0" baseline="0" noProof="0" dirty="0" smtClean="0">
                <a:ln>
                  <a:noFill/>
                </a:ln>
                <a:solidFill>
                  <a:schemeClr val="tx1"/>
                </a:solidFill>
                <a:effectLst/>
                <a:uLnTx/>
                <a:uFillTx/>
                <a:latin typeface="+mn-lt"/>
                <a:ea typeface="+mn-ea"/>
                <a:cs typeface="+mn-cs"/>
              </a:rPr>
              <a:t>(key)</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return a[</a:t>
            </a:r>
            <a:r>
              <a:rPr kumimoji="0" lang="en-US" sz="3000" b="0" i="0" u="none" strike="noStrike" kern="0" cap="none" spc="0" normalizeH="0" baseline="0" noProof="0" dirty="0" smtClean="0">
                <a:ln>
                  <a:noFill/>
                </a:ln>
                <a:solidFill>
                  <a:srgbClr val="C00000"/>
                </a:solidFill>
                <a:effectLst/>
                <a:uLnTx/>
                <a:uFillTx/>
                <a:latin typeface="+mn-lt"/>
                <a:ea typeface="+mn-ea"/>
                <a:cs typeface="+mn-cs"/>
              </a:rPr>
              <a:t>h</a:t>
            </a:r>
            <a:r>
              <a:rPr kumimoji="0" lang="en-US" sz="3000" b="0" i="0" u="none" strike="noStrike" kern="0" cap="none" spc="0" normalizeH="0" baseline="0" noProof="0" dirty="0" smtClean="0">
                <a:ln>
                  <a:noFill/>
                </a:ln>
                <a:solidFill>
                  <a:schemeClr val="tx1"/>
                </a:solidFill>
                <a:effectLst/>
                <a:uLnTx/>
                <a:uFillTx/>
                <a:latin typeface="+mn-lt"/>
                <a:ea typeface="+mn-ea"/>
                <a:cs typeface="+mn-cs"/>
              </a:rPr>
              <a:t>(key)]</a:t>
            </a: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8" name="Rectangle 4"/>
          <p:cNvSpPr>
            <a:spLocks noChangeArrowheads="1"/>
          </p:cNvSpPr>
          <p:nvPr/>
        </p:nvSpPr>
        <p:spPr bwMode="auto">
          <a:xfrm>
            <a:off x="4724400" y="3581400"/>
            <a:ext cx="3810000" cy="1384995"/>
          </a:xfrm>
          <a:prstGeom prst="rect">
            <a:avLst/>
          </a:prstGeom>
          <a:ln>
            <a:solidFill>
              <a:schemeClr val="bg2">
                <a:lumMod val="60000"/>
                <a:lumOff val="40000"/>
              </a:schemeClr>
            </a:solidFill>
            <a:headEnd/>
            <a:tailEnd type="none" w="lg" len="lg"/>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800" dirty="0"/>
              <a:t>However, this does </a:t>
            </a:r>
            <a:r>
              <a:rPr lang="en-US" sz="2800" b="1" dirty="0">
                <a:solidFill>
                  <a:srgbClr val="CC0000"/>
                </a:solidFill>
              </a:rPr>
              <a:t>not</a:t>
            </a:r>
            <a:r>
              <a:rPr lang="en-US" sz="2800" dirty="0">
                <a:solidFill>
                  <a:srgbClr val="CC0000"/>
                </a:solidFill>
              </a:rPr>
              <a:t> </a:t>
            </a:r>
            <a:r>
              <a:rPr lang="en-US" sz="2800" dirty="0"/>
              <a:t>work for </a:t>
            </a:r>
            <a:r>
              <a:rPr lang="en-US" sz="2800" b="1" dirty="0">
                <a:solidFill>
                  <a:srgbClr val="CC0000"/>
                </a:solidFill>
              </a:rPr>
              <a:t>all</a:t>
            </a:r>
            <a:r>
              <a:rPr lang="en-US" sz="2800" dirty="0">
                <a:solidFill>
                  <a:srgbClr val="0033CC"/>
                </a:solidFill>
              </a:rPr>
              <a:t> </a:t>
            </a:r>
            <a:r>
              <a:rPr lang="en-US" sz="2800" dirty="0" smtClean="0"/>
              <a:t>cases! (Why?)</a:t>
            </a:r>
            <a:endParaRPr lang="en-US" sz="280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2"/>
          <p:cNvGrpSpPr/>
          <p:nvPr/>
        </p:nvGrpSpPr>
        <p:grpSpPr>
          <a:xfrm>
            <a:off x="5257800" y="1295400"/>
            <a:ext cx="1066800" cy="4267200"/>
            <a:chOff x="5257800" y="1295400"/>
            <a:chExt cx="1066800" cy="4267200"/>
          </a:xfrm>
        </p:grpSpPr>
        <p:sp>
          <p:nvSpPr>
            <p:cNvPr id="11" name="Rectangle 3"/>
            <p:cNvSpPr>
              <a:spLocks noChangeArrowheads="1"/>
            </p:cNvSpPr>
            <p:nvPr/>
          </p:nvSpPr>
          <p:spPr bwMode="auto">
            <a:xfrm>
              <a:off x="5257800" y="1295400"/>
              <a:ext cx="1066800" cy="4267200"/>
            </a:xfrm>
            <a:prstGeom prst="rect">
              <a:avLst/>
            </a:prstGeom>
            <a:solidFill>
              <a:srgbClr val="FFC000"/>
            </a:solidFill>
            <a:ln w="25400">
              <a:solidFill>
                <a:schemeClr val="tx1"/>
              </a:solidFill>
              <a:miter lim="800000"/>
              <a:headEnd/>
              <a:tailEnd type="none" w="lg" len="lg"/>
            </a:ln>
            <a:effectLst/>
          </p:spPr>
          <p:txBody>
            <a:bodyPr wrap="none" anchor="ctr"/>
            <a:lstStyle/>
            <a:p>
              <a:pPr algn="ctr"/>
              <a:endParaRPr lang="en-US" b="1"/>
            </a:p>
            <a:p>
              <a:pPr algn="ctr"/>
              <a:r>
                <a:rPr lang="en-US" b="1"/>
                <a:t>:</a:t>
              </a:r>
            </a:p>
          </p:txBody>
        </p:sp>
        <p:sp>
          <p:nvSpPr>
            <p:cNvPr id="12" name="Rectangle 4"/>
            <p:cNvSpPr>
              <a:spLocks noChangeArrowheads="1"/>
            </p:cNvSpPr>
            <p:nvPr/>
          </p:nvSpPr>
          <p:spPr bwMode="auto">
            <a:xfrm>
              <a:off x="5257800" y="19050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endParaRPr lang="en-US" b="1"/>
            </a:p>
          </p:txBody>
        </p:sp>
        <p:sp>
          <p:nvSpPr>
            <p:cNvPr id="31" name="Rectangle 29"/>
            <p:cNvSpPr>
              <a:spLocks noChangeArrowheads="1"/>
            </p:cNvSpPr>
            <p:nvPr/>
          </p:nvSpPr>
          <p:spPr bwMode="auto">
            <a:xfrm>
              <a:off x="5257800" y="12954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endParaRPr lang="en-US" b="1"/>
            </a:p>
          </p:txBody>
        </p:sp>
      </p:grpSp>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2 </a:t>
            </a:r>
            <a:r>
              <a:rPr lang="en-US" sz="3600" dirty="0" smtClean="0">
                <a:latin typeface="Britannic Bold" pitchFamily="34" charset="0"/>
              </a:rPr>
              <a:t>Hash Table: Collision</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19</a:t>
            </a:fld>
            <a:endParaRPr lang="en-US" sz="1600" dirty="0"/>
          </a:p>
        </p:txBody>
      </p:sp>
      <p:sp>
        <p:nvSpPr>
          <p:cNvPr id="14" name="Text Box 6"/>
          <p:cNvSpPr txBox="1">
            <a:spLocks noChangeArrowheads="1"/>
          </p:cNvSpPr>
          <p:nvPr/>
        </p:nvSpPr>
        <p:spPr bwMode="auto">
          <a:xfrm>
            <a:off x="4800600" y="14478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2" name="Text Box 17"/>
          <p:cNvSpPr txBox="1">
            <a:spLocks noChangeArrowheads="1"/>
          </p:cNvSpPr>
          <p:nvPr/>
        </p:nvSpPr>
        <p:spPr bwMode="auto">
          <a:xfrm>
            <a:off x="1828800" y="3733800"/>
            <a:ext cx="1556836" cy="461665"/>
          </a:xfrm>
          <a:prstGeom prst="rect">
            <a:avLst/>
          </a:prstGeom>
          <a:noFill/>
          <a:ln w="25400">
            <a:noFill/>
            <a:miter lim="800000"/>
            <a:headEnd/>
            <a:tailEnd type="none" w="lg" len="lg"/>
          </a:ln>
          <a:effectLst/>
        </p:spPr>
        <p:txBody>
          <a:bodyPr wrap="none">
            <a:spAutoFit/>
          </a:bodyPr>
          <a:lstStyle/>
          <a:p>
            <a:r>
              <a:rPr lang="en-US" sz="2400" dirty="0" smtClean="0"/>
              <a:t>67774385</a:t>
            </a:r>
            <a:endParaRPr lang="en-US" sz="2400" dirty="0"/>
          </a:p>
        </p:txBody>
      </p:sp>
      <p:sp>
        <p:nvSpPr>
          <p:cNvPr id="24" name="Oval 21"/>
          <p:cNvSpPr>
            <a:spLocks noChangeArrowheads="1"/>
          </p:cNvSpPr>
          <p:nvPr/>
        </p:nvSpPr>
        <p:spPr bwMode="auto">
          <a:xfrm>
            <a:off x="3886200" y="3581400"/>
            <a:ext cx="762000" cy="762000"/>
          </a:xfrm>
          <a:prstGeom prst="ellipse">
            <a:avLst/>
          </a:prstGeom>
          <a:solidFill>
            <a:srgbClr val="CCFF99"/>
          </a:solidFill>
          <a:ln w="25400">
            <a:solidFill>
              <a:schemeClr val="tx1"/>
            </a:solidFill>
            <a:round/>
            <a:headEnd/>
            <a:tailEnd type="none" w="lg" len="lg"/>
          </a:ln>
          <a:effectLst/>
        </p:spPr>
        <p:txBody>
          <a:bodyPr wrap="none" anchor="ctr"/>
          <a:lstStyle/>
          <a:p>
            <a:pPr algn="ctr"/>
            <a:r>
              <a:rPr lang="en-US" sz="2400" dirty="0">
                <a:solidFill>
                  <a:srgbClr val="FF0000"/>
                </a:solidFill>
              </a:rPr>
              <a:t>h</a:t>
            </a:r>
          </a:p>
        </p:txBody>
      </p:sp>
      <p:cxnSp>
        <p:nvCxnSpPr>
          <p:cNvPr id="25" name="AutoShape 23"/>
          <p:cNvCxnSpPr>
            <a:cxnSpLocks noChangeShapeType="1"/>
            <a:stCxn id="24" idx="6"/>
            <a:endCxn id="15" idx="1"/>
          </p:cNvCxnSpPr>
          <p:nvPr/>
        </p:nvCxnSpPr>
        <p:spPr bwMode="auto">
          <a:xfrm flipV="1">
            <a:off x="4648200" y="2209800"/>
            <a:ext cx="609600" cy="1752600"/>
          </a:xfrm>
          <a:prstGeom prst="straightConnector1">
            <a:avLst/>
          </a:prstGeom>
          <a:noFill/>
          <a:ln w="25400">
            <a:solidFill>
              <a:schemeClr val="tx1"/>
            </a:solidFill>
            <a:round/>
            <a:headEnd/>
            <a:tailEnd type="triangle" w="lg" len="lg"/>
          </a:ln>
          <a:effectLst/>
        </p:spPr>
      </p:cxnSp>
      <p:cxnSp>
        <p:nvCxnSpPr>
          <p:cNvPr id="26" name="AutoShape 24"/>
          <p:cNvCxnSpPr>
            <a:cxnSpLocks noChangeShapeType="1"/>
            <a:endCxn id="24" idx="2"/>
          </p:cNvCxnSpPr>
          <p:nvPr/>
        </p:nvCxnSpPr>
        <p:spPr bwMode="auto">
          <a:xfrm>
            <a:off x="3352800" y="3962400"/>
            <a:ext cx="533400" cy="0"/>
          </a:xfrm>
          <a:prstGeom prst="straightConnector1">
            <a:avLst/>
          </a:prstGeom>
          <a:noFill/>
          <a:ln w="25400">
            <a:solidFill>
              <a:schemeClr val="tx1"/>
            </a:solidFill>
            <a:round/>
            <a:headEnd/>
            <a:tailEnd type="triangle" w="lg" len="lg"/>
          </a:ln>
          <a:effectLst/>
        </p:spPr>
      </p:cxnSp>
      <p:grpSp>
        <p:nvGrpSpPr>
          <p:cNvPr id="5" name="Group 58"/>
          <p:cNvGrpSpPr/>
          <p:nvPr/>
        </p:nvGrpSpPr>
        <p:grpSpPr>
          <a:xfrm>
            <a:off x="5257800" y="4114800"/>
            <a:ext cx="3429000" cy="914400"/>
            <a:chOff x="5257800" y="4114800"/>
            <a:chExt cx="3429000" cy="914400"/>
          </a:xfrm>
        </p:grpSpPr>
        <p:sp>
          <p:nvSpPr>
            <p:cNvPr id="19" name="Oval 14"/>
            <p:cNvSpPr>
              <a:spLocks noChangeArrowheads="1"/>
            </p:cNvSpPr>
            <p:nvPr/>
          </p:nvSpPr>
          <p:spPr bwMode="auto">
            <a:xfrm>
              <a:off x="7010400" y="4114800"/>
              <a:ext cx="1676400" cy="914400"/>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sz="2000" b="1" dirty="0"/>
                <a:t>68744483,</a:t>
              </a:r>
            </a:p>
            <a:p>
              <a:pPr algn="ctr"/>
              <a:r>
                <a:rPr lang="en-US" sz="2000" b="1" dirty="0">
                  <a:solidFill>
                    <a:srgbClr val="A50021"/>
                  </a:solidFill>
                </a:rPr>
                <a:t>data</a:t>
              </a:r>
            </a:p>
          </p:txBody>
        </p:sp>
        <p:cxnSp>
          <p:nvCxnSpPr>
            <p:cNvPr id="21" name="AutoShape 16"/>
            <p:cNvCxnSpPr>
              <a:cxnSpLocks noChangeShapeType="1"/>
              <a:stCxn id="13" idx="3"/>
              <a:endCxn id="19" idx="2"/>
            </p:cNvCxnSpPr>
            <p:nvPr/>
          </p:nvCxnSpPr>
          <p:spPr bwMode="auto">
            <a:xfrm>
              <a:off x="6324600" y="4495800"/>
              <a:ext cx="685800" cy="76200"/>
            </a:xfrm>
            <a:prstGeom prst="straightConnector1">
              <a:avLst/>
            </a:prstGeom>
            <a:noFill/>
            <a:ln w="25400">
              <a:solidFill>
                <a:schemeClr val="tx1"/>
              </a:solidFill>
              <a:round/>
              <a:headEnd/>
              <a:tailEnd type="triangle" w="lg" len="lg"/>
            </a:ln>
            <a:effectLst/>
          </p:spPr>
        </p:cxnSp>
        <p:sp>
          <p:nvSpPr>
            <p:cNvPr id="13" name="Rectangle 5"/>
            <p:cNvSpPr>
              <a:spLocks noChangeArrowheads="1"/>
            </p:cNvSpPr>
            <p:nvPr/>
          </p:nvSpPr>
          <p:spPr bwMode="auto">
            <a:xfrm>
              <a:off x="5257800" y="4191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endParaRPr lang="en-US" b="1"/>
            </a:p>
          </p:txBody>
        </p:sp>
      </p:grpSp>
      <p:grpSp>
        <p:nvGrpSpPr>
          <p:cNvPr id="7" name="Group 55"/>
          <p:cNvGrpSpPr/>
          <p:nvPr/>
        </p:nvGrpSpPr>
        <p:grpSpPr>
          <a:xfrm>
            <a:off x="5257800" y="1828800"/>
            <a:ext cx="3429000" cy="914400"/>
            <a:chOff x="5257800" y="1828800"/>
            <a:chExt cx="3429000" cy="914400"/>
          </a:xfrm>
        </p:grpSpPr>
        <p:sp>
          <p:nvSpPr>
            <p:cNvPr id="18" name="Oval 13"/>
            <p:cNvSpPr>
              <a:spLocks noChangeArrowheads="1"/>
            </p:cNvSpPr>
            <p:nvPr/>
          </p:nvSpPr>
          <p:spPr bwMode="auto">
            <a:xfrm>
              <a:off x="7010400" y="1828800"/>
              <a:ext cx="1676400" cy="914400"/>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sz="2000" b="1" dirty="0"/>
                <a:t>66752378,</a:t>
              </a:r>
            </a:p>
            <a:p>
              <a:pPr algn="ctr"/>
              <a:r>
                <a:rPr lang="en-US" sz="2000" b="1" dirty="0">
                  <a:solidFill>
                    <a:srgbClr val="A50021"/>
                  </a:solidFill>
                </a:rPr>
                <a:t>data</a:t>
              </a:r>
            </a:p>
          </p:txBody>
        </p:sp>
        <p:cxnSp>
          <p:nvCxnSpPr>
            <p:cNvPr id="20" name="AutoShape 15"/>
            <p:cNvCxnSpPr>
              <a:cxnSpLocks noChangeShapeType="1"/>
              <a:stCxn id="15" idx="3"/>
              <a:endCxn id="18" idx="2"/>
            </p:cNvCxnSpPr>
            <p:nvPr/>
          </p:nvCxnSpPr>
          <p:spPr bwMode="auto">
            <a:xfrm>
              <a:off x="6324600" y="2209800"/>
              <a:ext cx="685800" cy="76200"/>
            </a:xfrm>
            <a:prstGeom prst="straightConnector1">
              <a:avLst/>
            </a:prstGeom>
            <a:noFill/>
            <a:ln w="25400">
              <a:solidFill>
                <a:schemeClr val="tx1"/>
              </a:solidFill>
              <a:round/>
              <a:headEnd/>
              <a:tailEnd type="triangle" w="lg" len="lg"/>
            </a:ln>
            <a:effectLst/>
          </p:spPr>
        </p:cxnSp>
        <p:sp>
          <p:nvSpPr>
            <p:cNvPr id="15" name="Rectangle 8"/>
            <p:cNvSpPr>
              <a:spLocks noChangeArrowheads="1"/>
            </p:cNvSpPr>
            <p:nvPr/>
          </p:nvSpPr>
          <p:spPr bwMode="auto">
            <a:xfrm>
              <a:off x="5257800" y="1905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endParaRPr lang="en-US" b="1"/>
            </a:p>
          </p:txBody>
        </p:sp>
      </p:grpSp>
      <p:sp>
        <p:nvSpPr>
          <p:cNvPr id="32" name="Rectangle 30"/>
          <p:cNvSpPr>
            <a:spLocks noChangeArrowheads="1"/>
          </p:cNvSpPr>
          <p:nvPr/>
        </p:nvSpPr>
        <p:spPr bwMode="auto">
          <a:xfrm>
            <a:off x="381000" y="4800600"/>
            <a:ext cx="4588345" cy="1384995"/>
          </a:xfrm>
          <a:prstGeom prst="rect">
            <a:avLst/>
          </a:prstGeom>
          <a:noFill/>
          <a:ln w="25400">
            <a:noFill/>
            <a:miter lim="800000"/>
            <a:headEnd/>
            <a:tailEnd type="none" w="lg" len="lg"/>
          </a:ln>
          <a:effectLst/>
        </p:spPr>
        <p:txBody>
          <a:bodyPr wrap="square">
            <a:spAutoFit/>
          </a:bodyPr>
          <a:lstStyle/>
          <a:p>
            <a:r>
              <a:rPr lang="en-US" sz="2800" dirty="0" smtClean="0"/>
              <a:t>This is called a “</a:t>
            </a:r>
            <a:r>
              <a:rPr lang="en-US" sz="2800" dirty="0" smtClean="0">
                <a:solidFill>
                  <a:srgbClr val="C00000"/>
                </a:solidFill>
              </a:rPr>
              <a:t>collision</a:t>
            </a:r>
            <a:r>
              <a:rPr lang="en-US" sz="2800" dirty="0" smtClean="0"/>
              <a:t>”, when two keys have the </a:t>
            </a:r>
            <a:r>
              <a:rPr lang="en-US" sz="2800" u="sng" dirty="0" smtClean="0"/>
              <a:t>same hash value</a:t>
            </a:r>
            <a:r>
              <a:rPr lang="en-US" sz="2800" dirty="0" smtClean="0"/>
              <a:t>.</a:t>
            </a:r>
            <a:endParaRPr lang="en-US" sz="2800" dirty="0"/>
          </a:p>
        </p:txBody>
      </p:sp>
      <p:sp>
        <p:nvSpPr>
          <p:cNvPr id="39" name="Rectangle 27"/>
          <p:cNvSpPr>
            <a:spLocks noChangeArrowheads="1"/>
          </p:cNvSpPr>
          <p:nvPr/>
        </p:nvSpPr>
        <p:spPr bwMode="auto">
          <a:xfrm>
            <a:off x="381000" y="1219200"/>
            <a:ext cx="4572000" cy="2092881"/>
          </a:xfrm>
          <a:prstGeom prst="rect">
            <a:avLst/>
          </a:prstGeom>
          <a:noFill/>
          <a:ln w="25400">
            <a:noFill/>
            <a:miter lim="800000"/>
            <a:headEnd/>
            <a:tailEnd type="none" w="lg" len="lg"/>
          </a:ln>
          <a:effectLst/>
        </p:spPr>
        <p:txBody>
          <a:bodyPr>
            <a:spAutoFit/>
          </a:bodyPr>
          <a:lstStyle/>
          <a:p>
            <a:pPr eaLnBrk="1" hangingPunct="1">
              <a:spcBef>
                <a:spcPct val="50000"/>
              </a:spcBef>
            </a:pPr>
            <a:r>
              <a:rPr lang="en-US" sz="2000" dirty="0"/>
              <a:t>A hash function does </a:t>
            </a:r>
            <a:r>
              <a:rPr lang="en-US" sz="2000" b="1" dirty="0">
                <a:solidFill>
                  <a:srgbClr val="FF0000"/>
                </a:solidFill>
              </a:rPr>
              <a:t>not</a:t>
            </a:r>
            <a:r>
              <a:rPr lang="en-US" sz="2000" dirty="0">
                <a:solidFill>
                  <a:srgbClr val="FF0000"/>
                </a:solidFill>
              </a:rPr>
              <a:t> </a:t>
            </a:r>
            <a:r>
              <a:rPr lang="en-US" sz="2000" dirty="0"/>
              <a:t>guarantee that two different keys </a:t>
            </a:r>
            <a:r>
              <a:rPr lang="en-US" sz="2000" dirty="0" smtClean="0"/>
              <a:t>go </a:t>
            </a:r>
            <a:r>
              <a:rPr lang="en-US" sz="2000" dirty="0"/>
              <a:t>into </a:t>
            </a:r>
            <a:r>
              <a:rPr lang="en-US" sz="2000" b="1" dirty="0">
                <a:solidFill>
                  <a:srgbClr val="009900"/>
                </a:solidFill>
              </a:rPr>
              <a:t>different</a:t>
            </a:r>
            <a:r>
              <a:rPr lang="en-US" sz="2000" dirty="0">
                <a:solidFill>
                  <a:srgbClr val="009900"/>
                </a:solidFill>
              </a:rPr>
              <a:t> slots</a:t>
            </a:r>
            <a:r>
              <a:rPr lang="en-US" sz="2000" dirty="0"/>
              <a:t>!  It is usually a </a:t>
            </a:r>
            <a:r>
              <a:rPr lang="en-US" sz="2000" b="1" dirty="0">
                <a:solidFill>
                  <a:srgbClr val="0000FF"/>
                </a:solidFill>
              </a:rPr>
              <a:t>many-to-one</a:t>
            </a:r>
            <a:r>
              <a:rPr lang="en-US" sz="2000" dirty="0"/>
              <a:t> mapping and not one-to-one.</a:t>
            </a:r>
          </a:p>
          <a:p>
            <a:pPr eaLnBrk="1" hangingPunct="1">
              <a:spcBef>
                <a:spcPct val="50000"/>
              </a:spcBef>
            </a:pPr>
            <a:r>
              <a:rPr lang="en-US" sz="2000" dirty="0">
                <a:solidFill>
                  <a:srgbClr val="A50021"/>
                </a:solidFill>
              </a:rPr>
              <a:t>E.g.</a:t>
            </a:r>
            <a:r>
              <a:rPr lang="en-US" sz="2000" dirty="0"/>
              <a:t> 67774385 hashes to the same location of 66752378.</a:t>
            </a:r>
            <a:endParaRPr lang="en-US" sz="2000" dirty="0">
              <a:latin typeface="Times New Roman" pitchFamily="18" charset="0"/>
            </a:endParaRPr>
          </a:p>
        </p:txBody>
      </p:sp>
      <p:sp>
        <p:nvSpPr>
          <p:cNvPr id="23"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dissolve">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dissolve">
                                      <p:cBhvr>
                                        <p:cTn id="12" dur="500"/>
                                        <p:tgtEl>
                                          <p:spTgt spid="39">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99FF">
              <a:alpha val="25098"/>
            </a:srgbClr>
          </a:solidFill>
        </p:spPr>
        <p:txBody>
          <a:bodyPr/>
          <a:lstStyle/>
          <a:p>
            <a:r>
              <a:rPr lang="en-US" sz="4000" smtClean="0">
                <a:solidFill>
                  <a:srgbClr val="003399"/>
                </a:solidFill>
                <a:latin typeface="Britannic Bold" panose="020B0903060703020204" pitchFamily="34" charset="0"/>
              </a:rPr>
              <a:t>Objectives</a:t>
            </a:r>
            <a:endParaRPr lang="en-US" sz="4000" dirty="0">
              <a:solidFill>
                <a:srgbClr val="003399"/>
              </a:solidFill>
              <a:latin typeface="Britannic Bold" panose="020B0903060703020204"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a:t>
            </a:fld>
            <a:endParaRPr lang="en-US" sz="1600" dirty="0"/>
          </a:p>
        </p:txBody>
      </p:sp>
      <p:graphicFrame>
        <p:nvGraphicFramePr>
          <p:cNvPr id="9" name="Diagram 8"/>
          <p:cNvGraphicFramePr/>
          <p:nvPr>
            <p:extLst>
              <p:ext uri="{D42A27DB-BD31-4B8C-83A1-F6EECF244321}">
                <p14:modId xmlns:p14="http://schemas.microsoft.com/office/powerpoint/2010/main" val="4023161442"/>
              </p:ext>
            </p:extLst>
          </p:nvPr>
        </p:nvGraphicFramePr>
        <p:xfrm>
          <a:off x="990600" y="1828800"/>
          <a:ext cx="7330698" cy="3359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4294967295"/>
          </p:nvPr>
        </p:nvSpPr>
        <p:spPr>
          <a:xfrm>
            <a:off x="533400" y="6553200"/>
            <a:ext cx="1905000" cy="152400"/>
          </a:xfrm>
        </p:spPr>
        <p:txBody>
          <a:bodyPr/>
          <a:lstStyle/>
          <a:p>
            <a:pPr>
              <a:defRPr/>
            </a:pPr>
            <a:r>
              <a:rPr lang="en-US" dirty="0" smtClean="0"/>
              <a:t>[CS1020 Lecture 15: Hashing]</a:t>
            </a:r>
            <a:endParaRPr lang="en-US" dirty="0"/>
          </a:p>
        </p:txBody>
      </p:sp>
    </p:spTree>
    <p:extLst>
      <p:ext uri="{BB962C8B-B14F-4D97-AF65-F5344CB8AC3E}">
        <p14:creationId xmlns:p14="http://schemas.microsoft.com/office/powerpoint/2010/main" val="1767116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2 </a:t>
            </a:r>
            <a:r>
              <a:rPr lang="en-US" sz="3600" dirty="0" smtClean="0">
                <a:latin typeface="Britannic Bold" pitchFamily="34" charset="0"/>
              </a:rPr>
              <a:t>Two Important Issues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20</a:t>
            </a:fld>
            <a:endParaRPr lang="en-US" sz="1600" dirty="0"/>
          </a:p>
        </p:txBody>
      </p:sp>
      <p:sp>
        <p:nvSpPr>
          <p:cNvPr id="8" name="Rectangle 3"/>
          <p:cNvSpPr>
            <a:spLocks noGrp="1" noChangeArrowheads="1"/>
          </p:cNvSpPr>
          <p:nvPr>
            <p:ph idx="1"/>
          </p:nvPr>
        </p:nvSpPr>
        <p:spPr>
          <a:xfrm>
            <a:off x="457200" y="1219200"/>
            <a:ext cx="8229600" cy="5257800"/>
          </a:xfrm>
        </p:spPr>
        <p:txBody>
          <a:bodyPr/>
          <a:lstStyle/>
          <a:p>
            <a:pPr>
              <a:spcBef>
                <a:spcPts val="1800"/>
              </a:spcBef>
            </a:pPr>
            <a:r>
              <a:rPr lang="en-US" sz="3600" dirty="0" smtClean="0"/>
              <a:t>How to </a:t>
            </a:r>
            <a:r>
              <a:rPr lang="en-US" sz="3600" dirty="0" smtClean="0">
                <a:solidFill>
                  <a:srgbClr val="C00000"/>
                </a:solidFill>
              </a:rPr>
              <a:t>hash</a:t>
            </a:r>
            <a:r>
              <a:rPr lang="en-US" sz="3600" dirty="0" smtClean="0"/>
              <a:t>?</a:t>
            </a:r>
          </a:p>
          <a:p>
            <a:pPr>
              <a:spcBef>
                <a:spcPts val="1800"/>
              </a:spcBef>
            </a:pPr>
            <a:r>
              <a:rPr lang="en-US" sz="3600" dirty="0" smtClean="0"/>
              <a:t>How to </a:t>
            </a:r>
            <a:r>
              <a:rPr lang="en-US" sz="3600" dirty="0" smtClean="0">
                <a:solidFill>
                  <a:srgbClr val="C00000"/>
                </a:solidFill>
              </a:rPr>
              <a:t>resolve collisions</a:t>
            </a:r>
            <a:r>
              <a:rPr lang="en-US" sz="3600" dirty="0" smtClean="0"/>
              <a:t>?</a:t>
            </a:r>
          </a:p>
          <a:p>
            <a:pPr>
              <a:spcBef>
                <a:spcPts val="1800"/>
              </a:spcBef>
            </a:pPr>
            <a:r>
              <a:rPr lang="en-US" sz="3600" dirty="0" smtClean="0"/>
              <a:t>These are important issues that can affect the efficiency of hashing</a:t>
            </a:r>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itchFamily="34" charset="0"/>
              </a:rPr>
              <a:t>3</a:t>
            </a:r>
            <a:r>
              <a:rPr lang="en-US" sz="4400" dirty="0" smtClean="0">
                <a:latin typeface="Britannic Bold" pitchFamily="34" charset="0"/>
              </a:rPr>
              <a:t> Hash Functions</a:t>
            </a:r>
          </a:p>
        </p:txBody>
      </p:sp>
      <p:sp>
        <p:nvSpPr>
          <p:cNvPr id="33795" name="Rectangle 5"/>
          <p:cNvSpPr>
            <a:spLocks noGrp="1" noChangeArrowheads="1"/>
          </p:cNvSpPr>
          <p:nvPr>
            <p:ph type="subTitle" idx="1"/>
          </p:nvPr>
        </p:nvSpPr>
        <p:spPr/>
        <p:txBody>
          <a:bodyPr/>
          <a:lstStyle/>
          <a:p>
            <a:pPr eaLnBrk="1" hangingPunct="1"/>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a:t>
            </a:r>
            <a:r>
              <a:rPr lang="en-US" sz="3600" dirty="0" smtClean="0">
                <a:latin typeface="Britannic Bold" pitchFamily="34" charset="0"/>
              </a:rPr>
              <a:t>Criteria of </a:t>
            </a:r>
            <a:r>
              <a:rPr lang="en-US" sz="3600" dirty="0" smtClean="0">
                <a:solidFill>
                  <a:srgbClr val="C00000"/>
                </a:solidFill>
                <a:latin typeface="Britannic Bold" pitchFamily="34" charset="0"/>
              </a:rPr>
              <a:t>Good</a:t>
            </a:r>
            <a:r>
              <a:rPr lang="en-US" sz="3600" dirty="0" smtClean="0">
                <a:latin typeface="Britannic Bold" pitchFamily="34" charset="0"/>
              </a:rPr>
              <a:t> Hash Functions</a:t>
            </a:r>
          </a:p>
        </p:txBody>
      </p:sp>
      <p:sp>
        <p:nvSpPr>
          <p:cNvPr id="4100" name="Rectangle 3"/>
          <p:cNvSpPr>
            <a:spLocks noGrp="1" noChangeArrowheads="1"/>
          </p:cNvSpPr>
          <p:nvPr>
            <p:ph idx="1"/>
          </p:nvPr>
        </p:nvSpPr>
        <p:spPr>
          <a:xfrm>
            <a:off x="457200" y="1219200"/>
            <a:ext cx="8229600" cy="5257800"/>
          </a:xfrm>
        </p:spPr>
        <p:txBody>
          <a:bodyPr/>
          <a:lstStyle/>
          <a:p>
            <a:pPr>
              <a:spcBef>
                <a:spcPts val="1200"/>
              </a:spcBef>
            </a:pPr>
            <a:r>
              <a:rPr lang="en-US" sz="3200" dirty="0" smtClean="0">
                <a:solidFill>
                  <a:srgbClr val="0033CC"/>
                </a:solidFill>
              </a:rPr>
              <a:t>Fast</a:t>
            </a:r>
            <a:r>
              <a:rPr lang="en-US" sz="3200" dirty="0" smtClean="0"/>
              <a:t> to compute</a:t>
            </a:r>
          </a:p>
          <a:p>
            <a:pPr>
              <a:spcBef>
                <a:spcPts val="1200"/>
              </a:spcBef>
            </a:pPr>
            <a:r>
              <a:rPr lang="en-US" sz="3200" dirty="0" smtClean="0"/>
              <a:t>Scatter keys </a:t>
            </a:r>
            <a:r>
              <a:rPr lang="en-US" sz="3200" dirty="0" smtClean="0">
                <a:solidFill>
                  <a:srgbClr val="0033CC"/>
                </a:solidFill>
              </a:rPr>
              <a:t>evenly</a:t>
            </a:r>
            <a:r>
              <a:rPr lang="en-US" sz="3200" dirty="0" smtClean="0"/>
              <a:t> throughout the hash table</a:t>
            </a:r>
          </a:p>
          <a:p>
            <a:pPr>
              <a:spcBef>
                <a:spcPts val="1200"/>
              </a:spcBef>
            </a:pPr>
            <a:r>
              <a:rPr lang="en-US" sz="3200" dirty="0" smtClean="0">
                <a:solidFill>
                  <a:srgbClr val="0000CC"/>
                </a:solidFill>
              </a:rPr>
              <a:t>Less collisions</a:t>
            </a:r>
          </a:p>
          <a:p>
            <a:pPr>
              <a:spcBef>
                <a:spcPts val="1200"/>
              </a:spcBef>
            </a:pPr>
            <a:r>
              <a:rPr lang="en-US" sz="3200" dirty="0" smtClean="0"/>
              <a:t>Need </a:t>
            </a:r>
            <a:r>
              <a:rPr lang="en-US" sz="3200" dirty="0" smtClean="0">
                <a:solidFill>
                  <a:srgbClr val="0000CC"/>
                </a:solidFill>
              </a:rPr>
              <a:t>less slots</a:t>
            </a:r>
            <a:r>
              <a:rPr lang="en-US" sz="3200" dirty="0" smtClean="0"/>
              <a:t> (space)</a:t>
            </a:r>
            <a:endParaRPr lang="en-US" sz="32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22</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a:t>
            </a:r>
            <a:r>
              <a:rPr lang="en-US" sz="3600" dirty="0" smtClean="0">
                <a:latin typeface="Britannic Bold" pitchFamily="34" charset="0"/>
              </a:rPr>
              <a:t>Example of </a:t>
            </a:r>
            <a:r>
              <a:rPr lang="en-US" sz="3600" dirty="0" smtClean="0">
                <a:solidFill>
                  <a:srgbClr val="C00000"/>
                </a:solidFill>
                <a:latin typeface="Britannic Bold" pitchFamily="34" charset="0"/>
              </a:rPr>
              <a:t>Bad</a:t>
            </a:r>
            <a:r>
              <a:rPr lang="en-US" sz="3600" dirty="0" smtClean="0">
                <a:latin typeface="Britannic Bold" pitchFamily="34" charset="0"/>
              </a:rPr>
              <a:t> Hash Function</a:t>
            </a:r>
          </a:p>
        </p:txBody>
      </p:sp>
      <p:sp>
        <p:nvSpPr>
          <p:cNvPr id="4100" name="Rectangle 3"/>
          <p:cNvSpPr>
            <a:spLocks noGrp="1" noChangeArrowheads="1"/>
          </p:cNvSpPr>
          <p:nvPr>
            <p:ph idx="1"/>
          </p:nvPr>
        </p:nvSpPr>
        <p:spPr>
          <a:xfrm>
            <a:off x="457200" y="1219200"/>
            <a:ext cx="8229600" cy="5257800"/>
          </a:xfrm>
        </p:spPr>
        <p:txBody>
          <a:bodyPr/>
          <a:lstStyle/>
          <a:p>
            <a:r>
              <a:rPr lang="en-US" dirty="0" smtClean="0"/>
              <a:t>Select Digits – </a:t>
            </a:r>
            <a:r>
              <a:rPr lang="en-US" sz="2400" dirty="0" smtClean="0"/>
              <a:t>e.g. choose the </a:t>
            </a:r>
            <a:r>
              <a:rPr lang="en-US" sz="2400" dirty="0" smtClean="0">
                <a:solidFill>
                  <a:srgbClr val="A50021"/>
                </a:solidFill>
              </a:rPr>
              <a:t>4</a:t>
            </a:r>
            <a:r>
              <a:rPr lang="en-US" sz="2400" baseline="30000" dirty="0" smtClean="0">
                <a:solidFill>
                  <a:srgbClr val="A50021"/>
                </a:solidFill>
              </a:rPr>
              <a:t>th</a:t>
            </a:r>
            <a:r>
              <a:rPr lang="en-US" sz="2400" dirty="0" smtClean="0">
                <a:solidFill>
                  <a:srgbClr val="A50021"/>
                </a:solidFill>
              </a:rPr>
              <a:t> </a:t>
            </a:r>
            <a:r>
              <a:rPr lang="en-US" sz="2400" dirty="0" smtClean="0"/>
              <a:t>and </a:t>
            </a:r>
            <a:r>
              <a:rPr lang="en-US" sz="2400" dirty="0" smtClean="0">
                <a:solidFill>
                  <a:srgbClr val="A50021"/>
                </a:solidFill>
              </a:rPr>
              <a:t>8</a:t>
            </a:r>
            <a:r>
              <a:rPr lang="en-US" sz="2400" baseline="30000" dirty="0" smtClean="0">
                <a:solidFill>
                  <a:srgbClr val="A50021"/>
                </a:solidFill>
              </a:rPr>
              <a:t>th</a:t>
            </a:r>
            <a:r>
              <a:rPr lang="en-US" sz="2400" dirty="0" smtClean="0">
                <a:solidFill>
                  <a:srgbClr val="A50021"/>
                </a:solidFill>
              </a:rPr>
              <a:t> </a:t>
            </a:r>
            <a:r>
              <a:rPr lang="en-US" sz="2400" dirty="0" smtClean="0"/>
              <a:t>digits of a phone number</a:t>
            </a:r>
          </a:p>
          <a:p>
            <a:pPr lvl="1"/>
            <a:r>
              <a:rPr lang="en-US" dirty="0" smtClean="0"/>
              <a:t>hash(677</a:t>
            </a:r>
            <a:r>
              <a:rPr lang="en-US" b="1" dirty="0" smtClean="0">
                <a:solidFill>
                  <a:srgbClr val="FF0000"/>
                </a:solidFill>
              </a:rPr>
              <a:t>5</a:t>
            </a:r>
            <a:r>
              <a:rPr lang="en-US" dirty="0" smtClean="0"/>
              <a:t>437</a:t>
            </a:r>
            <a:r>
              <a:rPr lang="en-US" b="1" dirty="0" smtClean="0">
                <a:solidFill>
                  <a:srgbClr val="FF0000"/>
                </a:solidFill>
              </a:rPr>
              <a:t>8</a:t>
            </a:r>
            <a:r>
              <a:rPr lang="en-US" dirty="0" smtClean="0"/>
              <a:t>) = 58</a:t>
            </a:r>
          </a:p>
          <a:p>
            <a:pPr lvl="1"/>
            <a:r>
              <a:rPr lang="en-US" dirty="0" smtClean="0"/>
              <a:t>hash(634</a:t>
            </a:r>
            <a:r>
              <a:rPr lang="en-US" b="1" dirty="0" smtClean="0">
                <a:solidFill>
                  <a:srgbClr val="FF0000"/>
                </a:solidFill>
              </a:rPr>
              <a:t>9</a:t>
            </a:r>
            <a:r>
              <a:rPr lang="en-US" dirty="0" smtClean="0"/>
              <a:t>782</a:t>
            </a:r>
            <a:r>
              <a:rPr lang="en-US" b="1" dirty="0" smtClean="0">
                <a:solidFill>
                  <a:srgbClr val="FF0000"/>
                </a:solidFill>
              </a:rPr>
              <a:t>0</a:t>
            </a:r>
            <a:r>
              <a:rPr lang="en-US" dirty="0" smtClean="0"/>
              <a:t>) = 90</a:t>
            </a:r>
          </a:p>
          <a:p>
            <a:pPr>
              <a:spcBef>
                <a:spcPts val="1800"/>
              </a:spcBef>
            </a:pPr>
            <a:r>
              <a:rPr lang="en-US" dirty="0" smtClean="0"/>
              <a:t>What happen when you hash Singapore’s house phone numbers by selecting the </a:t>
            </a:r>
            <a:r>
              <a:rPr lang="en-US" dirty="0" smtClean="0">
                <a:solidFill>
                  <a:srgbClr val="0000FF"/>
                </a:solidFill>
              </a:rPr>
              <a:t>first three digits</a:t>
            </a:r>
            <a:r>
              <a:rPr lang="en-US" dirty="0" smtClean="0"/>
              <a:t>?</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23</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Perfect</a:t>
            </a:r>
            <a:r>
              <a:rPr lang="en-US" sz="3600" dirty="0" smtClean="0">
                <a:latin typeface="Britannic Bold" pitchFamily="34" charset="0"/>
              </a:rPr>
              <a:t> Hash Functions</a:t>
            </a:r>
          </a:p>
        </p:txBody>
      </p:sp>
      <p:sp>
        <p:nvSpPr>
          <p:cNvPr id="4100" name="Rectangle 3"/>
          <p:cNvSpPr>
            <a:spLocks noGrp="1" noChangeArrowheads="1"/>
          </p:cNvSpPr>
          <p:nvPr>
            <p:ph idx="1"/>
          </p:nvPr>
        </p:nvSpPr>
        <p:spPr>
          <a:xfrm>
            <a:off x="457200" y="1219200"/>
            <a:ext cx="8229600" cy="4953000"/>
          </a:xfrm>
        </p:spPr>
        <p:txBody>
          <a:bodyPr/>
          <a:lstStyle/>
          <a:p>
            <a:pPr>
              <a:spcBef>
                <a:spcPts val="600"/>
              </a:spcBef>
            </a:pPr>
            <a:r>
              <a:rPr lang="en-US" sz="2400" dirty="0" smtClean="0">
                <a:solidFill>
                  <a:srgbClr val="FF0000"/>
                </a:solidFill>
              </a:rPr>
              <a:t>Perfect hash function</a:t>
            </a:r>
            <a:r>
              <a:rPr lang="en-US" sz="2400" dirty="0" smtClean="0"/>
              <a:t> is a </a:t>
            </a:r>
            <a:r>
              <a:rPr lang="en-US" sz="2400" b="1" dirty="0" smtClean="0">
                <a:solidFill>
                  <a:srgbClr val="009900"/>
                </a:solidFill>
              </a:rPr>
              <a:t>one-to-one</a:t>
            </a:r>
            <a:r>
              <a:rPr lang="en-US" sz="2400" dirty="0" smtClean="0">
                <a:solidFill>
                  <a:srgbClr val="009900"/>
                </a:solidFill>
              </a:rPr>
              <a:t> mapping</a:t>
            </a:r>
            <a:r>
              <a:rPr lang="en-US" sz="2400" dirty="0" smtClean="0"/>
              <a:t> between keys and hash values. So </a:t>
            </a:r>
            <a:r>
              <a:rPr lang="en-US" sz="2400" dirty="0" smtClean="0">
                <a:solidFill>
                  <a:srgbClr val="0000FF"/>
                </a:solidFill>
              </a:rPr>
              <a:t>no collision</a:t>
            </a:r>
            <a:r>
              <a:rPr lang="en-US" sz="2400" dirty="0" smtClean="0"/>
              <a:t> occurs.</a:t>
            </a:r>
          </a:p>
          <a:p>
            <a:pPr>
              <a:spcBef>
                <a:spcPts val="600"/>
              </a:spcBef>
            </a:pPr>
            <a:r>
              <a:rPr lang="en-US" sz="2400" dirty="0" smtClean="0"/>
              <a:t>Possible if </a:t>
            </a:r>
            <a:r>
              <a:rPr lang="en-US" sz="2400" dirty="0" smtClean="0">
                <a:solidFill>
                  <a:srgbClr val="0000CC"/>
                </a:solidFill>
              </a:rPr>
              <a:t>all keys are </a:t>
            </a:r>
            <a:r>
              <a:rPr lang="en-US" sz="2400" dirty="0" smtClean="0">
                <a:solidFill>
                  <a:srgbClr val="FF0000"/>
                </a:solidFill>
              </a:rPr>
              <a:t>known</a:t>
            </a:r>
            <a:r>
              <a:rPr lang="en-US" sz="2400" dirty="0" smtClean="0"/>
              <a:t>.</a:t>
            </a:r>
          </a:p>
          <a:p>
            <a:pPr>
              <a:spcBef>
                <a:spcPts val="600"/>
              </a:spcBef>
            </a:pPr>
            <a:r>
              <a:rPr lang="en-US" sz="2400" dirty="0" smtClean="0">
                <a:solidFill>
                  <a:srgbClr val="660033"/>
                </a:solidFill>
              </a:rPr>
              <a:t>Applications:</a:t>
            </a:r>
            <a:r>
              <a:rPr lang="en-US" sz="2400" dirty="0" smtClean="0"/>
              <a:t> </a:t>
            </a:r>
            <a:r>
              <a:rPr lang="en-US" sz="2400" dirty="0" smtClean="0">
                <a:solidFill>
                  <a:srgbClr val="0000FF"/>
                </a:solidFill>
              </a:rPr>
              <a:t>compiler</a:t>
            </a:r>
            <a:r>
              <a:rPr lang="en-US" sz="2400" dirty="0" smtClean="0"/>
              <a:t> and </a:t>
            </a:r>
            <a:r>
              <a:rPr lang="en-US" sz="2400" dirty="0" smtClean="0">
                <a:solidFill>
                  <a:srgbClr val="0000FF"/>
                </a:solidFill>
              </a:rPr>
              <a:t>interpreter</a:t>
            </a:r>
            <a:r>
              <a:rPr lang="en-US" sz="2400" dirty="0" smtClean="0"/>
              <a:t> search for reserved words; shell interpreter searches for built-in commands.</a:t>
            </a:r>
          </a:p>
          <a:p>
            <a:pPr>
              <a:spcBef>
                <a:spcPts val="600"/>
              </a:spcBef>
            </a:pPr>
            <a:r>
              <a:rPr lang="en-US" sz="2400" dirty="0" smtClean="0">
                <a:solidFill>
                  <a:srgbClr val="0033CC"/>
                </a:solidFill>
              </a:rPr>
              <a:t>GNU</a:t>
            </a:r>
            <a:r>
              <a:rPr lang="en-US" sz="2400" dirty="0" smtClean="0">
                <a:solidFill>
                  <a:srgbClr val="0066FF"/>
                </a:solidFill>
              </a:rPr>
              <a:t> </a:t>
            </a:r>
            <a:r>
              <a:rPr lang="en-US" sz="2400" dirty="0" err="1" smtClean="0">
                <a:solidFill>
                  <a:srgbClr val="A50021"/>
                </a:solidFill>
              </a:rPr>
              <a:t>gperf</a:t>
            </a:r>
            <a:r>
              <a:rPr lang="en-US" sz="2400" dirty="0" smtClean="0"/>
              <a:t> is a freely available perfect hash function generator written in C++ that automatically constructs perfect functions (a C++ program) from a user supplied list of keywords.</a:t>
            </a:r>
          </a:p>
          <a:p>
            <a:pPr>
              <a:spcBef>
                <a:spcPts val="600"/>
              </a:spcBef>
            </a:pPr>
            <a:r>
              <a:rPr lang="en-US" sz="2400" dirty="0" smtClean="0">
                <a:solidFill>
                  <a:srgbClr val="FF0000"/>
                </a:solidFill>
              </a:rPr>
              <a:t>Minimal </a:t>
            </a:r>
            <a:r>
              <a:rPr lang="en-US" sz="2400" dirty="0" smtClean="0">
                <a:solidFill>
                  <a:srgbClr val="0000CC"/>
                </a:solidFill>
              </a:rPr>
              <a:t>perfect hash function</a:t>
            </a:r>
            <a:r>
              <a:rPr lang="en-US" sz="2400" dirty="0" smtClean="0"/>
              <a:t>: The table size is the same as the number of keywords supplied.</a:t>
            </a:r>
            <a:endParaRPr lang="en-US" sz="24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24</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Uniform</a:t>
            </a:r>
            <a:r>
              <a:rPr lang="en-US" sz="3600" dirty="0" smtClean="0">
                <a:latin typeface="Britannic Bold" pitchFamily="34" charset="0"/>
              </a:rPr>
              <a:t> Hash Functions</a:t>
            </a:r>
          </a:p>
        </p:txBody>
      </p:sp>
      <p:sp>
        <p:nvSpPr>
          <p:cNvPr id="4100" name="Rectangle 3"/>
          <p:cNvSpPr>
            <a:spLocks noGrp="1" noChangeArrowheads="1"/>
          </p:cNvSpPr>
          <p:nvPr>
            <p:ph idx="1"/>
          </p:nvPr>
        </p:nvSpPr>
        <p:spPr>
          <a:xfrm>
            <a:off x="457200" y="1219200"/>
            <a:ext cx="8458200" cy="2362200"/>
          </a:xfrm>
        </p:spPr>
        <p:txBody>
          <a:bodyPr/>
          <a:lstStyle/>
          <a:p>
            <a:r>
              <a:rPr lang="en-US" sz="2800" dirty="0" smtClean="0"/>
              <a:t>Distributes keys </a:t>
            </a:r>
            <a:r>
              <a:rPr lang="en-US" sz="2800" dirty="0" smtClean="0">
                <a:solidFill>
                  <a:srgbClr val="FF0000"/>
                </a:solidFill>
              </a:rPr>
              <a:t>evenly </a:t>
            </a:r>
            <a:r>
              <a:rPr lang="en-US" sz="2800" dirty="0" smtClean="0"/>
              <a:t>in the hash table</a:t>
            </a:r>
          </a:p>
          <a:p>
            <a:r>
              <a:rPr lang="en-US" sz="2800" u="sng" dirty="0" smtClean="0">
                <a:solidFill>
                  <a:srgbClr val="A50021"/>
                </a:solidFill>
              </a:rPr>
              <a:t>Example</a:t>
            </a:r>
          </a:p>
          <a:p>
            <a:pPr lvl="1"/>
            <a:r>
              <a:rPr lang="en-US" sz="2400" dirty="0" smtClean="0"/>
              <a:t>If </a:t>
            </a:r>
            <a:r>
              <a:rPr lang="en-US" sz="2400" i="1" dirty="0" smtClean="0"/>
              <a:t>k</a:t>
            </a:r>
            <a:r>
              <a:rPr lang="en-US" sz="2400" dirty="0" smtClean="0"/>
              <a:t> integers are </a:t>
            </a:r>
            <a:r>
              <a:rPr lang="en-US" sz="2400" dirty="0" smtClean="0">
                <a:solidFill>
                  <a:srgbClr val="FF0000"/>
                </a:solidFill>
              </a:rPr>
              <a:t>uniformly</a:t>
            </a:r>
            <a:r>
              <a:rPr lang="en-US" sz="2400" dirty="0" smtClean="0"/>
              <a:t> distributed among </a:t>
            </a:r>
            <a:r>
              <a:rPr lang="en-US" sz="2400" dirty="0" smtClean="0">
                <a:solidFill>
                  <a:srgbClr val="FF0000"/>
                </a:solidFill>
              </a:rPr>
              <a:t>0</a:t>
            </a:r>
            <a:r>
              <a:rPr lang="en-US" sz="2400" dirty="0" smtClean="0">
                <a:solidFill>
                  <a:srgbClr val="0000FF"/>
                </a:solidFill>
              </a:rPr>
              <a:t> </a:t>
            </a:r>
            <a:r>
              <a:rPr lang="en-US" sz="2400" dirty="0" smtClean="0"/>
              <a:t>and </a:t>
            </a:r>
            <a:r>
              <a:rPr lang="en-US" sz="2400" i="1" dirty="0" smtClean="0">
                <a:solidFill>
                  <a:srgbClr val="FF0000"/>
                </a:solidFill>
              </a:rPr>
              <a:t>X</a:t>
            </a:r>
            <a:r>
              <a:rPr lang="en-US" sz="2400" dirty="0" smtClean="0">
                <a:solidFill>
                  <a:srgbClr val="FF0000"/>
                </a:solidFill>
              </a:rPr>
              <a:t>-1</a:t>
            </a:r>
            <a:r>
              <a:rPr lang="en-US" sz="2400" dirty="0" smtClean="0"/>
              <a:t>,</a:t>
            </a:r>
            <a:r>
              <a:rPr lang="en-US" sz="2400" dirty="0" smtClean="0">
                <a:solidFill>
                  <a:srgbClr val="0000FF"/>
                </a:solidFill>
              </a:rPr>
              <a:t> </a:t>
            </a:r>
            <a:r>
              <a:rPr lang="en-US" sz="2400" dirty="0" smtClean="0"/>
              <a:t>we can map the values to a hash table of size </a:t>
            </a:r>
            <a:r>
              <a:rPr lang="en-US" sz="2400" b="1" i="1" dirty="0" smtClean="0">
                <a:solidFill>
                  <a:srgbClr val="FF0000"/>
                </a:solidFill>
              </a:rPr>
              <a:t>m</a:t>
            </a:r>
            <a:r>
              <a:rPr lang="en-US" sz="2400" dirty="0" smtClean="0">
                <a:solidFill>
                  <a:srgbClr val="FF0000"/>
                </a:solidFill>
              </a:rPr>
              <a:t> </a:t>
            </a:r>
            <a:r>
              <a:rPr lang="en-US" sz="2400" dirty="0" smtClean="0"/>
              <a:t>(</a:t>
            </a:r>
            <a:r>
              <a:rPr lang="en-US" sz="2400" i="1" dirty="0" smtClean="0"/>
              <a:t>m</a:t>
            </a:r>
            <a:r>
              <a:rPr lang="en-US" sz="2400" dirty="0" smtClean="0"/>
              <a:t> &lt; </a:t>
            </a:r>
            <a:r>
              <a:rPr lang="en-US" sz="2400" i="1" dirty="0" smtClean="0"/>
              <a:t>X</a:t>
            </a:r>
            <a:r>
              <a:rPr lang="en-US" sz="2400" dirty="0" smtClean="0"/>
              <a:t>)</a:t>
            </a:r>
            <a:r>
              <a:rPr lang="en-US" sz="2400" dirty="0" smtClean="0">
                <a:solidFill>
                  <a:srgbClr val="FF0000"/>
                </a:solidFill>
              </a:rPr>
              <a:t> </a:t>
            </a:r>
            <a:r>
              <a:rPr lang="en-US" sz="2400" dirty="0" smtClean="0"/>
              <a:t>using the hash function below</a:t>
            </a:r>
            <a:endParaRPr lang="en-US" sz="24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25</a:t>
            </a:fld>
            <a:endParaRPr lang="en-US" sz="1600" dirty="0"/>
          </a:p>
        </p:txBody>
      </p:sp>
      <p:graphicFrame>
        <p:nvGraphicFramePr>
          <p:cNvPr id="8" name="Object 4"/>
          <p:cNvGraphicFramePr>
            <a:graphicFrameLocks noChangeAspect="1"/>
          </p:cNvGraphicFramePr>
          <p:nvPr>
            <p:extLst>
              <p:ext uri="{D42A27DB-BD31-4B8C-83A1-F6EECF244321}">
                <p14:modId xmlns:p14="http://schemas.microsoft.com/office/powerpoint/2010/main" val="4127898167"/>
              </p:ext>
            </p:extLst>
          </p:nvPr>
        </p:nvGraphicFramePr>
        <p:xfrm>
          <a:off x="2057400" y="3798421"/>
          <a:ext cx="2362200" cy="1352550"/>
        </p:xfrm>
        <a:graphic>
          <a:graphicData uri="http://schemas.openxmlformats.org/presentationml/2006/ole">
            <mc:AlternateContent xmlns:mc="http://schemas.openxmlformats.org/markup-compatibility/2006">
              <mc:Choice xmlns:v="urn:schemas-microsoft-com:vml" Requires="v">
                <p:oleObj spid="_x0000_s115846" name="Equation" r:id="rId4" imgW="1015920" imgH="660240" progId="Equation.3">
                  <p:embed/>
                </p:oleObj>
              </mc:Choice>
              <mc:Fallback>
                <p:oleObj name="Equation" r:id="rId4" imgW="1015920" imgH="660240" progId="Equation.3">
                  <p:embed/>
                  <p:pic>
                    <p:nvPicPr>
                      <p:cNvPr id="0" name="Picture 2"/>
                      <p:cNvPicPr>
                        <a:picLocks noChangeAspect="1" noChangeArrowheads="1"/>
                      </p:cNvPicPr>
                      <p:nvPr/>
                    </p:nvPicPr>
                    <p:blipFill>
                      <a:blip r:embed="rId5"/>
                      <a:srcRect/>
                      <a:stretch>
                        <a:fillRect/>
                      </a:stretch>
                    </p:blipFill>
                    <p:spPr bwMode="auto">
                      <a:xfrm>
                        <a:off x="2057400" y="3798421"/>
                        <a:ext cx="2362200" cy="1352550"/>
                      </a:xfrm>
                      <a:prstGeom prst="rect">
                        <a:avLst/>
                      </a:prstGeom>
                      <a:noFill/>
                      <a:extLst/>
                    </p:spPr>
                  </p:pic>
                </p:oleObj>
              </mc:Fallback>
            </mc:AlternateContent>
          </a:graphicData>
        </a:graphic>
      </p:graphicFrame>
      <p:sp>
        <p:nvSpPr>
          <p:cNvPr id="10" name="Text Box 30"/>
          <p:cNvSpPr txBox="1">
            <a:spLocks noChangeArrowheads="1"/>
          </p:cNvSpPr>
          <p:nvPr/>
        </p:nvSpPr>
        <p:spPr bwMode="auto">
          <a:xfrm>
            <a:off x="5027971" y="3505200"/>
            <a:ext cx="2971800" cy="1938992"/>
          </a:xfrm>
          <a:prstGeom prst="rect">
            <a:avLst/>
          </a:prstGeom>
          <a:solidFill>
            <a:srgbClr val="FFFFCC"/>
          </a:solidFill>
          <a:ln w="12700">
            <a:solidFill>
              <a:schemeClr val="tx1"/>
            </a:solidFill>
            <a:miter lim="800000"/>
            <a:headEnd/>
            <a:tailEnd type="none" w="lg" len="lg"/>
          </a:ln>
          <a:effectLst/>
        </p:spPr>
        <p:txBody>
          <a:bodyPr wrap="square">
            <a:spAutoFit/>
          </a:bodyPr>
          <a:lstStyle/>
          <a:p>
            <a:pPr>
              <a:spcAft>
                <a:spcPts val="600"/>
              </a:spcAft>
            </a:pPr>
            <a:r>
              <a:rPr lang="en-US" sz="2000" i="1" dirty="0"/>
              <a:t>k </a:t>
            </a:r>
            <a:r>
              <a:rPr lang="en-US" sz="2000" dirty="0"/>
              <a:t>is the key value</a:t>
            </a:r>
          </a:p>
          <a:p>
            <a:pPr>
              <a:spcAft>
                <a:spcPts val="600"/>
              </a:spcAft>
            </a:pPr>
            <a:r>
              <a:rPr lang="en-US" sz="2000" dirty="0" smtClean="0">
                <a:sym typeface="Symbol" panose="05050102010706020507" pitchFamily="18" charset="2"/>
              </a:rPr>
              <a:t>[ ]: close interval</a:t>
            </a:r>
          </a:p>
          <a:p>
            <a:pPr>
              <a:spcAft>
                <a:spcPts val="600"/>
              </a:spcAft>
            </a:pPr>
            <a:r>
              <a:rPr lang="en-US" sz="2000" dirty="0" smtClean="0">
                <a:sym typeface="Symbol" panose="05050102010706020507" pitchFamily="18" charset="2"/>
              </a:rPr>
              <a:t>( ): open interval</a:t>
            </a:r>
          </a:p>
          <a:p>
            <a:pPr>
              <a:spcAft>
                <a:spcPts val="600"/>
              </a:spcAft>
            </a:pPr>
            <a:r>
              <a:rPr lang="en-US" sz="2000" dirty="0" smtClean="0">
                <a:sym typeface="Symbol" panose="05050102010706020507" pitchFamily="18" charset="2"/>
              </a:rPr>
              <a:t>Hence, 0 ≤ </a:t>
            </a:r>
            <a:r>
              <a:rPr lang="en-US" sz="2000" i="1" dirty="0" smtClean="0">
                <a:sym typeface="Symbol" panose="05050102010706020507" pitchFamily="18" charset="2"/>
              </a:rPr>
              <a:t>k</a:t>
            </a:r>
            <a:r>
              <a:rPr lang="en-US" sz="2000" dirty="0" smtClean="0">
                <a:sym typeface="Symbol" panose="05050102010706020507" pitchFamily="18" charset="2"/>
              </a:rPr>
              <a:t> &lt; </a:t>
            </a:r>
            <a:r>
              <a:rPr lang="en-US" sz="2000" i="1" dirty="0" smtClean="0">
                <a:sym typeface="Symbol" panose="05050102010706020507" pitchFamily="18" charset="2"/>
              </a:rPr>
              <a:t>X</a:t>
            </a:r>
          </a:p>
          <a:p>
            <a:pPr>
              <a:spcAft>
                <a:spcPts val="600"/>
              </a:spcAft>
            </a:pPr>
            <a:r>
              <a:rPr lang="en-US" sz="2000" dirty="0" smtClean="0">
                <a:sym typeface="Symbol" panose="05050102010706020507" pitchFamily="18" charset="2"/>
              </a:rPr>
              <a:t>  is </a:t>
            </a:r>
            <a:r>
              <a:rPr lang="en-US" sz="2000" dirty="0" smtClean="0"/>
              <a:t>the </a:t>
            </a:r>
            <a:r>
              <a:rPr lang="en-US" sz="2000" i="1" dirty="0" smtClean="0">
                <a:solidFill>
                  <a:srgbClr val="0033CC"/>
                </a:solidFill>
              </a:rPr>
              <a:t>floor </a:t>
            </a:r>
            <a:r>
              <a:rPr lang="en-US" sz="2000" dirty="0" smtClean="0"/>
              <a:t>function </a:t>
            </a:r>
            <a:endParaRPr lang="en-US" sz="2000" i="1" dirty="0">
              <a:solidFill>
                <a:srgbClr val="0033CC"/>
              </a:solidFill>
            </a:endParaRPr>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Division</a:t>
            </a:r>
            <a:r>
              <a:rPr lang="en-US" sz="3600" dirty="0" smtClean="0">
                <a:latin typeface="Britannic Bold" pitchFamily="34" charset="0"/>
              </a:rPr>
              <a:t> method (</a:t>
            </a:r>
            <a:r>
              <a:rPr lang="en-US" sz="3600" dirty="0" smtClean="0">
                <a:solidFill>
                  <a:srgbClr val="C00000"/>
                </a:solidFill>
                <a:latin typeface="Britannic Bold" pitchFamily="34" charset="0"/>
              </a:rPr>
              <a:t>mod</a:t>
            </a:r>
            <a:r>
              <a:rPr lang="en-US" sz="3600" dirty="0" smtClean="0">
                <a:latin typeface="Britannic Bold" pitchFamily="34" charset="0"/>
              </a:rPr>
              <a:t> operator</a:t>
            </a:r>
            <a:r>
              <a:rPr lang="en-US" dirty="0" smtClean="0"/>
              <a:t>)</a:t>
            </a:r>
          </a:p>
        </p:txBody>
      </p:sp>
      <p:sp>
        <p:nvSpPr>
          <p:cNvPr id="4100" name="Rectangle 3"/>
          <p:cNvSpPr>
            <a:spLocks noGrp="1" noChangeArrowheads="1"/>
          </p:cNvSpPr>
          <p:nvPr>
            <p:ph idx="1"/>
          </p:nvPr>
        </p:nvSpPr>
        <p:spPr>
          <a:xfrm>
            <a:off x="457200" y="1219200"/>
            <a:ext cx="8458200" cy="2667000"/>
          </a:xfrm>
        </p:spPr>
        <p:txBody>
          <a:bodyPr/>
          <a:lstStyle/>
          <a:p>
            <a:pPr>
              <a:spcBef>
                <a:spcPts val="1200"/>
              </a:spcBef>
            </a:pPr>
            <a:r>
              <a:rPr lang="en-US" sz="2800" dirty="0" smtClean="0"/>
              <a:t>Map into a hash table of </a:t>
            </a:r>
            <a:r>
              <a:rPr lang="en-US" sz="2800" b="1" i="1" dirty="0" smtClean="0">
                <a:solidFill>
                  <a:srgbClr val="0000FF"/>
                </a:solidFill>
              </a:rPr>
              <a:t>m</a:t>
            </a:r>
            <a:r>
              <a:rPr lang="en-US" sz="2800" dirty="0" smtClean="0"/>
              <a:t> slots.</a:t>
            </a:r>
            <a:endParaRPr lang="en-US" sz="1800" dirty="0" smtClean="0"/>
          </a:p>
          <a:p>
            <a:pPr>
              <a:spcBef>
                <a:spcPts val="1200"/>
              </a:spcBef>
            </a:pPr>
            <a:r>
              <a:rPr lang="en-US" sz="2800" dirty="0" smtClean="0"/>
              <a:t>Use the </a:t>
            </a:r>
            <a:r>
              <a:rPr lang="en-US" sz="2800" dirty="0" smtClean="0">
                <a:solidFill>
                  <a:srgbClr val="FF0000"/>
                </a:solidFill>
              </a:rPr>
              <a:t>modulo</a:t>
            </a:r>
            <a:r>
              <a:rPr lang="en-US" sz="2800" dirty="0" smtClean="0"/>
              <a:t> operator (</a:t>
            </a:r>
            <a:r>
              <a:rPr lang="en-US" sz="2800" b="1" dirty="0" smtClean="0">
                <a:solidFill>
                  <a:srgbClr val="FF0000"/>
                </a:solidFill>
              </a:rPr>
              <a:t>%</a:t>
            </a:r>
            <a:r>
              <a:rPr lang="en-US" sz="2800" dirty="0" smtClean="0"/>
              <a:t> in Java) to map an integer to a value between 0 and </a:t>
            </a:r>
            <a:r>
              <a:rPr lang="en-US" sz="2800" i="1" dirty="0" smtClean="0"/>
              <a:t>m</a:t>
            </a:r>
            <a:r>
              <a:rPr lang="en-US" sz="2800" dirty="0" smtClean="0"/>
              <a:t>-1.</a:t>
            </a:r>
          </a:p>
          <a:p>
            <a:pPr>
              <a:spcBef>
                <a:spcPts val="1200"/>
              </a:spcBef>
            </a:pPr>
            <a:r>
              <a:rPr lang="en-US" sz="2800" i="1" dirty="0" smtClean="0"/>
              <a:t>n</a:t>
            </a:r>
            <a:r>
              <a:rPr lang="en-US" sz="2800" dirty="0" smtClean="0"/>
              <a:t> </a:t>
            </a:r>
            <a:r>
              <a:rPr lang="en-US" sz="2800" dirty="0" smtClean="0">
                <a:solidFill>
                  <a:srgbClr val="C00000"/>
                </a:solidFill>
              </a:rPr>
              <a:t>mod</a:t>
            </a:r>
            <a:r>
              <a:rPr lang="en-US" sz="2800" dirty="0" smtClean="0"/>
              <a:t> </a:t>
            </a:r>
            <a:r>
              <a:rPr lang="en-US" sz="2800" i="1" dirty="0" smtClean="0"/>
              <a:t>m</a:t>
            </a:r>
            <a:r>
              <a:rPr lang="en-US" sz="2800" dirty="0" smtClean="0"/>
              <a:t> = remainder of </a:t>
            </a:r>
            <a:r>
              <a:rPr lang="en-US" sz="2800" i="1" dirty="0" smtClean="0"/>
              <a:t>n</a:t>
            </a:r>
            <a:r>
              <a:rPr lang="en-US" sz="2800" dirty="0" smtClean="0"/>
              <a:t> divided by </a:t>
            </a:r>
            <a:r>
              <a:rPr lang="en-US" sz="2800" i="1" dirty="0" smtClean="0"/>
              <a:t>m</a:t>
            </a:r>
            <a:r>
              <a:rPr lang="en-US" sz="2800" dirty="0" smtClean="0"/>
              <a:t>, where </a:t>
            </a:r>
            <a:r>
              <a:rPr lang="en-US" sz="2800" i="1" dirty="0" smtClean="0"/>
              <a:t>n</a:t>
            </a:r>
            <a:r>
              <a:rPr lang="en-US" sz="2800" dirty="0" smtClean="0"/>
              <a:t> and </a:t>
            </a:r>
            <a:r>
              <a:rPr lang="en-US" sz="2800" i="1" dirty="0" smtClean="0"/>
              <a:t>m</a:t>
            </a:r>
            <a:r>
              <a:rPr lang="en-US" sz="2800" dirty="0" smtClean="0"/>
              <a:t> are positive integers. </a:t>
            </a:r>
            <a:endParaRPr lang="en-US" sz="28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26</a:t>
            </a:fld>
            <a:endParaRPr lang="en-US" sz="1600" dirty="0"/>
          </a:p>
        </p:txBody>
      </p:sp>
      <p:sp>
        <p:nvSpPr>
          <p:cNvPr id="12" name="Text Box 6"/>
          <p:cNvSpPr txBox="1">
            <a:spLocks noChangeArrowheads="1"/>
          </p:cNvSpPr>
          <p:nvPr/>
        </p:nvSpPr>
        <p:spPr bwMode="auto">
          <a:xfrm>
            <a:off x="762000" y="5029200"/>
            <a:ext cx="4384534" cy="523220"/>
          </a:xfrm>
          <a:prstGeom prst="rect">
            <a:avLst/>
          </a:prstGeom>
          <a:noFill/>
          <a:ln w="25400">
            <a:noFill/>
            <a:miter lim="800000"/>
            <a:headEnd/>
            <a:tailEnd type="none" w="lg" len="lg"/>
          </a:ln>
          <a:effectLst/>
        </p:spPr>
        <p:txBody>
          <a:bodyPr wrap="none">
            <a:spAutoFit/>
          </a:bodyPr>
          <a:lstStyle/>
          <a:p>
            <a:r>
              <a:rPr lang="en-US" sz="2800" dirty="0">
                <a:solidFill>
                  <a:srgbClr val="0000FF"/>
                </a:solidFill>
              </a:rPr>
              <a:t>The most popular method.</a:t>
            </a:r>
          </a:p>
        </p:txBody>
      </p:sp>
      <p:grpSp>
        <p:nvGrpSpPr>
          <p:cNvPr id="13" name="Group 9"/>
          <p:cNvGrpSpPr>
            <a:grpSpLocks noChangeAspect="1"/>
          </p:cNvGrpSpPr>
          <p:nvPr/>
        </p:nvGrpSpPr>
        <p:grpSpPr bwMode="auto">
          <a:xfrm>
            <a:off x="1981200" y="3810000"/>
            <a:ext cx="4953000" cy="1006475"/>
            <a:chOff x="1248" y="2552"/>
            <a:chExt cx="3120" cy="634"/>
          </a:xfrm>
        </p:grpSpPr>
        <p:sp>
          <p:nvSpPr>
            <p:cNvPr id="14" name="AutoShape 8"/>
            <p:cNvSpPr>
              <a:spLocks noChangeAspect="1" noChangeArrowheads="1" noTextEdit="1"/>
            </p:cNvSpPr>
            <p:nvPr/>
          </p:nvSpPr>
          <p:spPr bwMode="auto">
            <a:xfrm>
              <a:off x="1248" y="2592"/>
              <a:ext cx="3120" cy="594"/>
            </a:xfrm>
            <a:prstGeom prst="rect">
              <a:avLst/>
            </a:prstGeom>
            <a:noFill/>
            <a:ln w="9525">
              <a:noFill/>
              <a:miter lim="800000"/>
              <a:headEnd/>
              <a:tailEnd/>
            </a:ln>
          </p:spPr>
          <p:txBody>
            <a:bodyPr/>
            <a:lstStyle/>
            <a:p>
              <a:endParaRPr lang="en-SG"/>
            </a:p>
          </p:txBody>
        </p:sp>
        <p:sp>
          <p:nvSpPr>
            <p:cNvPr id="15" name="Rectangle 10"/>
            <p:cNvSpPr>
              <a:spLocks noChangeArrowheads="1"/>
            </p:cNvSpPr>
            <p:nvPr/>
          </p:nvSpPr>
          <p:spPr bwMode="auto">
            <a:xfrm>
              <a:off x="3962" y="2603"/>
              <a:ext cx="324" cy="538"/>
            </a:xfrm>
            <a:prstGeom prst="rect">
              <a:avLst/>
            </a:prstGeom>
            <a:noFill/>
            <a:ln w="9525">
              <a:noFill/>
              <a:miter lim="800000"/>
              <a:headEnd/>
              <a:tailEnd/>
            </a:ln>
          </p:spPr>
          <p:txBody>
            <a:bodyPr wrap="none" lIns="0" tIns="0" rIns="0" bIns="0">
              <a:spAutoFit/>
            </a:bodyPr>
            <a:lstStyle/>
            <a:p>
              <a:r>
                <a:rPr lang="en-US" sz="5600" i="1">
                  <a:solidFill>
                    <a:srgbClr val="0000FF"/>
                  </a:solidFill>
                  <a:latin typeface="Times New Roman" pitchFamily="18" charset="0"/>
                </a:rPr>
                <a:t>m</a:t>
              </a:r>
              <a:endParaRPr lang="en-US">
                <a:solidFill>
                  <a:srgbClr val="0000FF"/>
                </a:solidFill>
              </a:endParaRPr>
            </a:p>
          </p:txBody>
        </p:sp>
        <p:sp>
          <p:nvSpPr>
            <p:cNvPr id="16" name="Rectangle 11"/>
            <p:cNvSpPr>
              <a:spLocks noChangeArrowheads="1"/>
            </p:cNvSpPr>
            <p:nvPr/>
          </p:nvSpPr>
          <p:spPr bwMode="auto">
            <a:xfrm>
              <a:off x="3161" y="2603"/>
              <a:ext cx="199" cy="538"/>
            </a:xfrm>
            <a:prstGeom prst="rect">
              <a:avLst/>
            </a:prstGeom>
            <a:noFill/>
            <a:ln w="9525">
              <a:noFill/>
              <a:miter lim="800000"/>
              <a:headEnd/>
              <a:tailEnd/>
            </a:ln>
          </p:spPr>
          <p:txBody>
            <a:bodyPr wrap="none" lIns="0" tIns="0" rIns="0" bIns="0">
              <a:spAutoFit/>
            </a:bodyPr>
            <a:lstStyle/>
            <a:p>
              <a:r>
                <a:rPr lang="en-US" sz="5600" i="1" dirty="0">
                  <a:solidFill>
                    <a:srgbClr val="000000"/>
                  </a:solidFill>
                  <a:latin typeface="Times New Roman" pitchFamily="18" charset="0"/>
                </a:rPr>
                <a:t>k</a:t>
              </a:r>
              <a:endParaRPr lang="en-US" dirty="0"/>
            </a:p>
          </p:txBody>
        </p:sp>
        <p:sp>
          <p:nvSpPr>
            <p:cNvPr id="17" name="Rectangle 12"/>
            <p:cNvSpPr>
              <a:spLocks noChangeArrowheads="1"/>
            </p:cNvSpPr>
            <p:nvPr/>
          </p:nvSpPr>
          <p:spPr bwMode="auto">
            <a:xfrm>
              <a:off x="2325" y="2603"/>
              <a:ext cx="199" cy="538"/>
            </a:xfrm>
            <a:prstGeom prst="rect">
              <a:avLst/>
            </a:prstGeom>
            <a:noFill/>
            <a:ln w="9525">
              <a:noFill/>
              <a:miter lim="800000"/>
              <a:headEnd/>
              <a:tailEnd/>
            </a:ln>
          </p:spPr>
          <p:txBody>
            <a:bodyPr wrap="none" lIns="0" tIns="0" rIns="0" bIns="0">
              <a:spAutoFit/>
            </a:bodyPr>
            <a:lstStyle/>
            <a:p>
              <a:r>
                <a:rPr lang="en-US" sz="5600" i="1">
                  <a:solidFill>
                    <a:srgbClr val="000000"/>
                  </a:solidFill>
                  <a:latin typeface="Times New Roman" pitchFamily="18" charset="0"/>
                </a:rPr>
                <a:t>k</a:t>
              </a:r>
              <a:endParaRPr lang="en-US"/>
            </a:p>
          </p:txBody>
        </p:sp>
        <p:sp>
          <p:nvSpPr>
            <p:cNvPr id="18" name="Rectangle 13"/>
            <p:cNvSpPr>
              <a:spLocks noChangeArrowheads="1"/>
            </p:cNvSpPr>
            <p:nvPr/>
          </p:nvSpPr>
          <p:spPr bwMode="auto">
            <a:xfrm>
              <a:off x="1315" y="2603"/>
              <a:ext cx="846" cy="538"/>
            </a:xfrm>
            <a:prstGeom prst="rect">
              <a:avLst/>
            </a:prstGeom>
            <a:noFill/>
            <a:ln w="9525">
              <a:noFill/>
              <a:miter lim="800000"/>
              <a:headEnd/>
              <a:tailEnd/>
            </a:ln>
          </p:spPr>
          <p:txBody>
            <a:bodyPr wrap="none" lIns="0" tIns="0" rIns="0" bIns="0">
              <a:spAutoFit/>
            </a:bodyPr>
            <a:lstStyle/>
            <a:p>
              <a:r>
                <a:rPr lang="en-US" sz="5600" i="1">
                  <a:solidFill>
                    <a:srgbClr val="000000"/>
                  </a:solidFill>
                  <a:latin typeface="Times New Roman" pitchFamily="18" charset="0"/>
                </a:rPr>
                <a:t>hash</a:t>
              </a:r>
              <a:endParaRPr lang="en-US"/>
            </a:p>
          </p:txBody>
        </p:sp>
        <p:sp>
          <p:nvSpPr>
            <p:cNvPr id="19" name="Rectangle 14"/>
            <p:cNvSpPr>
              <a:spLocks noChangeArrowheads="1"/>
            </p:cNvSpPr>
            <p:nvPr/>
          </p:nvSpPr>
          <p:spPr bwMode="auto">
            <a:xfrm>
              <a:off x="3488" y="2603"/>
              <a:ext cx="373" cy="538"/>
            </a:xfrm>
            <a:prstGeom prst="rect">
              <a:avLst/>
            </a:prstGeom>
            <a:noFill/>
            <a:ln w="9525">
              <a:noFill/>
              <a:miter lim="800000"/>
              <a:headEnd/>
              <a:tailEnd/>
            </a:ln>
          </p:spPr>
          <p:txBody>
            <a:bodyPr wrap="none" lIns="0" tIns="0" rIns="0" bIns="0">
              <a:spAutoFit/>
            </a:bodyPr>
            <a:lstStyle/>
            <a:p>
              <a:r>
                <a:rPr lang="en-US" sz="5600" dirty="0">
                  <a:solidFill>
                    <a:srgbClr val="FF0000"/>
                  </a:solidFill>
                  <a:latin typeface="Times New Roman" pitchFamily="18" charset="0"/>
                </a:rPr>
                <a:t>%</a:t>
              </a:r>
              <a:endParaRPr lang="en-US" dirty="0">
                <a:solidFill>
                  <a:srgbClr val="FF0000"/>
                </a:solidFill>
              </a:endParaRPr>
            </a:p>
          </p:txBody>
        </p:sp>
        <p:sp>
          <p:nvSpPr>
            <p:cNvPr id="20" name="Rectangle 15"/>
            <p:cNvSpPr>
              <a:spLocks noChangeArrowheads="1"/>
            </p:cNvSpPr>
            <p:nvPr/>
          </p:nvSpPr>
          <p:spPr bwMode="auto">
            <a:xfrm>
              <a:off x="2562" y="2603"/>
              <a:ext cx="149" cy="538"/>
            </a:xfrm>
            <a:prstGeom prst="rect">
              <a:avLst/>
            </a:prstGeom>
            <a:noFill/>
            <a:ln w="9525">
              <a:noFill/>
              <a:miter lim="800000"/>
              <a:headEnd/>
              <a:tailEnd/>
            </a:ln>
          </p:spPr>
          <p:txBody>
            <a:bodyPr wrap="none" lIns="0" tIns="0" rIns="0" bIns="0">
              <a:spAutoFit/>
            </a:bodyPr>
            <a:lstStyle/>
            <a:p>
              <a:r>
                <a:rPr lang="en-US" sz="5600">
                  <a:solidFill>
                    <a:srgbClr val="000000"/>
                  </a:solidFill>
                  <a:latin typeface="Times New Roman" pitchFamily="18" charset="0"/>
                </a:rPr>
                <a:t>)</a:t>
              </a:r>
              <a:endParaRPr lang="en-US"/>
            </a:p>
          </p:txBody>
        </p:sp>
        <p:sp>
          <p:nvSpPr>
            <p:cNvPr id="21" name="Rectangle 16"/>
            <p:cNvSpPr>
              <a:spLocks noChangeArrowheads="1"/>
            </p:cNvSpPr>
            <p:nvPr/>
          </p:nvSpPr>
          <p:spPr bwMode="auto">
            <a:xfrm>
              <a:off x="2165" y="2603"/>
              <a:ext cx="149" cy="538"/>
            </a:xfrm>
            <a:prstGeom prst="rect">
              <a:avLst/>
            </a:prstGeom>
            <a:noFill/>
            <a:ln w="9525">
              <a:noFill/>
              <a:miter lim="800000"/>
              <a:headEnd/>
              <a:tailEnd/>
            </a:ln>
          </p:spPr>
          <p:txBody>
            <a:bodyPr wrap="none" lIns="0" tIns="0" rIns="0" bIns="0">
              <a:spAutoFit/>
            </a:bodyPr>
            <a:lstStyle/>
            <a:p>
              <a:r>
                <a:rPr lang="en-US" sz="5600" dirty="0">
                  <a:solidFill>
                    <a:srgbClr val="000000"/>
                  </a:solidFill>
                  <a:latin typeface="Times New Roman" pitchFamily="18" charset="0"/>
                </a:rPr>
                <a:t>(</a:t>
              </a:r>
              <a:endParaRPr lang="en-US" dirty="0"/>
            </a:p>
          </p:txBody>
        </p:sp>
        <p:sp>
          <p:nvSpPr>
            <p:cNvPr id="22" name="Rectangle 17"/>
            <p:cNvSpPr>
              <a:spLocks noChangeArrowheads="1"/>
            </p:cNvSpPr>
            <p:nvPr/>
          </p:nvSpPr>
          <p:spPr bwMode="auto">
            <a:xfrm>
              <a:off x="2813" y="2552"/>
              <a:ext cx="246" cy="538"/>
            </a:xfrm>
            <a:prstGeom prst="rect">
              <a:avLst/>
            </a:prstGeom>
            <a:noFill/>
            <a:ln w="9525">
              <a:noFill/>
              <a:miter lim="800000"/>
              <a:headEnd/>
              <a:tailEnd/>
            </a:ln>
          </p:spPr>
          <p:txBody>
            <a:bodyPr wrap="none" lIns="0" tIns="0" rIns="0" bIns="0">
              <a:spAutoFit/>
            </a:bodyPr>
            <a:lstStyle/>
            <a:p>
              <a:r>
                <a:rPr lang="en-US" sz="5600">
                  <a:solidFill>
                    <a:srgbClr val="000000"/>
                  </a:solidFill>
                  <a:latin typeface="Symbol" pitchFamily="18" charset="2"/>
                </a:rPr>
                <a:t>=</a:t>
              </a:r>
              <a:endParaRPr lang="en-US"/>
            </a:p>
          </p:txBody>
        </p:sp>
      </p:grpSp>
      <p:sp>
        <p:nvSpPr>
          <p:cNvPr id="23"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a:t>
            </a:r>
            <a:r>
              <a:rPr lang="en-US" sz="3600" dirty="0" smtClean="0">
                <a:latin typeface="Britannic Bold" pitchFamily="34" charset="0"/>
              </a:rPr>
              <a:t>How to pick </a:t>
            </a:r>
            <a:r>
              <a:rPr lang="en-US" sz="3600" i="1" dirty="0" smtClean="0">
                <a:solidFill>
                  <a:srgbClr val="C00000"/>
                </a:solidFill>
                <a:latin typeface="Britannic Bold" pitchFamily="34" charset="0"/>
              </a:rPr>
              <a:t>m</a:t>
            </a:r>
            <a:r>
              <a:rPr lang="en-US" sz="3600" dirty="0" smtClean="0">
                <a:latin typeface="Britannic Bold" pitchFamily="34" charset="0"/>
              </a:rPr>
              <a:t>?</a:t>
            </a:r>
          </a:p>
        </p:txBody>
      </p:sp>
      <p:sp>
        <p:nvSpPr>
          <p:cNvPr id="4100" name="Rectangle 3"/>
          <p:cNvSpPr>
            <a:spLocks noGrp="1" noChangeArrowheads="1"/>
          </p:cNvSpPr>
          <p:nvPr>
            <p:ph idx="1"/>
          </p:nvPr>
        </p:nvSpPr>
        <p:spPr>
          <a:xfrm>
            <a:off x="457200" y="1219200"/>
            <a:ext cx="8458200" cy="3200400"/>
          </a:xfrm>
        </p:spPr>
        <p:txBody>
          <a:bodyPr/>
          <a:lstStyle/>
          <a:p>
            <a:pPr>
              <a:spcBef>
                <a:spcPts val="1200"/>
              </a:spcBef>
            </a:pPr>
            <a:r>
              <a:rPr lang="en-US" sz="2800" dirty="0" smtClean="0"/>
              <a:t>The choice of </a:t>
            </a:r>
            <a:r>
              <a:rPr lang="en-US" sz="2800" i="1" dirty="0" smtClean="0"/>
              <a:t>m</a:t>
            </a:r>
            <a:r>
              <a:rPr lang="en-US" sz="2800" dirty="0" smtClean="0"/>
              <a:t> (or </a:t>
            </a:r>
            <a:r>
              <a:rPr lang="en-US" sz="2800" dirty="0" smtClean="0">
                <a:solidFill>
                  <a:srgbClr val="0033CC"/>
                </a:solidFill>
              </a:rPr>
              <a:t>hash table size</a:t>
            </a:r>
            <a:r>
              <a:rPr lang="en-US" sz="2800" dirty="0" smtClean="0"/>
              <a:t>) is important. If </a:t>
            </a:r>
            <a:r>
              <a:rPr lang="en-US" sz="2800" i="1" dirty="0" smtClean="0">
                <a:solidFill>
                  <a:srgbClr val="A50021"/>
                </a:solidFill>
              </a:rPr>
              <a:t>m</a:t>
            </a:r>
            <a:r>
              <a:rPr lang="en-US" sz="2800" dirty="0" smtClean="0"/>
              <a:t> is power of two, say </a:t>
            </a:r>
            <a:r>
              <a:rPr lang="en-US" sz="2800" dirty="0" smtClean="0">
                <a:solidFill>
                  <a:srgbClr val="A50021"/>
                </a:solidFill>
              </a:rPr>
              <a:t>2</a:t>
            </a:r>
            <a:r>
              <a:rPr lang="en-US" sz="2800" i="1" baseline="50000" dirty="0" smtClean="0">
                <a:solidFill>
                  <a:srgbClr val="A50021"/>
                </a:solidFill>
              </a:rPr>
              <a:t>n</a:t>
            </a:r>
            <a:r>
              <a:rPr lang="en-US" sz="2800" dirty="0" smtClean="0"/>
              <a:t>, then key modulo of </a:t>
            </a:r>
            <a:r>
              <a:rPr lang="en-US" sz="2800" i="1" dirty="0" smtClean="0"/>
              <a:t>m</a:t>
            </a:r>
            <a:r>
              <a:rPr lang="en-US" sz="2800" dirty="0" smtClean="0"/>
              <a:t> is the same as extracting the last </a:t>
            </a:r>
            <a:r>
              <a:rPr lang="en-US" sz="2800" i="1" dirty="0" smtClean="0"/>
              <a:t>n</a:t>
            </a:r>
            <a:r>
              <a:rPr lang="en-US" sz="2800" dirty="0" smtClean="0"/>
              <a:t> bits of the key.</a:t>
            </a:r>
            <a:endParaRPr lang="en-US" sz="1400" dirty="0" smtClean="0"/>
          </a:p>
          <a:p>
            <a:pPr>
              <a:spcBef>
                <a:spcPts val="1200"/>
              </a:spcBef>
            </a:pPr>
            <a:r>
              <a:rPr lang="en-US" sz="2800" dirty="0" smtClean="0"/>
              <a:t>If </a:t>
            </a:r>
            <a:r>
              <a:rPr lang="en-US" sz="2800" i="1" dirty="0" smtClean="0">
                <a:solidFill>
                  <a:srgbClr val="A50021"/>
                </a:solidFill>
              </a:rPr>
              <a:t>m</a:t>
            </a:r>
            <a:r>
              <a:rPr lang="en-US" sz="2800" dirty="0" smtClean="0"/>
              <a:t> is </a:t>
            </a:r>
            <a:r>
              <a:rPr lang="en-US" sz="2800" dirty="0" smtClean="0">
                <a:solidFill>
                  <a:srgbClr val="A50021"/>
                </a:solidFill>
              </a:rPr>
              <a:t>10</a:t>
            </a:r>
            <a:r>
              <a:rPr lang="en-US" sz="2800" i="1" baseline="50000" dirty="0" smtClean="0">
                <a:solidFill>
                  <a:srgbClr val="A50021"/>
                </a:solidFill>
              </a:rPr>
              <a:t>n</a:t>
            </a:r>
            <a:r>
              <a:rPr lang="en-US" sz="2800" dirty="0" smtClean="0"/>
              <a:t>, then our hash values is the last </a:t>
            </a:r>
            <a:r>
              <a:rPr lang="en-US" sz="2800" i="1" dirty="0" smtClean="0"/>
              <a:t>n</a:t>
            </a:r>
            <a:r>
              <a:rPr lang="en-US" sz="2800" dirty="0" smtClean="0"/>
              <a:t> digit of keys.</a:t>
            </a:r>
          </a:p>
          <a:p>
            <a:pPr>
              <a:spcBef>
                <a:spcPts val="1200"/>
              </a:spcBef>
            </a:pPr>
            <a:r>
              <a:rPr lang="en-US" sz="2800" dirty="0" smtClean="0"/>
              <a:t>Both are no good.</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27</a:t>
            </a:fld>
            <a:endParaRPr lang="en-US" sz="1600" dirty="0"/>
          </a:p>
        </p:txBody>
      </p:sp>
      <p:sp>
        <p:nvSpPr>
          <p:cNvPr id="9" name="Rectangle 3"/>
          <p:cNvSpPr txBox="1">
            <a:spLocks noChangeArrowheads="1"/>
          </p:cNvSpPr>
          <p:nvPr/>
        </p:nvSpPr>
        <p:spPr bwMode="auto">
          <a:xfrm>
            <a:off x="457200" y="4419600"/>
            <a:ext cx="84582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itchFamily="2" charset="2"/>
              <a:buChar char="n"/>
              <a:tabLst/>
              <a:defRPr/>
            </a:pPr>
            <a:r>
              <a:rPr kumimoji="0" lang="en-US" sz="2800" b="0" i="0" u="none" strike="noStrike" kern="0" cap="none" spc="0" normalizeH="0" baseline="0" noProof="0" dirty="0" smtClean="0">
                <a:ln>
                  <a:noFill/>
                </a:ln>
                <a:solidFill>
                  <a:srgbClr val="0033CC"/>
                </a:solidFill>
                <a:effectLst/>
                <a:uLnTx/>
                <a:uFillTx/>
                <a:latin typeface="+mn-lt"/>
                <a:ea typeface="+mn-ea"/>
                <a:cs typeface="+mn-cs"/>
              </a:rPr>
              <a:t>Rule of thumb:</a:t>
            </a:r>
          </a:p>
          <a:p>
            <a:pPr marL="669925" lvl="1" indent="-325438">
              <a:spcBef>
                <a:spcPts val="1200"/>
              </a:spcBef>
              <a:buClr>
                <a:schemeClr val="accent2"/>
              </a:buClr>
              <a:buSzPct val="60000"/>
              <a:buFont typeface="Wingdings" pitchFamily="2" charset="2"/>
              <a:buChar char="q"/>
              <a:defRPr/>
            </a:pPr>
            <a:r>
              <a:rPr kumimoji="0" lang="en-US" sz="2400" b="0" i="0" u="none" strike="noStrike" kern="0" cap="none" spc="0" normalizeH="0" baseline="0" noProof="0" dirty="0" smtClean="0">
                <a:ln>
                  <a:noFill/>
                </a:ln>
                <a:solidFill>
                  <a:schemeClr val="tx1"/>
                </a:solidFill>
                <a:effectLst/>
                <a:uLnTx/>
                <a:uFillTx/>
                <a:latin typeface="+mn-lt"/>
                <a:cs typeface="+mn-cs"/>
              </a:rPr>
              <a:t>Pick a </a:t>
            </a:r>
            <a:r>
              <a:rPr kumimoji="0" lang="en-US" sz="2400" b="0" i="0" u="none" strike="noStrike" kern="0" cap="none" spc="0" normalizeH="0" baseline="0" noProof="0" dirty="0" smtClean="0">
                <a:ln>
                  <a:noFill/>
                </a:ln>
                <a:solidFill>
                  <a:srgbClr val="C00000"/>
                </a:solidFill>
                <a:effectLst/>
                <a:uLnTx/>
                <a:uFillTx/>
                <a:latin typeface="+mn-lt"/>
                <a:cs typeface="+mn-cs"/>
              </a:rPr>
              <a:t>prime number </a:t>
            </a:r>
            <a:r>
              <a:rPr kumimoji="0" lang="en-US" sz="2400" b="0" i="0" u="none" strike="noStrike" kern="0" cap="none" spc="0" normalizeH="0" baseline="0" noProof="0" dirty="0" smtClean="0">
                <a:ln>
                  <a:noFill/>
                </a:ln>
                <a:solidFill>
                  <a:schemeClr val="tx1"/>
                </a:solidFill>
                <a:effectLst/>
                <a:uLnTx/>
                <a:uFillTx/>
                <a:latin typeface="+mn-lt"/>
                <a:cs typeface="+mn-cs"/>
              </a:rPr>
              <a:t>close to a power of two</a:t>
            </a:r>
            <a:r>
              <a:rPr kumimoji="0" lang="en-US" sz="2400" b="0" i="0" u="none" strike="noStrike" kern="0" cap="none" spc="0" normalizeH="0" noProof="0" dirty="0" smtClean="0">
                <a:ln>
                  <a:noFill/>
                </a:ln>
                <a:solidFill>
                  <a:schemeClr val="tx1"/>
                </a:solidFill>
                <a:effectLst/>
                <a:uLnTx/>
                <a:uFillTx/>
                <a:latin typeface="+mn-lt"/>
                <a:cs typeface="+mn-cs"/>
              </a:rPr>
              <a:t> to be </a:t>
            </a:r>
            <a:r>
              <a:rPr lang="en-US" sz="2400" i="1" kern="0" dirty="0" smtClean="0">
                <a:solidFill>
                  <a:srgbClr val="C00000"/>
                </a:solidFill>
              </a:rPr>
              <a:t>m</a:t>
            </a:r>
            <a:r>
              <a:rPr kumimoji="0" lang="en-US" sz="2400" b="0" i="0" u="none" strike="noStrike" kern="0" cap="none" spc="0" normalizeH="0" noProof="0" dirty="0" smtClean="0">
                <a:ln>
                  <a:noFill/>
                </a:ln>
                <a:solidFill>
                  <a:schemeClr val="tx1"/>
                </a:solidFill>
                <a:effectLst/>
                <a:uLnTx/>
                <a:uFillTx/>
                <a:latin typeface="+mn-lt"/>
                <a:cs typeface="+mn-cs"/>
              </a:rPr>
              <a:t>.</a:t>
            </a:r>
            <a:endParaRPr kumimoji="0" lang="en-US" sz="2400" b="0" i="0" u="none" strike="noStrike" kern="0" cap="none" spc="0" normalizeH="0" baseline="0" noProof="0" dirty="0" smtClean="0">
              <a:ln>
                <a:noFill/>
              </a:ln>
              <a:solidFill>
                <a:schemeClr val="tx1"/>
              </a:solidFill>
              <a:effectLst/>
              <a:uLnTx/>
              <a:uFillTx/>
              <a:latin typeface="+mn-lt"/>
              <a:cs typeface="+mn-cs"/>
            </a:endParaRPr>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Multiplication</a:t>
            </a:r>
            <a:r>
              <a:rPr lang="en-US" sz="3600" dirty="0" smtClean="0">
                <a:latin typeface="Britannic Bold" pitchFamily="34" charset="0"/>
              </a:rPr>
              <a:t> method</a:t>
            </a:r>
          </a:p>
        </p:txBody>
      </p:sp>
      <p:sp>
        <p:nvSpPr>
          <p:cNvPr id="4100" name="Rectangle 3"/>
          <p:cNvSpPr>
            <a:spLocks noGrp="1" noChangeArrowheads="1"/>
          </p:cNvSpPr>
          <p:nvPr>
            <p:ph idx="1"/>
          </p:nvPr>
        </p:nvSpPr>
        <p:spPr>
          <a:xfrm>
            <a:off x="457200" y="1219200"/>
            <a:ext cx="8458200" cy="2133600"/>
          </a:xfrm>
        </p:spPr>
        <p:txBody>
          <a:bodyPr/>
          <a:lstStyle/>
          <a:p>
            <a:pPr marL="449263" indent="-449263">
              <a:buNone/>
            </a:pPr>
            <a:r>
              <a:rPr lang="en-US" sz="2800" dirty="0" smtClean="0"/>
              <a:t>1.	Multiply by a constant real number </a:t>
            </a:r>
            <a:r>
              <a:rPr lang="en-US" sz="3200" b="1" dirty="0" smtClean="0">
                <a:solidFill>
                  <a:srgbClr val="FF0000"/>
                </a:solidFill>
                <a:latin typeface="Times New Roman" pitchFamily="18" charset="0"/>
              </a:rPr>
              <a:t>A</a:t>
            </a:r>
            <a:r>
              <a:rPr lang="en-US" sz="2800" dirty="0" smtClean="0"/>
              <a:t> </a:t>
            </a:r>
            <a:r>
              <a:rPr lang="en-US" sz="2800" dirty="0" smtClean="0">
                <a:solidFill>
                  <a:srgbClr val="0000CC"/>
                </a:solidFill>
              </a:rPr>
              <a:t>between 0 and 1</a:t>
            </a:r>
          </a:p>
          <a:p>
            <a:pPr marL="449263" indent="-449263">
              <a:buNone/>
            </a:pPr>
            <a:r>
              <a:rPr lang="en-US" sz="2800" dirty="0" smtClean="0"/>
              <a:t>2.	Extract the fractional part</a:t>
            </a:r>
          </a:p>
          <a:p>
            <a:pPr marL="449263" indent="-449263">
              <a:buNone/>
            </a:pPr>
            <a:r>
              <a:rPr lang="en-US" sz="2800" dirty="0" smtClean="0"/>
              <a:t>3.	Multiply by </a:t>
            </a:r>
            <a:r>
              <a:rPr lang="en-US" sz="2800" i="1" dirty="0" smtClean="0">
                <a:solidFill>
                  <a:srgbClr val="0000FF"/>
                </a:solidFill>
              </a:rPr>
              <a:t>m</a:t>
            </a:r>
            <a:r>
              <a:rPr lang="en-US" sz="2800" dirty="0" smtClean="0"/>
              <a:t>, the hash table size</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28</a:t>
            </a:fld>
            <a:endParaRPr lang="en-US" sz="1600" dirty="0"/>
          </a:p>
        </p:txBody>
      </p:sp>
      <p:grpSp>
        <p:nvGrpSpPr>
          <p:cNvPr id="8" name="Group 38"/>
          <p:cNvGrpSpPr>
            <a:grpSpLocks/>
          </p:cNvGrpSpPr>
          <p:nvPr/>
        </p:nvGrpSpPr>
        <p:grpSpPr bwMode="auto">
          <a:xfrm>
            <a:off x="914400" y="3200400"/>
            <a:ext cx="6992938" cy="1130300"/>
            <a:chOff x="864" y="2072"/>
            <a:chExt cx="4405" cy="761"/>
          </a:xfrm>
        </p:grpSpPr>
        <p:sp>
          <p:nvSpPr>
            <p:cNvPr id="9" name="AutoShape 9"/>
            <p:cNvSpPr>
              <a:spLocks noChangeAspect="1" noChangeArrowheads="1" noTextEdit="1"/>
            </p:cNvSpPr>
            <p:nvPr/>
          </p:nvSpPr>
          <p:spPr bwMode="auto">
            <a:xfrm>
              <a:off x="864" y="2208"/>
              <a:ext cx="4176" cy="616"/>
            </a:xfrm>
            <a:prstGeom prst="rect">
              <a:avLst/>
            </a:prstGeom>
            <a:noFill/>
            <a:ln w="9525">
              <a:noFill/>
              <a:miter lim="800000"/>
              <a:headEnd/>
              <a:tailEnd/>
            </a:ln>
          </p:spPr>
          <p:txBody>
            <a:bodyPr/>
            <a:lstStyle/>
            <a:p>
              <a:endParaRPr lang="en-SG"/>
            </a:p>
          </p:txBody>
        </p:sp>
        <p:sp>
          <p:nvSpPr>
            <p:cNvPr id="10" name="Rectangle 11"/>
            <p:cNvSpPr>
              <a:spLocks noChangeArrowheads="1"/>
            </p:cNvSpPr>
            <p:nvPr/>
          </p:nvSpPr>
          <p:spPr bwMode="auto">
            <a:xfrm>
              <a:off x="3991" y="2197"/>
              <a:ext cx="190" cy="636"/>
            </a:xfrm>
            <a:prstGeom prst="rect">
              <a:avLst/>
            </a:prstGeom>
            <a:noFill/>
            <a:ln w="9525">
              <a:noFill/>
              <a:miter lim="800000"/>
              <a:headEnd/>
              <a:tailEnd/>
            </a:ln>
          </p:spPr>
          <p:txBody>
            <a:bodyPr wrap="none" lIns="0" tIns="0" rIns="0" bIns="0">
              <a:spAutoFit/>
            </a:bodyPr>
            <a:lstStyle/>
            <a:p>
              <a:r>
                <a:rPr lang="en-US" sz="6200">
                  <a:solidFill>
                    <a:srgbClr val="000000"/>
                  </a:solidFill>
                  <a:latin typeface="Symbol" pitchFamily="18" charset="2"/>
                </a:rPr>
                <a:t>ë</a:t>
              </a:r>
              <a:endParaRPr lang="en-US" b="1"/>
            </a:p>
          </p:txBody>
        </p:sp>
        <p:sp>
          <p:nvSpPr>
            <p:cNvPr id="11" name="Rectangle 12"/>
            <p:cNvSpPr>
              <a:spLocks noChangeArrowheads="1"/>
            </p:cNvSpPr>
            <p:nvPr/>
          </p:nvSpPr>
          <p:spPr bwMode="auto">
            <a:xfrm>
              <a:off x="4561" y="2197"/>
              <a:ext cx="190" cy="636"/>
            </a:xfrm>
            <a:prstGeom prst="rect">
              <a:avLst/>
            </a:prstGeom>
            <a:noFill/>
            <a:ln w="9525">
              <a:noFill/>
              <a:miter lim="800000"/>
              <a:headEnd/>
              <a:tailEnd/>
            </a:ln>
          </p:spPr>
          <p:txBody>
            <a:bodyPr wrap="none" lIns="0" tIns="0" rIns="0" bIns="0">
              <a:spAutoFit/>
            </a:bodyPr>
            <a:lstStyle/>
            <a:p>
              <a:r>
                <a:rPr lang="en-US" sz="6200" dirty="0">
                  <a:solidFill>
                    <a:srgbClr val="000000"/>
                  </a:solidFill>
                  <a:latin typeface="Symbol" pitchFamily="18" charset="2"/>
                </a:rPr>
                <a:t>û</a:t>
              </a:r>
              <a:endParaRPr lang="en-US" b="1" dirty="0"/>
            </a:p>
          </p:txBody>
        </p:sp>
        <p:sp>
          <p:nvSpPr>
            <p:cNvPr id="12" name="Rectangle 13"/>
            <p:cNvSpPr>
              <a:spLocks noChangeArrowheads="1"/>
            </p:cNvSpPr>
            <p:nvPr/>
          </p:nvSpPr>
          <p:spPr bwMode="auto">
            <a:xfrm>
              <a:off x="3073" y="2072"/>
              <a:ext cx="181" cy="698"/>
            </a:xfrm>
            <a:prstGeom prst="rect">
              <a:avLst/>
            </a:prstGeom>
            <a:noFill/>
            <a:ln w="9525">
              <a:noFill/>
              <a:miter lim="800000"/>
              <a:headEnd/>
              <a:tailEnd/>
            </a:ln>
          </p:spPr>
          <p:txBody>
            <a:bodyPr wrap="none" lIns="0" tIns="0" rIns="0" bIns="0">
              <a:spAutoFit/>
            </a:bodyPr>
            <a:lstStyle/>
            <a:p>
              <a:r>
                <a:rPr lang="en-US" sz="6800">
                  <a:solidFill>
                    <a:srgbClr val="000000"/>
                  </a:solidFill>
                  <a:latin typeface="Symbol" pitchFamily="18" charset="2"/>
                </a:rPr>
                <a:t>(</a:t>
              </a:r>
              <a:endParaRPr lang="en-US" b="1"/>
            </a:p>
          </p:txBody>
        </p:sp>
        <p:sp>
          <p:nvSpPr>
            <p:cNvPr id="13" name="Rectangle 14"/>
            <p:cNvSpPr>
              <a:spLocks noChangeArrowheads="1"/>
            </p:cNvSpPr>
            <p:nvPr/>
          </p:nvSpPr>
          <p:spPr bwMode="auto">
            <a:xfrm>
              <a:off x="4717" y="2072"/>
              <a:ext cx="317" cy="698"/>
            </a:xfrm>
            <a:prstGeom prst="rect">
              <a:avLst/>
            </a:prstGeom>
            <a:noFill/>
            <a:ln w="9525">
              <a:noFill/>
              <a:miter lim="800000"/>
              <a:headEnd/>
              <a:tailEnd/>
            </a:ln>
          </p:spPr>
          <p:txBody>
            <a:bodyPr wrap="none" lIns="0" tIns="0" rIns="0" bIns="0">
              <a:spAutoFit/>
            </a:bodyPr>
            <a:lstStyle/>
            <a:p>
              <a:r>
                <a:rPr lang="en-US" sz="6800">
                  <a:solidFill>
                    <a:srgbClr val="000000"/>
                  </a:solidFill>
                  <a:latin typeface="Symbol" pitchFamily="18" charset="2"/>
                </a:rPr>
                <a:t> )</a:t>
              </a:r>
              <a:endParaRPr lang="en-US" b="1"/>
            </a:p>
          </p:txBody>
        </p:sp>
        <p:sp>
          <p:nvSpPr>
            <p:cNvPr id="14" name="Rectangle 15"/>
            <p:cNvSpPr>
              <a:spLocks noChangeArrowheads="1"/>
            </p:cNvSpPr>
            <p:nvPr/>
          </p:nvSpPr>
          <p:spPr bwMode="auto">
            <a:xfrm>
              <a:off x="2633" y="2197"/>
              <a:ext cx="190" cy="636"/>
            </a:xfrm>
            <a:prstGeom prst="rect">
              <a:avLst/>
            </a:prstGeom>
            <a:noFill/>
            <a:ln w="9525">
              <a:noFill/>
              <a:miter lim="800000"/>
              <a:headEnd/>
              <a:tailEnd/>
            </a:ln>
          </p:spPr>
          <p:txBody>
            <a:bodyPr wrap="none" lIns="0" tIns="0" rIns="0" bIns="0">
              <a:spAutoFit/>
            </a:bodyPr>
            <a:lstStyle/>
            <a:p>
              <a:r>
                <a:rPr lang="en-US" sz="6200">
                  <a:solidFill>
                    <a:srgbClr val="000000"/>
                  </a:solidFill>
                  <a:latin typeface="Symbol" pitchFamily="18" charset="2"/>
                </a:rPr>
                <a:t>ë</a:t>
              </a:r>
              <a:endParaRPr lang="en-US" b="1"/>
            </a:p>
          </p:txBody>
        </p:sp>
        <p:sp>
          <p:nvSpPr>
            <p:cNvPr id="15" name="Rectangle 16"/>
            <p:cNvSpPr>
              <a:spLocks noChangeArrowheads="1"/>
            </p:cNvSpPr>
            <p:nvPr/>
          </p:nvSpPr>
          <p:spPr bwMode="auto">
            <a:xfrm>
              <a:off x="4831" y="2197"/>
              <a:ext cx="438" cy="636"/>
            </a:xfrm>
            <a:prstGeom prst="rect">
              <a:avLst/>
            </a:prstGeom>
            <a:noFill/>
            <a:ln w="9525">
              <a:noFill/>
              <a:miter lim="800000"/>
              <a:headEnd/>
              <a:tailEnd/>
            </a:ln>
          </p:spPr>
          <p:txBody>
            <a:bodyPr wrap="none" lIns="0" tIns="0" rIns="0" bIns="0">
              <a:spAutoFit/>
            </a:bodyPr>
            <a:lstStyle/>
            <a:p>
              <a:r>
                <a:rPr lang="en-US" sz="6200">
                  <a:solidFill>
                    <a:srgbClr val="000000"/>
                  </a:solidFill>
                  <a:latin typeface="Symbol" pitchFamily="18" charset="2"/>
                </a:rPr>
                <a:t> û </a:t>
              </a:r>
              <a:endParaRPr lang="en-US" b="1"/>
            </a:p>
          </p:txBody>
        </p:sp>
        <p:sp>
          <p:nvSpPr>
            <p:cNvPr id="16" name="Rectangle 17"/>
            <p:cNvSpPr>
              <a:spLocks noChangeArrowheads="1"/>
            </p:cNvSpPr>
            <p:nvPr/>
          </p:nvSpPr>
          <p:spPr bwMode="auto">
            <a:xfrm>
              <a:off x="4130" y="2253"/>
              <a:ext cx="476" cy="523"/>
            </a:xfrm>
            <a:prstGeom prst="rect">
              <a:avLst/>
            </a:prstGeom>
            <a:noFill/>
            <a:ln w="9525">
              <a:noFill/>
              <a:miter lim="800000"/>
              <a:headEnd/>
              <a:tailEnd/>
            </a:ln>
          </p:spPr>
          <p:txBody>
            <a:bodyPr wrap="none" lIns="0" tIns="0" rIns="0" bIns="0">
              <a:spAutoFit/>
            </a:bodyPr>
            <a:lstStyle/>
            <a:p>
              <a:r>
                <a:rPr lang="en-US" sz="5100" i="1">
                  <a:solidFill>
                    <a:srgbClr val="000000"/>
                  </a:solidFill>
                  <a:latin typeface="Times New Roman" pitchFamily="18" charset="0"/>
                </a:rPr>
                <a:t>k</a:t>
              </a:r>
              <a:r>
                <a:rPr lang="en-US" sz="5100" b="1">
                  <a:solidFill>
                    <a:srgbClr val="FF0000"/>
                  </a:solidFill>
                  <a:latin typeface="Times New Roman" pitchFamily="18" charset="0"/>
                </a:rPr>
                <a:t>A</a:t>
              </a:r>
              <a:endParaRPr lang="en-US" b="1">
                <a:solidFill>
                  <a:srgbClr val="FF0000"/>
                </a:solidFill>
              </a:endParaRPr>
            </a:p>
          </p:txBody>
        </p:sp>
        <p:sp>
          <p:nvSpPr>
            <p:cNvPr id="17" name="Rectangle 18"/>
            <p:cNvSpPr>
              <a:spLocks noChangeArrowheads="1"/>
            </p:cNvSpPr>
            <p:nvPr/>
          </p:nvSpPr>
          <p:spPr bwMode="auto">
            <a:xfrm>
              <a:off x="3201" y="2253"/>
              <a:ext cx="476" cy="523"/>
            </a:xfrm>
            <a:prstGeom prst="rect">
              <a:avLst/>
            </a:prstGeom>
            <a:noFill/>
            <a:ln w="9525">
              <a:noFill/>
              <a:miter lim="800000"/>
              <a:headEnd/>
              <a:tailEnd/>
            </a:ln>
          </p:spPr>
          <p:txBody>
            <a:bodyPr wrap="none" lIns="0" tIns="0" rIns="0" bIns="0">
              <a:spAutoFit/>
            </a:bodyPr>
            <a:lstStyle/>
            <a:p>
              <a:r>
                <a:rPr lang="en-US" sz="5100" i="1" dirty="0">
                  <a:solidFill>
                    <a:srgbClr val="000000"/>
                  </a:solidFill>
                  <a:latin typeface="Times New Roman" pitchFamily="18" charset="0"/>
                </a:rPr>
                <a:t>k</a:t>
              </a:r>
              <a:r>
                <a:rPr lang="en-US" sz="5100" b="1" dirty="0">
                  <a:solidFill>
                    <a:srgbClr val="FF0000"/>
                  </a:solidFill>
                  <a:latin typeface="Times New Roman" pitchFamily="18" charset="0"/>
                </a:rPr>
                <a:t>A</a:t>
              </a:r>
              <a:endParaRPr lang="en-US" b="1" dirty="0">
                <a:solidFill>
                  <a:srgbClr val="FF0000"/>
                </a:solidFill>
              </a:endParaRPr>
            </a:p>
          </p:txBody>
        </p:sp>
        <p:sp>
          <p:nvSpPr>
            <p:cNvPr id="18" name="Rectangle 19"/>
            <p:cNvSpPr>
              <a:spLocks noChangeArrowheads="1"/>
            </p:cNvSpPr>
            <p:nvPr/>
          </p:nvSpPr>
          <p:spPr bwMode="auto">
            <a:xfrm>
              <a:off x="2772" y="2253"/>
              <a:ext cx="499" cy="523"/>
            </a:xfrm>
            <a:prstGeom prst="rect">
              <a:avLst/>
            </a:prstGeom>
            <a:noFill/>
            <a:ln w="9525">
              <a:noFill/>
              <a:miter lim="800000"/>
              <a:headEnd/>
              <a:tailEnd/>
            </a:ln>
          </p:spPr>
          <p:txBody>
            <a:bodyPr wrap="none" lIns="0" tIns="0" rIns="0" bIns="0">
              <a:spAutoFit/>
            </a:bodyPr>
            <a:lstStyle/>
            <a:p>
              <a:r>
                <a:rPr lang="en-US" sz="5100" i="1">
                  <a:solidFill>
                    <a:srgbClr val="0000FF"/>
                  </a:solidFill>
                  <a:latin typeface="Times New Roman" pitchFamily="18" charset="0"/>
                </a:rPr>
                <a:t>m</a:t>
              </a:r>
              <a:r>
                <a:rPr lang="en-US" sz="5100" i="1">
                  <a:solidFill>
                    <a:srgbClr val="000000"/>
                  </a:solidFill>
                  <a:latin typeface="Times New Roman" pitchFamily="18" charset="0"/>
                </a:rPr>
                <a:t>  </a:t>
              </a:r>
              <a:endParaRPr lang="en-US" b="1"/>
            </a:p>
          </p:txBody>
        </p:sp>
        <p:sp>
          <p:nvSpPr>
            <p:cNvPr id="19" name="Rectangle 20"/>
            <p:cNvSpPr>
              <a:spLocks noChangeArrowheads="1"/>
            </p:cNvSpPr>
            <p:nvPr/>
          </p:nvSpPr>
          <p:spPr bwMode="auto">
            <a:xfrm>
              <a:off x="1857" y="2253"/>
              <a:ext cx="181" cy="523"/>
            </a:xfrm>
            <a:prstGeom prst="rect">
              <a:avLst/>
            </a:prstGeom>
            <a:noFill/>
            <a:ln w="9525">
              <a:noFill/>
              <a:miter lim="800000"/>
              <a:headEnd/>
              <a:tailEnd/>
            </a:ln>
          </p:spPr>
          <p:txBody>
            <a:bodyPr wrap="none" lIns="0" tIns="0" rIns="0" bIns="0">
              <a:spAutoFit/>
            </a:bodyPr>
            <a:lstStyle/>
            <a:p>
              <a:r>
                <a:rPr lang="en-US" sz="5100" i="1">
                  <a:solidFill>
                    <a:srgbClr val="000000"/>
                  </a:solidFill>
                  <a:latin typeface="Times New Roman" pitchFamily="18" charset="0"/>
                </a:rPr>
                <a:t>k</a:t>
              </a:r>
              <a:endParaRPr lang="en-US" b="1"/>
            </a:p>
          </p:txBody>
        </p:sp>
        <p:sp>
          <p:nvSpPr>
            <p:cNvPr id="20" name="Rectangle 21"/>
            <p:cNvSpPr>
              <a:spLocks noChangeArrowheads="1"/>
            </p:cNvSpPr>
            <p:nvPr/>
          </p:nvSpPr>
          <p:spPr bwMode="auto">
            <a:xfrm>
              <a:off x="912" y="2256"/>
              <a:ext cx="771" cy="523"/>
            </a:xfrm>
            <a:prstGeom prst="rect">
              <a:avLst/>
            </a:prstGeom>
            <a:noFill/>
            <a:ln w="9525">
              <a:noFill/>
              <a:miter lim="800000"/>
              <a:headEnd/>
              <a:tailEnd/>
            </a:ln>
          </p:spPr>
          <p:txBody>
            <a:bodyPr wrap="none" lIns="0" tIns="0" rIns="0" bIns="0">
              <a:spAutoFit/>
            </a:bodyPr>
            <a:lstStyle/>
            <a:p>
              <a:r>
                <a:rPr lang="en-US" sz="5100" i="1">
                  <a:solidFill>
                    <a:srgbClr val="000000"/>
                  </a:solidFill>
                  <a:latin typeface="Times New Roman" pitchFamily="18" charset="0"/>
                </a:rPr>
                <a:t>hash</a:t>
              </a:r>
              <a:endParaRPr lang="en-US" b="1"/>
            </a:p>
          </p:txBody>
        </p:sp>
        <p:sp>
          <p:nvSpPr>
            <p:cNvPr id="21" name="Rectangle 22"/>
            <p:cNvSpPr>
              <a:spLocks noChangeArrowheads="1"/>
            </p:cNvSpPr>
            <p:nvPr/>
          </p:nvSpPr>
          <p:spPr bwMode="auto">
            <a:xfrm>
              <a:off x="3689" y="2206"/>
              <a:ext cx="224" cy="523"/>
            </a:xfrm>
            <a:prstGeom prst="rect">
              <a:avLst/>
            </a:prstGeom>
            <a:noFill/>
            <a:ln w="9525">
              <a:noFill/>
              <a:miter lim="800000"/>
              <a:headEnd/>
              <a:tailEnd/>
            </a:ln>
          </p:spPr>
          <p:txBody>
            <a:bodyPr wrap="none" lIns="0" tIns="0" rIns="0" bIns="0">
              <a:spAutoFit/>
            </a:bodyPr>
            <a:lstStyle/>
            <a:p>
              <a:r>
                <a:rPr lang="en-US" sz="5100" dirty="0">
                  <a:solidFill>
                    <a:srgbClr val="000000"/>
                  </a:solidFill>
                  <a:latin typeface="Symbol" pitchFamily="18" charset="2"/>
                </a:rPr>
                <a:t>-</a:t>
              </a:r>
              <a:endParaRPr lang="en-US" b="1" dirty="0"/>
            </a:p>
          </p:txBody>
        </p:sp>
        <p:sp>
          <p:nvSpPr>
            <p:cNvPr id="22" name="Rectangle 23"/>
            <p:cNvSpPr>
              <a:spLocks noChangeArrowheads="1"/>
            </p:cNvSpPr>
            <p:nvPr/>
          </p:nvSpPr>
          <p:spPr bwMode="auto">
            <a:xfrm>
              <a:off x="2306" y="2206"/>
              <a:ext cx="224" cy="523"/>
            </a:xfrm>
            <a:prstGeom prst="rect">
              <a:avLst/>
            </a:prstGeom>
            <a:noFill/>
            <a:ln w="9525">
              <a:noFill/>
              <a:miter lim="800000"/>
              <a:headEnd/>
              <a:tailEnd/>
            </a:ln>
          </p:spPr>
          <p:txBody>
            <a:bodyPr wrap="none" lIns="0" tIns="0" rIns="0" bIns="0">
              <a:spAutoFit/>
            </a:bodyPr>
            <a:lstStyle/>
            <a:p>
              <a:r>
                <a:rPr lang="en-US" sz="5100">
                  <a:solidFill>
                    <a:srgbClr val="000000"/>
                  </a:solidFill>
                  <a:latin typeface="Symbol" pitchFamily="18" charset="2"/>
                </a:rPr>
                <a:t>=</a:t>
              </a:r>
              <a:endParaRPr lang="en-US" b="1"/>
            </a:p>
          </p:txBody>
        </p:sp>
        <p:sp>
          <p:nvSpPr>
            <p:cNvPr id="23" name="Rectangle 24"/>
            <p:cNvSpPr>
              <a:spLocks noChangeArrowheads="1"/>
            </p:cNvSpPr>
            <p:nvPr/>
          </p:nvSpPr>
          <p:spPr bwMode="auto">
            <a:xfrm>
              <a:off x="2075" y="2253"/>
              <a:ext cx="136" cy="523"/>
            </a:xfrm>
            <a:prstGeom prst="rect">
              <a:avLst/>
            </a:prstGeom>
            <a:noFill/>
            <a:ln w="9525">
              <a:noFill/>
              <a:miter lim="800000"/>
              <a:headEnd/>
              <a:tailEnd/>
            </a:ln>
          </p:spPr>
          <p:txBody>
            <a:bodyPr lIns="0" tIns="0" rIns="0" bIns="0">
              <a:spAutoFit/>
            </a:bodyPr>
            <a:lstStyle/>
            <a:p>
              <a:r>
                <a:rPr lang="en-US" sz="5100">
                  <a:solidFill>
                    <a:srgbClr val="000000"/>
                  </a:solidFill>
                  <a:latin typeface="Times New Roman" pitchFamily="18" charset="0"/>
                </a:rPr>
                <a:t>)</a:t>
              </a:r>
              <a:endParaRPr lang="en-US" b="1"/>
            </a:p>
          </p:txBody>
        </p:sp>
        <p:sp>
          <p:nvSpPr>
            <p:cNvPr id="24" name="Rectangle 25"/>
            <p:cNvSpPr>
              <a:spLocks noChangeArrowheads="1"/>
            </p:cNvSpPr>
            <p:nvPr/>
          </p:nvSpPr>
          <p:spPr bwMode="auto">
            <a:xfrm>
              <a:off x="1709" y="2253"/>
              <a:ext cx="136" cy="523"/>
            </a:xfrm>
            <a:prstGeom prst="rect">
              <a:avLst/>
            </a:prstGeom>
            <a:noFill/>
            <a:ln w="9525">
              <a:noFill/>
              <a:miter lim="800000"/>
              <a:headEnd/>
              <a:tailEnd/>
            </a:ln>
          </p:spPr>
          <p:txBody>
            <a:bodyPr wrap="none" lIns="0" tIns="0" rIns="0" bIns="0">
              <a:spAutoFit/>
            </a:bodyPr>
            <a:lstStyle/>
            <a:p>
              <a:r>
                <a:rPr lang="en-US" sz="5100" dirty="0">
                  <a:solidFill>
                    <a:srgbClr val="000000"/>
                  </a:solidFill>
                  <a:latin typeface="Times New Roman" pitchFamily="18" charset="0"/>
                </a:rPr>
                <a:t>(</a:t>
              </a:r>
              <a:endParaRPr lang="en-US" b="1" dirty="0"/>
            </a:p>
          </p:txBody>
        </p:sp>
      </p:grpSp>
      <p:sp>
        <p:nvSpPr>
          <p:cNvPr id="25" name="Text Box 7"/>
          <p:cNvSpPr txBox="1">
            <a:spLocks noChangeArrowheads="1"/>
          </p:cNvSpPr>
          <p:nvPr/>
        </p:nvSpPr>
        <p:spPr bwMode="auto">
          <a:xfrm>
            <a:off x="685800" y="4724400"/>
            <a:ext cx="7315200" cy="1261884"/>
          </a:xfrm>
          <a:prstGeom prst="rect">
            <a:avLst/>
          </a:prstGeom>
          <a:noFill/>
          <a:ln w="25400">
            <a:noFill/>
            <a:miter lim="800000"/>
            <a:headEnd/>
            <a:tailEnd type="none" w="lg" len="lg"/>
          </a:ln>
          <a:effectLst/>
        </p:spPr>
        <p:txBody>
          <a:bodyPr wrap="square">
            <a:spAutoFit/>
          </a:bodyPr>
          <a:lstStyle/>
          <a:p>
            <a:r>
              <a:rPr lang="en-US" sz="2400" dirty="0"/>
              <a:t>The reciprocal of the </a:t>
            </a:r>
            <a:r>
              <a:rPr lang="en-US" sz="2400" dirty="0">
                <a:solidFill>
                  <a:srgbClr val="A50021"/>
                </a:solidFill>
              </a:rPr>
              <a:t>golden ratio</a:t>
            </a:r>
            <a:r>
              <a:rPr lang="en-US" sz="2400" dirty="0"/>
              <a:t>   </a:t>
            </a:r>
          </a:p>
          <a:p>
            <a:r>
              <a:rPr lang="en-US" sz="2400" dirty="0"/>
              <a:t>   = (</a:t>
            </a:r>
            <a:r>
              <a:rPr lang="en-US" sz="2400" dirty="0" err="1" smtClean="0"/>
              <a:t>sqrt</a:t>
            </a:r>
            <a:r>
              <a:rPr lang="en-US" sz="2400" dirty="0" smtClean="0"/>
              <a:t>(5</a:t>
            </a:r>
            <a:r>
              <a:rPr lang="en-US" sz="2400" dirty="0"/>
              <a:t>) - 1)/2 = 0.618033  seems to be a good choice for </a:t>
            </a:r>
            <a:r>
              <a:rPr lang="en-US" sz="2800" b="1" dirty="0">
                <a:solidFill>
                  <a:srgbClr val="FF0000"/>
                </a:solidFill>
                <a:latin typeface="Times New Roman" pitchFamily="18" charset="0"/>
              </a:rPr>
              <a:t>A</a:t>
            </a:r>
            <a:r>
              <a:rPr lang="en-US" dirty="0"/>
              <a:t> </a:t>
            </a:r>
            <a:r>
              <a:rPr lang="en-US" sz="2400" dirty="0"/>
              <a:t>(recommended by Knuth).</a:t>
            </a:r>
          </a:p>
        </p:txBody>
      </p:sp>
      <p:sp>
        <p:nvSpPr>
          <p:cNvPr id="26"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a:t>
            </a:r>
            <a:r>
              <a:rPr lang="en-US" sz="3600" dirty="0" smtClean="0">
                <a:latin typeface="Britannic Bold" pitchFamily="34" charset="0"/>
              </a:rPr>
              <a:t>Hashing of </a:t>
            </a:r>
            <a:r>
              <a:rPr lang="en-US" sz="3600" dirty="0" smtClean="0">
                <a:solidFill>
                  <a:srgbClr val="C00000"/>
                </a:solidFill>
                <a:latin typeface="Britannic Bold" pitchFamily="34" charset="0"/>
              </a:rPr>
              <a:t>strings </a:t>
            </a:r>
            <a:r>
              <a:rPr lang="en-US" sz="3600" dirty="0" smtClean="0">
                <a:solidFill>
                  <a:srgbClr val="0033CC"/>
                </a:solidFill>
                <a:latin typeface="Britannic Bold" pitchFamily="34" charset="0"/>
              </a:rPr>
              <a:t>(1/4)</a:t>
            </a:r>
          </a:p>
        </p:txBody>
      </p:sp>
      <p:sp>
        <p:nvSpPr>
          <p:cNvPr id="4100" name="Rectangle 3"/>
          <p:cNvSpPr>
            <a:spLocks noGrp="1" noChangeArrowheads="1"/>
          </p:cNvSpPr>
          <p:nvPr>
            <p:ph idx="1"/>
          </p:nvPr>
        </p:nvSpPr>
        <p:spPr>
          <a:xfrm>
            <a:off x="457200" y="1219200"/>
            <a:ext cx="8458200" cy="609600"/>
          </a:xfrm>
        </p:spPr>
        <p:txBody>
          <a:bodyPr/>
          <a:lstStyle/>
          <a:p>
            <a:pPr>
              <a:spcBef>
                <a:spcPts val="1200"/>
              </a:spcBef>
            </a:pPr>
            <a:r>
              <a:rPr lang="en-US" sz="2800" dirty="0" smtClean="0"/>
              <a:t>An example hash function for strings:</a:t>
            </a:r>
            <a:endParaRPr lang="en-US" sz="28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29</a:t>
            </a:fld>
            <a:endParaRPr lang="en-US" sz="1600" dirty="0"/>
          </a:p>
        </p:txBody>
      </p:sp>
      <p:sp>
        <p:nvSpPr>
          <p:cNvPr id="8" name="Rectangle 3"/>
          <p:cNvSpPr txBox="1">
            <a:spLocks noChangeArrowheads="1"/>
          </p:cNvSpPr>
          <p:nvPr/>
        </p:nvSpPr>
        <p:spPr bwMode="auto">
          <a:xfrm>
            <a:off x="457200" y="1981199"/>
            <a:ext cx="8229600" cy="3825875"/>
          </a:xfrm>
          <a:prstGeom prst="rect">
            <a:avLst/>
          </a:prstGeom>
          <a:noFill/>
          <a:ln w="28575">
            <a:solidFill>
              <a:schemeClr val="bg2">
                <a:lumMod val="40000"/>
                <a:lumOff val="60000"/>
              </a:schemeClr>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1" i="0" u="none" strike="noStrike" kern="0" cap="none" spc="0" normalizeH="0" baseline="0" noProof="0" dirty="0" smtClean="0">
                <a:ln>
                  <a:noFill/>
                </a:ln>
                <a:solidFill>
                  <a:srgbClr val="0000FF"/>
                </a:solidFill>
                <a:effectLst/>
                <a:uLnTx/>
                <a:uFillTx/>
                <a:latin typeface="+mn-lt"/>
                <a:ea typeface="+mn-ea"/>
                <a:cs typeface="+mn-cs"/>
              </a:rPr>
              <a:t>hash</a:t>
            </a:r>
            <a:r>
              <a:rPr kumimoji="0" lang="en-US" sz="3000" b="1" i="0" u="none" strike="noStrike" kern="0" cap="none" spc="0" normalizeH="0" baseline="0" noProof="0" dirty="0" smtClean="0">
                <a:ln>
                  <a:noFill/>
                </a:ln>
                <a:solidFill>
                  <a:schemeClr val="tx1"/>
                </a:solidFill>
                <a:effectLst/>
                <a:uLnTx/>
                <a:uFillTx/>
                <a:latin typeface="+mn-lt"/>
                <a:ea typeface="+mn-ea"/>
                <a:cs typeface="+mn-cs"/>
              </a:rPr>
              <a:t>(s)  </a:t>
            </a:r>
            <a:r>
              <a:rPr kumimoji="0" lang="en-US" sz="3000" i="0" u="none" strike="noStrike" kern="0" cap="none" spc="0" normalizeH="0" baseline="0" noProof="0" dirty="0" smtClean="0">
                <a:ln>
                  <a:noFill/>
                </a:ln>
                <a:solidFill>
                  <a:schemeClr val="tx1"/>
                </a:solidFill>
                <a:effectLst/>
                <a:uLnTx/>
                <a:uFillTx/>
                <a:latin typeface="+mn-lt"/>
                <a:ea typeface="+mn-ea"/>
                <a:cs typeface="+mn-cs"/>
              </a:rPr>
              <a:t>{</a:t>
            </a:r>
            <a:r>
              <a:rPr kumimoji="0" lang="en-US" sz="3000" b="1"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s is a string</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sum = 0</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a:t>
            </a:r>
            <a:r>
              <a:rPr kumimoji="0" lang="en-US" sz="3000" b="1" i="0" u="none" strike="noStrike" kern="0" cap="none" spc="0" normalizeH="0" baseline="0" noProof="0" dirty="0" smtClean="0">
                <a:ln>
                  <a:noFill/>
                </a:ln>
                <a:solidFill>
                  <a:schemeClr val="tx1"/>
                </a:solidFill>
                <a:effectLst/>
                <a:uLnTx/>
                <a:uFillTx/>
                <a:latin typeface="+mn-lt"/>
                <a:ea typeface="+mn-ea"/>
                <a:cs typeface="+mn-cs"/>
              </a:rPr>
              <a:t>for each</a:t>
            </a:r>
            <a:r>
              <a:rPr kumimoji="0" lang="en-US" sz="3000" b="0" i="0" u="none" strike="noStrike" kern="0" cap="none" spc="0" normalizeH="0" baseline="0" noProof="0" dirty="0" smtClean="0">
                <a:ln>
                  <a:noFill/>
                </a:ln>
                <a:solidFill>
                  <a:schemeClr val="tx1"/>
                </a:solidFill>
                <a:effectLst/>
                <a:uLnTx/>
                <a:uFillTx/>
                <a:latin typeface="+mn-lt"/>
                <a:ea typeface="+mn-ea"/>
                <a:cs typeface="+mn-cs"/>
              </a:rPr>
              <a:t> character c in s {</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sum </a:t>
            </a:r>
            <a:r>
              <a:rPr kumimoji="0" lang="en-US" sz="3000" b="1" i="0" u="none" strike="noStrike" kern="0" cap="none" spc="0" normalizeH="0" baseline="0" noProof="0" dirty="0" smtClean="0">
                <a:ln>
                  <a:noFill/>
                </a:ln>
                <a:solidFill>
                  <a:srgbClr val="A50021"/>
                </a:solidFill>
                <a:effectLst/>
                <a:uLnTx/>
                <a:uFillTx/>
                <a:latin typeface="+mn-lt"/>
                <a:ea typeface="+mn-ea"/>
                <a:cs typeface="+mn-cs"/>
              </a:rPr>
              <a:t>+=</a:t>
            </a:r>
            <a:r>
              <a:rPr kumimoji="0" lang="en-US" sz="3000" b="0" i="0" u="none" strike="noStrike" kern="0" cap="none" spc="0" normalizeH="0" baseline="0" noProof="0" dirty="0" smtClean="0">
                <a:ln>
                  <a:noFill/>
                </a:ln>
                <a:solidFill>
                  <a:schemeClr val="tx1"/>
                </a:solidFill>
                <a:effectLst/>
                <a:uLnTx/>
                <a:uFillTx/>
                <a:latin typeface="+mn-lt"/>
                <a:ea typeface="+mn-ea"/>
                <a:cs typeface="+mn-cs"/>
              </a:rPr>
              <a:t> c     </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smtClean="0">
                <a:ln>
                  <a:noFill/>
                </a:ln>
                <a:solidFill>
                  <a:srgbClr val="0000FF"/>
                </a:solidFill>
                <a:effectLst/>
                <a:uLnTx/>
                <a:uFillTx/>
                <a:latin typeface="+mn-lt"/>
                <a:ea typeface="+mn-ea"/>
                <a:cs typeface="+mn-cs"/>
              </a:rPr>
              <a:t>sum</a:t>
            </a:r>
            <a:r>
              <a:rPr kumimoji="0" lang="en-US" sz="2000" b="0" i="0" u="none" strike="noStrike" kern="0" cap="none" spc="0" normalizeH="0" baseline="0" noProof="0" dirty="0" smtClean="0">
                <a:ln>
                  <a:noFill/>
                </a:ln>
                <a:solidFill>
                  <a:schemeClr val="tx1"/>
                </a:solidFill>
                <a:effectLst/>
                <a:uLnTx/>
                <a:uFillTx/>
                <a:latin typeface="+mn-lt"/>
                <a:ea typeface="+mn-ea"/>
                <a:cs typeface="+mn-cs"/>
              </a:rPr>
              <a:t> up the </a:t>
            </a:r>
            <a:r>
              <a:rPr kumimoji="0" lang="en-US" sz="2000" b="0" i="0" u="none" strike="noStrike" kern="0" cap="none" spc="0" normalizeH="0" baseline="0" noProof="0" dirty="0" smtClean="0">
                <a:ln>
                  <a:noFill/>
                </a:ln>
                <a:solidFill>
                  <a:srgbClr val="FF0000"/>
                </a:solidFill>
                <a:effectLst/>
                <a:uLnTx/>
                <a:uFillTx/>
                <a:latin typeface="+mn-lt"/>
                <a:ea typeface="+mn-ea"/>
                <a:cs typeface="+mn-cs"/>
              </a:rPr>
              <a:t>ASCII values</a:t>
            </a:r>
            <a:r>
              <a:rPr kumimoji="0" lang="en-US" sz="2000" b="0" i="0" u="none" strike="noStrike" kern="0" cap="none" spc="0" normalizeH="0" baseline="0" noProof="0" dirty="0" smtClean="0">
                <a:ln>
                  <a:noFill/>
                </a:ln>
                <a:solidFill>
                  <a:schemeClr val="tx1"/>
                </a:solidFill>
                <a:effectLst/>
                <a:uLnTx/>
                <a:uFillTx/>
                <a:latin typeface="+mn-lt"/>
                <a:ea typeface="+mn-ea"/>
                <a:cs typeface="+mn-cs"/>
              </a:rPr>
              <a:t> of all characters</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3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lang="en-US" sz="3000" kern="0" dirty="0">
                <a:latin typeface="+mn-lt"/>
                <a:cs typeface="+mn-cs"/>
              </a:rPr>
              <a:t>	</a:t>
            </a:r>
            <a:r>
              <a:rPr kumimoji="0" lang="en-US" sz="3000" b="1" i="0" u="none" strike="noStrike" kern="0" cap="none" spc="0" normalizeH="0" baseline="0" noProof="0" dirty="0" smtClean="0">
                <a:ln>
                  <a:noFill/>
                </a:ln>
                <a:solidFill>
                  <a:schemeClr val="tx1"/>
                </a:solidFill>
                <a:effectLst/>
                <a:uLnTx/>
                <a:uFillTx/>
                <a:latin typeface="+mn-lt"/>
                <a:ea typeface="+mn-ea"/>
                <a:cs typeface="+mn-cs"/>
              </a:rPr>
              <a:t>return</a:t>
            </a:r>
            <a:r>
              <a:rPr kumimoji="0" lang="en-US" sz="3000" b="0" i="0" u="none" strike="noStrike" kern="0" cap="none" spc="0" normalizeH="0" baseline="0" noProof="0" dirty="0" smtClean="0">
                <a:ln>
                  <a:noFill/>
                </a:ln>
                <a:solidFill>
                  <a:schemeClr val="tx1"/>
                </a:solidFill>
                <a:effectLst/>
                <a:uLnTx/>
                <a:uFillTx/>
                <a:latin typeface="+mn-lt"/>
                <a:ea typeface="+mn-ea"/>
                <a:cs typeface="+mn-cs"/>
              </a:rPr>
              <a:t> sum </a:t>
            </a:r>
            <a:r>
              <a:rPr kumimoji="0" lang="en-US" sz="3000" b="1" i="0" u="none" strike="noStrike" kern="0" cap="none" spc="0" normalizeH="0" baseline="0" noProof="0" dirty="0" smtClean="0">
                <a:ln>
                  <a:noFill/>
                </a:ln>
                <a:solidFill>
                  <a:srgbClr val="A50021"/>
                </a:solidFill>
                <a:effectLst/>
                <a:uLnTx/>
                <a:uFillTx/>
                <a:latin typeface="+mn-lt"/>
                <a:ea typeface="+mn-ea"/>
                <a:cs typeface="+mn-cs"/>
              </a:rPr>
              <a:t>%</a:t>
            </a:r>
            <a:r>
              <a:rPr kumimoji="0" lang="en-US" sz="3000" b="0" i="0" u="none" strike="noStrike" kern="0" cap="none" spc="0" normalizeH="0" baseline="0" noProof="0" dirty="0" smtClean="0">
                <a:ln>
                  <a:noFill/>
                </a:ln>
                <a:solidFill>
                  <a:schemeClr val="tx1"/>
                </a:solidFill>
                <a:effectLst/>
                <a:uLnTx/>
                <a:uFillTx/>
                <a:latin typeface="+mn-lt"/>
                <a:ea typeface="+mn-ea"/>
                <a:cs typeface="+mn-cs"/>
              </a:rPr>
              <a:t> m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400" b="1"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m is the hash table size</a:t>
            </a:r>
          </a:p>
          <a:p>
            <a:pPr marL="342900" indent="-342900">
              <a:spcBef>
                <a:spcPct val="20000"/>
              </a:spcBef>
              <a:buClr>
                <a:schemeClr val="accent1"/>
              </a:buClr>
              <a:buSzPct val="65000"/>
              <a:defRPr/>
            </a:pPr>
            <a:r>
              <a:rPr lang="en-US" sz="3000" kern="0" dirty="0" smtClean="0"/>
              <a:t>}</a:t>
            </a:r>
            <a:r>
              <a:rPr kumimoji="0" lang="en-US" sz="3000" b="1" i="0" u="none" strike="noStrike" kern="0" cap="none" spc="0" normalizeH="0" baseline="0" noProof="0" dirty="0" smtClean="0">
                <a:ln>
                  <a:noFill/>
                </a:ln>
                <a:solidFill>
                  <a:schemeClr val="tx1"/>
                </a:solidFill>
                <a:effectLst/>
                <a:uLnTx/>
                <a:uFillTx/>
                <a:latin typeface="+mn-lt"/>
                <a:cs typeface="+mn-cs"/>
              </a:rPr>
              <a:t> </a:t>
            </a:r>
            <a:endParaRPr kumimoji="0" lang="en-US" sz="3000" b="1" i="0" u="none" strike="noStrike" kern="0" cap="none" spc="0" normalizeH="0" baseline="0" noProof="0" dirty="0">
              <a:ln>
                <a:noFill/>
              </a:ln>
              <a:solidFill>
                <a:schemeClr val="tx1"/>
              </a:solidFill>
              <a:effectLst/>
              <a:uLnTx/>
              <a:uFillTx/>
              <a:latin typeface="+mn-lt"/>
              <a:cs typeface="+mn-cs"/>
            </a:endParaRPr>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smtClean="0">
                <a:latin typeface="Britannic Bold" panose="020B0903060703020204" pitchFamily="34" charset="0"/>
              </a:rPr>
              <a:t>References</a:t>
            </a:r>
            <a:endParaRPr lang="en-US" sz="40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3</a:t>
            </a:fld>
            <a:endParaRPr lang="en-US" sz="1600" dirty="0"/>
          </a:p>
        </p:txBody>
      </p:sp>
      <p:graphicFrame>
        <p:nvGraphicFramePr>
          <p:cNvPr id="9" name="Diagram 8"/>
          <p:cNvGraphicFramePr/>
          <p:nvPr>
            <p:extLst>
              <p:ext uri="{D42A27DB-BD31-4B8C-83A1-F6EECF244321}">
                <p14:modId xmlns:p14="http://schemas.microsoft.com/office/powerpoint/2010/main" val="1010963246"/>
              </p:ext>
            </p:extLst>
          </p:nvPr>
        </p:nvGraphicFramePr>
        <p:xfrm>
          <a:off x="533400" y="13716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extLst>
      <p:ext uri="{BB962C8B-B14F-4D97-AF65-F5344CB8AC3E}">
        <p14:creationId xmlns:p14="http://schemas.microsoft.com/office/powerpoint/2010/main" val="3806772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a:t>
            </a:r>
            <a:r>
              <a:rPr lang="en-US" sz="3600" dirty="0" smtClean="0">
                <a:latin typeface="Britannic Bold" pitchFamily="34" charset="0"/>
              </a:rPr>
              <a:t>Hashing of </a:t>
            </a:r>
            <a:r>
              <a:rPr lang="en-US" sz="3600" dirty="0" smtClean="0">
                <a:solidFill>
                  <a:srgbClr val="C00000"/>
                </a:solidFill>
                <a:latin typeface="Britannic Bold" pitchFamily="34" charset="0"/>
              </a:rPr>
              <a:t>strings</a:t>
            </a:r>
            <a:r>
              <a:rPr lang="en-US" sz="3600" dirty="0" smtClean="0">
                <a:solidFill>
                  <a:srgbClr val="0033CC"/>
                </a:solidFill>
                <a:latin typeface="Britannic Bold" pitchFamily="34" charset="0"/>
              </a:rPr>
              <a:t>:</a:t>
            </a:r>
            <a:r>
              <a:rPr lang="en-US" sz="3600" dirty="0" smtClean="0">
                <a:solidFill>
                  <a:srgbClr val="0000FF"/>
                </a:solidFill>
                <a:latin typeface="Britannic Bold" pitchFamily="34" charset="0"/>
              </a:rPr>
              <a:t> </a:t>
            </a:r>
            <a:r>
              <a:rPr lang="en-US" sz="3600" dirty="0" smtClean="0">
                <a:solidFill>
                  <a:srgbClr val="0033CC"/>
                </a:solidFill>
                <a:latin typeface="Britannic Bold" pitchFamily="34" charset="0"/>
              </a:rPr>
              <a:t>Examples </a:t>
            </a:r>
            <a:r>
              <a:rPr lang="en-US" sz="2800" dirty="0" smtClean="0">
                <a:solidFill>
                  <a:srgbClr val="0033CC"/>
                </a:solidFill>
                <a:latin typeface="Britannic Bold" pitchFamily="34" charset="0"/>
              </a:rPr>
              <a:t>(2/4)</a:t>
            </a:r>
          </a:p>
        </p:txBody>
      </p:sp>
      <p:sp>
        <p:nvSpPr>
          <p:cNvPr id="4100" name="Rectangle 3"/>
          <p:cNvSpPr>
            <a:spLocks noGrp="1" noChangeArrowheads="1"/>
          </p:cNvSpPr>
          <p:nvPr>
            <p:ph idx="1"/>
          </p:nvPr>
        </p:nvSpPr>
        <p:spPr>
          <a:xfrm>
            <a:off x="457200" y="1219200"/>
            <a:ext cx="8458200" cy="609600"/>
          </a:xfrm>
        </p:spPr>
        <p:txBody>
          <a:bodyPr/>
          <a:lstStyle/>
          <a:p>
            <a:pPr>
              <a:spcBef>
                <a:spcPts val="1200"/>
              </a:spcBef>
              <a:buNone/>
            </a:pPr>
            <a:r>
              <a:rPr lang="en-US" sz="2800" b="1" dirty="0" smtClean="0"/>
              <a:t>hash(“Tan Ah </a:t>
            </a:r>
            <a:r>
              <a:rPr lang="en-US" sz="2800" b="1" dirty="0" err="1" smtClean="0"/>
              <a:t>Teck</a:t>
            </a:r>
            <a:r>
              <a:rPr lang="en-US" sz="2800" b="1" dirty="0" smtClean="0"/>
              <a:t>”)</a:t>
            </a:r>
            <a:endParaRPr lang="en-US" sz="2800" b="1"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30</a:t>
            </a:fld>
            <a:endParaRPr lang="en-US" sz="1600" dirty="0"/>
          </a:p>
        </p:txBody>
      </p:sp>
      <p:sp>
        <p:nvSpPr>
          <p:cNvPr id="8" name="Rectangle 3"/>
          <p:cNvSpPr txBox="1">
            <a:spLocks noChangeArrowheads="1"/>
          </p:cNvSpPr>
          <p:nvPr/>
        </p:nvSpPr>
        <p:spPr bwMode="auto">
          <a:xfrm>
            <a:off x="457200" y="1981200"/>
            <a:ext cx="8229600" cy="4191000"/>
          </a:xfrm>
          <a:prstGeom prst="rect">
            <a:avLst/>
          </a:prstGeom>
          <a:noFill/>
          <a:ln w="19050">
            <a:noFill/>
            <a:miter lim="800000"/>
            <a:headEnd/>
            <a:tailEnd/>
          </a:ln>
        </p:spPr>
        <p:txBody>
          <a:bodyPr vert="horz" wrap="square" lIns="91440" tIns="45720" rIns="91440" bIns="45720" numCol="1" anchor="t" anchorCtr="0" compatLnSpc="1">
            <a:prstTxWarp prst="textNoShape">
              <a:avLst/>
            </a:prstTxWarp>
          </a:bodyPr>
          <a:lstStyle/>
          <a:p>
            <a:pPr>
              <a:spcBef>
                <a:spcPts val="1200"/>
              </a:spcBef>
              <a:buFont typeface="Wingdings" pitchFamily="2" charset="2"/>
              <a:buNone/>
            </a:pPr>
            <a:r>
              <a:rPr lang="en-US" sz="2800" dirty="0" smtClean="0"/>
              <a:t>= (“T” + “a” + “n” + “ ” +</a:t>
            </a:r>
          </a:p>
          <a:p>
            <a:pPr>
              <a:spcBef>
                <a:spcPts val="0"/>
              </a:spcBef>
              <a:buFont typeface="Wingdings" pitchFamily="2" charset="2"/>
              <a:buNone/>
            </a:pPr>
            <a:r>
              <a:rPr lang="en-US" sz="2800" dirty="0" smtClean="0"/>
              <a:t>   “A” + “h” + “ ” +</a:t>
            </a:r>
          </a:p>
          <a:p>
            <a:pPr>
              <a:spcBef>
                <a:spcPts val="0"/>
              </a:spcBef>
              <a:buFont typeface="Wingdings" pitchFamily="2" charset="2"/>
              <a:buNone/>
            </a:pPr>
            <a:r>
              <a:rPr lang="en-US" sz="2800" dirty="0" smtClean="0"/>
              <a:t>   “T” + “e” + “c” + “k”) </a:t>
            </a:r>
            <a:r>
              <a:rPr lang="en-US" sz="2800" dirty="0" smtClean="0">
                <a:solidFill>
                  <a:srgbClr val="0000FF"/>
                </a:solidFill>
              </a:rPr>
              <a:t>%</a:t>
            </a:r>
            <a:r>
              <a:rPr lang="en-US" sz="2800" dirty="0" smtClean="0"/>
              <a:t> 11  </a:t>
            </a:r>
            <a:r>
              <a:rPr lang="en-US" sz="2800" dirty="0" smtClean="0">
                <a:solidFill>
                  <a:srgbClr val="009900"/>
                </a:solidFill>
              </a:rPr>
              <a:t>// hash table size is 11</a:t>
            </a:r>
            <a:r>
              <a:rPr lang="en-US" sz="2800" dirty="0" smtClean="0"/>
              <a:t> </a:t>
            </a:r>
          </a:p>
          <a:p>
            <a:pPr>
              <a:spcBef>
                <a:spcPts val="1200"/>
              </a:spcBef>
              <a:buFont typeface="Wingdings" pitchFamily="2" charset="2"/>
              <a:buNone/>
            </a:pPr>
            <a:r>
              <a:rPr lang="en-US" sz="2800" dirty="0" smtClean="0"/>
              <a:t>= (84 + 97 + 110 + 32 +</a:t>
            </a:r>
          </a:p>
          <a:p>
            <a:pPr>
              <a:spcBef>
                <a:spcPts val="0"/>
              </a:spcBef>
              <a:buFont typeface="Wingdings" pitchFamily="2" charset="2"/>
              <a:buNone/>
            </a:pPr>
            <a:r>
              <a:rPr lang="en-US" sz="2800" dirty="0" smtClean="0"/>
              <a:t>   65 + 104 + 32 +</a:t>
            </a:r>
          </a:p>
          <a:p>
            <a:pPr>
              <a:spcBef>
                <a:spcPts val="0"/>
              </a:spcBef>
              <a:buFont typeface="Wingdings" pitchFamily="2" charset="2"/>
              <a:buNone/>
            </a:pPr>
            <a:r>
              <a:rPr lang="en-US" sz="2800" dirty="0" smtClean="0"/>
              <a:t>   84 + 101 + 99 + 107) </a:t>
            </a:r>
            <a:r>
              <a:rPr lang="en-US" sz="2800" dirty="0" smtClean="0">
                <a:solidFill>
                  <a:srgbClr val="0000FF"/>
                </a:solidFill>
              </a:rPr>
              <a:t>%</a:t>
            </a:r>
            <a:r>
              <a:rPr lang="en-US" sz="2800" dirty="0" smtClean="0"/>
              <a:t> 11</a:t>
            </a:r>
          </a:p>
          <a:p>
            <a:pPr>
              <a:spcBef>
                <a:spcPts val="1200"/>
              </a:spcBef>
              <a:buFont typeface="Wingdings" pitchFamily="2" charset="2"/>
              <a:buNone/>
            </a:pPr>
            <a:r>
              <a:rPr lang="en-US" sz="2800" dirty="0" smtClean="0"/>
              <a:t>= 825 </a:t>
            </a:r>
            <a:r>
              <a:rPr lang="en-US" sz="2800" dirty="0" smtClean="0">
                <a:solidFill>
                  <a:srgbClr val="0000FF"/>
                </a:solidFill>
              </a:rPr>
              <a:t>%</a:t>
            </a:r>
            <a:r>
              <a:rPr lang="en-US" sz="2800" dirty="0" smtClean="0"/>
              <a:t> 11</a:t>
            </a:r>
          </a:p>
          <a:p>
            <a:pPr>
              <a:spcBef>
                <a:spcPts val="1200"/>
              </a:spcBef>
              <a:buFont typeface="Wingdings" pitchFamily="2" charset="2"/>
              <a:buNone/>
            </a:pPr>
            <a:r>
              <a:rPr lang="en-US" sz="2800" dirty="0" smtClean="0"/>
              <a:t>= 0</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endParaRPr kumimoji="0" lang="en-US"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dissolve">
                                      <p:cBhvr>
                                        <p:cTn id="18" dur="500"/>
                                        <p:tgtEl>
                                          <p:spTgt spid="8">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dissolve">
                                      <p:cBhvr>
                                        <p:cTn id="21" dur="500"/>
                                        <p:tgtEl>
                                          <p:spTgt spid="8">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dissolve">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dissolve">
                                      <p:cBhvr>
                                        <p:cTn id="29" dur="500"/>
                                        <p:tgtEl>
                                          <p:spTgt spid="8">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dissolve">
                                      <p:cBhvr>
                                        <p:cTn id="3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a:t>
            </a:r>
            <a:r>
              <a:rPr lang="en-US" sz="3600" dirty="0" smtClean="0">
                <a:latin typeface="Britannic Bold" pitchFamily="34" charset="0"/>
              </a:rPr>
              <a:t>Hashing of </a:t>
            </a:r>
            <a:r>
              <a:rPr lang="en-US" sz="3600" dirty="0" smtClean="0">
                <a:solidFill>
                  <a:srgbClr val="C00000"/>
                </a:solidFill>
                <a:latin typeface="Britannic Bold" pitchFamily="34" charset="0"/>
              </a:rPr>
              <a:t>strings</a:t>
            </a:r>
            <a:r>
              <a:rPr lang="en-US" sz="3600" dirty="0" smtClean="0">
                <a:solidFill>
                  <a:srgbClr val="0033CC"/>
                </a:solidFill>
                <a:latin typeface="Britannic Bold" pitchFamily="34" charset="0"/>
              </a:rPr>
              <a:t>: Examples </a:t>
            </a:r>
            <a:r>
              <a:rPr lang="en-US" sz="2800" dirty="0" smtClean="0">
                <a:solidFill>
                  <a:srgbClr val="0033CC"/>
                </a:solidFill>
                <a:latin typeface="Britannic Bold" pitchFamily="34" charset="0"/>
              </a:rPr>
              <a:t>(3/4)</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31</a:t>
            </a:fld>
            <a:endParaRPr lang="en-US" sz="1600" dirty="0"/>
          </a:p>
        </p:txBody>
      </p:sp>
      <p:sp>
        <p:nvSpPr>
          <p:cNvPr id="10" name="Rectangle 3"/>
          <p:cNvSpPr>
            <a:spLocks noGrp="1" noChangeArrowheads="1"/>
          </p:cNvSpPr>
          <p:nvPr>
            <p:ph idx="1"/>
          </p:nvPr>
        </p:nvSpPr>
        <p:spPr>
          <a:xfrm>
            <a:off x="457200" y="1219200"/>
            <a:ext cx="8458200" cy="4800600"/>
          </a:xfrm>
        </p:spPr>
        <p:txBody>
          <a:bodyPr/>
          <a:lstStyle/>
          <a:p>
            <a:pPr>
              <a:spcBef>
                <a:spcPts val="1200"/>
              </a:spcBef>
            </a:pPr>
            <a:r>
              <a:rPr lang="en-US" sz="2800" dirty="0" smtClean="0"/>
              <a:t>All 3 strings below have the </a:t>
            </a:r>
            <a:r>
              <a:rPr lang="en-US" sz="2800" dirty="0" smtClean="0">
                <a:solidFill>
                  <a:srgbClr val="C00000"/>
                </a:solidFill>
              </a:rPr>
              <a:t>same</a:t>
            </a:r>
            <a:r>
              <a:rPr lang="en-US" sz="2800" dirty="0" smtClean="0">
                <a:solidFill>
                  <a:srgbClr val="0000FF"/>
                </a:solidFill>
              </a:rPr>
              <a:t> hash value</a:t>
            </a:r>
            <a:r>
              <a:rPr lang="en-US" sz="2800" dirty="0" smtClean="0"/>
              <a:t>! Why?</a:t>
            </a:r>
          </a:p>
          <a:p>
            <a:pPr lvl="1">
              <a:spcBef>
                <a:spcPts val="600"/>
              </a:spcBef>
            </a:pPr>
            <a:r>
              <a:rPr lang="en-US" sz="2400" dirty="0" smtClean="0"/>
              <a:t>Lee Chin Tan</a:t>
            </a:r>
          </a:p>
          <a:p>
            <a:pPr lvl="1">
              <a:spcBef>
                <a:spcPts val="600"/>
              </a:spcBef>
            </a:pPr>
            <a:r>
              <a:rPr lang="en-US" sz="2400" dirty="0" smtClean="0"/>
              <a:t>Chen Le </a:t>
            </a:r>
            <a:r>
              <a:rPr lang="en-US" sz="2400" dirty="0" err="1" smtClean="0"/>
              <a:t>Tian</a:t>
            </a:r>
            <a:endParaRPr lang="en-US" sz="2400" dirty="0" smtClean="0"/>
          </a:p>
          <a:p>
            <a:pPr lvl="1">
              <a:spcBef>
                <a:spcPts val="600"/>
              </a:spcBef>
            </a:pPr>
            <a:r>
              <a:rPr lang="en-US" sz="2400" dirty="0" smtClean="0"/>
              <a:t>Chan Tin Lee</a:t>
            </a:r>
          </a:p>
          <a:p>
            <a:pPr>
              <a:spcBef>
                <a:spcPts val="1800"/>
              </a:spcBef>
            </a:pPr>
            <a:r>
              <a:rPr lang="en-US" sz="2800" dirty="0" smtClean="0">
                <a:solidFill>
                  <a:srgbClr val="C00000"/>
                </a:solidFill>
              </a:rPr>
              <a:t>Problem: </a:t>
            </a:r>
            <a:r>
              <a:rPr lang="en-US" sz="2800" dirty="0" smtClean="0"/>
              <a:t>This hash function value does not depend on positions of characters! – Bad </a:t>
            </a:r>
            <a:endParaRPr lang="en-US" sz="28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3 </a:t>
            </a:r>
            <a:r>
              <a:rPr lang="en-US" sz="3600" dirty="0" smtClean="0">
                <a:latin typeface="Britannic Bold" pitchFamily="34" charset="0"/>
              </a:rPr>
              <a:t>Hashing of </a:t>
            </a:r>
            <a:r>
              <a:rPr lang="en-US" sz="3600" dirty="0" smtClean="0">
                <a:solidFill>
                  <a:srgbClr val="C00000"/>
                </a:solidFill>
                <a:latin typeface="Britannic Bold" pitchFamily="34" charset="0"/>
              </a:rPr>
              <a:t>strings </a:t>
            </a:r>
            <a:r>
              <a:rPr lang="en-US" sz="3600" dirty="0" smtClean="0">
                <a:solidFill>
                  <a:srgbClr val="0033CC"/>
                </a:solidFill>
                <a:latin typeface="Britannic Bold" pitchFamily="34" charset="0"/>
              </a:rPr>
              <a:t>(4/4)</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32</a:t>
            </a:fld>
            <a:endParaRPr lang="en-US" sz="1600" dirty="0"/>
          </a:p>
        </p:txBody>
      </p:sp>
      <p:sp>
        <p:nvSpPr>
          <p:cNvPr id="10" name="Rectangle 3"/>
          <p:cNvSpPr>
            <a:spLocks noGrp="1" noChangeArrowheads="1"/>
          </p:cNvSpPr>
          <p:nvPr>
            <p:ph idx="1"/>
          </p:nvPr>
        </p:nvSpPr>
        <p:spPr>
          <a:xfrm>
            <a:off x="457200" y="1143000"/>
            <a:ext cx="8458200" cy="1290608"/>
          </a:xfrm>
        </p:spPr>
        <p:txBody>
          <a:bodyPr/>
          <a:lstStyle/>
          <a:p>
            <a:pPr>
              <a:spcBef>
                <a:spcPts val="1200"/>
              </a:spcBef>
            </a:pPr>
            <a:r>
              <a:rPr lang="en-US" sz="2800" dirty="0" smtClean="0"/>
              <a:t>A better hash function for strings is to “shift” the sum after each character, so that the positions of the characters affect the hash value.</a:t>
            </a:r>
          </a:p>
        </p:txBody>
      </p:sp>
      <p:sp>
        <p:nvSpPr>
          <p:cNvPr id="8" name="Rectangle 3"/>
          <p:cNvSpPr txBox="1">
            <a:spLocks noChangeArrowheads="1"/>
          </p:cNvSpPr>
          <p:nvPr/>
        </p:nvSpPr>
        <p:spPr bwMode="auto">
          <a:xfrm>
            <a:off x="533400" y="2550304"/>
            <a:ext cx="8077200" cy="2895600"/>
          </a:xfrm>
          <a:prstGeom prst="rect">
            <a:avLst/>
          </a:prstGeom>
          <a:noFill/>
          <a:ln w="28575">
            <a:solidFill>
              <a:schemeClr val="bg2">
                <a:lumMod val="40000"/>
                <a:lumOff val="60000"/>
              </a:schemeClr>
            </a:solidFill>
            <a:miter lim="800000"/>
            <a:headEnd/>
            <a:tailEnd/>
          </a:ln>
        </p:spPr>
        <p:txBody>
          <a:bodyPr vert="horz" wrap="square" lIns="91440" tIns="45720" rIns="91440" bIns="45720" numCol="1" anchor="t" anchorCtr="0" compatLnSpc="1">
            <a:prstTxWarp prst="textNoShape">
              <a:avLst/>
            </a:prstTxWarp>
          </a:bodyPr>
          <a:lstStyle/>
          <a:p>
            <a:pPr marL="111125"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800" b="1" i="0" u="none" strike="noStrike" kern="0" cap="none" spc="0" normalizeH="0" baseline="0" noProof="0" dirty="0" smtClean="0">
                <a:ln>
                  <a:noFill/>
                </a:ln>
                <a:solidFill>
                  <a:srgbClr val="0000FF"/>
                </a:solidFill>
                <a:effectLst/>
                <a:uLnTx/>
                <a:uFillTx/>
                <a:latin typeface="+mn-lt"/>
                <a:cs typeface="+mn-cs"/>
              </a:rPr>
              <a:t>hash</a:t>
            </a:r>
            <a:r>
              <a:rPr kumimoji="0" lang="en-US" sz="2800" b="1" i="0" u="none" strike="noStrike" kern="0" cap="none" spc="0" normalizeH="0" baseline="0" noProof="0" dirty="0" smtClean="0">
                <a:ln>
                  <a:noFill/>
                </a:ln>
                <a:solidFill>
                  <a:schemeClr val="tx1"/>
                </a:solidFill>
                <a:effectLst/>
                <a:uLnTx/>
                <a:uFillTx/>
                <a:latin typeface="+mn-lt"/>
                <a:cs typeface="+mn-cs"/>
              </a:rPr>
              <a:t>(s)</a:t>
            </a:r>
          </a:p>
          <a:p>
            <a:pPr marL="111125"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cs typeface="+mn-cs"/>
              </a:rPr>
              <a:t>	sum = 0</a:t>
            </a:r>
          </a:p>
          <a:p>
            <a:pPr marL="111125"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cs typeface="+mn-cs"/>
              </a:rPr>
              <a:t>	</a:t>
            </a:r>
            <a:r>
              <a:rPr kumimoji="0" lang="en-US" sz="2800" b="1" i="0" u="none" strike="noStrike" kern="0" cap="none" spc="0" normalizeH="0" baseline="0" noProof="0" dirty="0" smtClean="0">
                <a:ln>
                  <a:noFill/>
                </a:ln>
                <a:solidFill>
                  <a:schemeClr val="tx1"/>
                </a:solidFill>
                <a:effectLst/>
                <a:uLnTx/>
                <a:uFillTx/>
                <a:latin typeface="+mn-lt"/>
                <a:cs typeface="+mn-cs"/>
              </a:rPr>
              <a:t>for each</a:t>
            </a:r>
            <a:r>
              <a:rPr kumimoji="0" lang="en-US" sz="2800" b="0" i="0" u="none" strike="noStrike" kern="0" cap="none" spc="0" normalizeH="0" baseline="0" noProof="0" dirty="0" smtClean="0">
                <a:ln>
                  <a:noFill/>
                </a:ln>
                <a:solidFill>
                  <a:schemeClr val="tx1"/>
                </a:solidFill>
                <a:effectLst/>
                <a:uLnTx/>
                <a:uFillTx/>
                <a:latin typeface="+mn-lt"/>
                <a:cs typeface="+mn-cs"/>
              </a:rPr>
              <a:t> character c in s {</a:t>
            </a:r>
          </a:p>
          <a:p>
            <a:pPr marL="111125"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cs typeface="+mn-cs"/>
              </a:rPr>
              <a:t>		sum = </a:t>
            </a:r>
            <a:r>
              <a:rPr kumimoji="0" lang="en-US" sz="2800" b="0" i="0" u="none" strike="noStrike" kern="0" cap="none" spc="0" normalizeH="0" baseline="0" noProof="0" dirty="0" smtClean="0">
                <a:ln>
                  <a:noFill/>
                </a:ln>
                <a:solidFill>
                  <a:srgbClr val="FF0000"/>
                </a:solidFill>
                <a:effectLst/>
                <a:uLnTx/>
                <a:uFillTx/>
                <a:latin typeface="+mn-lt"/>
                <a:cs typeface="+mn-cs"/>
              </a:rPr>
              <a:t>sum*</a:t>
            </a:r>
            <a:r>
              <a:rPr kumimoji="0" lang="en-US" sz="2800" b="0" i="0" u="none" strike="noStrike" kern="0" cap="none" spc="0" normalizeH="0" baseline="0" noProof="0" dirty="0" smtClean="0">
                <a:ln>
                  <a:noFill/>
                </a:ln>
                <a:solidFill>
                  <a:srgbClr val="009900"/>
                </a:solidFill>
                <a:effectLst/>
                <a:uLnTx/>
                <a:uFillTx/>
                <a:latin typeface="+mn-lt"/>
                <a:cs typeface="+mn-cs"/>
              </a:rPr>
              <a:t>31</a:t>
            </a:r>
            <a:r>
              <a:rPr kumimoji="0" lang="en-US" sz="2800" b="0" i="0" u="none" strike="noStrike" kern="0" cap="none" spc="0" normalizeH="0" baseline="0" noProof="0" dirty="0" smtClean="0">
                <a:ln>
                  <a:noFill/>
                </a:ln>
                <a:solidFill>
                  <a:schemeClr val="tx1"/>
                </a:solidFill>
                <a:effectLst/>
                <a:uLnTx/>
                <a:uFillTx/>
                <a:latin typeface="+mn-lt"/>
                <a:cs typeface="+mn-cs"/>
              </a:rPr>
              <a:t> + c</a:t>
            </a:r>
          </a:p>
          <a:p>
            <a:pPr marL="111125"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800" b="0" i="0" u="none" strike="noStrike" kern="0" cap="none" spc="0" normalizeH="0" baseline="0" noProof="0" dirty="0" smtClean="0">
                <a:ln>
                  <a:noFill/>
                </a:ln>
                <a:solidFill>
                  <a:schemeClr val="tx1"/>
                </a:solidFill>
                <a:effectLst/>
                <a:uLnTx/>
                <a:uFillTx/>
                <a:latin typeface="+mn-lt"/>
                <a:cs typeface="+mn-cs"/>
              </a:rPr>
              <a:t>	}</a:t>
            </a:r>
          </a:p>
          <a:p>
            <a:pPr marL="111125"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lang="en-US" sz="2800" kern="0" dirty="0">
                <a:latin typeface="+mn-lt"/>
                <a:cs typeface="+mn-cs"/>
              </a:rPr>
              <a:t>	</a:t>
            </a:r>
            <a:r>
              <a:rPr kumimoji="0" lang="en-US" sz="2800" b="1" i="0" u="none" strike="noStrike" kern="0" cap="none" spc="0" normalizeH="0" baseline="0" noProof="0" dirty="0" smtClean="0">
                <a:ln>
                  <a:noFill/>
                </a:ln>
                <a:solidFill>
                  <a:schemeClr val="tx1"/>
                </a:solidFill>
                <a:effectLst/>
                <a:uLnTx/>
                <a:uFillTx/>
                <a:latin typeface="+mn-lt"/>
                <a:cs typeface="+mn-cs"/>
              </a:rPr>
              <a:t>return</a:t>
            </a:r>
            <a:r>
              <a:rPr kumimoji="0" lang="en-US" sz="2800" b="0" i="0" u="none" strike="noStrike" kern="0" cap="none" spc="0" normalizeH="0" baseline="0" noProof="0" dirty="0" smtClean="0">
                <a:ln>
                  <a:noFill/>
                </a:ln>
                <a:solidFill>
                  <a:schemeClr val="tx1"/>
                </a:solidFill>
                <a:effectLst/>
                <a:uLnTx/>
                <a:uFillTx/>
                <a:latin typeface="+mn-lt"/>
                <a:cs typeface="+mn-cs"/>
              </a:rPr>
              <a:t> sum </a:t>
            </a:r>
            <a:r>
              <a:rPr kumimoji="0" lang="en-US" sz="2800" b="0" i="0" u="none" strike="noStrike" kern="0" cap="none" spc="0" normalizeH="0" baseline="0" noProof="0" dirty="0" smtClean="0">
                <a:ln>
                  <a:noFill/>
                </a:ln>
                <a:solidFill>
                  <a:srgbClr val="0000FF"/>
                </a:solidFill>
                <a:effectLst/>
                <a:uLnTx/>
                <a:uFillTx/>
                <a:latin typeface="+mn-lt"/>
                <a:cs typeface="+mn-cs"/>
              </a:rPr>
              <a:t>%</a:t>
            </a:r>
            <a:r>
              <a:rPr kumimoji="0" lang="en-US" sz="2800" b="0" i="0" u="none" strike="noStrike" kern="0" cap="none" spc="0" normalizeH="0" baseline="0" noProof="0" dirty="0" smtClean="0">
                <a:ln>
                  <a:noFill/>
                </a:ln>
                <a:solidFill>
                  <a:schemeClr val="tx1"/>
                </a:solidFill>
                <a:effectLst/>
                <a:uLnTx/>
                <a:uFillTx/>
                <a:latin typeface="+mn-lt"/>
                <a:cs typeface="+mn-cs"/>
              </a:rPr>
              <a:t> m      </a:t>
            </a:r>
            <a:r>
              <a:rPr kumimoji="0" lang="en-US" sz="3000" b="0"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m is the hash table size</a:t>
            </a:r>
          </a:p>
        </p:txBody>
      </p:sp>
      <p:sp>
        <p:nvSpPr>
          <p:cNvPr id="9" name="TextBox 8"/>
          <p:cNvSpPr txBox="1"/>
          <p:nvPr/>
        </p:nvSpPr>
        <p:spPr>
          <a:xfrm>
            <a:off x="685800" y="5562600"/>
            <a:ext cx="7543800" cy="461665"/>
          </a:xfrm>
          <a:prstGeom prst="rect">
            <a:avLst/>
          </a:prstGeom>
          <a:noFill/>
        </p:spPr>
        <p:txBody>
          <a:bodyPr wrap="square" rtlCol="0">
            <a:spAutoFit/>
          </a:bodyPr>
          <a:lstStyle/>
          <a:p>
            <a:r>
              <a:rPr lang="en-US" sz="2400" dirty="0" smtClean="0"/>
              <a:t>Java’s </a:t>
            </a:r>
            <a:r>
              <a:rPr lang="en-US" sz="2400" dirty="0" err="1" smtClean="0"/>
              <a:t>String.hashCode</a:t>
            </a:r>
            <a:r>
              <a:rPr lang="en-US" sz="2400" dirty="0" smtClean="0"/>
              <a:t>() uses *31 as well.</a:t>
            </a:r>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itchFamily="34" charset="0"/>
              </a:rPr>
              <a:t>4</a:t>
            </a:r>
            <a:r>
              <a:rPr lang="en-US" sz="4400" dirty="0" smtClean="0">
                <a:latin typeface="Britannic Bold" pitchFamily="34" charset="0"/>
              </a:rPr>
              <a:t> Collision Resolution</a:t>
            </a:r>
          </a:p>
        </p:txBody>
      </p:sp>
      <p:sp>
        <p:nvSpPr>
          <p:cNvPr id="33795" name="Rectangle 5"/>
          <p:cNvSpPr>
            <a:spLocks noGrp="1" noChangeArrowheads="1"/>
          </p:cNvSpPr>
          <p:nvPr>
            <p:ph type="subTitle" idx="1"/>
          </p:nvPr>
        </p:nvSpPr>
        <p:spPr/>
        <p:txBody>
          <a:bodyPr/>
          <a:lstStyle/>
          <a:p>
            <a:pPr eaLnBrk="1" hangingPunct="1"/>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4 </a:t>
            </a:r>
            <a:r>
              <a:rPr lang="en-US" sz="3600" dirty="0" smtClean="0">
                <a:latin typeface="Britannic Bold" pitchFamily="34" charset="0"/>
              </a:rPr>
              <a:t>Probability of Collision (1/2)</a:t>
            </a:r>
          </a:p>
        </p:txBody>
      </p:sp>
      <p:sp>
        <p:nvSpPr>
          <p:cNvPr id="4100" name="Rectangle 3"/>
          <p:cNvSpPr>
            <a:spLocks noGrp="1" noChangeArrowheads="1"/>
          </p:cNvSpPr>
          <p:nvPr>
            <p:ph idx="1"/>
          </p:nvPr>
        </p:nvSpPr>
        <p:spPr>
          <a:xfrm>
            <a:off x="457200" y="1143000"/>
            <a:ext cx="8229600" cy="1828800"/>
          </a:xfrm>
        </p:spPr>
        <p:txBody>
          <a:bodyPr/>
          <a:lstStyle/>
          <a:p>
            <a:pPr>
              <a:spcBef>
                <a:spcPts val="600"/>
              </a:spcBef>
            </a:pPr>
            <a:r>
              <a:rPr lang="en-US" sz="2400" b="1" dirty="0" smtClean="0">
                <a:solidFill>
                  <a:srgbClr val="CC0000"/>
                </a:solidFill>
              </a:rPr>
              <a:t>von Mises Paradox </a:t>
            </a:r>
            <a:r>
              <a:rPr lang="en-US" sz="2400" b="1" dirty="0" smtClean="0">
                <a:solidFill>
                  <a:srgbClr val="3333FF"/>
                </a:solidFill>
              </a:rPr>
              <a:t>(The Birthday Paradox)</a:t>
            </a:r>
            <a:r>
              <a:rPr lang="en-US" sz="2400" dirty="0" smtClean="0"/>
              <a:t>: </a:t>
            </a:r>
            <a:br>
              <a:rPr lang="en-US" sz="2400" dirty="0" smtClean="0"/>
            </a:br>
            <a:r>
              <a:rPr lang="en-US" sz="2400" dirty="0" smtClean="0"/>
              <a:t>“How many people must be in a room before the probability that some </a:t>
            </a:r>
            <a:r>
              <a:rPr lang="en-US" sz="2400" dirty="0" smtClean="0">
                <a:solidFill>
                  <a:srgbClr val="0033CC"/>
                </a:solidFill>
              </a:rPr>
              <a:t>share a birthday</a:t>
            </a:r>
            <a:r>
              <a:rPr lang="en-US" sz="2400" dirty="0" smtClean="0"/>
              <a:t>, ignoring the year and leap days, becomes at least 50 percent?”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34</a:t>
            </a:fld>
            <a:endParaRPr lang="en-US" sz="1600" dirty="0"/>
          </a:p>
        </p:txBody>
      </p:sp>
      <p:sp>
        <p:nvSpPr>
          <p:cNvPr id="8" name="Rectangle 3"/>
          <p:cNvSpPr txBox="1">
            <a:spLocks noChangeArrowheads="1"/>
          </p:cNvSpPr>
          <p:nvPr/>
        </p:nvSpPr>
        <p:spPr bwMode="auto">
          <a:xfrm>
            <a:off x="533400" y="2890684"/>
            <a:ext cx="8300885" cy="1452716"/>
          </a:xfrm>
          <a:prstGeom prst="rect">
            <a:avLst/>
          </a:prstGeom>
          <a:noFill/>
          <a:ln w="28575">
            <a:solidFill>
              <a:schemeClr val="bg2">
                <a:lumMod val="40000"/>
                <a:lumOff val="60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Q(</a:t>
            </a:r>
            <a:r>
              <a:rPr kumimoji="0" lang="en-US" sz="2400" b="0" i="1" u="none" strike="noStrike" kern="0" cap="none" spc="0" normalizeH="0" baseline="0" noProof="0" dirty="0" smtClean="0">
                <a:ln>
                  <a:noFill/>
                </a:ln>
                <a:solidFill>
                  <a:schemeClr val="tx1"/>
                </a:solidFill>
                <a:effectLst/>
                <a:uLnTx/>
                <a:uFillTx/>
                <a:latin typeface="+mn-lt"/>
                <a:ea typeface="+mn-ea"/>
                <a:cs typeface="+mn-cs"/>
              </a:rPr>
              <a:t>n</a:t>
            </a:r>
            <a:r>
              <a:rPr kumimoji="0" lang="en-US" sz="2400" b="0" i="0" u="none" strike="noStrike" kern="0" cap="none" spc="0" normalizeH="0" baseline="0" noProof="0" dirty="0" smtClean="0">
                <a:ln>
                  <a:noFill/>
                </a:ln>
                <a:solidFill>
                  <a:schemeClr val="tx1"/>
                </a:solidFill>
                <a:effectLst/>
                <a:uLnTx/>
                <a:uFillTx/>
                <a:latin typeface="+mn-lt"/>
                <a:ea typeface="+mn-ea"/>
                <a:cs typeface="+mn-cs"/>
              </a:rPr>
              <a:t>) = Probability of </a:t>
            </a:r>
            <a:r>
              <a:rPr kumimoji="0" lang="en-US" sz="2400" b="0" i="0" u="none" strike="noStrike" kern="0" cap="none" spc="0" normalizeH="0" baseline="0" noProof="0" dirty="0" smtClean="0">
                <a:ln>
                  <a:noFill/>
                </a:ln>
                <a:solidFill>
                  <a:srgbClr val="FF0000"/>
                </a:solidFill>
                <a:effectLst/>
                <a:uLnTx/>
                <a:uFillTx/>
                <a:latin typeface="+mn-lt"/>
                <a:ea typeface="+mn-ea"/>
                <a:cs typeface="+mn-cs"/>
              </a:rPr>
              <a:t>unique</a:t>
            </a:r>
            <a:r>
              <a:rPr kumimoji="0" lang="en-US" sz="2400" b="0" i="0" u="none" strike="noStrike" kern="0" cap="none" spc="0" normalizeH="0" baseline="0" noProof="0" dirty="0" smtClean="0">
                <a:ln>
                  <a:noFill/>
                </a:ln>
                <a:solidFill>
                  <a:schemeClr val="tx1"/>
                </a:solidFill>
                <a:effectLst/>
                <a:uLnTx/>
                <a:uFillTx/>
                <a:latin typeface="+mn-lt"/>
                <a:ea typeface="+mn-ea"/>
                <a:cs typeface="+mn-cs"/>
              </a:rPr>
              <a:t> birthday for </a:t>
            </a:r>
            <a:r>
              <a:rPr kumimoji="0" lang="en-US" sz="2400" b="0" i="1" u="none" strike="noStrike" kern="0" cap="none" spc="0" normalizeH="0" baseline="0" noProof="0" dirty="0" smtClean="0">
                <a:ln>
                  <a:noFill/>
                </a:ln>
                <a:solidFill>
                  <a:schemeClr val="tx1"/>
                </a:solidFill>
                <a:effectLst/>
                <a:uLnTx/>
                <a:uFillTx/>
                <a:latin typeface="+mn-lt"/>
                <a:ea typeface="+mn-ea"/>
                <a:cs typeface="+mn-cs"/>
              </a:rPr>
              <a:t>n</a:t>
            </a:r>
            <a:r>
              <a:rPr kumimoji="0" lang="en-US" sz="2400" b="0" i="0" u="none" strike="noStrike" kern="0" cap="none" spc="0" normalizeH="0" baseline="0" noProof="0" dirty="0" smtClean="0">
                <a:ln>
                  <a:noFill/>
                </a:ln>
                <a:solidFill>
                  <a:schemeClr val="tx1"/>
                </a:solidFill>
                <a:effectLst/>
                <a:uLnTx/>
                <a:uFillTx/>
                <a:latin typeface="+mn-lt"/>
                <a:ea typeface="+mn-ea"/>
                <a:cs typeface="+mn-cs"/>
              </a:rPr>
              <a:t> people</a:t>
            </a:r>
          </a:p>
          <a:p>
            <a:pPr marL="0"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endParaRPr kumimoji="0" lang="en-US" sz="1000" b="0" i="0" u="none" strike="noStrike" kern="0" cap="none" spc="0" normalizeH="0" baseline="0" noProof="0" dirty="0" smtClean="0">
              <a:ln>
                <a:noFill/>
              </a:ln>
              <a:solidFill>
                <a:schemeClr val="tx1"/>
              </a:solidFill>
              <a:effectLst/>
              <a:uLnTx/>
              <a:uFillTx/>
              <a:latin typeface="+mn-lt"/>
              <a:ea typeface="+mn-ea"/>
              <a:cs typeface="+mn-cs"/>
            </a:endParaRPr>
          </a:p>
        </p:txBody>
      </p:sp>
      <p:graphicFrame>
        <p:nvGraphicFramePr>
          <p:cNvPr id="223233" name="Object 1"/>
          <p:cNvGraphicFramePr>
            <a:graphicFrameLocks noChangeAspect="1"/>
          </p:cNvGraphicFramePr>
          <p:nvPr>
            <p:extLst>
              <p:ext uri="{D42A27DB-BD31-4B8C-83A1-F6EECF244321}">
                <p14:modId xmlns:p14="http://schemas.microsoft.com/office/powerpoint/2010/main" val="3530156365"/>
              </p:ext>
            </p:extLst>
          </p:nvPr>
        </p:nvGraphicFramePr>
        <p:xfrm>
          <a:off x="1586681" y="3326452"/>
          <a:ext cx="5597525" cy="881062"/>
        </p:xfrm>
        <a:graphic>
          <a:graphicData uri="http://schemas.openxmlformats.org/presentationml/2006/ole">
            <mc:AlternateContent xmlns:mc="http://schemas.openxmlformats.org/markup-compatibility/2006">
              <mc:Choice xmlns:v="urn:schemas-microsoft-com:vml" Requires="v">
                <p:oleObj spid="_x0000_s223365" name="Equation" r:id="rId4" imgW="2171520" imgH="393480" progId="Equation.3">
                  <p:embed/>
                </p:oleObj>
              </mc:Choice>
              <mc:Fallback>
                <p:oleObj name="Equation" r:id="rId4" imgW="2171520" imgH="393480" progId="Equation.3">
                  <p:embed/>
                  <p:pic>
                    <p:nvPicPr>
                      <p:cNvPr id="0" name="Picture 1"/>
                      <p:cNvPicPr>
                        <a:picLocks noChangeAspect="1" noChangeArrowheads="1"/>
                      </p:cNvPicPr>
                      <p:nvPr/>
                    </p:nvPicPr>
                    <p:blipFill>
                      <a:blip r:embed="rId5"/>
                      <a:srcRect/>
                      <a:stretch>
                        <a:fillRect/>
                      </a:stretch>
                    </p:blipFill>
                    <p:spPr bwMode="auto">
                      <a:xfrm>
                        <a:off x="1586681" y="3326452"/>
                        <a:ext cx="5597525"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
          <p:cNvSpPr txBox="1">
            <a:spLocks noChangeArrowheads="1"/>
          </p:cNvSpPr>
          <p:nvPr/>
        </p:nvSpPr>
        <p:spPr bwMode="auto">
          <a:xfrm>
            <a:off x="533400" y="4562167"/>
            <a:ext cx="8300885" cy="1794822"/>
          </a:xfrm>
          <a:prstGeom prst="rect">
            <a:avLst/>
          </a:prstGeom>
          <a:noFill/>
          <a:ln w="28575">
            <a:solidFill>
              <a:schemeClr val="bg2">
                <a:lumMod val="40000"/>
                <a:lumOff val="60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t>
            </a:r>
            <a:r>
              <a:rPr kumimoji="0" lang="en-US" sz="2400" b="0" i="1" u="none" strike="noStrike" kern="0" cap="none" spc="0" normalizeH="0" baseline="0" noProof="0" dirty="0" smtClean="0">
                <a:ln>
                  <a:noFill/>
                </a:ln>
                <a:solidFill>
                  <a:schemeClr val="tx1"/>
                </a:solidFill>
                <a:effectLst/>
                <a:uLnTx/>
                <a:uFillTx/>
                <a:latin typeface="+mn-lt"/>
                <a:ea typeface="+mn-ea"/>
                <a:cs typeface="+mn-cs"/>
              </a:rPr>
              <a:t>n</a:t>
            </a:r>
            <a:r>
              <a:rPr kumimoji="0" lang="en-US" sz="2400" b="0" i="0" u="none" strike="noStrike" kern="0" cap="none" spc="0" normalizeH="0" baseline="0" noProof="0" dirty="0" smtClean="0">
                <a:ln>
                  <a:noFill/>
                </a:ln>
                <a:solidFill>
                  <a:schemeClr val="tx1"/>
                </a:solidFill>
                <a:effectLst/>
                <a:uLnTx/>
                <a:uFillTx/>
                <a:latin typeface="+mn-lt"/>
                <a:ea typeface="+mn-ea"/>
                <a:cs typeface="+mn-cs"/>
              </a:rPr>
              <a:t>) = Probability of </a:t>
            </a:r>
            <a:r>
              <a:rPr kumimoji="0" lang="en-US" sz="2400" b="0" i="0" u="none" strike="noStrike" kern="0" cap="none" spc="0" normalizeH="0" baseline="0" noProof="0" dirty="0" smtClean="0">
                <a:ln>
                  <a:noFill/>
                </a:ln>
                <a:solidFill>
                  <a:srgbClr val="FF0000"/>
                </a:solidFill>
                <a:effectLst/>
                <a:uLnTx/>
                <a:uFillTx/>
                <a:latin typeface="+mn-lt"/>
                <a:ea typeface="+mn-ea"/>
                <a:cs typeface="+mn-cs"/>
              </a:rPr>
              <a:t>collisions</a:t>
            </a:r>
            <a:r>
              <a:rPr kumimoji="0" lang="en-US" sz="2400" b="0" i="0" u="none" strike="noStrike" kern="0" cap="none" spc="0" normalizeH="0" baseline="0" noProof="0" dirty="0" smtClean="0">
                <a:ln>
                  <a:noFill/>
                </a:ln>
                <a:solidFill>
                  <a:schemeClr val="tx1"/>
                </a:solidFill>
                <a:effectLst/>
                <a:uLnTx/>
                <a:uFillTx/>
                <a:latin typeface="+mn-lt"/>
                <a:ea typeface="+mn-ea"/>
                <a:cs typeface="+mn-cs"/>
              </a:rPr>
              <a:t> (same birthday) for </a:t>
            </a:r>
            <a:r>
              <a:rPr kumimoji="0" lang="en-US" sz="2400" b="0" i="1" u="none" strike="noStrike" kern="0" cap="none" spc="0" normalizeH="0" baseline="0" noProof="0" dirty="0" smtClean="0">
                <a:ln>
                  <a:noFill/>
                </a:ln>
                <a:solidFill>
                  <a:schemeClr val="tx1"/>
                </a:solidFill>
                <a:effectLst/>
                <a:uLnTx/>
                <a:uFillTx/>
                <a:latin typeface="+mn-lt"/>
                <a:ea typeface="+mn-ea"/>
                <a:cs typeface="+mn-cs"/>
              </a:rPr>
              <a:t>n</a:t>
            </a:r>
            <a:r>
              <a:rPr kumimoji="0" lang="en-US" sz="2400" b="0" i="0" u="none" strike="noStrike" kern="0" cap="none" spc="0" normalizeH="0" baseline="0" noProof="0" dirty="0" smtClean="0">
                <a:ln>
                  <a:noFill/>
                </a:ln>
                <a:solidFill>
                  <a:schemeClr val="tx1"/>
                </a:solidFill>
                <a:effectLst/>
                <a:uLnTx/>
                <a:uFillTx/>
                <a:latin typeface="+mn-lt"/>
                <a:ea typeface="+mn-ea"/>
                <a:cs typeface="+mn-cs"/>
              </a:rPr>
              <a:t> people</a:t>
            </a:r>
          </a:p>
          <a:p>
            <a:pPr marL="0" marR="0" lvl="0" indent="0" algn="l" defTabSz="914400" rtl="0" eaLnBrk="1" fontAlgn="base" latinLnBrk="0" hangingPunct="1">
              <a:lnSpc>
                <a:spcPct val="90000"/>
              </a:lnSpc>
              <a:spcBef>
                <a:spcPct val="20000"/>
              </a:spcBef>
              <a:spcAft>
                <a:spcPts val="600"/>
              </a:spcAft>
              <a:buClr>
                <a:schemeClr val="accent1"/>
              </a:buClr>
              <a:buSzPct val="65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 1 – Q(</a:t>
            </a:r>
            <a:r>
              <a:rPr kumimoji="0" lang="en-US" sz="2400" b="0" i="1" u="none" strike="noStrike" kern="0" cap="none" spc="0" normalizeH="0" baseline="0" noProof="0" dirty="0" smtClean="0">
                <a:ln>
                  <a:noFill/>
                </a:ln>
                <a:solidFill>
                  <a:schemeClr val="tx1"/>
                </a:solidFill>
                <a:effectLst/>
                <a:uLnTx/>
                <a:uFillTx/>
                <a:latin typeface="+mn-lt"/>
                <a:ea typeface="+mn-ea"/>
                <a:cs typeface="+mn-cs"/>
              </a:rPr>
              <a:t>n</a:t>
            </a:r>
            <a:r>
              <a:rPr kumimoji="0" lang="en-US" sz="2400" b="0" i="0" u="none" strike="noStrike" kern="0" cap="none" spc="0" normalizeH="0" baseline="0" noProof="0" dirty="0" smtClean="0">
                <a:ln>
                  <a:noFill/>
                </a:ln>
                <a:solidFill>
                  <a:schemeClr val="tx1"/>
                </a:solidFill>
                <a:effectLst/>
                <a:uLnTx/>
                <a:uFillTx/>
                <a:latin typeface="+mn-lt"/>
                <a:ea typeface="+mn-ea"/>
                <a:cs typeface="+mn-cs"/>
              </a:rPr>
              <a:t>)</a:t>
            </a:r>
            <a:endParaRPr kumimoji="0" lang="en-US" sz="105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t>
            </a:r>
            <a:r>
              <a:rPr kumimoji="0" lang="en-US" sz="2400" b="1" i="0" u="none" strike="noStrike" kern="0" cap="none" spc="0" normalizeH="0" baseline="0" noProof="0" dirty="0" smtClean="0">
                <a:ln>
                  <a:noFill/>
                </a:ln>
                <a:solidFill>
                  <a:srgbClr val="FF0000"/>
                </a:solidFill>
                <a:effectLst/>
                <a:uLnTx/>
                <a:uFillTx/>
                <a:latin typeface="+mn-lt"/>
                <a:ea typeface="+mn-ea"/>
                <a:cs typeface="+mn-cs"/>
              </a:rPr>
              <a:t>23</a:t>
            </a:r>
            <a:r>
              <a:rPr kumimoji="0" lang="en-US" sz="2400" b="0" i="0" u="none" strike="noStrike" kern="0" cap="none" spc="0" normalizeH="0" baseline="0" noProof="0" dirty="0" smtClean="0">
                <a:ln>
                  <a:noFill/>
                </a:ln>
                <a:solidFill>
                  <a:schemeClr val="tx1"/>
                </a:solidFill>
                <a:effectLst/>
                <a:uLnTx/>
                <a:uFillTx/>
                <a:latin typeface="+mn-lt"/>
                <a:ea typeface="+mn-ea"/>
                <a:cs typeface="+mn-cs"/>
              </a:rPr>
              <a:t>) = </a:t>
            </a:r>
            <a:r>
              <a:rPr kumimoji="0" lang="en-US" sz="2400" b="0" i="0" u="none" strike="noStrike" kern="0" cap="none" spc="0" normalizeH="0" baseline="0" noProof="0" dirty="0" smtClean="0">
                <a:ln>
                  <a:noFill/>
                </a:ln>
                <a:solidFill>
                  <a:srgbClr val="0000FF"/>
                </a:solidFill>
                <a:effectLst/>
                <a:uLnTx/>
                <a:uFillTx/>
                <a:latin typeface="+mn-lt"/>
                <a:ea typeface="+mn-ea"/>
                <a:cs typeface="+mn-cs"/>
              </a:rPr>
              <a:t>0.507</a:t>
            </a:r>
          </a:p>
          <a:p>
            <a:pPr marL="0" marR="0" lvl="0" indent="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lang="en-US" sz="2400" kern="0" dirty="0" smtClean="0">
                <a:latin typeface="+mn-lt"/>
                <a:cs typeface="+mn-cs"/>
              </a:rPr>
              <a:t>Hence, you need only 23 people in the room!</a:t>
            </a:r>
            <a:endParaRPr kumimoji="0" lang="en-US" sz="2400" b="0" i="0" u="none" strike="noStrike" kern="0" cap="none" spc="0" normalizeH="0" baseline="0" noProof="0" dirty="0" smtClean="0">
              <a:ln>
                <a:noFill/>
              </a:ln>
              <a:effectLst/>
              <a:uLnTx/>
              <a:uFillTx/>
              <a:latin typeface="+mn-lt"/>
              <a:cs typeface="+mn-cs"/>
            </a:endParaRPr>
          </a:p>
        </p:txBody>
      </p:sp>
      <p:sp>
        <p:nvSpPr>
          <p:cNvPr id="9"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3233"/>
                                        </p:tgtEl>
                                        <p:attrNameLst>
                                          <p:attrName>style.visibility</p:attrName>
                                        </p:attrNameLst>
                                      </p:cBhvr>
                                      <p:to>
                                        <p:strVal val="visible"/>
                                      </p:to>
                                    </p:set>
                                    <p:animEffect transition="in" filter="dissolve">
                                      <p:cBhvr>
                                        <p:cTn id="12" dur="500"/>
                                        <p:tgtEl>
                                          <p:spTgt spid="22323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4 </a:t>
            </a:r>
            <a:r>
              <a:rPr lang="en-US" sz="3600" dirty="0" smtClean="0">
                <a:latin typeface="Britannic Bold" pitchFamily="34" charset="0"/>
              </a:rPr>
              <a:t>Probability of Collision (2/2)</a:t>
            </a:r>
          </a:p>
        </p:txBody>
      </p:sp>
      <p:sp>
        <p:nvSpPr>
          <p:cNvPr id="4100" name="Rectangle 3"/>
          <p:cNvSpPr>
            <a:spLocks noGrp="1" noChangeArrowheads="1"/>
          </p:cNvSpPr>
          <p:nvPr>
            <p:ph idx="1"/>
          </p:nvPr>
        </p:nvSpPr>
        <p:spPr>
          <a:xfrm>
            <a:off x="457200" y="1219200"/>
            <a:ext cx="8077200" cy="4038600"/>
          </a:xfrm>
        </p:spPr>
        <p:txBody>
          <a:bodyPr/>
          <a:lstStyle/>
          <a:p>
            <a:pPr>
              <a:spcBef>
                <a:spcPts val="1200"/>
              </a:spcBef>
            </a:pPr>
            <a:r>
              <a:rPr lang="en-US" sz="2800" dirty="0" smtClean="0"/>
              <a:t>This means that if there are </a:t>
            </a:r>
            <a:r>
              <a:rPr lang="en-US" sz="2800" dirty="0" smtClean="0">
                <a:solidFill>
                  <a:srgbClr val="C00000"/>
                </a:solidFill>
              </a:rPr>
              <a:t>23</a:t>
            </a:r>
            <a:r>
              <a:rPr lang="en-US" sz="2800" dirty="0" smtClean="0"/>
              <a:t> people in a room, the probability that some people share a birthday is </a:t>
            </a:r>
            <a:r>
              <a:rPr lang="en-US" sz="2800" dirty="0" smtClean="0">
                <a:solidFill>
                  <a:srgbClr val="C00000"/>
                </a:solidFill>
              </a:rPr>
              <a:t>50.7%</a:t>
            </a:r>
            <a:r>
              <a:rPr lang="en-US" sz="2800" dirty="0" smtClean="0"/>
              <a:t>!</a:t>
            </a:r>
          </a:p>
          <a:p>
            <a:pPr>
              <a:spcBef>
                <a:spcPts val="1200"/>
              </a:spcBef>
            </a:pPr>
            <a:r>
              <a:rPr lang="en-US" sz="2800" dirty="0" smtClean="0"/>
              <a:t>In the hashing context, if we insert </a:t>
            </a:r>
            <a:r>
              <a:rPr lang="en-US" sz="2800" dirty="0" smtClean="0">
                <a:solidFill>
                  <a:srgbClr val="C00000"/>
                </a:solidFill>
              </a:rPr>
              <a:t>23</a:t>
            </a:r>
            <a:r>
              <a:rPr lang="en-US" sz="2800" dirty="0" smtClean="0"/>
              <a:t> keys into a table with </a:t>
            </a:r>
            <a:r>
              <a:rPr lang="en-US" sz="2800" dirty="0" smtClean="0">
                <a:solidFill>
                  <a:srgbClr val="C00000"/>
                </a:solidFill>
              </a:rPr>
              <a:t>365</a:t>
            </a:r>
            <a:r>
              <a:rPr lang="en-US" sz="2800" dirty="0" smtClean="0"/>
              <a:t> slots, </a:t>
            </a:r>
            <a:r>
              <a:rPr lang="en-US" sz="2800" u="sng" dirty="0" smtClean="0"/>
              <a:t>more than half of the time</a:t>
            </a:r>
            <a:r>
              <a:rPr lang="en-US" sz="2800" dirty="0" smtClean="0"/>
              <a:t> we will get collisions! Such a result is counter-intuitive to many.</a:t>
            </a:r>
          </a:p>
          <a:p>
            <a:pPr>
              <a:spcBef>
                <a:spcPts val="1200"/>
              </a:spcBef>
            </a:pPr>
            <a:r>
              <a:rPr lang="en-US" sz="2800" dirty="0" smtClean="0"/>
              <a:t>So, collision is very likely!</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35</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4 </a:t>
            </a:r>
            <a:r>
              <a:rPr lang="en-US" sz="3600" dirty="0" smtClean="0">
                <a:latin typeface="Britannic Bold" pitchFamily="34" charset="0"/>
              </a:rPr>
              <a:t>Collision Resolution Techniques</a:t>
            </a:r>
          </a:p>
        </p:txBody>
      </p:sp>
      <p:sp>
        <p:nvSpPr>
          <p:cNvPr id="4100" name="Rectangle 3"/>
          <p:cNvSpPr>
            <a:spLocks noGrp="1" noChangeArrowheads="1"/>
          </p:cNvSpPr>
          <p:nvPr>
            <p:ph idx="1"/>
          </p:nvPr>
        </p:nvSpPr>
        <p:spPr>
          <a:xfrm>
            <a:off x="457200" y="1219200"/>
            <a:ext cx="8229600" cy="4038600"/>
          </a:xfrm>
        </p:spPr>
        <p:txBody>
          <a:bodyPr/>
          <a:lstStyle/>
          <a:p>
            <a:pPr>
              <a:spcBef>
                <a:spcPts val="1200"/>
              </a:spcBef>
            </a:pPr>
            <a:r>
              <a:rPr lang="en-US" sz="3200" dirty="0" smtClean="0">
                <a:solidFill>
                  <a:srgbClr val="C00000"/>
                </a:solidFill>
              </a:rPr>
              <a:t>Separate Chaining</a:t>
            </a:r>
          </a:p>
          <a:p>
            <a:pPr>
              <a:spcBef>
                <a:spcPts val="1200"/>
              </a:spcBef>
            </a:pPr>
            <a:r>
              <a:rPr lang="en-US" sz="3200" dirty="0" smtClean="0">
                <a:solidFill>
                  <a:srgbClr val="0000FF"/>
                </a:solidFill>
              </a:rPr>
              <a:t>Linear Probing</a:t>
            </a:r>
          </a:p>
          <a:p>
            <a:pPr>
              <a:spcBef>
                <a:spcPts val="1200"/>
              </a:spcBef>
            </a:pPr>
            <a:r>
              <a:rPr lang="en-US" sz="3200" dirty="0" smtClean="0">
                <a:solidFill>
                  <a:srgbClr val="C00000"/>
                </a:solidFill>
              </a:rPr>
              <a:t>Quadratic Probing</a:t>
            </a:r>
          </a:p>
          <a:p>
            <a:pPr>
              <a:spcBef>
                <a:spcPts val="1200"/>
              </a:spcBef>
            </a:pPr>
            <a:r>
              <a:rPr lang="en-US" sz="3200" dirty="0" smtClean="0">
                <a:solidFill>
                  <a:srgbClr val="0000FF"/>
                </a:solidFill>
              </a:rPr>
              <a:t>Double Hashing</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36</a:t>
            </a:fld>
            <a:endParaRPr 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4.1 </a:t>
            </a:r>
            <a:r>
              <a:rPr lang="en-US" sz="3600" dirty="0" smtClean="0">
                <a:latin typeface="Britannic Bold" pitchFamily="34" charset="0"/>
              </a:rPr>
              <a:t>Separate Chaining</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37</a:t>
            </a:fld>
            <a:endParaRPr lang="en-US" sz="1600" dirty="0"/>
          </a:p>
        </p:txBody>
      </p:sp>
      <p:grpSp>
        <p:nvGrpSpPr>
          <p:cNvPr id="30" name="Group 29"/>
          <p:cNvGrpSpPr/>
          <p:nvPr/>
        </p:nvGrpSpPr>
        <p:grpSpPr>
          <a:xfrm>
            <a:off x="457200" y="1295400"/>
            <a:ext cx="7010400" cy="4419600"/>
            <a:chOff x="457200" y="1295400"/>
            <a:chExt cx="7010400" cy="4419600"/>
          </a:xfrm>
        </p:grpSpPr>
        <p:sp>
          <p:nvSpPr>
            <p:cNvPr id="9" name="Rectangle 4"/>
            <p:cNvSpPr>
              <a:spLocks noChangeArrowheads="1"/>
            </p:cNvSpPr>
            <p:nvPr/>
          </p:nvSpPr>
          <p:spPr bwMode="auto">
            <a:xfrm>
              <a:off x="1600200" y="1371600"/>
              <a:ext cx="1066800" cy="4267200"/>
            </a:xfrm>
            <a:prstGeom prst="rect">
              <a:avLst/>
            </a:prstGeom>
            <a:solidFill>
              <a:srgbClr val="FFC000"/>
            </a:solidFill>
            <a:ln w="25400">
              <a:solidFill>
                <a:schemeClr val="tx1"/>
              </a:solidFill>
              <a:miter lim="800000"/>
              <a:headEnd/>
              <a:tailEnd type="none" w="lg" len="lg"/>
            </a:ln>
            <a:effectLst/>
          </p:spPr>
          <p:txBody>
            <a:bodyPr wrap="none" anchor="ctr"/>
            <a:lstStyle/>
            <a:p>
              <a:endParaRPr lang="en-SG"/>
            </a:p>
          </p:txBody>
        </p:sp>
        <p:sp>
          <p:nvSpPr>
            <p:cNvPr id="10" name="Rectangle 5"/>
            <p:cNvSpPr>
              <a:spLocks noChangeArrowheads="1"/>
            </p:cNvSpPr>
            <p:nvPr/>
          </p:nvSpPr>
          <p:spPr bwMode="auto">
            <a:xfrm>
              <a:off x="1600200" y="1371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SG"/>
            </a:p>
          </p:txBody>
        </p:sp>
        <p:sp>
          <p:nvSpPr>
            <p:cNvPr id="11" name="Rectangle 6"/>
            <p:cNvSpPr>
              <a:spLocks noChangeArrowheads="1"/>
            </p:cNvSpPr>
            <p:nvPr/>
          </p:nvSpPr>
          <p:spPr bwMode="auto">
            <a:xfrm>
              <a:off x="1600200" y="5029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SG"/>
            </a:p>
          </p:txBody>
        </p:sp>
        <p:sp>
          <p:nvSpPr>
            <p:cNvPr id="12" name="Text Box 7"/>
            <p:cNvSpPr txBox="1">
              <a:spLocks noChangeArrowheads="1"/>
            </p:cNvSpPr>
            <p:nvPr/>
          </p:nvSpPr>
          <p:spPr bwMode="auto">
            <a:xfrm>
              <a:off x="1143000" y="15240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13" name="Text Box 8"/>
            <p:cNvSpPr txBox="1">
              <a:spLocks noChangeArrowheads="1"/>
            </p:cNvSpPr>
            <p:nvPr/>
          </p:nvSpPr>
          <p:spPr bwMode="auto">
            <a:xfrm>
              <a:off x="9144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14" name="Text Box 9"/>
            <p:cNvSpPr txBox="1">
              <a:spLocks noChangeArrowheads="1"/>
            </p:cNvSpPr>
            <p:nvPr/>
          </p:nvSpPr>
          <p:spPr bwMode="auto">
            <a:xfrm>
              <a:off x="457200" y="5029200"/>
              <a:ext cx="10668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m-1</a:t>
              </a:r>
            </a:p>
          </p:txBody>
        </p:sp>
        <p:sp>
          <p:nvSpPr>
            <p:cNvPr id="15" name="Oval 10"/>
            <p:cNvSpPr>
              <a:spLocks noChangeArrowheads="1"/>
            </p:cNvSpPr>
            <p:nvPr/>
          </p:nvSpPr>
          <p:spPr bwMode="auto">
            <a:xfrm>
              <a:off x="3810000" y="2362200"/>
              <a:ext cx="1447800" cy="838200"/>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sz="2400" dirty="0"/>
                <a:t>k2,data</a:t>
              </a:r>
            </a:p>
          </p:txBody>
        </p:sp>
        <p:sp>
          <p:nvSpPr>
            <p:cNvPr id="16" name="Oval 11"/>
            <p:cNvSpPr>
              <a:spLocks noChangeArrowheads="1"/>
            </p:cNvSpPr>
            <p:nvPr/>
          </p:nvSpPr>
          <p:spPr bwMode="auto">
            <a:xfrm>
              <a:off x="3810000" y="1295400"/>
              <a:ext cx="1447800" cy="762000"/>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sz="2400" dirty="0"/>
                <a:t>k1,data</a:t>
              </a:r>
            </a:p>
          </p:txBody>
        </p:sp>
        <p:sp>
          <p:nvSpPr>
            <p:cNvPr id="17" name="Oval 12"/>
            <p:cNvSpPr>
              <a:spLocks noChangeArrowheads="1"/>
            </p:cNvSpPr>
            <p:nvPr/>
          </p:nvSpPr>
          <p:spPr bwMode="auto">
            <a:xfrm>
              <a:off x="3810000" y="4876800"/>
              <a:ext cx="1447800" cy="838200"/>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sz="2400" dirty="0"/>
                <a:t>k3,data</a:t>
              </a:r>
            </a:p>
          </p:txBody>
        </p:sp>
        <p:sp>
          <p:nvSpPr>
            <p:cNvPr id="18" name="Rectangle 13"/>
            <p:cNvSpPr>
              <a:spLocks noChangeArrowheads="1"/>
            </p:cNvSpPr>
            <p:nvPr/>
          </p:nvSpPr>
          <p:spPr bwMode="auto">
            <a:xfrm>
              <a:off x="1600200" y="2514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SG"/>
            </a:p>
          </p:txBody>
        </p:sp>
        <p:sp>
          <p:nvSpPr>
            <p:cNvPr id="19" name="Line 14"/>
            <p:cNvSpPr>
              <a:spLocks noChangeShapeType="1"/>
            </p:cNvSpPr>
            <p:nvPr/>
          </p:nvSpPr>
          <p:spPr bwMode="auto">
            <a:xfrm>
              <a:off x="2057400" y="1676400"/>
              <a:ext cx="1752600" cy="0"/>
            </a:xfrm>
            <a:prstGeom prst="line">
              <a:avLst/>
            </a:prstGeom>
            <a:noFill/>
            <a:ln w="25400">
              <a:solidFill>
                <a:schemeClr val="tx1"/>
              </a:solidFill>
              <a:round/>
              <a:headEnd/>
              <a:tailEnd type="triangle" w="lg" len="lg"/>
            </a:ln>
            <a:effectLst/>
          </p:spPr>
          <p:txBody>
            <a:bodyPr/>
            <a:lstStyle/>
            <a:p>
              <a:endParaRPr lang="en-SG"/>
            </a:p>
          </p:txBody>
        </p:sp>
        <p:sp>
          <p:nvSpPr>
            <p:cNvPr id="20" name="Line 15"/>
            <p:cNvSpPr>
              <a:spLocks noChangeShapeType="1"/>
            </p:cNvSpPr>
            <p:nvPr/>
          </p:nvSpPr>
          <p:spPr bwMode="auto">
            <a:xfrm>
              <a:off x="2057400" y="2819400"/>
              <a:ext cx="1752600" cy="0"/>
            </a:xfrm>
            <a:prstGeom prst="line">
              <a:avLst/>
            </a:prstGeom>
            <a:noFill/>
            <a:ln w="25400">
              <a:solidFill>
                <a:schemeClr val="tx1"/>
              </a:solidFill>
              <a:round/>
              <a:headEnd/>
              <a:tailEnd type="triangle" w="lg" len="lg"/>
            </a:ln>
            <a:effectLst/>
          </p:spPr>
          <p:txBody>
            <a:bodyPr/>
            <a:lstStyle/>
            <a:p>
              <a:endParaRPr lang="en-SG"/>
            </a:p>
          </p:txBody>
        </p:sp>
        <p:sp>
          <p:nvSpPr>
            <p:cNvPr id="21" name="Line 16"/>
            <p:cNvSpPr>
              <a:spLocks noChangeShapeType="1"/>
            </p:cNvSpPr>
            <p:nvPr/>
          </p:nvSpPr>
          <p:spPr bwMode="auto">
            <a:xfrm>
              <a:off x="2133600" y="5334000"/>
              <a:ext cx="1676400" cy="0"/>
            </a:xfrm>
            <a:prstGeom prst="line">
              <a:avLst/>
            </a:prstGeom>
            <a:noFill/>
            <a:ln w="25400">
              <a:solidFill>
                <a:schemeClr val="tx1"/>
              </a:solidFill>
              <a:round/>
              <a:headEnd/>
              <a:tailEnd type="triangle" w="lg" len="lg"/>
            </a:ln>
            <a:effectLst/>
          </p:spPr>
          <p:txBody>
            <a:bodyPr/>
            <a:lstStyle/>
            <a:p>
              <a:endParaRPr lang="en-SG"/>
            </a:p>
          </p:txBody>
        </p:sp>
        <p:sp>
          <p:nvSpPr>
            <p:cNvPr id="22" name="Oval 17"/>
            <p:cNvSpPr>
              <a:spLocks noChangeArrowheads="1"/>
            </p:cNvSpPr>
            <p:nvPr/>
          </p:nvSpPr>
          <p:spPr bwMode="auto">
            <a:xfrm>
              <a:off x="5943600" y="2362200"/>
              <a:ext cx="1524000" cy="838200"/>
            </a:xfrm>
            <a:prstGeom prst="ellipse">
              <a:avLst/>
            </a:prstGeom>
            <a:solidFill>
              <a:srgbClr val="FFFFCC"/>
            </a:solidFill>
            <a:ln w="25400">
              <a:solidFill>
                <a:schemeClr val="tx1"/>
              </a:solidFill>
              <a:round/>
              <a:headEnd/>
              <a:tailEnd type="none" w="lg" len="lg"/>
            </a:ln>
            <a:effectLst/>
          </p:spPr>
          <p:txBody>
            <a:bodyPr wrap="none" anchor="ctr"/>
            <a:lstStyle/>
            <a:p>
              <a:pPr algn="ctr"/>
              <a:r>
                <a:rPr lang="en-US" sz="2400" dirty="0"/>
                <a:t>k4,data</a:t>
              </a:r>
            </a:p>
          </p:txBody>
        </p:sp>
        <p:cxnSp>
          <p:nvCxnSpPr>
            <p:cNvPr id="23" name="AutoShape 18"/>
            <p:cNvCxnSpPr>
              <a:cxnSpLocks noChangeShapeType="1"/>
              <a:stCxn id="15" idx="6"/>
              <a:endCxn id="22" idx="2"/>
            </p:cNvCxnSpPr>
            <p:nvPr/>
          </p:nvCxnSpPr>
          <p:spPr bwMode="auto">
            <a:xfrm>
              <a:off x="5257800" y="2781300"/>
              <a:ext cx="685800" cy="0"/>
            </a:xfrm>
            <a:prstGeom prst="straightConnector1">
              <a:avLst/>
            </a:prstGeom>
            <a:noFill/>
            <a:ln w="25400">
              <a:solidFill>
                <a:schemeClr val="tx1"/>
              </a:solidFill>
              <a:round/>
              <a:headEnd/>
              <a:tailEnd type="triangle" w="lg" len="lg"/>
            </a:ln>
            <a:effectLst/>
          </p:spPr>
        </p:cxnSp>
      </p:grpSp>
      <p:sp>
        <p:nvSpPr>
          <p:cNvPr id="24" name="Rectangle 19"/>
          <p:cNvSpPr>
            <a:spLocks noChangeArrowheads="1"/>
          </p:cNvSpPr>
          <p:nvPr/>
        </p:nvSpPr>
        <p:spPr bwMode="auto">
          <a:xfrm>
            <a:off x="2971800" y="3276600"/>
            <a:ext cx="5943600" cy="1569660"/>
          </a:xfrm>
          <a:prstGeom prst="rect">
            <a:avLst/>
          </a:prstGeom>
          <a:noFill/>
          <a:ln w="25400">
            <a:noFill/>
            <a:miter lim="800000"/>
            <a:headEnd/>
            <a:tailEnd type="none" w="lg" len="lg"/>
          </a:ln>
          <a:effectLst/>
        </p:spPr>
        <p:txBody>
          <a:bodyPr wrap="square">
            <a:spAutoFit/>
          </a:bodyPr>
          <a:lstStyle/>
          <a:p>
            <a:r>
              <a:rPr lang="en-US" sz="2400" dirty="0"/>
              <a:t>The most straight forward method.</a:t>
            </a:r>
          </a:p>
          <a:p>
            <a:r>
              <a:rPr lang="en-US" sz="2400" dirty="0"/>
              <a:t>Use a </a:t>
            </a:r>
            <a:r>
              <a:rPr lang="en-US" sz="2400" dirty="0">
                <a:solidFill>
                  <a:srgbClr val="FF0000"/>
                </a:solidFill>
              </a:rPr>
              <a:t>linked-list</a:t>
            </a:r>
            <a:r>
              <a:rPr lang="en-US" sz="2400" dirty="0">
                <a:solidFill>
                  <a:srgbClr val="0033CC"/>
                </a:solidFill>
              </a:rPr>
              <a:t> </a:t>
            </a:r>
            <a:r>
              <a:rPr lang="en-US" sz="2400" dirty="0"/>
              <a:t>to store the collided keys. Should we order </a:t>
            </a:r>
            <a:r>
              <a:rPr lang="en-US" sz="2400" dirty="0" smtClean="0"/>
              <a:t>the data in each linked list by their key </a:t>
            </a:r>
            <a:r>
              <a:rPr lang="en-US" sz="2400" dirty="0"/>
              <a:t>values?</a:t>
            </a:r>
          </a:p>
        </p:txBody>
      </p:sp>
      <p:sp>
        <p:nvSpPr>
          <p:cNvPr id="29" name="Text Box 20"/>
          <p:cNvSpPr txBox="1">
            <a:spLocks noChangeArrowheads="1"/>
          </p:cNvSpPr>
          <p:nvPr/>
        </p:nvSpPr>
        <p:spPr bwMode="auto">
          <a:xfrm>
            <a:off x="381000" y="152400"/>
            <a:ext cx="29049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a:t>Collision resolution </a:t>
            </a:r>
            <a:r>
              <a:rPr lang="en-US" sz="1600" dirty="0" smtClean="0"/>
              <a:t>technique</a:t>
            </a:r>
            <a:endParaRPr lang="en-US" sz="1600" dirty="0"/>
          </a:p>
        </p:txBody>
      </p:sp>
      <p:sp>
        <p:nvSpPr>
          <p:cNvPr id="2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81000"/>
            <a:ext cx="8229600" cy="838200"/>
          </a:xfrm>
        </p:spPr>
        <p:txBody>
          <a:bodyPr/>
          <a:lstStyle/>
          <a:p>
            <a:r>
              <a:rPr lang="en-US" sz="3600" dirty="0" smtClean="0">
                <a:solidFill>
                  <a:srgbClr val="C00000"/>
                </a:solidFill>
                <a:latin typeface="Britannic Bold" pitchFamily="34" charset="0"/>
              </a:rPr>
              <a:t>4.1 </a:t>
            </a:r>
            <a:r>
              <a:rPr lang="en-US" sz="3600" dirty="0" smtClean="0">
                <a:latin typeface="Britannic Bold" pitchFamily="34" charset="0"/>
              </a:rPr>
              <a:t>Hash operations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38</a:t>
            </a:fld>
            <a:endParaRPr lang="en-US" sz="1600" dirty="0"/>
          </a:p>
        </p:txBody>
      </p:sp>
      <p:sp>
        <p:nvSpPr>
          <p:cNvPr id="29" name="Text Box 20"/>
          <p:cNvSpPr txBox="1">
            <a:spLocks noChangeArrowheads="1"/>
          </p:cNvSpPr>
          <p:nvPr/>
        </p:nvSpPr>
        <p:spPr bwMode="auto">
          <a:xfrm>
            <a:off x="381000" y="152400"/>
            <a:ext cx="1893467"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Separate chaining</a:t>
            </a:r>
            <a:endParaRPr lang="en-US" sz="1600" dirty="0"/>
          </a:p>
        </p:txBody>
      </p:sp>
      <p:sp>
        <p:nvSpPr>
          <p:cNvPr id="25" name="Rectangle 3"/>
          <p:cNvSpPr txBox="1">
            <a:spLocks noChangeArrowheads="1"/>
          </p:cNvSpPr>
          <p:nvPr/>
        </p:nvSpPr>
        <p:spPr bwMode="auto">
          <a:xfrm>
            <a:off x="457200" y="13716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2800" b="1" i="0" u="none" strike="noStrike" kern="0" cap="none" spc="0" normalizeH="0" baseline="0" noProof="0" dirty="0" smtClean="0">
                <a:ln>
                  <a:noFill/>
                </a:ln>
                <a:solidFill>
                  <a:srgbClr val="0000FF"/>
                </a:solidFill>
                <a:effectLst/>
                <a:uLnTx/>
                <a:uFillTx/>
                <a:latin typeface="+mn-lt"/>
                <a:ea typeface="+mn-ea"/>
                <a:cs typeface="+mn-cs"/>
              </a:rPr>
              <a:t>insert </a:t>
            </a:r>
            <a:r>
              <a:rPr kumimoji="0" lang="en-US" sz="2800" b="1" i="0" u="none" strike="noStrike" kern="0" cap="none" spc="0" normalizeH="0" baseline="0" noProof="0" dirty="0" smtClean="0">
                <a:ln>
                  <a:noFill/>
                </a:ln>
                <a:solidFill>
                  <a:schemeClr val="tx1"/>
                </a:solidFill>
                <a:effectLst/>
                <a:uLnTx/>
                <a:uFillTx/>
                <a:latin typeface="+mn-lt"/>
                <a:ea typeface="+mn-ea"/>
                <a:cs typeface="+mn-cs"/>
              </a:rPr>
              <a:t>(key, data)</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cs typeface="+mn-cs"/>
              </a:rPr>
              <a:t>	Insert data into the </a:t>
            </a:r>
            <a:r>
              <a:rPr kumimoji="0" lang="en-US" sz="2400" b="0" i="0" u="none" strike="noStrike" kern="0" cap="none" spc="0" normalizeH="0" baseline="0" noProof="0" dirty="0" smtClean="0">
                <a:ln>
                  <a:noFill/>
                </a:ln>
                <a:solidFill>
                  <a:srgbClr val="008000"/>
                </a:solidFill>
                <a:effectLst/>
                <a:uLnTx/>
                <a:uFillTx/>
                <a:latin typeface="+mn-lt"/>
                <a:cs typeface="+mn-cs"/>
              </a:rPr>
              <a:t>list</a:t>
            </a:r>
            <a:r>
              <a:rPr kumimoji="0" lang="en-US" sz="2400" b="0" i="0" u="none" strike="noStrike" kern="0" cap="none" spc="0" normalizeH="0" baseline="0" noProof="0" dirty="0" smtClean="0">
                <a:ln>
                  <a:noFill/>
                </a:ln>
                <a:solidFill>
                  <a:schemeClr val="tx1"/>
                </a:solidFill>
                <a:effectLst/>
                <a:uLnTx/>
                <a:uFillTx/>
                <a:latin typeface="+mn-lt"/>
                <a:cs typeface="+mn-cs"/>
              </a:rPr>
              <a:t> a[h(key)]</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lang="en-US" sz="2400" kern="0" dirty="0">
                <a:latin typeface="+mn-lt"/>
                <a:cs typeface="+mn-cs"/>
              </a:rPr>
              <a:t>	</a:t>
            </a:r>
            <a:r>
              <a:rPr lang="en-US" sz="2400" kern="0" dirty="0" smtClean="0">
                <a:latin typeface="+mn-lt"/>
                <a:cs typeface="+mn-cs"/>
              </a:rPr>
              <a:t>Takes O(1) time</a:t>
            </a:r>
            <a:endParaRPr kumimoji="0" lang="en-US" sz="2400" b="0" i="0" u="none" strike="noStrike" kern="0" cap="none" spc="0" normalizeH="0" baseline="0" noProof="0" dirty="0" smtClean="0">
              <a:ln>
                <a:noFill/>
              </a:ln>
              <a:solidFill>
                <a:schemeClr val="tx1"/>
              </a:solidFill>
              <a:effectLst/>
              <a:uLnTx/>
              <a:uFillTx/>
              <a:latin typeface="+mn-lt"/>
              <a:cs typeface="+mn-cs"/>
            </a:endParaRPr>
          </a:p>
          <a:p>
            <a:pPr marL="342900" marR="0" lvl="0" indent="-342900" algn="l" defTabSz="914400" rtl="0" eaLnBrk="1" fontAlgn="base" latinLnBrk="0" hangingPunct="1">
              <a:lnSpc>
                <a:spcPct val="100000"/>
              </a:lnSpc>
              <a:spcBef>
                <a:spcPts val="1800"/>
              </a:spcBef>
              <a:spcAft>
                <a:spcPct val="0"/>
              </a:spcAft>
              <a:buClr>
                <a:schemeClr val="accent1"/>
              </a:buClr>
              <a:buSzPct val="65000"/>
              <a:buFont typeface="Wingdings" pitchFamily="2" charset="2"/>
              <a:buNone/>
              <a:tabLst/>
              <a:defRPr/>
            </a:pPr>
            <a:r>
              <a:rPr kumimoji="0" lang="en-US" sz="2800" b="1" i="0" u="none" strike="noStrike" kern="0" cap="none" spc="0" normalizeH="0" baseline="0" noProof="0" dirty="0" smtClean="0">
                <a:ln>
                  <a:noFill/>
                </a:ln>
                <a:solidFill>
                  <a:srgbClr val="0000FF"/>
                </a:solidFill>
                <a:effectLst/>
                <a:uLnTx/>
                <a:uFillTx/>
                <a:latin typeface="+mn-lt"/>
                <a:ea typeface="+mn-ea"/>
                <a:cs typeface="+mn-cs"/>
              </a:rPr>
              <a:t>find</a:t>
            </a:r>
            <a:r>
              <a:rPr kumimoji="0" lang="en-US" sz="2800" b="1" i="0" u="none" strike="noStrike" kern="0" cap="none" spc="0" normalizeH="0" baseline="0" noProof="0" dirty="0" smtClean="0">
                <a:ln>
                  <a:noFill/>
                </a:ln>
                <a:solidFill>
                  <a:schemeClr val="tx1"/>
                </a:solidFill>
                <a:effectLst/>
                <a:uLnTx/>
                <a:uFillTx/>
                <a:latin typeface="+mn-lt"/>
                <a:ea typeface="+mn-ea"/>
                <a:cs typeface="+mn-cs"/>
              </a:rPr>
              <a:t> (key)</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Find key from the </a:t>
            </a:r>
            <a:r>
              <a:rPr kumimoji="0" lang="en-US" sz="2400" b="0" i="0" u="none" strike="noStrike" kern="0" cap="none" spc="0" normalizeH="0" baseline="0" noProof="0" dirty="0" smtClean="0">
                <a:ln>
                  <a:noFill/>
                </a:ln>
                <a:solidFill>
                  <a:srgbClr val="008000"/>
                </a:solidFill>
                <a:effectLst/>
                <a:uLnTx/>
                <a:uFillTx/>
                <a:latin typeface="+mn-lt"/>
                <a:ea typeface="+mn-ea"/>
                <a:cs typeface="+mn-cs"/>
              </a:rPr>
              <a:t>list</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a[h(key)]</a:t>
            </a: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lang="en-US" sz="2400" kern="0" dirty="0">
                <a:latin typeface="+mn-lt"/>
                <a:cs typeface="+mn-cs"/>
              </a:rPr>
              <a:t>	</a:t>
            </a:r>
            <a:r>
              <a:rPr lang="en-US" sz="2400" kern="0" dirty="0" smtClean="0">
                <a:latin typeface="+mn-lt"/>
                <a:cs typeface="+mn-cs"/>
              </a:rPr>
              <a:t>Takes O(</a:t>
            </a:r>
            <a:r>
              <a:rPr lang="en-US" sz="2400" i="1" kern="0" dirty="0" smtClean="0">
                <a:latin typeface="+mn-lt"/>
                <a:cs typeface="+mn-cs"/>
              </a:rPr>
              <a:t>n</a:t>
            </a:r>
            <a:r>
              <a:rPr lang="en-US" sz="2400" kern="0" dirty="0" smtClean="0">
                <a:latin typeface="+mn-lt"/>
                <a:cs typeface="+mn-cs"/>
              </a:rPr>
              <a:t>) time, where </a:t>
            </a:r>
            <a:r>
              <a:rPr lang="en-US" sz="2400" i="1" kern="0" dirty="0" smtClean="0">
                <a:latin typeface="+mn-lt"/>
                <a:cs typeface="+mn-cs"/>
              </a:rPr>
              <a:t>n</a:t>
            </a:r>
            <a:r>
              <a:rPr lang="en-US" sz="2400" kern="0" dirty="0" smtClean="0">
                <a:latin typeface="+mn-lt"/>
                <a:cs typeface="+mn-cs"/>
              </a:rPr>
              <a:t> is length of the chain</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a:p>
            <a:pPr marL="342900" lvl="0" indent="-342900">
              <a:spcBef>
                <a:spcPts val="1800"/>
              </a:spcBef>
              <a:buClr>
                <a:schemeClr val="accent1"/>
              </a:buClr>
              <a:buSzPct val="65000"/>
              <a:defRPr/>
            </a:pPr>
            <a:r>
              <a:rPr lang="en-US" sz="2800" b="1" kern="0" dirty="0">
                <a:solidFill>
                  <a:srgbClr val="0000FF"/>
                </a:solidFill>
              </a:rPr>
              <a:t>delete</a:t>
            </a:r>
            <a:r>
              <a:rPr lang="en-US" sz="2800" b="1" kern="0" dirty="0"/>
              <a:t> (key)</a:t>
            </a:r>
          </a:p>
          <a:p>
            <a:pPr marL="342900" lvl="0" indent="-342900">
              <a:spcBef>
                <a:spcPct val="20000"/>
              </a:spcBef>
              <a:buClr>
                <a:schemeClr val="accent1"/>
              </a:buClr>
              <a:buSzPct val="65000"/>
              <a:defRPr/>
            </a:pPr>
            <a:r>
              <a:rPr lang="en-US" sz="3000" kern="0" dirty="0"/>
              <a:t>	</a:t>
            </a:r>
            <a:r>
              <a:rPr lang="en-US" sz="2400" kern="0" dirty="0"/>
              <a:t>Delete data from the </a:t>
            </a:r>
            <a:r>
              <a:rPr lang="en-US" sz="2400" kern="0" dirty="0">
                <a:solidFill>
                  <a:srgbClr val="008000"/>
                </a:solidFill>
              </a:rPr>
              <a:t>list</a:t>
            </a:r>
            <a:r>
              <a:rPr lang="en-US" sz="2400" kern="0" dirty="0">
                <a:solidFill>
                  <a:srgbClr val="A50021"/>
                </a:solidFill>
              </a:rPr>
              <a:t> </a:t>
            </a:r>
            <a:r>
              <a:rPr lang="en-US" sz="2400" kern="0" dirty="0"/>
              <a:t>a[h(key)]</a:t>
            </a:r>
          </a:p>
          <a:p>
            <a:pPr marL="342900" lvl="0" indent="-342900">
              <a:spcBef>
                <a:spcPct val="20000"/>
              </a:spcBef>
              <a:buClr>
                <a:schemeClr val="accent1"/>
              </a:buClr>
              <a:buSzPct val="65000"/>
              <a:defRPr/>
            </a:pPr>
            <a:r>
              <a:rPr lang="en-US" sz="2400" kern="0" dirty="0"/>
              <a:t>	Takes O(</a:t>
            </a:r>
            <a:r>
              <a:rPr lang="en-US" sz="2400" i="1" kern="0" dirty="0"/>
              <a:t>n</a:t>
            </a:r>
            <a:r>
              <a:rPr lang="en-US" sz="2400" kern="0" dirty="0"/>
              <a:t>) time, where </a:t>
            </a:r>
            <a:r>
              <a:rPr lang="en-US" sz="2400" i="1" kern="0" dirty="0"/>
              <a:t>n</a:t>
            </a:r>
            <a:r>
              <a:rPr lang="en-US" sz="2400" kern="0" dirty="0"/>
              <a:t> is length of </a:t>
            </a:r>
            <a:r>
              <a:rPr lang="en-US" sz="2400" kern="0" dirty="0" smtClean="0"/>
              <a:t>the chain</a:t>
            </a:r>
            <a:endParaRPr lang="en-US" sz="2400" kern="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81000"/>
            <a:ext cx="8458200" cy="762000"/>
          </a:xfrm>
        </p:spPr>
        <p:txBody>
          <a:bodyPr/>
          <a:lstStyle/>
          <a:p>
            <a:r>
              <a:rPr lang="en-US" sz="3200" dirty="0" smtClean="0">
                <a:solidFill>
                  <a:srgbClr val="C00000"/>
                </a:solidFill>
                <a:latin typeface="Britannic Bold" pitchFamily="34" charset="0"/>
              </a:rPr>
              <a:t>4.1 Analysis: </a:t>
            </a:r>
            <a:r>
              <a:rPr lang="en-US" sz="3200" dirty="0" smtClean="0">
                <a:latin typeface="Britannic Bold" pitchFamily="34" charset="0"/>
              </a:rPr>
              <a:t>Performance of Hash Table</a:t>
            </a:r>
          </a:p>
        </p:txBody>
      </p:sp>
      <p:sp>
        <p:nvSpPr>
          <p:cNvPr id="4100" name="Rectangle 3"/>
          <p:cNvSpPr>
            <a:spLocks noGrp="1" noChangeArrowheads="1"/>
          </p:cNvSpPr>
          <p:nvPr>
            <p:ph idx="1"/>
          </p:nvPr>
        </p:nvSpPr>
        <p:spPr>
          <a:xfrm>
            <a:off x="457200" y="1219200"/>
            <a:ext cx="8229600" cy="4038600"/>
          </a:xfrm>
        </p:spPr>
        <p:txBody>
          <a:bodyPr/>
          <a:lstStyle/>
          <a:p>
            <a:pPr>
              <a:spcBef>
                <a:spcPts val="1200"/>
              </a:spcBef>
            </a:pPr>
            <a:r>
              <a:rPr lang="en-US" sz="2800" i="1" dirty="0" smtClean="0">
                <a:solidFill>
                  <a:srgbClr val="C00000"/>
                </a:solidFill>
              </a:rPr>
              <a:t>n</a:t>
            </a:r>
            <a:r>
              <a:rPr lang="en-US" sz="2800" dirty="0" smtClean="0"/>
              <a:t>: number of keys in the hash table</a:t>
            </a:r>
          </a:p>
          <a:p>
            <a:pPr>
              <a:spcBef>
                <a:spcPts val="1200"/>
              </a:spcBef>
            </a:pPr>
            <a:r>
              <a:rPr lang="en-US" sz="2800" i="1" dirty="0" smtClean="0">
                <a:solidFill>
                  <a:srgbClr val="C00000"/>
                </a:solidFill>
              </a:rPr>
              <a:t>m</a:t>
            </a:r>
            <a:r>
              <a:rPr lang="en-US" sz="2800" dirty="0" smtClean="0"/>
              <a:t>: size of the hash tables – number of slots</a:t>
            </a:r>
          </a:p>
          <a:p>
            <a:pPr>
              <a:spcBef>
                <a:spcPts val="1200"/>
              </a:spcBef>
              <a:tabLst>
                <a:tab pos="1438275" algn="l"/>
              </a:tabLst>
            </a:pPr>
            <a:r>
              <a:rPr lang="en-US" sz="2800" dirty="0" smtClean="0">
                <a:solidFill>
                  <a:srgbClr val="C00000"/>
                </a:solidFill>
                <a:sym typeface="Symbol"/>
              </a:rPr>
              <a:t></a:t>
            </a:r>
            <a:r>
              <a:rPr lang="en-US" sz="2800" dirty="0" smtClean="0">
                <a:sym typeface="Symbol"/>
              </a:rPr>
              <a:t>: </a:t>
            </a:r>
            <a:r>
              <a:rPr lang="en-US" sz="2800" dirty="0" smtClean="0">
                <a:solidFill>
                  <a:srgbClr val="0000FF"/>
                </a:solidFill>
                <a:sym typeface="Symbol"/>
              </a:rPr>
              <a:t>load factor</a:t>
            </a:r>
          </a:p>
          <a:p>
            <a:pPr>
              <a:spcBef>
                <a:spcPts val="1200"/>
              </a:spcBef>
              <a:buNone/>
              <a:tabLst>
                <a:tab pos="1438275" algn="l"/>
              </a:tabLst>
            </a:pPr>
            <a:r>
              <a:rPr lang="en-US" sz="2800" dirty="0" smtClean="0">
                <a:sym typeface="Symbol"/>
              </a:rPr>
              <a:t>		 = </a:t>
            </a:r>
            <a:r>
              <a:rPr lang="en-US" sz="2800" i="1" dirty="0" smtClean="0">
                <a:sym typeface="Symbol"/>
              </a:rPr>
              <a:t>n</a:t>
            </a:r>
            <a:r>
              <a:rPr lang="en-US" sz="2800" dirty="0" smtClean="0">
                <a:sym typeface="Symbol"/>
              </a:rPr>
              <a:t>/</a:t>
            </a:r>
            <a:r>
              <a:rPr lang="en-US" sz="2800" i="1" dirty="0" smtClean="0">
                <a:sym typeface="Symbol"/>
              </a:rPr>
              <a:t>m</a:t>
            </a:r>
          </a:p>
          <a:p>
            <a:pPr>
              <a:spcBef>
                <a:spcPts val="1200"/>
              </a:spcBef>
              <a:buNone/>
              <a:tabLst>
                <a:tab pos="1438275" algn="l"/>
              </a:tabLst>
            </a:pPr>
            <a:r>
              <a:rPr lang="en-US" sz="2800" dirty="0" smtClean="0">
                <a:sym typeface="Symbol"/>
              </a:rPr>
              <a:t>	a measure of </a:t>
            </a:r>
            <a:r>
              <a:rPr lang="en-US" sz="2800" dirty="0" smtClean="0">
                <a:solidFill>
                  <a:srgbClr val="0000FF"/>
                </a:solidFill>
                <a:sym typeface="Symbol"/>
              </a:rPr>
              <a:t>how full </a:t>
            </a:r>
            <a:r>
              <a:rPr lang="en-US" sz="2800" dirty="0" smtClean="0">
                <a:sym typeface="Symbol"/>
              </a:rPr>
              <a:t>the hash table is. If table size is the number of linked lists, then  is the average length of the linked lists.</a:t>
            </a:r>
            <a:endParaRPr lang="en-US" sz="28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39</a:t>
            </a:fld>
            <a:endParaRPr lang="en-US" sz="1600" dirty="0"/>
          </a:p>
        </p:txBody>
      </p:sp>
      <p:sp>
        <p:nvSpPr>
          <p:cNvPr id="8" name="Text Box 20"/>
          <p:cNvSpPr txBox="1">
            <a:spLocks noChangeArrowheads="1"/>
          </p:cNvSpPr>
          <p:nvPr/>
        </p:nvSpPr>
        <p:spPr bwMode="auto">
          <a:xfrm>
            <a:off x="381000" y="152400"/>
            <a:ext cx="1893467"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Separate chaining</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solidFill>
            <a:srgbClr val="FFCCFF">
              <a:alpha val="50196"/>
            </a:srgbClr>
          </a:solidFill>
        </p:spPr>
        <p:txBody>
          <a:bodyPr/>
          <a:lstStyle/>
          <a:p>
            <a:pPr eaLnBrk="1" hangingPunct="1"/>
            <a:r>
              <a:rPr lang="en-US" sz="3600" dirty="0" smtClean="0">
                <a:latin typeface="Britannic Bold" pitchFamily="34" charset="0"/>
              </a:rPr>
              <a:t>Outline</a:t>
            </a:r>
          </a:p>
        </p:txBody>
      </p:sp>
      <p:sp>
        <p:nvSpPr>
          <p:cNvPr id="4100" name="Rectangle 3"/>
          <p:cNvSpPr>
            <a:spLocks noGrp="1" noChangeArrowheads="1"/>
          </p:cNvSpPr>
          <p:nvPr>
            <p:ph idx="1"/>
          </p:nvPr>
        </p:nvSpPr>
        <p:spPr>
          <a:xfrm>
            <a:off x="457200" y="1066800"/>
            <a:ext cx="8229600" cy="5029200"/>
          </a:xfrm>
        </p:spPr>
        <p:txBody>
          <a:bodyPr/>
          <a:lstStyle/>
          <a:p>
            <a:pPr marL="542925" lvl="1" indent="-542925">
              <a:spcBef>
                <a:spcPts val="600"/>
              </a:spcBef>
              <a:buClrTx/>
              <a:buSzPct val="100000"/>
              <a:buFont typeface="+mj-lt"/>
              <a:buAutoNum type="arabicPeriod"/>
            </a:pPr>
            <a:r>
              <a:rPr lang="en-US" sz="2400" dirty="0" smtClean="0">
                <a:solidFill>
                  <a:srgbClr val="0000FF"/>
                </a:solidFill>
              </a:rPr>
              <a:t>Direct Addressing Table</a:t>
            </a:r>
          </a:p>
          <a:p>
            <a:pPr marL="542925" lvl="1" indent="-542925">
              <a:spcBef>
                <a:spcPts val="600"/>
              </a:spcBef>
              <a:buClrTx/>
              <a:buSzPct val="100000"/>
              <a:buFont typeface="+mj-lt"/>
              <a:buAutoNum type="arabicPeriod"/>
            </a:pPr>
            <a:r>
              <a:rPr lang="en-US" sz="2400" dirty="0" smtClean="0">
                <a:solidFill>
                  <a:srgbClr val="0000FF"/>
                </a:solidFill>
              </a:rPr>
              <a:t>Hash Table</a:t>
            </a:r>
          </a:p>
          <a:p>
            <a:pPr marL="542925" lvl="1" indent="-542925">
              <a:spcBef>
                <a:spcPts val="600"/>
              </a:spcBef>
              <a:buClrTx/>
              <a:buSzPct val="100000"/>
              <a:buFont typeface="+mj-lt"/>
              <a:buAutoNum type="arabicPeriod"/>
            </a:pPr>
            <a:r>
              <a:rPr lang="en-US" sz="2400" dirty="0" smtClean="0">
                <a:solidFill>
                  <a:srgbClr val="0000FF"/>
                </a:solidFill>
              </a:rPr>
              <a:t>Hash Functions</a:t>
            </a:r>
          </a:p>
          <a:p>
            <a:pPr marL="895350" lvl="2" indent="-352425">
              <a:spcBef>
                <a:spcPts val="300"/>
              </a:spcBef>
              <a:buClrTx/>
              <a:buSzPct val="100000"/>
              <a:buFont typeface="Wingdings" pitchFamily="2" charset="2"/>
              <a:buChar char="§"/>
            </a:pPr>
            <a:r>
              <a:rPr lang="en-US" sz="2000" dirty="0" smtClean="0"/>
              <a:t>Good/bad/perfect/uniform hash function</a:t>
            </a:r>
          </a:p>
          <a:p>
            <a:pPr marL="542925" lvl="1" indent="-542925">
              <a:spcBef>
                <a:spcPts val="600"/>
              </a:spcBef>
              <a:buClrTx/>
              <a:buSzPct val="100000"/>
              <a:buFont typeface="+mj-lt"/>
              <a:buAutoNum type="arabicPeriod" startAt="4"/>
            </a:pPr>
            <a:r>
              <a:rPr lang="en-US" sz="2400" dirty="0" smtClean="0">
                <a:solidFill>
                  <a:srgbClr val="0000FF"/>
                </a:solidFill>
              </a:rPr>
              <a:t>Collision Resolution</a:t>
            </a:r>
            <a:endParaRPr lang="en-US" sz="2000" dirty="0" smtClean="0">
              <a:solidFill>
                <a:srgbClr val="0000FF"/>
              </a:solidFill>
            </a:endParaRPr>
          </a:p>
          <a:p>
            <a:pPr marL="895350" lvl="2" indent="-352425">
              <a:spcBef>
                <a:spcPts val="300"/>
              </a:spcBef>
              <a:buClrTx/>
              <a:buSzPct val="100000"/>
              <a:buFont typeface="Wingdings" pitchFamily="2" charset="2"/>
              <a:buChar char="§"/>
            </a:pPr>
            <a:r>
              <a:rPr lang="en-US" sz="2000" dirty="0" smtClean="0"/>
              <a:t>Separate Chaining</a:t>
            </a:r>
          </a:p>
          <a:p>
            <a:pPr marL="895350" lvl="2" indent="-352425">
              <a:spcBef>
                <a:spcPts val="300"/>
              </a:spcBef>
              <a:buClrTx/>
              <a:buSzPct val="100000"/>
              <a:buFont typeface="Wingdings" pitchFamily="2" charset="2"/>
              <a:buChar char="§"/>
            </a:pPr>
            <a:r>
              <a:rPr lang="en-US" sz="2000" dirty="0" smtClean="0"/>
              <a:t>Linear Probing</a:t>
            </a:r>
          </a:p>
          <a:p>
            <a:pPr marL="895350" lvl="2" indent="-352425">
              <a:spcBef>
                <a:spcPts val="300"/>
              </a:spcBef>
              <a:buClrTx/>
              <a:buSzPct val="100000"/>
              <a:buFont typeface="Wingdings" pitchFamily="2" charset="2"/>
              <a:buChar char="§"/>
            </a:pPr>
            <a:r>
              <a:rPr lang="en-US" sz="2000" dirty="0" smtClean="0"/>
              <a:t>Quadratic Probing</a:t>
            </a:r>
          </a:p>
          <a:p>
            <a:pPr marL="895350" lvl="2" indent="-352425">
              <a:spcBef>
                <a:spcPts val="300"/>
              </a:spcBef>
              <a:buClrTx/>
              <a:buSzPct val="100000"/>
              <a:buFont typeface="Wingdings" pitchFamily="2" charset="2"/>
              <a:buChar char="§"/>
            </a:pPr>
            <a:r>
              <a:rPr lang="en-US" sz="2000" dirty="0" smtClean="0"/>
              <a:t>Double Hashing</a:t>
            </a:r>
          </a:p>
          <a:p>
            <a:pPr marL="542925" lvl="1" indent="-542925">
              <a:spcBef>
                <a:spcPts val="600"/>
              </a:spcBef>
              <a:buClrTx/>
              <a:buSzPct val="100000"/>
              <a:buFont typeface="+mj-lt"/>
              <a:buAutoNum type="arabicPeriod" startAt="5"/>
            </a:pPr>
            <a:r>
              <a:rPr lang="en-US" sz="2400" dirty="0" smtClean="0">
                <a:solidFill>
                  <a:srgbClr val="0000FF"/>
                </a:solidFill>
              </a:rPr>
              <a:t>Summary</a:t>
            </a:r>
          </a:p>
          <a:p>
            <a:pPr marL="542925" indent="-542925">
              <a:spcBef>
                <a:spcPts val="600"/>
              </a:spcBef>
              <a:buClrTx/>
              <a:buSzPct val="100000"/>
              <a:buFont typeface="+mj-lt"/>
              <a:buAutoNum type="arabicPeriod" startAt="6"/>
            </a:pPr>
            <a:r>
              <a:rPr lang="en-US" sz="2400" smtClean="0">
                <a:solidFill>
                  <a:srgbClr val="0000FF"/>
                </a:solidFill>
              </a:rPr>
              <a:t>Java HashMap </a:t>
            </a:r>
            <a:r>
              <a:rPr lang="en-US" sz="2400" dirty="0" smtClean="0">
                <a:solidFill>
                  <a:srgbClr val="0000FF"/>
                </a:solidFill>
              </a:rPr>
              <a:t>Class</a:t>
            </a:r>
          </a:p>
          <a:p>
            <a:pPr marL="1000125" lvl="1" indent="-457200">
              <a:spcBef>
                <a:spcPts val="600"/>
              </a:spcBef>
              <a:buClrTx/>
              <a:buSzPct val="100000"/>
              <a:buNone/>
            </a:pPr>
            <a:endParaRPr lang="en-US" sz="20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81000"/>
            <a:ext cx="8382000" cy="762000"/>
          </a:xfrm>
        </p:spPr>
        <p:txBody>
          <a:bodyPr/>
          <a:lstStyle/>
          <a:p>
            <a:r>
              <a:rPr lang="en-US" sz="3600" dirty="0" smtClean="0">
                <a:solidFill>
                  <a:srgbClr val="C00000"/>
                </a:solidFill>
                <a:latin typeface="Britannic Bold" pitchFamily="34" charset="0"/>
              </a:rPr>
              <a:t>4.1 </a:t>
            </a:r>
            <a:r>
              <a:rPr lang="en-US" sz="3600" dirty="0" smtClean="0">
                <a:latin typeface="Britannic Bold" pitchFamily="34" charset="0"/>
              </a:rPr>
              <a:t>Reconstructing Hash Table</a:t>
            </a:r>
          </a:p>
        </p:txBody>
      </p:sp>
      <p:sp>
        <p:nvSpPr>
          <p:cNvPr id="4100" name="Rectangle 3"/>
          <p:cNvSpPr>
            <a:spLocks noGrp="1" noChangeArrowheads="1"/>
          </p:cNvSpPr>
          <p:nvPr>
            <p:ph idx="1"/>
          </p:nvPr>
        </p:nvSpPr>
        <p:spPr>
          <a:xfrm>
            <a:off x="457200" y="1219200"/>
            <a:ext cx="8229600" cy="5029200"/>
          </a:xfrm>
        </p:spPr>
        <p:txBody>
          <a:bodyPr/>
          <a:lstStyle/>
          <a:p>
            <a:pPr>
              <a:spcBef>
                <a:spcPts val="1800"/>
              </a:spcBef>
            </a:pPr>
            <a:r>
              <a:rPr lang="en-US" sz="2800" dirty="0" smtClean="0"/>
              <a:t>To keep </a:t>
            </a:r>
            <a:r>
              <a:rPr lang="en-US" sz="2800" dirty="0" smtClean="0">
                <a:sym typeface="Symbol" pitchFamily="18" charset="2"/>
              </a:rPr>
              <a:t></a:t>
            </a:r>
            <a:r>
              <a:rPr lang="en-US" sz="2800" dirty="0" smtClean="0"/>
              <a:t> bounded, we may need to </a:t>
            </a:r>
            <a:r>
              <a:rPr lang="en-US" sz="2800" dirty="0" smtClean="0">
                <a:solidFill>
                  <a:srgbClr val="C00000"/>
                </a:solidFill>
              </a:rPr>
              <a:t>reconstruct</a:t>
            </a:r>
            <a:r>
              <a:rPr lang="en-US" sz="2800" dirty="0" smtClean="0"/>
              <a:t> the whole table when the load factor exceeds the bound.</a:t>
            </a:r>
          </a:p>
          <a:p>
            <a:pPr>
              <a:spcBef>
                <a:spcPts val="1800"/>
              </a:spcBef>
            </a:pPr>
            <a:r>
              <a:rPr lang="en-US" sz="2800" dirty="0" smtClean="0"/>
              <a:t>Whenever the load factor exceeds the bound, we need to </a:t>
            </a:r>
            <a:r>
              <a:rPr lang="en-US" sz="2800" dirty="0" smtClean="0">
                <a:solidFill>
                  <a:srgbClr val="0000FF"/>
                </a:solidFill>
              </a:rPr>
              <a:t>rehash</a:t>
            </a:r>
            <a:r>
              <a:rPr lang="en-US" sz="2800" dirty="0" smtClean="0"/>
              <a:t> all keys into a </a:t>
            </a:r>
            <a:r>
              <a:rPr lang="en-US" sz="2800" dirty="0" smtClean="0">
                <a:solidFill>
                  <a:srgbClr val="0000FF"/>
                </a:solidFill>
              </a:rPr>
              <a:t>bigger </a:t>
            </a:r>
            <a:r>
              <a:rPr lang="en-US" sz="2800" dirty="0" smtClean="0"/>
              <a:t>table (increase </a:t>
            </a:r>
            <a:r>
              <a:rPr lang="en-US" sz="2800" i="1" dirty="0" smtClean="0"/>
              <a:t>m</a:t>
            </a:r>
            <a:r>
              <a:rPr lang="en-US" sz="2800" dirty="0" smtClean="0"/>
              <a:t> to reduce </a:t>
            </a:r>
            <a:r>
              <a:rPr lang="en-US" sz="2800" dirty="0" smtClean="0">
                <a:sym typeface="Symbol" pitchFamily="18" charset="2"/>
              </a:rPr>
              <a:t></a:t>
            </a:r>
            <a:r>
              <a:rPr lang="en-US" sz="2800" dirty="0" smtClean="0"/>
              <a:t>), say double the table size </a:t>
            </a:r>
            <a:r>
              <a:rPr lang="en-US" sz="2800" i="1" dirty="0" smtClean="0"/>
              <a:t>m</a:t>
            </a:r>
            <a:r>
              <a:rPr lang="en-US" sz="2800" dirty="0" smtClean="0"/>
              <a:t>.</a:t>
            </a:r>
            <a:endParaRPr lang="en-US" sz="2800"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40</a:t>
            </a:fld>
            <a:endParaRPr lang="en-US" sz="1600" dirty="0"/>
          </a:p>
        </p:txBody>
      </p:sp>
      <p:sp>
        <p:nvSpPr>
          <p:cNvPr id="8" name="Text Box 20"/>
          <p:cNvSpPr txBox="1">
            <a:spLocks noChangeArrowheads="1"/>
          </p:cNvSpPr>
          <p:nvPr/>
        </p:nvSpPr>
        <p:spPr bwMode="auto">
          <a:xfrm>
            <a:off x="381000" y="152400"/>
            <a:ext cx="1893467"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Separate chaining</a:t>
            </a:r>
            <a:endParaRPr lang="en-US" sz="160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41</a:t>
            </a:fld>
            <a:endParaRPr lang="en-US" sz="1600" dirty="0"/>
          </a:p>
        </p:txBody>
      </p:sp>
      <p:sp>
        <p:nvSpPr>
          <p:cNvPr id="29" name="Text Box 20"/>
          <p:cNvSpPr txBox="1">
            <a:spLocks noChangeArrowheads="1"/>
          </p:cNvSpPr>
          <p:nvPr/>
        </p:nvSpPr>
        <p:spPr bwMode="auto">
          <a:xfrm>
            <a:off x="381000" y="152400"/>
            <a:ext cx="29049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a:t>Collision resolution </a:t>
            </a:r>
            <a:r>
              <a:rPr lang="en-US" sz="1600" dirty="0" smtClean="0"/>
              <a:t>technique</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1046440"/>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a:p>
            <a:endParaRPr lang="en-US" sz="1800" b="1" dirty="0"/>
          </a:p>
          <a:p>
            <a:r>
              <a:rPr lang="en-US" sz="2000" dirty="0"/>
              <a:t>Here the table size m=7</a:t>
            </a:r>
          </a:p>
        </p:txBody>
      </p:sp>
      <p:sp>
        <p:nvSpPr>
          <p:cNvPr id="42" name="Text Box 41"/>
          <p:cNvSpPr txBox="1">
            <a:spLocks noChangeArrowheads="1"/>
          </p:cNvSpPr>
          <p:nvPr/>
        </p:nvSpPr>
        <p:spPr bwMode="auto">
          <a:xfrm>
            <a:off x="457200" y="2971800"/>
            <a:ext cx="3187347" cy="400110"/>
          </a:xfrm>
          <a:prstGeom prst="rect">
            <a:avLst/>
          </a:prstGeom>
          <a:noFill/>
          <a:ln w="25400">
            <a:noFill/>
            <a:miter lim="800000"/>
            <a:headEnd/>
            <a:tailEnd type="none" w="lg" len="lg"/>
          </a:ln>
          <a:effectLst/>
        </p:spPr>
        <p:txBody>
          <a:bodyPr wrap="none">
            <a:spAutoFit/>
          </a:bodyPr>
          <a:lstStyle/>
          <a:p>
            <a:r>
              <a:rPr lang="en-US" sz="2000" dirty="0"/>
              <a:t>Note: 7 is a prime number.</a:t>
            </a:r>
          </a:p>
        </p:txBody>
      </p:sp>
      <p:sp>
        <p:nvSpPr>
          <p:cNvPr id="44" name="Rectangle 38"/>
          <p:cNvSpPr>
            <a:spLocks noChangeArrowheads="1"/>
          </p:cNvSpPr>
          <p:nvPr/>
        </p:nvSpPr>
        <p:spPr bwMode="auto">
          <a:xfrm>
            <a:off x="5715000" y="1676400"/>
            <a:ext cx="3048000" cy="3046988"/>
          </a:xfrm>
          <a:prstGeom prst="rect">
            <a:avLst/>
          </a:prstGeom>
          <a:noFill/>
          <a:ln w="25400">
            <a:noFill/>
            <a:miter lim="800000"/>
            <a:headEnd/>
            <a:tailEnd type="none" w="lg" len="lg"/>
          </a:ln>
          <a:effectLst/>
        </p:spPr>
        <p:txBody>
          <a:bodyPr>
            <a:spAutoFit/>
          </a:bodyPr>
          <a:lstStyle/>
          <a:p>
            <a:pPr eaLnBrk="1" hangingPunct="1">
              <a:spcBef>
                <a:spcPct val="30000"/>
              </a:spcBef>
            </a:pPr>
            <a:r>
              <a:rPr lang="en-US" sz="2400" dirty="0"/>
              <a:t>In </a:t>
            </a:r>
            <a:r>
              <a:rPr lang="en-US" sz="2400" dirty="0">
                <a:solidFill>
                  <a:srgbClr val="CC0000"/>
                </a:solidFill>
              </a:rPr>
              <a:t>linear probing</a:t>
            </a:r>
            <a:r>
              <a:rPr lang="en-US" sz="2400" dirty="0"/>
              <a:t>, when we get a </a:t>
            </a:r>
            <a:r>
              <a:rPr lang="en-US" sz="2400" dirty="0">
                <a:solidFill>
                  <a:srgbClr val="0033CC"/>
                </a:solidFill>
              </a:rPr>
              <a:t>collision</a:t>
            </a:r>
            <a:r>
              <a:rPr lang="en-US" sz="2400" dirty="0"/>
              <a:t>, we scan through the table looking for the </a:t>
            </a:r>
            <a:r>
              <a:rPr lang="en-US" sz="2400" dirty="0">
                <a:solidFill>
                  <a:srgbClr val="A50021"/>
                </a:solidFill>
              </a:rPr>
              <a:t>next empty slot</a:t>
            </a:r>
            <a:r>
              <a:rPr lang="en-US" sz="2400" dirty="0"/>
              <a:t> (wrapping around when we reach the last slot).</a:t>
            </a:r>
          </a:p>
        </p:txBody>
      </p:sp>
      <p:sp>
        <p:nvSpPr>
          <p:cNvPr id="24"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dissolve">
                                      <p:cBhvr>
                                        <p:cTn id="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Insert 18</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42</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3029997" cy="400110"/>
          </a:xfrm>
          <a:prstGeom prst="rect">
            <a:avLst/>
          </a:prstGeom>
          <a:noFill/>
          <a:ln w="25400">
            <a:noFill/>
            <a:miter lim="800000"/>
            <a:headEnd/>
            <a:tailEnd type="none" w="lg" len="lg"/>
          </a:ln>
          <a:effectLst/>
        </p:spPr>
        <p:txBody>
          <a:bodyPr wrap="none">
            <a:spAutoFit/>
          </a:bodyPr>
          <a:lstStyle/>
          <a:p>
            <a:r>
              <a:rPr lang="en-US" sz="2000" dirty="0" smtClean="0"/>
              <a:t>hash(18) = 18 mod 7 = 4</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solidFill>
                  <a:srgbClr val="CC0000"/>
                </a:solidFill>
              </a:rPr>
              <a:t>18</a:t>
            </a:r>
          </a:p>
        </p:txBody>
      </p:sp>
      <p:sp>
        <p:nvSpPr>
          <p:cNvPr id="24"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dissolve">
                                      <p:cBhvr>
                                        <p:cTn id="11"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Insert 14</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43</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3029997" cy="400110"/>
          </a:xfrm>
          <a:prstGeom prst="rect">
            <a:avLst/>
          </a:prstGeom>
          <a:noFill/>
          <a:ln w="25400">
            <a:noFill/>
            <a:miter lim="800000"/>
            <a:headEnd/>
            <a:tailEnd type="none" w="lg" len="lg"/>
          </a:ln>
          <a:effectLst/>
        </p:spPr>
        <p:txBody>
          <a:bodyPr wrap="none">
            <a:spAutoFit/>
          </a:bodyPr>
          <a:lstStyle/>
          <a:p>
            <a:r>
              <a:rPr lang="en-US" sz="2000" dirty="0" smtClean="0"/>
              <a:t>hash(18) = 18 mod 7 = 4</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4" name="Text Box 41"/>
          <p:cNvSpPr txBox="1">
            <a:spLocks noChangeArrowheads="1"/>
          </p:cNvSpPr>
          <p:nvPr/>
        </p:nvSpPr>
        <p:spPr bwMode="auto">
          <a:xfrm>
            <a:off x="457200" y="2895600"/>
            <a:ext cx="3029997" cy="400110"/>
          </a:xfrm>
          <a:prstGeom prst="rect">
            <a:avLst/>
          </a:prstGeom>
          <a:noFill/>
          <a:ln w="25400">
            <a:noFill/>
            <a:miter lim="800000"/>
            <a:headEnd/>
            <a:tailEnd type="none" w="lg" len="lg"/>
          </a:ln>
          <a:effectLst/>
        </p:spPr>
        <p:txBody>
          <a:bodyPr wrap="none">
            <a:spAutoFit/>
          </a:bodyPr>
          <a:lstStyle/>
          <a:p>
            <a:r>
              <a:rPr lang="en-US" sz="2000" dirty="0" smtClean="0"/>
              <a:t>hash(14) = 14 mod 7 = 0</a:t>
            </a:r>
            <a:endParaRPr lang="en-US" sz="2000" dirty="0"/>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solidFill>
                  <a:srgbClr val="CC0000"/>
                </a:solidFill>
              </a:rPr>
              <a:t>14</a:t>
            </a:r>
            <a:endParaRPr lang="en-US" sz="2400" b="1" dirty="0">
              <a:solidFill>
                <a:srgbClr val="CC0000"/>
              </a:solidFill>
            </a:endParaRPr>
          </a:p>
        </p:txBody>
      </p:sp>
      <p:sp>
        <p:nvSpPr>
          <p:cNvPr id="46"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Insert 21</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44</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sp>
        <p:nvSpPr>
          <p:cNvPr id="50"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
        <p:nvSpPr>
          <p:cNvPr id="51"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grpSp>
        <p:nvGrpSpPr>
          <p:cNvPr id="49" name="Group 42"/>
          <p:cNvGrpSpPr/>
          <p:nvPr/>
        </p:nvGrpSpPr>
        <p:grpSpPr>
          <a:xfrm>
            <a:off x="3505200" y="1447800"/>
            <a:ext cx="1600200" cy="4267200"/>
            <a:chOff x="3505200" y="1447800"/>
            <a:chExt cx="1600200" cy="4267200"/>
          </a:xfrm>
        </p:grpSpPr>
        <p:sp>
          <p:nvSpPr>
            <p:cNvPr id="52"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53"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54"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55"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56"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57"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58"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59"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0"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1"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62"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63"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64"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65"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66"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67"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68" name="Text Box 41"/>
          <p:cNvSpPr txBox="1">
            <a:spLocks noChangeArrowheads="1"/>
          </p:cNvSpPr>
          <p:nvPr/>
        </p:nvSpPr>
        <p:spPr bwMode="auto">
          <a:xfrm>
            <a:off x="457200" y="2438400"/>
            <a:ext cx="3029997" cy="400110"/>
          </a:xfrm>
          <a:prstGeom prst="rect">
            <a:avLst/>
          </a:prstGeom>
          <a:noFill/>
          <a:ln w="25400">
            <a:noFill/>
            <a:miter lim="800000"/>
            <a:headEnd/>
            <a:tailEnd type="none" w="lg" len="lg"/>
          </a:ln>
          <a:effectLst/>
        </p:spPr>
        <p:txBody>
          <a:bodyPr wrap="none">
            <a:spAutoFit/>
          </a:bodyPr>
          <a:lstStyle/>
          <a:p>
            <a:r>
              <a:rPr lang="en-US" sz="2000" dirty="0" smtClean="0"/>
              <a:t>hash(18) = 18 mod 7 = 4</a:t>
            </a:r>
            <a:endParaRPr lang="en-US" sz="2000" dirty="0"/>
          </a:p>
        </p:txBody>
      </p:sp>
      <p:sp>
        <p:nvSpPr>
          <p:cNvPr id="69"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70" name="Text Box 41"/>
          <p:cNvSpPr txBox="1">
            <a:spLocks noChangeArrowheads="1"/>
          </p:cNvSpPr>
          <p:nvPr/>
        </p:nvSpPr>
        <p:spPr bwMode="auto">
          <a:xfrm>
            <a:off x="457200" y="2895600"/>
            <a:ext cx="3029997" cy="400110"/>
          </a:xfrm>
          <a:prstGeom prst="rect">
            <a:avLst/>
          </a:prstGeom>
          <a:noFill/>
          <a:ln w="25400">
            <a:noFill/>
            <a:miter lim="800000"/>
            <a:headEnd/>
            <a:tailEnd type="none" w="lg" len="lg"/>
          </a:ln>
          <a:effectLst/>
        </p:spPr>
        <p:txBody>
          <a:bodyPr wrap="none">
            <a:spAutoFit/>
          </a:bodyPr>
          <a:lstStyle/>
          <a:p>
            <a:r>
              <a:rPr lang="en-US" sz="2000" dirty="0" smtClean="0"/>
              <a:t>hash(14) = 14 mod 7 = 0</a:t>
            </a:r>
            <a:endParaRPr lang="en-US" sz="2000" dirty="0"/>
          </a:p>
        </p:txBody>
      </p:sp>
      <p:sp>
        <p:nvSpPr>
          <p:cNvPr id="71"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72"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solidFill>
                  <a:srgbClr val="CC0000"/>
                </a:solidFill>
              </a:rPr>
              <a:t>21</a:t>
            </a:r>
            <a:endParaRPr lang="en-US" sz="2400" b="1" dirty="0">
              <a:solidFill>
                <a:srgbClr val="CC0000"/>
              </a:solidFill>
            </a:endParaRPr>
          </a:p>
        </p:txBody>
      </p:sp>
      <p:sp>
        <p:nvSpPr>
          <p:cNvPr id="73" name="Text Box 41"/>
          <p:cNvSpPr txBox="1">
            <a:spLocks noChangeArrowheads="1"/>
          </p:cNvSpPr>
          <p:nvPr/>
        </p:nvSpPr>
        <p:spPr bwMode="auto">
          <a:xfrm>
            <a:off x="457200" y="3352800"/>
            <a:ext cx="2986715" cy="400110"/>
          </a:xfrm>
          <a:prstGeom prst="rect">
            <a:avLst/>
          </a:prstGeom>
          <a:noFill/>
          <a:ln w="25400">
            <a:noFill/>
            <a:miter lim="800000"/>
            <a:headEnd/>
            <a:tailEnd type="none" w="lg" len="lg"/>
          </a:ln>
          <a:effectLst/>
        </p:spPr>
        <p:txBody>
          <a:bodyPr wrap="none">
            <a:spAutoFit/>
          </a:bodyPr>
          <a:lstStyle/>
          <a:p>
            <a:r>
              <a:rPr lang="en-US" sz="2000" dirty="0" smtClean="0"/>
              <a:t>hash(21) = 21 mod 7 = 0</a:t>
            </a:r>
            <a:endParaRPr lang="en-US" sz="2000" dirty="0"/>
          </a:p>
        </p:txBody>
      </p:sp>
      <p:sp>
        <p:nvSpPr>
          <p:cNvPr id="74" name="Rectangle 22"/>
          <p:cNvSpPr>
            <a:spLocks noChangeArrowheads="1"/>
          </p:cNvSpPr>
          <p:nvPr/>
        </p:nvSpPr>
        <p:spPr bwMode="auto">
          <a:xfrm>
            <a:off x="5334000" y="2362200"/>
            <a:ext cx="3536546" cy="1354217"/>
          </a:xfrm>
          <a:prstGeom prst="rect">
            <a:avLst/>
          </a:prstGeom>
          <a:noFill/>
          <a:ln w="25400">
            <a:noFill/>
            <a:miter lim="800000"/>
            <a:headEnd/>
            <a:tailEnd type="none" w="lg" len="lg"/>
          </a:ln>
          <a:effectLst/>
        </p:spPr>
        <p:txBody>
          <a:bodyPr wrap="none">
            <a:spAutoFit/>
          </a:bodyPr>
          <a:lstStyle/>
          <a:p>
            <a:pPr eaLnBrk="1" hangingPunct="1">
              <a:spcBef>
                <a:spcPts val="0"/>
              </a:spcBef>
              <a:spcAft>
                <a:spcPts val="600"/>
              </a:spcAft>
            </a:pPr>
            <a:r>
              <a:rPr lang="en-US" sz="2400" dirty="0" smtClean="0">
                <a:solidFill>
                  <a:srgbClr val="FF0000"/>
                </a:solidFill>
              </a:rPr>
              <a:t>Collision </a:t>
            </a:r>
            <a:r>
              <a:rPr lang="en-US" sz="2400" dirty="0"/>
              <a:t>occurs! </a:t>
            </a:r>
          </a:p>
          <a:p>
            <a:pPr eaLnBrk="1" hangingPunct="1">
              <a:spcBef>
                <a:spcPts val="0"/>
              </a:spcBef>
              <a:spcAft>
                <a:spcPts val="600"/>
              </a:spcAft>
            </a:pPr>
            <a:r>
              <a:rPr lang="en-US" sz="2400" dirty="0" smtClean="0"/>
              <a:t>What should we do?</a:t>
            </a:r>
          </a:p>
          <a:p>
            <a:pPr eaLnBrk="1" hangingPunct="1">
              <a:spcBef>
                <a:spcPts val="0"/>
              </a:spcBef>
              <a:spcAft>
                <a:spcPts val="600"/>
              </a:spcAft>
            </a:pPr>
            <a:r>
              <a:rPr lang="en-US" sz="2400" dirty="0" smtClean="0"/>
              <a:t>Look </a:t>
            </a:r>
            <a:r>
              <a:rPr lang="en-US" sz="2400" dirty="0"/>
              <a:t>for </a:t>
            </a:r>
            <a:r>
              <a:rPr lang="en-US" sz="2400" dirty="0">
                <a:solidFill>
                  <a:srgbClr val="A50021"/>
                </a:solidFill>
              </a:rPr>
              <a:t>next empty slot.</a:t>
            </a:r>
          </a:p>
        </p:txBody>
      </p:sp>
      <p:sp>
        <p:nvSpPr>
          <p:cNvPr id="75" name="Freeform 74"/>
          <p:cNvSpPr/>
          <p:nvPr/>
        </p:nvSpPr>
        <p:spPr>
          <a:xfrm>
            <a:off x="5126636" y="1738859"/>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4">
                                            <p:txEl>
                                              <p:pRg st="0" end="0"/>
                                            </p:txEl>
                                          </p:spTgt>
                                        </p:tgtEl>
                                        <p:attrNameLst>
                                          <p:attrName>style.visibility</p:attrName>
                                        </p:attrNameLst>
                                      </p:cBhvr>
                                      <p:to>
                                        <p:strVal val="visible"/>
                                      </p:to>
                                    </p:set>
                                    <p:animEffect transition="in" filter="dissolve">
                                      <p:cBhvr>
                                        <p:cTn id="11" dur="500"/>
                                        <p:tgtEl>
                                          <p:spTgt spid="74">
                                            <p:txEl>
                                              <p:pRg st="0" end="0"/>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74">
                                            <p:txEl>
                                              <p:pRg st="1" end="1"/>
                                            </p:txEl>
                                          </p:spTgt>
                                        </p:tgtEl>
                                        <p:attrNameLst>
                                          <p:attrName>style.visibility</p:attrName>
                                        </p:attrNameLst>
                                      </p:cBhvr>
                                      <p:to>
                                        <p:strVal val="visible"/>
                                      </p:to>
                                    </p:set>
                                    <p:animEffect transition="in" filter="dissolve">
                                      <p:cBhvr>
                                        <p:cTn id="14" dur="500"/>
                                        <p:tgtEl>
                                          <p:spTgt spid="74">
                                            <p:txEl>
                                              <p:pRg st="1" end="1"/>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74">
                                            <p:txEl>
                                              <p:pRg st="2" end="2"/>
                                            </p:txEl>
                                          </p:spTgt>
                                        </p:tgtEl>
                                        <p:attrNameLst>
                                          <p:attrName>style.visibility</p:attrName>
                                        </p:attrNameLst>
                                      </p:cBhvr>
                                      <p:to>
                                        <p:strVal val="visible"/>
                                      </p:to>
                                    </p:set>
                                    <p:animEffect transition="in" filter="dissolve">
                                      <p:cBhvr>
                                        <p:cTn id="17" dur="500"/>
                                        <p:tgtEl>
                                          <p:spTgt spid="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up)">
                                      <p:cBhvr>
                                        <p:cTn id="22" dur="500"/>
                                        <p:tgtEl>
                                          <p:spTgt spid="75"/>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dissolve">
                                      <p:cBhvr>
                                        <p:cTn id="2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P spid="7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Insert 1</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45</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sp>
        <p:nvSpPr>
          <p:cNvPr id="52"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
        <p:nvSpPr>
          <p:cNvPr id="53"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grpSp>
        <p:nvGrpSpPr>
          <p:cNvPr id="49" name="Group 42"/>
          <p:cNvGrpSpPr/>
          <p:nvPr/>
        </p:nvGrpSpPr>
        <p:grpSpPr>
          <a:xfrm>
            <a:off x="3505200" y="1447800"/>
            <a:ext cx="1600200" cy="4267200"/>
            <a:chOff x="3505200" y="1447800"/>
            <a:chExt cx="1600200" cy="4267200"/>
          </a:xfrm>
        </p:grpSpPr>
        <p:sp>
          <p:nvSpPr>
            <p:cNvPr id="54"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55"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56"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57"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58"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59"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0"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1"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2"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3"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64"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65"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66"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67"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68"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69"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70" name="Text Box 41"/>
          <p:cNvSpPr txBox="1">
            <a:spLocks noChangeArrowheads="1"/>
          </p:cNvSpPr>
          <p:nvPr/>
        </p:nvSpPr>
        <p:spPr bwMode="auto">
          <a:xfrm>
            <a:off x="457200" y="2438400"/>
            <a:ext cx="3029997" cy="400110"/>
          </a:xfrm>
          <a:prstGeom prst="rect">
            <a:avLst/>
          </a:prstGeom>
          <a:noFill/>
          <a:ln w="25400">
            <a:noFill/>
            <a:miter lim="800000"/>
            <a:headEnd/>
            <a:tailEnd type="none" w="lg" len="lg"/>
          </a:ln>
          <a:effectLst/>
        </p:spPr>
        <p:txBody>
          <a:bodyPr wrap="none">
            <a:spAutoFit/>
          </a:bodyPr>
          <a:lstStyle/>
          <a:p>
            <a:r>
              <a:rPr lang="en-US" sz="2000" dirty="0" smtClean="0"/>
              <a:t>hash(18) = 18 mod 7 = 4</a:t>
            </a:r>
            <a:endParaRPr lang="en-US" sz="2000" dirty="0"/>
          </a:p>
        </p:txBody>
      </p:sp>
      <p:sp>
        <p:nvSpPr>
          <p:cNvPr id="71"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72" name="Text Box 41"/>
          <p:cNvSpPr txBox="1">
            <a:spLocks noChangeArrowheads="1"/>
          </p:cNvSpPr>
          <p:nvPr/>
        </p:nvSpPr>
        <p:spPr bwMode="auto">
          <a:xfrm>
            <a:off x="457200" y="2895600"/>
            <a:ext cx="3029997" cy="400110"/>
          </a:xfrm>
          <a:prstGeom prst="rect">
            <a:avLst/>
          </a:prstGeom>
          <a:noFill/>
          <a:ln w="25400">
            <a:noFill/>
            <a:miter lim="800000"/>
            <a:headEnd/>
            <a:tailEnd type="none" w="lg" len="lg"/>
          </a:ln>
          <a:effectLst/>
        </p:spPr>
        <p:txBody>
          <a:bodyPr wrap="none">
            <a:spAutoFit/>
          </a:bodyPr>
          <a:lstStyle/>
          <a:p>
            <a:r>
              <a:rPr lang="en-US" sz="2000" dirty="0" smtClean="0"/>
              <a:t>hash(14) = 14 mod 7 = 0</a:t>
            </a:r>
            <a:endParaRPr lang="en-US" sz="2000" dirty="0"/>
          </a:p>
        </p:txBody>
      </p:sp>
      <p:sp>
        <p:nvSpPr>
          <p:cNvPr id="73"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74"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75" name="Text Box 41"/>
          <p:cNvSpPr txBox="1">
            <a:spLocks noChangeArrowheads="1"/>
          </p:cNvSpPr>
          <p:nvPr/>
        </p:nvSpPr>
        <p:spPr bwMode="auto">
          <a:xfrm>
            <a:off x="457200" y="3352800"/>
            <a:ext cx="2986715" cy="400110"/>
          </a:xfrm>
          <a:prstGeom prst="rect">
            <a:avLst/>
          </a:prstGeom>
          <a:noFill/>
          <a:ln w="25400">
            <a:noFill/>
            <a:miter lim="800000"/>
            <a:headEnd/>
            <a:tailEnd type="none" w="lg" len="lg"/>
          </a:ln>
          <a:effectLst/>
        </p:spPr>
        <p:txBody>
          <a:bodyPr wrap="none">
            <a:spAutoFit/>
          </a:bodyPr>
          <a:lstStyle/>
          <a:p>
            <a:r>
              <a:rPr lang="en-US" sz="2000" dirty="0" smtClean="0"/>
              <a:t>hash(21) = 21 mod 7 = 0</a:t>
            </a:r>
            <a:endParaRPr lang="en-US" sz="2000" dirty="0"/>
          </a:p>
        </p:txBody>
      </p:sp>
      <p:sp>
        <p:nvSpPr>
          <p:cNvPr id="76" name="Rectangle 22"/>
          <p:cNvSpPr>
            <a:spLocks noChangeArrowheads="1"/>
          </p:cNvSpPr>
          <p:nvPr/>
        </p:nvSpPr>
        <p:spPr bwMode="auto">
          <a:xfrm>
            <a:off x="5791200" y="1600200"/>
            <a:ext cx="3048000" cy="2092881"/>
          </a:xfrm>
          <a:prstGeom prst="rect">
            <a:avLst/>
          </a:prstGeom>
          <a:noFill/>
          <a:ln w="25400">
            <a:noFill/>
            <a:miter lim="800000"/>
            <a:headEnd/>
            <a:tailEnd type="none" w="lg" len="lg"/>
          </a:ln>
          <a:effectLst/>
        </p:spPr>
        <p:txBody>
          <a:bodyPr wrap="square">
            <a:spAutoFit/>
          </a:bodyPr>
          <a:lstStyle/>
          <a:p>
            <a:pPr eaLnBrk="1" hangingPunct="1">
              <a:spcBef>
                <a:spcPts val="0"/>
              </a:spcBef>
              <a:spcAft>
                <a:spcPts val="600"/>
              </a:spcAft>
            </a:pPr>
            <a:r>
              <a:rPr lang="en-US" sz="2400" dirty="0" smtClean="0"/>
              <a:t>Collides with 21 (hash value 0). </a:t>
            </a:r>
          </a:p>
          <a:p>
            <a:pPr eaLnBrk="1" hangingPunct="1">
              <a:spcBef>
                <a:spcPts val="0"/>
              </a:spcBef>
              <a:spcAft>
                <a:spcPts val="600"/>
              </a:spcAft>
            </a:pPr>
            <a:r>
              <a:rPr lang="en-US" sz="2400" dirty="0" smtClean="0"/>
              <a:t>What should we do?</a:t>
            </a:r>
          </a:p>
          <a:p>
            <a:pPr eaLnBrk="1" hangingPunct="1">
              <a:spcBef>
                <a:spcPts val="0"/>
              </a:spcBef>
              <a:spcAft>
                <a:spcPts val="600"/>
              </a:spcAft>
            </a:pPr>
            <a:r>
              <a:rPr lang="en-US" sz="2400" dirty="0" smtClean="0"/>
              <a:t>Look </a:t>
            </a:r>
            <a:r>
              <a:rPr lang="en-US" sz="2400" dirty="0"/>
              <a:t>for </a:t>
            </a:r>
            <a:r>
              <a:rPr lang="en-US" sz="2400" dirty="0">
                <a:solidFill>
                  <a:srgbClr val="A50021"/>
                </a:solidFill>
              </a:rPr>
              <a:t>next empty slot.</a:t>
            </a:r>
          </a:p>
        </p:txBody>
      </p:sp>
      <p:sp>
        <p:nvSpPr>
          <p:cNvPr id="77" name="Freeform 76"/>
          <p:cNvSpPr/>
          <p:nvPr/>
        </p:nvSpPr>
        <p:spPr>
          <a:xfrm>
            <a:off x="5105400" y="24384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8" name="Text Box 41"/>
          <p:cNvSpPr txBox="1">
            <a:spLocks noChangeArrowheads="1"/>
          </p:cNvSpPr>
          <p:nvPr/>
        </p:nvSpPr>
        <p:spPr bwMode="auto">
          <a:xfrm>
            <a:off x="457200" y="3810000"/>
            <a:ext cx="2701381" cy="400110"/>
          </a:xfrm>
          <a:prstGeom prst="rect">
            <a:avLst/>
          </a:prstGeom>
          <a:noFill/>
          <a:ln w="25400">
            <a:noFill/>
            <a:miter lim="800000"/>
            <a:headEnd/>
            <a:tailEnd type="none" w="lg" len="lg"/>
          </a:ln>
          <a:effectLst/>
        </p:spPr>
        <p:txBody>
          <a:bodyPr wrap="none">
            <a:spAutoFit/>
          </a:bodyPr>
          <a:lstStyle/>
          <a:p>
            <a:r>
              <a:rPr lang="en-US" sz="2000" dirty="0" smtClean="0"/>
              <a:t>hash(1) = 1 mod 7 = 1</a:t>
            </a:r>
            <a:endParaRPr lang="en-US" sz="2000" dirty="0"/>
          </a:p>
        </p:txBody>
      </p:sp>
      <p:sp>
        <p:nvSpPr>
          <p:cNvPr id="79"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solidFill>
                  <a:srgbClr val="CC0000"/>
                </a:solidFill>
              </a:rPr>
              <a:t>1</a:t>
            </a:r>
            <a:endParaRPr lang="en-US" sz="2400" b="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dissolve">
                                      <p:cBhvr>
                                        <p:cTn id="11" dur="5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wipe(up)">
                                      <p:cBhvr>
                                        <p:cTn id="16" dur="500"/>
                                        <p:tgtEl>
                                          <p:spTgt spid="7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dissolve">
                                      <p:cBhvr>
                                        <p:cTn id="2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animBg="1"/>
      <p:bldP spid="78" grpId="0"/>
      <p:bldP spid="7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Insert 35</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46</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sp>
        <p:nvSpPr>
          <p:cNvPr id="56"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
        <p:nvSpPr>
          <p:cNvPr id="57" name="Text Box 4"/>
          <p:cNvSpPr txBox="1">
            <a:spLocks noChangeArrowheads="1"/>
          </p:cNvSpPr>
          <p:nvPr/>
        </p:nvSpPr>
        <p:spPr bwMode="auto">
          <a:xfrm>
            <a:off x="152400" y="6400800"/>
            <a:ext cx="304800" cy="203133"/>
          </a:xfrm>
          <a:prstGeom prst="rect">
            <a:avLst/>
          </a:prstGeom>
          <a:noFill/>
          <a:ln w="9525">
            <a:noFill/>
            <a:miter lim="800000"/>
            <a:headEnd/>
            <a:tailEnd/>
          </a:ln>
        </p:spPr>
        <p:txBody>
          <a:bodyPr wrap="square" lIns="9144" tIns="9144" rIns="9144" bIns="9144">
            <a:spAutoFit/>
          </a:bodyPr>
          <a:lstStyle/>
          <a:p>
            <a:pPr algn="ctr">
              <a:spcBef>
                <a:spcPct val="50000"/>
              </a:spcBef>
            </a:pPr>
            <a:r>
              <a:rPr lang="en-US" sz="1200" dirty="0">
                <a:sym typeface="Wingdings 2" pitchFamily="18" charset="2"/>
              </a:rPr>
              <a:t></a:t>
            </a:r>
          </a:p>
        </p:txBody>
      </p:sp>
      <p:grpSp>
        <p:nvGrpSpPr>
          <p:cNvPr id="49" name="Group 42"/>
          <p:cNvGrpSpPr/>
          <p:nvPr/>
        </p:nvGrpSpPr>
        <p:grpSpPr>
          <a:xfrm>
            <a:off x="3505200" y="1447800"/>
            <a:ext cx="1600200" cy="4267200"/>
            <a:chOff x="3505200" y="1447800"/>
            <a:chExt cx="1600200" cy="4267200"/>
          </a:xfrm>
        </p:grpSpPr>
        <p:sp>
          <p:nvSpPr>
            <p:cNvPr id="53"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55"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58"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59"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6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6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6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6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6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7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7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72" name="Text Box 41"/>
          <p:cNvSpPr txBox="1">
            <a:spLocks noChangeArrowheads="1"/>
          </p:cNvSpPr>
          <p:nvPr/>
        </p:nvSpPr>
        <p:spPr bwMode="auto">
          <a:xfrm>
            <a:off x="457200" y="2438400"/>
            <a:ext cx="3029997" cy="400110"/>
          </a:xfrm>
          <a:prstGeom prst="rect">
            <a:avLst/>
          </a:prstGeom>
          <a:noFill/>
          <a:ln w="25400">
            <a:noFill/>
            <a:miter lim="800000"/>
            <a:headEnd/>
            <a:tailEnd type="none" w="lg" len="lg"/>
          </a:ln>
          <a:effectLst/>
        </p:spPr>
        <p:txBody>
          <a:bodyPr wrap="none">
            <a:spAutoFit/>
          </a:bodyPr>
          <a:lstStyle/>
          <a:p>
            <a:r>
              <a:rPr lang="en-US" sz="2000" dirty="0" smtClean="0"/>
              <a:t>hash(18) = 18 mod 7 = 4</a:t>
            </a:r>
            <a:endParaRPr lang="en-US" sz="2000" dirty="0"/>
          </a:p>
        </p:txBody>
      </p:sp>
      <p:sp>
        <p:nvSpPr>
          <p:cNvPr id="7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74" name="Text Box 41"/>
          <p:cNvSpPr txBox="1">
            <a:spLocks noChangeArrowheads="1"/>
          </p:cNvSpPr>
          <p:nvPr/>
        </p:nvSpPr>
        <p:spPr bwMode="auto">
          <a:xfrm>
            <a:off x="457200" y="2895600"/>
            <a:ext cx="3029997" cy="400110"/>
          </a:xfrm>
          <a:prstGeom prst="rect">
            <a:avLst/>
          </a:prstGeom>
          <a:noFill/>
          <a:ln w="25400">
            <a:noFill/>
            <a:miter lim="800000"/>
            <a:headEnd/>
            <a:tailEnd type="none" w="lg" len="lg"/>
          </a:ln>
          <a:effectLst/>
        </p:spPr>
        <p:txBody>
          <a:bodyPr wrap="none">
            <a:spAutoFit/>
          </a:bodyPr>
          <a:lstStyle/>
          <a:p>
            <a:r>
              <a:rPr lang="en-US" sz="2000" dirty="0" smtClean="0"/>
              <a:t>hash(14) = 14 mod 7 = 0</a:t>
            </a:r>
            <a:endParaRPr lang="en-US" sz="2000" dirty="0"/>
          </a:p>
        </p:txBody>
      </p:sp>
      <p:sp>
        <p:nvSpPr>
          <p:cNvPr id="7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7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77" name="Text Box 41"/>
          <p:cNvSpPr txBox="1">
            <a:spLocks noChangeArrowheads="1"/>
          </p:cNvSpPr>
          <p:nvPr/>
        </p:nvSpPr>
        <p:spPr bwMode="auto">
          <a:xfrm>
            <a:off x="457200" y="3352800"/>
            <a:ext cx="2986715" cy="400110"/>
          </a:xfrm>
          <a:prstGeom prst="rect">
            <a:avLst/>
          </a:prstGeom>
          <a:noFill/>
          <a:ln w="25400">
            <a:noFill/>
            <a:miter lim="800000"/>
            <a:headEnd/>
            <a:tailEnd type="none" w="lg" len="lg"/>
          </a:ln>
          <a:effectLst/>
        </p:spPr>
        <p:txBody>
          <a:bodyPr wrap="none">
            <a:spAutoFit/>
          </a:bodyPr>
          <a:lstStyle/>
          <a:p>
            <a:r>
              <a:rPr lang="en-US" sz="2000" dirty="0" smtClean="0"/>
              <a:t>hash(21) = 21 mod 7 = 0</a:t>
            </a:r>
            <a:endParaRPr lang="en-US" sz="2000" dirty="0"/>
          </a:p>
        </p:txBody>
      </p:sp>
      <p:sp>
        <p:nvSpPr>
          <p:cNvPr id="78" name="Rectangle 22"/>
          <p:cNvSpPr>
            <a:spLocks noChangeArrowheads="1"/>
          </p:cNvSpPr>
          <p:nvPr/>
        </p:nvSpPr>
        <p:spPr bwMode="auto">
          <a:xfrm>
            <a:off x="5791200" y="1600200"/>
            <a:ext cx="3048000" cy="830997"/>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400" dirty="0" smtClean="0"/>
              <a:t>Collision, need to check </a:t>
            </a:r>
            <a:r>
              <a:rPr lang="en-US" sz="2400" dirty="0">
                <a:solidFill>
                  <a:srgbClr val="A50021"/>
                </a:solidFill>
              </a:rPr>
              <a:t>next </a:t>
            </a:r>
            <a:r>
              <a:rPr lang="en-US" sz="2400" dirty="0" smtClean="0">
                <a:solidFill>
                  <a:srgbClr val="A50021"/>
                </a:solidFill>
              </a:rPr>
              <a:t>3 slots.</a:t>
            </a:r>
            <a:endParaRPr lang="en-US" sz="2400" dirty="0">
              <a:solidFill>
                <a:srgbClr val="A50021"/>
              </a:solidFill>
            </a:endParaRPr>
          </a:p>
        </p:txBody>
      </p:sp>
      <p:sp>
        <p:nvSpPr>
          <p:cNvPr id="79" name="Freeform 78"/>
          <p:cNvSpPr/>
          <p:nvPr/>
        </p:nvSpPr>
        <p:spPr>
          <a:xfrm>
            <a:off x="5105400" y="24384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0" name="Text Box 41"/>
          <p:cNvSpPr txBox="1">
            <a:spLocks noChangeArrowheads="1"/>
          </p:cNvSpPr>
          <p:nvPr/>
        </p:nvSpPr>
        <p:spPr bwMode="auto">
          <a:xfrm>
            <a:off x="457200" y="3810000"/>
            <a:ext cx="2701381" cy="400110"/>
          </a:xfrm>
          <a:prstGeom prst="rect">
            <a:avLst/>
          </a:prstGeom>
          <a:noFill/>
          <a:ln w="25400">
            <a:noFill/>
            <a:miter lim="800000"/>
            <a:headEnd/>
            <a:tailEnd type="none" w="lg" len="lg"/>
          </a:ln>
          <a:effectLst/>
        </p:spPr>
        <p:txBody>
          <a:bodyPr wrap="none">
            <a:spAutoFit/>
          </a:bodyPr>
          <a:lstStyle/>
          <a:p>
            <a:r>
              <a:rPr lang="en-US" sz="2000" dirty="0" smtClean="0"/>
              <a:t>hash(1) = 1 mod 7 = 1</a:t>
            </a:r>
            <a:endParaRPr lang="en-US" sz="2000" dirty="0"/>
          </a:p>
        </p:txBody>
      </p:sp>
      <p:sp>
        <p:nvSpPr>
          <p:cNvPr id="8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8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solidFill>
                  <a:srgbClr val="CC0000"/>
                </a:solidFill>
              </a:rPr>
              <a:t>35</a:t>
            </a:r>
            <a:endParaRPr lang="en-US" sz="2400" b="1" dirty="0">
              <a:solidFill>
                <a:srgbClr val="CC0000"/>
              </a:solidFill>
            </a:endParaRPr>
          </a:p>
        </p:txBody>
      </p:sp>
      <p:sp>
        <p:nvSpPr>
          <p:cNvPr id="83" name="Freeform 82"/>
          <p:cNvSpPr/>
          <p:nvPr/>
        </p:nvSpPr>
        <p:spPr>
          <a:xfrm>
            <a:off x="5105400" y="31242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4" name="Text Box 41"/>
          <p:cNvSpPr txBox="1">
            <a:spLocks noChangeArrowheads="1"/>
          </p:cNvSpPr>
          <p:nvPr/>
        </p:nvSpPr>
        <p:spPr bwMode="auto">
          <a:xfrm>
            <a:off x="457200" y="4267200"/>
            <a:ext cx="2986715" cy="400110"/>
          </a:xfrm>
          <a:prstGeom prst="rect">
            <a:avLst/>
          </a:prstGeom>
          <a:noFill/>
          <a:ln w="25400">
            <a:noFill/>
            <a:miter lim="800000"/>
            <a:headEnd/>
            <a:tailEnd type="none" w="lg" len="lg"/>
          </a:ln>
          <a:effectLst/>
        </p:spPr>
        <p:txBody>
          <a:bodyPr wrap="none">
            <a:spAutoFit/>
          </a:bodyPr>
          <a:lstStyle/>
          <a:p>
            <a:r>
              <a:rPr lang="en-US" sz="2000" dirty="0" smtClean="0"/>
              <a:t>hash(35) = 35 mod 7 = 0</a:t>
            </a:r>
            <a:endParaRPr lang="en-US" sz="2000" dirty="0"/>
          </a:p>
        </p:txBody>
      </p:sp>
      <p:sp>
        <p:nvSpPr>
          <p:cNvPr id="85" name="Freeform 84"/>
          <p:cNvSpPr/>
          <p:nvPr/>
        </p:nvSpPr>
        <p:spPr>
          <a:xfrm>
            <a:off x="5105400" y="17526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dissolve">
                                      <p:cBhvr>
                                        <p:cTn id="7" dur="500"/>
                                        <p:tgtEl>
                                          <p:spTgt spid="8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8">
                                            <p:txEl>
                                              <p:pRg st="0" end="0"/>
                                            </p:txEl>
                                          </p:spTgt>
                                        </p:tgtEl>
                                        <p:attrNameLst>
                                          <p:attrName>style.visibility</p:attrName>
                                        </p:attrNameLst>
                                      </p:cBhvr>
                                      <p:to>
                                        <p:strVal val="visible"/>
                                      </p:to>
                                    </p:set>
                                    <p:animEffect transition="in" filter="dissolve">
                                      <p:cBhvr>
                                        <p:cTn id="11" dur="500"/>
                                        <p:tgtEl>
                                          <p:spTgt spid="7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wipe(up)">
                                      <p:cBhvr>
                                        <p:cTn id="16" dur="500"/>
                                        <p:tgtEl>
                                          <p:spTgt spid="8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wipe(up)">
                                      <p:cBhvr>
                                        <p:cTn id="20" dur="500"/>
                                        <p:tgtEl>
                                          <p:spTgt spid="79"/>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up)">
                                      <p:cBhvr>
                                        <p:cTn id="24" dur="500"/>
                                        <p:tgtEl>
                                          <p:spTgt spid="83"/>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dissolve">
                                      <p:cBhvr>
                                        <p:cTn id="28"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2" grpId="0" animBg="1"/>
      <p:bldP spid="83" grpId="0" animBg="1"/>
      <p:bldP spid="84" grpId="0"/>
      <p:bldP spid="8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Find 35</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47</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628972" cy="400110"/>
          </a:xfrm>
          <a:prstGeom prst="rect">
            <a:avLst/>
          </a:prstGeom>
          <a:noFill/>
          <a:ln w="25400">
            <a:noFill/>
            <a:miter lim="800000"/>
            <a:headEnd/>
            <a:tailEnd type="none" w="lg" len="lg"/>
          </a:ln>
          <a:effectLst/>
        </p:spPr>
        <p:txBody>
          <a:bodyPr wrap="none">
            <a:spAutoFit/>
          </a:bodyPr>
          <a:lstStyle/>
          <a:p>
            <a:r>
              <a:rPr lang="en-US" sz="2000" dirty="0" smtClean="0"/>
              <a:t>hash(35) = 0</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48" name="Rectangle 22"/>
          <p:cNvSpPr>
            <a:spLocks noChangeArrowheads="1"/>
          </p:cNvSpPr>
          <p:nvPr/>
        </p:nvSpPr>
        <p:spPr bwMode="auto">
          <a:xfrm>
            <a:off x="5791200" y="1600200"/>
            <a:ext cx="2743200" cy="830997"/>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400" dirty="0" smtClean="0"/>
              <a:t>Found 35, after </a:t>
            </a:r>
            <a:r>
              <a:rPr lang="en-US" sz="2400" dirty="0" smtClean="0">
                <a:solidFill>
                  <a:srgbClr val="C00000"/>
                </a:solidFill>
              </a:rPr>
              <a:t>4</a:t>
            </a:r>
            <a:r>
              <a:rPr lang="en-US" sz="2400" dirty="0" smtClean="0"/>
              <a:t> probes.</a:t>
            </a:r>
            <a:endParaRPr lang="en-US" sz="2400" dirty="0">
              <a:solidFill>
                <a:srgbClr val="A50021"/>
              </a:solidFill>
            </a:endParaRPr>
          </a:p>
        </p:txBody>
      </p:sp>
      <p:sp>
        <p:nvSpPr>
          <p:cNvPr id="49" name="Freeform 48"/>
          <p:cNvSpPr/>
          <p:nvPr/>
        </p:nvSpPr>
        <p:spPr>
          <a:xfrm>
            <a:off x="5105400" y="24384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5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35</a:t>
            </a:r>
            <a:endParaRPr lang="en-US" sz="2400" b="1" dirty="0"/>
          </a:p>
        </p:txBody>
      </p:sp>
      <p:sp>
        <p:nvSpPr>
          <p:cNvPr id="53" name="Freeform 52"/>
          <p:cNvSpPr/>
          <p:nvPr/>
        </p:nvSpPr>
        <p:spPr>
          <a:xfrm>
            <a:off x="5105400" y="31242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5" name="Freeform 54"/>
          <p:cNvSpPr/>
          <p:nvPr/>
        </p:nvSpPr>
        <p:spPr>
          <a:xfrm>
            <a:off x="5105400" y="17526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4"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500"/>
                                        <p:tgtEl>
                                          <p:spTgt spid="5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500"/>
                                        <p:tgtEl>
                                          <p:spTgt spid="49"/>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up)">
                                      <p:cBhvr>
                                        <p:cTn id="20" dur="500"/>
                                        <p:tgtEl>
                                          <p:spTgt spid="53"/>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dissolve">
                                      <p:cBhvr>
                                        <p:cTn id="2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3" grpId="0" animBg="1"/>
      <p:bldP spid="5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Find 8</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48</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486304" cy="400110"/>
          </a:xfrm>
          <a:prstGeom prst="rect">
            <a:avLst/>
          </a:prstGeom>
          <a:noFill/>
          <a:ln w="25400">
            <a:noFill/>
            <a:miter lim="800000"/>
            <a:headEnd/>
            <a:tailEnd type="none" w="lg" len="lg"/>
          </a:ln>
          <a:effectLst/>
        </p:spPr>
        <p:txBody>
          <a:bodyPr wrap="none">
            <a:spAutoFit/>
          </a:bodyPr>
          <a:lstStyle/>
          <a:p>
            <a:r>
              <a:rPr lang="en-US" sz="2000" dirty="0" smtClean="0"/>
              <a:t>hash(8) = 1</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48" name="Rectangle 22"/>
          <p:cNvSpPr>
            <a:spLocks noChangeArrowheads="1"/>
          </p:cNvSpPr>
          <p:nvPr/>
        </p:nvSpPr>
        <p:spPr bwMode="auto">
          <a:xfrm>
            <a:off x="5791200" y="1600200"/>
            <a:ext cx="2743200" cy="830997"/>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400" dirty="0" smtClean="0"/>
              <a:t>8 NOT found.</a:t>
            </a:r>
          </a:p>
          <a:p>
            <a:pPr eaLnBrk="1" hangingPunct="1">
              <a:spcBef>
                <a:spcPts val="0"/>
              </a:spcBef>
            </a:pPr>
            <a:r>
              <a:rPr lang="en-US" sz="2400" dirty="0" smtClean="0"/>
              <a:t>Need </a:t>
            </a:r>
            <a:r>
              <a:rPr lang="en-US" sz="2400" dirty="0" smtClean="0">
                <a:solidFill>
                  <a:srgbClr val="C00000"/>
                </a:solidFill>
              </a:rPr>
              <a:t>5</a:t>
            </a:r>
            <a:r>
              <a:rPr lang="en-US" sz="2400" dirty="0" smtClean="0"/>
              <a:t> probes!</a:t>
            </a:r>
            <a:endParaRPr lang="en-US" sz="2400" dirty="0"/>
          </a:p>
        </p:txBody>
      </p:sp>
      <p:sp>
        <p:nvSpPr>
          <p:cNvPr id="49" name="Freeform 48"/>
          <p:cNvSpPr/>
          <p:nvPr/>
        </p:nvSpPr>
        <p:spPr>
          <a:xfrm>
            <a:off x="5105400" y="29718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5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35</a:t>
            </a:r>
            <a:endParaRPr lang="en-US" sz="2400" b="1" dirty="0"/>
          </a:p>
        </p:txBody>
      </p:sp>
      <p:sp>
        <p:nvSpPr>
          <p:cNvPr id="53" name="Freeform 52"/>
          <p:cNvSpPr/>
          <p:nvPr/>
        </p:nvSpPr>
        <p:spPr>
          <a:xfrm>
            <a:off x="5105400" y="36576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5" name="Freeform 54"/>
          <p:cNvSpPr/>
          <p:nvPr/>
        </p:nvSpPr>
        <p:spPr>
          <a:xfrm>
            <a:off x="5105400" y="22860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4" name="Freeform 43"/>
          <p:cNvSpPr/>
          <p:nvPr/>
        </p:nvSpPr>
        <p:spPr>
          <a:xfrm>
            <a:off x="5105400" y="43434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500"/>
                                        <p:tgtEl>
                                          <p:spTgt spid="5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500"/>
                                        <p:tgtEl>
                                          <p:spTgt spid="49"/>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up)">
                                      <p:cBhvr>
                                        <p:cTn id="20" dur="500"/>
                                        <p:tgtEl>
                                          <p:spTgt spid="53"/>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up)">
                                      <p:cBhvr>
                                        <p:cTn id="24" dur="500"/>
                                        <p:tgtEl>
                                          <p:spTgt spid="44"/>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dissolv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49" grpId="0" animBg="1"/>
      <p:bldP spid="53" grpId="0" animBg="1"/>
      <p:bldP spid="55" grpId="0" animBg="1"/>
      <p:bldP spid="4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Delete 21</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628972" cy="400110"/>
          </a:xfrm>
          <a:prstGeom prst="rect">
            <a:avLst/>
          </a:prstGeom>
          <a:noFill/>
          <a:ln w="25400">
            <a:noFill/>
            <a:miter lim="800000"/>
            <a:headEnd/>
            <a:tailEnd type="none" w="lg" len="lg"/>
          </a:ln>
          <a:effectLst/>
        </p:spPr>
        <p:txBody>
          <a:bodyPr wrap="none">
            <a:spAutoFit/>
          </a:bodyPr>
          <a:lstStyle/>
          <a:p>
            <a:r>
              <a:rPr lang="en-US" sz="2000" dirty="0" smtClean="0"/>
              <a:t>hash(21) = 0</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48" name="Rectangle 22"/>
          <p:cNvSpPr>
            <a:spLocks noChangeArrowheads="1"/>
          </p:cNvSpPr>
          <p:nvPr/>
        </p:nvSpPr>
        <p:spPr bwMode="auto">
          <a:xfrm>
            <a:off x="5791200" y="1600200"/>
            <a:ext cx="2743200" cy="1569660"/>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400" dirty="0" smtClean="0"/>
              <a:t>We </a:t>
            </a:r>
            <a:r>
              <a:rPr lang="en-US" sz="2400" dirty="0" smtClean="0">
                <a:solidFill>
                  <a:srgbClr val="FF0000"/>
                </a:solidFill>
              </a:rPr>
              <a:t>cannot</a:t>
            </a:r>
            <a:r>
              <a:rPr lang="en-US" sz="2400" dirty="0" smtClean="0"/>
              <a:t> simply </a:t>
            </a:r>
            <a:r>
              <a:rPr lang="en-US" sz="2400" dirty="0" smtClean="0">
                <a:solidFill>
                  <a:srgbClr val="0000FF"/>
                </a:solidFill>
              </a:rPr>
              <a:t>remove</a:t>
            </a:r>
            <a:r>
              <a:rPr lang="en-US" sz="2400" dirty="0" smtClean="0"/>
              <a:t> a value, because it can affect </a:t>
            </a:r>
            <a:r>
              <a:rPr lang="en-US" sz="2400" dirty="0" smtClean="0">
                <a:solidFill>
                  <a:srgbClr val="C00000"/>
                </a:solidFill>
              </a:rPr>
              <a:t>find()</a:t>
            </a:r>
            <a:r>
              <a:rPr lang="en-US" sz="2400" dirty="0" smtClean="0"/>
              <a:t>!</a:t>
            </a:r>
            <a:endParaRPr lang="en-US" sz="2400" dirty="0"/>
          </a:p>
        </p:txBody>
      </p:sp>
      <p:sp>
        <p:nvSpPr>
          <p:cNvPr id="5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5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35</a:t>
            </a:r>
            <a:endParaRPr lang="en-US" sz="2400" b="1" dirty="0"/>
          </a:p>
        </p:txBody>
      </p:sp>
      <p:sp>
        <p:nvSpPr>
          <p:cNvPr id="55" name="Freeform 54"/>
          <p:cNvSpPr/>
          <p:nvPr/>
        </p:nvSpPr>
        <p:spPr>
          <a:xfrm>
            <a:off x="5105400" y="16764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4"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500"/>
                                        <p:tgtEl>
                                          <p:spTgt spid="5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dissolve">
                                      <p:cBhvr>
                                        <p:cTn id="1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z="3600" dirty="0" smtClean="0">
                <a:latin typeface="Britannic Bold" pitchFamily="34" charset="0"/>
              </a:rPr>
              <a:t>What is Hashing?</a:t>
            </a:r>
          </a:p>
        </p:txBody>
      </p:sp>
      <p:sp>
        <p:nvSpPr>
          <p:cNvPr id="4100" name="Rectangle 3"/>
          <p:cNvSpPr>
            <a:spLocks noGrp="1" noChangeArrowheads="1"/>
          </p:cNvSpPr>
          <p:nvPr>
            <p:ph idx="1"/>
          </p:nvPr>
        </p:nvSpPr>
        <p:spPr>
          <a:xfrm>
            <a:off x="457200" y="1066800"/>
            <a:ext cx="8229600" cy="5181600"/>
          </a:xfrm>
        </p:spPr>
        <p:txBody>
          <a:bodyPr/>
          <a:lstStyle/>
          <a:p>
            <a:pPr marL="542925" lvl="1" indent="-542925">
              <a:spcBef>
                <a:spcPts val="1200"/>
              </a:spcBef>
              <a:buClrTx/>
              <a:buSzPct val="120000"/>
              <a:buFont typeface="Wingdings" pitchFamily="2" charset="2"/>
              <a:buChar char="§"/>
            </a:pPr>
            <a:r>
              <a:rPr lang="en-US" sz="2800" dirty="0" smtClean="0">
                <a:solidFill>
                  <a:srgbClr val="C00000"/>
                </a:solidFill>
              </a:rPr>
              <a:t>Hashing </a:t>
            </a:r>
            <a:r>
              <a:rPr lang="en-US" sz="2800" dirty="0" smtClean="0"/>
              <a:t>is an algorithm (via a </a:t>
            </a:r>
            <a:r>
              <a:rPr lang="en-US" sz="2800" dirty="0" smtClean="0">
                <a:solidFill>
                  <a:srgbClr val="C00000"/>
                </a:solidFill>
              </a:rPr>
              <a:t>hash function</a:t>
            </a:r>
            <a:r>
              <a:rPr lang="en-US" sz="2800" dirty="0" smtClean="0"/>
              <a:t>) that maps large data sets of variable length, called </a:t>
            </a:r>
            <a:r>
              <a:rPr lang="en-US" sz="2800" i="1" dirty="0" smtClean="0">
                <a:solidFill>
                  <a:srgbClr val="C00000"/>
                </a:solidFill>
              </a:rPr>
              <a:t>keys</a:t>
            </a:r>
            <a:r>
              <a:rPr lang="en-US" sz="2800" dirty="0" smtClean="0"/>
              <a:t>, to smaller data sets of a fixed length.</a:t>
            </a:r>
            <a:endParaRPr lang="en-US" sz="2800" dirty="0" smtClean="0">
              <a:solidFill>
                <a:srgbClr val="0000FF"/>
              </a:solidFill>
            </a:endParaRPr>
          </a:p>
          <a:p>
            <a:pPr marL="542925" lvl="1" indent="-542925">
              <a:spcBef>
                <a:spcPts val="1200"/>
              </a:spcBef>
              <a:buClrTx/>
              <a:buSzPct val="120000"/>
              <a:buFont typeface="Wingdings" pitchFamily="2" charset="2"/>
              <a:buChar char="§"/>
            </a:pPr>
            <a:r>
              <a:rPr lang="en-US" sz="2800" dirty="0" smtClean="0">
                <a:solidFill>
                  <a:srgbClr val="0000FF"/>
                </a:solidFill>
              </a:rPr>
              <a:t>A hash table (or hash map) is a data structure that uses a hash function to efficiently map keys to values, for efficient search and retrieval.</a:t>
            </a:r>
          </a:p>
          <a:p>
            <a:pPr marL="542925" lvl="1" indent="-542925">
              <a:spcBef>
                <a:spcPts val="1200"/>
              </a:spcBef>
              <a:buClrTx/>
              <a:buSzPct val="120000"/>
              <a:buFont typeface="Wingdings" pitchFamily="2" charset="2"/>
              <a:buChar char="§"/>
            </a:pPr>
            <a:r>
              <a:rPr lang="en-US" sz="2800" dirty="0" smtClean="0"/>
              <a:t>Widely used in many kinds of computer software, particularly for associative arrays, database indexing, caches, and sets.</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Find 35</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628972" cy="400110"/>
          </a:xfrm>
          <a:prstGeom prst="rect">
            <a:avLst/>
          </a:prstGeom>
          <a:noFill/>
          <a:ln w="25400">
            <a:noFill/>
            <a:miter lim="800000"/>
            <a:headEnd/>
            <a:tailEnd type="none" w="lg" len="lg"/>
          </a:ln>
          <a:effectLst/>
        </p:spPr>
        <p:txBody>
          <a:bodyPr wrap="none">
            <a:spAutoFit/>
          </a:bodyPr>
          <a:lstStyle/>
          <a:p>
            <a:r>
              <a:rPr lang="en-US" sz="2000" dirty="0" smtClean="0"/>
              <a:t>hash(35) = 0</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48" name="Rectangle 22"/>
          <p:cNvSpPr>
            <a:spLocks noChangeArrowheads="1"/>
          </p:cNvSpPr>
          <p:nvPr/>
        </p:nvSpPr>
        <p:spPr bwMode="auto">
          <a:xfrm>
            <a:off x="5791200" y="1600200"/>
            <a:ext cx="2743200" cy="1569660"/>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400" dirty="0" smtClean="0"/>
              <a:t>We </a:t>
            </a:r>
            <a:r>
              <a:rPr lang="en-US" sz="2400" dirty="0" smtClean="0">
                <a:solidFill>
                  <a:srgbClr val="FF0000"/>
                </a:solidFill>
              </a:rPr>
              <a:t>cannot</a:t>
            </a:r>
            <a:r>
              <a:rPr lang="en-US" sz="2400" dirty="0" smtClean="0"/>
              <a:t> simply </a:t>
            </a:r>
            <a:r>
              <a:rPr lang="en-US" sz="2400" dirty="0" smtClean="0">
                <a:solidFill>
                  <a:srgbClr val="0000FF"/>
                </a:solidFill>
              </a:rPr>
              <a:t>remove</a:t>
            </a:r>
            <a:r>
              <a:rPr lang="en-US" sz="2400" dirty="0" smtClean="0"/>
              <a:t> a value, because it can affect </a:t>
            </a:r>
            <a:r>
              <a:rPr lang="en-US" sz="2400" dirty="0" smtClean="0">
                <a:solidFill>
                  <a:srgbClr val="C00000"/>
                </a:solidFill>
              </a:rPr>
              <a:t>find()</a:t>
            </a:r>
            <a:r>
              <a:rPr lang="en-US" sz="2400" dirty="0" smtClean="0"/>
              <a:t>!</a:t>
            </a:r>
            <a:endParaRPr lang="en-US" sz="2400" dirty="0"/>
          </a:p>
        </p:txBody>
      </p:sp>
      <p:sp>
        <p:nvSpPr>
          <p:cNvPr id="5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5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35</a:t>
            </a:r>
            <a:endParaRPr lang="en-US" sz="2400" b="1" dirty="0"/>
          </a:p>
        </p:txBody>
      </p:sp>
      <p:sp>
        <p:nvSpPr>
          <p:cNvPr id="55" name="Freeform 54"/>
          <p:cNvSpPr/>
          <p:nvPr/>
        </p:nvSpPr>
        <p:spPr>
          <a:xfrm>
            <a:off x="5105400" y="16764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4" name="Rectangle 22"/>
          <p:cNvSpPr>
            <a:spLocks noChangeArrowheads="1"/>
          </p:cNvSpPr>
          <p:nvPr/>
        </p:nvSpPr>
        <p:spPr bwMode="auto">
          <a:xfrm>
            <a:off x="5791200" y="3505200"/>
            <a:ext cx="2743200" cy="954107"/>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800" dirty="0" smtClean="0"/>
              <a:t>35 NOT found!</a:t>
            </a:r>
          </a:p>
          <a:p>
            <a:pPr eaLnBrk="1" hangingPunct="1">
              <a:spcBef>
                <a:spcPts val="0"/>
              </a:spcBef>
            </a:pPr>
            <a:r>
              <a:rPr lang="en-US" sz="2800" dirty="0" smtClean="0">
                <a:solidFill>
                  <a:srgbClr val="C00000"/>
                </a:solidFill>
              </a:rPr>
              <a:t>Incorrect!</a:t>
            </a:r>
            <a:endParaRPr lang="en-US" sz="2800" dirty="0">
              <a:solidFill>
                <a:srgbClr val="C00000"/>
              </a:solidFill>
            </a:endParaRPr>
          </a:p>
        </p:txBody>
      </p:sp>
      <p:sp>
        <p:nvSpPr>
          <p:cNvPr id="47" name="Rectangle 22"/>
          <p:cNvSpPr>
            <a:spLocks noChangeArrowheads="1"/>
          </p:cNvSpPr>
          <p:nvPr/>
        </p:nvSpPr>
        <p:spPr bwMode="auto">
          <a:xfrm>
            <a:off x="457200" y="3352800"/>
            <a:ext cx="2743200" cy="1815882"/>
          </a:xfrm>
          <a:prstGeom prst="rect">
            <a:avLst/>
          </a:prstGeom>
          <a:solidFill>
            <a:srgbClr val="CCFFCC"/>
          </a:solidFill>
          <a:ln w="25400">
            <a:solidFill>
              <a:schemeClr val="accent1"/>
            </a:solidFill>
            <a:miter lim="800000"/>
            <a:headEnd/>
            <a:tailEnd type="none" w="lg" len="lg"/>
          </a:ln>
          <a:effectLst/>
        </p:spPr>
        <p:txBody>
          <a:bodyPr wrap="square">
            <a:spAutoFit/>
          </a:bodyPr>
          <a:lstStyle/>
          <a:p>
            <a:pPr eaLnBrk="1" hangingPunct="1">
              <a:spcBef>
                <a:spcPts val="0"/>
              </a:spcBef>
            </a:pPr>
            <a:r>
              <a:rPr lang="en-US" sz="2800" dirty="0" smtClean="0"/>
              <a:t>Hence for deletion, </a:t>
            </a:r>
            <a:r>
              <a:rPr lang="en-US" sz="2800" dirty="0" smtClean="0">
                <a:solidFill>
                  <a:srgbClr val="C00000"/>
                </a:solidFill>
              </a:rPr>
              <a:t>cannot </a:t>
            </a:r>
            <a:r>
              <a:rPr lang="en-US" sz="2800" dirty="0" smtClean="0"/>
              <a:t>simply remove the key value!</a:t>
            </a:r>
            <a:endParaRPr lang="en-US" sz="2800" dirty="0">
              <a:solidFill>
                <a:srgbClr val="C00000"/>
              </a:solidFill>
            </a:endParaRPr>
          </a:p>
        </p:txBody>
      </p:sp>
      <p:sp>
        <p:nvSpPr>
          <p:cNvPr id="46"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500"/>
                                        <p:tgtEl>
                                          <p:spTgt spid="5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dissolve">
                                      <p:cBhvr>
                                        <p:cTn id="2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5" grpId="0" animBg="1"/>
      <p:bldP spid="44" grpId="0"/>
      <p:bldP spid="4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How to </a:t>
            </a:r>
            <a:r>
              <a:rPr lang="en-US" sz="3600" dirty="0" smtClean="0">
                <a:solidFill>
                  <a:srgbClr val="C00000"/>
                </a:solidFill>
                <a:latin typeface="Britannic Bold" pitchFamily="34" charset="0"/>
              </a:rPr>
              <a:t>delete</a:t>
            </a:r>
            <a:r>
              <a:rPr lang="en-US" sz="3600" dirty="0" smtClean="0">
                <a:latin typeface="Britannic Bold" pitchFamily="34" charset="0"/>
              </a:rPr>
              <a:t>?</a:t>
            </a:r>
            <a:endParaRPr lang="en-US" sz="3600" dirty="0" smtClean="0">
              <a:solidFill>
                <a:srgbClr val="C00000"/>
              </a:solidFill>
              <a:latin typeface="Britannic Bold"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sp>
        <p:nvSpPr>
          <p:cNvPr id="46" name="Rectangle 3"/>
          <p:cNvSpPr>
            <a:spLocks noGrp="1" noChangeArrowheads="1"/>
          </p:cNvSpPr>
          <p:nvPr>
            <p:ph idx="1"/>
          </p:nvPr>
        </p:nvSpPr>
        <p:spPr>
          <a:xfrm>
            <a:off x="457200" y="1219200"/>
            <a:ext cx="8229600" cy="5029200"/>
          </a:xfrm>
        </p:spPr>
        <p:txBody>
          <a:bodyPr/>
          <a:lstStyle/>
          <a:p>
            <a:pPr>
              <a:spcBef>
                <a:spcPts val="1200"/>
              </a:spcBef>
            </a:pPr>
            <a:r>
              <a:rPr lang="en-US" b="1" dirty="0" smtClean="0">
                <a:solidFill>
                  <a:srgbClr val="FF0000"/>
                </a:solidFill>
              </a:rPr>
              <a:t>Lazy</a:t>
            </a:r>
            <a:r>
              <a:rPr lang="en-US" dirty="0" smtClean="0">
                <a:solidFill>
                  <a:srgbClr val="FF0000"/>
                </a:solidFill>
              </a:rPr>
              <a:t> </a:t>
            </a:r>
            <a:r>
              <a:rPr lang="en-US" dirty="0" smtClean="0"/>
              <a:t>Deletion</a:t>
            </a:r>
          </a:p>
          <a:p>
            <a:pPr>
              <a:spcBef>
                <a:spcPts val="1200"/>
              </a:spcBef>
            </a:pPr>
            <a:r>
              <a:rPr lang="en-US" dirty="0" smtClean="0"/>
              <a:t>Use</a:t>
            </a:r>
            <a:r>
              <a:rPr lang="en-US" dirty="0" smtClean="0">
                <a:solidFill>
                  <a:srgbClr val="0033CC"/>
                </a:solidFill>
              </a:rPr>
              <a:t> three</a:t>
            </a:r>
            <a:r>
              <a:rPr lang="en-US" dirty="0" smtClean="0"/>
              <a:t> different </a:t>
            </a:r>
            <a:r>
              <a:rPr lang="en-US" dirty="0" smtClean="0">
                <a:solidFill>
                  <a:srgbClr val="0000FF"/>
                </a:solidFill>
              </a:rPr>
              <a:t>states </a:t>
            </a:r>
            <a:r>
              <a:rPr lang="en-US" dirty="0" smtClean="0"/>
              <a:t>of a slot</a:t>
            </a:r>
          </a:p>
          <a:p>
            <a:pPr lvl="1">
              <a:spcBef>
                <a:spcPts val="0"/>
              </a:spcBef>
            </a:pPr>
            <a:r>
              <a:rPr lang="en-US" sz="2400" dirty="0" smtClean="0"/>
              <a:t>Occupied</a:t>
            </a:r>
          </a:p>
          <a:p>
            <a:pPr lvl="1">
              <a:spcBef>
                <a:spcPts val="0"/>
              </a:spcBef>
            </a:pPr>
            <a:r>
              <a:rPr lang="en-US" sz="2400" dirty="0" smtClean="0"/>
              <a:t>Occupied but mark as deleted</a:t>
            </a:r>
          </a:p>
          <a:p>
            <a:pPr lvl="1">
              <a:spcBef>
                <a:spcPts val="0"/>
              </a:spcBef>
            </a:pPr>
            <a:r>
              <a:rPr lang="en-US" sz="2400" dirty="0" smtClean="0"/>
              <a:t>Empty </a:t>
            </a:r>
          </a:p>
          <a:p>
            <a:pPr>
              <a:spcBef>
                <a:spcPts val="1200"/>
              </a:spcBef>
            </a:pPr>
            <a:r>
              <a:rPr lang="en-US" dirty="0" smtClean="0"/>
              <a:t>When a value is removed from linear probed hash table, we just </a:t>
            </a:r>
            <a:r>
              <a:rPr lang="en-US" dirty="0" smtClean="0">
                <a:solidFill>
                  <a:srgbClr val="0033CC"/>
                </a:solidFill>
              </a:rPr>
              <a:t>mark</a:t>
            </a:r>
            <a:r>
              <a:rPr lang="en-US" dirty="0" smtClean="0"/>
              <a:t> the status of the slot as “</a:t>
            </a:r>
            <a:r>
              <a:rPr lang="en-US" dirty="0" smtClean="0">
                <a:solidFill>
                  <a:srgbClr val="CC0000"/>
                </a:solidFill>
              </a:rPr>
              <a:t>deleted</a:t>
            </a:r>
            <a:r>
              <a:rPr lang="en-US" dirty="0" smtClean="0"/>
              <a:t>”, instead of emptying the slot.</a:t>
            </a:r>
            <a:endParaRPr lang="en-US"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34594"/>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Delete 21</a:t>
            </a:r>
            <a:endParaRPr lang="en-US" dirty="0" smtClean="0">
              <a:solidFill>
                <a:srgbClr val="C00000"/>
              </a:solidFill>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52</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628972" cy="400110"/>
          </a:xfrm>
          <a:prstGeom prst="rect">
            <a:avLst/>
          </a:prstGeom>
          <a:noFill/>
          <a:ln w="25400">
            <a:noFill/>
            <a:miter lim="800000"/>
            <a:headEnd/>
            <a:tailEnd type="none" w="lg" len="lg"/>
          </a:ln>
          <a:effectLst/>
        </p:spPr>
        <p:txBody>
          <a:bodyPr wrap="none">
            <a:spAutoFit/>
          </a:bodyPr>
          <a:lstStyle/>
          <a:p>
            <a:r>
              <a:rPr lang="en-US" sz="2000" dirty="0" smtClean="0"/>
              <a:t>hash(21) = 0</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48" name="Rectangle 22"/>
          <p:cNvSpPr>
            <a:spLocks noChangeArrowheads="1"/>
          </p:cNvSpPr>
          <p:nvPr/>
        </p:nvSpPr>
        <p:spPr bwMode="auto">
          <a:xfrm>
            <a:off x="5791200" y="1600200"/>
            <a:ext cx="2743200" cy="1200329"/>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400" dirty="0" smtClean="0"/>
              <a:t>Slot 1 is occupied but now </a:t>
            </a:r>
            <a:r>
              <a:rPr lang="en-US" sz="2400" dirty="0" smtClean="0">
                <a:solidFill>
                  <a:srgbClr val="C00000"/>
                </a:solidFill>
              </a:rPr>
              <a:t>marked as deleted</a:t>
            </a:r>
            <a:r>
              <a:rPr lang="en-US" sz="2400" dirty="0" smtClean="0"/>
              <a:t>.</a:t>
            </a:r>
            <a:endParaRPr lang="en-US" sz="2400" dirty="0"/>
          </a:p>
        </p:txBody>
      </p:sp>
      <p:sp>
        <p:nvSpPr>
          <p:cNvPr id="5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5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35</a:t>
            </a:r>
            <a:endParaRPr lang="en-US" sz="2400" b="1" dirty="0"/>
          </a:p>
        </p:txBody>
      </p:sp>
      <p:sp>
        <p:nvSpPr>
          <p:cNvPr id="55" name="Freeform 54"/>
          <p:cNvSpPr/>
          <p:nvPr/>
        </p:nvSpPr>
        <p:spPr>
          <a:xfrm>
            <a:off x="5105400" y="16764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4" name="Text Box 20"/>
          <p:cNvSpPr txBox="1">
            <a:spLocks noChangeArrowheads="1"/>
          </p:cNvSpPr>
          <p:nvPr/>
        </p:nvSpPr>
        <p:spPr bwMode="auto">
          <a:xfrm>
            <a:off x="4343400" y="2057400"/>
            <a:ext cx="533400" cy="584775"/>
          </a:xfrm>
          <a:prstGeom prst="rect">
            <a:avLst/>
          </a:prstGeom>
          <a:noFill/>
          <a:ln w="25400">
            <a:noFill/>
            <a:miter lim="800000"/>
            <a:headEnd/>
            <a:tailEnd type="none" w="lg" len="lg"/>
          </a:ln>
          <a:effectLst/>
        </p:spPr>
        <p:txBody>
          <a:bodyPr>
            <a:spAutoFit/>
          </a:bodyPr>
          <a:lstStyle/>
          <a:p>
            <a:r>
              <a:rPr lang="en-US" sz="3200" b="1" dirty="0">
                <a:solidFill>
                  <a:srgbClr val="FF0000"/>
                </a:solidFill>
              </a:rPr>
              <a:t>X</a:t>
            </a:r>
          </a:p>
        </p:txBody>
      </p:sp>
      <p:sp>
        <p:nvSpPr>
          <p:cNvPr id="4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500"/>
                                        <p:tgtEl>
                                          <p:spTgt spid="5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dissolve">
                                      <p:cBhvr>
                                        <p:cTn id="16" dur="500"/>
                                        <p:tgtEl>
                                          <p:spTgt spid="48"/>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dissolv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55" grpId="0" animBg="1"/>
      <p:bldP spid="4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Find 35</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53</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628972" cy="400110"/>
          </a:xfrm>
          <a:prstGeom prst="rect">
            <a:avLst/>
          </a:prstGeom>
          <a:noFill/>
          <a:ln w="25400">
            <a:noFill/>
            <a:miter lim="800000"/>
            <a:headEnd/>
            <a:tailEnd type="none" w="lg" len="lg"/>
          </a:ln>
          <a:effectLst/>
        </p:spPr>
        <p:txBody>
          <a:bodyPr wrap="none">
            <a:spAutoFit/>
          </a:bodyPr>
          <a:lstStyle/>
          <a:p>
            <a:r>
              <a:rPr lang="en-US" sz="2000" dirty="0" smtClean="0"/>
              <a:t>hash(35) = 0</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5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5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35</a:t>
            </a:r>
            <a:endParaRPr lang="en-US" sz="2400" b="1" dirty="0"/>
          </a:p>
        </p:txBody>
      </p:sp>
      <p:sp>
        <p:nvSpPr>
          <p:cNvPr id="55" name="Freeform 54"/>
          <p:cNvSpPr/>
          <p:nvPr/>
        </p:nvSpPr>
        <p:spPr>
          <a:xfrm>
            <a:off x="5105400" y="16764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4" name="Rectangle 22"/>
          <p:cNvSpPr>
            <a:spLocks noChangeArrowheads="1"/>
          </p:cNvSpPr>
          <p:nvPr/>
        </p:nvSpPr>
        <p:spPr bwMode="auto">
          <a:xfrm>
            <a:off x="5791200" y="3505200"/>
            <a:ext cx="2743200" cy="830997"/>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800" dirty="0" smtClean="0"/>
              <a:t>Found 35</a:t>
            </a:r>
          </a:p>
          <a:p>
            <a:pPr eaLnBrk="1" hangingPunct="1">
              <a:spcBef>
                <a:spcPts val="0"/>
              </a:spcBef>
            </a:pPr>
            <a:r>
              <a:rPr lang="en-US" sz="2000" dirty="0" smtClean="0"/>
              <a:t>Now we can find 35</a:t>
            </a:r>
            <a:endParaRPr lang="en-US" sz="2000" dirty="0"/>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49" name="Text Box 20"/>
          <p:cNvSpPr txBox="1">
            <a:spLocks noChangeArrowheads="1"/>
          </p:cNvSpPr>
          <p:nvPr/>
        </p:nvSpPr>
        <p:spPr bwMode="auto">
          <a:xfrm>
            <a:off x="4343400" y="2057400"/>
            <a:ext cx="533400" cy="584775"/>
          </a:xfrm>
          <a:prstGeom prst="rect">
            <a:avLst/>
          </a:prstGeom>
          <a:noFill/>
          <a:ln w="25400">
            <a:noFill/>
            <a:miter lim="800000"/>
            <a:headEnd/>
            <a:tailEnd type="none" w="lg" len="lg"/>
          </a:ln>
          <a:effectLst/>
        </p:spPr>
        <p:txBody>
          <a:bodyPr>
            <a:spAutoFit/>
          </a:bodyPr>
          <a:lstStyle/>
          <a:p>
            <a:r>
              <a:rPr lang="en-US" sz="3200" b="1" dirty="0">
                <a:solidFill>
                  <a:srgbClr val="FF0000"/>
                </a:solidFill>
              </a:rPr>
              <a:t>X</a:t>
            </a:r>
          </a:p>
        </p:txBody>
      </p:sp>
      <p:sp>
        <p:nvSpPr>
          <p:cNvPr id="50" name="Freeform 49"/>
          <p:cNvSpPr/>
          <p:nvPr/>
        </p:nvSpPr>
        <p:spPr>
          <a:xfrm>
            <a:off x="5105400" y="29718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3" name="Freeform 52"/>
          <p:cNvSpPr/>
          <p:nvPr/>
        </p:nvSpPr>
        <p:spPr>
          <a:xfrm>
            <a:off x="5105400" y="2286000"/>
            <a:ext cx="207364" cy="584616"/>
          </a:xfrm>
          <a:custGeom>
            <a:avLst/>
            <a:gdLst>
              <a:gd name="connsiteX0" fmla="*/ 0 w 149902"/>
              <a:gd name="connsiteY0" fmla="*/ 0 h 584616"/>
              <a:gd name="connsiteX1" fmla="*/ 149902 w 149902"/>
              <a:gd name="connsiteY1" fmla="*/ 269823 h 584616"/>
              <a:gd name="connsiteX2" fmla="*/ 0 w 149902"/>
              <a:gd name="connsiteY2" fmla="*/ 584616 h 584616"/>
            </a:gdLst>
            <a:ahLst/>
            <a:cxnLst>
              <a:cxn ang="0">
                <a:pos x="connsiteX0" y="connsiteY0"/>
              </a:cxn>
              <a:cxn ang="0">
                <a:pos x="connsiteX1" y="connsiteY1"/>
              </a:cxn>
              <a:cxn ang="0">
                <a:pos x="connsiteX2" y="connsiteY2"/>
              </a:cxn>
            </a:cxnLst>
            <a:rect l="l" t="t" r="r" b="b"/>
            <a:pathLst>
              <a:path w="149902" h="584616">
                <a:moveTo>
                  <a:pt x="0" y="0"/>
                </a:moveTo>
                <a:cubicBezTo>
                  <a:pt x="74951" y="86193"/>
                  <a:pt x="149902" y="172387"/>
                  <a:pt x="149902" y="269823"/>
                </a:cubicBezTo>
                <a:cubicBezTo>
                  <a:pt x="149902" y="367259"/>
                  <a:pt x="74951" y="475937"/>
                  <a:pt x="0" y="584616"/>
                </a:cubicBezTo>
              </a:path>
            </a:pathLst>
          </a:custGeom>
          <a:ln w="28575">
            <a:solidFill>
              <a:srgbClr val="006600"/>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up)">
                                      <p:cBhvr>
                                        <p:cTn id="12" dur="500"/>
                                        <p:tgtEl>
                                          <p:spTgt spid="5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ipe(up)">
                                      <p:cBhvr>
                                        <p:cTn id="16" dur="500"/>
                                        <p:tgtEl>
                                          <p:spTgt spid="5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500"/>
                                        <p:tgtEl>
                                          <p:spTgt spid="50"/>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dissolv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5" grpId="0" animBg="1"/>
      <p:bldP spid="44" grpId="0"/>
      <p:bldP spid="50" grpId="0" animBg="1"/>
      <p:bldP spid="5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Insert 15 </a:t>
            </a:r>
            <a:r>
              <a:rPr lang="en-US" sz="3600" dirty="0" smtClean="0">
                <a:latin typeface="Britannic Bold" pitchFamily="34" charset="0"/>
              </a:rPr>
              <a:t>(1/2)</a:t>
            </a:r>
            <a:endParaRPr lang="en-US" sz="3600" dirty="0" smtClean="0">
              <a:solidFill>
                <a:srgbClr val="C00000"/>
              </a:solidFill>
              <a:latin typeface="Britannic Bold"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54</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628972" cy="400110"/>
          </a:xfrm>
          <a:prstGeom prst="rect">
            <a:avLst/>
          </a:prstGeom>
          <a:noFill/>
          <a:ln w="25400">
            <a:noFill/>
            <a:miter lim="800000"/>
            <a:headEnd/>
            <a:tailEnd type="none" w="lg" len="lg"/>
          </a:ln>
          <a:effectLst/>
        </p:spPr>
        <p:txBody>
          <a:bodyPr wrap="none">
            <a:spAutoFit/>
          </a:bodyPr>
          <a:lstStyle/>
          <a:p>
            <a:r>
              <a:rPr lang="en-US" sz="2000" dirty="0" smtClean="0"/>
              <a:t>hash(15) = 1</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5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5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35</a:t>
            </a:r>
            <a:endParaRPr lang="en-US" sz="2400" b="1" dirty="0"/>
          </a:p>
        </p:txBody>
      </p:sp>
      <p:sp>
        <p:nvSpPr>
          <p:cNvPr id="44" name="Rectangle 22"/>
          <p:cNvSpPr>
            <a:spLocks noChangeArrowheads="1"/>
          </p:cNvSpPr>
          <p:nvPr/>
        </p:nvSpPr>
        <p:spPr bwMode="auto">
          <a:xfrm>
            <a:off x="5486400" y="1676401"/>
            <a:ext cx="3124200" cy="3785652"/>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000" dirty="0" smtClean="0"/>
              <a:t>Slot 1 is marked as deleted.</a:t>
            </a:r>
          </a:p>
          <a:p>
            <a:pPr eaLnBrk="1" hangingPunct="1">
              <a:spcBef>
                <a:spcPts val="0"/>
              </a:spcBef>
            </a:pPr>
            <a:endParaRPr lang="en-US" sz="2000" dirty="0" smtClean="0"/>
          </a:p>
          <a:p>
            <a:pPr eaLnBrk="1" hangingPunct="1">
              <a:spcBef>
                <a:spcPts val="0"/>
              </a:spcBef>
            </a:pPr>
            <a:r>
              <a:rPr lang="en-US" sz="2000" dirty="0" smtClean="0"/>
              <a:t>We </a:t>
            </a:r>
            <a:r>
              <a:rPr lang="en-US" sz="2000" dirty="0" smtClean="0">
                <a:solidFill>
                  <a:srgbClr val="C00000"/>
                </a:solidFill>
              </a:rPr>
              <a:t>continue to search </a:t>
            </a:r>
            <a:r>
              <a:rPr lang="en-US" sz="2000" dirty="0" smtClean="0"/>
              <a:t>for 15, and found that 15 is not in the hash table (total 5 probes).</a:t>
            </a:r>
          </a:p>
          <a:p>
            <a:pPr eaLnBrk="1" hangingPunct="1">
              <a:spcBef>
                <a:spcPts val="0"/>
              </a:spcBef>
            </a:pPr>
            <a:endParaRPr lang="en-US" sz="2000" dirty="0" smtClean="0"/>
          </a:p>
          <a:p>
            <a:pPr eaLnBrk="1" hangingPunct="1">
              <a:spcBef>
                <a:spcPts val="0"/>
              </a:spcBef>
            </a:pPr>
            <a:r>
              <a:rPr lang="en-US" sz="2000" dirty="0" smtClean="0"/>
              <a:t>So, we insert this new value 15 into the slot that has been marked as deleted (i.e. slot 1).</a:t>
            </a:r>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49" name="Text Box 20"/>
          <p:cNvSpPr txBox="1">
            <a:spLocks noChangeArrowheads="1"/>
          </p:cNvSpPr>
          <p:nvPr/>
        </p:nvSpPr>
        <p:spPr bwMode="auto">
          <a:xfrm>
            <a:off x="4343400" y="2057400"/>
            <a:ext cx="533400" cy="584775"/>
          </a:xfrm>
          <a:prstGeom prst="rect">
            <a:avLst/>
          </a:prstGeom>
          <a:noFill/>
          <a:ln w="25400">
            <a:noFill/>
            <a:miter lim="800000"/>
            <a:headEnd/>
            <a:tailEnd type="none" w="lg" len="lg"/>
          </a:ln>
          <a:effectLst/>
        </p:spPr>
        <p:txBody>
          <a:bodyPr>
            <a:spAutoFit/>
          </a:bodyPr>
          <a:lstStyle/>
          <a:p>
            <a:r>
              <a:rPr lang="en-US" sz="3200" b="1" dirty="0">
                <a:solidFill>
                  <a:srgbClr val="FF0000"/>
                </a:solidFill>
              </a:rPr>
              <a:t>X</a:t>
            </a:r>
          </a:p>
        </p:txBody>
      </p:sp>
      <p:sp>
        <p:nvSpPr>
          <p:cNvPr id="4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animEffect transition="in" filter="dissolve">
                                      <p:cBhvr>
                                        <p:cTn id="11" dur="500"/>
                                        <p:tgtEl>
                                          <p:spTgt spid="44">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animEffect transition="in" filter="dissolve">
                                      <p:cBhvr>
                                        <p:cTn id="15" dur="500"/>
                                        <p:tgtEl>
                                          <p:spTgt spid="44">
                                            <p:txEl>
                                              <p:pRg st="2" end="2"/>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4">
                                            <p:txEl>
                                              <p:pRg st="4" end="4"/>
                                            </p:txEl>
                                          </p:spTgt>
                                        </p:tgtEl>
                                        <p:attrNameLst>
                                          <p:attrName>style.visibility</p:attrName>
                                        </p:attrNameLst>
                                      </p:cBhvr>
                                      <p:to>
                                        <p:strVal val="visible"/>
                                      </p:to>
                                    </p:set>
                                    <p:animEffect transition="in" filter="dissolve">
                                      <p:cBhvr>
                                        <p:cTn id="19"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 </a:t>
            </a:r>
            <a:r>
              <a:rPr lang="en-US" sz="3600" dirty="0" smtClean="0">
                <a:solidFill>
                  <a:srgbClr val="C00000"/>
                </a:solidFill>
                <a:latin typeface="Britannic Bold" pitchFamily="34" charset="0"/>
              </a:rPr>
              <a:t>Insert 15 </a:t>
            </a:r>
            <a:r>
              <a:rPr lang="en-US" sz="3600" dirty="0" smtClean="0">
                <a:latin typeface="Britannic Bold" pitchFamily="34" charset="0"/>
              </a:rPr>
              <a:t>(2/2)</a:t>
            </a:r>
            <a:endParaRPr lang="en-US" sz="3600" dirty="0" smtClean="0">
              <a:solidFill>
                <a:srgbClr val="C00000"/>
              </a:solidFill>
              <a:latin typeface="Britannic Bold"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55</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628972" cy="400110"/>
          </a:xfrm>
          <a:prstGeom prst="rect">
            <a:avLst/>
          </a:prstGeom>
          <a:noFill/>
          <a:ln w="25400">
            <a:noFill/>
            <a:miter lim="800000"/>
            <a:headEnd/>
            <a:tailEnd type="none" w="lg" len="lg"/>
          </a:ln>
          <a:effectLst/>
        </p:spPr>
        <p:txBody>
          <a:bodyPr wrap="none">
            <a:spAutoFit/>
          </a:bodyPr>
          <a:lstStyle/>
          <a:p>
            <a:r>
              <a:rPr lang="en-US" sz="2000" dirty="0" smtClean="0"/>
              <a:t>hash(15) = 1</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5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5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35</a:t>
            </a:r>
            <a:endParaRPr lang="en-US" sz="2400" b="1" dirty="0"/>
          </a:p>
        </p:txBody>
      </p:sp>
      <p:sp>
        <p:nvSpPr>
          <p:cNvPr id="44" name="Rectangle 22"/>
          <p:cNvSpPr>
            <a:spLocks noChangeArrowheads="1"/>
          </p:cNvSpPr>
          <p:nvPr/>
        </p:nvSpPr>
        <p:spPr bwMode="auto">
          <a:xfrm>
            <a:off x="5486400" y="1676401"/>
            <a:ext cx="3124200" cy="2862322"/>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000" dirty="0" smtClean="0"/>
              <a:t>So, 15 is inserted into slot </a:t>
            </a:r>
            <a:r>
              <a:rPr lang="en-US" sz="2000" dirty="0" smtClean="0">
                <a:solidFill>
                  <a:srgbClr val="C00000"/>
                </a:solidFill>
              </a:rPr>
              <a:t>1</a:t>
            </a:r>
            <a:r>
              <a:rPr lang="en-US" sz="2000" dirty="0" smtClean="0"/>
              <a:t>, which was marked as deleted.</a:t>
            </a:r>
          </a:p>
          <a:p>
            <a:pPr eaLnBrk="1" hangingPunct="1">
              <a:spcBef>
                <a:spcPts val="0"/>
              </a:spcBef>
            </a:pPr>
            <a:endParaRPr lang="en-US" sz="2000" dirty="0" smtClean="0"/>
          </a:p>
          <a:p>
            <a:pPr eaLnBrk="1" hangingPunct="1">
              <a:spcBef>
                <a:spcPts val="0"/>
              </a:spcBef>
            </a:pPr>
            <a:r>
              <a:rPr lang="en-US" sz="2000" dirty="0" smtClean="0">
                <a:solidFill>
                  <a:srgbClr val="006600"/>
                </a:solidFill>
              </a:rPr>
              <a:t>Note: </a:t>
            </a:r>
            <a:r>
              <a:rPr lang="en-US" sz="2000" dirty="0" smtClean="0"/>
              <a:t>We should insert a new value in </a:t>
            </a:r>
            <a:r>
              <a:rPr lang="en-US" sz="2000" dirty="0" smtClean="0">
                <a:solidFill>
                  <a:srgbClr val="C00000"/>
                </a:solidFill>
              </a:rPr>
              <a:t>first</a:t>
            </a:r>
            <a:r>
              <a:rPr lang="en-US" sz="2000" dirty="0" smtClean="0"/>
              <a:t> available slot so that the find operation for this value will be the fastest.</a:t>
            </a:r>
          </a:p>
        </p:txBody>
      </p:sp>
      <p:sp>
        <p:nvSpPr>
          <p:cNvPr id="47"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48" name="Text Box 20"/>
          <p:cNvSpPr txBox="1">
            <a:spLocks noChangeArrowheads="1"/>
          </p:cNvSpPr>
          <p:nvPr/>
        </p:nvSpPr>
        <p:spPr bwMode="auto">
          <a:xfrm>
            <a:off x="4343400" y="2057400"/>
            <a:ext cx="533400" cy="584775"/>
          </a:xfrm>
          <a:prstGeom prst="rect">
            <a:avLst/>
          </a:prstGeom>
          <a:noFill/>
          <a:ln w="25400">
            <a:noFill/>
            <a:miter lim="800000"/>
            <a:headEnd/>
            <a:tailEnd type="none" w="lg" len="lg"/>
          </a:ln>
          <a:effectLst/>
        </p:spPr>
        <p:txBody>
          <a:bodyPr>
            <a:spAutoFit/>
          </a:bodyPr>
          <a:lstStyle/>
          <a:p>
            <a:r>
              <a:rPr lang="en-US" sz="3200" b="1" dirty="0">
                <a:solidFill>
                  <a:srgbClr val="FF0000"/>
                </a:solidFill>
              </a:rPr>
              <a:t>X</a:t>
            </a:r>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solidFill>
                  <a:srgbClr val="C00000"/>
                </a:solidFill>
              </a:rPr>
              <a:t>15</a:t>
            </a:r>
            <a:endParaRPr lang="en-US" sz="2400" b="1" dirty="0">
              <a:solidFill>
                <a:srgbClr val="C00000"/>
              </a:solidFill>
            </a:endParaRPr>
          </a:p>
        </p:txBody>
      </p:sp>
      <p:sp>
        <p:nvSpPr>
          <p:cNvPr id="49"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animEffect transition="in" filter="dissolve">
                                      <p:cBhvr>
                                        <p:cTn id="11" dur="500"/>
                                        <p:tgtEl>
                                          <p:spTgt spid="44">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animEffect transition="in" filter="dissolve">
                                      <p:cBhvr>
                                        <p:cTn id="15"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P spid="4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Problem </a:t>
            </a:r>
            <a:r>
              <a:rPr lang="en-US" sz="3600" dirty="0" smtClean="0">
                <a:latin typeface="Britannic Bold" pitchFamily="34" charset="0"/>
              </a:rPr>
              <a:t>of Linear Probing</a:t>
            </a:r>
            <a:endParaRPr lang="en-US" sz="3600" dirty="0" smtClean="0">
              <a:solidFill>
                <a:srgbClr val="C00000"/>
              </a:solidFill>
              <a:latin typeface="Britannic Bold"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56</a:t>
            </a:fld>
            <a:endParaRPr lang="en-US" sz="1600" dirty="0"/>
          </a:p>
        </p:txBody>
      </p:sp>
      <p:sp>
        <p:nvSpPr>
          <p:cNvPr id="29" name="Text Box 20"/>
          <p:cNvSpPr txBox="1">
            <a:spLocks noChangeArrowheads="1"/>
          </p:cNvSpPr>
          <p:nvPr/>
        </p:nvSpPr>
        <p:spPr bwMode="auto">
          <a:xfrm>
            <a:off x="381000" y="152400"/>
            <a:ext cx="15167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Linear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484187"/>
            <a:ext cx="2971800" cy="2308324"/>
          </a:xfrm>
          <a:prstGeom prst="rect">
            <a:avLst/>
          </a:prstGeom>
          <a:noFill/>
          <a:ln w="25400">
            <a:noFill/>
            <a:miter lim="800000"/>
            <a:headEnd/>
            <a:tailEnd type="none" w="lg" len="lg"/>
          </a:ln>
          <a:effectLst/>
        </p:spPr>
        <p:txBody>
          <a:bodyPr wrap="square">
            <a:spAutoFit/>
          </a:bodyPr>
          <a:lstStyle/>
          <a:p>
            <a:r>
              <a:rPr lang="en-US" sz="2400" dirty="0" smtClean="0"/>
              <a:t>It can create many </a:t>
            </a:r>
            <a:r>
              <a:rPr lang="en-US" sz="2400" b="1" dirty="0" smtClean="0">
                <a:solidFill>
                  <a:srgbClr val="FF0000"/>
                </a:solidFill>
              </a:rPr>
              <a:t>consecutive occupied slots</a:t>
            </a:r>
            <a:r>
              <a:rPr lang="en-US" sz="2400" dirty="0" smtClean="0"/>
              <a:t>, increasing the running time of find/insert/delete.</a:t>
            </a:r>
            <a:endParaRPr lang="en-US" sz="24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51" name="Rectangle 9"/>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a:t>
            </a:r>
            <a:endParaRPr lang="en-US" sz="2400" b="1" dirty="0"/>
          </a:p>
        </p:txBody>
      </p:sp>
      <p:sp>
        <p:nvSpPr>
          <p:cNvPr id="52"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35</a:t>
            </a:r>
            <a:endParaRPr lang="en-US" sz="2400" b="1" dirty="0"/>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15</a:t>
            </a:r>
            <a:endParaRPr lang="en-US" sz="2400" b="1" dirty="0"/>
          </a:p>
        </p:txBody>
      </p:sp>
      <p:grpSp>
        <p:nvGrpSpPr>
          <p:cNvPr id="54" name="Group 53"/>
          <p:cNvGrpSpPr/>
          <p:nvPr/>
        </p:nvGrpSpPr>
        <p:grpSpPr>
          <a:xfrm>
            <a:off x="5334000" y="1447800"/>
            <a:ext cx="2743200" cy="2971800"/>
            <a:chOff x="5334000" y="1447800"/>
            <a:chExt cx="2743200" cy="2971800"/>
          </a:xfrm>
        </p:grpSpPr>
        <p:sp>
          <p:nvSpPr>
            <p:cNvPr id="50" name="Right Brace 49"/>
            <p:cNvSpPr/>
            <p:nvPr/>
          </p:nvSpPr>
          <p:spPr>
            <a:xfrm>
              <a:off x="5334000" y="1447800"/>
              <a:ext cx="304800" cy="2971800"/>
            </a:xfrm>
            <a:prstGeom prst="rightBrac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3" name="Rectangle 37"/>
            <p:cNvSpPr>
              <a:spLocks noChangeArrowheads="1"/>
            </p:cNvSpPr>
            <p:nvPr/>
          </p:nvSpPr>
          <p:spPr bwMode="auto">
            <a:xfrm>
              <a:off x="5791200" y="2590800"/>
              <a:ext cx="2286000" cy="707886"/>
            </a:xfrm>
            <a:prstGeom prst="rect">
              <a:avLst/>
            </a:prstGeom>
            <a:noFill/>
            <a:ln w="25400">
              <a:noFill/>
              <a:miter lim="800000"/>
              <a:headEnd/>
              <a:tailEnd type="none" w="lg" len="lg"/>
            </a:ln>
            <a:effectLst/>
          </p:spPr>
          <p:txBody>
            <a:bodyPr wrap="square">
              <a:spAutoFit/>
            </a:bodyPr>
            <a:lstStyle/>
            <a:p>
              <a:r>
                <a:rPr lang="en-US" sz="2000" dirty="0" smtClean="0"/>
                <a:t>Consecutive occupied slots.</a:t>
              </a:r>
              <a:endParaRPr lang="en-US" sz="2000" dirty="0"/>
            </a:p>
          </p:txBody>
        </p:sp>
      </p:grpSp>
      <p:sp>
        <p:nvSpPr>
          <p:cNvPr id="55" name="Rectangle 37"/>
          <p:cNvSpPr>
            <a:spLocks noChangeArrowheads="1"/>
          </p:cNvSpPr>
          <p:nvPr/>
        </p:nvSpPr>
        <p:spPr bwMode="auto">
          <a:xfrm>
            <a:off x="381000" y="4191000"/>
            <a:ext cx="3124200" cy="954107"/>
          </a:xfrm>
          <a:prstGeom prst="rect">
            <a:avLst/>
          </a:prstGeom>
          <a:noFill/>
          <a:ln w="25400">
            <a:noFill/>
            <a:miter lim="800000"/>
            <a:headEnd/>
            <a:tailEnd type="none" w="lg" len="lg"/>
          </a:ln>
          <a:effectLst/>
        </p:spPr>
        <p:txBody>
          <a:bodyPr wrap="square">
            <a:spAutoFit/>
          </a:bodyPr>
          <a:lstStyle/>
          <a:p>
            <a:r>
              <a:rPr lang="en-US" sz="2800" dirty="0" smtClean="0"/>
              <a:t>This is called </a:t>
            </a:r>
            <a:r>
              <a:rPr lang="en-US" sz="2800" dirty="0" smtClean="0">
                <a:solidFill>
                  <a:srgbClr val="C00000"/>
                </a:solidFill>
              </a:rPr>
              <a:t>Primary Clustering</a:t>
            </a:r>
            <a:endParaRPr lang="en-US" sz="2800" dirty="0">
              <a:solidFill>
                <a:srgbClr val="C00000"/>
              </a:solidFill>
            </a:endParaRPr>
          </a:p>
        </p:txBody>
      </p:sp>
      <p:sp>
        <p:nvSpPr>
          <p:cNvPr id="42"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a:t>
            </a:r>
            <a:r>
              <a:rPr lang="en-US" sz="3600" dirty="0" smtClean="0">
                <a:latin typeface="Britannic Bold" pitchFamily="34" charset="0"/>
              </a:rPr>
              <a:t>Linear Probing</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57</a:t>
            </a:fld>
            <a:endParaRPr lang="en-US" sz="1600" dirty="0"/>
          </a:p>
        </p:txBody>
      </p:sp>
      <p:sp>
        <p:nvSpPr>
          <p:cNvPr id="29" name="Text Box 20"/>
          <p:cNvSpPr txBox="1">
            <a:spLocks noChangeArrowheads="1"/>
          </p:cNvSpPr>
          <p:nvPr/>
        </p:nvSpPr>
        <p:spPr bwMode="auto">
          <a:xfrm>
            <a:off x="381000" y="152400"/>
            <a:ext cx="29049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a:t>Collision resolution </a:t>
            </a:r>
            <a:r>
              <a:rPr lang="en-US" sz="1600" dirty="0" smtClean="0"/>
              <a:t>technique</a:t>
            </a:r>
            <a:endParaRPr lang="en-US" sz="1600" dirty="0"/>
          </a:p>
        </p:txBody>
      </p:sp>
      <p:sp>
        <p:nvSpPr>
          <p:cNvPr id="41" name="Rectangle 37"/>
          <p:cNvSpPr>
            <a:spLocks noChangeArrowheads="1"/>
          </p:cNvSpPr>
          <p:nvPr/>
        </p:nvSpPr>
        <p:spPr bwMode="auto">
          <a:xfrm>
            <a:off x="914400" y="1295400"/>
            <a:ext cx="7467600" cy="3416320"/>
          </a:xfrm>
          <a:prstGeom prst="rect">
            <a:avLst/>
          </a:prstGeom>
          <a:noFill/>
          <a:ln w="25400">
            <a:noFill/>
            <a:miter lim="800000"/>
            <a:headEnd/>
            <a:tailEnd type="none" w="lg" len="lg"/>
          </a:ln>
          <a:effectLst/>
        </p:spPr>
        <p:txBody>
          <a:bodyPr wrap="square">
            <a:spAutoFit/>
          </a:bodyPr>
          <a:lstStyle/>
          <a:p>
            <a:pPr>
              <a:buFont typeface="Wingdings" pitchFamily="2" charset="2"/>
              <a:buNone/>
            </a:pPr>
            <a:r>
              <a:rPr lang="en-US" sz="2800" dirty="0" smtClean="0"/>
              <a:t>The </a:t>
            </a:r>
            <a:r>
              <a:rPr lang="en-US" sz="2800" dirty="0" smtClean="0">
                <a:solidFill>
                  <a:srgbClr val="A50021"/>
                </a:solidFill>
              </a:rPr>
              <a:t>probe sequence</a:t>
            </a:r>
            <a:r>
              <a:rPr lang="en-US" sz="2800" dirty="0" smtClean="0"/>
              <a:t> of this linear probing is:</a:t>
            </a:r>
          </a:p>
          <a:p>
            <a:pPr>
              <a:buFont typeface="Wingdings" pitchFamily="2" charset="2"/>
              <a:buNone/>
            </a:pPr>
            <a:endParaRPr lang="en-US" sz="2800" dirty="0" smtClean="0"/>
          </a:p>
          <a:p>
            <a:pPr>
              <a:buFont typeface="Wingdings" pitchFamily="2" charset="2"/>
              <a:buNone/>
            </a:pPr>
            <a:r>
              <a:rPr lang="en-US" sz="2800" dirty="0" smtClean="0"/>
              <a:t>		</a:t>
            </a:r>
            <a:r>
              <a:rPr lang="en-US" sz="3200" dirty="0" smtClean="0"/>
              <a:t>  hash(key) </a:t>
            </a:r>
          </a:p>
          <a:p>
            <a:pPr>
              <a:buFont typeface="Wingdings" pitchFamily="2" charset="2"/>
              <a:buNone/>
            </a:pPr>
            <a:r>
              <a:rPr lang="en-US" sz="3200" dirty="0" smtClean="0"/>
              <a:t>		( hash(key) + </a:t>
            </a:r>
            <a:r>
              <a:rPr lang="en-US" sz="3200" b="1" dirty="0" smtClean="0">
                <a:solidFill>
                  <a:srgbClr val="FF0000"/>
                </a:solidFill>
              </a:rPr>
              <a:t>1</a:t>
            </a:r>
            <a:r>
              <a:rPr lang="en-US" sz="3200" dirty="0" smtClean="0"/>
              <a:t> ) % </a:t>
            </a:r>
            <a:r>
              <a:rPr lang="en-US" sz="3200" i="1" dirty="0" smtClean="0"/>
              <a:t>m</a:t>
            </a:r>
          </a:p>
          <a:p>
            <a:pPr>
              <a:buFont typeface="Wingdings" pitchFamily="2" charset="2"/>
              <a:buNone/>
            </a:pPr>
            <a:r>
              <a:rPr lang="en-US" sz="3200" dirty="0" smtClean="0"/>
              <a:t>		( hash(key) + </a:t>
            </a:r>
            <a:r>
              <a:rPr lang="en-US" sz="3200" b="1" dirty="0" smtClean="0">
                <a:solidFill>
                  <a:srgbClr val="FF0000"/>
                </a:solidFill>
              </a:rPr>
              <a:t>2</a:t>
            </a:r>
            <a:r>
              <a:rPr lang="en-US" sz="3200" dirty="0" smtClean="0">
                <a:solidFill>
                  <a:srgbClr val="FF0000"/>
                </a:solidFill>
              </a:rPr>
              <a:t> </a:t>
            </a:r>
            <a:r>
              <a:rPr lang="en-US" sz="3200" dirty="0" smtClean="0"/>
              <a:t>) % </a:t>
            </a:r>
            <a:r>
              <a:rPr lang="en-US" sz="3200" i="1" dirty="0" smtClean="0"/>
              <a:t>m</a:t>
            </a:r>
          </a:p>
          <a:p>
            <a:pPr>
              <a:buFont typeface="Wingdings" pitchFamily="2" charset="2"/>
              <a:buNone/>
            </a:pPr>
            <a:r>
              <a:rPr lang="en-US" sz="3200" dirty="0" smtClean="0"/>
              <a:t>		( hash(key) + </a:t>
            </a:r>
            <a:r>
              <a:rPr lang="en-US" sz="3200" b="1" dirty="0" smtClean="0">
                <a:solidFill>
                  <a:srgbClr val="FF0000"/>
                </a:solidFill>
              </a:rPr>
              <a:t>3</a:t>
            </a:r>
            <a:r>
              <a:rPr lang="en-US" sz="3200" dirty="0" smtClean="0"/>
              <a:t> ) % </a:t>
            </a:r>
            <a:r>
              <a:rPr lang="en-US" sz="3200" i="1" dirty="0" smtClean="0"/>
              <a:t>m</a:t>
            </a:r>
          </a:p>
          <a:p>
            <a:pPr>
              <a:buFont typeface="Wingdings" pitchFamily="2" charset="2"/>
              <a:buNone/>
            </a:pPr>
            <a:r>
              <a:rPr lang="en-US" sz="3200" dirty="0" smtClean="0"/>
              <a:t>		             :</a:t>
            </a:r>
            <a:endParaRPr lang="en-US" sz="320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4.2 Modified </a:t>
            </a:r>
            <a:r>
              <a:rPr lang="en-US" sz="3600" dirty="0" smtClean="0">
                <a:latin typeface="Britannic Bold" pitchFamily="34" charset="0"/>
              </a:rPr>
              <a:t>Linear Probing</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58</a:t>
            </a:fld>
            <a:endParaRPr lang="en-US" sz="1600" dirty="0"/>
          </a:p>
        </p:txBody>
      </p:sp>
      <p:sp>
        <p:nvSpPr>
          <p:cNvPr id="29" name="Text Box 20"/>
          <p:cNvSpPr txBox="1">
            <a:spLocks noChangeArrowheads="1"/>
          </p:cNvSpPr>
          <p:nvPr/>
        </p:nvSpPr>
        <p:spPr bwMode="auto">
          <a:xfrm>
            <a:off x="381000" y="152400"/>
            <a:ext cx="2904962" cy="338554"/>
          </a:xfrm>
          <a:prstGeom prst="rect">
            <a:avLst/>
          </a:prstGeom>
          <a:solidFill>
            <a:srgbClr val="FFCCFF"/>
          </a:solidFill>
          <a:ln w="25400">
            <a:noFill/>
            <a:miter lim="800000"/>
            <a:headEnd/>
            <a:tailEnd type="none" w="lg" len="lg"/>
          </a:ln>
          <a:effectLst/>
        </p:spPr>
        <p:txBody>
          <a:bodyPr wrap="none">
            <a:spAutoFit/>
          </a:bodyPr>
          <a:lstStyle/>
          <a:p>
            <a:r>
              <a:rPr lang="en-US" sz="1600" dirty="0"/>
              <a:t>Collision resolution </a:t>
            </a:r>
            <a:r>
              <a:rPr lang="en-US" sz="1600" dirty="0" smtClean="0"/>
              <a:t>technique</a:t>
            </a:r>
            <a:endParaRPr lang="en-US" sz="1600" dirty="0"/>
          </a:p>
        </p:txBody>
      </p:sp>
      <p:sp>
        <p:nvSpPr>
          <p:cNvPr id="41" name="Rectangle 37"/>
          <p:cNvSpPr>
            <a:spLocks noChangeArrowheads="1"/>
          </p:cNvSpPr>
          <p:nvPr/>
        </p:nvSpPr>
        <p:spPr bwMode="auto">
          <a:xfrm>
            <a:off x="533400" y="1295400"/>
            <a:ext cx="8305800" cy="4693593"/>
          </a:xfrm>
          <a:prstGeom prst="rect">
            <a:avLst/>
          </a:prstGeom>
          <a:noFill/>
          <a:ln w="25400">
            <a:noFill/>
            <a:miter lim="800000"/>
            <a:headEnd/>
            <a:tailEnd type="none" w="lg" len="lg"/>
          </a:ln>
          <a:effectLst/>
        </p:spPr>
        <p:txBody>
          <a:bodyPr wrap="square">
            <a:spAutoFit/>
          </a:bodyPr>
          <a:lstStyle/>
          <a:p>
            <a:pPr>
              <a:buFont typeface="Wingdings" pitchFamily="2" charset="2"/>
              <a:buNone/>
            </a:pPr>
            <a:r>
              <a:rPr lang="en-US" sz="2400" dirty="0" smtClean="0">
                <a:solidFill>
                  <a:srgbClr val="006600"/>
                </a:solidFill>
              </a:rPr>
              <a:t>Q: </a:t>
            </a:r>
            <a:r>
              <a:rPr lang="en-US" sz="2400" dirty="0" smtClean="0"/>
              <a:t>How to modify linear probing to </a:t>
            </a:r>
            <a:r>
              <a:rPr lang="en-US" sz="2400" dirty="0" smtClean="0">
                <a:solidFill>
                  <a:srgbClr val="C00000"/>
                </a:solidFill>
              </a:rPr>
              <a:t>avoid</a:t>
            </a:r>
            <a:r>
              <a:rPr lang="en-US" sz="2400" dirty="0" smtClean="0"/>
              <a:t> </a:t>
            </a:r>
            <a:r>
              <a:rPr lang="en-US" sz="2400" dirty="0" smtClean="0">
                <a:solidFill>
                  <a:srgbClr val="0000FF"/>
                </a:solidFill>
              </a:rPr>
              <a:t>primary clustering</a:t>
            </a:r>
            <a:r>
              <a:rPr lang="en-US" sz="2400" dirty="0" smtClean="0"/>
              <a:t>?</a:t>
            </a:r>
          </a:p>
          <a:p>
            <a:pPr>
              <a:spcBef>
                <a:spcPts val="1200"/>
              </a:spcBef>
              <a:spcAft>
                <a:spcPts val="600"/>
              </a:spcAft>
              <a:buFont typeface="Wingdings" pitchFamily="2" charset="2"/>
              <a:buNone/>
            </a:pPr>
            <a:r>
              <a:rPr lang="en-US" sz="2800" dirty="0" smtClean="0"/>
              <a:t>We can modify the </a:t>
            </a:r>
            <a:r>
              <a:rPr lang="en-US" sz="2800" dirty="0" smtClean="0">
                <a:solidFill>
                  <a:srgbClr val="A50021"/>
                </a:solidFill>
              </a:rPr>
              <a:t>probe sequence</a:t>
            </a:r>
            <a:r>
              <a:rPr lang="en-US" sz="2800" dirty="0" smtClean="0"/>
              <a:t> as follows:</a:t>
            </a:r>
          </a:p>
          <a:p>
            <a:pPr>
              <a:buFont typeface="Wingdings" pitchFamily="2" charset="2"/>
              <a:buNone/>
            </a:pPr>
            <a:r>
              <a:rPr lang="en-US" sz="2800" dirty="0" smtClean="0"/>
              <a:t>		</a:t>
            </a:r>
            <a:r>
              <a:rPr lang="en-US" sz="3200" dirty="0" smtClean="0"/>
              <a:t>  hash(key) </a:t>
            </a:r>
          </a:p>
          <a:p>
            <a:pPr>
              <a:buFont typeface="Wingdings" pitchFamily="2" charset="2"/>
              <a:buNone/>
            </a:pPr>
            <a:r>
              <a:rPr lang="en-US" sz="3200" dirty="0" smtClean="0"/>
              <a:t>		( hash(key) + </a:t>
            </a:r>
            <a:r>
              <a:rPr lang="en-US" sz="3200" b="1" dirty="0" smtClean="0">
                <a:solidFill>
                  <a:srgbClr val="FF0000"/>
                </a:solidFill>
              </a:rPr>
              <a:t>1 </a:t>
            </a:r>
            <a:r>
              <a:rPr lang="en-US" sz="3200" b="1" dirty="0" smtClean="0"/>
              <a:t>* </a:t>
            </a:r>
            <a:r>
              <a:rPr lang="en-US" sz="3200" b="1" i="1" dirty="0" smtClean="0">
                <a:solidFill>
                  <a:srgbClr val="006600"/>
                </a:solidFill>
              </a:rPr>
              <a:t>d</a:t>
            </a:r>
            <a:r>
              <a:rPr lang="en-US" sz="3200" dirty="0" smtClean="0"/>
              <a:t> ) % </a:t>
            </a:r>
            <a:r>
              <a:rPr lang="en-US" sz="3200" i="1" dirty="0" smtClean="0"/>
              <a:t>m</a:t>
            </a:r>
          </a:p>
          <a:p>
            <a:pPr>
              <a:buFont typeface="Wingdings" pitchFamily="2" charset="2"/>
              <a:buNone/>
            </a:pPr>
            <a:r>
              <a:rPr lang="en-US" sz="3200" dirty="0" smtClean="0"/>
              <a:t>		( hash(key) + </a:t>
            </a:r>
            <a:r>
              <a:rPr lang="en-US" sz="3200" b="1" dirty="0" smtClean="0">
                <a:solidFill>
                  <a:srgbClr val="FF0000"/>
                </a:solidFill>
              </a:rPr>
              <a:t>2</a:t>
            </a:r>
            <a:r>
              <a:rPr lang="en-US" sz="3200" dirty="0" smtClean="0">
                <a:solidFill>
                  <a:srgbClr val="FF0000"/>
                </a:solidFill>
              </a:rPr>
              <a:t> </a:t>
            </a:r>
            <a:r>
              <a:rPr lang="en-US" sz="3200" b="1" dirty="0" smtClean="0"/>
              <a:t>* </a:t>
            </a:r>
            <a:r>
              <a:rPr lang="en-US" sz="3200" b="1" i="1" dirty="0" smtClean="0">
                <a:solidFill>
                  <a:srgbClr val="006600"/>
                </a:solidFill>
              </a:rPr>
              <a:t>d</a:t>
            </a:r>
            <a:r>
              <a:rPr lang="en-US" sz="3200" b="1" dirty="0" smtClean="0">
                <a:solidFill>
                  <a:srgbClr val="006600"/>
                </a:solidFill>
              </a:rPr>
              <a:t> </a:t>
            </a:r>
            <a:r>
              <a:rPr lang="en-US" sz="3200" dirty="0" smtClean="0"/>
              <a:t>) % </a:t>
            </a:r>
            <a:r>
              <a:rPr lang="en-US" sz="3200" i="1" dirty="0" smtClean="0"/>
              <a:t>m</a:t>
            </a:r>
          </a:p>
          <a:p>
            <a:pPr>
              <a:buFont typeface="Wingdings" pitchFamily="2" charset="2"/>
              <a:buNone/>
            </a:pPr>
            <a:r>
              <a:rPr lang="en-US" sz="3200" dirty="0" smtClean="0"/>
              <a:t>		( hash(key) + </a:t>
            </a:r>
            <a:r>
              <a:rPr lang="en-US" sz="3200" b="1" dirty="0" smtClean="0">
                <a:solidFill>
                  <a:srgbClr val="FF0000"/>
                </a:solidFill>
              </a:rPr>
              <a:t>3</a:t>
            </a:r>
            <a:r>
              <a:rPr lang="en-US" sz="3200" dirty="0" smtClean="0"/>
              <a:t> </a:t>
            </a:r>
            <a:r>
              <a:rPr lang="en-US" sz="3200" b="1" dirty="0" smtClean="0"/>
              <a:t>* </a:t>
            </a:r>
            <a:r>
              <a:rPr lang="en-US" sz="3200" b="1" i="1" dirty="0" smtClean="0">
                <a:solidFill>
                  <a:srgbClr val="006600"/>
                </a:solidFill>
              </a:rPr>
              <a:t>d</a:t>
            </a:r>
            <a:r>
              <a:rPr lang="en-US" sz="3200" b="1" dirty="0" smtClean="0">
                <a:solidFill>
                  <a:srgbClr val="006600"/>
                </a:solidFill>
              </a:rPr>
              <a:t> </a:t>
            </a:r>
            <a:r>
              <a:rPr lang="en-US" sz="3200" dirty="0" smtClean="0"/>
              <a:t>) % </a:t>
            </a:r>
            <a:r>
              <a:rPr lang="en-US" sz="3200" i="1" dirty="0" smtClean="0"/>
              <a:t>m</a:t>
            </a:r>
          </a:p>
          <a:p>
            <a:pPr>
              <a:buFont typeface="Wingdings" pitchFamily="2" charset="2"/>
              <a:buNone/>
            </a:pPr>
            <a:r>
              <a:rPr lang="en-US" sz="3200" dirty="0" smtClean="0"/>
              <a:t>		             :</a:t>
            </a:r>
          </a:p>
          <a:p>
            <a:pPr>
              <a:buFont typeface="Wingdings" pitchFamily="2" charset="2"/>
              <a:buNone/>
            </a:pPr>
            <a:r>
              <a:rPr lang="en-US" sz="2400" dirty="0" smtClean="0"/>
              <a:t>where </a:t>
            </a:r>
            <a:r>
              <a:rPr lang="en-US" sz="2400" i="1" dirty="0" smtClean="0">
                <a:solidFill>
                  <a:srgbClr val="006600"/>
                </a:solidFill>
              </a:rPr>
              <a:t>d</a:t>
            </a:r>
            <a:r>
              <a:rPr lang="en-US" sz="2400" dirty="0" smtClean="0"/>
              <a:t> is some constant integer &gt;1 and is co-prime to </a:t>
            </a:r>
            <a:r>
              <a:rPr lang="en-US" sz="2400" i="1" dirty="0" smtClean="0">
                <a:solidFill>
                  <a:srgbClr val="0033CC"/>
                </a:solidFill>
              </a:rPr>
              <a:t>m</a:t>
            </a:r>
            <a:r>
              <a:rPr lang="en-US" sz="2400" dirty="0" smtClean="0"/>
              <a:t>.</a:t>
            </a:r>
          </a:p>
          <a:p>
            <a:pPr>
              <a:buFont typeface="Wingdings" pitchFamily="2" charset="2"/>
              <a:buNone/>
            </a:pPr>
            <a:r>
              <a:rPr lang="en-US" sz="2400" dirty="0" smtClean="0"/>
              <a:t>Note: Since </a:t>
            </a:r>
            <a:r>
              <a:rPr lang="en-US" sz="2400" i="1" dirty="0" smtClean="0">
                <a:solidFill>
                  <a:srgbClr val="006600"/>
                </a:solidFill>
              </a:rPr>
              <a:t>d</a:t>
            </a:r>
            <a:r>
              <a:rPr lang="en-US" sz="2400" i="1" dirty="0" smtClean="0"/>
              <a:t> </a:t>
            </a:r>
            <a:r>
              <a:rPr lang="en-US" sz="2400" dirty="0" smtClean="0"/>
              <a:t>and </a:t>
            </a:r>
            <a:r>
              <a:rPr lang="en-US" sz="2400" i="1" dirty="0" smtClean="0">
                <a:solidFill>
                  <a:srgbClr val="0033CC"/>
                </a:solidFill>
              </a:rPr>
              <a:t>m</a:t>
            </a:r>
            <a:r>
              <a:rPr lang="en-US" sz="2400" dirty="0" smtClean="0"/>
              <a:t> are co-primes, the probe sequence </a:t>
            </a:r>
            <a:r>
              <a:rPr lang="en-US" sz="2400" dirty="0" smtClean="0">
                <a:solidFill>
                  <a:srgbClr val="C00000"/>
                </a:solidFill>
              </a:rPr>
              <a:t>covers all </a:t>
            </a:r>
            <a:r>
              <a:rPr lang="en-US" sz="2400" dirty="0" smtClean="0"/>
              <a:t>the slots in the hash table.</a:t>
            </a:r>
            <a:endParaRPr lang="en-US" sz="240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4.3 </a:t>
            </a:r>
            <a:r>
              <a:rPr lang="en-US" sz="3600" dirty="0" smtClean="0">
                <a:latin typeface="Britannic Bold" pitchFamily="34" charset="0"/>
              </a:rPr>
              <a:t>Quadratic Probing</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59</a:t>
            </a:fld>
            <a:endParaRPr lang="en-US" sz="1600" dirty="0"/>
          </a:p>
        </p:txBody>
      </p:sp>
      <p:sp>
        <p:nvSpPr>
          <p:cNvPr id="29" name="Text Box 20"/>
          <p:cNvSpPr txBox="1">
            <a:spLocks noChangeArrowheads="1"/>
          </p:cNvSpPr>
          <p:nvPr/>
        </p:nvSpPr>
        <p:spPr bwMode="auto">
          <a:xfrm>
            <a:off x="381000" y="152400"/>
            <a:ext cx="29049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a:t>Collision resolution </a:t>
            </a:r>
            <a:r>
              <a:rPr lang="en-US" sz="1600" dirty="0" smtClean="0"/>
              <a:t>technique</a:t>
            </a:r>
            <a:endParaRPr lang="en-US" sz="1600" dirty="0"/>
          </a:p>
        </p:txBody>
      </p:sp>
      <p:sp>
        <p:nvSpPr>
          <p:cNvPr id="41" name="Rectangle 37"/>
          <p:cNvSpPr>
            <a:spLocks noChangeArrowheads="1"/>
          </p:cNvSpPr>
          <p:nvPr/>
        </p:nvSpPr>
        <p:spPr bwMode="auto">
          <a:xfrm>
            <a:off x="533400" y="1295400"/>
            <a:ext cx="8305800" cy="3554819"/>
          </a:xfrm>
          <a:prstGeom prst="rect">
            <a:avLst/>
          </a:prstGeom>
          <a:noFill/>
          <a:ln w="25400">
            <a:noFill/>
            <a:miter lim="800000"/>
            <a:headEnd/>
            <a:tailEnd type="none" w="lg" len="lg"/>
          </a:ln>
          <a:effectLst/>
        </p:spPr>
        <p:txBody>
          <a:bodyPr wrap="square">
            <a:spAutoFit/>
          </a:bodyPr>
          <a:lstStyle/>
          <a:p>
            <a:pPr>
              <a:spcBef>
                <a:spcPts val="1200"/>
              </a:spcBef>
              <a:spcAft>
                <a:spcPts val="600"/>
              </a:spcAft>
              <a:buFont typeface="Wingdings" pitchFamily="2" charset="2"/>
              <a:buNone/>
            </a:pPr>
            <a:r>
              <a:rPr lang="en-US" sz="2800" dirty="0" smtClean="0"/>
              <a:t>For </a:t>
            </a:r>
            <a:r>
              <a:rPr lang="en-US" sz="2800" dirty="0" smtClean="0">
                <a:solidFill>
                  <a:srgbClr val="A50021"/>
                </a:solidFill>
              </a:rPr>
              <a:t>quadratic probing</a:t>
            </a:r>
            <a:r>
              <a:rPr lang="en-US" sz="2800" dirty="0" smtClean="0"/>
              <a:t>, the probe sequence is:</a:t>
            </a:r>
          </a:p>
          <a:p>
            <a:pPr>
              <a:buFont typeface="Wingdings" pitchFamily="2" charset="2"/>
              <a:buNone/>
            </a:pPr>
            <a:r>
              <a:rPr lang="en-US" sz="2800" dirty="0" smtClean="0"/>
              <a:t>		</a:t>
            </a:r>
            <a:r>
              <a:rPr lang="en-US" sz="3200" dirty="0" smtClean="0"/>
              <a:t>  hash(key) </a:t>
            </a:r>
          </a:p>
          <a:p>
            <a:pPr>
              <a:buFont typeface="Wingdings" pitchFamily="2" charset="2"/>
              <a:buNone/>
            </a:pPr>
            <a:r>
              <a:rPr lang="en-US" sz="3200" dirty="0" smtClean="0"/>
              <a:t>		( hash(key) + </a:t>
            </a:r>
            <a:r>
              <a:rPr lang="en-US" sz="3200" b="1" dirty="0" smtClean="0">
                <a:solidFill>
                  <a:srgbClr val="FF0000"/>
                </a:solidFill>
              </a:rPr>
              <a:t>1</a:t>
            </a:r>
            <a:r>
              <a:rPr lang="en-US" sz="3200" dirty="0" smtClean="0"/>
              <a:t> ) % </a:t>
            </a:r>
            <a:r>
              <a:rPr lang="en-US" sz="3200" i="1" dirty="0" smtClean="0"/>
              <a:t>m</a:t>
            </a:r>
          </a:p>
          <a:p>
            <a:pPr>
              <a:buFont typeface="Wingdings" pitchFamily="2" charset="2"/>
              <a:buNone/>
            </a:pPr>
            <a:r>
              <a:rPr lang="en-US" sz="3200" dirty="0" smtClean="0"/>
              <a:t>		( hash(key) + </a:t>
            </a:r>
            <a:r>
              <a:rPr lang="en-US" sz="3200" b="1" dirty="0" smtClean="0">
                <a:solidFill>
                  <a:srgbClr val="FF0000"/>
                </a:solidFill>
              </a:rPr>
              <a:t>4 </a:t>
            </a:r>
            <a:r>
              <a:rPr lang="en-US" sz="3200" dirty="0" smtClean="0"/>
              <a:t>) % </a:t>
            </a:r>
            <a:r>
              <a:rPr lang="en-US" sz="3200" i="1" dirty="0" smtClean="0"/>
              <a:t>m</a:t>
            </a:r>
          </a:p>
          <a:p>
            <a:pPr>
              <a:buFont typeface="Wingdings" pitchFamily="2" charset="2"/>
              <a:buNone/>
            </a:pPr>
            <a:r>
              <a:rPr lang="en-US" sz="3200" dirty="0" smtClean="0"/>
              <a:t>		( hash(key) + </a:t>
            </a:r>
            <a:r>
              <a:rPr lang="en-US" sz="3200" b="1" dirty="0" smtClean="0">
                <a:solidFill>
                  <a:srgbClr val="FF0000"/>
                </a:solidFill>
              </a:rPr>
              <a:t>9 </a:t>
            </a:r>
            <a:r>
              <a:rPr lang="en-US" sz="3200" dirty="0" smtClean="0"/>
              <a:t>) % </a:t>
            </a:r>
            <a:r>
              <a:rPr lang="en-US" sz="3200" i="1" dirty="0" smtClean="0"/>
              <a:t>m</a:t>
            </a:r>
          </a:p>
          <a:p>
            <a:pPr>
              <a:buFont typeface="Wingdings" pitchFamily="2" charset="2"/>
              <a:buNone/>
            </a:pPr>
            <a:r>
              <a:rPr lang="en-US" sz="3200" dirty="0" smtClean="0"/>
              <a:t>		             :</a:t>
            </a:r>
          </a:p>
          <a:p>
            <a:pPr>
              <a:buFont typeface="Wingdings" pitchFamily="2" charset="2"/>
              <a:buNone/>
            </a:pPr>
            <a:r>
              <a:rPr lang="en-US" sz="3200" dirty="0" smtClean="0"/>
              <a:t>		( hash(key) + </a:t>
            </a:r>
            <a:r>
              <a:rPr lang="en-US" sz="3200" b="1" i="1" dirty="0" smtClean="0">
                <a:solidFill>
                  <a:srgbClr val="FF0000"/>
                </a:solidFill>
              </a:rPr>
              <a:t>k</a:t>
            </a:r>
            <a:r>
              <a:rPr lang="en-US" sz="3200" b="1" baseline="40000" dirty="0" smtClean="0">
                <a:solidFill>
                  <a:srgbClr val="FF0000"/>
                </a:solidFill>
              </a:rPr>
              <a:t>2</a:t>
            </a:r>
            <a:r>
              <a:rPr lang="en-US" sz="3200" b="1" dirty="0" smtClean="0">
                <a:solidFill>
                  <a:srgbClr val="FF0000"/>
                </a:solidFill>
              </a:rPr>
              <a:t> </a:t>
            </a:r>
            <a:r>
              <a:rPr lang="en-US" sz="3200" dirty="0" smtClean="0"/>
              <a:t>) % </a:t>
            </a:r>
            <a:r>
              <a:rPr lang="en-US" sz="3200" i="1" dirty="0" smtClean="0"/>
              <a:t>m</a:t>
            </a:r>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Britannic Bold" pitchFamily="34" charset="0"/>
              </a:rPr>
              <a:t>ADT Table Operations</a:t>
            </a:r>
            <a:endParaRPr lang="en-US" sz="3600" dirty="0">
              <a:latin typeface="Britannic Bold"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6</a:t>
            </a:fld>
            <a:endParaRPr lang="en-US" sz="1600" dirty="0"/>
          </a:p>
        </p:txBody>
      </p:sp>
      <p:sp>
        <p:nvSpPr>
          <p:cNvPr id="6" name="Rectangle 3"/>
          <p:cNvSpPr txBox="1">
            <a:spLocks noChangeArrowheads="1"/>
          </p:cNvSpPr>
          <p:nvPr/>
        </p:nvSpPr>
        <p:spPr bwMode="auto">
          <a:xfrm>
            <a:off x="533400" y="3682130"/>
            <a:ext cx="8077200" cy="73747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L="900113" marR="0" lvl="0" indent="-900113" algn="l" defTabSz="914400" rtl="0" eaLnBrk="1" fontAlgn="base" latinLnBrk="0" hangingPunct="1">
              <a:spcBef>
                <a:spcPts val="0"/>
              </a:spcBef>
              <a:spcAft>
                <a:spcPct val="0"/>
              </a:spcAft>
              <a:buClr>
                <a:schemeClr val="accent1"/>
              </a:buClr>
              <a:buSzPct val="65000"/>
              <a:buFont typeface="Wingdings" pitchFamily="2" charset="2"/>
              <a:buNone/>
              <a:tabLst/>
              <a:defRPr/>
            </a:pPr>
            <a:r>
              <a:rPr kumimoji="0" lang="en-US" altLang="zh-TW" sz="2000" b="0" i="0" u="none" strike="noStrike" kern="0" cap="none" spc="0" normalizeH="0" baseline="0" noProof="0" dirty="0" smtClean="0">
                <a:ln>
                  <a:noFill/>
                </a:ln>
                <a:solidFill>
                  <a:srgbClr val="660033"/>
                </a:solidFill>
                <a:effectLst/>
                <a:uLnTx/>
                <a:uFillTx/>
                <a:latin typeface="+mn-lt"/>
                <a:ea typeface="PMingLiU" pitchFamily="18" charset="-120"/>
                <a:cs typeface="+mn-cs"/>
              </a:rPr>
              <a:t>Note:	</a:t>
            </a:r>
            <a:r>
              <a:rPr kumimoji="0" lang="en-US" altLang="zh-TW" sz="2000" b="0" i="0" u="none" strike="noStrike" kern="0" cap="none" spc="0" normalizeH="0" baseline="0" noProof="0" dirty="0" smtClean="0">
                <a:ln>
                  <a:noFill/>
                </a:ln>
                <a:solidFill>
                  <a:schemeClr val="tx1"/>
                </a:solidFill>
                <a:effectLst/>
                <a:uLnTx/>
                <a:uFillTx/>
                <a:latin typeface="+mn-lt"/>
                <a:ea typeface="PMingLiU" pitchFamily="18" charset="-120"/>
                <a:cs typeface="+mn-cs"/>
              </a:rPr>
              <a:t>Balanced Binary Search Tree (BST) will be covered in CS2010 Data Structures and Algorithms II.</a:t>
            </a:r>
            <a:endParaRPr kumimoji="0" lang="en-US" altLang="zh-TW" sz="2000" b="0" i="0" u="none" strike="noStrike" kern="0" cap="none" spc="0" normalizeH="0" baseline="0" noProof="0" dirty="0" smtClean="0">
              <a:ln>
                <a:noFill/>
              </a:ln>
              <a:solidFill>
                <a:srgbClr val="336600"/>
              </a:solidFill>
              <a:effectLst/>
              <a:uLnTx/>
              <a:uFillTx/>
              <a:latin typeface="+mn-lt"/>
              <a:ea typeface="PMingLiU" pitchFamily="18" charset="-120"/>
              <a:cs typeface="+mn-cs"/>
            </a:endParaRPr>
          </a:p>
        </p:txBody>
      </p:sp>
      <p:graphicFrame>
        <p:nvGraphicFramePr>
          <p:cNvPr id="8" name="Group 134"/>
          <p:cNvGraphicFramePr>
            <a:graphicFrameLocks/>
          </p:cNvGraphicFramePr>
          <p:nvPr>
            <p:extLst>
              <p:ext uri="{D42A27DB-BD31-4B8C-83A1-F6EECF244321}">
                <p14:modId xmlns:p14="http://schemas.microsoft.com/office/powerpoint/2010/main" val="623322700"/>
              </p:ext>
            </p:extLst>
          </p:nvPr>
        </p:nvGraphicFramePr>
        <p:xfrm>
          <a:off x="761999" y="1015130"/>
          <a:ext cx="7162801" cy="2437766"/>
        </p:xfrm>
        <a:graphic>
          <a:graphicData uri="http://schemas.openxmlformats.org/drawingml/2006/table">
            <a:tbl>
              <a:tblPr/>
              <a:tblGrid>
                <a:gridCol w="1899869">
                  <a:extLst>
                    <a:ext uri="{9D8B030D-6E8A-4147-A177-3AD203B41FA5}">
                      <a16:colId xmlns:a16="http://schemas.microsoft.com/office/drawing/2014/main" val="20000"/>
                    </a:ext>
                  </a:extLst>
                </a:gridCol>
                <a:gridCol w="1975090">
                  <a:extLst>
                    <a:ext uri="{9D8B030D-6E8A-4147-A177-3AD203B41FA5}">
                      <a16:colId xmlns:a16="http://schemas.microsoft.com/office/drawing/2014/main" val="20001"/>
                    </a:ext>
                  </a:extLst>
                </a:gridCol>
                <a:gridCol w="1643921">
                  <a:extLst>
                    <a:ext uri="{9D8B030D-6E8A-4147-A177-3AD203B41FA5}">
                      <a16:colId xmlns:a16="http://schemas.microsoft.com/office/drawing/2014/main" val="20002"/>
                    </a:ext>
                  </a:extLst>
                </a:gridCol>
                <a:gridCol w="1643921">
                  <a:extLst>
                    <a:ext uri="{9D8B030D-6E8A-4147-A177-3AD203B41FA5}">
                      <a16:colId xmlns:a16="http://schemas.microsoft.com/office/drawing/2014/main" val="2000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1"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Verdana" pitchFamily="34" charset="0"/>
                        </a:rPr>
                        <a:t>Sorted 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smtClean="0">
                          <a:ln>
                            <a:noFill/>
                          </a:ln>
                          <a:solidFill>
                            <a:srgbClr val="B2B2B2"/>
                          </a:solidFill>
                          <a:effectLst/>
                          <a:latin typeface="Verdana" pitchFamily="34" charset="0"/>
                        </a:rPr>
                        <a:t>Balanced BST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Verdana" pitchFamily="34" charset="0"/>
                        </a:rPr>
                        <a:t>Hashing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78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Insertion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O(</a:t>
                      </a:r>
                      <a:r>
                        <a:rPr kumimoji="0" lang="en-US" sz="2400" b="0" i="1" u="none" strike="noStrike" cap="none" normalizeH="0" baseline="0" dirty="0" smtClean="0">
                          <a:ln>
                            <a:noFill/>
                          </a:ln>
                          <a:solidFill>
                            <a:schemeClr val="tx1"/>
                          </a:solidFill>
                          <a:effectLst/>
                          <a:latin typeface="Verdana" pitchFamily="34" charset="0"/>
                        </a:rPr>
                        <a:t>n</a:t>
                      </a: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B2B2B2"/>
                          </a:solidFill>
                          <a:effectLst/>
                          <a:latin typeface="Verdana" pitchFamily="34" charset="0"/>
                        </a:rPr>
                        <a:t>O(log </a:t>
                      </a:r>
                      <a:r>
                        <a:rPr kumimoji="0" lang="en-US" sz="2400" b="0" i="1" u="none" strike="noStrike" cap="none" normalizeH="0" baseline="0" dirty="0" smtClean="0">
                          <a:ln>
                            <a:noFill/>
                          </a:ln>
                          <a:solidFill>
                            <a:srgbClr val="B2B2B2"/>
                          </a:solidFill>
                          <a:effectLst/>
                          <a:latin typeface="Verdana" pitchFamily="34" charset="0"/>
                        </a:rPr>
                        <a:t>n</a:t>
                      </a:r>
                      <a:r>
                        <a:rPr kumimoji="0" lang="en-US" sz="2400" b="0" i="0" u="none" strike="noStrike" cap="none" normalizeH="0" baseline="0" dirty="0" smtClean="0">
                          <a:ln>
                            <a:noFill/>
                          </a:ln>
                          <a:solidFill>
                            <a:srgbClr val="B2B2B2"/>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FF0000"/>
                          </a:solidFill>
                          <a:effectLst/>
                          <a:latin typeface="Verdana" pitchFamily="34" charset="0"/>
                        </a:rPr>
                        <a:t>O(1)</a:t>
                      </a:r>
                      <a:r>
                        <a:rPr kumimoji="0" lang="en-US" sz="2400" b="0" i="0" u="none" strike="noStrike" cap="none" normalizeH="0" baseline="0" dirty="0" smtClean="0">
                          <a:ln>
                            <a:noFill/>
                          </a:ln>
                          <a:solidFill>
                            <a:schemeClr val="tx1"/>
                          </a:solidFill>
                          <a:effectLst/>
                          <a:latin typeface="Verdana" pitchFamily="34" charset="0"/>
                        </a:rPr>
                        <a:t> </a:t>
                      </a:r>
                      <a:r>
                        <a:rPr kumimoji="0" lang="en-US" sz="2400" b="0" i="0" u="none" strike="noStrike" cap="none" normalizeH="0" baseline="0" dirty="0" err="1" smtClean="0">
                          <a:ln>
                            <a:noFill/>
                          </a:ln>
                          <a:solidFill>
                            <a:srgbClr val="FF0000"/>
                          </a:solidFill>
                          <a:effectLst/>
                          <a:latin typeface="Verdana" pitchFamily="34" charset="0"/>
                        </a:rPr>
                        <a:t>avg</a:t>
                      </a:r>
                      <a:endParaRPr kumimoji="0" lang="en-US" sz="2400" b="0" i="0" u="none" strike="noStrike" cap="none" normalizeH="0" baseline="0" dirty="0" smtClean="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Deletion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O(</a:t>
                      </a:r>
                      <a:r>
                        <a:rPr kumimoji="0" lang="en-US" sz="2400" b="0" i="1" u="none" strike="noStrike" cap="none" normalizeH="0" baseline="0" dirty="0" smtClean="0">
                          <a:ln>
                            <a:noFill/>
                          </a:ln>
                          <a:solidFill>
                            <a:schemeClr val="tx1"/>
                          </a:solidFill>
                          <a:effectLst/>
                          <a:latin typeface="Verdana" pitchFamily="34" charset="0"/>
                        </a:rPr>
                        <a:t>n</a:t>
                      </a: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B2B2B2"/>
                          </a:solidFill>
                          <a:effectLst/>
                          <a:latin typeface="Verdana" pitchFamily="34" charset="0"/>
                        </a:rPr>
                        <a:t>O(log </a:t>
                      </a:r>
                      <a:r>
                        <a:rPr kumimoji="0" lang="en-US" sz="2400" b="0" i="1" u="none" strike="noStrike" cap="none" normalizeH="0" baseline="0" dirty="0" smtClean="0">
                          <a:ln>
                            <a:noFill/>
                          </a:ln>
                          <a:solidFill>
                            <a:srgbClr val="B2B2B2"/>
                          </a:solidFill>
                          <a:effectLst/>
                          <a:latin typeface="Verdana" pitchFamily="34" charset="0"/>
                        </a:rPr>
                        <a:t>n</a:t>
                      </a:r>
                      <a:r>
                        <a:rPr kumimoji="0" lang="en-US" sz="2400" b="0" i="0" u="none" strike="noStrike" cap="none" normalizeH="0" baseline="0" dirty="0" smtClean="0">
                          <a:ln>
                            <a:noFill/>
                          </a:ln>
                          <a:solidFill>
                            <a:srgbClr val="B2B2B2"/>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FF0000"/>
                          </a:solidFill>
                          <a:effectLst/>
                          <a:latin typeface="Verdana" pitchFamily="34" charset="0"/>
                        </a:rPr>
                        <a:t>O(1)</a:t>
                      </a:r>
                      <a:r>
                        <a:rPr kumimoji="0" lang="en-US" sz="2400" b="0" i="0" u="none" strike="noStrike" cap="none" normalizeH="0" baseline="0" dirty="0" smtClean="0">
                          <a:ln>
                            <a:noFill/>
                          </a:ln>
                          <a:solidFill>
                            <a:schemeClr val="tx1"/>
                          </a:solidFill>
                          <a:effectLst/>
                          <a:latin typeface="Verdana" pitchFamily="34" charset="0"/>
                        </a:rPr>
                        <a:t> </a:t>
                      </a:r>
                      <a:r>
                        <a:rPr kumimoji="0" lang="en-US" sz="2400" b="0" i="0" u="none" strike="noStrike" cap="none" normalizeH="0" baseline="0" dirty="0" err="1" smtClean="0">
                          <a:ln>
                            <a:noFill/>
                          </a:ln>
                          <a:solidFill>
                            <a:srgbClr val="FF0000"/>
                          </a:solidFill>
                          <a:effectLst/>
                          <a:latin typeface="Verdana" pitchFamily="34" charset="0"/>
                        </a:rPr>
                        <a:t>avg</a:t>
                      </a:r>
                      <a:endParaRPr kumimoji="0" lang="en-US" sz="2400" b="0" i="0" u="none" strike="noStrike" cap="none" normalizeH="0" baseline="0" dirty="0" smtClean="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Retrieval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O(log </a:t>
                      </a:r>
                      <a:r>
                        <a:rPr kumimoji="0" lang="en-US" sz="2400" b="0" i="1" u="none" strike="noStrike" cap="none" normalizeH="0" baseline="0" dirty="0" smtClean="0">
                          <a:ln>
                            <a:noFill/>
                          </a:ln>
                          <a:solidFill>
                            <a:schemeClr val="tx1"/>
                          </a:solidFill>
                          <a:effectLst/>
                          <a:latin typeface="Verdana" pitchFamily="34" charset="0"/>
                        </a:rPr>
                        <a:t>n</a:t>
                      </a: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B2B2B2"/>
                          </a:solidFill>
                          <a:effectLst/>
                          <a:latin typeface="Verdana" pitchFamily="34" charset="0"/>
                        </a:rPr>
                        <a:t>O(log </a:t>
                      </a:r>
                      <a:r>
                        <a:rPr kumimoji="0" lang="en-US" sz="2400" b="0" i="1" u="none" strike="noStrike" cap="none" normalizeH="0" baseline="0" dirty="0" smtClean="0">
                          <a:ln>
                            <a:noFill/>
                          </a:ln>
                          <a:solidFill>
                            <a:srgbClr val="B2B2B2"/>
                          </a:solidFill>
                          <a:effectLst/>
                          <a:latin typeface="Verdana" pitchFamily="34" charset="0"/>
                        </a:rPr>
                        <a:t>n</a:t>
                      </a:r>
                      <a:r>
                        <a:rPr kumimoji="0" lang="en-US" sz="2400" b="0" i="0" u="none" strike="noStrike" cap="none" normalizeH="0" baseline="0" dirty="0" smtClean="0">
                          <a:ln>
                            <a:noFill/>
                          </a:ln>
                          <a:solidFill>
                            <a:srgbClr val="B2B2B2"/>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FF0000"/>
                          </a:solidFill>
                          <a:effectLst/>
                          <a:latin typeface="Verdana" pitchFamily="34" charset="0"/>
                        </a:rPr>
                        <a:t>O(1)</a:t>
                      </a:r>
                      <a:r>
                        <a:rPr kumimoji="0" lang="en-US" sz="2400" b="0" i="0" u="none" strike="noStrike" cap="none" normalizeH="0" baseline="0" dirty="0" smtClean="0">
                          <a:ln>
                            <a:noFill/>
                          </a:ln>
                          <a:solidFill>
                            <a:schemeClr val="tx1"/>
                          </a:solidFill>
                          <a:effectLst/>
                          <a:latin typeface="Verdana" pitchFamily="34" charset="0"/>
                        </a:rPr>
                        <a:t> </a:t>
                      </a:r>
                      <a:r>
                        <a:rPr kumimoji="0" lang="en-US" sz="2400" b="0" i="0" u="none" strike="noStrike" cap="none" normalizeH="0" baseline="0" dirty="0" err="1" smtClean="0">
                          <a:ln>
                            <a:noFill/>
                          </a:ln>
                          <a:solidFill>
                            <a:srgbClr val="FF0000"/>
                          </a:solidFill>
                          <a:effectLst/>
                          <a:latin typeface="Verdana" pitchFamily="34" charset="0"/>
                        </a:rPr>
                        <a:t>avg</a:t>
                      </a:r>
                      <a:endParaRPr kumimoji="0" lang="en-US" sz="2400" b="0" i="0" u="none" strike="noStrike" cap="none" normalizeH="0" baseline="0" dirty="0" smtClean="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11" name="Rectangle 3"/>
          <p:cNvSpPr>
            <a:spLocks noGrp="1" noChangeArrowheads="1"/>
          </p:cNvSpPr>
          <p:nvPr>
            <p:ph idx="1"/>
          </p:nvPr>
        </p:nvSpPr>
        <p:spPr>
          <a:xfrm>
            <a:off x="457200" y="4648200"/>
            <a:ext cx="8229600" cy="1371600"/>
          </a:xfrm>
        </p:spPr>
        <p:txBody>
          <a:bodyPr/>
          <a:lstStyle/>
          <a:p>
            <a:pPr marL="542925" lvl="1" indent="-542925">
              <a:spcBef>
                <a:spcPts val="1200"/>
              </a:spcBef>
              <a:buClrTx/>
              <a:buSzPct val="120000"/>
              <a:buFont typeface="Wingdings" pitchFamily="2" charset="2"/>
              <a:buChar char="§"/>
            </a:pPr>
            <a:r>
              <a:rPr lang="en-US" sz="2800" dirty="0" smtClean="0"/>
              <a:t>Hence, hash table supports the table ADT in constant time on average for the above operations. It has many applications.</a:t>
            </a:r>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dissolve">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4.3 </a:t>
            </a:r>
            <a:r>
              <a:rPr lang="en-US" sz="3600" dirty="0" smtClean="0">
                <a:latin typeface="Britannic Bold" pitchFamily="34" charset="0"/>
              </a:rPr>
              <a:t>Quadratic Probing: </a:t>
            </a:r>
            <a:r>
              <a:rPr lang="en-US" sz="3600" dirty="0" smtClean="0">
                <a:solidFill>
                  <a:srgbClr val="C00000"/>
                </a:solidFill>
                <a:latin typeface="Britannic Bold" pitchFamily="34" charset="0"/>
              </a:rPr>
              <a:t>Insert 3</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60</a:t>
            </a:fld>
            <a:endParaRPr lang="en-US" sz="1600" dirty="0"/>
          </a:p>
        </p:txBody>
      </p:sp>
      <p:sp>
        <p:nvSpPr>
          <p:cNvPr id="29" name="Text Box 20"/>
          <p:cNvSpPr txBox="1">
            <a:spLocks noChangeArrowheads="1"/>
          </p:cNvSpPr>
          <p:nvPr/>
        </p:nvSpPr>
        <p:spPr bwMode="auto">
          <a:xfrm>
            <a:off x="381000" y="152400"/>
            <a:ext cx="18373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Quadratic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486304" cy="400110"/>
          </a:xfrm>
          <a:prstGeom prst="rect">
            <a:avLst/>
          </a:prstGeom>
          <a:noFill/>
          <a:ln w="25400">
            <a:noFill/>
            <a:miter lim="800000"/>
            <a:headEnd/>
            <a:tailEnd type="none" w="lg" len="lg"/>
          </a:ln>
          <a:effectLst/>
        </p:spPr>
        <p:txBody>
          <a:bodyPr wrap="none">
            <a:spAutoFit/>
          </a:bodyPr>
          <a:lstStyle/>
          <a:p>
            <a:r>
              <a:rPr lang="en-US" sz="2000" dirty="0" smtClean="0"/>
              <a:t>hash(3) = 3</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6"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solidFill>
                  <a:srgbClr val="C00000"/>
                </a:solidFill>
              </a:rPr>
              <a:t>3</a:t>
            </a:r>
            <a:endParaRPr lang="en-US" sz="2400" b="1" dirty="0">
              <a:solidFill>
                <a:srgbClr val="C00000"/>
              </a:solidFill>
            </a:endParaRPr>
          </a:p>
        </p:txBody>
      </p:sp>
      <p:sp>
        <p:nvSpPr>
          <p:cNvPr id="44"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4.3 </a:t>
            </a:r>
            <a:r>
              <a:rPr lang="en-US" sz="3600" dirty="0" smtClean="0">
                <a:latin typeface="Britannic Bold" pitchFamily="34" charset="0"/>
              </a:rPr>
              <a:t>Quadratic Probing: </a:t>
            </a:r>
            <a:r>
              <a:rPr lang="en-US" sz="3600" dirty="0" smtClean="0">
                <a:solidFill>
                  <a:srgbClr val="C00000"/>
                </a:solidFill>
                <a:latin typeface="Britannic Bold" pitchFamily="34" charset="0"/>
              </a:rPr>
              <a:t>Insert 38</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61</a:t>
            </a:fld>
            <a:endParaRPr lang="en-US" sz="1600" dirty="0"/>
          </a:p>
        </p:txBody>
      </p:sp>
      <p:sp>
        <p:nvSpPr>
          <p:cNvPr id="29" name="Text Box 20"/>
          <p:cNvSpPr txBox="1">
            <a:spLocks noChangeArrowheads="1"/>
          </p:cNvSpPr>
          <p:nvPr/>
        </p:nvSpPr>
        <p:spPr bwMode="auto">
          <a:xfrm>
            <a:off x="381000" y="152400"/>
            <a:ext cx="18373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Quadratic Probing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676400"/>
            <a:ext cx="2971800" cy="461665"/>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endParaRPr lang="en-US" sz="2400" b="1" dirty="0"/>
          </a:p>
        </p:txBody>
      </p:sp>
      <p:sp>
        <p:nvSpPr>
          <p:cNvPr id="42" name="Text Box 41"/>
          <p:cNvSpPr txBox="1">
            <a:spLocks noChangeArrowheads="1"/>
          </p:cNvSpPr>
          <p:nvPr/>
        </p:nvSpPr>
        <p:spPr bwMode="auto">
          <a:xfrm>
            <a:off x="457200" y="2438400"/>
            <a:ext cx="1628972" cy="400110"/>
          </a:xfrm>
          <a:prstGeom prst="rect">
            <a:avLst/>
          </a:prstGeom>
          <a:noFill/>
          <a:ln w="25400">
            <a:noFill/>
            <a:miter lim="800000"/>
            <a:headEnd/>
            <a:tailEnd type="none" w="lg" len="lg"/>
          </a:ln>
          <a:effectLst/>
        </p:spPr>
        <p:txBody>
          <a:bodyPr wrap="none">
            <a:spAutoFit/>
          </a:bodyPr>
          <a:lstStyle/>
          <a:p>
            <a:r>
              <a:rPr lang="en-US" sz="2000" dirty="0" smtClean="0"/>
              <a:t>hash(38) = 3</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6" name="Rectangle 9"/>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3</a:t>
            </a:r>
            <a:endParaRPr lang="en-US" sz="2400" b="1" dirty="0"/>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solidFill>
                  <a:srgbClr val="C00000"/>
                </a:solidFill>
              </a:rPr>
              <a:t>38</a:t>
            </a:r>
            <a:endParaRPr lang="en-US" sz="2400" b="1" dirty="0">
              <a:solidFill>
                <a:srgbClr val="C00000"/>
              </a:solidFill>
            </a:endParaRPr>
          </a:p>
        </p:txBody>
      </p:sp>
      <p:cxnSp>
        <p:nvCxnSpPr>
          <p:cNvPr id="47" name="AutoShape 20"/>
          <p:cNvCxnSpPr>
            <a:cxnSpLocks noChangeShapeType="1"/>
          </p:cNvCxnSpPr>
          <p:nvPr/>
        </p:nvCxnSpPr>
        <p:spPr bwMode="auto">
          <a:xfrm>
            <a:off x="5105400" y="3581400"/>
            <a:ext cx="1588" cy="609600"/>
          </a:xfrm>
          <a:prstGeom prst="curvedConnector3">
            <a:avLst>
              <a:gd name="adj1" fmla="val 13600000"/>
            </a:avLst>
          </a:prstGeom>
          <a:noFill/>
          <a:ln w="25400">
            <a:solidFill>
              <a:schemeClr val="tx1"/>
            </a:solidFill>
            <a:round/>
            <a:headEnd/>
            <a:tailEnd type="triangle" w="lg" len="lg"/>
          </a:ln>
          <a:effectLst/>
        </p:spPr>
      </p:cxnSp>
      <p:cxnSp>
        <p:nvCxnSpPr>
          <p:cNvPr id="48" name="AutoShape 21"/>
          <p:cNvCxnSpPr>
            <a:cxnSpLocks noChangeShapeType="1"/>
          </p:cNvCxnSpPr>
          <p:nvPr/>
        </p:nvCxnSpPr>
        <p:spPr bwMode="auto">
          <a:xfrm>
            <a:off x="5105400" y="3581400"/>
            <a:ext cx="520700" cy="2057400"/>
          </a:xfrm>
          <a:prstGeom prst="curvedConnector2">
            <a:avLst/>
          </a:prstGeom>
          <a:noFill/>
          <a:ln w="25400">
            <a:solidFill>
              <a:schemeClr val="tx1"/>
            </a:solidFill>
            <a:round/>
            <a:headEnd/>
            <a:tailEnd type="triangle" w="lg" len="lg"/>
          </a:ln>
          <a:effectLst/>
        </p:spPr>
      </p:cxnSp>
      <p:cxnSp>
        <p:nvCxnSpPr>
          <p:cNvPr id="49" name="AutoShape 25"/>
          <p:cNvCxnSpPr>
            <a:cxnSpLocks noChangeShapeType="1"/>
          </p:cNvCxnSpPr>
          <p:nvPr/>
        </p:nvCxnSpPr>
        <p:spPr bwMode="auto">
          <a:xfrm rot="5400000">
            <a:off x="5060950" y="1416050"/>
            <a:ext cx="381000" cy="292100"/>
          </a:xfrm>
          <a:prstGeom prst="curvedConnector2">
            <a:avLst/>
          </a:prstGeom>
          <a:noFill/>
          <a:ln w="25400">
            <a:solidFill>
              <a:schemeClr val="tx1"/>
            </a:solidFill>
            <a:round/>
            <a:headEnd/>
            <a:tailEnd type="triangle" w="lg" len="lg"/>
          </a:ln>
          <a:effectLst/>
        </p:spPr>
      </p:cxnSp>
      <p:sp>
        <p:nvSpPr>
          <p:cNvPr id="44"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up)">
                                      <p:cBhvr>
                                        <p:cTn id="12" dur="500"/>
                                        <p:tgtEl>
                                          <p:spTgt spid="4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500"/>
                                        <p:tgtEl>
                                          <p:spTgt spid="49"/>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dissolve">
                                      <p:cBhvr>
                                        <p:cTn id="2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4.3 </a:t>
            </a:r>
            <a:r>
              <a:rPr lang="en-US" sz="3600" dirty="0" smtClean="0">
                <a:latin typeface="Britannic Bold" pitchFamily="34" charset="0"/>
              </a:rPr>
              <a:t>Theorem of Quadratic Probing</a:t>
            </a:r>
            <a:endParaRPr lang="en-US" sz="3600" dirty="0" smtClean="0">
              <a:solidFill>
                <a:srgbClr val="C00000"/>
              </a:solidFill>
              <a:latin typeface="Britannic Bold"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62</a:t>
            </a:fld>
            <a:endParaRPr lang="en-US" sz="1600" dirty="0"/>
          </a:p>
        </p:txBody>
      </p:sp>
      <p:sp>
        <p:nvSpPr>
          <p:cNvPr id="29" name="Text Box 20"/>
          <p:cNvSpPr txBox="1">
            <a:spLocks noChangeArrowheads="1"/>
          </p:cNvSpPr>
          <p:nvPr/>
        </p:nvSpPr>
        <p:spPr bwMode="auto">
          <a:xfrm>
            <a:off x="381000" y="152400"/>
            <a:ext cx="18373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Quadratic Probing</a:t>
            </a:r>
            <a:endParaRPr lang="en-US" sz="1600" dirty="0"/>
          </a:p>
        </p:txBody>
      </p:sp>
      <p:sp>
        <p:nvSpPr>
          <p:cNvPr id="46" name="Rectangle 3"/>
          <p:cNvSpPr>
            <a:spLocks noGrp="1" noChangeArrowheads="1"/>
          </p:cNvSpPr>
          <p:nvPr>
            <p:ph idx="1"/>
          </p:nvPr>
        </p:nvSpPr>
        <p:spPr>
          <a:xfrm>
            <a:off x="457200" y="1219200"/>
            <a:ext cx="8229600" cy="5029200"/>
          </a:xfrm>
        </p:spPr>
        <p:txBody>
          <a:bodyPr/>
          <a:lstStyle/>
          <a:p>
            <a:r>
              <a:rPr lang="en-US" sz="2800" dirty="0" smtClean="0"/>
              <a:t>If </a:t>
            </a:r>
            <a:r>
              <a:rPr lang="en-US" sz="2800" dirty="0" smtClean="0">
                <a:solidFill>
                  <a:srgbClr val="C00000"/>
                </a:solidFill>
                <a:sym typeface="Symbol" pitchFamily="18" charset="2"/>
              </a:rPr>
              <a:t></a:t>
            </a:r>
            <a:r>
              <a:rPr lang="en-US" sz="2800" dirty="0" smtClean="0">
                <a:solidFill>
                  <a:srgbClr val="C00000"/>
                </a:solidFill>
              </a:rPr>
              <a:t> &lt; 0.5</a:t>
            </a:r>
            <a:r>
              <a:rPr lang="en-US" sz="2800" dirty="0" smtClean="0"/>
              <a:t>, and </a:t>
            </a:r>
            <a:r>
              <a:rPr lang="en-US" sz="2800" i="1" dirty="0" smtClean="0">
                <a:solidFill>
                  <a:srgbClr val="C00000"/>
                </a:solidFill>
              </a:rPr>
              <a:t>m</a:t>
            </a:r>
            <a:r>
              <a:rPr lang="en-US" sz="2800" dirty="0" smtClean="0"/>
              <a:t> is </a:t>
            </a:r>
            <a:r>
              <a:rPr lang="en-US" sz="2800" dirty="0" smtClean="0">
                <a:solidFill>
                  <a:srgbClr val="C00000"/>
                </a:solidFill>
              </a:rPr>
              <a:t>prime</a:t>
            </a:r>
            <a:r>
              <a:rPr lang="en-US" sz="2800" dirty="0" smtClean="0"/>
              <a:t>, then we can always find an empty slot. </a:t>
            </a:r>
          </a:p>
          <a:p>
            <a:pPr>
              <a:spcBef>
                <a:spcPts val="0"/>
              </a:spcBef>
              <a:buNone/>
            </a:pPr>
            <a:r>
              <a:rPr lang="en-US" sz="2800" dirty="0" smtClean="0"/>
              <a:t>   (</a:t>
            </a:r>
            <a:r>
              <a:rPr lang="en-US" sz="2800" i="1" dirty="0" smtClean="0">
                <a:solidFill>
                  <a:srgbClr val="CC0000"/>
                </a:solidFill>
              </a:rPr>
              <a:t>m</a:t>
            </a:r>
            <a:r>
              <a:rPr lang="en-US" sz="2800" dirty="0" smtClean="0">
                <a:solidFill>
                  <a:srgbClr val="FF0000"/>
                </a:solidFill>
              </a:rPr>
              <a:t> </a:t>
            </a:r>
            <a:r>
              <a:rPr lang="en-US" sz="2800" dirty="0" smtClean="0"/>
              <a:t>is the table size and </a:t>
            </a:r>
            <a:r>
              <a:rPr lang="en-US" sz="2800" dirty="0" smtClean="0">
                <a:solidFill>
                  <a:srgbClr val="CC0000"/>
                </a:solidFill>
                <a:sym typeface="Symbol" pitchFamily="18" charset="2"/>
              </a:rPr>
              <a:t></a:t>
            </a:r>
            <a:r>
              <a:rPr lang="en-US" sz="2800" dirty="0" smtClean="0">
                <a:sym typeface="Symbol" pitchFamily="18" charset="2"/>
              </a:rPr>
              <a:t> is the </a:t>
            </a:r>
            <a:r>
              <a:rPr lang="en-US" sz="2800" dirty="0" smtClean="0">
                <a:solidFill>
                  <a:srgbClr val="0033CC"/>
                </a:solidFill>
                <a:sym typeface="Symbol" pitchFamily="18" charset="2"/>
              </a:rPr>
              <a:t>load factor</a:t>
            </a:r>
            <a:r>
              <a:rPr lang="en-US" sz="2800" dirty="0" smtClean="0">
                <a:sym typeface="Symbol" pitchFamily="18" charset="2"/>
              </a:rPr>
              <a:t>)</a:t>
            </a:r>
          </a:p>
          <a:p>
            <a:pPr>
              <a:spcBef>
                <a:spcPts val="1200"/>
              </a:spcBef>
            </a:pPr>
            <a:r>
              <a:rPr lang="en-US" sz="2800" dirty="0" smtClean="0"/>
              <a:t>Note: </a:t>
            </a:r>
            <a:r>
              <a:rPr lang="en-US" sz="2800" dirty="0" smtClean="0">
                <a:solidFill>
                  <a:srgbClr val="C00000"/>
                </a:solidFill>
                <a:sym typeface="Symbol" pitchFamily="18" charset="2"/>
              </a:rPr>
              <a:t></a:t>
            </a:r>
            <a:r>
              <a:rPr lang="en-US" sz="2800" dirty="0" smtClean="0">
                <a:solidFill>
                  <a:srgbClr val="C00000"/>
                </a:solidFill>
              </a:rPr>
              <a:t> &lt; 0.5 </a:t>
            </a:r>
            <a:r>
              <a:rPr lang="en-US" sz="2800" dirty="0" smtClean="0"/>
              <a:t>means the hash table is less than half full.</a:t>
            </a:r>
          </a:p>
          <a:p>
            <a:pPr>
              <a:spcBef>
                <a:spcPts val="1200"/>
              </a:spcBef>
            </a:pPr>
            <a:r>
              <a:rPr lang="en-US" sz="2800" dirty="0" smtClean="0"/>
              <a:t>Q: How can we be sure that quadratic probing </a:t>
            </a:r>
            <a:r>
              <a:rPr lang="en-US" sz="2800" dirty="0" smtClean="0">
                <a:solidFill>
                  <a:srgbClr val="0000FF"/>
                </a:solidFill>
              </a:rPr>
              <a:t>always terminates</a:t>
            </a:r>
            <a:r>
              <a:rPr lang="en-US" sz="2800" dirty="0" smtClean="0"/>
              <a:t>? </a:t>
            </a:r>
          </a:p>
          <a:p>
            <a:pPr>
              <a:spcBef>
                <a:spcPts val="1200"/>
              </a:spcBef>
            </a:pPr>
            <a:r>
              <a:rPr lang="en-US" sz="2800" dirty="0" smtClean="0"/>
              <a:t>Insert 12 into the previous example, followed by 10. See what happen?</a:t>
            </a:r>
            <a:endParaRPr lang="en-US" sz="280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4.3 </a:t>
            </a:r>
            <a:r>
              <a:rPr lang="en-US" sz="3600" dirty="0" smtClean="0">
                <a:latin typeface="Britannic Bold" pitchFamily="34" charset="0"/>
              </a:rPr>
              <a:t>Problem of Quadratic Probing</a:t>
            </a:r>
            <a:endParaRPr lang="en-US" sz="3600" dirty="0" smtClean="0">
              <a:solidFill>
                <a:srgbClr val="C00000"/>
              </a:solidFill>
              <a:latin typeface="Britannic Bold"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63</a:t>
            </a:fld>
            <a:endParaRPr lang="en-US" sz="1600" dirty="0"/>
          </a:p>
        </p:txBody>
      </p:sp>
      <p:sp>
        <p:nvSpPr>
          <p:cNvPr id="29" name="Text Box 20"/>
          <p:cNvSpPr txBox="1">
            <a:spLocks noChangeArrowheads="1"/>
          </p:cNvSpPr>
          <p:nvPr/>
        </p:nvSpPr>
        <p:spPr bwMode="auto">
          <a:xfrm>
            <a:off x="381000" y="152400"/>
            <a:ext cx="18373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Quadratic Probing</a:t>
            </a:r>
            <a:endParaRPr lang="en-US" sz="1600" dirty="0"/>
          </a:p>
        </p:txBody>
      </p:sp>
      <p:sp>
        <p:nvSpPr>
          <p:cNvPr id="46" name="Rectangle 3"/>
          <p:cNvSpPr>
            <a:spLocks noGrp="1" noChangeArrowheads="1"/>
          </p:cNvSpPr>
          <p:nvPr>
            <p:ph idx="1"/>
          </p:nvPr>
        </p:nvSpPr>
        <p:spPr>
          <a:xfrm>
            <a:off x="457200" y="1219200"/>
            <a:ext cx="8229600" cy="5029200"/>
          </a:xfrm>
        </p:spPr>
        <p:txBody>
          <a:bodyPr/>
          <a:lstStyle/>
          <a:p>
            <a:pPr>
              <a:spcBef>
                <a:spcPts val="1800"/>
              </a:spcBef>
            </a:pPr>
            <a:r>
              <a:rPr lang="en-US" sz="2800" dirty="0" smtClean="0"/>
              <a:t>If two keys have the </a:t>
            </a:r>
            <a:r>
              <a:rPr lang="en-US" sz="2800" dirty="0" smtClean="0">
                <a:solidFill>
                  <a:srgbClr val="0033CC"/>
                </a:solidFill>
              </a:rPr>
              <a:t>same</a:t>
            </a:r>
            <a:r>
              <a:rPr lang="en-US" sz="2800" dirty="0" smtClean="0"/>
              <a:t> initial position, their probe sequences are the </a:t>
            </a:r>
            <a:r>
              <a:rPr lang="en-US" sz="2800" dirty="0" smtClean="0">
                <a:solidFill>
                  <a:srgbClr val="0033CC"/>
                </a:solidFill>
              </a:rPr>
              <a:t>same</a:t>
            </a:r>
            <a:r>
              <a:rPr lang="en-US" sz="2800" dirty="0" smtClean="0"/>
              <a:t>.</a:t>
            </a:r>
            <a:endParaRPr lang="en-US" sz="1000" dirty="0" smtClean="0"/>
          </a:p>
          <a:p>
            <a:pPr>
              <a:spcBef>
                <a:spcPts val="1800"/>
              </a:spcBef>
            </a:pPr>
            <a:r>
              <a:rPr lang="en-US" sz="2800" dirty="0" smtClean="0"/>
              <a:t>This is called</a:t>
            </a:r>
            <a:r>
              <a:rPr lang="en-US" sz="2800" b="1" dirty="0" smtClean="0"/>
              <a:t> </a:t>
            </a:r>
            <a:r>
              <a:rPr lang="en-US" sz="2800" dirty="0" smtClean="0">
                <a:solidFill>
                  <a:srgbClr val="C00000"/>
                </a:solidFill>
              </a:rPr>
              <a:t>secondary clustering</a:t>
            </a:r>
            <a:r>
              <a:rPr lang="en-US" sz="2800" b="1" dirty="0" smtClean="0"/>
              <a:t>.</a:t>
            </a:r>
            <a:endParaRPr lang="en-US" sz="1000" b="1" dirty="0" smtClean="0">
              <a:solidFill>
                <a:srgbClr val="FF0000"/>
              </a:solidFill>
            </a:endParaRPr>
          </a:p>
          <a:p>
            <a:pPr>
              <a:spcBef>
                <a:spcPts val="1800"/>
              </a:spcBef>
            </a:pPr>
            <a:r>
              <a:rPr lang="en-US" sz="2800" dirty="0" smtClean="0"/>
              <a:t>But it is not as bad as linear probing.</a:t>
            </a:r>
            <a:endParaRPr lang="en-US" sz="4800" dirty="0" smtClean="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4.4 </a:t>
            </a:r>
            <a:r>
              <a:rPr lang="en-US" sz="3600" dirty="0" smtClean="0">
                <a:latin typeface="Britannic Bold" pitchFamily="34" charset="0"/>
              </a:rPr>
              <a:t>Double Hashing</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64</a:t>
            </a:fld>
            <a:endParaRPr lang="en-US" sz="1600" dirty="0"/>
          </a:p>
        </p:txBody>
      </p:sp>
      <p:sp>
        <p:nvSpPr>
          <p:cNvPr id="29" name="Text Box 20"/>
          <p:cNvSpPr txBox="1">
            <a:spLocks noChangeArrowheads="1"/>
          </p:cNvSpPr>
          <p:nvPr/>
        </p:nvSpPr>
        <p:spPr bwMode="auto">
          <a:xfrm>
            <a:off x="381000" y="152400"/>
            <a:ext cx="2904962"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a:t>Collision resolution </a:t>
            </a:r>
            <a:r>
              <a:rPr lang="en-US" sz="1600" dirty="0" smtClean="0"/>
              <a:t>technique</a:t>
            </a:r>
            <a:endParaRPr lang="en-US" sz="1600" dirty="0"/>
          </a:p>
        </p:txBody>
      </p:sp>
      <p:sp>
        <p:nvSpPr>
          <p:cNvPr id="41" name="Rectangle 37"/>
          <p:cNvSpPr>
            <a:spLocks noChangeArrowheads="1"/>
          </p:cNvSpPr>
          <p:nvPr/>
        </p:nvSpPr>
        <p:spPr bwMode="auto">
          <a:xfrm>
            <a:off x="533400" y="1295400"/>
            <a:ext cx="8305800" cy="4471993"/>
          </a:xfrm>
          <a:prstGeom prst="rect">
            <a:avLst/>
          </a:prstGeom>
          <a:noFill/>
          <a:ln w="25400">
            <a:noFill/>
            <a:miter lim="800000"/>
            <a:headEnd/>
            <a:tailEnd type="none" w="lg" len="lg"/>
          </a:ln>
          <a:effectLst/>
        </p:spPr>
        <p:txBody>
          <a:bodyPr wrap="square">
            <a:spAutoFit/>
          </a:bodyPr>
          <a:lstStyle/>
          <a:p>
            <a:pPr>
              <a:spcBef>
                <a:spcPts val="1200"/>
              </a:spcBef>
              <a:spcAft>
                <a:spcPts val="600"/>
              </a:spcAft>
              <a:buFont typeface="Wingdings" pitchFamily="2" charset="2"/>
              <a:buNone/>
            </a:pPr>
            <a:r>
              <a:rPr lang="en-US" sz="2800" dirty="0" smtClean="0"/>
              <a:t>Use 2 hash functions:</a:t>
            </a:r>
          </a:p>
          <a:p>
            <a:pPr>
              <a:buFont typeface="Wingdings" pitchFamily="2" charset="2"/>
              <a:buNone/>
            </a:pPr>
            <a:r>
              <a:rPr lang="en-US" sz="2800" dirty="0" smtClean="0"/>
              <a:t>	</a:t>
            </a:r>
            <a:r>
              <a:rPr lang="en-US" sz="3200" dirty="0" smtClean="0"/>
              <a:t>hash(key) </a:t>
            </a:r>
          </a:p>
          <a:p>
            <a:pPr>
              <a:lnSpc>
                <a:spcPct val="90000"/>
              </a:lnSpc>
              <a:buFont typeface="Wingdings" pitchFamily="2" charset="2"/>
              <a:buNone/>
            </a:pPr>
            <a:r>
              <a:rPr lang="en-US" sz="3200" dirty="0" smtClean="0"/>
              <a:t>	( hash(key) + </a:t>
            </a:r>
            <a:r>
              <a:rPr lang="en-US" sz="3200" dirty="0" smtClean="0">
                <a:solidFill>
                  <a:srgbClr val="FF0000"/>
                </a:solidFill>
              </a:rPr>
              <a:t>1*</a:t>
            </a:r>
            <a:r>
              <a:rPr lang="en-US" sz="3200" dirty="0" smtClean="0">
                <a:solidFill>
                  <a:srgbClr val="0033CC"/>
                </a:solidFill>
              </a:rPr>
              <a:t>hash</a:t>
            </a:r>
            <a:r>
              <a:rPr lang="en-US" sz="3200" baseline="-25000" dirty="0" smtClean="0">
                <a:solidFill>
                  <a:srgbClr val="0033CC"/>
                </a:solidFill>
              </a:rPr>
              <a:t>2</a:t>
            </a:r>
            <a:r>
              <a:rPr lang="en-US" sz="3200" dirty="0" smtClean="0"/>
              <a:t>(key) ) % </a:t>
            </a:r>
            <a:r>
              <a:rPr lang="en-US" sz="3200" i="1" dirty="0" smtClean="0"/>
              <a:t>m</a:t>
            </a:r>
          </a:p>
          <a:p>
            <a:pPr>
              <a:lnSpc>
                <a:spcPct val="90000"/>
              </a:lnSpc>
              <a:buFont typeface="Wingdings" pitchFamily="2" charset="2"/>
              <a:buNone/>
            </a:pPr>
            <a:r>
              <a:rPr lang="en-US" sz="3200" dirty="0" smtClean="0"/>
              <a:t>	( hash(key) + </a:t>
            </a:r>
            <a:r>
              <a:rPr lang="en-US" sz="3200" dirty="0" smtClean="0">
                <a:solidFill>
                  <a:srgbClr val="FF0000"/>
                </a:solidFill>
              </a:rPr>
              <a:t>2*</a:t>
            </a:r>
            <a:r>
              <a:rPr lang="en-US" sz="3200" dirty="0" smtClean="0">
                <a:solidFill>
                  <a:srgbClr val="0033CC"/>
                </a:solidFill>
              </a:rPr>
              <a:t>hash</a:t>
            </a:r>
            <a:r>
              <a:rPr lang="en-US" sz="3200" baseline="-25000" dirty="0" smtClean="0">
                <a:solidFill>
                  <a:srgbClr val="0033CC"/>
                </a:solidFill>
              </a:rPr>
              <a:t>2</a:t>
            </a:r>
            <a:r>
              <a:rPr lang="en-US" sz="3200" dirty="0" smtClean="0"/>
              <a:t>(key) ) % </a:t>
            </a:r>
            <a:r>
              <a:rPr lang="en-US" sz="3200" i="1" dirty="0" smtClean="0"/>
              <a:t>m</a:t>
            </a:r>
          </a:p>
          <a:p>
            <a:pPr>
              <a:lnSpc>
                <a:spcPct val="90000"/>
              </a:lnSpc>
              <a:buFont typeface="Wingdings" pitchFamily="2" charset="2"/>
              <a:buNone/>
            </a:pPr>
            <a:r>
              <a:rPr lang="en-US" sz="3200" dirty="0" smtClean="0"/>
              <a:t>	( hash(key) + </a:t>
            </a:r>
            <a:r>
              <a:rPr lang="en-US" sz="3200" dirty="0" smtClean="0">
                <a:solidFill>
                  <a:srgbClr val="FF0000"/>
                </a:solidFill>
              </a:rPr>
              <a:t>3*</a:t>
            </a:r>
            <a:r>
              <a:rPr lang="en-US" sz="3200" dirty="0" smtClean="0">
                <a:solidFill>
                  <a:srgbClr val="0033CC"/>
                </a:solidFill>
              </a:rPr>
              <a:t>hash</a:t>
            </a:r>
            <a:r>
              <a:rPr lang="en-US" sz="3200" baseline="-25000" dirty="0" smtClean="0">
                <a:solidFill>
                  <a:srgbClr val="0033CC"/>
                </a:solidFill>
              </a:rPr>
              <a:t>2</a:t>
            </a:r>
            <a:r>
              <a:rPr lang="en-US" sz="3200" dirty="0" smtClean="0"/>
              <a:t>(key) ) % </a:t>
            </a:r>
            <a:r>
              <a:rPr lang="en-US" sz="3200" i="1" dirty="0" smtClean="0"/>
              <a:t>m</a:t>
            </a:r>
          </a:p>
          <a:p>
            <a:pPr>
              <a:lnSpc>
                <a:spcPct val="90000"/>
              </a:lnSpc>
              <a:buFont typeface="Wingdings" pitchFamily="2" charset="2"/>
              <a:buNone/>
            </a:pPr>
            <a:r>
              <a:rPr lang="en-US" sz="3200" dirty="0" smtClean="0"/>
              <a:t>		             :</a:t>
            </a:r>
          </a:p>
          <a:p>
            <a:pPr>
              <a:lnSpc>
                <a:spcPct val="90000"/>
              </a:lnSpc>
              <a:buFont typeface="Wingdings" pitchFamily="2" charset="2"/>
              <a:buNone/>
            </a:pPr>
            <a:endParaRPr lang="en-US" sz="3200" dirty="0" smtClean="0"/>
          </a:p>
          <a:p>
            <a:pPr>
              <a:lnSpc>
                <a:spcPct val="90000"/>
              </a:lnSpc>
              <a:buFont typeface="Wingdings" pitchFamily="2" charset="2"/>
              <a:buNone/>
            </a:pPr>
            <a:r>
              <a:rPr lang="en-US" sz="2800" dirty="0" smtClean="0">
                <a:solidFill>
                  <a:srgbClr val="0033CC"/>
                </a:solidFill>
              </a:rPr>
              <a:t>hash</a:t>
            </a:r>
            <a:r>
              <a:rPr lang="en-US" sz="2800" baseline="-25000" dirty="0" smtClean="0">
                <a:solidFill>
                  <a:srgbClr val="0033CC"/>
                </a:solidFill>
              </a:rPr>
              <a:t>2</a:t>
            </a:r>
            <a:r>
              <a:rPr lang="en-US" sz="2800" baseline="-25000" dirty="0" smtClean="0">
                <a:solidFill>
                  <a:srgbClr val="FF0000"/>
                </a:solidFill>
              </a:rPr>
              <a:t> </a:t>
            </a:r>
            <a:r>
              <a:rPr lang="en-US" sz="2800" dirty="0" smtClean="0"/>
              <a:t>is called the </a:t>
            </a:r>
            <a:r>
              <a:rPr lang="en-US" sz="2800" dirty="0" smtClean="0">
                <a:solidFill>
                  <a:srgbClr val="CC0000"/>
                </a:solidFill>
              </a:rPr>
              <a:t>secondary</a:t>
            </a:r>
            <a:r>
              <a:rPr lang="en-US" sz="2800" dirty="0" smtClean="0">
                <a:solidFill>
                  <a:srgbClr val="0033CC"/>
                </a:solidFill>
              </a:rPr>
              <a:t> </a:t>
            </a:r>
            <a:r>
              <a:rPr lang="en-US" sz="2800" dirty="0" smtClean="0">
                <a:solidFill>
                  <a:srgbClr val="C00000"/>
                </a:solidFill>
              </a:rPr>
              <a:t>hash function</a:t>
            </a:r>
            <a:r>
              <a:rPr lang="en-US" sz="2800" dirty="0" smtClean="0"/>
              <a:t>, the number of slots to  jump each time a collision occurs.</a:t>
            </a:r>
            <a:r>
              <a:rPr lang="en-US" sz="2800" baseline="-25000" dirty="0" smtClean="0">
                <a:solidFill>
                  <a:srgbClr val="FF0000"/>
                </a:solidFill>
              </a:rPr>
              <a:t> </a:t>
            </a:r>
            <a:endParaRPr lang="en-US" sz="2800" baseline="-25000" dirty="0">
              <a:solidFill>
                <a:srgbClr val="FF0000"/>
              </a:solidFill>
            </a:endParaRPr>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4.4 </a:t>
            </a:r>
            <a:r>
              <a:rPr lang="en-US" sz="3600" dirty="0" smtClean="0">
                <a:latin typeface="Britannic Bold" pitchFamily="34" charset="0"/>
              </a:rPr>
              <a:t>Double Hashing: </a:t>
            </a:r>
            <a:r>
              <a:rPr lang="en-US" sz="3600" dirty="0" smtClean="0">
                <a:solidFill>
                  <a:srgbClr val="C00000"/>
                </a:solidFill>
                <a:latin typeface="Britannic Bold" pitchFamily="34" charset="0"/>
              </a:rPr>
              <a:t>Insert 21</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65</a:t>
            </a:fld>
            <a:endParaRPr lang="en-US" sz="1600" dirty="0"/>
          </a:p>
        </p:txBody>
      </p:sp>
      <p:sp>
        <p:nvSpPr>
          <p:cNvPr id="29" name="Text Box 20"/>
          <p:cNvSpPr txBox="1">
            <a:spLocks noChangeArrowheads="1"/>
          </p:cNvSpPr>
          <p:nvPr/>
        </p:nvSpPr>
        <p:spPr bwMode="auto">
          <a:xfrm>
            <a:off x="381000" y="152400"/>
            <a:ext cx="1640193"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Double Hashing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447800"/>
            <a:ext cx="2971800" cy="830997"/>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p>
          <a:p>
            <a:r>
              <a:rPr lang="en-US" sz="2400" b="1" dirty="0" smtClean="0">
                <a:solidFill>
                  <a:srgbClr val="C00000"/>
                </a:solidFill>
              </a:rPr>
              <a:t>hash</a:t>
            </a:r>
            <a:r>
              <a:rPr lang="en-US" sz="2400" b="1" baseline="-25000" dirty="0" smtClean="0">
                <a:solidFill>
                  <a:srgbClr val="C00000"/>
                </a:solidFill>
              </a:rPr>
              <a:t>2</a:t>
            </a:r>
            <a:r>
              <a:rPr lang="en-US" sz="2400" b="1" dirty="0" smtClean="0"/>
              <a:t>(</a:t>
            </a:r>
            <a:r>
              <a:rPr lang="en-US" sz="2400" b="1" i="1" dirty="0" smtClean="0"/>
              <a:t>k</a:t>
            </a:r>
            <a:r>
              <a:rPr lang="en-US" sz="2400" b="1" dirty="0" smtClean="0"/>
              <a:t>) =</a:t>
            </a:r>
            <a:r>
              <a:rPr lang="en-US" sz="2400" b="1" i="1" dirty="0" smtClean="0"/>
              <a:t> k </a:t>
            </a:r>
            <a:r>
              <a:rPr lang="en-US" sz="2400" b="1" dirty="0" smtClean="0"/>
              <a:t>mod 5</a:t>
            </a:r>
            <a:endParaRPr lang="en-US" sz="2400" b="1" dirty="0"/>
          </a:p>
        </p:txBody>
      </p:sp>
      <p:sp>
        <p:nvSpPr>
          <p:cNvPr id="42" name="Text Box 41"/>
          <p:cNvSpPr txBox="1">
            <a:spLocks noChangeArrowheads="1"/>
          </p:cNvSpPr>
          <p:nvPr/>
        </p:nvSpPr>
        <p:spPr bwMode="auto">
          <a:xfrm>
            <a:off x="457200" y="2438400"/>
            <a:ext cx="1723549" cy="707886"/>
          </a:xfrm>
          <a:prstGeom prst="rect">
            <a:avLst/>
          </a:prstGeom>
          <a:noFill/>
          <a:ln w="25400">
            <a:noFill/>
            <a:miter lim="800000"/>
            <a:headEnd/>
            <a:tailEnd type="none" w="lg" len="lg"/>
          </a:ln>
          <a:effectLst/>
        </p:spPr>
        <p:txBody>
          <a:bodyPr wrap="none">
            <a:spAutoFit/>
          </a:bodyPr>
          <a:lstStyle/>
          <a:p>
            <a:r>
              <a:rPr lang="en-US" sz="2000" dirty="0" smtClean="0"/>
              <a:t>hash(21) = 0</a:t>
            </a:r>
          </a:p>
          <a:p>
            <a:r>
              <a:rPr lang="en-US" sz="2000" dirty="0" smtClean="0"/>
              <a:t>hash</a:t>
            </a:r>
            <a:r>
              <a:rPr lang="en-US" sz="2000" baseline="-25000" dirty="0" smtClean="0"/>
              <a:t>2</a:t>
            </a:r>
            <a:r>
              <a:rPr lang="en-US" sz="2000" dirty="0" smtClean="0"/>
              <a:t>(21) = 1</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solidFill>
                  <a:srgbClr val="C00000"/>
                </a:solidFill>
              </a:rPr>
              <a:t>21</a:t>
            </a:r>
            <a:endParaRPr lang="en-US" sz="2400" b="1" dirty="0">
              <a:solidFill>
                <a:srgbClr val="C00000"/>
              </a:solidFill>
            </a:endParaRPr>
          </a:p>
        </p:txBody>
      </p:sp>
      <p:cxnSp>
        <p:nvCxnSpPr>
          <p:cNvPr id="49" name="AutoShape 18"/>
          <p:cNvCxnSpPr>
            <a:cxnSpLocks noChangeShapeType="1"/>
          </p:cNvCxnSpPr>
          <p:nvPr/>
        </p:nvCxnSpPr>
        <p:spPr bwMode="auto">
          <a:xfrm>
            <a:off x="5181600" y="1752600"/>
            <a:ext cx="1588" cy="609600"/>
          </a:xfrm>
          <a:prstGeom prst="curvedConnector3">
            <a:avLst>
              <a:gd name="adj1" fmla="val 13600000"/>
            </a:avLst>
          </a:prstGeom>
          <a:noFill/>
          <a:ln w="25400">
            <a:solidFill>
              <a:schemeClr val="tx1"/>
            </a:solidFill>
            <a:round/>
            <a:headEnd/>
            <a:tailEnd type="triangle" w="lg" len="lg"/>
          </a:ln>
          <a:effectLst/>
        </p:spPr>
      </p:cxnSp>
      <p:sp>
        <p:nvSpPr>
          <p:cNvPr id="44"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up)">
                                      <p:cBhvr>
                                        <p:cTn id="12" dur="500"/>
                                        <p:tgtEl>
                                          <p:spTgt spid="4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4.4 </a:t>
            </a:r>
            <a:r>
              <a:rPr lang="en-US" sz="3600" dirty="0" smtClean="0">
                <a:latin typeface="Britannic Bold" pitchFamily="34" charset="0"/>
              </a:rPr>
              <a:t>Double Hashing: </a:t>
            </a:r>
            <a:r>
              <a:rPr lang="en-US" sz="3600" dirty="0" smtClean="0">
                <a:solidFill>
                  <a:srgbClr val="C00000"/>
                </a:solidFill>
                <a:latin typeface="Britannic Bold" pitchFamily="34" charset="0"/>
              </a:rPr>
              <a:t>Insert 4</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66</a:t>
            </a:fld>
            <a:endParaRPr lang="en-US" sz="1600" dirty="0"/>
          </a:p>
        </p:txBody>
      </p:sp>
      <p:sp>
        <p:nvSpPr>
          <p:cNvPr id="29" name="Text Box 20"/>
          <p:cNvSpPr txBox="1">
            <a:spLocks noChangeArrowheads="1"/>
          </p:cNvSpPr>
          <p:nvPr/>
        </p:nvSpPr>
        <p:spPr bwMode="auto">
          <a:xfrm>
            <a:off x="381000" y="152400"/>
            <a:ext cx="1640193"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Double Hashing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447800"/>
            <a:ext cx="2971800" cy="830997"/>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p>
          <a:p>
            <a:r>
              <a:rPr lang="en-US" sz="2400" b="1" dirty="0" smtClean="0">
                <a:solidFill>
                  <a:srgbClr val="C00000"/>
                </a:solidFill>
              </a:rPr>
              <a:t>hash</a:t>
            </a:r>
            <a:r>
              <a:rPr lang="en-US" sz="2400" b="1" baseline="-25000" dirty="0" smtClean="0">
                <a:solidFill>
                  <a:srgbClr val="C00000"/>
                </a:solidFill>
              </a:rPr>
              <a:t>2</a:t>
            </a:r>
            <a:r>
              <a:rPr lang="en-US" sz="2400" b="1" dirty="0" smtClean="0"/>
              <a:t>(</a:t>
            </a:r>
            <a:r>
              <a:rPr lang="en-US" sz="2400" b="1" i="1" dirty="0" smtClean="0"/>
              <a:t>k</a:t>
            </a:r>
            <a:r>
              <a:rPr lang="en-US" sz="2400" b="1" dirty="0" smtClean="0"/>
              <a:t>) = </a:t>
            </a:r>
            <a:r>
              <a:rPr lang="en-US" sz="2400" b="1" i="1" dirty="0" smtClean="0"/>
              <a:t>k</a:t>
            </a:r>
            <a:r>
              <a:rPr lang="en-US" sz="2400" b="1" dirty="0" smtClean="0"/>
              <a:t> mod 5</a:t>
            </a:r>
            <a:endParaRPr lang="en-US" sz="2400" b="1" dirty="0"/>
          </a:p>
        </p:txBody>
      </p:sp>
      <p:sp>
        <p:nvSpPr>
          <p:cNvPr id="42" name="Text Box 41"/>
          <p:cNvSpPr txBox="1">
            <a:spLocks noChangeArrowheads="1"/>
          </p:cNvSpPr>
          <p:nvPr/>
        </p:nvSpPr>
        <p:spPr bwMode="auto">
          <a:xfrm>
            <a:off x="457200" y="2438400"/>
            <a:ext cx="1580882" cy="707886"/>
          </a:xfrm>
          <a:prstGeom prst="rect">
            <a:avLst/>
          </a:prstGeom>
          <a:noFill/>
          <a:ln w="25400">
            <a:noFill/>
            <a:miter lim="800000"/>
            <a:headEnd/>
            <a:tailEnd type="none" w="lg" len="lg"/>
          </a:ln>
          <a:effectLst/>
        </p:spPr>
        <p:txBody>
          <a:bodyPr wrap="none">
            <a:spAutoFit/>
          </a:bodyPr>
          <a:lstStyle/>
          <a:p>
            <a:r>
              <a:rPr lang="en-US" sz="2000" dirty="0" smtClean="0"/>
              <a:t>hash(4) = 4</a:t>
            </a:r>
          </a:p>
          <a:p>
            <a:r>
              <a:rPr lang="en-US" sz="2000" dirty="0" smtClean="0"/>
              <a:t>hash</a:t>
            </a:r>
            <a:r>
              <a:rPr lang="en-US" sz="2000" baseline="-25000" dirty="0" smtClean="0"/>
              <a:t>2</a:t>
            </a:r>
            <a:r>
              <a:rPr lang="en-US" sz="2000" dirty="0" smtClean="0"/>
              <a:t>(4) = 4</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44" name="Rectangle 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solidFill>
                  <a:srgbClr val="C00000"/>
                </a:solidFill>
              </a:rPr>
              <a:t>4</a:t>
            </a:r>
            <a:endParaRPr lang="en-US" sz="2400" b="1" dirty="0">
              <a:solidFill>
                <a:srgbClr val="C00000"/>
              </a:solidFill>
            </a:endParaRPr>
          </a:p>
        </p:txBody>
      </p:sp>
      <p:cxnSp>
        <p:nvCxnSpPr>
          <p:cNvPr id="47" name="AutoShape 20"/>
          <p:cNvCxnSpPr>
            <a:cxnSpLocks noChangeShapeType="1"/>
          </p:cNvCxnSpPr>
          <p:nvPr/>
        </p:nvCxnSpPr>
        <p:spPr bwMode="auto">
          <a:xfrm>
            <a:off x="5105400" y="4191000"/>
            <a:ext cx="520700" cy="1524000"/>
          </a:xfrm>
          <a:prstGeom prst="curvedConnector2">
            <a:avLst/>
          </a:prstGeom>
          <a:noFill/>
          <a:ln w="25400">
            <a:solidFill>
              <a:schemeClr val="tx1"/>
            </a:solidFill>
            <a:round/>
            <a:headEnd/>
            <a:tailEnd type="triangle" w="lg" len="lg"/>
          </a:ln>
          <a:effectLst/>
        </p:spPr>
      </p:cxnSp>
      <p:cxnSp>
        <p:nvCxnSpPr>
          <p:cNvPr id="48" name="AutoShape 22"/>
          <p:cNvCxnSpPr>
            <a:cxnSpLocks noChangeShapeType="1"/>
          </p:cNvCxnSpPr>
          <p:nvPr/>
        </p:nvCxnSpPr>
        <p:spPr bwMode="auto">
          <a:xfrm rot="5400000">
            <a:off x="4870450" y="1682750"/>
            <a:ext cx="914400" cy="444500"/>
          </a:xfrm>
          <a:prstGeom prst="curvedConnector2">
            <a:avLst/>
          </a:prstGeom>
          <a:noFill/>
          <a:ln w="25400">
            <a:solidFill>
              <a:schemeClr val="tx1"/>
            </a:solidFill>
            <a:round/>
            <a:headEnd/>
            <a:tailEnd type="triangle" w="lg" len="lg"/>
          </a:ln>
          <a:effectLst/>
        </p:spPr>
      </p:cxnSp>
      <p:cxnSp>
        <p:nvCxnSpPr>
          <p:cNvPr id="50" name="AutoShape 23"/>
          <p:cNvCxnSpPr>
            <a:cxnSpLocks noChangeShapeType="1"/>
          </p:cNvCxnSpPr>
          <p:nvPr/>
        </p:nvCxnSpPr>
        <p:spPr bwMode="auto">
          <a:xfrm>
            <a:off x="5105400" y="2362200"/>
            <a:ext cx="1588" cy="2438400"/>
          </a:xfrm>
          <a:prstGeom prst="curvedConnector3">
            <a:avLst>
              <a:gd name="adj1" fmla="val 31600000"/>
            </a:avLst>
          </a:prstGeom>
          <a:noFill/>
          <a:ln w="25400">
            <a:solidFill>
              <a:schemeClr val="tx1"/>
            </a:solidFill>
            <a:round/>
            <a:headEnd/>
            <a:tailEnd type="triangle" w="lg" len="lg"/>
          </a:ln>
          <a:effectLst/>
        </p:spPr>
      </p:cxnSp>
      <p:sp>
        <p:nvSpPr>
          <p:cNvPr id="51" name="Rectangle 22"/>
          <p:cNvSpPr>
            <a:spLocks noChangeArrowheads="1"/>
          </p:cNvSpPr>
          <p:nvPr/>
        </p:nvSpPr>
        <p:spPr bwMode="auto">
          <a:xfrm>
            <a:off x="5791200" y="1600200"/>
            <a:ext cx="2743200" cy="1200329"/>
          </a:xfrm>
          <a:prstGeom prst="rect">
            <a:avLst/>
          </a:prstGeom>
          <a:noFill/>
          <a:ln w="25400">
            <a:noFill/>
            <a:miter lim="800000"/>
            <a:headEnd/>
            <a:tailEnd type="none" w="lg" len="lg"/>
          </a:ln>
          <a:effectLst/>
        </p:spPr>
        <p:txBody>
          <a:bodyPr wrap="square">
            <a:spAutoFit/>
          </a:bodyPr>
          <a:lstStyle/>
          <a:p>
            <a:pPr eaLnBrk="1" hangingPunct="1">
              <a:spcBef>
                <a:spcPts val="0"/>
              </a:spcBef>
            </a:pPr>
            <a:r>
              <a:rPr lang="en-US" sz="2400" dirty="0" smtClean="0"/>
              <a:t>If we insert 4, the probe sequence is </a:t>
            </a:r>
            <a:r>
              <a:rPr lang="en-US" sz="2400" dirty="0" smtClean="0">
                <a:solidFill>
                  <a:srgbClr val="C00000"/>
                </a:solidFill>
              </a:rPr>
              <a:t>4, 8, 12, …</a:t>
            </a:r>
            <a:endParaRPr lang="en-US" sz="2400" dirty="0"/>
          </a:p>
        </p:txBody>
      </p:sp>
      <p:sp>
        <p:nvSpPr>
          <p:cNvPr id="49"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up)">
                                      <p:cBhvr>
                                        <p:cTn id="12" dur="500"/>
                                        <p:tgtEl>
                                          <p:spTgt spid="4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up)">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up)">
                                      <p:cBhvr>
                                        <p:cTn id="21" dur="500"/>
                                        <p:tgtEl>
                                          <p:spTgt spid="50"/>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childTnLst>
                          </p:cTn>
                        </p:par>
                        <p:par>
                          <p:cTn id="26" fill="hold">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animBg="1"/>
      <p:bldP spid="5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4.4 </a:t>
            </a:r>
            <a:r>
              <a:rPr lang="en-US" sz="3600" dirty="0" smtClean="0">
                <a:latin typeface="Britannic Bold" pitchFamily="34" charset="0"/>
              </a:rPr>
              <a:t>Double Hashing: </a:t>
            </a:r>
            <a:r>
              <a:rPr lang="en-US" sz="3600" dirty="0" smtClean="0">
                <a:solidFill>
                  <a:srgbClr val="C00000"/>
                </a:solidFill>
                <a:latin typeface="Britannic Bold" pitchFamily="34" charset="0"/>
              </a:rPr>
              <a:t>Insert 35</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67</a:t>
            </a:fld>
            <a:endParaRPr lang="en-US" sz="1600" dirty="0"/>
          </a:p>
        </p:txBody>
      </p:sp>
      <p:sp>
        <p:nvSpPr>
          <p:cNvPr id="29" name="Text Box 20"/>
          <p:cNvSpPr txBox="1">
            <a:spLocks noChangeArrowheads="1"/>
          </p:cNvSpPr>
          <p:nvPr/>
        </p:nvSpPr>
        <p:spPr bwMode="auto">
          <a:xfrm>
            <a:off x="381000" y="152400"/>
            <a:ext cx="1640193"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Double Hashing</a:t>
            </a:r>
            <a:endParaRPr lang="en-US" sz="1600" dirty="0"/>
          </a:p>
        </p:txBody>
      </p:sp>
      <p:grpSp>
        <p:nvGrpSpPr>
          <p:cNvPr id="2" name="Group 42"/>
          <p:cNvGrpSpPr/>
          <p:nvPr/>
        </p:nvGrpSpPr>
        <p:grpSpPr>
          <a:xfrm>
            <a:off x="3505200" y="1447800"/>
            <a:ext cx="1600200" cy="4267200"/>
            <a:chOff x="3505200" y="1447800"/>
            <a:chExt cx="1600200" cy="4267200"/>
          </a:xfrm>
        </p:grpSpPr>
        <p:sp>
          <p:nvSpPr>
            <p:cNvPr id="25" name="Text Box 12"/>
            <p:cNvSpPr txBox="1">
              <a:spLocks noChangeArrowheads="1"/>
            </p:cNvSpPr>
            <p:nvPr/>
          </p:nvSpPr>
          <p:spPr bwMode="auto">
            <a:xfrm>
              <a:off x="3733800" y="16002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26" name="Text Box 13"/>
            <p:cNvSpPr txBox="1">
              <a:spLocks noChangeArrowheads="1"/>
            </p:cNvSpPr>
            <p:nvPr/>
          </p:nvSpPr>
          <p:spPr bwMode="auto">
            <a:xfrm>
              <a:off x="3505200" y="1447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7" name="Rectangle 24"/>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28" name="Rectangle 25"/>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0" name="Rectangle 26"/>
            <p:cNvSpPr>
              <a:spLocks noChangeArrowheads="1"/>
            </p:cNvSpPr>
            <p:nvPr/>
          </p:nvSpPr>
          <p:spPr bwMode="auto">
            <a:xfrm>
              <a:off x="4038600" y="2667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1" name="Rectangle 27"/>
            <p:cNvSpPr>
              <a:spLocks noChangeArrowheads="1"/>
            </p:cNvSpPr>
            <p:nvPr/>
          </p:nvSpPr>
          <p:spPr bwMode="auto">
            <a:xfrm>
              <a:off x="4038600" y="32766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2" name="Rectangle 28"/>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3" name="Rectangle 2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4" name="Rectangle 30"/>
            <p:cNvSpPr>
              <a:spLocks noChangeArrowheads="1"/>
            </p:cNvSpPr>
            <p:nvPr/>
          </p:nvSpPr>
          <p:spPr bwMode="auto">
            <a:xfrm>
              <a:off x="4038600" y="5105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endParaRPr lang="en-US"/>
            </a:p>
          </p:txBody>
        </p:sp>
        <p:sp>
          <p:nvSpPr>
            <p:cNvPr id="35" name="Text Box 31"/>
            <p:cNvSpPr txBox="1">
              <a:spLocks noChangeArrowheads="1"/>
            </p:cNvSpPr>
            <p:nvPr/>
          </p:nvSpPr>
          <p:spPr bwMode="auto">
            <a:xfrm>
              <a:off x="3505200" y="2057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36" name="Text Box 32"/>
            <p:cNvSpPr txBox="1">
              <a:spLocks noChangeArrowheads="1"/>
            </p:cNvSpPr>
            <p:nvPr/>
          </p:nvSpPr>
          <p:spPr bwMode="auto">
            <a:xfrm>
              <a:off x="3505200" y="26812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37" name="Text Box 33"/>
            <p:cNvSpPr txBox="1">
              <a:spLocks noChangeArrowheads="1"/>
            </p:cNvSpPr>
            <p:nvPr/>
          </p:nvSpPr>
          <p:spPr bwMode="auto">
            <a:xfrm>
              <a:off x="3505200" y="32766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3</a:t>
              </a:r>
            </a:p>
          </p:txBody>
        </p:sp>
        <p:sp>
          <p:nvSpPr>
            <p:cNvPr id="38" name="Text Box 34"/>
            <p:cNvSpPr txBox="1">
              <a:spLocks noChangeArrowheads="1"/>
            </p:cNvSpPr>
            <p:nvPr/>
          </p:nvSpPr>
          <p:spPr bwMode="auto">
            <a:xfrm>
              <a:off x="3505200" y="3886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4</a:t>
              </a:r>
            </a:p>
          </p:txBody>
        </p:sp>
        <p:sp>
          <p:nvSpPr>
            <p:cNvPr id="39" name="Text Box 35"/>
            <p:cNvSpPr txBox="1">
              <a:spLocks noChangeArrowheads="1"/>
            </p:cNvSpPr>
            <p:nvPr/>
          </p:nvSpPr>
          <p:spPr bwMode="auto">
            <a:xfrm>
              <a:off x="3505200" y="44958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5</a:t>
              </a:r>
            </a:p>
          </p:txBody>
        </p:sp>
        <p:sp>
          <p:nvSpPr>
            <p:cNvPr id="40" name="Text Box 36"/>
            <p:cNvSpPr txBox="1">
              <a:spLocks noChangeArrowheads="1"/>
            </p:cNvSpPr>
            <p:nvPr/>
          </p:nvSpPr>
          <p:spPr bwMode="auto">
            <a:xfrm>
              <a:off x="3505200" y="51054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6</a:t>
              </a:r>
            </a:p>
          </p:txBody>
        </p:sp>
      </p:grpSp>
      <p:sp>
        <p:nvSpPr>
          <p:cNvPr id="41" name="Rectangle 37"/>
          <p:cNvSpPr>
            <a:spLocks noChangeArrowheads="1"/>
          </p:cNvSpPr>
          <p:nvPr/>
        </p:nvSpPr>
        <p:spPr bwMode="auto">
          <a:xfrm>
            <a:off x="457200" y="1447800"/>
            <a:ext cx="2971800" cy="830997"/>
          </a:xfrm>
          <a:prstGeom prst="rect">
            <a:avLst/>
          </a:prstGeom>
          <a:noFill/>
          <a:ln w="25400">
            <a:noFill/>
            <a:miter lim="800000"/>
            <a:headEnd/>
            <a:tailEnd type="none" w="lg" len="lg"/>
          </a:ln>
          <a:effectLst/>
        </p:spPr>
        <p:txBody>
          <a:bodyPr wrap="square">
            <a:spAutoFit/>
          </a:bodyPr>
          <a:lstStyle/>
          <a:p>
            <a:r>
              <a:rPr lang="en-US" sz="2400" b="1" dirty="0"/>
              <a:t>hash(</a:t>
            </a:r>
            <a:r>
              <a:rPr lang="en-US" sz="2400" b="1" i="1" dirty="0"/>
              <a:t>k</a:t>
            </a:r>
            <a:r>
              <a:rPr lang="en-US" sz="2400" b="1" dirty="0"/>
              <a:t>) = </a:t>
            </a:r>
            <a:r>
              <a:rPr lang="en-US" sz="2400" b="1" i="1" dirty="0"/>
              <a:t>k</a:t>
            </a:r>
            <a:r>
              <a:rPr lang="en-US" sz="2400" b="1" dirty="0"/>
              <a:t> mod </a:t>
            </a:r>
            <a:r>
              <a:rPr lang="en-US" sz="2400" b="1" dirty="0" smtClean="0"/>
              <a:t>7</a:t>
            </a:r>
          </a:p>
          <a:p>
            <a:r>
              <a:rPr lang="en-US" sz="2400" b="1" dirty="0" smtClean="0">
                <a:solidFill>
                  <a:srgbClr val="C00000"/>
                </a:solidFill>
              </a:rPr>
              <a:t>hash</a:t>
            </a:r>
            <a:r>
              <a:rPr lang="en-US" sz="2400" b="1" baseline="-25000" dirty="0" smtClean="0">
                <a:solidFill>
                  <a:srgbClr val="C00000"/>
                </a:solidFill>
              </a:rPr>
              <a:t>2</a:t>
            </a:r>
            <a:r>
              <a:rPr lang="en-US" sz="2400" b="1" dirty="0" smtClean="0"/>
              <a:t>(</a:t>
            </a:r>
            <a:r>
              <a:rPr lang="en-US" sz="2400" b="1" i="1" dirty="0" smtClean="0"/>
              <a:t>k</a:t>
            </a:r>
            <a:r>
              <a:rPr lang="en-US" sz="2400" b="1" dirty="0" smtClean="0"/>
              <a:t>) = </a:t>
            </a:r>
            <a:r>
              <a:rPr lang="en-US" sz="2400" b="1" i="1" dirty="0" smtClean="0"/>
              <a:t>k</a:t>
            </a:r>
            <a:r>
              <a:rPr lang="en-US" sz="2400" b="1" dirty="0" smtClean="0"/>
              <a:t> mod 5</a:t>
            </a:r>
            <a:endParaRPr lang="en-US" sz="2400" b="1" dirty="0"/>
          </a:p>
        </p:txBody>
      </p:sp>
      <p:sp>
        <p:nvSpPr>
          <p:cNvPr id="42" name="Text Box 41"/>
          <p:cNvSpPr txBox="1">
            <a:spLocks noChangeArrowheads="1"/>
          </p:cNvSpPr>
          <p:nvPr/>
        </p:nvSpPr>
        <p:spPr bwMode="auto">
          <a:xfrm>
            <a:off x="457200" y="2438400"/>
            <a:ext cx="1723549" cy="707886"/>
          </a:xfrm>
          <a:prstGeom prst="rect">
            <a:avLst/>
          </a:prstGeom>
          <a:noFill/>
          <a:ln w="25400">
            <a:noFill/>
            <a:miter lim="800000"/>
            <a:headEnd/>
            <a:tailEnd type="none" w="lg" len="lg"/>
          </a:ln>
          <a:effectLst/>
        </p:spPr>
        <p:txBody>
          <a:bodyPr wrap="none">
            <a:spAutoFit/>
          </a:bodyPr>
          <a:lstStyle/>
          <a:p>
            <a:r>
              <a:rPr lang="en-US" sz="2000" dirty="0" smtClean="0"/>
              <a:t>hash(35) = 0</a:t>
            </a:r>
          </a:p>
          <a:p>
            <a:r>
              <a:rPr lang="en-US" sz="2000" dirty="0" smtClean="0"/>
              <a:t>hash</a:t>
            </a:r>
            <a:r>
              <a:rPr lang="en-US" sz="2000" baseline="-25000" dirty="0" smtClean="0"/>
              <a:t>2</a:t>
            </a:r>
            <a:r>
              <a:rPr lang="en-US" sz="2000" dirty="0" smtClean="0"/>
              <a:t>(35) = 0</a:t>
            </a:r>
            <a:endParaRPr lang="en-US" sz="2000" dirty="0"/>
          </a:p>
        </p:txBody>
      </p:sp>
      <p:sp>
        <p:nvSpPr>
          <p:cNvPr id="43" name="Rectangle 9"/>
          <p:cNvSpPr>
            <a:spLocks noChangeArrowheads="1"/>
          </p:cNvSpPr>
          <p:nvPr/>
        </p:nvSpPr>
        <p:spPr bwMode="auto">
          <a:xfrm>
            <a:off x="4038600" y="38862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a:t>18</a:t>
            </a:r>
          </a:p>
        </p:txBody>
      </p:sp>
      <p:sp>
        <p:nvSpPr>
          <p:cNvPr id="45" name="Rectangle 9"/>
          <p:cNvSpPr>
            <a:spLocks noChangeArrowheads="1"/>
          </p:cNvSpPr>
          <p:nvPr/>
        </p:nvSpPr>
        <p:spPr bwMode="auto">
          <a:xfrm>
            <a:off x="4038600" y="144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14</a:t>
            </a:r>
            <a:endParaRPr lang="en-US" sz="2400" b="1" dirty="0"/>
          </a:p>
        </p:txBody>
      </p:sp>
      <p:sp>
        <p:nvSpPr>
          <p:cNvPr id="46" name="Rectangle 9"/>
          <p:cNvSpPr>
            <a:spLocks noChangeArrowheads="1"/>
          </p:cNvSpPr>
          <p:nvPr/>
        </p:nvSpPr>
        <p:spPr bwMode="auto">
          <a:xfrm>
            <a:off x="4038600" y="20574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21</a:t>
            </a:r>
            <a:endParaRPr lang="en-US" sz="2400" b="1" dirty="0"/>
          </a:p>
        </p:txBody>
      </p:sp>
      <p:sp>
        <p:nvSpPr>
          <p:cNvPr id="44" name="Rectangle 9"/>
          <p:cNvSpPr>
            <a:spLocks noChangeArrowheads="1"/>
          </p:cNvSpPr>
          <p:nvPr/>
        </p:nvSpPr>
        <p:spPr bwMode="auto">
          <a:xfrm>
            <a:off x="4038600" y="4495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sz="2400" b="1" dirty="0" smtClean="0"/>
              <a:t>4</a:t>
            </a:r>
            <a:endParaRPr lang="en-US" sz="2400" b="1" dirty="0"/>
          </a:p>
        </p:txBody>
      </p:sp>
      <p:sp>
        <p:nvSpPr>
          <p:cNvPr id="51" name="Rectangle 22"/>
          <p:cNvSpPr>
            <a:spLocks noChangeArrowheads="1"/>
          </p:cNvSpPr>
          <p:nvPr/>
        </p:nvSpPr>
        <p:spPr bwMode="auto">
          <a:xfrm>
            <a:off x="5715000" y="1600200"/>
            <a:ext cx="3048000" cy="2677656"/>
          </a:xfrm>
          <a:prstGeom prst="rect">
            <a:avLst/>
          </a:prstGeom>
          <a:noFill/>
          <a:ln w="25400">
            <a:noFill/>
            <a:miter lim="800000"/>
            <a:headEnd/>
            <a:tailEnd type="none" w="lg" len="lg"/>
          </a:ln>
          <a:effectLst/>
        </p:spPr>
        <p:txBody>
          <a:bodyPr wrap="square">
            <a:spAutoFit/>
          </a:bodyPr>
          <a:lstStyle/>
          <a:p>
            <a:r>
              <a:rPr lang="en-US" sz="2400" dirty="0" smtClean="0"/>
              <a:t>But if we insert 35, the probe sequence is </a:t>
            </a:r>
            <a:r>
              <a:rPr lang="en-US" sz="2400" b="1" dirty="0" smtClean="0">
                <a:solidFill>
                  <a:srgbClr val="FF0000"/>
                </a:solidFill>
              </a:rPr>
              <a:t>0, 0, 0,</a:t>
            </a:r>
            <a:r>
              <a:rPr lang="en-US" sz="2400" dirty="0" smtClean="0"/>
              <a:t> …</a:t>
            </a:r>
          </a:p>
          <a:p>
            <a:endParaRPr lang="en-US" sz="2400" dirty="0" smtClean="0"/>
          </a:p>
          <a:p>
            <a:r>
              <a:rPr lang="en-US" sz="2400" dirty="0" smtClean="0"/>
              <a:t>What is wrong?</a:t>
            </a:r>
          </a:p>
          <a:p>
            <a:r>
              <a:rPr lang="en-US" sz="2400" dirty="0" smtClean="0"/>
              <a:t>Since hash</a:t>
            </a:r>
            <a:r>
              <a:rPr lang="en-US" sz="2400" baseline="-25000" dirty="0" smtClean="0"/>
              <a:t>2</a:t>
            </a:r>
            <a:r>
              <a:rPr lang="en-US" sz="2400" dirty="0" smtClean="0"/>
              <a:t>(35)=</a:t>
            </a:r>
            <a:r>
              <a:rPr lang="en-US" sz="2400" b="1" dirty="0" smtClean="0">
                <a:solidFill>
                  <a:srgbClr val="FF0000"/>
                </a:solidFill>
              </a:rPr>
              <a:t>0</a:t>
            </a:r>
            <a:r>
              <a:rPr lang="en-US" sz="2400" dirty="0" smtClean="0"/>
              <a:t>.  </a:t>
            </a:r>
          </a:p>
          <a:p>
            <a:r>
              <a:rPr lang="en-US" sz="2400" b="1" dirty="0" smtClean="0">
                <a:solidFill>
                  <a:srgbClr val="0000FF"/>
                </a:solidFill>
              </a:rPr>
              <a:t>Not acceptable!</a:t>
            </a:r>
            <a:endParaRPr lang="en-US" sz="2400" b="1" dirty="0">
              <a:solidFill>
                <a:srgbClr val="0000FF"/>
              </a:solidFill>
            </a:endParaRPr>
          </a:p>
        </p:txBody>
      </p:sp>
      <p:cxnSp>
        <p:nvCxnSpPr>
          <p:cNvPr id="49" name="AutoShape 26"/>
          <p:cNvCxnSpPr>
            <a:cxnSpLocks noChangeShapeType="1"/>
          </p:cNvCxnSpPr>
          <p:nvPr/>
        </p:nvCxnSpPr>
        <p:spPr bwMode="auto">
          <a:xfrm flipH="1" flipV="1">
            <a:off x="4572000" y="1447800"/>
            <a:ext cx="546100" cy="317500"/>
          </a:xfrm>
          <a:prstGeom prst="curvedConnector4">
            <a:avLst>
              <a:gd name="adj1" fmla="val -39537"/>
              <a:gd name="adj2" fmla="val 168000"/>
            </a:avLst>
          </a:prstGeom>
          <a:noFill/>
          <a:ln w="25400">
            <a:solidFill>
              <a:schemeClr val="tx1"/>
            </a:solidFill>
            <a:round/>
            <a:headEnd/>
            <a:tailEnd type="triangle" w="lg" len="lg"/>
          </a:ln>
          <a:effectLst/>
        </p:spPr>
      </p:cxnSp>
      <p:sp>
        <p:nvSpPr>
          <p:cNvPr id="4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down)">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dissolve">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4.4 </a:t>
            </a:r>
            <a:r>
              <a:rPr lang="en-US" sz="3600" dirty="0" smtClean="0">
                <a:latin typeface="Britannic Bold" pitchFamily="34" charset="0"/>
              </a:rPr>
              <a:t>Warning</a:t>
            </a:r>
            <a:endParaRPr lang="en-US" sz="3600" dirty="0" smtClean="0">
              <a:solidFill>
                <a:srgbClr val="C00000"/>
              </a:solidFill>
              <a:latin typeface="Britannic Bold" pitchFamily="34" charset="0"/>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68</a:t>
            </a:fld>
            <a:endParaRPr lang="en-US" sz="1600" dirty="0"/>
          </a:p>
        </p:txBody>
      </p:sp>
      <p:sp>
        <p:nvSpPr>
          <p:cNvPr id="29" name="Text Box 20"/>
          <p:cNvSpPr txBox="1">
            <a:spLocks noChangeArrowheads="1"/>
          </p:cNvSpPr>
          <p:nvPr/>
        </p:nvSpPr>
        <p:spPr bwMode="auto">
          <a:xfrm>
            <a:off x="381000" y="152400"/>
            <a:ext cx="1640193"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smtClean="0"/>
              <a:t>Double Hashing</a:t>
            </a:r>
            <a:endParaRPr lang="en-US" sz="1600" dirty="0"/>
          </a:p>
        </p:txBody>
      </p:sp>
      <p:sp>
        <p:nvSpPr>
          <p:cNvPr id="47" name="Rectangle 3"/>
          <p:cNvSpPr>
            <a:spLocks noGrp="1" noChangeArrowheads="1"/>
          </p:cNvSpPr>
          <p:nvPr>
            <p:ph idx="1"/>
          </p:nvPr>
        </p:nvSpPr>
        <p:spPr>
          <a:xfrm>
            <a:off x="457200" y="1219200"/>
            <a:ext cx="8229600" cy="4876800"/>
          </a:xfrm>
        </p:spPr>
        <p:txBody>
          <a:bodyPr/>
          <a:lstStyle/>
          <a:p>
            <a:r>
              <a:rPr lang="en-US" sz="2800" b="1" dirty="0" smtClean="0"/>
              <a:t>Secondary hash function must </a:t>
            </a:r>
            <a:r>
              <a:rPr lang="en-US" sz="2800" b="1" dirty="0" smtClean="0">
                <a:solidFill>
                  <a:srgbClr val="CC0000"/>
                </a:solidFill>
              </a:rPr>
              <a:t>not</a:t>
            </a:r>
            <a:r>
              <a:rPr lang="en-US" sz="2800" b="1" dirty="0" smtClean="0"/>
              <a:t> evaluate to </a:t>
            </a:r>
            <a:r>
              <a:rPr lang="en-US" sz="2800" b="1" dirty="0" smtClean="0">
                <a:solidFill>
                  <a:srgbClr val="FF0000"/>
                </a:solidFill>
              </a:rPr>
              <a:t>0</a:t>
            </a:r>
            <a:r>
              <a:rPr lang="en-US" sz="2800" b="1" dirty="0" smtClean="0"/>
              <a:t>!</a:t>
            </a:r>
            <a:endParaRPr lang="en-US" sz="1000" b="1" dirty="0" smtClean="0"/>
          </a:p>
          <a:p>
            <a:pPr>
              <a:spcBef>
                <a:spcPts val="1200"/>
              </a:spcBef>
            </a:pPr>
            <a:r>
              <a:rPr lang="en-US" sz="2800" dirty="0" smtClean="0"/>
              <a:t>To solve this problem, simply change hash</a:t>
            </a:r>
            <a:r>
              <a:rPr lang="en-US" sz="2800" baseline="-25000" dirty="0" smtClean="0"/>
              <a:t>2</a:t>
            </a:r>
            <a:r>
              <a:rPr lang="en-US" sz="2800" dirty="0" smtClean="0"/>
              <a:t>(key) in the above example to:</a:t>
            </a:r>
            <a:br>
              <a:rPr lang="en-US" sz="2800" dirty="0" smtClean="0"/>
            </a:br>
            <a:endParaRPr lang="en-US" sz="1000" dirty="0" smtClean="0"/>
          </a:p>
          <a:p>
            <a:pPr>
              <a:buNone/>
            </a:pPr>
            <a:r>
              <a:rPr lang="en-US" sz="2800" dirty="0" smtClean="0"/>
              <a:t>           hash</a:t>
            </a:r>
            <a:r>
              <a:rPr lang="en-US" sz="2800" baseline="-25000" dirty="0" smtClean="0"/>
              <a:t>2</a:t>
            </a:r>
            <a:r>
              <a:rPr lang="en-US" sz="2800" dirty="0" smtClean="0"/>
              <a:t>(key) = </a:t>
            </a:r>
            <a:r>
              <a:rPr lang="en-US" sz="2800" dirty="0" smtClean="0">
                <a:solidFill>
                  <a:srgbClr val="800000"/>
                </a:solidFill>
              </a:rPr>
              <a:t>5 – (key % 5)</a:t>
            </a:r>
          </a:p>
          <a:p>
            <a:pPr>
              <a:buNone/>
            </a:pPr>
            <a:r>
              <a:rPr lang="en-US" sz="2000" dirty="0" smtClean="0">
                <a:solidFill>
                  <a:srgbClr val="0033CC"/>
                </a:solidFill>
              </a:rPr>
              <a:t>   </a:t>
            </a:r>
            <a:endParaRPr lang="en-US" sz="1000" dirty="0" smtClean="0">
              <a:solidFill>
                <a:srgbClr val="0033CC"/>
              </a:solidFill>
            </a:endParaRPr>
          </a:p>
          <a:p>
            <a:pPr>
              <a:buNone/>
            </a:pPr>
            <a:r>
              <a:rPr lang="en-US" sz="2400" b="1" dirty="0" smtClean="0">
                <a:solidFill>
                  <a:srgbClr val="0000FF"/>
                </a:solidFill>
              </a:rPr>
              <a:t>Note</a:t>
            </a:r>
            <a:r>
              <a:rPr lang="en-US" sz="2400" dirty="0" smtClean="0">
                <a:solidFill>
                  <a:srgbClr val="0033CC"/>
                </a:solidFill>
              </a:rPr>
              <a:t>:</a:t>
            </a:r>
            <a:r>
              <a:rPr lang="en-US" sz="2400" dirty="0" smtClean="0"/>
              <a:t> </a:t>
            </a:r>
          </a:p>
          <a:p>
            <a:pPr marL="630238" indent="-269875">
              <a:buFont typeface="Wingdings" pitchFamily="2" charset="2"/>
              <a:buChar char="q"/>
            </a:pPr>
            <a:r>
              <a:rPr lang="en-US" sz="2400" dirty="0" smtClean="0"/>
              <a:t>If hash</a:t>
            </a:r>
            <a:r>
              <a:rPr lang="en-US" sz="2400" baseline="-25000" dirty="0" smtClean="0"/>
              <a:t>2</a:t>
            </a:r>
            <a:r>
              <a:rPr lang="en-US" sz="2400" dirty="0" smtClean="0"/>
              <a:t>(k) = </a:t>
            </a:r>
            <a:r>
              <a:rPr lang="en-US" sz="2400" dirty="0" smtClean="0">
                <a:solidFill>
                  <a:srgbClr val="A50021"/>
                </a:solidFill>
              </a:rPr>
              <a:t>1</a:t>
            </a:r>
            <a:r>
              <a:rPr lang="en-US" sz="2400" dirty="0" smtClean="0"/>
              <a:t>, then it is the same as linear probing.</a:t>
            </a:r>
          </a:p>
          <a:p>
            <a:pPr marL="630238" indent="-269875">
              <a:buFont typeface="Wingdings" pitchFamily="2" charset="2"/>
              <a:buChar char="q"/>
            </a:pPr>
            <a:r>
              <a:rPr lang="en-US" sz="2400" dirty="0" smtClean="0"/>
              <a:t>If hash</a:t>
            </a:r>
            <a:r>
              <a:rPr lang="en-US" sz="2400" baseline="-25000" dirty="0" smtClean="0"/>
              <a:t>2</a:t>
            </a:r>
            <a:r>
              <a:rPr lang="en-US" sz="2400" dirty="0" smtClean="0"/>
              <a:t>(k) = </a:t>
            </a:r>
            <a:r>
              <a:rPr lang="en-US" sz="2400" i="1" dirty="0" smtClean="0"/>
              <a:t>d</a:t>
            </a:r>
            <a:r>
              <a:rPr lang="en-US" sz="2400" dirty="0" smtClean="0"/>
              <a:t>, where </a:t>
            </a:r>
            <a:r>
              <a:rPr lang="en-US" sz="2400" i="1" dirty="0" smtClean="0"/>
              <a:t>d</a:t>
            </a:r>
            <a:r>
              <a:rPr lang="en-US" sz="2400" dirty="0" smtClean="0"/>
              <a:t> is a constant integer &gt; 1, then it is the same as modified linear probing.</a:t>
            </a:r>
            <a:endParaRPr lang="en-US" sz="240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1295400"/>
          </a:xfrm>
        </p:spPr>
        <p:txBody>
          <a:bodyPr/>
          <a:lstStyle/>
          <a:p>
            <a:pPr marL="801688" indent="-801688">
              <a:tabLst>
                <a:tab pos="801688" algn="l"/>
              </a:tabLst>
            </a:pPr>
            <a:r>
              <a:rPr lang="en-US" sz="3600" dirty="0" smtClean="0">
                <a:solidFill>
                  <a:srgbClr val="C00000"/>
                </a:solidFill>
                <a:latin typeface="Britannic Bold" pitchFamily="34" charset="0"/>
              </a:rPr>
              <a:t>4.5	</a:t>
            </a:r>
            <a:r>
              <a:rPr lang="en-US" sz="3600" dirty="0" smtClean="0">
                <a:latin typeface="Britannic Bold" pitchFamily="34" charset="0"/>
              </a:rPr>
              <a:t>Criteria of Good Collision Resolution Method</a:t>
            </a:r>
          </a:p>
        </p:txBody>
      </p:sp>
      <p:sp>
        <p:nvSpPr>
          <p:cNvPr id="4100" name="Rectangle 3"/>
          <p:cNvSpPr>
            <a:spLocks noGrp="1" noChangeArrowheads="1"/>
          </p:cNvSpPr>
          <p:nvPr>
            <p:ph idx="1"/>
          </p:nvPr>
        </p:nvSpPr>
        <p:spPr>
          <a:xfrm>
            <a:off x="457200" y="1828800"/>
            <a:ext cx="8229600" cy="4648200"/>
          </a:xfrm>
        </p:spPr>
        <p:txBody>
          <a:bodyPr/>
          <a:lstStyle/>
          <a:p>
            <a:pPr>
              <a:spcBef>
                <a:spcPts val="1200"/>
              </a:spcBef>
            </a:pPr>
            <a:r>
              <a:rPr lang="en-US" sz="2800" dirty="0" smtClean="0">
                <a:solidFill>
                  <a:srgbClr val="0000FF"/>
                </a:solidFill>
              </a:rPr>
              <a:t>Minimize clustering</a:t>
            </a:r>
          </a:p>
          <a:p>
            <a:pPr>
              <a:spcBef>
                <a:spcPts val="1200"/>
              </a:spcBef>
            </a:pPr>
            <a:r>
              <a:rPr lang="en-US" sz="2800" dirty="0" smtClean="0">
                <a:solidFill>
                  <a:srgbClr val="0000FF"/>
                </a:solidFill>
              </a:rPr>
              <a:t>Always find</a:t>
            </a:r>
            <a:r>
              <a:rPr lang="en-US" sz="2800" dirty="0" smtClean="0"/>
              <a:t> an empty slot if it exists</a:t>
            </a:r>
          </a:p>
          <a:p>
            <a:pPr>
              <a:spcBef>
                <a:spcPts val="1200"/>
              </a:spcBef>
            </a:pPr>
            <a:r>
              <a:rPr lang="en-US" sz="2800" dirty="0" smtClean="0"/>
              <a:t>Give different probe sequences when 2 initial probes are the same </a:t>
            </a:r>
            <a:r>
              <a:rPr lang="en-US" sz="2400" dirty="0" smtClean="0"/>
              <a:t>(i.e. </a:t>
            </a:r>
            <a:r>
              <a:rPr lang="en-US" sz="2400" dirty="0" smtClean="0">
                <a:solidFill>
                  <a:srgbClr val="0000FF"/>
                </a:solidFill>
              </a:rPr>
              <a:t>no secondary clustering</a:t>
            </a:r>
            <a:r>
              <a:rPr lang="en-US" sz="2400" dirty="0" smtClean="0"/>
              <a:t>)</a:t>
            </a:r>
          </a:p>
          <a:p>
            <a:pPr>
              <a:spcBef>
                <a:spcPts val="1200"/>
              </a:spcBef>
            </a:pPr>
            <a:r>
              <a:rPr lang="en-US" sz="2800" dirty="0" smtClean="0">
                <a:solidFill>
                  <a:srgbClr val="0000FF"/>
                </a:solidFill>
              </a:rPr>
              <a:t>Fast</a:t>
            </a:r>
            <a:endParaRPr lang="en-US" sz="2800" dirty="0">
              <a:solidFill>
                <a:srgbClr val="0000FF"/>
              </a:solidFill>
            </a:endParaRP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69</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itchFamily="34" charset="0"/>
              </a:rPr>
              <a:t>1</a:t>
            </a:r>
            <a:r>
              <a:rPr lang="en-US" sz="4400" dirty="0" smtClean="0">
                <a:latin typeface="Britannic Bold" pitchFamily="34" charset="0"/>
              </a:rPr>
              <a:t> Direct Addressing Table</a:t>
            </a:r>
          </a:p>
        </p:txBody>
      </p:sp>
      <p:sp>
        <p:nvSpPr>
          <p:cNvPr id="33795" name="Rectangle 5"/>
          <p:cNvSpPr>
            <a:spLocks noGrp="1" noChangeArrowheads="1"/>
          </p:cNvSpPr>
          <p:nvPr>
            <p:ph type="subTitle" idx="1"/>
          </p:nvPr>
        </p:nvSpPr>
        <p:spPr/>
        <p:txBody>
          <a:bodyPr/>
          <a:lstStyle/>
          <a:p>
            <a:pPr eaLnBrk="1" hangingPunct="1"/>
            <a:r>
              <a:rPr lang="en-US" sz="3200" dirty="0" smtClean="0">
                <a:latin typeface="Calibri" pitchFamily="34" charset="0"/>
              </a:rPr>
              <a:t>A simplified version of hash table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Britannic Bold" pitchFamily="34" charset="0"/>
              </a:rPr>
              <a:t>ADT Table Operations</a:t>
            </a:r>
            <a:endParaRPr lang="en-US" sz="3600" dirty="0">
              <a:latin typeface="Britannic Bold" pitchFamily="34" charset="0"/>
            </a:endParaRPr>
          </a:p>
        </p:txBody>
      </p:sp>
      <p:sp>
        <p:nvSpPr>
          <p:cNvPr id="9" name="Slide Number Placeholder 8"/>
          <p:cNvSpPr>
            <a:spLocks noGrp="1"/>
          </p:cNvSpPr>
          <p:nvPr>
            <p:ph type="sldNum" sz="quarter" idx="4"/>
          </p:nvPr>
        </p:nvSpPr>
        <p:spPr/>
        <p:txBody>
          <a:bodyPr/>
          <a:lstStyle/>
          <a:p>
            <a:pPr>
              <a:defRPr/>
            </a:pPr>
            <a:fld id="{54A2F9D0-0111-4C85-A5D2-98D05839D6A6}" type="slidenum">
              <a:rPr lang="en-US" sz="1600" smtClean="0"/>
              <a:pPr>
                <a:defRPr/>
              </a:pPr>
              <a:t>70</a:t>
            </a:fld>
            <a:endParaRPr lang="en-US" sz="1600" dirty="0"/>
          </a:p>
        </p:txBody>
      </p:sp>
      <p:sp>
        <p:nvSpPr>
          <p:cNvPr id="6" name="Rectangle 3"/>
          <p:cNvSpPr txBox="1">
            <a:spLocks noChangeArrowheads="1"/>
          </p:cNvSpPr>
          <p:nvPr/>
        </p:nvSpPr>
        <p:spPr bwMode="auto">
          <a:xfrm>
            <a:off x="533400" y="4114800"/>
            <a:ext cx="8077200" cy="9906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L="900113" marR="0" lvl="0" indent="-900113" algn="l" defTabSz="914400" rtl="0" eaLnBrk="1" fontAlgn="base" latinLnBrk="0" hangingPunct="1">
              <a:spcBef>
                <a:spcPts val="0"/>
              </a:spcBef>
              <a:spcAft>
                <a:spcPct val="0"/>
              </a:spcAft>
              <a:buClr>
                <a:schemeClr val="accent1"/>
              </a:buClr>
              <a:buSzPct val="65000"/>
              <a:buFont typeface="Wingdings" pitchFamily="2" charset="2"/>
              <a:buNone/>
              <a:tabLst/>
              <a:defRPr/>
            </a:pPr>
            <a:r>
              <a:rPr kumimoji="0" lang="en-US" altLang="zh-TW" sz="2400" b="0" i="0" u="none" strike="noStrike" kern="0" cap="none" spc="0" normalizeH="0" baseline="0" noProof="0" dirty="0" smtClean="0">
                <a:ln>
                  <a:noFill/>
                </a:ln>
                <a:solidFill>
                  <a:srgbClr val="660033"/>
                </a:solidFill>
                <a:effectLst/>
                <a:uLnTx/>
                <a:uFillTx/>
                <a:latin typeface="+mn-lt"/>
                <a:ea typeface="PMingLiU" pitchFamily="18" charset="-120"/>
                <a:cs typeface="+mn-cs"/>
              </a:rPr>
              <a:t>Note:	</a:t>
            </a:r>
            <a:r>
              <a:rPr kumimoji="0" lang="en-US" altLang="zh-TW" sz="2400" b="0" i="0" u="none" strike="noStrike" kern="0" cap="none" spc="0" normalizeH="0" baseline="0" noProof="0" dirty="0" smtClean="0">
                <a:ln>
                  <a:noFill/>
                </a:ln>
                <a:solidFill>
                  <a:schemeClr val="tx1"/>
                </a:solidFill>
                <a:effectLst/>
                <a:uLnTx/>
                <a:uFillTx/>
                <a:latin typeface="+mn-lt"/>
                <a:ea typeface="PMingLiU" pitchFamily="18" charset="-120"/>
                <a:cs typeface="+mn-cs"/>
              </a:rPr>
              <a:t>Balanced Binary Search Tree (BST) will be covered in CS2010 Data Structures and Algorithms II.</a:t>
            </a:r>
            <a:endParaRPr kumimoji="0" lang="en-US" altLang="zh-TW" sz="2400" b="0" i="0" u="none" strike="noStrike" kern="0" cap="none" spc="0" normalizeH="0" baseline="0" noProof="0" dirty="0" smtClean="0">
              <a:ln>
                <a:noFill/>
              </a:ln>
              <a:solidFill>
                <a:srgbClr val="336600"/>
              </a:solidFill>
              <a:effectLst/>
              <a:uLnTx/>
              <a:uFillTx/>
              <a:latin typeface="+mn-lt"/>
              <a:ea typeface="PMingLiU" pitchFamily="18" charset="-120"/>
              <a:cs typeface="+mn-cs"/>
            </a:endParaRPr>
          </a:p>
        </p:txBody>
      </p:sp>
      <p:graphicFrame>
        <p:nvGraphicFramePr>
          <p:cNvPr id="8" name="Group 134"/>
          <p:cNvGraphicFramePr>
            <a:graphicFrameLocks/>
          </p:cNvGraphicFramePr>
          <p:nvPr>
            <p:extLst>
              <p:ext uri="{D42A27DB-BD31-4B8C-83A1-F6EECF244321}">
                <p14:modId xmlns:p14="http://schemas.microsoft.com/office/powerpoint/2010/main" val="336758735"/>
              </p:ext>
            </p:extLst>
          </p:nvPr>
        </p:nvGraphicFramePr>
        <p:xfrm>
          <a:off x="761999" y="1447800"/>
          <a:ext cx="7162801" cy="2437766"/>
        </p:xfrm>
        <a:graphic>
          <a:graphicData uri="http://schemas.openxmlformats.org/drawingml/2006/table">
            <a:tbl>
              <a:tblPr/>
              <a:tblGrid>
                <a:gridCol w="1899869">
                  <a:extLst>
                    <a:ext uri="{9D8B030D-6E8A-4147-A177-3AD203B41FA5}">
                      <a16:colId xmlns:a16="http://schemas.microsoft.com/office/drawing/2014/main" val="20000"/>
                    </a:ext>
                  </a:extLst>
                </a:gridCol>
                <a:gridCol w="1975090">
                  <a:extLst>
                    <a:ext uri="{9D8B030D-6E8A-4147-A177-3AD203B41FA5}">
                      <a16:colId xmlns:a16="http://schemas.microsoft.com/office/drawing/2014/main" val="20001"/>
                    </a:ext>
                  </a:extLst>
                </a:gridCol>
                <a:gridCol w="1643921">
                  <a:extLst>
                    <a:ext uri="{9D8B030D-6E8A-4147-A177-3AD203B41FA5}">
                      <a16:colId xmlns:a16="http://schemas.microsoft.com/office/drawing/2014/main" val="20002"/>
                    </a:ext>
                  </a:extLst>
                </a:gridCol>
                <a:gridCol w="1643921">
                  <a:extLst>
                    <a:ext uri="{9D8B030D-6E8A-4147-A177-3AD203B41FA5}">
                      <a16:colId xmlns:a16="http://schemas.microsoft.com/office/drawing/2014/main" val="20003"/>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400" b="1"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Verdana" pitchFamily="34" charset="0"/>
                        </a:rPr>
                        <a:t>Sorted 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smtClean="0">
                          <a:ln>
                            <a:noFill/>
                          </a:ln>
                          <a:solidFill>
                            <a:srgbClr val="B2B2B2"/>
                          </a:solidFill>
                          <a:effectLst/>
                          <a:latin typeface="Verdana" pitchFamily="34" charset="0"/>
                        </a:rPr>
                        <a:t>Balanced BST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1" i="0" u="none" strike="noStrike" cap="none" normalizeH="0" baseline="0" dirty="0" smtClean="0">
                          <a:ln>
                            <a:noFill/>
                          </a:ln>
                          <a:solidFill>
                            <a:schemeClr val="tx1"/>
                          </a:solidFill>
                          <a:effectLst/>
                          <a:latin typeface="Verdana" pitchFamily="34" charset="0"/>
                        </a:rPr>
                        <a:t>Hashing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78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Insertion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O(</a:t>
                      </a:r>
                      <a:r>
                        <a:rPr kumimoji="0" lang="en-US" sz="2400" b="0" i="1" u="none" strike="noStrike" cap="none" normalizeH="0" baseline="0" dirty="0" smtClean="0">
                          <a:ln>
                            <a:noFill/>
                          </a:ln>
                          <a:solidFill>
                            <a:schemeClr val="tx1"/>
                          </a:solidFill>
                          <a:effectLst/>
                          <a:latin typeface="Verdana" pitchFamily="34" charset="0"/>
                        </a:rPr>
                        <a:t>n</a:t>
                      </a: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B2B2B2"/>
                          </a:solidFill>
                          <a:effectLst/>
                          <a:latin typeface="Verdana" pitchFamily="34" charset="0"/>
                        </a:rPr>
                        <a:t>O(log </a:t>
                      </a:r>
                      <a:r>
                        <a:rPr kumimoji="0" lang="en-US" sz="2400" b="0" i="1" u="none" strike="noStrike" cap="none" normalizeH="0" baseline="0" dirty="0" smtClean="0">
                          <a:ln>
                            <a:noFill/>
                          </a:ln>
                          <a:solidFill>
                            <a:srgbClr val="B2B2B2"/>
                          </a:solidFill>
                          <a:effectLst/>
                          <a:latin typeface="Verdana" pitchFamily="34" charset="0"/>
                        </a:rPr>
                        <a:t>n</a:t>
                      </a:r>
                      <a:r>
                        <a:rPr kumimoji="0" lang="en-US" sz="2400" b="0" i="0" u="none" strike="noStrike" cap="none" normalizeH="0" baseline="0" dirty="0" smtClean="0">
                          <a:ln>
                            <a:noFill/>
                          </a:ln>
                          <a:solidFill>
                            <a:srgbClr val="B2B2B2"/>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FF0000"/>
                          </a:solidFill>
                          <a:effectLst/>
                          <a:latin typeface="Verdana" pitchFamily="34" charset="0"/>
                        </a:rPr>
                        <a:t>O(1)</a:t>
                      </a:r>
                      <a:r>
                        <a:rPr kumimoji="0" lang="en-US" sz="2400" b="0" i="0" u="none" strike="noStrike" cap="none" normalizeH="0" baseline="0" dirty="0" smtClean="0">
                          <a:ln>
                            <a:noFill/>
                          </a:ln>
                          <a:solidFill>
                            <a:schemeClr val="tx1"/>
                          </a:solidFill>
                          <a:effectLst/>
                          <a:latin typeface="Verdana" pitchFamily="34" charset="0"/>
                        </a:rPr>
                        <a:t> </a:t>
                      </a:r>
                      <a:r>
                        <a:rPr kumimoji="0" lang="en-US" sz="2400" b="0" i="0" u="none" strike="noStrike" cap="none" normalizeH="0" baseline="0" dirty="0" err="1" smtClean="0">
                          <a:ln>
                            <a:noFill/>
                          </a:ln>
                          <a:solidFill>
                            <a:srgbClr val="FF0000"/>
                          </a:solidFill>
                          <a:effectLst/>
                          <a:latin typeface="Verdana" pitchFamily="34" charset="0"/>
                        </a:rPr>
                        <a:t>avg</a:t>
                      </a:r>
                      <a:endParaRPr kumimoji="0" lang="en-US" sz="2400" b="0" i="0" u="none" strike="noStrike" cap="none" normalizeH="0" baseline="0" dirty="0" smtClean="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Deletion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O(</a:t>
                      </a:r>
                      <a:r>
                        <a:rPr kumimoji="0" lang="en-US" sz="2400" b="0" i="1" u="none" strike="noStrike" cap="none" normalizeH="0" baseline="0" dirty="0" smtClean="0">
                          <a:ln>
                            <a:noFill/>
                          </a:ln>
                          <a:solidFill>
                            <a:schemeClr val="tx1"/>
                          </a:solidFill>
                          <a:effectLst/>
                          <a:latin typeface="Verdana" pitchFamily="34" charset="0"/>
                        </a:rPr>
                        <a:t>n</a:t>
                      </a: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B2B2B2"/>
                          </a:solidFill>
                          <a:effectLst/>
                          <a:latin typeface="Verdana" pitchFamily="34" charset="0"/>
                        </a:rPr>
                        <a:t>O(log </a:t>
                      </a:r>
                      <a:r>
                        <a:rPr kumimoji="0" lang="en-US" sz="2400" b="0" i="1" u="none" strike="noStrike" cap="none" normalizeH="0" baseline="0" dirty="0" smtClean="0">
                          <a:ln>
                            <a:noFill/>
                          </a:ln>
                          <a:solidFill>
                            <a:srgbClr val="B2B2B2"/>
                          </a:solidFill>
                          <a:effectLst/>
                          <a:latin typeface="Verdana" pitchFamily="34" charset="0"/>
                        </a:rPr>
                        <a:t>n</a:t>
                      </a:r>
                      <a:r>
                        <a:rPr kumimoji="0" lang="en-US" sz="2400" b="0" i="0" u="none" strike="noStrike" cap="none" normalizeH="0" baseline="0" dirty="0" smtClean="0">
                          <a:ln>
                            <a:noFill/>
                          </a:ln>
                          <a:solidFill>
                            <a:srgbClr val="B2B2B2"/>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FF0000"/>
                          </a:solidFill>
                          <a:effectLst/>
                          <a:latin typeface="Verdana" pitchFamily="34" charset="0"/>
                        </a:rPr>
                        <a:t>O(1)</a:t>
                      </a:r>
                      <a:r>
                        <a:rPr kumimoji="0" lang="en-US" sz="2400" b="0" i="0" u="none" strike="noStrike" cap="none" normalizeH="0" baseline="0" dirty="0" smtClean="0">
                          <a:ln>
                            <a:noFill/>
                          </a:ln>
                          <a:solidFill>
                            <a:schemeClr val="tx1"/>
                          </a:solidFill>
                          <a:effectLst/>
                          <a:latin typeface="Verdana" pitchFamily="34" charset="0"/>
                        </a:rPr>
                        <a:t> </a:t>
                      </a:r>
                      <a:r>
                        <a:rPr kumimoji="0" lang="en-US" sz="2400" b="0" i="0" u="none" strike="noStrike" cap="none" normalizeH="0" baseline="0" dirty="0" err="1" smtClean="0">
                          <a:ln>
                            <a:noFill/>
                          </a:ln>
                          <a:solidFill>
                            <a:srgbClr val="FF0000"/>
                          </a:solidFill>
                          <a:effectLst/>
                          <a:latin typeface="Verdana" pitchFamily="34" charset="0"/>
                        </a:rPr>
                        <a:t>avg</a:t>
                      </a:r>
                      <a:endParaRPr kumimoji="0" lang="en-US" sz="2400" b="0" i="0" u="none" strike="noStrike" cap="none" normalizeH="0" baseline="0" dirty="0" smtClean="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1" i="0" u="none" strike="noStrike" cap="none" normalizeH="0" baseline="0" smtClean="0">
                          <a:ln>
                            <a:noFill/>
                          </a:ln>
                          <a:solidFill>
                            <a:schemeClr val="tx1"/>
                          </a:solidFill>
                          <a:effectLst/>
                          <a:latin typeface="Verdana" pitchFamily="34" charset="0"/>
                        </a:rPr>
                        <a:t>Retrieval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Verdana" pitchFamily="34" charset="0"/>
                        </a:rPr>
                        <a:t>O(log </a:t>
                      </a:r>
                      <a:r>
                        <a:rPr kumimoji="0" lang="en-US" sz="2400" b="0" i="1" u="none" strike="noStrike" cap="none" normalizeH="0" baseline="0" dirty="0" smtClean="0">
                          <a:ln>
                            <a:noFill/>
                          </a:ln>
                          <a:solidFill>
                            <a:schemeClr val="tx1"/>
                          </a:solidFill>
                          <a:effectLst/>
                          <a:latin typeface="Verdana" pitchFamily="34" charset="0"/>
                        </a:rPr>
                        <a:t>n</a:t>
                      </a:r>
                      <a:r>
                        <a:rPr kumimoji="0" lang="en-US" sz="2400" b="0" i="0" u="none" strike="noStrike" cap="none" normalizeH="0" baseline="0" dirty="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B2B2B2"/>
                          </a:solidFill>
                          <a:effectLst/>
                          <a:latin typeface="Verdana" pitchFamily="34" charset="0"/>
                        </a:rPr>
                        <a:t>O(log </a:t>
                      </a:r>
                      <a:r>
                        <a:rPr kumimoji="0" lang="en-US" sz="2400" b="0" i="1" u="none" strike="noStrike" cap="none" normalizeH="0" baseline="0" dirty="0" smtClean="0">
                          <a:ln>
                            <a:noFill/>
                          </a:ln>
                          <a:solidFill>
                            <a:srgbClr val="B2B2B2"/>
                          </a:solidFill>
                          <a:effectLst/>
                          <a:latin typeface="Verdana" pitchFamily="34" charset="0"/>
                        </a:rPr>
                        <a:t>n</a:t>
                      </a:r>
                      <a:r>
                        <a:rPr kumimoji="0" lang="en-US" sz="2400" b="0" i="0" u="none" strike="noStrike" cap="none" normalizeH="0" baseline="0" dirty="0" smtClean="0">
                          <a:ln>
                            <a:noFill/>
                          </a:ln>
                          <a:solidFill>
                            <a:srgbClr val="B2B2B2"/>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smtClean="0">
                          <a:ln>
                            <a:noFill/>
                          </a:ln>
                          <a:solidFill>
                            <a:srgbClr val="FF0000"/>
                          </a:solidFill>
                          <a:effectLst/>
                          <a:latin typeface="Verdana" pitchFamily="34" charset="0"/>
                        </a:rPr>
                        <a:t>O(1)</a:t>
                      </a:r>
                      <a:r>
                        <a:rPr kumimoji="0" lang="en-US" sz="2400" b="0" i="0" u="none" strike="noStrike" cap="none" normalizeH="0" baseline="0" dirty="0" smtClean="0">
                          <a:ln>
                            <a:noFill/>
                          </a:ln>
                          <a:solidFill>
                            <a:schemeClr val="tx1"/>
                          </a:solidFill>
                          <a:effectLst/>
                          <a:latin typeface="Verdana" pitchFamily="34" charset="0"/>
                        </a:rPr>
                        <a:t> </a:t>
                      </a:r>
                      <a:r>
                        <a:rPr kumimoji="0" lang="en-US" sz="2400" b="0" i="0" u="none" strike="noStrike" cap="none" normalizeH="0" baseline="0" dirty="0" err="1" smtClean="0">
                          <a:ln>
                            <a:noFill/>
                          </a:ln>
                          <a:solidFill>
                            <a:srgbClr val="FF0000"/>
                          </a:solidFill>
                          <a:effectLst/>
                          <a:latin typeface="Verdana" pitchFamily="34" charset="0"/>
                        </a:rPr>
                        <a:t>avg</a:t>
                      </a:r>
                      <a:endParaRPr kumimoji="0" lang="en-US" sz="2400" b="0" i="0" u="none" strike="noStrike" cap="none" normalizeH="0" baseline="0" dirty="0" smtClean="0">
                        <a:ln>
                          <a:noFill/>
                        </a:ln>
                        <a:solidFill>
                          <a:srgbClr val="FF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bl>
          </a:graphicData>
        </a:graphic>
      </p:graphicFrame>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28600"/>
            <a:ext cx="8229600" cy="914400"/>
          </a:xfrm>
        </p:spPr>
        <p:txBody>
          <a:bodyPr/>
          <a:lstStyle/>
          <a:p>
            <a:r>
              <a:rPr lang="en-US" sz="3600" dirty="0" smtClean="0">
                <a:solidFill>
                  <a:srgbClr val="C00000"/>
                </a:solidFill>
                <a:latin typeface="Britannic Bold" pitchFamily="34" charset="0"/>
              </a:rPr>
              <a:t>5 </a:t>
            </a:r>
            <a:r>
              <a:rPr lang="en-US" sz="3600" dirty="0" smtClean="0">
                <a:latin typeface="Britannic Bold" pitchFamily="34" charset="0"/>
              </a:rPr>
              <a:t>Summary</a:t>
            </a:r>
          </a:p>
        </p:txBody>
      </p:sp>
      <p:sp>
        <p:nvSpPr>
          <p:cNvPr id="4100" name="Rectangle 3"/>
          <p:cNvSpPr>
            <a:spLocks noGrp="1" noChangeArrowheads="1"/>
          </p:cNvSpPr>
          <p:nvPr>
            <p:ph idx="1"/>
          </p:nvPr>
        </p:nvSpPr>
        <p:spPr>
          <a:xfrm>
            <a:off x="457200" y="1219200"/>
            <a:ext cx="8229600" cy="4495800"/>
          </a:xfrm>
        </p:spPr>
        <p:txBody>
          <a:bodyPr/>
          <a:lstStyle/>
          <a:p>
            <a:pPr>
              <a:spcBef>
                <a:spcPts val="600"/>
              </a:spcBef>
            </a:pPr>
            <a:r>
              <a:rPr lang="en-US" dirty="0" smtClean="0"/>
              <a:t>How to hash? </a:t>
            </a:r>
            <a:r>
              <a:rPr lang="en-US" sz="2400" dirty="0" smtClean="0"/>
              <a:t>Criteria for good hash functions?</a:t>
            </a:r>
          </a:p>
          <a:p>
            <a:pPr>
              <a:spcBef>
                <a:spcPts val="600"/>
              </a:spcBef>
            </a:pPr>
            <a:r>
              <a:rPr lang="en-US" dirty="0" smtClean="0"/>
              <a:t>How to </a:t>
            </a:r>
            <a:r>
              <a:rPr lang="en-US" dirty="0" smtClean="0">
                <a:solidFill>
                  <a:srgbClr val="C00000"/>
                </a:solidFill>
              </a:rPr>
              <a:t>resolve collision</a:t>
            </a:r>
            <a:r>
              <a:rPr lang="en-US" dirty="0" smtClean="0"/>
              <a:t>? </a:t>
            </a:r>
          </a:p>
          <a:p>
            <a:pPr>
              <a:spcBef>
                <a:spcPts val="0"/>
              </a:spcBef>
              <a:buNone/>
            </a:pPr>
            <a:r>
              <a:rPr lang="en-US" dirty="0" smtClean="0"/>
              <a:t>   </a:t>
            </a:r>
            <a:r>
              <a:rPr lang="en-US" dirty="0" smtClean="0">
                <a:solidFill>
                  <a:srgbClr val="0000FF"/>
                </a:solidFill>
              </a:rPr>
              <a:t>Collision resolution techniques</a:t>
            </a:r>
            <a:r>
              <a:rPr lang="en-US" dirty="0" smtClean="0"/>
              <a:t>:</a:t>
            </a:r>
          </a:p>
          <a:p>
            <a:pPr marL="989013" lvl="1">
              <a:spcBef>
                <a:spcPts val="0"/>
              </a:spcBef>
            </a:pPr>
            <a:r>
              <a:rPr lang="en-US" dirty="0" smtClean="0">
                <a:solidFill>
                  <a:srgbClr val="006600"/>
                </a:solidFill>
              </a:rPr>
              <a:t>separate chaining</a:t>
            </a:r>
          </a:p>
          <a:p>
            <a:pPr marL="989013" lvl="1">
              <a:spcBef>
                <a:spcPts val="0"/>
              </a:spcBef>
            </a:pPr>
            <a:r>
              <a:rPr lang="en-US" dirty="0" smtClean="0">
                <a:solidFill>
                  <a:srgbClr val="006600"/>
                </a:solidFill>
              </a:rPr>
              <a:t>linear probing</a:t>
            </a:r>
          </a:p>
          <a:p>
            <a:pPr marL="989013" lvl="1">
              <a:spcBef>
                <a:spcPts val="0"/>
              </a:spcBef>
            </a:pPr>
            <a:r>
              <a:rPr lang="en-US" dirty="0" smtClean="0">
                <a:solidFill>
                  <a:srgbClr val="006600"/>
                </a:solidFill>
              </a:rPr>
              <a:t>quadratic probing</a:t>
            </a:r>
          </a:p>
          <a:p>
            <a:pPr marL="989013" lvl="1">
              <a:spcBef>
                <a:spcPts val="0"/>
              </a:spcBef>
            </a:pPr>
            <a:r>
              <a:rPr lang="en-US" dirty="0" smtClean="0">
                <a:solidFill>
                  <a:srgbClr val="006600"/>
                </a:solidFill>
              </a:rPr>
              <a:t>double hashing</a:t>
            </a:r>
          </a:p>
          <a:p>
            <a:pPr>
              <a:spcBef>
                <a:spcPts val="600"/>
              </a:spcBef>
            </a:pPr>
            <a:r>
              <a:rPr lang="en-US" dirty="0" smtClean="0">
                <a:solidFill>
                  <a:srgbClr val="0000FF"/>
                </a:solidFill>
              </a:rPr>
              <a:t>Problem on deletions</a:t>
            </a:r>
          </a:p>
          <a:p>
            <a:pPr>
              <a:spcBef>
                <a:spcPts val="600"/>
              </a:spcBef>
            </a:pPr>
            <a:r>
              <a:rPr lang="en-US" dirty="0" smtClean="0">
                <a:solidFill>
                  <a:srgbClr val="C00000"/>
                </a:solidFill>
              </a:rPr>
              <a:t>Primary</a:t>
            </a:r>
            <a:r>
              <a:rPr lang="en-US" dirty="0" smtClean="0"/>
              <a:t> clustering and </a:t>
            </a:r>
            <a:r>
              <a:rPr lang="en-US" dirty="0" smtClean="0">
                <a:solidFill>
                  <a:srgbClr val="C00000"/>
                </a:solidFill>
              </a:rPr>
              <a:t>secondary</a:t>
            </a:r>
            <a:r>
              <a:rPr lang="en-US" dirty="0" smtClean="0"/>
              <a:t> clustering. </a:t>
            </a:r>
            <a:endParaRPr lang="en-US" dirty="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71</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a:xfrm>
            <a:off x="914400" y="1524000"/>
            <a:ext cx="7848600" cy="1752600"/>
          </a:xfrm>
        </p:spPr>
        <p:txBody>
          <a:bodyPr/>
          <a:lstStyle/>
          <a:p>
            <a:pPr eaLnBrk="1" hangingPunct="1"/>
            <a:r>
              <a:rPr lang="en-US" sz="4400" dirty="0" smtClean="0">
                <a:solidFill>
                  <a:srgbClr val="C00000"/>
                </a:solidFill>
                <a:latin typeface="Britannic Bold" pitchFamily="34" charset="0"/>
              </a:rPr>
              <a:t>6</a:t>
            </a:r>
            <a:r>
              <a:rPr lang="en-US" sz="4400" dirty="0" smtClean="0">
                <a:latin typeface="Britannic Bold" pitchFamily="34" charset="0"/>
              </a:rPr>
              <a:t> </a:t>
            </a:r>
            <a:r>
              <a:rPr lang="en-US" sz="4400" smtClean="0">
                <a:latin typeface="Britannic Bold" pitchFamily="34" charset="0"/>
              </a:rPr>
              <a:t>Java HashMap </a:t>
            </a:r>
            <a:r>
              <a:rPr lang="en-US" sz="4400" dirty="0" smtClean="0">
                <a:latin typeface="Britannic Bold" pitchFamily="34" charset="0"/>
              </a:rPr>
              <a:t>Class</a:t>
            </a:r>
          </a:p>
        </p:txBody>
      </p:sp>
      <p:sp>
        <p:nvSpPr>
          <p:cNvPr id="33795" name="Rectangle 5"/>
          <p:cNvSpPr>
            <a:spLocks noGrp="1" noChangeArrowheads="1"/>
          </p:cNvSpPr>
          <p:nvPr>
            <p:ph type="subTitle" idx="1"/>
          </p:nvPr>
        </p:nvSpPr>
        <p:spPr/>
        <p:txBody>
          <a:bodyPr/>
          <a:lstStyle/>
          <a:p>
            <a:pPr eaLnBrk="1" hangingPunct="1"/>
            <a:endParaRPr lang="en-US"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81000"/>
            <a:ext cx="8229600" cy="762000"/>
          </a:xfrm>
        </p:spPr>
        <p:txBody>
          <a:bodyPr/>
          <a:lstStyle/>
          <a:p>
            <a:r>
              <a:rPr lang="en-US" sz="3600" dirty="0" smtClean="0">
                <a:solidFill>
                  <a:srgbClr val="C00000"/>
                </a:solidFill>
                <a:latin typeface="Britannic Bold" pitchFamily="34" charset="0"/>
              </a:rPr>
              <a:t>6 </a:t>
            </a:r>
            <a:r>
              <a:rPr lang="en-US" sz="3600" dirty="0" smtClean="0">
                <a:latin typeface="Britannic Bold" pitchFamily="34" charset="0"/>
              </a:rPr>
              <a:t>Class </a:t>
            </a:r>
            <a:r>
              <a:rPr lang="en-US" sz="3600" dirty="0" err="1" smtClean="0">
                <a:latin typeface="Britannic Bold" pitchFamily="34" charset="0"/>
              </a:rPr>
              <a:t>HashMap</a:t>
            </a:r>
            <a:r>
              <a:rPr lang="en-US" sz="3600" dirty="0" smtClean="0">
                <a:latin typeface="Britannic Bold" pitchFamily="34" charset="0"/>
              </a:rPr>
              <a:t> &lt;K, V&gt;</a:t>
            </a:r>
          </a:p>
        </p:txBody>
      </p:sp>
      <p:sp>
        <p:nvSpPr>
          <p:cNvPr id="4100" name="Rectangle 3"/>
          <p:cNvSpPr>
            <a:spLocks noGrp="1" noChangeArrowheads="1"/>
          </p:cNvSpPr>
          <p:nvPr>
            <p:ph idx="1"/>
          </p:nvPr>
        </p:nvSpPr>
        <p:spPr>
          <a:xfrm>
            <a:off x="381000" y="2819400"/>
            <a:ext cx="8534400" cy="3429000"/>
          </a:xfrm>
        </p:spPr>
        <p:txBody>
          <a:bodyPr/>
          <a:lstStyle/>
          <a:p>
            <a:pPr>
              <a:spcBef>
                <a:spcPts val="600"/>
              </a:spcBef>
            </a:pPr>
            <a:r>
              <a:rPr lang="en-US" sz="2200" dirty="0" smtClean="0"/>
              <a:t>This class implements </a:t>
            </a:r>
            <a:r>
              <a:rPr lang="en-US" sz="2200" smtClean="0"/>
              <a:t>a hash map, </a:t>
            </a:r>
            <a:r>
              <a:rPr lang="en-US" sz="2200" dirty="0" smtClean="0"/>
              <a:t>which maps </a:t>
            </a:r>
            <a:r>
              <a:rPr lang="en-US" sz="2200" dirty="0" smtClean="0">
                <a:solidFill>
                  <a:srgbClr val="FF0000"/>
                </a:solidFill>
              </a:rPr>
              <a:t>keys</a:t>
            </a:r>
            <a:r>
              <a:rPr lang="en-US" sz="2200" dirty="0" smtClean="0"/>
              <a:t> to </a:t>
            </a:r>
            <a:r>
              <a:rPr lang="en-US" sz="2200" dirty="0" smtClean="0">
                <a:solidFill>
                  <a:srgbClr val="FF0000"/>
                </a:solidFill>
              </a:rPr>
              <a:t>values</a:t>
            </a:r>
            <a:r>
              <a:rPr lang="en-US" sz="2200" dirty="0" smtClean="0"/>
              <a:t>. Any non-null object can be used as a key or as a value. </a:t>
            </a:r>
          </a:p>
          <a:p>
            <a:pPr lvl="1">
              <a:spcBef>
                <a:spcPts val="0"/>
              </a:spcBef>
              <a:buNone/>
            </a:pPr>
            <a:r>
              <a:rPr lang="en-US" sz="2000" dirty="0" smtClean="0"/>
              <a:t>   </a:t>
            </a:r>
            <a:r>
              <a:rPr lang="en-US" sz="2000" b="1" dirty="0" smtClean="0">
                <a:solidFill>
                  <a:srgbClr val="0033CC"/>
                </a:solidFill>
              </a:rPr>
              <a:t>e.g.</a:t>
            </a:r>
            <a:r>
              <a:rPr lang="en-US" sz="2000" dirty="0" smtClean="0"/>
              <a:t> We can create a </a:t>
            </a:r>
            <a:r>
              <a:rPr lang="en-US" sz="2000" smtClean="0"/>
              <a:t>hash map </a:t>
            </a:r>
            <a:r>
              <a:rPr lang="en-US" sz="2000" dirty="0" smtClean="0"/>
              <a:t>that maps people names to their ages. It uses  the names as keys, and the ages as the values.</a:t>
            </a:r>
          </a:p>
          <a:p>
            <a:pPr>
              <a:spcBef>
                <a:spcPts val="600"/>
              </a:spcBef>
            </a:pPr>
            <a:r>
              <a:rPr lang="en-US" sz="2200" smtClean="0"/>
              <a:t>The </a:t>
            </a:r>
            <a:r>
              <a:rPr lang="en-US" sz="2200" smtClean="0">
                <a:solidFill>
                  <a:srgbClr val="0000CC"/>
                </a:solidFill>
              </a:rPr>
              <a:t>AbstractMap </a:t>
            </a:r>
            <a:r>
              <a:rPr lang="en-US" sz="2200" smtClean="0"/>
              <a:t>is an abstract class that provides a skeletal implementation of the </a:t>
            </a:r>
            <a:r>
              <a:rPr lang="en-US" sz="2200" smtClean="0">
                <a:solidFill>
                  <a:srgbClr val="0000FF"/>
                </a:solidFill>
              </a:rPr>
              <a:t>Map</a:t>
            </a:r>
            <a:r>
              <a:rPr lang="en-US" sz="2200" smtClean="0"/>
              <a:t> interface. </a:t>
            </a:r>
            <a:endParaRPr lang="en-US" sz="2200" dirty="0" smtClean="0"/>
          </a:p>
          <a:p>
            <a:pPr>
              <a:spcBef>
                <a:spcPts val="600"/>
              </a:spcBef>
            </a:pPr>
            <a:r>
              <a:rPr lang="en-US" sz="2200" dirty="0" smtClean="0"/>
              <a:t>Generally, the default </a:t>
            </a:r>
            <a:r>
              <a:rPr lang="en-US" sz="2200" dirty="0" smtClean="0">
                <a:solidFill>
                  <a:srgbClr val="CC0000"/>
                </a:solidFill>
              </a:rPr>
              <a:t>load factor</a:t>
            </a:r>
            <a:r>
              <a:rPr lang="en-US" sz="2200" dirty="0" smtClean="0"/>
              <a:t> (</a:t>
            </a:r>
            <a:r>
              <a:rPr lang="en-US" sz="2200" dirty="0" smtClean="0">
                <a:solidFill>
                  <a:srgbClr val="CC0000"/>
                </a:solidFill>
              </a:rPr>
              <a:t>0.75</a:t>
            </a:r>
            <a:r>
              <a:rPr lang="en-US" sz="2200" dirty="0" smtClean="0"/>
              <a:t>) offers a good tradeoff between time and space costs. </a:t>
            </a:r>
          </a:p>
          <a:p>
            <a:pPr>
              <a:spcBef>
                <a:spcPts val="600"/>
              </a:spcBef>
            </a:pPr>
            <a:r>
              <a:rPr lang="en-US" sz="2200" dirty="0" smtClean="0"/>
              <a:t>The </a:t>
            </a:r>
            <a:r>
              <a:rPr lang="en-US" sz="2200" smtClean="0"/>
              <a:t>default HashMap capacity is </a:t>
            </a:r>
            <a:r>
              <a:rPr lang="en-US" sz="2200" smtClean="0">
                <a:solidFill>
                  <a:srgbClr val="A50021"/>
                </a:solidFill>
              </a:rPr>
              <a:t>16</a:t>
            </a:r>
            <a:r>
              <a:rPr lang="en-US" sz="2200" smtClean="0"/>
              <a:t>.</a:t>
            </a:r>
            <a:endParaRPr lang="en-US" sz="22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73</a:t>
            </a:fld>
            <a:endParaRPr lang="en-US" sz="1600" dirty="0"/>
          </a:p>
        </p:txBody>
      </p:sp>
      <p:sp>
        <p:nvSpPr>
          <p:cNvPr id="9" name="Rectangle 3"/>
          <p:cNvSpPr txBox="1">
            <a:spLocks noChangeArrowheads="1"/>
          </p:cNvSpPr>
          <p:nvPr/>
        </p:nvSpPr>
        <p:spPr bwMode="auto">
          <a:xfrm>
            <a:off x="838200" y="1219200"/>
            <a:ext cx="7696200" cy="13716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L="179388"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public </a:t>
            </a:r>
            <a:r>
              <a:rPr kumimoji="0" lang="en-US" sz="2400" b="0" i="0" u="none" strike="noStrike" kern="0" cap="none" spc="0" normalizeH="0" baseline="0" noProof="0" smtClean="0">
                <a:ln>
                  <a:noFill/>
                </a:ln>
                <a:solidFill>
                  <a:schemeClr val="tx1"/>
                </a:solidFill>
                <a:effectLst/>
                <a:uLnTx/>
                <a:uFillTx/>
                <a:latin typeface="+mn-lt"/>
                <a:ea typeface="+mn-ea"/>
                <a:cs typeface="+mn-cs"/>
              </a:rPr>
              <a:t>class </a:t>
            </a:r>
            <a:r>
              <a:rPr kumimoji="0" lang="en-US" sz="2400" b="1" i="0" u="none" strike="noStrike" kern="0" cap="none" spc="0" normalizeH="0" baseline="0" noProof="0" smtClean="0">
                <a:ln>
                  <a:noFill/>
                </a:ln>
                <a:solidFill>
                  <a:schemeClr val="tx1"/>
                </a:solidFill>
                <a:effectLst/>
                <a:uLnTx/>
                <a:uFillTx/>
                <a:latin typeface="+mn-lt"/>
                <a:ea typeface="+mn-ea"/>
                <a:cs typeface="+mn-cs"/>
              </a:rPr>
              <a:t>HashMap&lt;K,V</a:t>
            </a:r>
            <a:r>
              <a:rPr kumimoji="0" lang="en-US" sz="2400" b="1" i="0" u="none" strike="noStrike" kern="0" cap="none" spc="0" normalizeH="0" baseline="0" noProof="0" dirty="0" smtClean="0">
                <a:ln>
                  <a:noFill/>
                </a:ln>
                <a:solidFill>
                  <a:schemeClr val="tx1"/>
                </a:solidFill>
                <a:effectLst/>
                <a:uLnTx/>
                <a:uFillTx/>
                <a:latin typeface="+mn-lt"/>
                <a:ea typeface="+mn-ea"/>
                <a:cs typeface="+mn-cs"/>
              </a:rPr>
              <a:t>&gt;</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179388"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lang="en-US" sz="2400" kern="0" noProof="0" dirty="0" smtClean="0">
                <a:solidFill>
                  <a:schemeClr val="tx1"/>
                </a:solidFill>
              </a:rPr>
              <a:t>  </a:t>
            </a:r>
            <a:r>
              <a:rPr kumimoji="0" lang="en-US" sz="2400" b="0" i="0" u="none" strike="noStrike" kern="0" cap="none" spc="0" normalizeH="0" baseline="0" noProof="0" smtClean="0">
                <a:ln>
                  <a:noFill/>
                </a:ln>
                <a:solidFill>
                  <a:schemeClr val="tx1"/>
                </a:solidFill>
                <a:effectLst/>
                <a:uLnTx/>
                <a:uFillTx/>
                <a:latin typeface="+mn-lt"/>
                <a:ea typeface="+mn-ea"/>
                <a:cs typeface="+mn-cs"/>
              </a:rPr>
              <a:t>extends AbstractMap&lt;K,V</a:t>
            </a:r>
            <a:r>
              <a:rPr kumimoji="0" lang="en-US" sz="2400" b="0" i="0" u="none" strike="noStrike" kern="0" cap="none" spc="0" normalizeH="0" baseline="0" noProof="0" dirty="0" smtClean="0">
                <a:ln>
                  <a:noFill/>
                </a:ln>
                <a:solidFill>
                  <a:schemeClr val="tx1"/>
                </a:solidFill>
                <a:effectLst/>
                <a:uLnTx/>
                <a:uFillTx/>
                <a:latin typeface="+mn-lt"/>
                <a:ea typeface="+mn-ea"/>
                <a:cs typeface="+mn-cs"/>
              </a:rPr>
              <a:t>&gt;</a:t>
            </a:r>
          </a:p>
          <a:p>
            <a:pPr marL="179388" marR="0" lvl="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implements Map&lt;K,V&gt;, </a:t>
            </a:r>
            <a:r>
              <a:rPr kumimoji="0" lang="en-US" sz="2400" b="0" i="0" u="none" strike="noStrike" kern="0" cap="none" spc="0" normalizeH="0" baseline="0" noProof="0" dirty="0" err="1" smtClean="0">
                <a:ln>
                  <a:noFill/>
                </a:ln>
                <a:solidFill>
                  <a:schemeClr val="tx1"/>
                </a:solidFill>
                <a:effectLst/>
                <a:uLnTx/>
                <a:uFillTx/>
                <a:latin typeface="+mn-lt"/>
                <a:ea typeface="+mn-ea"/>
                <a:cs typeface="+mn-cs"/>
                <a:hlinkClick r:id="rId3" tooltip="interface in java.lang"/>
              </a:rPr>
              <a:t>Cloneable</a:t>
            </a: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err="1" smtClean="0">
                <a:ln>
                  <a:noFill/>
                </a:ln>
                <a:solidFill>
                  <a:schemeClr val="tx1"/>
                </a:solidFill>
                <a:effectLst/>
                <a:uLnTx/>
                <a:uFillTx/>
                <a:latin typeface="+mn-lt"/>
                <a:ea typeface="+mn-ea"/>
                <a:cs typeface="+mn-cs"/>
                <a:hlinkClick r:id="rId4" tooltip="interface in java.io"/>
              </a:rPr>
              <a:t>Serializable</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0" name="Text Box 20"/>
          <p:cNvSpPr txBox="1">
            <a:spLocks noChangeArrowheads="1"/>
          </p:cNvSpPr>
          <p:nvPr/>
        </p:nvSpPr>
        <p:spPr bwMode="auto">
          <a:xfrm>
            <a:off x="381000" y="152400"/>
            <a:ext cx="1813317"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err="1" smtClean="0"/>
              <a:t>java.util.HaspMap</a:t>
            </a:r>
            <a:endParaRPr lang="en-US" sz="160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extLst>
      <p:ext uri="{BB962C8B-B14F-4D97-AF65-F5344CB8AC3E}">
        <p14:creationId xmlns:p14="http://schemas.microsoft.com/office/powerpoint/2010/main" val="21608185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a:xfrm>
            <a:off x="381000" y="1143000"/>
            <a:ext cx="8534400" cy="5029200"/>
          </a:xfrm>
        </p:spPr>
        <p:txBody>
          <a:bodyPr/>
          <a:lstStyle/>
          <a:p>
            <a:pPr>
              <a:spcBef>
                <a:spcPts val="600"/>
              </a:spcBef>
            </a:pPr>
            <a:r>
              <a:rPr lang="en-US" sz="2400" b="1" smtClean="0">
                <a:solidFill>
                  <a:srgbClr val="0000FF"/>
                </a:solidFill>
              </a:rPr>
              <a:t>Constructors </a:t>
            </a:r>
            <a:r>
              <a:rPr lang="en-US" sz="2400" smtClean="0"/>
              <a:t>summary </a:t>
            </a:r>
            <a:endParaRPr lang="en-US" sz="2400" dirty="0" smtClean="0"/>
          </a:p>
          <a:p>
            <a:pPr lvl="1">
              <a:spcBef>
                <a:spcPts val="600"/>
              </a:spcBef>
              <a:tabLst>
                <a:tab pos="1074738" algn="l"/>
              </a:tabLst>
            </a:pPr>
            <a:r>
              <a:rPr lang="en-US" sz="2000" smtClean="0">
                <a:solidFill>
                  <a:srgbClr val="0000FF"/>
                </a:solidFill>
                <a:latin typeface="Lucida Console" pitchFamily="49" charset="0"/>
              </a:rPr>
              <a:t>HashMap() </a:t>
            </a:r>
            <a:endParaRPr lang="en-US" sz="2000" dirty="0" smtClean="0">
              <a:solidFill>
                <a:srgbClr val="0000FF"/>
              </a:solidFill>
            </a:endParaRPr>
          </a:p>
          <a:p>
            <a:pPr marL="989013" lvl="2" indent="0">
              <a:spcBef>
                <a:spcPts val="0"/>
              </a:spcBef>
              <a:buNone/>
            </a:pPr>
            <a:r>
              <a:rPr lang="en-US" sz="1800" smtClean="0"/>
              <a:t>Constructs an empty HashMap </a:t>
            </a:r>
            <a:r>
              <a:rPr lang="en-US" sz="1800" dirty="0" smtClean="0"/>
              <a:t>with a default initial capacity </a:t>
            </a:r>
            <a:r>
              <a:rPr lang="en-US" sz="1800" smtClean="0"/>
              <a:t>(</a:t>
            </a:r>
            <a:r>
              <a:rPr lang="en-US" sz="1800" smtClean="0">
                <a:solidFill>
                  <a:srgbClr val="CC0000"/>
                </a:solidFill>
              </a:rPr>
              <a:t>16</a:t>
            </a:r>
            <a:r>
              <a:rPr lang="en-US" sz="1800" smtClean="0"/>
              <a:t>) and the default load </a:t>
            </a:r>
            <a:r>
              <a:rPr lang="en-US" sz="1800" dirty="0" smtClean="0"/>
              <a:t>factor of </a:t>
            </a:r>
            <a:r>
              <a:rPr lang="en-US" sz="1800" dirty="0" smtClean="0">
                <a:solidFill>
                  <a:srgbClr val="CC0000"/>
                </a:solidFill>
              </a:rPr>
              <a:t>0.75</a:t>
            </a:r>
            <a:r>
              <a:rPr lang="en-US" sz="1800" dirty="0" smtClean="0"/>
              <a:t>.</a:t>
            </a:r>
          </a:p>
          <a:p>
            <a:pPr lvl="1">
              <a:spcBef>
                <a:spcPts val="1200"/>
              </a:spcBef>
            </a:pPr>
            <a:r>
              <a:rPr lang="en-US" sz="2000" smtClean="0">
                <a:solidFill>
                  <a:srgbClr val="0000FF"/>
                </a:solidFill>
                <a:latin typeface="Lucida Console" pitchFamily="49" charset="0"/>
              </a:rPr>
              <a:t>HashMap(int</a:t>
            </a:r>
            <a:r>
              <a:rPr lang="en-US" sz="2000" dirty="0" smtClean="0">
                <a:solidFill>
                  <a:srgbClr val="0033CC"/>
                </a:solidFill>
                <a:latin typeface="Lucida Console" pitchFamily="49" charset="0"/>
              </a:rPr>
              <a:t> </a:t>
            </a:r>
            <a:r>
              <a:rPr lang="en-US" sz="2000" dirty="0" err="1" smtClean="0">
                <a:solidFill>
                  <a:srgbClr val="800000"/>
                </a:solidFill>
                <a:latin typeface="Lucida Console" pitchFamily="49" charset="0"/>
              </a:rPr>
              <a:t>initialCapacity</a:t>
            </a:r>
            <a:r>
              <a:rPr lang="en-US" sz="2000" dirty="0" smtClean="0">
                <a:solidFill>
                  <a:srgbClr val="0000FF"/>
                </a:solidFill>
                <a:latin typeface="Lucida Console" pitchFamily="49" charset="0"/>
              </a:rPr>
              <a:t>)</a:t>
            </a:r>
            <a:r>
              <a:rPr lang="en-US" sz="2000" dirty="0" smtClean="0">
                <a:solidFill>
                  <a:srgbClr val="0033CC"/>
                </a:solidFill>
                <a:latin typeface="Lucida Console" pitchFamily="49" charset="0"/>
              </a:rPr>
              <a:t> </a:t>
            </a:r>
            <a:endParaRPr lang="en-US" sz="2000" dirty="0" smtClean="0">
              <a:solidFill>
                <a:srgbClr val="0033CC"/>
              </a:solidFill>
            </a:endParaRPr>
          </a:p>
          <a:p>
            <a:pPr marL="989013" lvl="2" indent="0">
              <a:spcBef>
                <a:spcPts val="0"/>
              </a:spcBef>
              <a:buNone/>
            </a:pPr>
            <a:r>
              <a:rPr lang="en-US" sz="1800" smtClean="0"/>
              <a:t>Constructs an empty HashMap </a:t>
            </a:r>
            <a:r>
              <a:rPr lang="en-US" sz="1800" dirty="0" smtClean="0"/>
              <a:t>with the specified initial capacity </a:t>
            </a:r>
            <a:r>
              <a:rPr lang="en-US" sz="1800" smtClean="0"/>
              <a:t>and the default </a:t>
            </a:r>
            <a:r>
              <a:rPr lang="en-US" sz="1800" dirty="0" smtClean="0"/>
              <a:t>load factor of </a:t>
            </a:r>
            <a:r>
              <a:rPr lang="en-US" sz="1800" dirty="0" smtClean="0">
                <a:solidFill>
                  <a:srgbClr val="CC0000"/>
                </a:solidFill>
              </a:rPr>
              <a:t>0.75</a:t>
            </a:r>
            <a:r>
              <a:rPr lang="en-US" sz="1800" dirty="0" smtClean="0"/>
              <a:t>. </a:t>
            </a:r>
          </a:p>
          <a:p>
            <a:pPr lvl="1">
              <a:spcBef>
                <a:spcPts val="1200"/>
              </a:spcBef>
            </a:pPr>
            <a:r>
              <a:rPr lang="en-US" sz="2000" smtClean="0">
                <a:solidFill>
                  <a:srgbClr val="0000FF"/>
                </a:solidFill>
                <a:latin typeface="Lucida Console" pitchFamily="49" charset="0"/>
              </a:rPr>
              <a:t>HashMap(int</a:t>
            </a:r>
            <a:r>
              <a:rPr lang="en-US" sz="2000" dirty="0" smtClean="0">
                <a:solidFill>
                  <a:srgbClr val="0033CC"/>
                </a:solidFill>
                <a:latin typeface="Lucida Console" pitchFamily="49" charset="0"/>
              </a:rPr>
              <a:t> </a:t>
            </a:r>
            <a:r>
              <a:rPr lang="en-US" sz="2000" dirty="0" err="1" smtClean="0">
                <a:solidFill>
                  <a:srgbClr val="C00000"/>
                </a:solidFill>
                <a:latin typeface="Lucida Console" pitchFamily="49" charset="0"/>
              </a:rPr>
              <a:t>initialCapacity</a:t>
            </a:r>
            <a:r>
              <a:rPr lang="en-US" sz="2000" dirty="0" smtClean="0">
                <a:solidFill>
                  <a:srgbClr val="0000FF"/>
                </a:solidFill>
                <a:latin typeface="Lucida Console" pitchFamily="49" charset="0"/>
              </a:rPr>
              <a:t>, float</a:t>
            </a:r>
            <a:r>
              <a:rPr lang="en-US" sz="2000" dirty="0" smtClean="0">
                <a:solidFill>
                  <a:srgbClr val="0033CC"/>
                </a:solidFill>
                <a:latin typeface="Lucida Console" pitchFamily="49" charset="0"/>
              </a:rPr>
              <a:t> </a:t>
            </a:r>
            <a:r>
              <a:rPr lang="en-US" sz="2000" dirty="0" err="1" smtClean="0">
                <a:solidFill>
                  <a:srgbClr val="800000"/>
                </a:solidFill>
                <a:latin typeface="Lucida Console" pitchFamily="49" charset="0"/>
              </a:rPr>
              <a:t>loadFactor</a:t>
            </a:r>
            <a:r>
              <a:rPr lang="en-US" sz="2000" dirty="0" smtClean="0">
                <a:solidFill>
                  <a:srgbClr val="0000FF"/>
                </a:solidFill>
                <a:latin typeface="Lucida Console" pitchFamily="49" charset="0"/>
              </a:rPr>
              <a:t>)</a:t>
            </a:r>
          </a:p>
          <a:p>
            <a:pPr marL="989013" lvl="2" indent="0">
              <a:spcBef>
                <a:spcPts val="0"/>
              </a:spcBef>
              <a:buNone/>
            </a:pPr>
            <a:r>
              <a:rPr lang="en-US" sz="1800" smtClean="0"/>
              <a:t>Constructs an empty HashMap </a:t>
            </a:r>
            <a:r>
              <a:rPr lang="en-US" sz="1800" dirty="0" smtClean="0"/>
              <a:t>with the specified initial capacity </a:t>
            </a:r>
            <a:r>
              <a:rPr lang="en-US" sz="1800" smtClean="0"/>
              <a:t>and load </a:t>
            </a:r>
            <a:r>
              <a:rPr lang="en-US" sz="1800" dirty="0" smtClean="0"/>
              <a:t>factor. </a:t>
            </a:r>
          </a:p>
          <a:p>
            <a:pPr lvl="1">
              <a:spcBef>
                <a:spcPts val="1200"/>
              </a:spcBef>
            </a:pPr>
            <a:r>
              <a:rPr lang="en-US" sz="2000" smtClean="0">
                <a:solidFill>
                  <a:srgbClr val="0000FF"/>
                </a:solidFill>
                <a:latin typeface="Lucida Console" pitchFamily="49" charset="0"/>
              </a:rPr>
              <a:t>HashMap(Map&lt;? extends K, ? extends V&gt; m)</a:t>
            </a:r>
            <a:endParaRPr lang="en-US" sz="2000">
              <a:solidFill>
                <a:srgbClr val="0000FF"/>
              </a:solidFill>
              <a:latin typeface="Lucida Console" pitchFamily="49" charset="0"/>
            </a:endParaRPr>
          </a:p>
          <a:p>
            <a:pPr marL="989013" lvl="2" indent="0">
              <a:spcBef>
                <a:spcPts val="0"/>
              </a:spcBef>
              <a:buNone/>
            </a:pPr>
            <a:r>
              <a:rPr lang="en-US" sz="1800"/>
              <a:t>Constructs </a:t>
            </a:r>
            <a:r>
              <a:rPr lang="en-US" sz="1800" smtClean="0"/>
              <a:t>a new HashMap </a:t>
            </a:r>
            <a:r>
              <a:rPr lang="en-US" sz="1800"/>
              <a:t>with the </a:t>
            </a:r>
            <a:r>
              <a:rPr lang="en-US" sz="1800" smtClean="0"/>
              <a:t>same mappings as the specified Map.</a:t>
            </a:r>
            <a:r>
              <a:rPr lang="en-US" sz="2000" smtClean="0">
                <a:solidFill>
                  <a:srgbClr val="0033CC"/>
                </a:solidFill>
                <a:latin typeface="Lucida Console" pitchFamily="49" charset="0"/>
              </a:rPr>
              <a:t/>
            </a:r>
            <a:br>
              <a:rPr lang="en-US" sz="2000" smtClean="0">
                <a:solidFill>
                  <a:srgbClr val="0033CC"/>
                </a:solidFill>
                <a:latin typeface="Lucida Console" pitchFamily="49" charset="0"/>
              </a:rPr>
            </a:br>
            <a:endParaRPr lang="en-US" sz="800" dirty="0" smtClean="0"/>
          </a:p>
          <a:p>
            <a:pPr>
              <a:spcBef>
                <a:spcPts val="600"/>
              </a:spcBef>
            </a:pPr>
            <a:endParaRPr lang="en-US" sz="2000" dirty="0" smtClean="0"/>
          </a:p>
          <a:p>
            <a:pPr>
              <a:spcBef>
                <a:spcPts val="600"/>
              </a:spcBef>
            </a:pPr>
            <a:endParaRPr lang="en-US" sz="22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74</a:t>
            </a:fld>
            <a:endParaRPr lang="en-US" sz="1600" dirty="0"/>
          </a:p>
        </p:txBody>
      </p:sp>
      <p:sp>
        <p:nvSpPr>
          <p:cNvPr id="8" name="Rectangle 2"/>
          <p:cNvSpPr txBox="1">
            <a:spLocks noChangeArrowheads="1"/>
          </p:cNvSpPr>
          <p:nvPr/>
        </p:nvSpPr>
        <p:spPr bwMode="auto">
          <a:xfrm>
            <a:off x="457200" y="381000"/>
            <a:ext cx="8229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a:lstStyle>
          <a:p>
            <a:r>
              <a:rPr lang="en-US" sz="3600" kern="0" dirty="0" smtClean="0">
                <a:solidFill>
                  <a:srgbClr val="C00000"/>
                </a:solidFill>
                <a:latin typeface="Britannic Bold" pitchFamily="34" charset="0"/>
              </a:rPr>
              <a:t>6 </a:t>
            </a:r>
            <a:r>
              <a:rPr lang="en-US" sz="3600" kern="0" dirty="0" smtClean="0">
                <a:latin typeface="Britannic Bold" pitchFamily="34" charset="0"/>
              </a:rPr>
              <a:t>Class </a:t>
            </a:r>
            <a:r>
              <a:rPr lang="en-US" sz="3600" kern="0" dirty="0" err="1" smtClean="0">
                <a:latin typeface="Britannic Bold" pitchFamily="34" charset="0"/>
              </a:rPr>
              <a:t>HashMap</a:t>
            </a:r>
            <a:r>
              <a:rPr lang="en-US" sz="3600" kern="0" dirty="0" smtClean="0">
                <a:latin typeface="Britannic Bold" pitchFamily="34" charset="0"/>
              </a:rPr>
              <a:t> &lt;K, V&gt;</a:t>
            </a:r>
          </a:p>
        </p:txBody>
      </p:sp>
      <p:sp>
        <p:nvSpPr>
          <p:cNvPr id="12" name="Text Box 20"/>
          <p:cNvSpPr txBox="1">
            <a:spLocks noChangeArrowheads="1"/>
          </p:cNvSpPr>
          <p:nvPr/>
        </p:nvSpPr>
        <p:spPr bwMode="auto">
          <a:xfrm>
            <a:off x="381000" y="152400"/>
            <a:ext cx="1813317"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err="1" smtClean="0"/>
              <a:t>java.util.HaspMap</a:t>
            </a:r>
            <a:endParaRPr lang="en-US" sz="160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extLst>
      <p:ext uri="{BB962C8B-B14F-4D97-AF65-F5344CB8AC3E}">
        <p14:creationId xmlns:p14="http://schemas.microsoft.com/office/powerpoint/2010/main" val="966613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81000"/>
            <a:ext cx="8229600" cy="762000"/>
          </a:xfrm>
        </p:spPr>
        <p:txBody>
          <a:bodyPr/>
          <a:lstStyle/>
          <a:p>
            <a:r>
              <a:rPr lang="en-US" sz="3600" dirty="0" smtClean="0">
                <a:solidFill>
                  <a:srgbClr val="C00000"/>
                </a:solidFill>
                <a:latin typeface="Britannic Bold" pitchFamily="34" charset="0"/>
              </a:rPr>
              <a:t>6 </a:t>
            </a:r>
            <a:r>
              <a:rPr lang="en-US" sz="3600" smtClean="0">
                <a:latin typeface="Britannic Bold" pitchFamily="34" charset="0"/>
              </a:rPr>
              <a:t>Class HashMap </a:t>
            </a:r>
            <a:r>
              <a:rPr lang="en-US" sz="3600" dirty="0" smtClean="0">
                <a:latin typeface="Britannic Bold" pitchFamily="34" charset="0"/>
              </a:rPr>
              <a:t>&lt;K, V&gt;</a:t>
            </a:r>
          </a:p>
        </p:txBody>
      </p:sp>
      <p:sp>
        <p:nvSpPr>
          <p:cNvPr id="4100" name="Rectangle 3"/>
          <p:cNvSpPr>
            <a:spLocks noGrp="1" noChangeArrowheads="1"/>
          </p:cNvSpPr>
          <p:nvPr>
            <p:ph idx="1"/>
          </p:nvPr>
        </p:nvSpPr>
        <p:spPr>
          <a:xfrm>
            <a:off x="381000" y="1219200"/>
            <a:ext cx="8534400" cy="4648200"/>
          </a:xfrm>
        </p:spPr>
        <p:txBody>
          <a:bodyPr/>
          <a:lstStyle/>
          <a:p>
            <a:pPr>
              <a:spcBef>
                <a:spcPts val="0"/>
              </a:spcBef>
              <a:buNone/>
              <a:tabLst>
                <a:tab pos="3027363" algn="l"/>
              </a:tabLst>
            </a:pPr>
            <a:r>
              <a:rPr lang="en-US" sz="2800" dirty="0" smtClean="0"/>
              <a:t>Some methods </a:t>
            </a:r>
          </a:p>
          <a:p>
            <a:pPr>
              <a:spcBef>
                <a:spcPts val="600"/>
              </a:spcBef>
              <a:tabLst>
                <a:tab pos="3027363" algn="l"/>
              </a:tabLst>
            </a:pPr>
            <a:r>
              <a:rPr lang="en-US" sz="2000" dirty="0" smtClean="0">
                <a:latin typeface="Lucida Console" pitchFamily="49" charset="0"/>
              </a:rPr>
              <a:t>void </a:t>
            </a:r>
            <a:r>
              <a:rPr lang="en-US" sz="2000" dirty="0" smtClean="0">
                <a:solidFill>
                  <a:srgbClr val="0000FF"/>
                </a:solidFill>
                <a:latin typeface="Lucida Console" pitchFamily="49" charset="0"/>
              </a:rPr>
              <a:t>clear()</a:t>
            </a:r>
          </a:p>
          <a:p>
            <a:pPr>
              <a:spcBef>
                <a:spcPts val="0"/>
              </a:spcBef>
              <a:buNone/>
              <a:tabLst>
                <a:tab pos="3027363" algn="l"/>
              </a:tabLst>
            </a:pPr>
            <a:r>
              <a:rPr lang="en-US" sz="1800" smtClean="0"/>
              <a:t>          Removes all of the mappings from this map. </a:t>
            </a:r>
            <a:endParaRPr lang="en-US" sz="1800" dirty="0" smtClean="0"/>
          </a:p>
          <a:p>
            <a:pPr>
              <a:spcBef>
                <a:spcPts val="600"/>
              </a:spcBef>
              <a:tabLst>
                <a:tab pos="3027363" algn="l"/>
              </a:tabLst>
            </a:pPr>
            <a:r>
              <a:rPr lang="en-US" sz="2000" smtClean="0">
                <a:latin typeface="Lucida Console" pitchFamily="49" charset="0"/>
              </a:rPr>
              <a:t>boolean </a:t>
            </a:r>
            <a:r>
              <a:rPr lang="en-US" sz="2000" dirty="0" err="1" smtClean="0">
                <a:solidFill>
                  <a:srgbClr val="0000FF"/>
                </a:solidFill>
                <a:latin typeface="Lucida Console" pitchFamily="49" charset="0"/>
              </a:rPr>
              <a:t>containsKey</a:t>
            </a:r>
            <a:r>
              <a:rPr lang="en-US" sz="2000" dirty="0" smtClean="0">
                <a:latin typeface="Lucida Console" pitchFamily="49" charset="0"/>
              </a:rPr>
              <a:t>(Object</a:t>
            </a:r>
            <a:r>
              <a:rPr lang="en-US" sz="2000" dirty="0" smtClean="0">
                <a:solidFill>
                  <a:srgbClr val="0033CC"/>
                </a:solidFill>
                <a:latin typeface="Lucida Console" pitchFamily="49" charset="0"/>
              </a:rPr>
              <a:t> </a:t>
            </a:r>
            <a:r>
              <a:rPr lang="en-US" sz="2000" dirty="0" smtClean="0">
                <a:solidFill>
                  <a:srgbClr val="A50021"/>
                </a:solidFill>
                <a:latin typeface="Lucida Console" pitchFamily="49" charset="0"/>
              </a:rPr>
              <a:t>key</a:t>
            </a:r>
            <a:r>
              <a:rPr lang="en-US" sz="2000" dirty="0" smtClean="0">
                <a:latin typeface="Lucida Console" pitchFamily="49" charset="0"/>
              </a:rPr>
              <a:t>)</a:t>
            </a:r>
          </a:p>
          <a:p>
            <a:pPr>
              <a:spcBef>
                <a:spcPts val="0"/>
              </a:spcBef>
              <a:buNone/>
              <a:tabLst>
                <a:tab pos="3027363" algn="l"/>
              </a:tabLst>
            </a:pPr>
            <a:r>
              <a:rPr lang="en-US" sz="1800" smtClean="0"/>
              <a:t>          Returns true if this map contains a mapping for the specified key.</a:t>
            </a:r>
            <a:endParaRPr lang="en-US" sz="1800" dirty="0" smtClean="0"/>
          </a:p>
          <a:p>
            <a:pPr>
              <a:spcBef>
                <a:spcPts val="600"/>
              </a:spcBef>
              <a:tabLst>
                <a:tab pos="3027363" algn="l"/>
              </a:tabLst>
            </a:pPr>
            <a:r>
              <a:rPr lang="en-US" sz="2000" dirty="0" err="1" smtClean="0">
                <a:latin typeface="Lucida Console" pitchFamily="49" charset="0"/>
              </a:rPr>
              <a:t>boolean</a:t>
            </a:r>
            <a:r>
              <a:rPr lang="en-US" sz="2000" dirty="0" smtClean="0">
                <a:latin typeface="Lucida Console" pitchFamily="49" charset="0"/>
              </a:rPr>
              <a:t> </a:t>
            </a:r>
            <a:r>
              <a:rPr lang="en-US" sz="2000" dirty="0" err="1" smtClean="0">
                <a:solidFill>
                  <a:srgbClr val="0000FF"/>
                </a:solidFill>
                <a:latin typeface="Lucida Console" pitchFamily="49" charset="0"/>
              </a:rPr>
              <a:t>containsValue</a:t>
            </a:r>
            <a:r>
              <a:rPr lang="en-US" sz="2000" dirty="0" smtClean="0">
                <a:latin typeface="Lucida Console" pitchFamily="49" charset="0"/>
              </a:rPr>
              <a:t>(Object</a:t>
            </a:r>
            <a:r>
              <a:rPr lang="en-US" sz="2000" dirty="0" smtClean="0">
                <a:solidFill>
                  <a:srgbClr val="0033CC"/>
                </a:solidFill>
                <a:latin typeface="Lucida Console" pitchFamily="49" charset="0"/>
              </a:rPr>
              <a:t> </a:t>
            </a:r>
            <a:r>
              <a:rPr lang="en-US" sz="2000" dirty="0" smtClean="0">
                <a:solidFill>
                  <a:srgbClr val="A50021"/>
                </a:solidFill>
                <a:latin typeface="Lucida Console" pitchFamily="49" charset="0"/>
              </a:rPr>
              <a:t>value</a:t>
            </a:r>
            <a:r>
              <a:rPr lang="en-US" sz="2000" dirty="0" smtClean="0">
                <a:latin typeface="Lucida Console" pitchFamily="49" charset="0"/>
              </a:rPr>
              <a:t>) </a:t>
            </a:r>
          </a:p>
          <a:p>
            <a:pPr lvl="1">
              <a:spcBef>
                <a:spcPts val="0"/>
              </a:spcBef>
              <a:buNone/>
              <a:tabLst>
                <a:tab pos="3027363" algn="l"/>
              </a:tabLst>
            </a:pPr>
            <a:r>
              <a:rPr lang="en-US" sz="1800" dirty="0" smtClean="0"/>
              <a:t>    Returns true if </a:t>
            </a:r>
            <a:r>
              <a:rPr lang="en-US" sz="1800" smtClean="0"/>
              <a:t>this map maps one or more keys to the specified value.</a:t>
            </a:r>
            <a:endParaRPr lang="en-US" sz="1800" dirty="0" smtClean="0"/>
          </a:p>
          <a:p>
            <a:pPr>
              <a:spcBef>
                <a:spcPts val="600"/>
              </a:spcBef>
              <a:tabLst>
                <a:tab pos="636588" algn="l"/>
                <a:tab pos="3027363" algn="l"/>
              </a:tabLst>
            </a:pPr>
            <a:r>
              <a:rPr lang="en-US" sz="2000" dirty="0" smtClean="0">
                <a:latin typeface="Lucida Console" pitchFamily="49" charset="0"/>
              </a:rPr>
              <a:t>V </a:t>
            </a:r>
            <a:r>
              <a:rPr lang="en-US" sz="2000" dirty="0" smtClean="0">
                <a:solidFill>
                  <a:srgbClr val="0000FF"/>
                </a:solidFill>
                <a:latin typeface="Lucida Console" pitchFamily="49" charset="0"/>
              </a:rPr>
              <a:t>get</a:t>
            </a:r>
            <a:r>
              <a:rPr lang="en-US" sz="2000" dirty="0" smtClean="0">
                <a:latin typeface="Lucida Console" pitchFamily="49" charset="0"/>
              </a:rPr>
              <a:t>(Object</a:t>
            </a:r>
            <a:r>
              <a:rPr lang="en-US" sz="2000" dirty="0" smtClean="0">
                <a:solidFill>
                  <a:srgbClr val="0033CC"/>
                </a:solidFill>
                <a:latin typeface="Lucida Console" pitchFamily="49" charset="0"/>
              </a:rPr>
              <a:t> </a:t>
            </a:r>
            <a:r>
              <a:rPr lang="en-US" sz="2000" dirty="0" smtClean="0">
                <a:solidFill>
                  <a:srgbClr val="C00000"/>
                </a:solidFill>
                <a:latin typeface="Lucida Console" pitchFamily="49" charset="0"/>
              </a:rPr>
              <a:t>key</a:t>
            </a:r>
            <a:r>
              <a:rPr lang="en-US" sz="2000" dirty="0" smtClean="0">
                <a:latin typeface="Lucida Console" pitchFamily="49" charset="0"/>
              </a:rPr>
              <a:t>) </a:t>
            </a:r>
            <a:r>
              <a:rPr lang="en-US" sz="1800" dirty="0" smtClean="0"/>
              <a:t/>
            </a:r>
            <a:br>
              <a:rPr lang="en-US" sz="1800" dirty="0" smtClean="0"/>
            </a:br>
            <a:r>
              <a:rPr lang="en-US" sz="1800" dirty="0" smtClean="0"/>
              <a:t>    Returns the value to which the specified key </a:t>
            </a:r>
            <a:r>
              <a:rPr lang="en-US" sz="1800" smtClean="0"/>
              <a:t>is mapped, or null if this map contains no mapping for the key. </a:t>
            </a:r>
            <a:endParaRPr lang="en-US" sz="1800" dirty="0" smtClean="0"/>
          </a:p>
          <a:p>
            <a:pPr>
              <a:spcBef>
                <a:spcPts val="600"/>
              </a:spcBef>
              <a:tabLst>
                <a:tab pos="3027363" algn="l"/>
              </a:tabLst>
            </a:pPr>
            <a:r>
              <a:rPr lang="en-US" sz="2000" dirty="0" smtClean="0">
                <a:latin typeface="Lucida Console" pitchFamily="49" charset="0"/>
              </a:rPr>
              <a:t>V </a:t>
            </a:r>
            <a:r>
              <a:rPr lang="en-US" sz="2000" dirty="0" smtClean="0">
                <a:solidFill>
                  <a:srgbClr val="0000FF"/>
                </a:solidFill>
                <a:latin typeface="Lucida Console" pitchFamily="49" charset="0"/>
              </a:rPr>
              <a:t>put</a:t>
            </a:r>
            <a:r>
              <a:rPr lang="en-US" sz="2000" dirty="0" smtClean="0">
                <a:latin typeface="Lucida Console" pitchFamily="49" charset="0"/>
              </a:rPr>
              <a:t>(K</a:t>
            </a:r>
            <a:r>
              <a:rPr lang="en-US" sz="2000" dirty="0" smtClean="0">
                <a:solidFill>
                  <a:srgbClr val="0033CC"/>
                </a:solidFill>
                <a:latin typeface="Lucida Console" pitchFamily="49" charset="0"/>
              </a:rPr>
              <a:t> </a:t>
            </a:r>
            <a:r>
              <a:rPr lang="en-US" sz="2000" dirty="0" smtClean="0">
                <a:solidFill>
                  <a:srgbClr val="C00000"/>
                </a:solidFill>
                <a:latin typeface="Lucida Console" pitchFamily="49" charset="0"/>
              </a:rPr>
              <a:t>key</a:t>
            </a:r>
            <a:r>
              <a:rPr lang="en-US" sz="2000" dirty="0" smtClean="0">
                <a:latin typeface="Lucida Console" pitchFamily="49" charset="0"/>
              </a:rPr>
              <a:t>, V </a:t>
            </a:r>
            <a:r>
              <a:rPr lang="en-US" sz="2000" dirty="0" smtClean="0">
                <a:solidFill>
                  <a:srgbClr val="C00000"/>
                </a:solidFill>
                <a:latin typeface="Lucida Console" pitchFamily="49" charset="0"/>
              </a:rPr>
              <a:t>value</a:t>
            </a:r>
            <a:r>
              <a:rPr lang="en-US" sz="2000" dirty="0" smtClean="0">
                <a:latin typeface="Lucida Console" pitchFamily="49" charset="0"/>
              </a:rPr>
              <a:t>) </a:t>
            </a:r>
            <a:r>
              <a:rPr lang="en-US" sz="1800" dirty="0" smtClean="0"/>
              <a:t/>
            </a:r>
            <a:br>
              <a:rPr lang="en-US" sz="1800" dirty="0" smtClean="0"/>
            </a:br>
            <a:r>
              <a:rPr lang="en-US" sz="1800" dirty="0" smtClean="0"/>
              <a:t>   </a:t>
            </a:r>
            <a:r>
              <a:rPr lang="en-US" sz="1800" smtClean="0"/>
              <a:t> Associates </a:t>
            </a:r>
            <a:r>
              <a:rPr lang="en-US" sz="1800" dirty="0" smtClean="0"/>
              <a:t>the </a:t>
            </a:r>
            <a:r>
              <a:rPr lang="en-US" sz="1800" smtClean="0"/>
              <a:t>specified value with the specified key </a:t>
            </a:r>
            <a:r>
              <a:rPr lang="en-US" sz="1800" dirty="0" smtClean="0"/>
              <a:t>in </a:t>
            </a:r>
            <a:r>
              <a:rPr lang="en-US" sz="1800" smtClean="0"/>
              <a:t>this map. </a:t>
            </a:r>
            <a:endParaRPr lang="en-US" sz="1800" dirty="0" smtClean="0"/>
          </a:p>
          <a:p>
            <a:pPr>
              <a:spcBef>
                <a:spcPts val="600"/>
              </a:spcBef>
              <a:tabLst>
                <a:tab pos="3027363" algn="l"/>
              </a:tabLst>
            </a:pPr>
            <a:r>
              <a:rPr lang="en-US" sz="1800" b="1" dirty="0" smtClean="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75</a:t>
            </a:fld>
            <a:endParaRPr lang="en-US" sz="1600" dirty="0"/>
          </a:p>
        </p:txBody>
      </p:sp>
      <p:sp>
        <p:nvSpPr>
          <p:cNvPr id="9" name="Text Box 20"/>
          <p:cNvSpPr txBox="1">
            <a:spLocks noChangeArrowheads="1"/>
          </p:cNvSpPr>
          <p:nvPr/>
        </p:nvSpPr>
        <p:spPr bwMode="auto">
          <a:xfrm>
            <a:off x="381000" y="152400"/>
            <a:ext cx="1813317"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err="1" smtClean="0"/>
              <a:t>java.util.HaspMap</a:t>
            </a:r>
            <a:endParaRPr lang="en-US" sz="1600" dirty="0"/>
          </a:p>
        </p:txBody>
      </p:sp>
      <p:sp>
        <p:nvSpPr>
          <p:cNvPr id="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extLst>
      <p:ext uri="{BB962C8B-B14F-4D97-AF65-F5344CB8AC3E}">
        <p14:creationId xmlns:p14="http://schemas.microsoft.com/office/powerpoint/2010/main" val="33856406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304800"/>
            <a:ext cx="8229600" cy="838200"/>
          </a:xfrm>
        </p:spPr>
        <p:txBody>
          <a:bodyPr/>
          <a:lstStyle/>
          <a:p>
            <a:r>
              <a:rPr lang="en-US" sz="3600" dirty="0" smtClean="0">
                <a:solidFill>
                  <a:srgbClr val="C00000"/>
                </a:solidFill>
                <a:latin typeface="Britannic Bold" pitchFamily="34" charset="0"/>
              </a:rPr>
              <a:t>6 </a:t>
            </a:r>
            <a:r>
              <a:rPr lang="en-US" sz="3600" dirty="0" smtClean="0">
                <a:latin typeface="Britannic Bold" pitchFamily="34" charset="0"/>
              </a:rPr>
              <a:t>Example</a:t>
            </a:r>
          </a:p>
        </p:txBody>
      </p:sp>
      <p:sp>
        <p:nvSpPr>
          <p:cNvPr id="4100" name="Rectangle 3"/>
          <p:cNvSpPr>
            <a:spLocks noGrp="1" noChangeArrowheads="1"/>
          </p:cNvSpPr>
          <p:nvPr>
            <p:ph idx="1"/>
          </p:nvPr>
        </p:nvSpPr>
        <p:spPr>
          <a:xfrm>
            <a:off x="381000" y="1143000"/>
            <a:ext cx="8534400" cy="1143000"/>
          </a:xfrm>
        </p:spPr>
        <p:txBody>
          <a:bodyPr/>
          <a:lstStyle/>
          <a:p>
            <a:pPr>
              <a:spcBef>
                <a:spcPts val="600"/>
              </a:spcBef>
            </a:pPr>
            <a:r>
              <a:rPr lang="en-US" sz="2400" dirty="0" smtClean="0">
                <a:solidFill>
                  <a:srgbClr val="A50021"/>
                </a:solidFill>
              </a:rPr>
              <a:t>Example:</a:t>
            </a:r>
            <a:r>
              <a:rPr lang="en-US" sz="2400" dirty="0" smtClean="0"/>
              <a:t> Create </a:t>
            </a:r>
            <a:r>
              <a:rPr lang="en-US" sz="2400" smtClean="0"/>
              <a:t>a hashmap </a:t>
            </a:r>
            <a:r>
              <a:rPr lang="en-US" sz="2400" dirty="0" smtClean="0"/>
              <a:t>that maps people names to their ages. It uses </a:t>
            </a:r>
            <a:r>
              <a:rPr lang="en-US" sz="2400" dirty="0" smtClean="0">
                <a:solidFill>
                  <a:srgbClr val="0000FF"/>
                </a:solidFill>
              </a:rPr>
              <a:t>names </a:t>
            </a:r>
            <a:r>
              <a:rPr lang="en-US" sz="2400" dirty="0" smtClean="0"/>
              <a:t>as</a:t>
            </a:r>
            <a:r>
              <a:rPr lang="en-US" sz="2400" dirty="0" smtClean="0">
                <a:solidFill>
                  <a:srgbClr val="0000FF"/>
                </a:solidFill>
              </a:rPr>
              <a:t> key</a:t>
            </a:r>
            <a:r>
              <a:rPr lang="en-US" sz="2400" dirty="0" smtClean="0"/>
              <a:t>, and the </a:t>
            </a:r>
            <a:r>
              <a:rPr lang="en-US" sz="2400" dirty="0" smtClean="0">
                <a:solidFill>
                  <a:srgbClr val="0000FF"/>
                </a:solidFill>
              </a:rPr>
              <a:t>ages </a:t>
            </a:r>
            <a:r>
              <a:rPr lang="en-US" sz="2400" dirty="0" smtClean="0"/>
              <a:t>as their</a:t>
            </a:r>
            <a:r>
              <a:rPr lang="en-US" sz="2400" dirty="0" smtClean="0">
                <a:solidFill>
                  <a:srgbClr val="0000FF"/>
                </a:solidFill>
              </a:rPr>
              <a:t> values</a:t>
            </a:r>
            <a:r>
              <a:rPr lang="en-US" sz="2400" dirty="0" smtClean="0"/>
              <a:t>.</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76</a:t>
            </a:fld>
            <a:endParaRPr lang="en-US" sz="1600" dirty="0"/>
          </a:p>
        </p:txBody>
      </p:sp>
      <p:sp>
        <p:nvSpPr>
          <p:cNvPr id="10" name="Rectangle 3"/>
          <p:cNvSpPr txBox="1">
            <a:spLocks noChangeArrowheads="1"/>
          </p:cNvSpPr>
          <p:nvPr/>
        </p:nvSpPr>
        <p:spPr bwMode="auto">
          <a:xfrm>
            <a:off x="609600" y="5238093"/>
            <a:ext cx="54864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The output of the above code is:</a:t>
            </a:r>
          </a:p>
          <a:p>
            <a:pPr marL="342900" marR="0" lvl="0" indent="-342900" algn="l"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smtClean="0">
                <a:ln>
                  <a:noFill/>
                </a:ln>
                <a:solidFill>
                  <a:srgbClr val="006600"/>
                </a:solidFill>
                <a:effectLst/>
                <a:uLnTx/>
                <a:uFillTx/>
                <a:latin typeface="+mn-lt"/>
                <a:ea typeface="+mn-ea"/>
                <a:cs typeface="+mn-cs"/>
              </a:rPr>
              <a:t>        </a:t>
            </a:r>
            <a:r>
              <a:rPr kumimoji="0" lang="en-US" sz="2000" b="0" i="0" u="none" strike="noStrike" kern="0" cap="none" spc="0" normalizeH="0" baseline="0" noProof="0" dirty="0" smtClean="0">
                <a:ln>
                  <a:noFill/>
                </a:ln>
                <a:solidFill>
                  <a:srgbClr val="006600"/>
                </a:solidFill>
                <a:effectLst/>
                <a:uLnTx/>
                <a:uFillTx/>
                <a:latin typeface="Lucida Console" pitchFamily="49" charset="0"/>
                <a:cs typeface="+mn-cs"/>
              </a:rPr>
              <a:t>Janet =&gt; 46</a:t>
            </a:r>
          </a:p>
        </p:txBody>
      </p:sp>
      <p:grpSp>
        <p:nvGrpSpPr>
          <p:cNvPr id="2" name="Group 1"/>
          <p:cNvGrpSpPr/>
          <p:nvPr/>
        </p:nvGrpSpPr>
        <p:grpSpPr>
          <a:xfrm>
            <a:off x="304800" y="2438400"/>
            <a:ext cx="8686800" cy="2781300"/>
            <a:chOff x="304800" y="2438400"/>
            <a:chExt cx="8686800" cy="2781300"/>
          </a:xfrm>
        </p:grpSpPr>
        <p:sp>
          <p:nvSpPr>
            <p:cNvPr id="9" name="Rectangle 3"/>
            <p:cNvSpPr txBox="1">
              <a:spLocks noChangeArrowheads="1"/>
            </p:cNvSpPr>
            <p:nvPr/>
          </p:nvSpPr>
          <p:spPr bwMode="auto">
            <a:xfrm>
              <a:off x="304800" y="2438400"/>
              <a:ext cx="8686800" cy="25908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spcBef>
                  <a:spcPts val="200"/>
                </a:spcBef>
                <a:spcAft>
                  <a:spcPct val="0"/>
                </a:spcAft>
                <a:buClr>
                  <a:schemeClr val="accent1"/>
                </a:buClr>
                <a:buSzPct val="65000"/>
                <a:buFont typeface="Wingdings" pitchFamily="2" charset="2"/>
                <a:buNone/>
                <a:tabLst/>
                <a:defRPr/>
              </a:pPr>
              <a:r>
                <a:rPr kumimoji="0" lang="en-US" b="0" i="0" u="none" strike="noStrike" kern="0" cap="none" spc="0" normalizeH="0" baseline="0" noProof="0" dirty="0" err="1" smtClean="0">
                  <a:ln>
                    <a:noFill/>
                  </a:ln>
                  <a:solidFill>
                    <a:schemeClr val="tx1"/>
                  </a:solidFill>
                  <a:effectLst/>
                  <a:uLnTx/>
                  <a:uFillTx/>
                  <a:latin typeface="Lucida Console" pitchFamily="49" charset="0"/>
                </a:rPr>
                <a:t>HashMap</a:t>
              </a:r>
              <a:r>
                <a:rPr kumimoji="0" lang="en-US" b="0" i="0" u="none" strike="noStrike" kern="0" cap="none" spc="0" normalizeH="0" baseline="0" noProof="0" dirty="0" smtClean="0">
                  <a:ln>
                    <a:noFill/>
                  </a:ln>
                  <a:solidFill>
                    <a:srgbClr val="800000"/>
                  </a:solidFill>
                  <a:effectLst/>
                  <a:uLnTx/>
                  <a:uFillTx/>
                  <a:latin typeface="Lucida Console" pitchFamily="49" charset="0"/>
                </a:rPr>
                <a:t>&lt;String, Integer&gt;</a:t>
              </a:r>
              <a:r>
                <a:rPr kumimoji="0" lang="en-US" b="0" i="0" u="none" strike="noStrike" kern="0" cap="none" spc="0" normalizeH="0" baseline="0" noProof="0" dirty="0" smtClean="0">
                  <a:ln>
                    <a:noFill/>
                  </a:ln>
                  <a:solidFill>
                    <a:schemeClr val="tx1"/>
                  </a:solidFill>
                  <a:effectLst/>
                  <a:uLnTx/>
                  <a:uFillTx/>
                  <a:latin typeface="Lucida Console" pitchFamily="49" charset="0"/>
                </a:rPr>
                <a:t> </a:t>
              </a:r>
              <a:r>
                <a:rPr kumimoji="0" lang="en-US" b="0" i="0" u="none" strike="noStrike" kern="0" cap="none" spc="0" normalizeH="0" baseline="0" noProof="0" dirty="0" err="1" smtClean="0">
                  <a:ln>
                    <a:noFill/>
                  </a:ln>
                  <a:solidFill>
                    <a:schemeClr val="tx1"/>
                  </a:solidFill>
                  <a:effectLst/>
                  <a:uLnTx/>
                  <a:uFillTx/>
                  <a:latin typeface="Lucida Console" pitchFamily="49" charset="0"/>
                </a:rPr>
                <a:t>hm</a:t>
              </a:r>
              <a:r>
                <a:rPr kumimoji="0" lang="en-US" b="0" i="0" u="none" strike="noStrike" kern="0" cap="none" spc="0" normalizeH="0" baseline="0" noProof="0" dirty="0" smtClean="0">
                  <a:ln>
                    <a:noFill/>
                  </a:ln>
                  <a:solidFill>
                    <a:schemeClr val="tx1"/>
                  </a:solidFill>
                  <a:effectLst/>
                  <a:uLnTx/>
                  <a:uFillTx/>
                  <a:latin typeface="Lucida Console" pitchFamily="49" charset="0"/>
                </a:rPr>
                <a:t> = new </a:t>
              </a:r>
              <a:r>
                <a:rPr kumimoji="0" lang="en-US" b="0" i="0" u="none" strike="noStrike" kern="0" cap="none" spc="0" normalizeH="0" baseline="0" noProof="0" dirty="0" err="1" smtClean="0">
                  <a:ln>
                    <a:noFill/>
                  </a:ln>
                  <a:solidFill>
                    <a:schemeClr val="tx1"/>
                  </a:solidFill>
                  <a:effectLst/>
                  <a:uLnTx/>
                  <a:uFillTx/>
                  <a:latin typeface="Lucida Console" pitchFamily="49" charset="0"/>
                </a:rPr>
                <a:t>HashMap</a:t>
              </a:r>
              <a:r>
                <a:rPr kumimoji="0" lang="en-US" b="0" i="0" u="none" strike="noStrike" kern="0" cap="none" spc="0" normalizeH="0" baseline="0" noProof="0" dirty="0" smtClean="0">
                  <a:ln>
                    <a:noFill/>
                  </a:ln>
                  <a:solidFill>
                    <a:srgbClr val="800000"/>
                  </a:solidFill>
                  <a:effectLst/>
                  <a:uLnTx/>
                  <a:uFillTx/>
                  <a:latin typeface="Lucida Console" pitchFamily="49" charset="0"/>
                </a:rPr>
                <a:t>&lt;String, Integer</a:t>
              </a:r>
              <a:r>
                <a:rPr kumimoji="0" lang="en-US" b="0" i="0" u="none" strike="noStrike" kern="0" cap="none" spc="0" normalizeH="0" baseline="0" noProof="0" dirty="0" smtClean="0">
                  <a:ln>
                    <a:noFill/>
                  </a:ln>
                  <a:solidFill>
                    <a:srgbClr val="C00000"/>
                  </a:solidFill>
                  <a:effectLst/>
                  <a:uLnTx/>
                  <a:uFillTx/>
                  <a:latin typeface="Lucida Console" pitchFamily="49" charset="0"/>
                </a:rPr>
                <a:t>&gt;</a:t>
              </a:r>
              <a:r>
                <a:rPr kumimoji="0" lang="en-US" b="0" i="0" u="none" strike="noStrike" kern="0" cap="none" spc="0" normalizeH="0" baseline="0" noProof="0" dirty="0" smtClean="0">
                  <a:ln>
                    <a:noFill/>
                  </a:ln>
                  <a:solidFill>
                    <a:schemeClr val="tx1"/>
                  </a:solidFill>
                  <a:effectLst/>
                  <a:uLnTx/>
                  <a:uFillTx/>
                  <a:latin typeface="Lucida Console" pitchFamily="49" charset="0"/>
                </a:rPr>
                <a:t>();</a:t>
              </a:r>
            </a:p>
            <a:p>
              <a:pPr marL="342900" marR="0" lvl="0" indent="-342900" algn="l" defTabSz="914400" rtl="0" eaLnBrk="1" fontAlgn="base" latinLnBrk="0" hangingPunct="1">
                <a:spcBef>
                  <a:spcPts val="2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Lucida Console" pitchFamily="49" charset="0"/>
                </a:rPr>
                <a:t>// placing items into the </a:t>
              </a:r>
              <a:r>
                <a:rPr kumimoji="0" lang="en-US" sz="2000" b="0" i="0" u="none" strike="noStrike" kern="0" cap="none" spc="0" normalizeH="0" baseline="0" noProof="0" dirty="0" err="1" smtClean="0">
                  <a:ln>
                    <a:noFill/>
                  </a:ln>
                  <a:solidFill>
                    <a:schemeClr val="tx1"/>
                  </a:solidFill>
                  <a:effectLst/>
                  <a:uLnTx/>
                  <a:uFillTx/>
                  <a:latin typeface="Lucida Console" pitchFamily="49" charset="0"/>
                </a:rPr>
                <a:t>hashmap</a:t>
              </a:r>
              <a:endParaRPr kumimoji="0" lang="en-US" sz="2000" b="0" i="0" u="none" strike="noStrike" kern="0" cap="none" spc="0" normalizeH="0" baseline="0" noProof="0" dirty="0" smtClean="0">
                <a:ln>
                  <a:noFill/>
                </a:ln>
                <a:solidFill>
                  <a:schemeClr val="tx1"/>
                </a:solidFill>
                <a:effectLst/>
                <a:uLnTx/>
                <a:uFillTx/>
                <a:latin typeface="Lucida Console" pitchFamily="49" charset="0"/>
              </a:endParaRPr>
            </a:p>
            <a:p>
              <a:pPr marL="342900" marR="0" lvl="0" indent="-342900" algn="l" defTabSz="914400" rtl="0" eaLnBrk="1" fontAlgn="base" latinLnBrk="0" hangingPunct="1">
                <a:spcBef>
                  <a:spcPts val="2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err="1" smtClean="0">
                  <a:ln>
                    <a:noFill/>
                  </a:ln>
                  <a:solidFill>
                    <a:schemeClr val="tx1"/>
                  </a:solidFill>
                  <a:effectLst/>
                  <a:uLnTx/>
                  <a:uFillTx/>
                  <a:latin typeface="Lucida Console" pitchFamily="49" charset="0"/>
                </a:rPr>
                <a:t>hm.</a:t>
              </a:r>
              <a:r>
                <a:rPr kumimoji="0" lang="en-US" sz="2000" b="1" i="0" u="none" strike="noStrike" kern="0" cap="none" spc="0" normalizeH="0" baseline="0" noProof="0" dirty="0" err="1" smtClean="0">
                  <a:ln>
                    <a:noFill/>
                  </a:ln>
                  <a:solidFill>
                    <a:srgbClr val="0000FF"/>
                  </a:solidFill>
                  <a:effectLst/>
                  <a:uLnTx/>
                  <a:uFillTx/>
                  <a:latin typeface="Lucida Console" pitchFamily="49" charset="0"/>
                </a:rPr>
                <a:t>put</a:t>
              </a:r>
              <a:r>
                <a:rPr kumimoji="0" lang="en-US" sz="2000" b="0" i="0" u="none" strike="noStrike" kern="0" cap="none" spc="0" normalizeH="0" baseline="0" noProof="0" dirty="0" smtClean="0">
                  <a:ln>
                    <a:noFill/>
                  </a:ln>
                  <a:solidFill>
                    <a:schemeClr val="tx1"/>
                  </a:solidFill>
                  <a:effectLst/>
                  <a:uLnTx/>
                  <a:uFillTx/>
                  <a:latin typeface="Lucida Console" pitchFamily="49" charset="0"/>
                </a:rPr>
                <a:t>("Mike", 52);</a:t>
              </a:r>
            </a:p>
            <a:p>
              <a:pPr marL="342900" marR="0" lvl="0" indent="-342900" algn="l" defTabSz="914400" rtl="0" eaLnBrk="1" fontAlgn="base" latinLnBrk="0" hangingPunct="1">
                <a:spcBef>
                  <a:spcPts val="2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err="1" smtClean="0">
                  <a:ln>
                    <a:noFill/>
                  </a:ln>
                  <a:solidFill>
                    <a:schemeClr val="tx1"/>
                  </a:solidFill>
                  <a:effectLst/>
                  <a:uLnTx/>
                  <a:uFillTx/>
                  <a:latin typeface="Lucida Console" pitchFamily="49" charset="0"/>
                </a:rPr>
                <a:t>hm.</a:t>
              </a:r>
              <a:r>
                <a:rPr kumimoji="0" lang="en-US" sz="2000" b="1" i="0" u="none" strike="noStrike" kern="0" cap="none" spc="0" normalizeH="0" baseline="0" noProof="0" dirty="0" err="1" smtClean="0">
                  <a:ln>
                    <a:noFill/>
                  </a:ln>
                  <a:solidFill>
                    <a:srgbClr val="0000FF"/>
                  </a:solidFill>
                  <a:effectLst/>
                  <a:uLnTx/>
                  <a:uFillTx/>
                  <a:latin typeface="Lucida Console" pitchFamily="49" charset="0"/>
                </a:rPr>
                <a:t>put</a:t>
              </a:r>
              <a:r>
                <a:rPr kumimoji="0" lang="en-US" sz="2000" b="0" i="0" u="none" strike="noStrike" kern="0" cap="none" spc="0" normalizeH="0" baseline="0" noProof="0" dirty="0" smtClean="0">
                  <a:ln>
                    <a:noFill/>
                  </a:ln>
                  <a:solidFill>
                    <a:schemeClr val="tx1"/>
                  </a:solidFill>
                  <a:effectLst/>
                  <a:uLnTx/>
                  <a:uFillTx/>
                  <a:latin typeface="Lucida Console" pitchFamily="49" charset="0"/>
                </a:rPr>
                <a:t>("Janet", 46);</a:t>
              </a:r>
            </a:p>
            <a:p>
              <a:pPr marL="342900" marR="0" lvl="0" indent="-342900" algn="l" defTabSz="914400" rtl="0" eaLnBrk="1" fontAlgn="base" latinLnBrk="0" hangingPunct="1">
                <a:spcBef>
                  <a:spcPts val="2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err="1" smtClean="0">
                  <a:ln>
                    <a:noFill/>
                  </a:ln>
                  <a:solidFill>
                    <a:schemeClr val="tx1"/>
                  </a:solidFill>
                  <a:effectLst/>
                  <a:uLnTx/>
                  <a:uFillTx/>
                  <a:latin typeface="Lucida Console" pitchFamily="49" charset="0"/>
                </a:rPr>
                <a:t>hm.</a:t>
              </a:r>
              <a:r>
                <a:rPr kumimoji="0" lang="en-US" sz="2000" b="1" i="0" u="none" strike="noStrike" kern="0" cap="none" spc="0" normalizeH="0" baseline="0" noProof="0" dirty="0" err="1" smtClean="0">
                  <a:ln>
                    <a:noFill/>
                  </a:ln>
                  <a:solidFill>
                    <a:srgbClr val="0000FF"/>
                  </a:solidFill>
                  <a:effectLst/>
                  <a:uLnTx/>
                  <a:uFillTx/>
                  <a:latin typeface="Lucida Console" pitchFamily="49" charset="0"/>
                </a:rPr>
                <a:t>put</a:t>
              </a:r>
              <a:r>
                <a:rPr kumimoji="0" lang="en-US" sz="2000" b="0" i="0" u="none" strike="noStrike" kern="0" cap="none" spc="0" normalizeH="0" baseline="0" noProof="0" dirty="0" smtClean="0">
                  <a:ln>
                    <a:noFill/>
                  </a:ln>
                  <a:solidFill>
                    <a:schemeClr val="tx1"/>
                  </a:solidFill>
                  <a:effectLst/>
                  <a:uLnTx/>
                  <a:uFillTx/>
                  <a:latin typeface="Lucida Console" pitchFamily="49" charset="0"/>
                </a:rPr>
                <a:t>("Jack", 46);</a:t>
              </a:r>
            </a:p>
            <a:p>
              <a:pPr marL="342900" marR="0" lvl="0" indent="-342900" algn="l" defTabSz="914400" rtl="0" eaLnBrk="1" fontAlgn="base" latinLnBrk="0" hangingPunct="1">
                <a:spcBef>
                  <a:spcPts val="2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Lucida Console" pitchFamily="49" charset="0"/>
                </a:rPr>
                <a:t>// retrieving item from the </a:t>
              </a:r>
              <a:r>
                <a:rPr kumimoji="0" lang="en-US" sz="2000" b="0" i="0" u="none" strike="noStrike" kern="0" cap="none" spc="0" normalizeH="0" baseline="0" noProof="0" dirty="0" err="1" smtClean="0">
                  <a:ln>
                    <a:noFill/>
                  </a:ln>
                  <a:solidFill>
                    <a:schemeClr val="tx1"/>
                  </a:solidFill>
                  <a:effectLst/>
                  <a:uLnTx/>
                  <a:uFillTx/>
                  <a:latin typeface="Lucida Console" pitchFamily="49" charset="0"/>
                </a:rPr>
                <a:t>hashmap</a:t>
              </a:r>
              <a:endParaRPr kumimoji="0" lang="en-US" sz="2000" b="0" i="0" u="none" strike="noStrike" kern="0" cap="none" spc="0" normalizeH="0" baseline="0" noProof="0" dirty="0" smtClean="0">
                <a:ln>
                  <a:noFill/>
                </a:ln>
                <a:solidFill>
                  <a:schemeClr val="tx1"/>
                </a:solidFill>
                <a:effectLst/>
                <a:uLnTx/>
                <a:uFillTx/>
                <a:latin typeface="Lucida Console" pitchFamily="49" charset="0"/>
              </a:endParaRPr>
            </a:p>
            <a:p>
              <a:pPr marL="342900" marR="0" lvl="0" indent="-342900" algn="l" defTabSz="914400" rtl="0" eaLnBrk="1" fontAlgn="base" latinLnBrk="0" hangingPunct="1">
                <a:spcBef>
                  <a:spcPts val="200"/>
                </a:spcBef>
                <a:spcAft>
                  <a:spcPct val="0"/>
                </a:spcAft>
                <a:buClr>
                  <a:schemeClr val="accent1"/>
                </a:buClr>
                <a:buSzPct val="65000"/>
                <a:buFont typeface="Wingdings" pitchFamily="2" charset="2"/>
                <a:buNone/>
                <a:tabLst/>
                <a:defRPr/>
              </a:pPr>
              <a:r>
                <a:rPr kumimoji="0" lang="en-US" sz="2000" b="0" i="0" u="none" strike="noStrike" kern="0" cap="none" spc="0" normalizeH="0" baseline="0" noProof="0" dirty="0" err="1" smtClean="0">
                  <a:ln>
                    <a:noFill/>
                  </a:ln>
                  <a:solidFill>
                    <a:schemeClr val="tx1"/>
                  </a:solidFill>
                  <a:effectLst/>
                  <a:uLnTx/>
                  <a:uFillTx/>
                  <a:latin typeface="Lucida Console" pitchFamily="49" charset="0"/>
                </a:rPr>
                <a:t>System.out.println</a:t>
              </a:r>
              <a:r>
                <a:rPr kumimoji="0" lang="en-US" sz="2000" b="0" i="0" u="none" strike="noStrike" kern="0" cap="none" spc="0" normalizeH="0" baseline="0" noProof="0" dirty="0" smtClean="0">
                  <a:ln>
                    <a:noFill/>
                  </a:ln>
                  <a:solidFill>
                    <a:schemeClr val="tx1"/>
                  </a:solidFill>
                  <a:effectLst/>
                  <a:uLnTx/>
                  <a:uFillTx/>
                  <a:latin typeface="Lucida Console" pitchFamily="49" charset="0"/>
                </a:rPr>
                <a:t>("Janet =&gt; " + </a:t>
              </a:r>
              <a:r>
                <a:rPr kumimoji="0" lang="en-US" sz="2000" b="0" i="0" u="none" strike="noStrike" kern="0" cap="none" spc="0" normalizeH="0" baseline="0" noProof="0" dirty="0" err="1" smtClean="0">
                  <a:ln>
                    <a:noFill/>
                  </a:ln>
                  <a:solidFill>
                    <a:schemeClr val="tx1"/>
                  </a:solidFill>
                  <a:effectLst/>
                  <a:uLnTx/>
                  <a:uFillTx/>
                  <a:latin typeface="Lucida Console" pitchFamily="49" charset="0"/>
                </a:rPr>
                <a:t>hm.</a:t>
              </a:r>
              <a:r>
                <a:rPr kumimoji="0" lang="en-US" sz="2000" b="1" i="0" u="none" strike="noStrike" kern="0" cap="none" spc="0" normalizeH="0" baseline="0" noProof="0" dirty="0" err="1" smtClean="0">
                  <a:ln>
                    <a:noFill/>
                  </a:ln>
                  <a:solidFill>
                    <a:srgbClr val="0000FF"/>
                  </a:solidFill>
                  <a:effectLst/>
                  <a:uLnTx/>
                  <a:uFillTx/>
                  <a:latin typeface="Lucida Console" pitchFamily="49" charset="0"/>
                </a:rPr>
                <a:t>get</a:t>
              </a:r>
              <a:r>
                <a:rPr kumimoji="0" lang="en-US" sz="2000" b="0" i="0" u="none" strike="noStrike" kern="0" cap="none" spc="0" normalizeH="0" baseline="0" noProof="0" dirty="0" smtClean="0">
                  <a:ln>
                    <a:noFill/>
                  </a:ln>
                  <a:solidFill>
                    <a:schemeClr val="tx1"/>
                  </a:solidFill>
                  <a:effectLst/>
                  <a:uLnTx/>
                  <a:uFillTx/>
                  <a:latin typeface="Lucida Console" pitchFamily="49" charset="0"/>
                </a:rPr>
                <a:t>("Janet"));</a:t>
              </a:r>
            </a:p>
          </p:txBody>
        </p:sp>
        <p:sp>
          <p:nvSpPr>
            <p:cNvPr id="8" name="Rectangle 7"/>
            <p:cNvSpPr/>
            <p:nvPr/>
          </p:nvSpPr>
          <p:spPr>
            <a:xfrm>
              <a:off x="6705600" y="4838700"/>
              <a:ext cx="2133600" cy="381000"/>
            </a:xfrm>
            <a:prstGeom prst="rect">
              <a:avLst/>
            </a:prstGeom>
            <a:solidFill>
              <a:srgbClr val="FFFFCC"/>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smtClean="0">
                  <a:latin typeface="Calibri" panose="020F0502020204030204" pitchFamily="34" charset="0"/>
                  <a:cs typeface="Courier New" pitchFamily="49" charset="0"/>
                </a:rPr>
                <a:t>TestHash.java</a:t>
              </a:r>
              <a:endParaRPr lang="en-US" b="1" dirty="0" smtClean="0">
                <a:latin typeface="Calibri" panose="020F0502020204030204" pitchFamily="34" charset="0"/>
                <a:cs typeface="Courier New" pitchFamily="49" charset="0"/>
              </a:endParaRPr>
            </a:p>
          </p:txBody>
        </p:sp>
      </p:grpSp>
      <p:sp>
        <p:nvSpPr>
          <p:cNvPr id="13" name="Text Box 20"/>
          <p:cNvSpPr txBox="1">
            <a:spLocks noChangeArrowheads="1"/>
          </p:cNvSpPr>
          <p:nvPr/>
        </p:nvSpPr>
        <p:spPr bwMode="auto">
          <a:xfrm>
            <a:off x="381000" y="152400"/>
            <a:ext cx="1813317" cy="338554"/>
          </a:xfrm>
          <a:prstGeom prst="rect">
            <a:avLst/>
          </a:prstGeom>
          <a:solidFill>
            <a:srgbClr val="FFCCFF">
              <a:alpha val="50196"/>
            </a:srgbClr>
          </a:solidFill>
          <a:ln w="25400">
            <a:noFill/>
            <a:miter lim="800000"/>
            <a:headEnd/>
            <a:tailEnd type="none" w="lg" len="lg"/>
          </a:ln>
          <a:effectLst/>
        </p:spPr>
        <p:txBody>
          <a:bodyPr wrap="none">
            <a:spAutoFit/>
          </a:bodyPr>
          <a:lstStyle/>
          <a:p>
            <a:r>
              <a:rPr lang="en-US" sz="1600" dirty="0" err="1" smtClean="0"/>
              <a:t>java.util.HaspMap</a:t>
            </a:r>
            <a:endParaRPr lang="en-US" sz="1600" dirty="0"/>
          </a:p>
        </p:txBody>
      </p:sp>
      <p:sp>
        <p:nvSpPr>
          <p:cNvPr id="11"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smtClean="0"/>
              <a:t>End of file</a:t>
            </a:r>
            <a:endParaRPr lang="en-US" sz="4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600" dirty="0" smtClean="0">
                <a:solidFill>
                  <a:srgbClr val="C00000"/>
                </a:solidFill>
                <a:latin typeface="Britannic Bold" pitchFamily="34" charset="0"/>
              </a:rPr>
              <a:t>1 </a:t>
            </a:r>
            <a:r>
              <a:rPr lang="en-US" sz="3600" dirty="0" smtClean="0">
                <a:latin typeface="Britannic Bold" pitchFamily="34" charset="0"/>
              </a:rPr>
              <a:t>SBS Transit Problem</a:t>
            </a:r>
          </a:p>
        </p:txBody>
      </p:sp>
      <p:sp>
        <p:nvSpPr>
          <p:cNvPr id="4100" name="Rectangle 3"/>
          <p:cNvSpPr>
            <a:spLocks noGrp="1" noChangeArrowheads="1"/>
          </p:cNvSpPr>
          <p:nvPr>
            <p:ph idx="1"/>
          </p:nvPr>
        </p:nvSpPr>
        <p:spPr>
          <a:xfrm>
            <a:off x="457200" y="1066800"/>
            <a:ext cx="8229600" cy="4267200"/>
          </a:xfrm>
        </p:spPr>
        <p:txBody>
          <a:bodyPr/>
          <a:lstStyle/>
          <a:p>
            <a:pPr>
              <a:spcBef>
                <a:spcPts val="600"/>
              </a:spcBef>
            </a:pPr>
            <a:r>
              <a:rPr lang="en-GB" sz="3200" dirty="0" smtClean="0"/>
              <a:t>Retrieval: </a:t>
            </a:r>
            <a:r>
              <a:rPr lang="en-GB" sz="3200" dirty="0" smtClean="0">
                <a:solidFill>
                  <a:srgbClr val="C00000"/>
                </a:solidFill>
              </a:rPr>
              <a:t>find</a:t>
            </a:r>
            <a:r>
              <a:rPr lang="en-GB" sz="3200" dirty="0" smtClean="0"/>
              <a:t>(</a:t>
            </a:r>
            <a:r>
              <a:rPr lang="en-GB" sz="3200" i="1" dirty="0" err="1" smtClean="0"/>
              <a:t>num</a:t>
            </a:r>
            <a:r>
              <a:rPr lang="en-GB" sz="3200" dirty="0" smtClean="0"/>
              <a:t>)</a:t>
            </a:r>
          </a:p>
          <a:p>
            <a:pPr lvl="1">
              <a:spcBef>
                <a:spcPts val="600"/>
              </a:spcBef>
            </a:pPr>
            <a:r>
              <a:rPr lang="en-GB" sz="2800" dirty="0" smtClean="0"/>
              <a:t>Find the bus route of bus service number </a:t>
            </a:r>
            <a:r>
              <a:rPr lang="en-GB" sz="2800" i="1" dirty="0" err="1" smtClean="0"/>
              <a:t>num</a:t>
            </a:r>
            <a:endParaRPr lang="en-GB" sz="2800" i="1" dirty="0" smtClean="0"/>
          </a:p>
          <a:p>
            <a:pPr>
              <a:spcBef>
                <a:spcPts val="1800"/>
              </a:spcBef>
            </a:pPr>
            <a:r>
              <a:rPr lang="en-GB" sz="3200" dirty="0" smtClean="0"/>
              <a:t>Insertion: </a:t>
            </a:r>
            <a:r>
              <a:rPr lang="en-GB" sz="3200" dirty="0" smtClean="0">
                <a:solidFill>
                  <a:srgbClr val="C00000"/>
                </a:solidFill>
              </a:rPr>
              <a:t>insert</a:t>
            </a:r>
            <a:r>
              <a:rPr lang="en-GB" sz="3200" dirty="0" smtClean="0"/>
              <a:t>(</a:t>
            </a:r>
            <a:r>
              <a:rPr lang="en-GB" sz="3200" i="1" dirty="0" err="1" smtClean="0"/>
              <a:t>num</a:t>
            </a:r>
            <a:r>
              <a:rPr lang="en-GB" sz="3200" dirty="0" smtClean="0"/>
              <a:t>)</a:t>
            </a:r>
          </a:p>
          <a:p>
            <a:pPr lvl="1">
              <a:spcBef>
                <a:spcPts val="600"/>
              </a:spcBef>
            </a:pPr>
            <a:r>
              <a:rPr lang="en-GB" sz="2800" dirty="0" smtClean="0"/>
              <a:t>Introduce a new bus service number </a:t>
            </a:r>
            <a:r>
              <a:rPr lang="en-GB" sz="2800" i="1" dirty="0" err="1" smtClean="0"/>
              <a:t>num</a:t>
            </a:r>
            <a:endParaRPr lang="en-GB" sz="2800" i="1" dirty="0" smtClean="0"/>
          </a:p>
          <a:p>
            <a:pPr>
              <a:spcBef>
                <a:spcPts val="1800"/>
              </a:spcBef>
            </a:pPr>
            <a:r>
              <a:rPr lang="en-GB" sz="3200" dirty="0" smtClean="0"/>
              <a:t>Deletion: </a:t>
            </a:r>
            <a:r>
              <a:rPr lang="en-GB" sz="3200" dirty="0" smtClean="0">
                <a:solidFill>
                  <a:srgbClr val="C00000"/>
                </a:solidFill>
              </a:rPr>
              <a:t>delete</a:t>
            </a:r>
            <a:r>
              <a:rPr lang="en-GB" sz="3200" dirty="0" smtClean="0"/>
              <a:t>(</a:t>
            </a:r>
            <a:r>
              <a:rPr lang="en-GB" sz="3200" i="1" dirty="0" err="1" smtClean="0"/>
              <a:t>num</a:t>
            </a:r>
            <a:r>
              <a:rPr lang="en-GB" sz="3200" dirty="0" smtClean="0"/>
              <a:t>)</a:t>
            </a:r>
          </a:p>
          <a:p>
            <a:pPr lvl="1">
              <a:spcBef>
                <a:spcPts val="600"/>
              </a:spcBef>
            </a:pPr>
            <a:r>
              <a:rPr lang="en-GB" sz="2800" dirty="0" smtClean="0"/>
              <a:t>Remove bus service number </a:t>
            </a:r>
            <a:r>
              <a:rPr lang="en-GB" sz="2800" i="1" dirty="0" err="1" smtClean="0"/>
              <a:t>num</a:t>
            </a:r>
            <a:endParaRPr lang="en-GB" sz="2800" i="1" dirty="0" smtClean="0"/>
          </a:p>
          <a:p>
            <a:pPr lvl="1">
              <a:spcBef>
                <a:spcPts val="600"/>
              </a:spcBef>
            </a:pPr>
            <a:endParaRPr lang="en-GB" sz="2400" dirty="0" smtClean="0"/>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8</a:t>
            </a:fld>
            <a:endParaRPr lang="en-US" sz="1600" dirty="0"/>
          </a:p>
        </p:txBody>
      </p:sp>
      <p:sp>
        <p:nvSpPr>
          <p:cNvPr id="5"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z="3600" dirty="0" smtClean="0">
                <a:solidFill>
                  <a:srgbClr val="C00000"/>
                </a:solidFill>
                <a:latin typeface="Britannic Bold" pitchFamily="34" charset="0"/>
              </a:rPr>
              <a:t>1 </a:t>
            </a:r>
            <a:r>
              <a:rPr lang="en-US" sz="3600" dirty="0" smtClean="0">
                <a:latin typeface="Britannic Bold" pitchFamily="34" charset="0"/>
              </a:rPr>
              <a:t>SBS Transit Problem</a:t>
            </a:r>
          </a:p>
        </p:txBody>
      </p:sp>
      <p:sp>
        <p:nvSpPr>
          <p:cNvPr id="6" name="Slide Number Placeholder 5"/>
          <p:cNvSpPr>
            <a:spLocks noGrp="1"/>
          </p:cNvSpPr>
          <p:nvPr>
            <p:ph type="sldNum" sz="quarter" idx="4"/>
          </p:nvPr>
        </p:nvSpPr>
        <p:spPr/>
        <p:txBody>
          <a:bodyPr/>
          <a:lstStyle/>
          <a:p>
            <a:pPr>
              <a:defRPr/>
            </a:pPr>
            <a:fld id="{54A2F9D0-0111-4C85-A5D2-98D05839D6A6}" type="slidenum">
              <a:rPr lang="en-US" sz="1600" smtClean="0"/>
              <a:pPr>
                <a:defRPr/>
              </a:pPr>
              <a:t>9</a:t>
            </a:fld>
            <a:endParaRPr lang="en-US" sz="1600" dirty="0"/>
          </a:p>
        </p:txBody>
      </p:sp>
      <p:sp>
        <p:nvSpPr>
          <p:cNvPr id="25" name="Rectangle 21"/>
          <p:cNvSpPr>
            <a:spLocks noChangeArrowheads="1"/>
          </p:cNvSpPr>
          <p:nvPr/>
        </p:nvSpPr>
        <p:spPr bwMode="auto">
          <a:xfrm>
            <a:off x="838200" y="1447800"/>
            <a:ext cx="4376519" cy="1569660"/>
          </a:xfrm>
          <a:prstGeom prst="rect">
            <a:avLst/>
          </a:prstGeom>
          <a:noFill/>
          <a:ln w="25400">
            <a:noFill/>
            <a:miter lim="800000"/>
            <a:headEnd/>
            <a:tailEnd type="none" w="lg" len="lg"/>
          </a:ln>
          <a:effectLst/>
        </p:spPr>
        <p:txBody>
          <a:bodyPr wrap="none">
            <a:spAutoFit/>
          </a:bodyPr>
          <a:lstStyle/>
          <a:p>
            <a:r>
              <a:rPr lang="en-US" sz="2400" dirty="0"/>
              <a:t>Assume that bus numbers are </a:t>
            </a:r>
          </a:p>
          <a:p>
            <a:r>
              <a:rPr lang="en-US" sz="2400" dirty="0"/>
              <a:t>integers between 0</a:t>
            </a:r>
            <a:r>
              <a:rPr lang="en-US" sz="2400" dirty="0" smtClean="0"/>
              <a:t> and </a:t>
            </a:r>
            <a:r>
              <a:rPr lang="en-US" sz="2400" dirty="0"/>
              <a:t>999</a:t>
            </a:r>
            <a:r>
              <a:rPr lang="en-US" sz="2400" b="1" dirty="0"/>
              <a:t>, </a:t>
            </a:r>
          </a:p>
          <a:p>
            <a:r>
              <a:rPr lang="en-US" sz="2400" dirty="0"/>
              <a:t>we can create an array with </a:t>
            </a:r>
          </a:p>
          <a:p>
            <a:r>
              <a:rPr lang="en-US" sz="2400" dirty="0"/>
              <a:t>1000 </a:t>
            </a:r>
            <a:r>
              <a:rPr lang="en-US" sz="2400" dirty="0" smtClean="0"/>
              <a:t>Boolean values.</a:t>
            </a:r>
            <a:r>
              <a:rPr lang="en-US" sz="2400" b="1" dirty="0" smtClean="0"/>
              <a:t> </a:t>
            </a:r>
            <a:endParaRPr lang="en-US" sz="2400" b="1" dirty="0"/>
          </a:p>
        </p:txBody>
      </p:sp>
      <p:sp>
        <p:nvSpPr>
          <p:cNvPr id="28" name="Rectangle 21"/>
          <p:cNvSpPr>
            <a:spLocks noChangeArrowheads="1"/>
          </p:cNvSpPr>
          <p:nvPr/>
        </p:nvSpPr>
        <p:spPr bwMode="auto">
          <a:xfrm>
            <a:off x="838200" y="3276600"/>
            <a:ext cx="4033476" cy="830997"/>
          </a:xfrm>
          <a:prstGeom prst="rect">
            <a:avLst/>
          </a:prstGeom>
          <a:noFill/>
          <a:ln w="25400">
            <a:noFill/>
            <a:miter lim="800000"/>
            <a:headEnd/>
            <a:tailEnd type="none" w="lg" len="lg"/>
          </a:ln>
          <a:effectLst/>
        </p:spPr>
        <p:txBody>
          <a:bodyPr wrap="none">
            <a:spAutoFit/>
          </a:bodyPr>
          <a:lstStyle/>
          <a:p>
            <a:r>
              <a:rPr lang="en-US" sz="2400" dirty="0" smtClean="0"/>
              <a:t>If </a:t>
            </a:r>
            <a:r>
              <a:rPr lang="en-US" sz="2400" dirty="0"/>
              <a:t>bus </a:t>
            </a:r>
            <a:r>
              <a:rPr lang="en-US" sz="2400" dirty="0">
                <a:solidFill>
                  <a:srgbClr val="0033CC"/>
                </a:solidFill>
              </a:rPr>
              <a:t>service </a:t>
            </a:r>
            <a:r>
              <a:rPr lang="en-US" sz="2400" i="1" dirty="0" err="1" smtClean="0">
                <a:solidFill>
                  <a:srgbClr val="A50021"/>
                </a:solidFill>
              </a:rPr>
              <a:t>num</a:t>
            </a:r>
            <a:r>
              <a:rPr lang="en-US" sz="2400" dirty="0" smtClean="0"/>
              <a:t> </a:t>
            </a:r>
            <a:r>
              <a:rPr lang="en-US" sz="2400" dirty="0"/>
              <a:t>exists, </a:t>
            </a:r>
            <a:endParaRPr lang="en-US" sz="2400" dirty="0" smtClean="0"/>
          </a:p>
          <a:p>
            <a:r>
              <a:rPr lang="en-US" sz="2400" dirty="0" smtClean="0"/>
              <a:t>just </a:t>
            </a:r>
            <a:r>
              <a:rPr lang="en-US" sz="2400" dirty="0"/>
              <a:t>set </a:t>
            </a:r>
            <a:r>
              <a:rPr lang="en-US" sz="2400" dirty="0">
                <a:solidFill>
                  <a:srgbClr val="0033CC"/>
                </a:solidFill>
              </a:rPr>
              <a:t>position </a:t>
            </a:r>
            <a:r>
              <a:rPr lang="en-US" sz="2400" i="1" dirty="0" err="1" smtClean="0">
                <a:solidFill>
                  <a:srgbClr val="A50021"/>
                </a:solidFill>
              </a:rPr>
              <a:t>num</a:t>
            </a:r>
            <a:r>
              <a:rPr lang="en-US" sz="2400" dirty="0" smtClean="0"/>
              <a:t> </a:t>
            </a:r>
            <a:r>
              <a:rPr lang="en-US" sz="2400" dirty="0"/>
              <a:t>to </a:t>
            </a:r>
            <a:r>
              <a:rPr lang="en-US" sz="2400" dirty="0">
                <a:solidFill>
                  <a:srgbClr val="FF0000"/>
                </a:solidFill>
              </a:rPr>
              <a:t>true.</a:t>
            </a:r>
          </a:p>
        </p:txBody>
      </p:sp>
      <p:grpSp>
        <p:nvGrpSpPr>
          <p:cNvPr id="30" name="Group 29"/>
          <p:cNvGrpSpPr/>
          <p:nvPr/>
        </p:nvGrpSpPr>
        <p:grpSpPr>
          <a:xfrm>
            <a:off x="5257800" y="1498600"/>
            <a:ext cx="1981200" cy="4292600"/>
            <a:chOff x="5257800" y="1498600"/>
            <a:chExt cx="1981200" cy="4292600"/>
          </a:xfrm>
        </p:grpSpPr>
        <p:sp>
          <p:nvSpPr>
            <p:cNvPr id="15" name="Rectangle 3"/>
            <p:cNvSpPr>
              <a:spLocks noChangeArrowheads="1"/>
            </p:cNvSpPr>
            <p:nvPr/>
          </p:nvSpPr>
          <p:spPr bwMode="auto">
            <a:xfrm>
              <a:off x="6172200" y="3276600"/>
              <a:ext cx="1066800" cy="1295400"/>
            </a:xfrm>
            <a:prstGeom prst="rect">
              <a:avLst/>
            </a:prstGeom>
            <a:solidFill>
              <a:srgbClr val="FFC000"/>
            </a:solidFill>
            <a:ln w="25400">
              <a:solidFill>
                <a:schemeClr val="tx1"/>
              </a:solidFill>
              <a:miter lim="800000"/>
              <a:headEnd/>
              <a:tailEnd type="none" w="lg" len="lg"/>
            </a:ln>
            <a:effectLst/>
          </p:spPr>
          <p:txBody>
            <a:bodyPr wrap="none" anchor="ctr"/>
            <a:lstStyle/>
            <a:p>
              <a:pPr algn="ctr"/>
              <a:r>
                <a:rPr lang="en-US" b="1"/>
                <a:t>:</a:t>
              </a:r>
            </a:p>
            <a:p>
              <a:pPr algn="ctr"/>
              <a:r>
                <a:rPr lang="en-US" b="1"/>
                <a:t>:</a:t>
              </a:r>
            </a:p>
          </p:txBody>
        </p:sp>
        <p:sp>
          <p:nvSpPr>
            <p:cNvPr id="16" name="Rectangle 4"/>
            <p:cNvSpPr>
              <a:spLocks noChangeArrowheads="1"/>
            </p:cNvSpPr>
            <p:nvPr/>
          </p:nvSpPr>
          <p:spPr bwMode="auto">
            <a:xfrm>
              <a:off x="6172200" y="14986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r>
                <a:rPr lang="en-US" b="1" dirty="0"/>
                <a:t>false</a:t>
              </a:r>
            </a:p>
          </p:txBody>
        </p:sp>
        <p:sp>
          <p:nvSpPr>
            <p:cNvPr id="17" name="Rectangle 5"/>
            <p:cNvSpPr>
              <a:spLocks noChangeArrowheads="1"/>
            </p:cNvSpPr>
            <p:nvPr/>
          </p:nvSpPr>
          <p:spPr bwMode="auto">
            <a:xfrm>
              <a:off x="6172200" y="45720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b="1" dirty="0"/>
                <a:t>true</a:t>
              </a:r>
            </a:p>
          </p:txBody>
        </p:sp>
        <p:sp>
          <p:nvSpPr>
            <p:cNvPr id="18" name="Text Box 6"/>
            <p:cNvSpPr txBox="1">
              <a:spLocks noChangeArrowheads="1"/>
            </p:cNvSpPr>
            <p:nvPr/>
          </p:nvSpPr>
          <p:spPr bwMode="auto">
            <a:xfrm>
              <a:off x="5715000" y="1651000"/>
              <a:ext cx="184150" cy="366713"/>
            </a:xfrm>
            <a:prstGeom prst="rect">
              <a:avLst/>
            </a:prstGeom>
            <a:noFill/>
            <a:ln w="25400">
              <a:noFill/>
              <a:miter lim="800000"/>
              <a:headEnd/>
              <a:tailEnd type="none" w="lg" len="lg"/>
            </a:ln>
            <a:effectLst/>
          </p:spPr>
          <p:txBody>
            <a:bodyPr wrap="none">
              <a:spAutoFit/>
            </a:bodyPr>
            <a:lstStyle/>
            <a:p>
              <a:endParaRPr lang="en-US" sz="1800" b="1"/>
            </a:p>
          </p:txBody>
        </p:sp>
        <p:sp>
          <p:nvSpPr>
            <p:cNvPr id="19" name="Text Box 8"/>
            <p:cNvSpPr txBox="1">
              <a:spLocks noChangeArrowheads="1"/>
            </p:cNvSpPr>
            <p:nvPr/>
          </p:nvSpPr>
          <p:spPr bwMode="auto">
            <a:xfrm>
              <a:off x="5257800" y="4662488"/>
              <a:ext cx="838200" cy="461665"/>
            </a:xfrm>
            <a:prstGeom prst="rect">
              <a:avLst/>
            </a:prstGeom>
            <a:noFill/>
            <a:ln w="25400">
              <a:noFill/>
              <a:miter lim="800000"/>
              <a:headEnd/>
              <a:tailEnd type="none" w="lg" len="lg"/>
            </a:ln>
            <a:effectLst/>
          </p:spPr>
          <p:txBody>
            <a:bodyPr wrap="square">
              <a:spAutoFit/>
            </a:bodyPr>
            <a:lstStyle/>
            <a:p>
              <a:pPr algn="r">
                <a:spcBef>
                  <a:spcPct val="50000"/>
                </a:spcBef>
              </a:pPr>
              <a:r>
                <a:rPr lang="en-US" sz="2400" dirty="0"/>
                <a:t>998</a:t>
              </a:r>
            </a:p>
          </p:txBody>
        </p:sp>
        <p:sp>
          <p:nvSpPr>
            <p:cNvPr id="20" name="Rectangle 12"/>
            <p:cNvSpPr>
              <a:spLocks noChangeArrowheads="1"/>
            </p:cNvSpPr>
            <p:nvPr/>
          </p:nvSpPr>
          <p:spPr bwMode="auto">
            <a:xfrm>
              <a:off x="6172200" y="2717800"/>
              <a:ext cx="1066800" cy="609600"/>
            </a:xfrm>
            <a:prstGeom prst="rect">
              <a:avLst/>
            </a:prstGeom>
            <a:solidFill>
              <a:srgbClr val="FFFFCC"/>
            </a:solidFill>
            <a:ln w="25400">
              <a:solidFill>
                <a:schemeClr val="tx1"/>
              </a:solidFill>
              <a:miter lim="800000"/>
              <a:headEnd/>
              <a:tailEnd type="none" w="lg" len="lg"/>
            </a:ln>
            <a:effectLst/>
          </p:spPr>
          <p:txBody>
            <a:bodyPr wrap="none" anchor="ctr"/>
            <a:lstStyle/>
            <a:p>
              <a:pPr algn="ctr"/>
              <a:r>
                <a:rPr lang="en-US" b="1" dirty="0"/>
                <a:t>true</a:t>
              </a:r>
            </a:p>
          </p:txBody>
        </p:sp>
        <p:sp>
          <p:nvSpPr>
            <p:cNvPr id="21" name="Text Box 16"/>
            <p:cNvSpPr txBox="1">
              <a:spLocks noChangeArrowheads="1"/>
            </p:cNvSpPr>
            <p:nvPr/>
          </p:nvSpPr>
          <p:spPr bwMode="auto">
            <a:xfrm>
              <a:off x="5562600" y="27320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2</a:t>
              </a:r>
            </a:p>
          </p:txBody>
        </p:sp>
        <p:sp>
          <p:nvSpPr>
            <p:cNvPr id="22" name="Rectangle 18"/>
            <p:cNvSpPr>
              <a:spLocks noChangeArrowheads="1"/>
            </p:cNvSpPr>
            <p:nvPr/>
          </p:nvSpPr>
          <p:spPr bwMode="auto">
            <a:xfrm>
              <a:off x="6172200" y="21082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r>
                <a:rPr lang="en-US" b="1"/>
                <a:t>false</a:t>
              </a:r>
            </a:p>
          </p:txBody>
        </p:sp>
        <p:sp>
          <p:nvSpPr>
            <p:cNvPr id="23" name="Text Box 19"/>
            <p:cNvSpPr txBox="1">
              <a:spLocks noChangeArrowheads="1"/>
            </p:cNvSpPr>
            <p:nvPr/>
          </p:nvSpPr>
          <p:spPr bwMode="auto">
            <a:xfrm>
              <a:off x="5562600" y="1512888"/>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0</a:t>
              </a:r>
            </a:p>
          </p:txBody>
        </p:sp>
        <p:sp>
          <p:nvSpPr>
            <p:cNvPr id="24" name="Text Box 20"/>
            <p:cNvSpPr txBox="1">
              <a:spLocks noChangeArrowheads="1"/>
            </p:cNvSpPr>
            <p:nvPr/>
          </p:nvSpPr>
          <p:spPr bwMode="auto">
            <a:xfrm>
              <a:off x="5562600" y="2108200"/>
              <a:ext cx="533400" cy="461665"/>
            </a:xfrm>
            <a:prstGeom prst="rect">
              <a:avLst/>
            </a:prstGeom>
            <a:noFill/>
            <a:ln w="25400">
              <a:noFill/>
              <a:miter lim="800000"/>
              <a:headEnd/>
              <a:tailEnd type="none" w="lg" len="lg"/>
            </a:ln>
            <a:effectLst/>
          </p:spPr>
          <p:txBody>
            <a:bodyPr>
              <a:spAutoFit/>
            </a:bodyPr>
            <a:lstStyle/>
            <a:p>
              <a:pPr algn="r">
                <a:spcBef>
                  <a:spcPct val="50000"/>
                </a:spcBef>
              </a:pPr>
              <a:r>
                <a:rPr lang="en-US" sz="2400" dirty="0"/>
                <a:t>1</a:t>
              </a:r>
            </a:p>
          </p:txBody>
        </p:sp>
        <p:sp>
          <p:nvSpPr>
            <p:cNvPr id="26" name="Text Box 22"/>
            <p:cNvSpPr txBox="1">
              <a:spLocks noChangeArrowheads="1"/>
            </p:cNvSpPr>
            <p:nvPr/>
          </p:nvSpPr>
          <p:spPr bwMode="auto">
            <a:xfrm>
              <a:off x="5259387" y="5257800"/>
              <a:ext cx="836613" cy="461665"/>
            </a:xfrm>
            <a:prstGeom prst="rect">
              <a:avLst/>
            </a:prstGeom>
            <a:noFill/>
            <a:ln w="25400">
              <a:noFill/>
              <a:miter lim="800000"/>
              <a:headEnd/>
              <a:tailEnd type="none" w="lg" len="lg"/>
            </a:ln>
            <a:effectLst/>
          </p:spPr>
          <p:txBody>
            <a:bodyPr wrap="square">
              <a:spAutoFit/>
            </a:bodyPr>
            <a:lstStyle/>
            <a:p>
              <a:pPr algn="r"/>
              <a:r>
                <a:rPr lang="en-US" sz="2400" dirty="0"/>
                <a:t>999</a:t>
              </a:r>
            </a:p>
          </p:txBody>
        </p:sp>
        <p:sp>
          <p:nvSpPr>
            <p:cNvPr id="29" name="Rectangle 4"/>
            <p:cNvSpPr>
              <a:spLocks noChangeArrowheads="1"/>
            </p:cNvSpPr>
            <p:nvPr/>
          </p:nvSpPr>
          <p:spPr bwMode="auto">
            <a:xfrm>
              <a:off x="6172200" y="5181600"/>
              <a:ext cx="1066800" cy="609600"/>
            </a:xfrm>
            <a:prstGeom prst="rect">
              <a:avLst/>
            </a:prstGeom>
            <a:solidFill>
              <a:srgbClr val="FFC000"/>
            </a:solidFill>
            <a:ln w="25400">
              <a:solidFill>
                <a:schemeClr val="tx1"/>
              </a:solidFill>
              <a:miter lim="800000"/>
              <a:headEnd/>
              <a:tailEnd type="none" w="lg" len="lg"/>
            </a:ln>
            <a:effectLst/>
          </p:spPr>
          <p:txBody>
            <a:bodyPr wrap="none" anchor="ctr"/>
            <a:lstStyle/>
            <a:p>
              <a:pPr algn="ctr"/>
              <a:r>
                <a:rPr lang="en-US" b="1" dirty="0"/>
                <a:t>false</a:t>
              </a:r>
            </a:p>
          </p:txBody>
        </p:sp>
      </p:grpSp>
      <p:sp>
        <p:nvSpPr>
          <p:cNvPr id="27" name="Footer Placeholder 6"/>
          <p:cNvSpPr txBox="1">
            <a:spLocks/>
          </p:cNvSpPr>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algn="ctr" rtl="0" fontAlgn="base">
              <a:spcBef>
                <a:spcPct val="0"/>
              </a:spcBef>
              <a:spcAft>
                <a:spcPct val="0"/>
              </a:spcAft>
              <a:defRPr sz="800" kern="1200">
                <a:solidFill>
                  <a:schemeClr val="tx2"/>
                </a:solidFill>
                <a:latin typeface="Arial Black" pitchFamily="34"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mtClean="0"/>
              <a:t>[CS1020 Lecture 15: Hashing]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CS1020 Lecture Note #10:&amp;#x0D;&amp;#x0A;Hashing&amp;quot;&quot;/&gt;&lt;property id=&quot;20307&quot; value=&quot;256&quot;/&gt;&lt;/object&gt;&lt;object type=&quot;3&quot; unique_id=&quot;10004&quot;&gt;&lt;property id=&quot;20148&quot; value=&quot;5&quot;/&gt;&lt;property id=&quot;20300&quot; value=&quot;Slide 2 - &amp;quot;Lecture Note #10: Hashing&amp;quot;&quot;/&gt;&lt;property id=&quot;20307&quot; value=&quot;691&quot;/&gt;&lt;/object&gt;&lt;object type=&quot;3&quot; unique_id=&quot;10005&quot;&gt;&lt;property id=&quot;20148&quot; value=&quot;5&quot;/&gt;&lt;property id=&quot;20300&quot; value=&quot;Slide 3 - &amp;quot;Outline&amp;quot;&quot;/&gt;&lt;property id=&quot;20307&quot; value=&quot;692&quot;/&gt;&lt;/object&gt;&lt;object type=&quot;3&quot; unique_id=&quot;10006&quot;&gt;&lt;property id=&quot;20148&quot; value=&quot;5&quot;/&gt;&lt;property id=&quot;20300&quot; value=&quot;Slide 4 - &amp;quot;What is Hashing?&amp;quot;&quot;/&gt;&lt;property id=&quot;20307&quot; value=&quot;1129&quot;/&gt;&lt;/object&gt;&lt;object type=&quot;3&quot; unique_id=&quot;10007&quot;&gt;&lt;property id=&quot;20148&quot; value=&quot;5&quot;/&gt;&lt;property id=&quot;20300&quot; value=&quot;Slide 5 - &amp;quot;ADT Table Operations&amp;quot;&quot;/&gt;&lt;property id=&quot;20307&quot; value=&quot;1048&quot;/&gt;&lt;/object&gt;&lt;object type=&quot;3&quot; unique_id=&quot;10008&quot;&gt;&lt;property id=&quot;20148&quot; value=&quot;5&quot;/&gt;&lt;property id=&quot;20300&quot; value=&quot;Slide 6 - &amp;quot;1 Direct Addressing Table&amp;quot;&quot;/&gt;&lt;property id=&quot;20307&quot; value=&quot;820&quot;/&gt;&lt;/object&gt;&lt;object type=&quot;3&quot; unique_id=&quot;10009&quot;&gt;&lt;property id=&quot;20148&quot; value=&quot;5&quot;/&gt;&lt;property id=&quot;20300&quot; value=&quot;Slide 7 - &amp;quot;1 SBS Transit Problem&amp;quot;&quot;/&gt;&lt;property id=&quot;20307&quot; value=&quot;956&quot;/&gt;&lt;/object&gt;&lt;object type=&quot;3&quot; unique_id=&quot;10010&quot;&gt;&lt;property id=&quot;20148&quot; value=&quot;5&quot;/&gt;&lt;property id=&quot;20300&quot; value=&quot;Slide 8 - &amp;quot;1 SBS Transit Problem&amp;quot;&quot;/&gt;&lt;property id=&quot;20307&quot; value=&quot;1001&quot;/&gt;&lt;/object&gt;&lt;object type=&quot;3&quot; unique_id=&quot;10011&quot;&gt;&lt;property id=&quot;20148&quot; value=&quot;5&quot;/&gt;&lt;property id=&quot;20300&quot; value=&quot;Slide 9 - &amp;quot;1 Direct Addressing Table (1/2)&amp;quot;&quot;/&gt;&lt;property id=&quot;20307&quot; value=&quot;1002&quot;/&gt;&lt;/object&gt;&lt;object type=&quot;3&quot; unique_id=&quot;10012&quot;&gt;&lt;property id=&quot;20148&quot; value=&quot;5&quot;/&gt;&lt;property id=&quot;20300&quot; value=&quot;Slide 10 - &amp;quot;1 Direct Addressing Table (2/2)&amp;quot;&quot;/&gt;&lt;property id=&quot;20307&quot; value=&quot;1076&quot;/&gt;&lt;/object&gt;&lt;object type=&quot;3&quot; unique_id=&quot;10013&quot;&gt;&lt;property id=&quot;20148&quot; value=&quot;5&quot;/&gt;&lt;property id=&quot;20300&quot; value=&quot;Slide 11 - &amp;quot;1 Direct Addressing Table: Operations&amp;quot;&quot;/&gt;&lt;property id=&quot;20307&quot; value=&quot;1077&quot;/&gt;&lt;/object&gt;&lt;object type=&quot;3&quot; unique_id=&quot;10014&quot;&gt;&lt;property id=&quot;20148&quot; value=&quot;5&quot;/&gt;&lt;property id=&quot;20300&quot; value=&quot;Slide 12 - &amp;quot;1 Direct Addressing Table: Restrictions&amp;quot;&quot;/&gt;&lt;property id=&quot;20307&quot; value=&quot;1078&quot;/&gt;&lt;/object&gt;&lt;object type=&quot;3&quot; unique_id=&quot;10015&quot;&gt;&lt;property id=&quot;20148&quot; value=&quot;5&quot;/&gt;&lt;property id=&quot;20300&quot; value=&quot;Slide 13 - &amp;quot;2 Hash Table&amp;quot;&quot;/&gt;&lt;property id=&quot;20307&quot; value=&quot;1004&quot;/&gt;&lt;/object&gt;&lt;object type=&quot;3&quot; unique_id=&quot;10016&quot;&gt;&lt;property id=&quot;20148&quot; value=&quot;5&quot;/&gt;&lt;property id=&quot;20300&quot; value=&quot;Slide 14 - &amp;quot;2 Origins of the term Hash&amp;quot;&quot;/&gt;&lt;property id=&quot;20307&quot; value=&quot;929&quot;/&gt;&lt;/object&gt;&lt;object type=&quot;3&quot; unique_id=&quot;10017&quot;&gt;&lt;property id=&quot;20148&quot; value=&quot;5&quot;/&gt;&lt;property id=&quot;20300&quot; value=&quot;Slide 15 - &amp;quot;2 Ideas&amp;quot;&quot;/&gt;&lt;property id=&quot;20307&quot; value=&quot;1008&quot;/&gt;&lt;/object&gt;&lt;object type=&quot;3&quot; unique_id=&quot;10018&quot;&gt;&lt;property id=&quot;20148&quot; value=&quot;5&quot;/&gt;&lt;property id=&quot;20300&quot; value=&quot;Slide 16 - &amp;quot;2 Hash Table&amp;quot;&quot;/&gt;&lt;property id=&quot;20307&quot; value=&quot;1009&quot;/&gt;&lt;/object&gt;&lt;object type=&quot;3&quot; unique_id=&quot;10019&quot;&gt;&lt;property id=&quot;20148&quot; value=&quot;5&quot;/&gt;&lt;property id=&quot;20300&quot; value=&quot;Slide 17 - &amp;quot;2 Hash Table: Operations&amp;quot;&quot;/&gt;&lt;property id=&quot;20307&quot; value=&quot;1079&quot;/&gt;&lt;/object&gt;&lt;object type=&quot;3&quot; unique_id=&quot;10020&quot;&gt;&lt;property id=&quot;20148&quot; value=&quot;5&quot;/&gt;&lt;property id=&quot;20300&quot; value=&quot;Slide 18 - &amp;quot;2 Hash Table: Collision&amp;quot;&quot;/&gt;&lt;property id=&quot;20307&quot; value=&quot;1080&quot;/&gt;&lt;/object&gt;&lt;object type=&quot;3&quot; unique_id=&quot;10021&quot;&gt;&lt;property id=&quot;20148&quot; value=&quot;5&quot;/&gt;&lt;property id=&quot;20300&quot; value=&quot;Slide 19 - &amp;quot;2 Two Important Issues&amp;quot;&quot;/&gt;&lt;property id=&quot;20307&quot; value=&quot;1010&quot;/&gt;&lt;/object&gt;&lt;object type=&quot;3&quot; unique_id=&quot;10022&quot;&gt;&lt;property id=&quot;20148&quot; value=&quot;5&quot;/&gt;&lt;property id=&quot;20300&quot; value=&quot;Slide 20 - &amp;quot;3 Hash Functions&amp;quot;&quot;/&gt;&lt;property id=&quot;20307&quot; value=&quot;1011&quot;/&gt;&lt;/object&gt;&lt;object type=&quot;3&quot; unique_id=&quot;10023&quot;&gt;&lt;property id=&quot;20148&quot; value=&quot;5&quot;/&gt;&lt;property id=&quot;20300&quot; value=&quot;Slide 21 - &amp;quot;3 Criteria of Good Hash Functions&amp;quot;&quot;/&gt;&lt;property id=&quot;20307&quot; value=&quot;1012&quot;/&gt;&lt;/object&gt;&lt;object type=&quot;3&quot; unique_id=&quot;10024&quot;&gt;&lt;property id=&quot;20148&quot; value=&quot;5&quot;/&gt;&lt;property id=&quot;20300&quot; value=&quot;Slide 22 - &amp;quot;3 Examples of Bad Hash Functions&amp;quot;&quot;/&gt;&lt;property id=&quot;20307&quot; value=&quot;1081&quot;/&gt;&lt;/object&gt;&lt;object type=&quot;3&quot; unique_id=&quot;10025&quot;&gt;&lt;property id=&quot;20148&quot; value=&quot;5&quot;/&gt;&lt;property id=&quot;20300&quot; value=&quot;Slide 23 - &amp;quot;3 Perfect Hash Functions&amp;quot;&quot;/&gt;&lt;property id=&quot;20307&quot; value=&quot;1082&quot;/&gt;&lt;/object&gt;&lt;object type=&quot;3&quot; unique_id=&quot;10026&quot;&gt;&lt;property id=&quot;20148&quot; value=&quot;5&quot;/&gt;&lt;property id=&quot;20300&quot; value=&quot;Slide 24 - &amp;quot;3 Uniform Hash Functions&amp;quot;&quot;/&gt;&lt;property id=&quot;20307&quot; value=&quot;1083&quot;/&gt;&lt;/object&gt;&lt;object type=&quot;3&quot; unique_id=&quot;10027&quot;&gt;&lt;property id=&quot;20148&quot; value=&quot;5&quot;/&gt;&lt;property id=&quot;20300&quot; value=&quot;Slide 25 - &amp;quot;3 Division method (mod operator)&amp;quot;&quot;/&gt;&lt;property id=&quot;20307&quot; value=&quot;1084&quot;/&gt;&lt;/object&gt;&lt;object type=&quot;3&quot; unique_id=&quot;10028&quot;&gt;&lt;property id=&quot;20148&quot; value=&quot;5&quot;/&gt;&lt;property id=&quot;20300&quot; value=&quot;Slide 26 - &amp;quot;3 How to pick m?&amp;quot;&quot;/&gt;&lt;property id=&quot;20307&quot; value=&quot;1085&quot;/&gt;&lt;/object&gt;&lt;object type=&quot;3&quot; unique_id=&quot;10029&quot;&gt;&lt;property id=&quot;20148&quot; value=&quot;5&quot;/&gt;&lt;property id=&quot;20300&quot; value=&quot;Slide 27 - &amp;quot;3 Multiplication method&amp;quot;&quot;/&gt;&lt;property id=&quot;20307&quot; value=&quot;1087&quot;/&gt;&lt;/object&gt;&lt;object type=&quot;3&quot; unique_id=&quot;10030&quot;&gt;&lt;property id=&quot;20148&quot; value=&quot;5&quot;/&gt;&lt;property id=&quot;20300&quot; value=&quot;Slide 28 - &amp;quot;3 Hashing of strings (1/4)&amp;quot;&quot;/&gt;&lt;property id=&quot;20307&quot; value=&quot;1086&quot;/&gt;&lt;/object&gt;&lt;object type=&quot;3&quot; unique_id=&quot;10031&quot;&gt;&lt;property id=&quot;20148&quot; value=&quot;5&quot;/&gt;&lt;property id=&quot;20300&quot; value=&quot;Slide 29 - &amp;quot;3 Hashing of strings: Examples (2/4)&amp;quot;&quot;/&gt;&lt;property id=&quot;20307&quot; value=&quot;1088&quot;/&gt;&lt;/object&gt;&lt;object type=&quot;3&quot; unique_id=&quot;10032&quot;&gt;&lt;property id=&quot;20148&quot; value=&quot;5&quot;/&gt;&lt;property id=&quot;20300&quot; value=&quot;Slide 30 - &amp;quot;3 Hashing of strings: Examples (3/4)&amp;quot;&quot;/&gt;&lt;property id=&quot;20307&quot; value=&quot;1089&quot;/&gt;&lt;/object&gt;&lt;object type=&quot;3&quot; unique_id=&quot;10033&quot;&gt;&lt;property id=&quot;20148&quot; value=&quot;5&quot;/&gt;&lt;property id=&quot;20300&quot; value=&quot;Slide 31 - &amp;quot;3 Hashing of strings (4/4)&amp;quot;&quot;/&gt;&lt;property id=&quot;20307&quot; value=&quot;1090&quot;/&gt;&lt;/object&gt;&lt;object type=&quot;3&quot; unique_id=&quot;10034&quot;&gt;&lt;property id=&quot;20148&quot; value=&quot;5&quot;/&gt;&lt;property id=&quot;20300&quot; value=&quot;Slide 32 - &amp;quot;4 Collision Resolution&amp;quot;&quot;/&gt;&lt;property id=&quot;20307&quot; value=&quot;1016&quot;/&gt;&lt;/object&gt;&lt;object type=&quot;3&quot; unique_id=&quot;10035&quot;&gt;&lt;property id=&quot;20148&quot; value=&quot;5&quot;/&gt;&lt;property id=&quot;20300&quot; value=&quot;Slide 33 - &amp;quot;4 Probability of Collision (1/2)&amp;quot;&quot;/&gt;&lt;property id=&quot;20307&quot; value=&quot;1017&quot;/&gt;&lt;/object&gt;&lt;object type=&quot;3&quot; unique_id=&quot;10036&quot;&gt;&lt;property id=&quot;20148&quot; value=&quot;5&quot;/&gt;&lt;property id=&quot;20300&quot; value=&quot;Slide 34 - &amp;quot;4 Probability of Collision (2/2)&amp;quot;&quot;/&gt;&lt;property id=&quot;20307&quot; value=&quot;1091&quot;/&gt;&lt;/object&gt;&lt;object type=&quot;3&quot; unique_id=&quot;10037&quot;&gt;&lt;property id=&quot;20148&quot; value=&quot;5&quot;/&gt;&lt;property id=&quot;20300&quot; value=&quot;Slide 35 - &amp;quot;4 Collision Resolution Techniques&amp;quot;&quot;/&gt;&lt;property id=&quot;20307&quot; value=&quot;1092&quot;/&gt;&lt;/object&gt;&lt;object type=&quot;3&quot; unique_id=&quot;10038&quot;&gt;&lt;property id=&quot;20148&quot; value=&quot;5&quot;/&gt;&lt;property id=&quot;20300&quot; value=&quot;Slide 36 - &amp;quot;4.1 Separate Chaining&amp;quot;&quot;/&gt;&lt;property id=&quot;20307&quot; value=&quot;1093&quot;/&gt;&lt;/object&gt;&lt;object type=&quot;3&quot; unique_id=&quot;10039&quot;&gt;&lt;property id=&quot;20148&quot; value=&quot;5&quot;/&gt;&lt;property id=&quot;20300&quot; value=&quot;Slide 37 - &amp;quot;4.1 Hash table&amp;quot;&quot;/&gt;&lt;property id=&quot;20307&quot; value=&quot;1094&quot;/&gt;&lt;/object&gt;&lt;object type=&quot;3&quot; unique_id=&quot;10040&quot;&gt;&lt;property id=&quot;20148&quot; value=&quot;5&quot;/&gt;&lt;property id=&quot;20300&quot; value=&quot;Slide 38 - &amp;quot;4.1 Analysis: Performance of Hash Table&amp;quot;&quot;/&gt;&lt;property id=&quot;20307&quot; value=&quot;1095&quot;/&gt;&lt;/object&gt;&lt;object type=&quot;3&quot; unique_id=&quot;10041&quot;&gt;&lt;property id=&quot;20148&quot; value=&quot;5&quot;/&gt;&lt;property id=&quot;20300&quot; value=&quot;Slide 39 - &amp;quot;4.1 Average Running Time&amp;quot;&quot;/&gt;&lt;property id=&quot;20307&quot; value=&quot;1096&quot;/&gt;&lt;/object&gt;&lt;object type=&quot;3&quot; unique_id=&quot;10042&quot;&gt;&lt;property id=&quot;20148&quot; value=&quot;5&quot;/&gt;&lt;property id=&quot;20300&quot; value=&quot;Slide 40 - &amp;quot;4.1 Reconstructing Hash Table&amp;quot;&quot;/&gt;&lt;property id=&quot;20307&quot; value=&quot;1097&quot;/&gt;&lt;/object&gt;&lt;object type=&quot;3&quot; unique_id=&quot;10043&quot;&gt;&lt;property id=&quot;20148&quot; value=&quot;5&quot;/&gt;&lt;property id=&quot;20300&quot; value=&quot;Slide 41 - &amp;quot;4.2 Linear Probing&amp;quot;&quot;/&gt;&lt;property id=&quot;20307&quot; value=&quot;1114&quot;/&gt;&lt;/object&gt;&lt;object type=&quot;3&quot; unique_id=&quot;10044&quot;&gt;&lt;property id=&quot;20148&quot; value=&quot;5&quot;/&gt;&lt;property id=&quot;20300&quot; value=&quot;Slide 42 - &amp;quot;4.2 Linear Probing: Insert 18&amp;quot;&quot;/&gt;&lt;property id=&quot;20307&quot; value=&quot;1099&quot;/&gt;&lt;/object&gt;&lt;object type=&quot;3&quot; unique_id=&quot;10045&quot;&gt;&lt;property id=&quot;20148&quot; value=&quot;5&quot;/&gt;&lt;property id=&quot;20300&quot; value=&quot;Slide 43 - &amp;quot;4.2 Linear Probing: Insert 14&amp;quot;&quot;/&gt;&lt;property id=&quot;20307&quot; value=&quot;1100&quot;/&gt;&lt;/object&gt;&lt;object type=&quot;3&quot; unique_id=&quot;10046&quot;&gt;&lt;property id=&quot;20148&quot; value=&quot;5&quot;/&gt;&lt;property id=&quot;20300&quot; value=&quot;Slide 44 - &amp;quot;4.2 Linear Probing: Insert 21&amp;quot;&quot;/&gt;&lt;property id=&quot;20307&quot; value=&quot;1101&quot;/&gt;&lt;/object&gt;&lt;object type=&quot;3&quot; unique_id=&quot;10047&quot;&gt;&lt;property id=&quot;20148&quot; value=&quot;5&quot;/&gt;&lt;property id=&quot;20300&quot; value=&quot;Slide 45 - &amp;quot;4.2 Linear Probing: Insert 1&amp;quot;&quot;/&gt;&lt;property id=&quot;20307&quot; value=&quot;1102&quot;/&gt;&lt;/object&gt;&lt;object type=&quot;3&quot; unique_id=&quot;10048&quot;&gt;&lt;property id=&quot;20148&quot; value=&quot;5&quot;/&gt;&lt;property id=&quot;20300&quot; value=&quot;Slide 46 - &amp;quot;4.2 Linear Probing: Insert 35&amp;quot;&quot;/&gt;&lt;property id=&quot;20307&quot; value=&quot;1103&quot;/&gt;&lt;/object&gt;&lt;object type=&quot;3&quot; unique_id=&quot;10049&quot;&gt;&lt;property id=&quot;20148&quot; value=&quot;5&quot;/&gt;&lt;property id=&quot;20300&quot; value=&quot;Slide 47 - &amp;quot;4.2 Linear Probing: Find 35&amp;quot;&quot;/&gt;&lt;property id=&quot;20307&quot; value=&quot;1104&quot;/&gt;&lt;/object&gt;&lt;object type=&quot;3&quot; unique_id=&quot;10050&quot;&gt;&lt;property id=&quot;20148&quot; value=&quot;5&quot;/&gt;&lt;property id=&quot;20300&quot; value=&quot;Slide 48 - &amp;quot;4.2 Linear Probing: Find 8&amp;quot;&quot;/&gt;&lt;property id=&quot;20307&quot; value=&quot;1105&quot;/&gt;&lt;/object&gt;&lt;object type=&quot;3&quot; unique_id=&quot;10051&quot;&gt;&lt;property id=&quot;20148&quot; value=&quot;5&quot;/&gt;&lt;property id=&quot;20300&quot; value=&quot;Slide 49 - &amp;quot;4.2 Linear Probing: Delete 21&amp;quot;&quot;/&gt;&lt;property id=&quot;20307&quot; value=&quot;1106&quot;/&gt;&lt;/object&gt;&lt;object type=&quot;3&quot; unique_id=&quot;10052&quot;&gt;&lt;property id=&quot;20148&quot; value=&quot;5&quot;/&gt;&lt;property id=&quot;20300&quot; value=&quot;Slide 50 - &amp;quot;4.2 Linear Probing: Find 35&amp;quot;&quot;/&gt;&lt;property id=&quot;20307&quot; value=&quot;1107&quot;/&gt;&lt;/object&gt;&lt;object type=&quot;3&quot; unique_id=&quot;10053&quot;&gt;&lt;property id=&quot;20148&quot; value=&quot;5&quot;/&gt;&lt;property id=&quot;20300&quot; value=&quot;Slide 51 - &amp;quot;4.2 How to delete?&amp;quot;&quot;/&gt;&lt;property id=&quot;20307&quot; value=&quot;1108&quot;/&gt;&lt;/object&gt;&lt;object type=&quot;3&quot; unique_id=&quot;10054&quot;&gt;&lt;property id=&quot;20148&quot; value=&quot;5&quot;/&gt;&lt;property id=&quot;20300&quot; value=&quot;Slide 52 - &amp;quot;4.2 Linear Probing: Delete 21&amp;quot;&quot;/&gt;&lt;property id=&quot;20307&quot; value=&quot;1109&quot;/&gt;&lt;/object&gt;&lt;object type=&quot;3&quot; unique_id=&quot;10055&quot;&gt;&lt;property id=&quot;20148&quot; value=&quot;5&quot;/&gt;&lt;property id=&quot;20300&quot; value=&quot;Slide 53 - &amp;quot;4.2 Linear Probing: Find 35&amp;quot;&quot;/&gt;&lt;property id=&quot;20307&quot; value=&quot;1110&quot;/&gt;&lt;/object&gt;&lt;object type=&quot;3&quot; unique_id=&quot;10056&quot;&gt;&lt;property id=&quot;20148&quot; value=&quot;5&quot;/&gt;&lt;property id=&quot;20300&quot; value=&quot;Slide 54 - &amp;quot;4.2 Linear Probing: Insert 15 (1/2)&amp;quot;&quot;/&gt;&lt;property id=&quot;20307&quot; value=&quot;1111&quot;/&gt;&lt;/object&gt;&lt;object type=&quot;3&quot; unique_id=&quot;10057&quot;&gt;&lt;property id=&quot;20148&quot; value=&quot;5&quot;/&gt;&lt;property id=&quot;20300&quot; value=&quot;Slide 55 - &amp;quot;4.2 Linear Probing: Insert 15 (2/2)&amp;quot;&quot;/&gt;&lt;property id=&quot;20307&quot; value=&quot;1112&quot;/&gt;&lt;/object&gt;&lt;object type=&quot;3&quot; unique_id=&quot;10058&quot;&gt;&lt;property id=&quot;20148&quot; value=&quot;5&quot;/&gt;&lt;property id=&quot;20300&quot; value=&quot;Slide 56 - &amp;quot;4.2 Problem of Linear Probing&amp;quot;&quot;/&gt;&lt;property id=&quot;20307&quot; value=&quot;1113&quot;/&gt;&lt;/object&gt;&lt;object type=&quot;3&quot; unique_id=&quot;10059&quot;&gt;&lt;property id=&quot;20148&quot; value=&quot;5&quot;/&gt;&lt;property id=&quot;20300&quot; value=&quot;Slide 57 - &amp;quot;4.2 Linear Probing&amp;quot;&quot;/&gt;&lt;property id=&quot;20307&quot; value=&quot;1098&quot;/&gt;&lt;/object&gt;&lt;object type=&quot;3&quot; unique_id=&quot;10060&quot;&gt;&lt;property id=&quot;20148&quot; value=&quot;5&quot;/&gt;&lt;property id=&quot;20300&quot; value=&quot;Slide 58 - &amp;quot;4.2 Modified Linear Probing&amp;quot;&quot;/&gt;&lt;property id=&quot;20307&quot; value=&quot;1115&quot;/&gt;&lt;/object&gt;&lt;object type=&quot;3&quot; unique_id=&quot;10061&quot;&gt;&lt;property id=&quot;20148&quot; value=&quot;5&quot;/&gt;&lt;property id=&quot;20300&quot; value=&quot;Slide 59 - &amp;quot;4.3 Quadratic Probing&amp;quot;&quot;/&gt;&lt;property id=&quot;20307&quot; value=&quot;1116&quot;/&gt;&lt;/object&gt;&lt;object type=&quot;3&quot; unique_id=&quot;10062&quot;&gt;&lt;property id=&quot;20148&quot; value=&quot;5&quot;/&gt;&lt;property id=&quot;20300&quot; value=&quot;Slide 60 - &amp;quot;4.3 Quadratic Probing: Insert 3&amp;quot;&quot;/&gt;&lt;property id=&quot;20307&quot; value=&quot;1117&quot;/&gt;&lt;/object&gt;&lt;object type=&quot;3&quot; unique_id=&quot;10063&quot;&gt;&lt;property id=&quot;20148&quot; value=&quot;5&quot;/&gt;&lt;property id=&quot;20300&quot; value=&quot;Slide 61 - &amp;quot;4.3 Quadratic Probing: Insert 38&amp;quot;&quot;/&gt;&lt;property id=&quot;20307&quot; value=&quot;1118&quot;/&gt;&lt;/object&gt;&lt;object type=&quot;3&quot; unique_id=&quot;10064&quot;&gt;&lt;property id=&quot;20148&quot; value=&quot;5&quot;/&gt;&lt;property id=&quot;20300&quot; value=&quot;Slide 62 - &amp;quot;4.3 Theorem of Quadratic Probing&amp;quot;&quot;/&gt;&lt;property id=&quot;20307&quot; value=&quot;1119&quot;/&gt;&lt;/object&gt;&lt;object type=&quot;3&quot; unique_id=&quot;10065&quot;&gt;&lt;property id=&quot;20148&quot; value=&quot;5&quot;/&gt;&lt;property id=&quot;20300&quot; value=&quot;Slide 63 - &amp;quot;4.3 Problem of Quadratic Probing&amp;quot;&quot;/&gt;&lt;property id=&quot;20307&quot; value=&quot;1120&quot;/&gt;&lt;/object&gt;&lt;object type=&quot;3&quot; unique_id=&quot;10066&quot;&gt;&lt;property id=&quot;20148&quot; value=&quot;5&quot;/&gt;&lt;property id=&quot;20300&quot; value=&quot;Slide 64 - &amp;quot;4.4 Double Hashing&amp;quot;&quot;/&gt;&lt;property id=&quot;20307&quot; value=&quot;1121&quot;/&gt;&lt;/object&gt;&lt;object type=&quot;3&quot; unique_id=&quot;10067&quot;&gt;&lt;property id=&quot;20148&quot; value=&quot;5&quot;/&gt;&lt;property id=&quot;20300&quot; value=&quot;Slide 65 - &amp;quot;4.4 Double Hashing: Insert 21&amp;quot;&quot;/&gt;&lt;property id=&quot;20307&quot; value=&quot;1122&quot;/&gt;&lt;/object&gt;&lt;object type=&quot;3&quot; unique_id=&quot;10068&quot;&gt;&lt;property id=&quot;20148&quot; value=&quot;5&quot;/&gt;&lt;property id=&quot;20300&quot; value=&quot;Slide 66 - &amp;quot;4.4 Double Hashing: Insert 4&amp;quot;&quot;/&gt;&lt;property id=&quot;20307&quot; value=&quot;1123&quot;/&gt;&lt;/object&gt;&lt;object type=&quot;3&quot; unique_id=&quot;10069&quot;&gt;&lt;property id=&quot;20148&quot; value=&quot;5&quot;/&gt;&lt;property id=&quot;20300&quot; value=&quot;Slide 67 - &amp;quot;4.4 Double Hashing: Insert 35&amp;quot;&quot;/&gt;&lt;property id=&quot;20307&quot; value=&quot;1124&quot;/&gt;&lt;/object&gt;&lt;object type=&quot;3&quot; unique_id=&quot;10070&quot;&gt;&lt;property id=&quot;20148&quot; value=&quot;5&quot;/&gt;&lt;property id=&quot;20300&quot; value=&quot;Slide 68 - &amp;quot;4.4 Warning&amp;quot;&quot;/&gt;&lt;property id=&quot;20307&quot; value=&quot;1125&quot;/&gt;&lt;/object&gt;&lt;object type=&quot;3&quot; unique_id=&quot;10071&quot;&gt;&lt;property id=&quot;20148&quot; value=&quot;5&quot;/&gt;&lt;property id=&quot;20300&quot; value=&quot;Slide 69 - &amp;quot;4.5 Criteria of Good Collision Resolution Method&amp;quot;&quot;/&gt;&lt;property id=&quot;20307&quot; value=&quot;1023&quot;/&gt;&lt;/object&gt;&lt;object type=&quot;3&quot; unique_id=&quot;10072&quot;&gt;&lt;property id=&quot;20148&quot; value=&quot;5&quot;/&gt;&lt;property id=&quot;20300&quot; value=&quot;Slide 70 - &amp;quot;ADT Table Operations&amp;quot;&quot;/&gt;&lt;property id=&quot;20307&quot; value=&quot;1126&quot;/&gt;&lt;/object&gt;&lt;object type=&quot;3&quot; unique_id=&quot;10073&quot;&gt;&lt;property id=&quot;20148&quot; value=&quot;5&quot;/&gt;&lt;property id=&quot;20300&quot; value=&quot;Slide 71 - &amp;quot;5 Summary&amp;quot;&quot;/&gt;&lt;property id=&quot;20307&quot; value=&quot;1024&quot;/&gt;&lt;/object&gt;&lt;object type=&quot;3&quot; unique_id=&quot;10074&quot;&gt;&lt;property id=&quot;20148&quot; value=&quot;5&quot;/&gt;&lt;property id=&quot;20300&quot; value=&quot;Slide 72 - &amp;quot;6 Java Hashtable Class&amp;quot;&quot;/&gt;&lt;property id=&quot;20307&quot; value=&quot;1033&quot;/&gt;&lt;/object&gt;&lt;object type=&quot;3&quot; unique_id=&quot;10075&quot;&gt;&lt;property id=&quot;20148&quot; value=&quot;5&quot;/&gt;&lt;property id=&quot;20300&quot; value=&quot;Slide 73 - &amp;quot;6 Class Hashtable &amp;lt;K, V&amp;gt;&amp;quot;&quot;/&gt;&lt;property id=&quot;20307&quot; value=&quot;1034&quot;/&gt;&lt;/object&gt;&lt;object type=&quot;3&quot; unique_id=&quot;10076&quot;&gt;&lt;property id=&quot;20148&quot; value=&quot;5&quot;/&gt;&lt;property id=&quot;20300&quot; value=&quot;Slide 74 - &amp;quot;6 Class Hashtable &amp;lt;K, V&amp;gt;&amp;quot;&quot;/&gt;&lt;property id=&quot;20307&quot; value=&quot;1127&quot;/&gt;&lt;/object&gt;&lt;object type=&quot;3&quot; unique_id=&quot;10077&quot;&gt;&lt;property id=&quot;20148&quot; value=&quot;5&quot;/&gt;&lt;property id=&quot;20300&quot; value=&quot;Slide 75 - &amp;quot;6 Class Hashtable &amp;lt;K, V&amp;gt;&amp;quot;&quot;/&gt;&lt;property id=&quot;20307&quot; value=&quot;1128&quot;/&gt;&lt;/object&gt;&lt;object type=&quot;3&quot; unique_id=&quot;10078&quot;&gt;&lt;property id=&quot;20148&quot; value=&quot;5&quot;/&gt;&lt;property id=&quot;20300&quot; value=&quot;Slide 76 - &amp;quot;6 Example&amp;quot;&quot;/&gt;&lt;property id=&quot;20307&quot; value=&quot;1066&quot;/&gt;&lt;/object&gt;&lt;object type=&quot;3&quot; unique_id=&quot;10079&quot;&gt;&lt;property id=&quot;20148&quot; value=&quot;5&quot;/&gt;&lt;property id=&quot;20300&quot; value=&quot;Slide 77&quot;/&gt;&lt;property id=&quot;20307&quot; value=&quot;685&quot;/&gt;&lt;/object&gt;&lt;/object&gt;&lt;object type=&quot;8&quot; unique_id=&quot;10158&quot;&gt;&lt;/object&gt;&lt;/object&gt;&lt;/database&gt;"/>
  <p:tag name="MMPROD_NEXTUNIQUEID" val="10009"/>
  <p:tag name="SECTOMILLISECCONVERTED" val="1"/>
</p:tagLst>
</file>

<file path=ppt/theme/theme1.xml><?xml version="1.0" encoding="utf-8"?>
<a:theme xmlns:a="http://schemas.openxmlformats.org/drawingml/2006/main" name="1_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Edge-CS1102c</Template>
  <TotalTime>28198</TotalTime>
  <Words>4686</Words>
  <Application>Microsoft Office PowerPoint</Application>
  <PresentationFormat>On-screen Show (4:3)</PresentationFormat>
  <Paragraphs>1051</Paragraphs>
  <Slides>77</Slides>
  <Notes>77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92" baseType="lpstr">
      <vt:lpstr>Arial</vt:lpstr>
      <vt:lpstr>Arial Black</vt:lpstr>
      <vt:lpstr>Britannic Bold</vt:lpstr>
      <vt:lpstr>Calibri</vt:lpstr>
      <vt:lpstr>Courier New</vt:lpstr>
      <vt:lpstr>Garamond</vt:lpstr>
      <vt:lpstr>Lucida Console</vt:lpstr>
      <vt:lpstr>PMingLiU</vt:lpstr>
      <vt:lpstr>Symbol</vt:lpstr>
      <vt:lpstr>Times New Roman</vt:lpstr>
      <vt:lpstr>Verdana</vt:lpstr>
      <vt:lpstr>Wingdings</vt:lpstr>
      <vt:lpstr>Wingdings 2</vt:lpstr>
      <vt:lpstr>1_L1 - Basic of C++</vt:lpstr>
      <vt:lpstr>Equation</vt:lpstr>
      <vt:lpstr>CS1020 Data Structures and Algorithms I Lecture Note #15</vt:lpstr>
      <vt:lpstr>Objectives</vt:lpstr>
      <vt:lpstr>References</vt:lpstr>
      <vt:lpstr>Outline</vt:lpstr>
      <vt:lpstr>What is Hashing?</vt:lpstr>
      <vt:lpstr>ADT Table Operations</vt:lpstr>
      <vt:lpstr>1 Direct Addressing Table</vt:lpstr>
      <vt:lpstr>1 SBS Transit Problem</vt:lpstr>
      <vt:lpstr>1 SBS Transit Problem</vt:lpstr>
      <vt:lpstr>1 Direct Addressing Table (1/2)</vt:lpstr>
      <vt:lpstr>1 Direct Addressing Table (2/2)</vt:lpstr>
      <vt:lpstr>1 Direct Addressing Table: Operations</vt:lpstr>
      <vt:lpstr>1 Direct Addressing Table: Restrictions</vt:lpstr>
      <vt:lpstr>2 Hash Table</vt:lpstr>
      <vt:lpstr>2 Origins of the term Hash</vt:lpstr>
      <vt:lpstr>2 Ideas</vt:lpstr>
      <vt:lpstr>2 Hash Table</vt:lpstr>
      <vt:lpstr>2 Hash Table: Operations</vt:lpstr>
      <vt:lpstr>2 Hash Table: Collision</vt:lpstr>
      <vt:lpstr>2 Two Important Issues</vt:lpstr>
      <vt:lpstr>3 Hash Functions</vt:lpstr>
      <vt:lpstr>3 Criteria of Good Hash Functions</vt:lpstr>
      <vt:lpstr>3 Example of Bad Hash Function</vt:lpstr>
      <vt:lpstr>3 Perfect Hash Functions</vt:lpstr>
      <vt:lpstr>3 Uniform Hash Functions</vt:lpstr>
      <vt:lpstr>3 Division method (mod operator)</vt:lpstr>
      <vt:lpstr>3 How to pick m?</vt:lpstr>
      <vt:lpstr>3 Multiplication method</vt:lpstr>
      <vt:lpstr>3 Hashing of strings (1/4)</vt:lpstr>
      <vt:lpstr>3 Hashing of strings: Examples (2/4)</vt:lpstr>
      <vt:lpstr>3 Hashing of strings: Examples (3/4)</vt:lpstr>
      <vt:lpstr>3 Hashing of strings (4/4)</vt:lpstr>
      <vt:lpstr>4 Collision Resolution</vt:lpstr>
      <vt:lpstr>4 Probability of Collision (1/2)</vt:lpstr>
      <vt:lpstr>4 Probability of Collision (2/2)</vt:lpstr>
      <vt:lpstr>4 Collision Resolution Techniques</vt:lpstr>
      <vt:lpstr>4.1 Separate Chaining</vt:lpstr>
      <vt:lpstr>4.1 Hash operations</vt:lpstr>
      <vt:lpstr>4.1 Analysis: Performance of Hash Table</vt:lpstr>
      <vt:lpstr>4.1 Reconstructing Hash Table</vt:lpstr>
      <vt:lpstr>4.2 Linear Probing</vt:lpstr>
      <vt:lpstr>4.2 Linear Probing: Insert 18</vt:lpstr>
      <vt:lpstr>4.2 Linear Probing: Insert 14</vt:lpstr>
      <vt:lpstr>4.2 Linear Probing: Insert 21</vt:lpstr>
      <vt:lpstr>4.2 Linear Probing: Insert 1</vt:lpstr>
      <vt:lpstr>4.2 Linear Probing: Insert 35</vt:lpstr>
      <vt:lpstr>4.2 Linear Probing: Find 35</vt:lpstr>
      <vt:lpstr>4.2 Linear Probing: Find 8</vt:lpstr>
      <vt:lpstr>4.2 Linear Probing: Delete 21</vt:lpstr>
      <vt:lpstr>4.2 Linear Probing: Find 35</vt:lpstr>
      <vt:lpstr>4.2 How to delete?</vt:lpstr>
      <vt:lpstr>4.2 Linear Probing: Delete 21</vt:lpstr>
      <vt:lpstr>4.2 Linear Probing: Find 35</vt:lpstr>
      <vt:lpstr>4.2 Linear Probing: Insert 15 (1/2)</vt:lpstr>
      <vt:lpstr>4.2 Linear Probing: Insert 15 (2/2)</vt:lpstr>
      <vt:lpstr>4.2 Problem of Linear Probing</vt:lpstr>
      <vt:lpstr>4.2 Linear Probing</vt:lpstr>
      <vt:lpstr>4.2 Modified Linear Probing</vt:lpstr>
      <vt:lpstr>4.3 Quadratic Probing</vt:lpstr>
      <vt:lpstr>4.3 Quadratic Probing: Insert 3</vt:lpstr>
      <vt:lpstr>4.3 Quadratic Probing: Insert 38</vt:lpstr>
      <vt:lpstr>4.3 Theorem of Quadratic Probing</vt:lpstr>
      <vt:lpstr>4.3 Problem of Quadratic Probing</vt:lpstr>
      <vt:lpstr>4.4 Double Hashing</vt:lpstr>
      <vt:lpstr>4.4 Double Hashing: Insert 21</vt:lpstr>
      <vt:lpstr>4.4 Double Hashing: Insert 4</vt:lpstr>
      <vt:lpstr>4.4 Double Hashing: Insert 35</vt:lpstr>
      <vt:lpstr>4.4 Warning</vt:lpstr>
      <vt:lpstr>4.5 Criteria of Good Collision Resolution Method</vt:lpstr>
      <vt:lpstr>ADT Table Operations</vt:lpstr>
      <vt:lpstr>5 Summary</vt:lpstr>
      <vt:lpstr>6 Java HashMap Class</vt:lpstr>
      <vt:lpstr>6 Class HashMap &lt;K, V&gt;</vt:lpstr>
      <vt:lpstr>PowerPoint Presentation</vt:lpstr>
      <vt:lpstr>6 Class HashMap &lt;K, V&gt;</vt:lpstr>
      <vt:lpstr>6 Example</vt:lpstr>
      <vt:lpstr>PowerPoint Presentation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Ling Tok Wang</dc:creator>
  <cp:lastModifiedBy>Tuck-Choy Aaron TAN</cp:lastModifiedBy>
  <cp:revision>2954</cp:revision>
  <dcterms:created xsi:type="dcterms:W3CDTF">2005-08-26T05:24:28Z</dcterms:created>
  <dcterms:modified xsi:type="dcterms:W3CDTF">2016-02-09T07:13:51Z</dcterms:modified>
</cp:coreProperties>
</file>