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3" r:id="rId3"/>
    <p:sldId id="320" r:id="rId4"/>
    <p:sldId id="294" r:id="rId5"/>
    <p:sldId id="328" r:id="rId6"/>
    <p:sldId id="321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67" r:id="rId21"/>
    <p:sldId id="368" r:id="rId22"/>
    <p:sldId id="369" r:id="rId23"/>
    <p:sldId id="299" r:id="rId2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3300"/>
    <a:srgbClr val="800080"/>
    <a:srgbClr val="FFC000"/>
    <a:srgbClr val="F2EE98"/>
    <a:srgbClr val="FFFFFF"/>
    <a:srgbClr val="660066"/>
    <a:srgbClr val="F6B922"/>
    <a:srgbClr val="EEE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89474" autoAdjust="0"/>
  </p:normalViewPr>
  <p:slideViewPr>
    <p:cSldViewPr>
      <p:cViewPr varScale="1">
        <p:scale>
          <a:sx n="100" d="100"/>
          <a:sy n="100" d="100"/>
        </p:scale>
        <p:origin x="-22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58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smtClean="0">
              <a:solidFill>
                <a:schemeClr val="tx1"/>
              </a:solidFill>
            </a:rPr>
            <a:t>Book</a:t>
          </a:r>
          <a:endParaRPr lang="en-US" sz="280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="1" baseline="0" dirty="0" smtClean="0">
              <a:solidFill>
                <a:schemeClr val="tx1"/>
              </a:solidFill>
            </a:rPr>
            <a:t>Array:</a:t>
          </a:r>
          <a:r>
            <a:rPr lang="en-US" sz="2200" baseline="0" dirty="0" smtClean="0">
              <a:solidFill>
                <a:schemeClr val="tx1"/>
              </a:solidFill>
            </a:rPr>
            <a:t> Chapter 1, Section 1.1, pages 35 to 38</a:t>
          </a: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smtClean="0">
              <a:solidFill>
                <a:schemeClr val="tx1"/>
              </a:solidFill>
            </a:rPr>
            <a:t>CS1020 website </a:t>
          </a:r>
          <a:r>
            <a:rPr lang="en-US" sz="280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smtClean="0">
              <a:solidFill>
                <a:schemeClr val="tx1"/>
              </a:solidFill>
            </a:rPr>
            <a:t> </a:t>
          </a:r>
          <a:endParaRPr lang="en-US" sz="2200" baseline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0601" custScaleY="120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ED8321FC-8125-4F98-A957-CBFB6908D10D}" type="presOf" srcId="{C5CEBEED-CFB9-42A5-B5AD-5846D62AC459}" destId="{691D3C5E-B9A5-48E5-96D2-C74E4BC7C021}" srcOrd="0" destOrd="1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  <dgm:cxn modelId="{4376B522-5AAA-4E89-AE25-227DE7061805}" type="presParOf" srcId="{92EE76E5-3762-43F0-B701-FDC1B9155319}" destId="{13220A11-ED16-4A41-B09D-38EEF3B5F949}" srcOrd="1" destOrd="0" presId="urn:microsoft.com/office/officeart/2005/8/layout/vList3#1"/>
    <dgm:cxn modelId="{4A3D0315-2AF2-427B-AD25-3792B6C01E6E}" type="presParOf" srcId="{92EE76E5-3762-43F0-B701-FDC1B9155319}" destId="{432ED7D5-1CA3-470E-B9D4-49E90AF170FE}" srcOrd="2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973982" y="61"/>
          <a:ext cx="6355663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Book</a:t>
          </a:r>
          <a:endParaRPr lang="en-US" sz="2800" kern="1200">
            <a:solidFill>
              <a:schemeClr val="tx1"/>
            </a:solidFill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b="1" kern="1200" baseline="0" dirty="0" smtClean="0">
              <a:solidFill>
                <a:schemeClr val="tx1"/>
              </a:solidFill>
            </a:rPr>
            <a:t>Array:</a:t>
          </a:r>
          <a:r>
            <a:rPr lang="en-US" sz="2200" kern="1200" baseline="0" dirty="0" smtClean="0">
              <a:solidFill>
                <a:schemeClr val="tx1"/>
              </a:solidFill>
            </a:rPr>
            <a:t> Chapter 1, Section 1.1, pages 35 to 38</a:t>
          </a:r>
          <a:endParaRPr lang="en-US" sz="22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531257" y="61"/>
        <a:ext cx="5798388" cy="2229100"/>
      </dsp:txXfrm>
    </dsp:sp>
    <dsp:sp modelId="{E9C254D0-7C86-4675-AC1B-555179EDDE6F}">
      <dsp:nvSpPr>
        <dsp:cNvPr id="0" name=""/>
        <dsp:cNvSpPr/>
      </dsp:nvSpPr>
      <dsp:spPr>
        <a:xfrm>
          <a:off x="276239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973982" y="2779409"/>
          <a:ext cx="6355663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CS1020 website </a:t>
          </a:r>
          <a:r>
            <a:rPr lang="en-US" sz="2800" kern="120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smtClean="0">
              <a:solidFill>
                <a:schemeClr val="tx1"/>
              </a:solidFill>
            </a:rPr>
            <a:t> </a:t>
          </a:r>
          <a:endParaRPr lang="en-US" sz="2200" kern="1200" baseline="0">
            <a:solidFill>
              <a:schemeClr val="tx1"/>
            </a:solidFill>
          </a:endParaRPr>
        </a:p>
      </dsp:txBody>
      <dsp:txXfrm rot="10800000">
        <a:off x="1434814" y="2779409"/>
        <a:ext cx="5894831" cy="1843328"/>
      </dsp:txXfrm>
    </dsp:sp>
    <dsp:sp modelId="{71E86C86-047A-4D09-AAD2-F51B4E8AD96C}">
      <dsp:nvSpPr>
        <dsp:cNvPr id="0" name=""/>
        <dsp:cNvSpPr/>
      </dsp:nvSpPr>
      <dsp:spPr>
        <a:xfrm>
          <a:off x="276239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6/1/2016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209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smtClean="0"/>
              <a:t>[CS1020 Lecture 4: Collection of Data]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4_misc/practic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Arrays</a:t>
            </a:r>
            <a:endParaRPr lang="en-US" sz="4400" dirty="0">
              <a:solidFill>
                <a:srgbClr val="C00000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Array in Java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5802" y="838200"/>
            <a:ext cx="8000997" cy="838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smtClean="0"/>
              <a:t>Alternative loop syntax for accessing array elements</a:t>
            </a:r>
          </a:p>
          <a:p>
            <a:pPr>
              <a:spcBef>
                <a:spcPts val="300"/>
              </a:spcBef>
            </a:pPr>
            <a:r>
              <a:rPr lang="en-GB" sz="2000" dirty="0" smtClean="0"/>
              <a:t>Illustrate </a:t>
            </a:r>
            <a:r>
              <a:rPr lang="en-GB" sz="2000" dirty="0" err="1" smtClean="0">
                <a:solidFill>
                  <a:srgbClr val="0000FF"/>
                </a:solidFill>
              </a:rPr>
              <a:t>toString</a:t>
            </a:r>
            <a:r>
              <a:rPr lang="en-GB" sz="2000" dirty="0" smtClean="0">
                <a:solidFill>
                  <a:srgbClr val="0000FF"/>
                </a:solidFill>
              </a:rPr>
              <a:t>() </a:t>
            </a:r>
            <a:r>
              <a:rPr lang="en-GB" sz="2000" dirty="0" smtClean="0"/>
              <a:t>method in </a:t>
            </a:r>
            <a:r>
              <a:rPr lang="en-GB" sz="2000" dirty="0" smtClean="0">
                <a:solidFill>
                  <a:srgbClr val="0000FF"/>
                </a:solidFill>
              </a:rPr>
              <a:t>Arrays</a:t>
            </a:r>
            <a:r>
              <a:rPr lang="en-GB" sz="2000" dirty="0" smtClean="0"/>
              <a:t> class to print an array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1000" y="1524000"/>
            <a:ext cx="8305800" cy="4953001"/>
            <a:chOff x="457200" y="1905000"/>
            <a:chExt cx="8305800" cy="4564582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4488382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TestArray2 {</a:t>
              </a: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 and initialise array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{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35.1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57.7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18.3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		// using the length attribute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 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arr.length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nn-NO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(int </a:t>
              </a:r>
              <a:r>
                <a:rPr lang="nn-NO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i=</a:t>
              </a:r>
              <a:r>
                <a:rPr lang="nn-NO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i&lt;arr.length; i++)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+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System.out.println();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		// Alternative way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element: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System.out.print(element +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Arrays.toString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TestArray2.java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38800" y="3200400"/>
            <a:ext cx="3124200" cy="107721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Length = 4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35.1 21.0 57.7 18.3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35.1 21.0 57.7 18.3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[35.1, 21.0, 57.7, 18.3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69473" y="4935682"/>
            <a:ext cx="22929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48000" y="2590800"/>
            <a:ext cx="2514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42410" y="5908964"/>
            <a:ext cx="23725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2 26"/>
          <p:cNvSpPr/>
          <p:nvPr/>
        </p:nvSpPr>
        <p:spPr>
          <a:xfrm>
            <a:off x="5777345" y="5964382"/>
            <a:ext cx="2057400" cy="457200"/>
          </a:xfrm>
          <a:prstGeom prst="borderCallout2">
            <a:avLst>
              <a:gd name="adj1" fmla="val 50568"/>
              <a:gd name="adj2" fmla="val -2997"/>
              <a:gd name="adj3" fmla="val 50568"/>
              <a:gd name="adj4" fmla="val -15481"/>
              <a:gd name="adj5" fmla="val -12500"/>
              <a:gd name="adj6" fmla="val -3955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dirty="0" err="1" smtClean="0">
                <a:solidFill>
                  <a:srgbClr val="0000FF"/>
                </a:solidFill>
              </a:rPr>
              <a:t>toString</a:t>
            </a:r>
            <a:r>
              <a:rPr lang="en-US" sz="1400" dirty="0" smtClean="0">
                <a:solidFill>
                  <a:srgbClr val="0000FF"/>
                </a:solidFill>
              </a:rPr>
              <a:t>()</a:t>
            </a:r>
            <a:r>
              <a:rPr lang="en-US" sz="1400" dirty="0" smtClean="0">
                <a:solidFill>
                  <a:schemeClr val="tx1"/>
                </a:solidFill>
              </a:rPr>
              <a:t> method in </a:t>
            </a:r>
            <a:r>
              <a:rPr lang="en-US" sz="1400" dirty="0" smtClean="0">
                <a:solidFill>
                  <a:srgbClr val="0000FF"/>
                </a:solidFill>
              </a:rPr>
              <a:t>Arrays</a:t>
            </a:r>
            <a:r>
              <a:rPr lang="en-US" sz="1400" dirty="0" smtClean="0">
                <a:solidFill>
                  <a:schemeClr val="tx1"/>
                </a:solidFill>
              </a:rPr>
              <a:t> class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5334000" y="4343400"/>
            <a:ext cx="3505200" cy="1219200"/>
          </a:xfrm>
          <a:prstGeom prst="borderCallout2">
            <a:avLst>
              <a:gd name="adj1" fmla="val 10227"/>
              <a:gd name="adj2" fmla="val 33"/>
              <a:gd name="adj3" fmla="val 10227"/>
              <a:gd name="adj4" fmla="val -14976"/>
              <a:gd name="adj5" fmla="val 31818"/>
              <a:gd name="adj6" fmla="val -5260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Syntax (enhanced for-loop):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e: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cs typeface="Courier New" pitchFamily="49" charset="0"/>
              </a:rPr>
              <a:t>Go through all elements in the array. “e” automatically refers to the array element sequentially in each iteration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8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Array as a Parameter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7" name="Group 19"/>
          <p:cNvGrpSpPr/>
          <p:nvPr/>
        </p:nvGrpSpPr>
        <p:grpSpPr>
          <a:xfrm>
            <a:off x="457200" y="1981200"/>
            <a:ext cx="8305800" cy="4206891"/>
            <a:chOff x="457200" y="1905000"/>
            <a:chExt cx="8305800" cy="3876982"/>
          </a:xfrm>
          <a:solidFill>
            <a:srgbClr val="FFFFCC"/>
          </a:solidFill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380078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TestArray3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  <a:endParaRPr lang="en-SG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[] list = {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55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swap(list,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element: list)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	System.out.print(element +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System.out.println();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swap arr[i] with arr[j]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[] arr,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i,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j)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temp =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arr[i]; arr[i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arr[j];	arr[j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] = temp;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8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TestArray3.java</a:t>
              </a:r>
            </a:p>
          </p:txBody>
        </p:sp>
      </p:grp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685802" y="914400"/>
            <a:ext cx="8000997" cy="114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reference to the array is passed into </a:t>
            </a:r>
            <a:r>
              <a:rPr lang="en-US" sz="2400" smtClean="0"/>
              <a:t>a method</a:t>
            </a:r>
            <a:endParaRPr lang="en-US" sz="2400" dirty="0" smtClean="0"/>
          </a:p>
          <a:p>
            <a:pPr lvl="1">
              <a:spcBef>
                <a:spcPts val="300"/>
              </a:spcBef>
            </a:pPr>
            <a:r>
              <a:rPr lang="en-US" sz="2000" dirty="0" smtClean="0"/>
              <a:t>Any modification of the elements in the method will affect the actual array</a:t>
            </a:r>
            <a:endParaRPr lang="en-US" sz="200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Detour: String[] in main() method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2" y="984367"/>
            <a:ext cx="8000997" cy="1143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The main() method contains a parameter which is an array of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objects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We can use this for command-line arguments</a:t>
            </a:r>
          </a:p>
        </p:txBody>
      </p:sp>
      <p:grpSp>
        <p:nvGrpSpPr>
          <p:cNvPr id="13" name="Group 19"/>
          <p:cNvGrpSpPr/>
          <p:nvPr/>
        </p:nvGrpSpPr>
        <p:grpSpPr>
          <a:xfrm>
            <a:off x="457200" y="2184221"/>
            <a:ext cx="8382000" cy="1990900"/>
            <a:chOff x="457200" y="1905000"/>
            <a:chExt cx="8382000" cy="1834771"/>
          </a:xfrm>
          <a:solidFill>
            <a:srgbClr val="FFFFCC"/>
          </a:solidFill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1758571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TestCommandLineArgs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  <a:endParaRPr lang="en-SG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args.length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["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"] = "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1905000"/>
              <a:ext cx="28194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TestCommandLineArgs.java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1500" y="4343400"/>
            <a:ext cx="8077200" cy="200054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TestCommandLineArgs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The "Harry Potter" series has 7 books.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= The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[1] = Harry Potter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[2] = series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[3] = has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[4] = 7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[5] = books.</a:t>
            </a: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Returning an Array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609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Array can be returned from a method</a:t>
            </a:r>
            <a:endParaRPr lang="en-US" sz="2000" dirty="0"/>
          </a:p>
        </p:txBody>
      </p:sp>
      <p:grpSp>
        <p:nvGrpSpPr>
          <p:cNvPr id="18" name="Group 19"/>
          <p:cNvGrpSpPr/>
          <p:nvPr/>
        </p:nvGrpSpPr>
        <p:grpSpPr>
          <a:xfrm>
            <a:off x="457200" y="1371600"/>
            <a:ext cx="8305800" cy="4953001"/>
            <a:chOff x="457200" y="1905000"/>
            <a:chExt cx="8305800" cy="4564582"/>
          </a:xfrm>
          <a:solidFill>
            <a:srgbClr val="FFFFCC"/>
          </a:solidFill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57200" y="1981201"/>
              <a:ext cx="8305800" cy="4488381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TestArray4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 values;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values = makeArray(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999.0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value: values)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System.out.println(value +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create an array and return it to caller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double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makeArray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size,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limit)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 arr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double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[size];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nn-NO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nn-NO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; i &lt; arr.length; i++)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arr[i] = limit/(i+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arr;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818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TestArray4.java</a:t>
              </a:r>
            </a:p>
          </p:txBody>
        </p:sp>
      </p:grpSp>
      <p:sp>
        <p:nvSpPr>
          <p:cNvPr id="21" name="Line Callout 2 20"/>
          <p:cNvSpPr/>
          <p:nvPr/>
        </p:nvSpPr>
        <p:spPr>
          <a:xfrm>
            <a:off x="3962400" y="3429000"/>
            <a:ext cx="1447800" cy="533400"/>
          </a:xfrm>
          <a:prstGeom prst="borderCallout2">
            <a:avLst>
              <a:gd name="adj1" fmla="val 18750"/>
              <a:gd name="adj2" fmla="val -438"/>
              <a:gd name="adj3" fmla="val 18750"/>
              <a:gd name="adj4" fmla="val -16667"/>
              <a:gd name="adj5" fmla="val 155358"/>
              <a:gd name="adj6" fmla="val -52409"/>
            </a:avLst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Return type: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400" y="2286000"/>
            <a:ext cx="2057400" cy="147732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999.0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499.5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333.0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249.75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199.8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Common Mistakes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3" y="990600"/>
            <a:ext cx="8000996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length</a:t>
            </a:r>
            <a:r>
              <a:rPr lang="en-US" sz="2800" dirty="0" smtClean="0"/>
              <a:t> versus </a:t>
            </a:r>
            <a:r>
              <a:rPr lang="en-US" sz="2800" dirty="0" smtClean="0">
                <a:solidFill>
                  <a:srgbClr val="0000FF"/>
                </a:solidFill>
              </a:rPr>
              <a:t>length()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To obtain length of a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smtClean="0"/>
              <a:t> object str, </a:t>
            </a:r>
            <a:r>
              <a:rPr lang="en-US" sz="2400" dirty="0" smtClean="0"/>
              <a:t>we use the </a:t>
            </a:r>
            <a:r>
              <a:rPr lang="en-US" sz="2400" b="1" dirty="0" smtClean="0">
                <a:solidFill>
                  <a:srgbClr val="0000FF"/>
                </a:solidFill>
                <a:cs typeface="Courier New" pitchFamily="49" charset="0"/>
              </a:rPr>
              <a:t>length() </a:t>
            </a:r>
            <a:r>
              <a:rPr lang="en-US" sz="2400" u="sng" dirty="0" smtClean="0"/>
              <a:t>method</a:t>
            </a:r>
            <a:r>
              <a:rPr lang="en-US" sz="2400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Example: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str.length()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To obtain length (size) of </a:t>
            </a:r>
            <a:r>
              <a:rPr lang="en-US" sz="2400" smtClean="0"/>
              <a:t>an array arr, </a:t>
            </a:r>
            <a:r>
              <a:rPr lang="en-US" sz="2400" dirty="0" smtClean="0"/>
              <a:t>we use the </a:t>
            </a:r>
            <a:r>
              <a:rPr lang="en-US" sz="2400" b="1" dirty="0" smtClean="0">
                <a:solidFill>
                  <a:srgbClr val="0000FF"/>
                </a:solidFill>
                <a:cs typeface="Courier New" pitchFamily="49" charset="0"/>
              </a:rPr>
              <a:t>length</a:t>
            </a:r>
            <a:r>
              <a:rPr lang="en-US" sz="2400" dirty="0" smtClean="0"/>
              <a:t> </a:t>
            </a:r>
            <a:r>
              <a:rPr lang="en-US" sz="2400" u="sng" dirty="0" smtClean="0"/>
              <a:t>attribute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Example: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arr.length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Array index out of range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Beware of </a:t>
            </a:r>
            <a:r>
              <a:rPr lang="en-US" sz="2400" dirty="0" smtClean="0">
                <a:solidFill>
                  <a:srgbClr val="0000FF"/>
                </a:solidFill>
              </a:rPr>
              <a:t>ArrayIndexOutOfBoundsException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600200" y="4572000"/>
            <a:ext cx="6477000" cy="175432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 smtClean="0">
                <a:latin typeface="Courier New" pitchFamily="49" charset="0"/>
              </a:rPr>
              <a:t>public static void main(String[] args) {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 smtClean="0">
                <a:latin typeface="Courier New" pitchFamily="49" charset="0"/>
              </a:rPr>
              <a:t>	int[] numbers = new int[10];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	. . .</a:t>
            </a:r>
            <a:endParaRPr lang="en-SG" b="1" dirty="0" smtClean="0">
              <a:latin typeface="Courier New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 smtClean="0">
                <a:latin typeface="Courier New" pitchFamily="49" charset="0"/>
              </a:rPr>
              <a:t>	for (int i = 1; 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</a:rPr>
              <a:t>i &lt;= numbers.length</a:t>
            </a:r>
            <a:r>
              <a:rPr lang="en-SG" b="1" dirty="0" smtClean="0">
                <a:latin typeface="Courier New" pitchFamily="49" charset="0"/>
              </a:rPr>
              <a:t>; i++)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 smtClean="0">
                <a:latin typeface="Courier New" pitchFamily="49" charset="0"/>
              </a:rPr>
              <a:t>		System.out.println(numbers[i]);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 smtClean="0">
                <a:latin typeface="Courier New" pitchFamily="49" charset="0"/>
              </a:rPr>
              <a:t>}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	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060"/>
            <a:ext cx="960120" cy="109728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8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Common Mistakes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2" y="1143000"/>
            <a:ext cx="8000997" cy="495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When you have an </a:t>
            </a:r>
            <a:r>
              <a:rPr lang="en-US" sz="2800" dirty="0" smtClean="0">
                <a:solidFill>
                  <a:srgbClr val="C00000"/>
                </a:solidFill>
              </a:rPr>
              <a:t>array of objects</a:t>
            </a:r>
            <a:r>
              <a:rPr lang="en-US" sz="2800" dirty="0" smtClean="0"/>
              <a:t>, it’s very common to forget to instantiate the array’s objects.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Programmers often instantiate the array itself and then think they’re done – that leads to </a:t>
            </a:r>
            <a:r>
              <a:rPr lang="en-US" sz="2800" dirty="0" smtClean="0">
                <a:solidFill>
                  <a:srgbClr val="0000FF"/>
                </a:solidFill>
              </a:rPr>
              <a:t>java.lang.NullPointerException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Example on next slide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It uses the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2400" dirty="0" smtClean="0"/>
              <a:t> </a:t>
            </a:r>
            <a:r>
              <a:rPr lang="en-US" sz="2400" smtClean="0"/>
              <a:t>class in the API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Refer to the API documentation </a:t>
            </a:r>
            <a:r>
              <a:rPr lang="en-US" sz="2400" smtClean="0"/>
              <a:t>for details</a:t>
            </a:r>
            <a:endParaRPr lang="en-US" sz="2400" dirty="0" smtClean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060"/>
            <a:ext cx="960120" cy="1097280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0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Common Mistakes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1105144"/>
            <a:ext cx="4724400" cy="1301750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Point[] array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Point[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i=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; i&lt;array.length; i++) {</a:t>
            </a:r>
          </a:p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array[i].setLocation(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5791200" y="1105144"/>
            <a:ext cx="1447800" cy="1689100"/>
            <a:chOff x="3504" y="816"/>
            <a:chExt cx="912" cy="106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648" y="1008"/>
              <a:ext cx="336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504" y="816"/>
              <a:ext cx="43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array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3792" y="1152"/>
              <a:ext cx="192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2" y="1296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null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032" y="1488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null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032" y="1680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null</a:t>
              </a:r>
            </a:p>
          </p:txBody>
        </p:sp>
      </p:grp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524000" y="2476744"/>
            <a:ext cx="50292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There are </a:t>
            </a:r>
            <a:r>
              <a:rPr lang="en-US" sz="2000" u="sng" dirty="0"/>
              <a:t>no</a:t>
            </a:r>
            <a:r>
              <a:rPr lang="en-US" sz="2000" dirty="0"/>
              <a:t> objects referred to by array[0], array[1], and array[2</a:t>
            </a:r>
            <a:r>
              <a:rPr lang="en-US" sz="2000" dirty="0" smtClean="0"/>
              <a:t>], so how </a:t>
            </a:r>
            <a:r>
              <a:rPr lang="en-US" sz="2000" smtClean="0"/>
              <a:t>to call </a:t>
            </a:r>
            <a:r>
              <a:rPr lang="en-US" sz="2000" smtClean="0">
                <a:solidFill>
                  <a:srgbClr val="0000FF"/>
                </a:solidFill>
              </a:rPr>
              <a:t>setLocation</a:t>
            </a:r>
            <a:r>
              <a:rPr lang="en-US" sz="2000" dirty="0" smtClean="0">
                <a:solidFill>
                  <a:srgbClr val="0000FF"/>
                </a:solidFill>
              </a:rPr>
              <a:t>() </a:t>
            </a:r>
            <a:r>
              <a:rPr lang="en-US" sz="2000" dirty="0" smtClean="0"/>
              <a:t>on them?!</a:t>
            </a:r>
            <a:endParaRPr lang="en-US" sz="2000" dirty="0"/>
          </a:p>
        </p:txBody>
      </p:sp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609600" y="3848344"/>
            <a:ext cx="4953000" cy="2076450"/>
            <a:chOff x="240" y="2544"/>
            <a:chExt cx="3120" cy="1308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84" y="2832"/>
              <a:ext cx="2976" cy="1020"/>
            </a:xfrm>
            <a:prstGeom prst="rect">
              <a:avLst/>
            </a:prstGeom>
            <a:solidFill>
              <a:srgbClr val="FFFFCC"/>
            </a:solidFill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Point[] array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Point[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];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for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i=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; i&lt;array.length; i++) {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  array[i]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Point();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  array[i].setLocation(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40" y="2544"/>
              <a:ext cx="1296" cy="23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Corrected code:</a:t>
              </a:r>
            </a:p>
          </p:txBody>
        </p:sp>
      </p:grpSp>
      <p:grpSp>
        <p:nvGrpSpPr>
          <p:cNvPr id="21" name="Group 58"/>
          <p:cNvGrpSpPr>
            <a:grpSpLocks/>
          </p:cNvGrpSpPr>
          <p:nvPr/>
        </p:nvGrpSpPr>
        <p:grpSpPr bwMode="auto">
          <a:xfrm>
            <a:off x="5562600" y="4000744"/>
            <a:ext cx="1447800" cy="1689100"/>
            <a:chOff x="3360" y="2640"/>
            <a:chExt cx="912" cy="1064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504" y="2832"/>
              <a:ext cx="336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3360" y="2640"/>
              <a:ext cx="43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array</a:t>
              </a: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648" y="2976"/>
              <a:ext cx="192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888" y="3120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dirty="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888" y="3312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dirty="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888" y="3504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dirty="0"/>
            </a:p>
          </p:txBody>
        </p:sp>
      </p:grpSp>
      <p:grpSp>
        <p:nvGrpSpPr>
          <p:cNvPr id="28" name="Group 80"/>
          <p:cNvGrpSpPr>
            <a:grpSpLocks/>
          </p:cNvGrpSpPr>
          <p:nvPr/>
        </p:nvGrpSpPr>
        <p:grpSpPr bwMode="auto">
          <a:xfrm>
            <a:off x="6781800" y="3543544"/>
            <a:ext cx="1143000" cy="1371600"/>
            <a:chOff x="4128" y="2352"/>
            <a:chExt cx="720" cy="864"/>
          </a:xfrm>
        </p:grpSpPr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4320" y="2352"/>
              <a:ext cx="528" cy="52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128" y="2880"/>
              <a:ext cx="19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4512" y="2400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368" y="2400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x</a:t>
              </a: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512" y="2640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4368" y="2640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y</a:t>
              </a:r>
            </a:p>
          </p:txBody>
        </p:sp>
      </p:grpSp>
      <p:grpSp>
        <p:nvGrpSpPr>
          <p:cNvPr id="35" name="Group 64"/>
          <p:cNvGrpSpPr>
            <a:grpSpLocks/>
          </p:cNvGrpSpPr>
          <p:nvPr/>
        </p:nvGrpSpPr>
        <p:grpSpPr bwMode="auto">
          <a:xfrm>
            <a:off x="6781800" y="5524744"/>
            <a:ext cx="1295400" cy="838200"/>
            <a:chOff x="4128" y="3600"/>
            <a:chExt cx="816" cy="528"/>
          </a:xfrm>
        </p:grpSpPr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128" y="3648"/>
              <a:ext cx="28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4416" y="3600"/>
              <a:ext cx="528" cy="52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4608" y="364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auto">
            <a:xfrm>
              <a:off x="4464" y="36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x</a:t>
              </a: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4608" y="388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4464" y="38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y</a:t>
              </a:r>
            </a:p>
          </p:txBody>
        </p:sp>
      </p:grpSp>
      <p:grpSp>
        <p:nvGrpSpPr>
          <p:cNvPr id="43" name="Group 65"/>
          <p:cNvGrpSpPr>
            <a:grpSpLocks/>
          </p:cNvGrpSpPr>
          <p:nvPr/>
        </p:nvGrpSpPr>
        <p:grpSpPr bwMode="auto">
          <a:xfrm>
            <a:off x="7467600" y="3695944"/>
            <a:ext cx="381000" cy="612775"/>
            <a:chOff x="4560" y="2448"/>
            <a:chExt cx="240" cy="386"/>
          </a:xfrm>
        </p:grpSpPr>
        <p:sp>
          <p:nvSpPr>
            <p:cNvPr id="44" name="Line 60"/>
            <p:cNvSpPr>
              <a:spLocks noChangeShapeType="1"/>
            </p:cNvSpPr>
            <p:nvPr/>
          </p:nvSpPr>
          <p:spPr bwMode="auto">
            <a:xfrm flipH="1">
              <a:off x="4560" y="244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4656" y="26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Line 62"/>
            <p:cNvSpPr>
              <a:spLocks noChangeShapeType="1"/>
            </p:cNvSpPr>
            <p:nvPr/>
          </p:nvSpPr>
          <p:spPr bwMode="auto">
            <a:xfrm flipH="1">
              <a:off x="4560" y="268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7" name="Text Box 39"/>
            <p:cNvSpPr txBox="1">
              <a:spLocks noChangeArrowheads="1"/>
            </p:cNvSpPr>
            <p:nvPr/>
          </p:nvSpPr>
          <p:spPr bwMode="auto">
            <a:xfrm>
              <a:off x="4656" y="24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8" name="Group 71"/>
          <p:cNvGrpSpPr>
            <a:grpSpLocks/>
          </p:cNvGrpSpPr>
          <p:nvPr/>
        </p:nvGrpSpPr>
        <p:grpSpPr bwMode="auto">
          <a:xfrm>
            <a:off x="7620000" y="5677144"/>
            <a:ext cx="381000" cy="612775"/>
            <a:chOff x="4560" y="2448"/>
            <a:chExt cx="240" cy="386"/>
          </a:xfrm>
        </p:grpSpPr>
        <p:sp>
          <p:nvSpPr>
            <p:cNvPr id="49" name="Line 72"/>
            <p:cNvSpPr>
              <a:spLocks noChangeShapeType="1"/>
            </p:cNvSpPr>
            <p:nvPr/>
          </p:nvSpPr>
          <p:spPr bwMode="auto">
            <a:xfrm flipH="1">
              <a:off x="4560" y="244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0" name="Text Box 73"/>
            <p:cNvSpPr txBox="1">
              <a:spLocks noChangeArrowheads="1"/>
            </p:cNvSpPr>
            <p:nvPr/>
          </p:nvSpPr>
          <p:spPr bwMode="auto">
            <a:xfrm>
              <a:off x="4656" y="26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" name="Line 74"/>
            <p:cNvSpPr>
              <a:spLocks noChangeShapeType="1"/>
            </p:cNvSpPr>
            <p:nvPr/>
          </p:nvSpPr>
          <p:spPr bwMode="auto">
            <a:xfrm flipH="1">
              <a:off x="4560" y="268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2" name="Text Box 75"/>
            <p:cNvSpPr txBox="1">
              <a:spLocks noChangeArrowheads="1"/>
            </p:cNvSpPr>
            <p:nvPr/>
          </p:nvSpPr>
          <p:spPr bwMode="auto">
            <a:xfrm>
              <a:off x="4656" y="24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3" name="Group 79"/>
          <p:cNvGrpSpPr>
            <a:grpSpLocks/>
          </p:cNvGrpSpPr>
          <p:nvPr/>
        </p:nvGrpSpPr>
        <p:grpSpPr bwMode="auto">
          <a:xfrm>
            <a:off x="6934200" y="4457944"/>
            <a:ext cx="1371600" cy="838200"/>
            <a:chOff x="4560" y="960"/>
            <a:chExt cx="864" cy="528"/>
          </a:xfrm>
        </p:grpSpPr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4896" y="960"/>
              <a:ext cx="528" cy="52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55" name="Text Box 49"/>
            <p:cNvSpPr txBox="1">
              <a:spLocks noChangeArrowheads="1"/>
            </p:cNvSpPr>
            <p:nvPr/>
          </p:nvSpPr>
          <p:spPr bwMode="auto">
            <a:xfrm>
              <a:off x="4944" y="100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x</a:t>
              </a:r>
            </a:p>
          </p:txBody>
        </p:sp>
        <p:sp>
          <p:nvSpPr>
            <p:cNvPr id="56" name="Text Box 48"/>
            <p:cNvSpPr txBox="1">
              <a:spLocks noChangeArrowheads="1"/>
            </p:cNvSpPr>
            <p:nvPr/>
          </p:nvSpPr>
          <p:spPr bwMode="auto">
            <a:xfrm>
              <a:off x="5088" y="100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5088" y="124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4944" y="12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y</a:t>
              </a: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V="1">
              <a:off x="4560" y="1200"/>
              <a:ext cx="33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60" name="Group 66"/>
          <p:cNvGrpSpPr>
            <a:grpSpLocks/>
          </p:cNvGrpSpPr>
          <p:nvPr/>
        </p:nvGrpSpPr>
        <p:grpSpPr bwMode="auto">
          <a:xfrm>
            <a:off x="7848600" y="4610344"/>
            <a:ext cx="381000" cy="612775"/>
            <a:chOff x="4560" y="2448"/>
            <a:chExt cx="240" cy="386"/>
          </a:xfrm>
        </p:grpSpPr>
        <p:sp>
          <p:nvSpPr>
            <p:cNvPr id="61" name="Line 67"/>
            <p:cNvSpPr>
              <a:spLocks noChangeShapeType="1"/>
            </p:cNvSpPr>
            <p:nvPr/>
          </p:nvSpPr>
          <p:spPr bwMode="auto">
            <a:xfrm flipH="1">
              <a:off x="4560" y="244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4656" y="26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 flipH="1">
              <a:off x="4560" y="268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64" name="Text Box 70"/>
            <p:cNvSpPr txBox="1">
              <a:spLocks noChangeArrowheads="1"/>
            </p:cNvSpPr>
            <p:nvPr/>
          </p:nvSpPr>
          <p:spPr bwMode="auto">
            <a:xfrm>
              <a:off x="4656" y="24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219200" y="4915144"/>
            <a:ext cx="3106882" cy="304800"/>
          </a:xfrm>
          <a:prstGeom prst="rect">
            <a:avLst/>
          </a:prstGeom>
          <a:solidFill>
            <a:srgbClr val="FFCC00">
              <a:alpha val="34118"/>
            </a:srgbClr>
          </a:solidFill>
          <a:ln w="127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060"/>
            <a:ext cx="960120" cy="1097280"/>
          </a:xfrm>
          <a:prstGeom prst="rect">
            <a:avLst/>
          </a:prstGeom>
        </p:spPr>
      </p:pic>
      <p:sp>
        <p:nvSpPr>
          <p:cNvPr id="68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2D Array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99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A two-dimensional (2D) array is an </a:t>
            </a:r>
            <a:r>
              <a:rPr lang="en-US" sz="2400" u="sng" dirty="0" smtClean="0"/>
              <a:t>array of array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This allows for rows of </a:t>
            </a:r>
            <a:r>
              <a:rPr lang="en-US" sz="2400" dirty="0" smtClean="0">
                <a:solidFill>
                  <a:srgbClr val="C00000"/>
                </a:solidFill>
              </a:rPr>
              <a:t>different lengths</a:t>
            </a:r>
            <a:r>
              <a:rPr lang="en-US" sz="2400" dirty="0" smtClean="0"/>
              <a:t>.</a:t>
            </a:r>
            <a:endParaRPr lang="en-US" sz="2000" dirty="0"/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838200" y="2895600"/>
            <a:ext cx="7010400" cy="707886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[][] array2D = {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}, {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},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                   {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} };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8" name="Group 42"/>
          <p:cNvGrpSpPr>
            <a:grpSpLocks/>
          </p:cNvGrpSpPr>
          <p:nvPr/>
        </p:nvGrpSpPr>
        <p:grpSpPr bwMode="auto">
          <a:xfrm>
            <a:off x="3124200" y="3657600"/>
            <a:ext cx="4572000" cy="2679700"/>
            <a:chOff x="1371600" y="3581400"/>
            <a:chExt cx="4572000" cy="26797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1752600" y="4038600"/>
              <a:ext cx="533400" cy="3048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1371600" y="3733800"/>
              <a:ext cx="838200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array2D</a:t>
              </a: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2057400" y="4191000"/>
              <a:ext cx="3810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72" name="Group 14"/>
            <p:cNvGrpSpPr>
              <a:grpSpLocks/>
            </p:cNvGrpSpPr>
            <p:nvPr/>
          </p:nvGrpSpPr>
          <p:grpSpPr bwMode="auto">
            <a:xfrm>
              <a:off x="2514600" y="4343400"/>
              <a:ext cx="609600" cy="927100"/>
              <a:chOff x="2895600" y="4953000"/>
              <a:chExt cx="609600" cy="927100"/>
            </a:xfrm>
          </p:grpSpPr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8" name="Text Box 28"/>
              <p:cNvSpPr txBox="1">
                <a:spLocks noChangeArrowheads="1"/>
              </p:cNvSpPr>
              <p:nvPr/>
            </p:nvSpPr>
            <p:spPr bwMode="auto">
              <a:xfrm>
                <a:off x="2895600" y="5257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9" name="Text Box 29"/>
              <p:cNvSpPr txBox="1">
                <a:spLocks noChangeArrowheads="1"/>
              </p:cNvSpPr>
              <p:nvPr/>
            </p:nvSpPr>
            <p:spPr bwMode="auto">
              <a:xfrm>
                <a:off x="2895600" y="5562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 flipV="1">
              <a:off x="2895600" y="3733800"/>
              <a:ext cx="1143000" cy="762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74" name="Group 16"/>
            <p:cNvGrpSpPr>
              <a:grpSpLocks/>
            </p:cNvGrpSpPr>
            <p:nvPr/>
          </p:nvGrpSpPr>
          <p:grpSpPr bwMode="auto">
            <a:xfrm>
              <a:off x="4038600" y="3581400"/>
              <a:ext cx="609600" cy="927100"/>
              <a:chOff x="2895600" y="4953000"/>
              <a:chExt cx="609600" cy="927100"/>
            </a:xfrm>
          </p:grpSpPr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5" name="Text Box 28"/>
              <p:cNvSpPr txBox="1">
                <a:spLocks noChangeArrowheads="1"/>
              </p:cNvSpPr>
              <p:nvPr/>
            </p:nvSpPr>
            <p:spPr bwMode="auto">
              <a:xfrm>
                <a:off x="2895600" y="5257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6" name="Text Box 29"/>
              <p:cNvSpPr txBox="1">
                <a:spLocks noChangeArrowheads="1"/>
              </p:cNvSpPr>
              <p:nvPr/>
            </p:nvSpPr>
            <p:spPr bwMode="auto">
              <a:xfrm>
                <a:off x="2895600" y="5562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2895600" y="4648200"/>
              <a:ext cx="2438400" cy="22859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76" name="Group 30"/>
            <p:cNvGrpSpPr>
              <a:grpSpLocks/>
            </p:cNvGrpSpPr>
            <p:nvPr/>
          </p:nvGrpSpPr>
          <p:grpSpPr bwMode="auto">
            <a:xfrm>
              <a:off x="5334000" y="4495800"/>
              <a:ext cx="609600" cy="622300"/>
              <a:chOff x="5943600" y="3810000"/>
              <a:chExt cx="609600" cy="622300"/>
            </a:xfrm>
          </p:grpSpPr>
          <p:sp>
            <p:nvSpPr>
              <p:cNvPr id="92" name="Text Box 27"/>
              <p:cNvSpPr txBox="1">
                <a:spLocks noChangeArrowheads="1"/>
              </p:cNvSpPr>
              <p:nvPr/>
            </p:nvSpPr>
            <p:spPr bwMode="auto">
              <a:xfrm>
                <a:off x="5943600" y="3810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3" name="Text Box 28"/>
              <p:cNvSpPr txBox="1">
                <a:spLocks noChangeArrowheads="1"/>
              </p:cNvSpPr>
              <p:nvPr/>
            </p:nvSpPr>
            <p:spPr bwMode="auto">
              <a:xfrm>
                <a:off x="5943600" y="4114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grpSp>
          <p:nvGrpSpPr>
            <p:cNvPr id="77" name="Group 76"/>
            <p:cNvGrpSpPr>
              <a:grpSpLocks/>
            </p:cNvGrpSpPr>
            <p:nvPr/>
          </p:nvGrpSpPr>
          <p:grpSpPr bwMode="auto">
            <a:xfrm>
              <a:off x="3886200" y="5029200"/>
              <a:ext cx="609600" cy="1231900"/>
              <a:chOff x="5791200" y="4876800"/>
              <a:chExt cx="609600" cy="1231900"/>
            </a:xfrm>
          </p:grpSpPr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5791200" y="4876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89" name="Text Box 28"/>
              <p:cNvSpPr txBox="1">
                <a:spLocks noChangeArrowheads="1"/>
              </p:cNvSpPr>
              <p:nvPr/>
            </p:nvSpPr>
            <p:spPr bwMode="auto">
              <a:xfrm>
                <a:off x="5791200" y="5181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0" name="Text Box 27"/>
              <p:cNvSpPr txBox="1">
                <a:spLocks noChangeArrowheads="1"/>
              </p:cNvSpPr>
              <p:nvPr/>
            </p:nvSpPr>
            <p:spPr bwMode="auto">
              <a:xfrm>
                <a:off x="5791200" y="54864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1" name="Text Box 28"/>
              <p:cNvSpPr txBox="1">
                <a:spLocks noChangeArrowheads="1"/>
              </p:cNvSpPr>
              <p:nvPr/>
            </p:nvSpPr>
            <p:spPr bwMode="auto">
              <a:xfrm>
                <a:off x="5791200" y="57912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>
              <a:off x="2895600" y="5105401"/>
              <a:ext cx="990600" cy="76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79" name="TextBox 32"/>
            <p:cNvSpPr txBox="1">
              <a:spLocks noChangeArrowheads="1"/>
            </p:cNvSpPr>
            <p:nvPr/>
          </p:nvSpPr>
          <p:spPr bwMode="auto">
            <a:xfrm>
              <a:off x="4114800" y="35814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/>
                <a:t>4</a:t>
              </a:r>
              <a:endParaRPr lang="en-SG" sz="1400" dirty="0"/>
            </a:p>
          </p:txBody>
        </p:sp>
        <p:sp>
          <p:nvSpPr>
            <p:cNvPr id="80" name="TextBox 33"/>
            <p:cNvSpPr txBox="1">
              <a:spLocks noChangeArrowheads="1"/>
            </p:cNvSpPr>
            <p:nvPr/>
          </p:nvSpPr>
          <p:spPr bwMode="auto">
            <a:xfrm>
              <a:off x="4114800" y="38862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/>
                <a:t>5</a:t>
              </a:r>
              <a:endParaRPr lang="en-SG" sz="1400" dirty="0"/>
            </a:p>
          </p:txBody>
        </p:sp>
        <p:sp>
          <p:nvSpPr>
            <p:cNvPr id="81" name="TextBox 34"/>
            <p:cNvSpPr txBox="1">
              <a:spLocks noChangeArrowheads="1"/>
            </p:cNvSpPr>
            <p:nvPr/>
          </p:nvSpPr>
          <p:spPr bwMode="auto">
            <a:xfrm>
              <a:off x="4114800" y="41910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/>
                <a:t>2</a:t>
              </a:r>
              <a:endParaRPr lang="en-SG" sz="1400" dirty="0"/>
            </a:p>
          </p:txBody>
        </p:sp>
        <p:sp>
          <p:nvSpPr>
            <p:cNvPr id="82" name="TextBox 35"/>
            <p:cNvSpPr txBox="1">
              <a:spLocks noChangeArrowheads="1"/>
            </p:cNvSpPr>
            <p:nvPr/>
          </p:nvSpPr>
          <p:spPr bwMode="auto">
            <a:xfrm>
              <a:off x="5410200" y="44958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/>
                <a:t>1</a:t>
              </a:r>
              <a:endParaRPr lang="en-SG" sz="1400" dirty="0"/>
            </a:p>
          </p:txBody>
        </p:sp>
        <p:sp>
          <p:nvSpPr>
            <p:cNvPr id="83" name="TextBox 36"/>
            <p:cNvSpPr txBox="1">
              <a:spLocks noChangeArrowheads="1"/>
            </p:cNvSpPr>
            <p:nvPr/>
          </p:nvSpPr>
          <p:spPr bwMode="auto">
            <a:xfrm>
              <a:off x="5410200" y="48006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3</a:t>
              </a:r>
              <a:endParaRPr lang="en-SG" sz="1400" dirty="0"/>
            </a:p>
          </p:txBody>
        </p:sp>
        <p:sp>
          <p:nvSpPr>
            <p:cNvPr id="84" name="TextBox 37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/>
                <a:t>7</a:t>
              </a:r>
              <a:endParaRPr lang="en-SG" sz="1400" dirty="0"/>
            </a:p>
          </p:txBody>
        </p:sp>
        <p:sp>
          <p:nvSpPr>
            <p:cNvPr id="85" name="TextBox 38"/>
            <p:cNvSpPr txBox="1">
              <a:spLocks noChangeArrowheads="1"/>
            </p:cNvSpPr>
            <p:nvPr/>
          </p:nvSpPr>
          <p:spPr bwMode="auto">
            <a:xfrm>
              <a:off x="3962400" y="53340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/>
                <a:t>1</a:t>
              </a:r>
              <a:endParaRPr lang="en-SG" sz="1400" dirty="0"/>
            </a:p>
          </p:txBody>
        </p:sp>
        <p:sp>
          <p:nvSpPr>
            <p:cNvPr id="86" name="TextBox 39"/>
            <p:cNvSpPr txBox="1">
              <a:spLocks noChangeArrowheads="1"/>
            </p:cNvSpPr>
            <p:nvPr/>
          </p:nvSpPr>
          <p:spPr bwMode="auto">
            <a:xfrm>
              <a:off x="3962400" y="56388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/>
                <a:t>5</a:t>
              </a:r>
              <a:endParaRPr lang="en-SG" sz="1400" dirty="0"/>
            </a:p>
          </p:txBody>
        </p:sp>
        <p:sp>
          <p:nvSpPr>
            <p:cNvPr id="87" name="TextBox 40"/>
            <p:cNvSpPr txBox="1">
              <a:spLocks noChangeArrowheads="1"/>
            </p:cNvSpPr>
            <p:nvPr/>
          </p:nvSpPr>
          <p:spPr bwMode="auto">
            <a:xfrm>
              <a:off x="3962400" y="59436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/>
                <a:t>6</a:t>
              </a:r>
              <a:endParaRPr lang="en-SG" sz="1400" dirty="0"/>
            </a:p>
          </p:txBody>
        </p:sp>
      </p:grpSp>
      <p:sp>
        <p:nvSpPr>
          <p:cNvPr id="100" name="Text Box 8"/>
          <p:cNvSpPr txBox="1">
            <a:spLocks noChangeArrowheads="1"/>
          </p:cNvSpPr>
          <p:nvPr/>
        </p:nvSpPr>
        <p:spPr bwMode="auto">
          <a:xfrm>
            <a:off x="838200" y="1981200"/>
            <a:ext cx="7010400" cy="707886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 an array of 12 arrays of int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[][]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products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12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][];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2D Array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28600" y="1524000"/>
            <a:ext cx="7620000" cy="4007417"/>
            <a:chOff x="304800" y="1600200"/>
            <a:chExt cx="7620000" cy="4007417"/>
          </a:xfrm>
          <a:solidFill>
            <a:srgbClr val="FFFFCC"/>
          </a:solidFill>
        </p:grpSpPr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304800" y="1600200"/>
              <a:ext cx="7620000" cy="3810000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Test2DArray {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[][] array2D = { {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 };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"array2D.length = "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 array2D.length);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nn-NO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 i = </a:t>
              </a:r>
              <a:r>
                <a:rPr lang="nn-NO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; i &lt; array2D.length; i++)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"array2D["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 i +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"].length = " 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                   + array2D[i].length);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row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row &lt; array2D.length; row++) {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col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col &lt; array2D[row].length; col++)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	System.out.print(array2D[row][col] +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System.out.println();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5800" y="5257800"/>
              <a:ext cx="1905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Test2DArray.java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191000" y="4495800"/>
            <a:ext cx="3429000" cy="203132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array2D.length = 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array2D[0].length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array2D[1].length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array2D[2].length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715000" y="304800"/>
            <a:ext cx="3200400" cy="1877199"/>
            <a:chOff x="4343400" y="685800"/>
            <a:chExt cx="3200400" cy="1877199"/>
          </a:xfrm>
        </p:grpSpPr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4724400" y="914400"/>
              <a:ext cx="457200" cy="228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838200" cy="2769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/>
                <a:t>array2D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>
              <a:off x="5029200" y="1066800"/>
              <a:ext cx="304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5410200" y="1143000"/>
              <a:ext cx="457200" cy="685800"/>
              <a:chOff x="2895600" y="4953000"/>
              <a:chExt cx="609600" cy="927100"/>
            </a:xfrm>
          </p:grpSpPr>
          <p:sp>
            <p:nvSpPr>
              <p:cNvPr id="109" name="Text Box 27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10" name="Text Box 28"/>
              <p:cNvSpPr txBox="1">
                <a:spLocks noChangeArrowheads="1"/>
              </p:cNvSpPr>
              <p:nvPr/>
            </p:nvSpPr>
            <p:spPr bwMode="auto">
              <a:xfrm>
                <a:off x="2895600" y="5257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11" name="Text Box 29"/>
              <p:cNvSpPr txBox="1">
                <a:spLocks noChangeArrowheads="1"/>
              </p:cNvSpPr>
              <p:nvPr/>
            </p:nvSpPr>
            <p:spPr bwMode="auto">
              <a:xfrm>
                <a:off x="2895600" y="5562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 flipV="1">
              <a:off x="5791200" y="838200"/>
              <a:ext cx="3810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51" name="Group 16"/>
            <p:cNvGrpSpPr>
              <a:grpSpLocks/>
            </p:cNvGrpSpPr>
            <p:nvPr/>
          </p:nvGrpSpPr>
          <p:grpSpPr bwMode="auto">
            <a:xfrm>
              <a:off x="6172200" y="762000"/>
              <a:ext cx="457200" cy="695325"/>
              <a:chOff x="2895600" y="4953000"/>
              <a:chExt cx="609600" cy="927100"/>
            </a:xfrm>
          </p:grpSpPr>
          <p:sp>
            <p:nvSpPr>
              <p:cNvPr id="106" name="Text Box 27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7" name="Text Box 28"/>
              <p:cNvSpPr txBox="1">
                <a:spLocks noChangeArrowheads="1"/>
              </p:cNvSpPr>
              <p:nvPr/>
            </p:nvSpPr>
            <p:spPr bwMode="auto">
              <a:xfrm>
                <a:off x="2895600" y="5257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8" name="Text Box 29"/>
              <p:cNvSpPr txBox="1">
                <a:spLocks noChangeArrowheads="1"/>
              </p:cNvSpPr>
              <p:nvPr/>
            </p:nvSpPr>
            <p:spPr bwMode="auto">
              <a:xfrm>
                <a:off x="2895600" y="5562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V="1">
              <a:off x="5791200" y="152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53" name="Group 30"/>
            <p:cNvGrpSpPr>
              <a:grpSpLocks/>
            </p:cNvGrpSpPr>
            <p:nvPr/>
          </p:nvGrpSpPr>
          <p:grpSpPr bwMode="auto">
            <a:xfrm>
              <a:off x="7086600" y="1447800"/>
              <a:ext cx="457200" cy="457200"/>
              <a:chOff x="5943600" y="3810000"/>
              <a:chExt cx="609600" cy="622300"/>
            </a:xfrm>
          </p:grpSpPr>
          <p:sp>
            <p:nvSpPr>
              <p:cNvPr id="104" name="Text Box 27"/>
              <p:cNvSpPr txBox="1">
                <a:spLocks noChangeArrowheads="1"/>
              </p:cNvSpPr>
              <p:nvPr/>
            </p:nvSpPr>
            <p:spPr bwMode="auto">
              <a:xfrm>
                <a:off x="5943600" y="3810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5" name="Text Box 28"/>
              <p:cNvSpPr txBox="1">
                <a:spLocks noChangeArrowheads="1"/>
              </p:cNvSpPr>
              <p:nvPr/>
            </p:nvSpPr>
            <p:spPr bwMode="auto">
              <a:xfrm>
                <a:off x="5943600" y="4114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grpSp>
          <p:nvGrpSpPr>
            <p:cNvPr id="54" name="Group 29"/>
            <p:cNvGrpSpPr>
              <a:grpSpLocks/>
            </p:cNvGrpSpPr>
            <p:nvPr/>
          </p:nvGrpSpPr>
          <p:grpSpPr bwMode="auto">
            <a:xfrm>
              <a:off x="6324600" y="1676400"/>
              <a:ext cx="457200" cy="838200"/>
              <a:chOff x="5791200" y="4876800"/>
              <a:chExt cx="609600" cy="1231900"/>
            </a:xfrm>
          </p:grpSpPr>
          <p:sp>
            <p:nvSpPr>
              <p:cNvPr id="65" name="Text Box 27"/>
              <p:cNvSpPr txBox="1">
                <a:spLocks noChangeArrowheads="1"/>
              </p:cNvSpPr>
              <p:nvPr/>
            </p:nvSpPr>
            <p:spPr bwMode="auto">
              <a:xfrm>
                <a:off x="5791200" y="4876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1" name="Text Box 28"/>
              <p:cNvSpPr txBox="1">
                <a:spLocks noChangeArrowheads="1"/>
              </p:cNvSpPr>
              <p:nvPr/>
            </p:nvSpPr>
            <p:spPr bwMode="auto">
              <a:xfrm>
                <a:off x="5791200" y="5181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2" name="Text Box 27"/>
              <p:cNvSpPr txBox="1">
                <a:spLocks noChangeArrowheads="1"/>
              </p:cNvSpPr>
              <p:nvPr/>
            </p:nvSpPr>
            <p:spPr bwMode="auto">
              <a:xfrm>
                <a:off x="5791200" y="54864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3" name="Text Box 28"/>
              <p:cNvSpPr txBox="1">
                <a:spLocks noChangeArrowheads="1"/>
              </p:cNvSpPr>
              <p:nvPr/>
            </p:nvSpPr>
            <p:spPr bwMode="auto">
              <a:xfrm>
                <a:off x="5791200" y="57912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55" name="TextBox 34"/>
            <p:cNvSpPr txBox="1">
              <a:spLocks noChangeArrowheads="1"/>
            </p:cNvSpPr>
            <p:nvPr/>
          </p:nvSpPr>
          <p:spPr bwMode="auto">
            <a:xfrm>
              <a:off x="6172200" y="12192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2</a:t>
              </a:r>
              <a:endParaRPr lang="en-SG" sz="1200" dirty="0"/>
            </a:p>
          </p:txBody>
        </p:sp>
        <p:sp>
          <p:nvSpPr>
            <p:cNvPr id="56" name="TextBox 34"/>
            <p:cNvSpPr txBox="1">
              <a:spLocks noChangeArrowheads="1"/>
            </p:cNvSpPr>
            <p:nvPr/>
          </p:nvSpPr>
          <p:spPr bwMode="auto">
            <a:xfrm>
              <a:off x="6172200" y="7620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4</a:t>
              </a:r>
              <a:endParaRPr lang="en-SG" sz="1200" dirty="0"/>
            </a:p>
          </p:txBody>
        </p: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172200" y="990601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5</a:t>
              </a:r>
              <a:endParaRPr lang="en-SG" sz="1200" dirty="0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5791200" y="175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9" name="TextBox 34"/>
            <p:cNvSpPr txBox="1">
              <a:spLocks noChangeArrowheads="1"/>
            </p:cNvSpPr>
            <p:nvPr/>
          </p:nvSpPr>
          <p:spPr bwMode="auto">
            <a:xfrm>
              <a:off x="7086600" y="14478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1</a:t>
              </a:r>
              <a:endParaRPr lang="en-SG" sz="1200" dirty="0"/>
            </a:p>
          </p:txBody>
        </p:sp>
        <p:sp>
          <p:nvSpPr>
            <p:cNvPr id="60" name="TextBox 34"/>
            <p:cNvSpPr txBox="1">
              <a:spLocks noChangeArrowheads="1"/>
            </p:cNvSpPr>
            <p:nvPr/>
          </p:nvSpPr>
          <p:spPr bwMode="auto">
            <a:xfrm>
              <a:off x="7086600" y="16764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3</a:t>
              </a:r>
              <a:endParaRPr lang="en-SG" sz="1200" dirty="0"/>
            </a:p>
          </p:txBody>
        </p:sp>
        <p:sp>
          <p:nvSpPr>
            <p:cNvPr id="61" name="TextBox 34"/>
            <p:cNvSpPr txBox="1">
              <a:spLocks noChangeArrowheads="1"/>
            </p:cNvSpPr>
            <p:nvPr/>
          </p:nvSpPr>
          <p:spPr bwMode="auto">
            <a:xfrm>
              <a:off x="6324600" y="1655618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7</a:t>
              </a:r>
              <a:endParaRPr lang="en-SG" sz="1200" dirty="0"/>
            </a:p>
          </p:txBody>
        </p:sp>
        <p:sp>
          <p:nvSpPr>
            <p:cNvPr id="62" name="TextBox 34"/>
            <p:cNvSpPr txBox="1">
              <a:spLocks noChangeArrowheads="1"/>
            </p:cNvSpPr>
            <p:nvPr/>
          </p:nvSpPr>
          <p:spPr bwMode="auto">
            <a:xfrm>
              <a:off x="6324600" y="1849582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1</a:t>
              </a:r>
              <a:endParaRPr lang="en-SG" sz="1200" dirty="0"/>
            </a:p>
          </p:txBody>
        </p:sp>
        <p:sp>
          <p:nvSpPr>
            <p:cNvPr id="63" name="TextBox 34"/>
            <p:cNvSpPr txBox="1">
              <a:spLocks noChangeArrowheads="1"/>
            </p:cNvSpPr>
            <p:nvPr/>
          </p:nvSpPr>
          <p:spPr bwMode="auto">
            <a:xfrm>
              <a:off x="6324600" y="20574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5</a:t>
              </a:r>
              <a:endParaRPr lang="en-SG" sz="1200" dirty="0"/>
            </a:p>
          </p:txBody>
        </p: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324600" y="22860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6</a:t>
              </a:r>
              <a:endParaRPr lang="en-SG" sz="1200" dirty="0"/>
            </a:p>
          </p:txBody>
        </p:sp>
      </p:grp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68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6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Drawback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Array has one major drawback: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Once initialized, the array size is </a:t>
            </a:r>
            <a:r>
              <a:rPr lang="en-US" sz="2000" dirty="0" smtClean="0">
                <a:solidFill>
                  <a:srgbClr val="0000FF"/>
                </a:solidFill>
              </a:rPr>
              <a:t>fixed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Reconstruction is required if the array size changes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To overcome such limitation, we can use some classes related to array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Java has an </a:t>
            </a:r>
            <a:r>
              <a:rPr lang="en-US" sz="2400" b="1" dirty="0" smtClean="0">
                <a:solidFill>
                  <a:srgbClr val="0000FF"/>
                </a:solidFill>
              </a:rPr>
              <a:t>Array</a:t>
            </a:r>
            <a:r>
              <a:rPr lang="en-US" sz="2400" dirty="0" smtClean="0"/>
              <a:t> class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Check API documentation and explore it yourself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However, we will not be using this </a:t>
            </a:r>
            <a:r>
              <a:rPr lang="en-US" sz="2400" dirty="0" smtClean="0">
                <a:solidFill>
                  <a:srgbClr val="0000FF"/>
                </a:solidFill>
              </a:rPr>
              <a:t>Array</a:t>
            </a:r>
            <a:r>
              <a:rPr lang="en-US" sz="2400" dirty="0" smtClean="0"/>
              <a:t> class much; we will be using some other classes such as </a:t>
            </a:r>
            <a:r>
              <a:rPr lang="en-US" sz="2400" b="1" dirty="0" smtClean="0">
                <a:solidFill>
                  <a:srgbClr val="0000FF"/>
                </a:solidFill>
              </a:rPr>
              <a:t>Vector</a:t>
            </a:r>
            <a:r>
              <a:rPr lang="en-US" sz="2400" dirty="0" smtClean="0"/>
              <a:t> or </a:t>
            </a:r>
            <a:r>
              <a:rPr lang="en-US" sz="2400" b="1" dirty="0" err="1" smtClean="0">
                <a:solidFill>
                  <a:srgbClr val="0000FF"/>
                </a:solidFill>
              </a:rPr>
              <a:t>ArrayList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(to be covered later)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Before doing Vector/ArrayList, we will introduce another concept later called </a:t>
            </a:r>
            <a:r>
              <a:rPr lang="en-US" sz="2400" b="1" dirty="0" smtClean="0">
                <a:solidFill>
                  <a:srgbClr val="0000FF"/>
                </a:solidFill>
              </a:rPr>
              <a:t>Generics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1752600" cy="128954"/>
          </a:xfrm>
        </p:spPr>
        <p:txBody>
          <a:bodyPr/>
          <a:lstStyle/>
          <a:p>
            <a:r>
              <a:rPr lang="en-SG" dirty="0" smtClean="0"/>
              <a:t>[CS1020 Lecture 2: Arrays]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905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Using arrays to </a:t>
            </a:r>
            <a:r>
              <a:rPr lang="en-US" sz="3600" dirty="0" err="1" smtClean="0"/>
              <a:t>organise</a:t>
            </a:r>
            <a:r>
              <a:rPr lang="en-US" sz="3600" dirty="0" smtClean="0"/>
              <a:t> data.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Practice Exercises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001000" cy="5181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These practice exercises are </a:t>
            </a:r>
            <a:r>
              <a:rPr lang="en-US" sz="2800" dirty="0"/>
              <a:t>mounted on </a:t>
            </a:r>
            <a:r>
              <a:rPr lang="en-US" sz="2800" dirty="0" err="1"/>
              <a:t>CodeCrunch</a:t>
            </a:r>
            <a:r>
              <a:rPr lang="en-US" sz="2800" dirty="0"/>
              <a:t> this </a:t>
            </a:r>
            <a:r>
              <a:rPr lang="en-US" sz="2800" dirty="0" smtClean="0"/>
              <a:t>week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#04</a:t>
            </a:r>
            <a:r>
              <a:rPr lang="en-US" sz="2400" dirty="0"/>
              <a:t>: Basic Statistics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Computing mean and standard deviation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#05: Missing Digits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Using array of primitive type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#06: Row and Column Sums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Two-dimensional </a:t>
            </a:r>
            <a:r>
              <a:rPr lang="en-US" sz="2000" dirty="0" smtClean="0"/>
              <a:t>array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The files are also available on the CS1020 website: </a:t>
            </a:r>
            <a:r>
              <a:rPr lang="en-US" sz="2000" dirty="0">
                <a:hlinkClick r:id="rId3"/>
              </a:rPr>
              <a:t>http://www.comp.nus.edu.sg/~cs1020/4_misc/practice.html</a:t>
            </a:r>
            <a:r>
              <a:rPr lang="en-US" sz="2000" dirty="0"/>
              <a:t>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You are urged to work on these exercise as they are important for you to cement your basic understanding of the topics that are covered so </a:t>
            </a:r>
            <a:r>
              <a:rPr lang="en-US" sz="2800" dirty="0" smtClean="0"/>
              <a:t>far</a:t>
            </a:r>
            <a:endParaRPr lang="en-US" sz="2400" dirty="0" smtClean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Missing Digits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06208" y="1355987"/>
            <a:ext cx="2860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. Ex. #05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525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i="1"/>
              <a:t>[This is adapted from a CS1010 exercise in C] 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Write a program </a:t>
            </a:r>
            <a:r>
              <a:rPr lang="en-US" sz="2800">
                <a:solidFill>
                  <a:srgbClr val="0000FF"/>
                </a:solidFill>
              </a:rPr>
              <a:t>MissingDigits.java</a:t>
            </a:r>
            <a:r>
              <a:rPr lang="en-US" sz="2800"/>
              <a:t> to read in a positive integer and list out all the digits that </a:t>
            </a:r>
            <a:r>
              <a:rPr lang="en-US" sz="2800" u="sng"/>
              <a:t>do not appear</a:t>
            </a:r>
            <a:r>
              <a:rPr lang="en-US" sz="2800"/>
              <a:t> in the input number</a:t>
            </a:r>
            <a:r>
              <a:rPr lang="en-US" sz="2800" smtClean="0"/>
              <a:t>. </a:t>
            </a:r>
            <a:r>
              <a:rPr lang="en-US" sz="2000" smtClean="0"/>
              <a:t>(Assume input value has no leading zeroes.)</a:t>
            </a:r>
            <a:endParaRPr lang="en-US" sz="2000"/>
          </a:p>
          <a:p>
            <a:pPr>
              <a:spcBef>
                <a:spcPts val="600"/>
              </a:spcBef>
            </a:pPr>
            <a:r>
              <a:rPr lang="en-US" sz="2800"/>
              <a:t>You are to use </a:t>
            </a:r>
            <a:r>
              <a:rPr lang="en-US" sz="2800" u="sng" smtClean="0"/>
              <a:t>primitive array</a:t>
            </a:r>
            <a:r>
              <a:rPr lang="en-US" sz="2800"/>
              <a:t>, not </a:t>
            </a:r>
            <a:r>
              <a:rPr lang="en-US" sz="2800" smtClean="0"/>
              <a:t>Vector, ArrayList or </a:t>
            </a:r>
            <a:r>
              <a:rPr lang="en-US" sz="2800"/>
              <a:t>any other related classes.</a:t>
            </a:r>
          </a:p>
          <a:p>
            <a:pPr>
              <a:spcBef>
                <a:spcPts val="600"/>
              </a:spcBef>
            </a:pPr>
            <a:r>
              <a:rPr lang="en-US" sz="2800"/>
              <a:t>You should use a </a:t>
            </a:r>
            <a:r>
              <a:rPr lang="en-US" sz="2800">
                <a:solidFill>
                  <a:srgbClr val="0000FF"/>
                </a:solidFill>
              </a:rPr>
              <a:t>boolean</a:t>
            </a:r>
            <a:r>
              <a:rPr lang="en-US" sz="2800"/>
              <a:t> array.</a:t>
            </a:r>
          </a:p>
          <a:p>
            <a:pPr>
              <a:spcBef>
                <a:spcPts val="600"/>
              </a:spcBef>
            </a:pPr>
            <a:r>
              <a:rPr lang="en-US" sz="2800" smtClean="0"/>
              <a:t>Sample run: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59724" y="5036127"/>
            <a:ext cx="665956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number: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73015</a:t>
            </a:r>
          </a:p>
          <a:p>
            <a:pPr>
              <a:defRPr/>
            </a:pPr>
            <a:r>
              <a:rPr lang="en-US" sz="2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Missing digits in 73015: 2 4 6 8 9 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Missing Digits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06208" y="1355987"/>
            <a:ext cx="2860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. Ex.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#05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6269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smtClean="0"/>
              <a:t>What is the </a:t>
            </a:r>
            <a:r>
              <a:rPr lang="en-US" sz="2800" smtClean="0">
                <a:solidFill>
                  <a:srgbClr val="0000FF"/>
                </a:solidFill>
              </a:rPr>
              <a:t>boolean</a:t>
            </a:r>
            <a:r>
              <a:rPr lang="en-US" sz="2800" smtClean="0"/>
              <a:t> array for? Idea?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87196"/>
            <a:ext cx="1347788" cy="1415485"/>
          </a:xfrm>
          <a:prstGeom prst="rect">
            <a:avLst/>
          </a:prstGeom>
        </p:spPr>
      </p:pic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12453299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543800" cy="50292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Array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.1</a:t>
            </a:r>
            <a:r>
              <a:rPr lang="en-US" sz="2400" dirty="0" smtClean="0"/>
              <a:t>	Introduction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1.2</a:t>
            </a:r>
            <a:r>
              <a:rPr lang="en-US" sz="2400" dirty="0" smtClean="0"/>
              <a:t>	Array in C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1.3</a:t>
            </a:r>
            <a:r>
              <a:rPr lang="en-US" sz="2400" dirty="0" smtClean="0"/>
              <a:t>	Array in Java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400" dirty="0" smtClean="0">
                <a:solidFill>
                  <a:srgbClr val="C00000"/>
                </a:solidFill>
                <a:ea typeface="+mn-ea"/>
              </a:rPr>
              <a:t>1.4</a:t>
            </a:r>
            <a:r>
              <a:rPr lang="en-US" sz="2400" dirty="0" smtClean="0">
                <a:ea typeface="+mn-ea"/>
              </a:rPr>
              <a:t>	Array as a Parameter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400" dirty="0">
                <a:solidFill>
                  <a:srgbClr val="C00000"/>
                </a:solidFill>
                <a:ea typeface="+mn-ea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ea typeface="+mn-ea"/>
              </a:rPr>
              <a:t>.5</a:t>
            </a:r>
            <a:r>
              <a:rPr lang="en-US" sz="2400" dirty="0" smtClean="0">
                <a:ea typeface="+mn-ea"/>
              </a:rPr>
              <a:t>	Detour: String[] in main() method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400" dirty="0">
                <a:solidFill>
                  <a:srgbClr val="C00000"/>
                </a:solidFill>
                <a:ea typeface="+mn-ea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ea typeface="+mn-ea"/>
              </a:rPr>
              <a:t>.6</a:t>
            </a:r>
            <a:r>
              <a:rPr lang="en-US" sz="2400" dirty="0" smtClean="0">
                <a:ea typeface="+mn-ea"/>
              </a:rPr>
              <a:t>	Returning an Array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400" dirty="0" smtClean="0">
                <a:solidFill>
                  <a:srgbClr val="C00000"/>
                </a:solidFill>
                <a:ea typeface="+mn-ea"/>
              </a:rPr>
              <a:t>1.7</a:t>
            </a:r>
            <a:r>
              <a:rPr lang="en-US" sz="2400" dirty="0" smtClean="0">
                <a:ea typeface="+mn-ea"/>
              </a:rPr>
              <a:t>	Common Mistakes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400" dirty="0" smtClean="0">
                <a:solidFill>
                  <a:srgbClr val="C00000"/>
                </a:solidFill>
                <a:ea typeface="+mn-ea"/>
              </a:rPr>
              <a:t>1.8</a:t>
            </a:r>
            <a:r>
              <a:rPr lang="en-US" sz="2400" dirty="0" smtClean="0">
                <a:ea typeface="+mn-ea"/>
              </a:rPr>
              <a:t>	2D Array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400" dirty="0" smtClean="0">
                <a:solidFill>
                  <a:srgbClr val="C00000"/>
                </a:solidFill>
                <a:ea typeface="+mn-ea"/>
              </a:rPr>
              <a:t>1.9</a:t>
            </a:r>
            <a:r>
              <a:rPr lang="en-US" sz="2400" dirty="0" smtClean="0">
                <a:ea typeface="+mn-ea"/>
              </a:rPr>
              <a:t>	Drawback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smtClean="0">
                <a:latin typeface="Britannic Bold" panose="020B0903060703020204" pitchFamily="34" charset="0"/>
              </a:rPr>
              <a:t> Array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smtClean="0">
                <a:latin typeface="Calibri" pitchFamily="34" charset="0"/>
              </a:rPr>
              <a:t>A collection of homogeneous data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Introduction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2743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>
                <a:solidFill>
                  <a:srgbClr val="0000FF"/>
                </a:solidFill>
              </a:rPr>
              <a:t>Array</a:t>
            </a:r>
            <a:r>
              <a:rPr lang="en-GB" sz="2800" dirty="0" smtClean="0"/>
              <a:t> is the simplest way to store </a:t>
            </a:r>
            <a:r>
              <a:rPr lang="en-GB" sz="2800" dirty="0" smtClean="0">
                <a:solidFill>
                  <a:srgbClr val="0000FF"/>
                </a:solidFill>
              </a:rPr>
              <a:t>a collection of data of the same type</a:t>
            </a:r>
            <a:r>
              <a:rPr lang="en-GB" sz="2800" dirty="0" smtClean="0"/>
              <a:t> (homogeneous)</a:t>
            </a:r>
          </a:p>
          <a:p>
            <a:pPr>
              <a:spcBef>
                <a:spcPts val="600"/>
              </a:spcBef>
            </a:pPr>
            <a:r>
              <a:rPr lang="en-GB" sz="2800" dirty="0" smtClean="0"/>
              <a:t>It stores its elements in contiguous memory</a:t>
            </a:r>
          </a:p>
          <a:p>
            <a:pPr lvl="1">
              <a:spcBef>
                <a:spcPts val="300"/>
              </a:spcBef>
            </a:pPr>
            <a:r>
              <a:rPr lang="en-GB" sz="2400" dirty="0" smtClean="0"/>
              <a:t>Array index begins from </a:t>
            </a:r>
            <a:r>
              <a:rPr lang="en-GB" sz="2400" u="sng" dirty="0" smtClean="0"/>
              <a:t>zero</a:t>
            </a:r>
          </a:p>
          <a:p>
            <a:pPr lvl="1">
              <a:spcBef>
                <a:spcPts val="300"/>
              </a:spcBef>
            </a:pPr>
            <a:r>
              <a:rPr lang="en-GB" sz="2400" dirty="0" smtClean="0"/>
              <a:t>Example of a 5-element integer array </a:t>
            </a:r>
            <a:r>
              <a:rPr lang="en-GB" sz="2400" i="1" dirty="0" smtClean="0"/>
              <a:t>A</a:t>
            </a:r>
            <a:r>
              <a:rPr lang="en-GB" sz="2400" dirty="0" smtClean="0"/>
              <a:t> with elements filled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250831" y="3749189"/>
            <a:ext cx="3960959" cy="1308823"/>
            <a:chOff x="2250831" y="3749189"/>
            <a:chExt cx="3960959" cy="1308823"/>
          </a:xfrm>
        </p:grpSpPr>
        <p:sp>
          <p:nvSpPr>
            <p:cNvPr id="15" name="TextBox 14"/>
            <p:cNvSpPr txBox="1"/>
            <p:nvPr/>
          </p:nvSpPr>
          <p:spPr>
            <a:xfrm>
              <a:off x="2250831" y="374918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A</a:t>
              </a:r>
              <a:endParaRPr lang="en-SG" sz="2400" i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784231" y="4051092"/>
              <a:ext cx="3427559" cy="1006920"/>
              <a:chOff x="2784231" y="4051092"/>
              <a:chExt cx="3427559" cy="100692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7842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660066"/>
                        </a:solidFill>
                      </a:rPr>
                      <a:t>24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 dirty="0" smtClean="0"/>
                    <a:t>A</a:t>
                  </a:r>
                  <a:r>
                    <a:rPr lang="en-US" sz="2000" dirty="0" smtClean="0"/>
                    <a:t>[0]</a:t>
                  </a:r>
                  <a:endParaRPr lang="en-SG" sz="20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4700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7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 smtClean="0"/>
                    <a:t>A</a:t>
                  </a:r>
                  <a:r>
                    <a:rPr lang="en-US" sz="2000" smtClean="0"/>
                    <a:t>[1]</a:t>
                  </a:r>
                  <a:endParaRPr lang="en-SG" sz="20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1558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smtClean="0">
                        <a:solidFill>
                          <a:srgbClr val="660066"/>
                        </a:solidFill>
                      </a:rPr>
                      <a:t>-3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 smtClean="0"/>
                    <a:t>A</a:t>
                  </a:r>
                  <a:r>
                    <a:rPr lang="en-US" sz="2000" smtClean="0"/>
                    <a:t>[2]</a:t>
                  </a:r>
                  <a:endParaRPr lang="en-SG" sz="2000" dirty="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8416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smtClean="0">
                        <a:solidFill>
                          <a:srgbClr val="660066"/>
                        </a:solidFill>
                      </a:rPr>
                      <a:t>15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 smtClean="0"/>
                    <a:t>A</a:t>
                  </a:r>
                  <a:r>
                    <a:rPr lang="en-US" sz="2000" smtClean="0"/>
                    <a:t>[3]</a:t>
                  </a:r>
                  <a:endParaRPr lang="en-SG" sz="2000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5525990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smtClean="0">
                        <a:solidFill>
                          <a:srgbClr val="660066"/>
                        </a:solidFill>
                      </a:rPr>
                      <a:t>9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 smtClean="0"/>
                    <a:t>A</a:t>
                  </a:r>
                  <a:r>
                    <a:rPr lang="en-US" sz="2000" smtClean="0"/>
                    <a:t>[4]</a:t>
                  </a:r>
                  <a:endParaRPr lang="en-SG" sz="2000" dirty="0"/>
                </a:p>
              </p:txBody>
            </p:sp>
          </p:grpSp>
        </p:grpSp>
      </p:grpSp>
      <p:sp>
        <p:nvSpPr>
          <p:cNvPr id="59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Array in C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39135" y="1616369"/>
            <a:ext cx="3657600" cy="397031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MAX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scanArray(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[], 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printArray(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[], 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sumArray(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[], 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list[MAX];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size;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size = scanArray(list, MAX);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printArray(list, size);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=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%f\n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       sumArray(list, size));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6591" y="1616369"/>
            <a:ext cx="5181600" cy="397031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To read values into arr and return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number of elements read.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scanArray(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arr[], 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max_size) {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size, i;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"How many elements? 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, &amp;size);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(size &gt; max_size) {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printf(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"Exceeded max; you may only enter"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printf(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values.</a:t>
            </a:r>
            <a:r>
              <a:rPr lang="en-SG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, max_size);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size = max_size;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</a:t>
            </a:r>
            <a:r>
              <a:rPr lang="en-SG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values: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(i=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 i&lt;size; i++) {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scanf(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, &amp;arr[i]);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size;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91401" y="5339778"/>
            <a:ext cx="137160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sum_array.c</a:t>
            </a:r>
            <a:endParaRPr lang="en-SG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Array in C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143000"/>
            <a:ext cx="7239000" cy="507831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To print values of arr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printArray(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arr[],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endParaRPr lang="en-SG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(i=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 i&lt;size; i++) 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printf(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, arr[i]);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endParaRPr lang="en-SG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To compute sum of all elements in arr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sumArray(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arr[],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i; 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sum =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0.0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endParaRPr lang="en-SG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(i=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 i&lt;size; i++)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sum += arr[i];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sum;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1" y="973723"/>
            <a:ext cx="137160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sum_array.c</a:t>
            </a:r>
            <a:endParaRPr lang="en-SG" sz="1600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Array in Java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1066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In Java, </a:t>
            </a:r>
            <a:r>
              <a:rPr lang="en-GB" sz="2400" b="1" dirty="0" smtClean="0">
                <a:solidFill>
                  <a:srgbClr val="C00000"/>
                </a:solidFill>
              </a:rPr>
              <a:t>array is an object</a:t>
            </a:r>
            <a:r>
              <a:rPr lang="en-GB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Every array </a:t>
            </a:r>
            <a:r>
              <a:rPr lang="en-GB" sz="2000" smtClean="0"/>
              <a:t>has a </a:t>
            </a:r>
            <a:r>
              <a:rPr lang="en-GB" sz="2000" b="1" smtClean="0"/>
              <a:t>public</a:t>
            </a:r>
            <a:r>
              <a:rPr lang="en-GB" sz="2000" smtClean="0"/>
              <a:t> </a:t>
            </a:r>
            <a:r>
              <a:rPr lang="en-GB" sz="2000" dirty="0" smtClean="0">
                <a:solidFill>
                  <a:srgbClr val="0000FF"/>
                </a:solidFill>
              </a:rPr>
              <a:t>length</a:t>
            </a:r>
            <a:r>
              <a:rPr lang="en-GB" sz="2000" dirty="0" smtClean="0"/>
              <a:t> </a:t>
            </a:r>
            <a:r>
              <a:rPr lang="en-GB" sz="2000" smtClean="0"/>
              <a:t>attribute (it is </a:t>
            </a:r>
            <a:r>
              <a:rPr lang="en-GB" sz="2000" u="sng" smtClean="0"/>
              <a:t>not</a:t>
            </a:r>
            <a:r>
              <a:rPr lang="en-GB" sz="2000" smtClean="0"/>
              <a:t> </a:t>
            </a:r>
            <a:r>
              <a:rPr lang="en-GB" sz="2000" dirty="0" smtClean="0"/>
              <a:t>a </a:t>
            </a:r>
            <a:r>
              <a:rPr lang="en-GB" sz="2000" smtClean="0"/>
              <a:t>method!)</a:t>
            </a:r>
            <a:endParaRPr lang="en-GB" sz="20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905000"/>
            <a:ext cx="8305800" cy="4477405"/>
            <a:chOff x="457200" y="1905000"/>
            <a:chExt cx="8305800" cy="4477405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4401205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TestArray1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 is a reference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		// create a new integer array with 3 elements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		// </a:t>
              </a:r>
              <a:r>
                <a:rPr lang="en-SG" sz="1400" b="1" dirty="0" err="1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 now refers (points) to this new array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 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using the length attribute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 "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arr.length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-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37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/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nn-NO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; i&lt;arr.length; i++)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["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 i +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"] = "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818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TestArray1.java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019800" y="2514600"/>
            <a:ext cx="28956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i="1" dirty="0" smtClean="0"/>
              <a:t>Declaring an array: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array_name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0" y="3505200"/>
            <a:ext cx="3581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i="1" dirty="0" smtClean="0"/>
              <a:t>Constructing an array: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array_name 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0" y="4572000"/>
            <a:ext cx="1828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i="1" dirty="0" smtClean="0"/>
              <a:t>Accessing individual array elements.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9400" y="4343400"/>
            <a:ext cx="2286000" cy="1200329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Length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62600" y="4343400"/>
            <a:ext cx="76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1" name="Footer Placeholder 3"/>
          <p:cNvSpPr txBox="1">
            <a:spLocks/>
          </p:cNvSpPr>
          <p:nvPr/>
        </p:nvSpPr>
        <p:spPr bwMode="auto">
          <a:xfrm>
            <a:off x="533400" y="6553200"/>
            <a:ext cx="1752600" cy="1289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2: Arrays]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0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4372</TotalTime>
  <Words>1269</Words>
  <Application>Microsoft Office PowerPoint</Application>
  <PresentationFormat>On-screen Show (4:3)</PresentationFormat>
  <Paragraphs>450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L1 - Basic of C++</vt:lpstr>
      <vt:lpstr>CS1020 Data Structures and Algorithms I Lecture Note #2</vt:lpstr>
      <vt:lpstr>Objectives</vt:lpstr>
      <vt:lpstr>References</vt:lpstr>
      <vt:lpstr>Outline</vt:lpstr>
      <vt:lpstr>1 Array</vt:lpstr>
      <vt:lpstr>Introduction</vt:lpstr>
      <vt:lpstr>Array in C (1/2)</vt:lpstr>
      <vt:lpstr>Array in C (2/2)</vt:lpstr>
      <vt:lpstr>Array in Java (1/2)</vt:lpstr>
      <vt:lpstr>Array in Java (2/2)</vt:lpstr>
      <vt:lpstr>Array as a Parameter</vt:lpstr>
      <vt:lpstr>Detour: String[] in main() method</vt:lpstr>
      <vt:lpstr>Returning an Array</vt:lpstr>
      <vt:lpstr>Common Mistakes (1/3)</vt:lpstr>
      <vt:lpstr>Common Mistakes (2/3)</vt:lpstr>
      <vt:lpstr>Common Mistakes (3/3)</vt:lpstr>
      <vt:lpstr>2D Array (1/2)</vt:lpstr>
      <vt:lpstr>2D Array (2/2)</vt:lpstr>
      <vt:lpstr>Drawback</vt:lpstr>
      <vt:lpstr>Practice Exercises</vt:lpstr>
      <vt:lpstr>Missing Digits (1/2)</vt:lpstr>
      <vt:lpstr>Missing Digits (2/2)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Tan Tuck Choy</cp:lastModifiedBy>
  <cp:revision>592</cp:revision>
  <dcterms:created xsi:type="dcterms:W3CDTF">2010-12-15T06:17:08Z</dcterms:created>
  <dcterms:modified xsi:type="dcterms:W3CDTF">2016-01-06T04:23:39Z</dcterms:modified>
</cp:coreProperties>
</file>