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58"/>
  </p:notesMasterIdLst>
  <p:handoutMasterIdLst>
    <p:handoutMasterId r:id="rId59"/>
  </p:handoutMasterIdLst>
  <p:sldIdLst>
    <p:sldId id="256" r:id="rId2"/>
    <p:sldId id="773" r:id="rId3"/>
    <p:sldId id="772" r:id="rId4"/>
    <p:sldId id="774" r:id="rId5"/>
    <p:sldId id="786" r:id="rId6"/>
    <p:sldId id="794" r:id="rId7"/>
    <p:sldId id="775" r:id="rId8"/>
    <p:sldId id="424" r:id="rId9"/>
    <p:sldId id="777" r:id="rId10"/>
    <p:sldId id="778" r:id="rId11"/>
    <p:sldId id="779" r:id="rId12"/>
    <p:sldId id="840" r:id="rId13"/>
    <p:sldId id="781" r:id="rId14"/>
    <p:sldId id="782" r:id="rId15"/>
    <p:sldId id="783" r:id="rId16"/>
    <p:sldId id="816" r:id="rId17"/>
    <p:sldId id="784" r:id="rId18"/>
    <p:sldId id="785" r:id="rId19"/>
    <p:sldId id="780" r:id="rId20"/>
    <p:sldId id="787" r:id="rId21"/>
    <p:sldId id="788" r:id="rId22"/>
    <p:sldId id="790" r:id="rId23"/>
    <p:sldId id="791" r:id="rId24"/>
    <p:sldId id="792" r:id="rId25"/>
    <p:sldId id="793" r:id="rId26"/>
    <p:sldId id="798" r:id="rId27"/>
    <p:sldId id="795" r:id="rId28"/>
    <p:sldId id="796" r:id="rId29"/>
    <p:sldId id="797" r:id="rId30"/>
    <p:sldId id="799" r:id="rId31"/>
    <p:sldId id="801" r:id="rId32"/>
    <p:sldId id="802" r:id="rId33"/>
    <p:sldId id="804" r:id="rId34"/>
    <p:sldId id="810" r:id="rId35"/>
    <p:sldId id="811" r:id="rId36"/>
    <p:sldId id="812" r:id="rId37"/>
    <p:sldId id="813" r:id="rId38"/>
    <p:sldId id="814" r:id="rId39"/>
    <p:sldId id="815" r:id="rId40"/>
    <p:sldId id="825" r:id="rId41"/>
    <p:sldId id="826" r:id="rId42"/>
    <p:sldId id="827" r:id="rId43"/>
    <p:sldId id="828" r:id="rId44"/>
    <p:sldId id="829" r:id="rId45"/>
    <p:sldId id="841" r:id="rId46"/>
    <p:sldId id="830" r:id="rId47"/>
    <p:sldId id="831" r:id="rId48"/>
    <p:sldId id="832" r:id="rId49"/>
    <p:sldId id="833" r:id="rId50"/>
    <p:sldId id="834" r:id="rId51"/>
    <p:sldId id="835" r:id="rId52"/>
    <p:sldId id="836" r:id="rId53"/>
    <p:sldId id="837" r:id="rId54"/>
    <p:sldId id="838" r:id="rId55"/>
    <p:sldId id="842" r:id="rId56"/>
    <p:sldId id="685" r:id="rId57"/>
  </p:sldIdLst>
  <p:sldSz cx="9144000" cy="6858000" type="screen4x3"/>
  <p:notesSz cx="6662738" cy="98329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008000"/>
    <a:srgbClr val="FFFFCC"/>
    <a:srgbClr val="660033"/>
    <a:srgbClr val="FFFF99"/>
    <a:srgbClr val="663300"/>
    <a:srgbClr val="FFB061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311" autoAdjust="0"/>
    <p:restoredTop sz="89698" autoAdjust="0"/>
  </p:normalViewPr>
  <p:slideViewPr>
    <p:cSldViewPr>
      <p:cViewPr varScale="1">
        <p:scale>
          <a:sx n="90" d="100"/>
          <a:sy n="90" d="100"/>
        </p:scale>
        <p:origin x="-102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98"/>
    </p:cViewPr>
  </p:sorterViewPr>
  <p:notesViewPr>
    <p:cSldViewPr>
      <p:cViewPr varScale="1">
        <p:scale>
          <a:sx n="73" d="100"/>
          <a:sy n="73" d="100"/>
        </p:scale>
        <p:origin x="-870" y="-108"/>
      </p:cViewPr>
      <p:guideLst>
        <p:guide orient="horz" pos="3097"/>
        <p:guide pos="20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hyperlink" Target="http://www.comp.nus.edu.sg/~cs1020/2_resources/lectures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6D522-1547-4798-93B4-294320DDA7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DFED5A-42C3-4A15-A716-012EAF80F524}">
      <dgm:prSet phldrT="[Text]"/>
      <dgm:spPr/>
      <dgm:t>
        <a:bodyPr/>
        <a:lstStyle/>
        <a:p>
          <a:r>
            <a:rPr lang="en-US" dirty="0" smtClean="0"/>
            <a:t>Java</a:t>
          </a:r>
          <a:endParaRPr lang="en-US" dirty="0"/>
        </a:p>
      </dgm:t>
    </dgm:pt>
    <dgm:pt modelId="{5CE72326-7902-44A4-9E5D-4C2AF553F5BD}" type="parTrans" cxnId="{C05AA545-AC29-431F-8458-41FE04ADBEE5}">
      <dgm:prSet/>
      <dgm:spPr/>
      <dgm:t>
        <a:bodyPr/>
        <a:lstStyle/>
        <a:p>
          <a:endParaRPr lang="en-US"/>
        </a:p>
      </dgm:t>
    </dgm:pt>
    <dgm:pt modelId="{E5E0AE9B-9B46-468C-BB84-031E8A06717A}" type="sibTrans" cxnId="{C05AA545-AC29-431F-8458-41FE04ADBEE5}">
      <dgm:prSet/>
      <dgm:spPr/>
      <dgm:t>
        <a:bodyPr/>
        <a:lstStyle/>
        <a:p>
          <a:endParaRPr lang="en-US"/>
        </a:p>
      </dgm:t>
    </dgm:pt>
    <dgm:pt modelId="{F93313EC-D914-4E2D-BD3F-315FBAC1B131}">
      <dgm:prSet phldrT="[Text]"/>
      <dgm:spPr/>
      <dgm:t>
        <a:bodyPr/>
        <a:lstStyle/>
        <a:p>
          <a:r>
            <a:rPr lang="en-US" dirty="0" smtClean="0"/>
            <a:t>(Re)introducing API</a:t>
          </a:r>
          <a:endParaRPr lang="en-US" dirty="0"/>
        </a:p>
      </dgm:t>
    </dgm:pt>
    <dgm:pt modelId="{0F25091D-8654-448D-81AE-64A66D1DED12}" type="parTrans" cxnId="{AECBA2D0-543B-48CB-8774-83D82A3F832B}">
      <dgm:prSet/>
      <dgm:spPr/>
      <dgm:t>
        <a:bodyPr/>
        <a:lstStyle/>
        <a:p>
          <a:endParaRPr lang="en-US"/>
        </a:p>
      </dgm:t>
    </dgm:pt>
    <dgm:pt modelId="{48D7A28B-1C5D-4864-AC74-5912C5362439}" type="sibTrans" cxnId="{AECBA2D0-543B-48CB-8774-83D82A3F832B}">
      <dgm:prSet/>
      <dgm:spPr/>
      <dgm:t>
        <a:bodyPr/>
        <a:lstStyle/>
        <a:p>
          <a:endParaRPr lang="en-US"/>
        </a:p>
      </dgm:t>
    </dgm:pt>
    <dgm:pt modelId="{C74898DD-4205-4622-8074-37C5F9B48951}">
      <dgm:prSet phldrT="[Text]"/>
      <dgm:spPr/>
      <dgm:t>
        <a:bodyPr/>
        <a:lstStyle/>
        <a:p>
          <a:endParaRPr lang="en-US" dirty="0"/>
        </a:p>
      </dgm:t>
    </dgm:pt>
    <dgm:pt modelId="{7B0317EF-0037-41D0-A1F7-42D0609C1B89}" type="parTrans" cxnId="{D2E8D0A6-9F96-4036-8846-52C2538AB45C}">
      <dgm:prSet/>
      <dgm:spPr/>
      <dgm:t>
        <a:bodyPr/>
        <a:lstStyle/>
        <a:p>
          <a:endParaRPr lang="en-US"/>
        </a:p>
      </dgm:t>
    </dgm:pt>
    <dgm:pt modelId="{1E18CD36-721B-4D14-82AA-E435D5469668}" type="sibTrans" cxnId="{D2E8D0A6-9F96-4036-8846-52C2538AB45C}">
      <dgm:prSet/>
      <dgm:spPr/>
      <dgm:t>
        <a:bodyPr/>
        <a:lstStyle/>
        <a:p>
          <a:endParaRPr lang="en-US"/>
        </a:p>
      </dgm:t>
    </dgm:pt>
    <dgm:pt modelId="{364ABA32-73F8-4528-A5CC-A0D4F9506284}">
      <dgm:prSet phldrT="[Text]"/>
      <dgm:spPr/>
      <dgm:t>
        <a:bodyPr/>
        <a:lstStyle/>
        <a:p>
          <a:r>
            <a:rPr lang="en-US" dirty="0" smtClean="0"/>
            <a:t>Basic features/concepts of OOP</a:t>
          </a:r>
          <a:endParaRPr lang="en-US" dirty="0"/>
        </a:p>
      </dgm:t>
    </dgm:pt>
    <dgm:pt modelId="{DAC61790-F020-4DD7-AE7D-D397A8D956DC}" type="parTrans" cxnId="{70AC6025-6356-4909-8590-5FFA47D6A91F}">
      <dgm:prSet/>
      <dgm:spPr/>
      <dgm:t>
        <a:bodyPr/>
        <a:lstStyle/>
        <a:p>
          <a:endParaRPr lang="en-US"/>
        </a:p>
      </dgm:t>
    </dgm:pt>
    <dgm:pt modelId="{B4CCB9E6-0BA3-4AE5-9074-4258F0881DC8}" type="sibTrans" cxnId="{70AC6025-6356-4909-8590-5FFA47D6A91F}">
      <dgm:prSet/>
      <dgm:spPr/>
      <dgm:t>
        <a:bodyPr/>
        <a:lstStyle/>
        <a:p>
          <a:endParaRPr lang="en-US"/>
        </a:p>
      </dgm:t>
    </dgm:pt>
    <dgm:pt modelId="{1DCC6B15-7C8C-46FB-90A9-960818A0C548}">
      <dgm:prSet phldrT="[Text]"/>
      <dgm:spPr/>
      <dgm:t>
        <a:bodyPr/>
        <a:lstStyle/>
        <a:p>
          <a:r>
            <a:rPr lang="en-US" dirty="0" smtClean="0"/>
            <a:t>Using Java classes</a:t>
          </a:r>
          <a:endParaRPr lang="en-US" dirty="0"/>
        </a:p>
      </dgm:t>
    </dgm:pt>
    <dgm:pt modelId="{01CF8CE6-CE32-477D-941C-47775B3CF688}" type="parTrans" cxnId="{BAB16A24-33EF-4D6F-837C-5CC355BE94A5}">
      <dgm:prSet/>
      <dgm:spPr/>
      <dgm:t>
        <a:bodyPr/>
        <a:lstStyle/>
        <a:p>
          <a:endParaRPr lang="en-US"/>
        </a:p>
      </dgm:t>
    </dgm:pt>
    <dgm:pt modelId="{B30270F8-78C5-41A9-8966-A958D265CE9B}" type="sibTrans" cxnId="{BAB16A24-33EF-4D6F-837C-5CC355BE94A5}">
      <dgm:prSet/>
      <dgm:spPr/>
      <dgm:t>
        <a:bodyPr/>
        <a:lstStyle/>
        <a:p>
          <a:endParaRPr lang="en-US"/>
        </a:p>
      </dgm:t>
    </dgm:pt>
    <dgm:pt modelId="{4BFA66AE-95DC-46C6-8D80-CF83F5986CE7}" type="pres">
      <dgm:prSet presAssocID="{6A06D522-1547-4798-93B4-294320DDA7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0147A8-770B-414C-B580-1573412FBF54}" type="pres">
      <dgm:prSet presAssocID="{DDDFED5A-42C3-4A15-A716-012EAF80F52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418718-EDC3-429C-B6EA-82F58C71A659}" type="pres">
      <dgm:prSet presAssocID="{DDDFED5A-42C3-4A15-A716-012EAF80F52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79167B-267D-45B1-84BA-DADDE8D52F17}" type="presOf" srcId="{1DCC6B15-7C8C-46FB-90A9-960818A0C548}" destId="{16418718-EDC3-429C-B6EA-82F58C71A659}" srcOrd="0" destOrd="1" presId="urn:microsoft.com/office/officeart/2005/8/layout/vList2"/>
    <dgm:cxn modelId="{AECBA2D0-543B-48CB-8774-83D82A3F832B}" srcId="{DDDFED5A-42C3-4A15-A716-012EAF80F524}" destId="{F93313EC-D914-4E2D-BD3F-315FBAC1B131}" srcOrd="0" destOrd="0" parTransId="{0F25091D-8654-448D-81AE-64A66D1DED12}" sibTransId="{48D7A28B-1C5D-4864-AC74-5912C5362439}"/>
    <dgm:cxn modelId="{2F8E7942-560B-4C6D-A204-CB3298AEB559}" type="presOf" srcId="{6A06D522-1547-4798-93B4-294320DDA7A1}" destId="{4BFA66AE-95DC-46C6-8D80-CF83F5986CE7}" srcOrd="0" destOrd="0" presId="urn:microsoft.com/office/officeart/2005/8/layout/vList2"/>
    <dgm:cxn modelId="{70AC6025-6356-4909-8590-5FFA47D6A91F}" srcId="{DDDFED5A-42C3-4A15-A716-012EAF80F524}" destId="{364ABA32-73F8-4528-A5CC-A0D4F9506284}" srcOrd="2" destOrd="0" parTransId="{DAC61790-F020-4DD7-AE7D-D397A8D956DC}" sibTransId="{B4CCB9E6-0BA3-4AE5-9074-4258F0881DC8}"/>
    <dgm:cxn modelId="{A34A6843-041E-4CCA-A166-9ABFCCADD854}" type="presOf" srcId="{C74898DD-4205-4622-8074-37C5F9B48951}" destId="{16418718-EDC3-429C-B6EA-82F58C71A659}" srcOrd="0" destOrd="3" presId="urn:microsoft.com/office/officeart/2005/8/layout/vList2"/>
    <dgm:cxn modelId="{D2E8D0A6-9F96-4036-8846-52C2538AB45C}" srcId="{DDDFED5A-42C3-4A15-A716-012EAF80F524}" destId="{C74898DD-4205-4622-8074-37C5F9B48951}" srcOrd="3" destOrd="0" parTransId="{7B0317EF-0037-41D0-A1F7-42D0609C1B89}" sibTransId="{1E18CD36-721B-4D14-82AA-E435D5469668}"/>
    <dgm:cxn modelId="{BAB16A24-33EF-4D6F-837C-5CC355BE94A5}" srcId="{DDDFED5A-42C3-4A15-A716-012EAF80F524}" destId="{1DCC6B15-7C8C-46FB-90A9-960818A0C548}" srcOrd="1" destOrd="0" parTransId="{01CF8CE6-CE32-477D-941C-47775B3CF688}" sibTransId="{B30270F8-78C5-41A9-8966-A958D265CE9B}"/>
    <dgm:cxn modelId="{E071EA99-E2B6-4661-9CC8-A3A425A0F248}" type="presOf" srcId="{F93313EC-D914-4E2D-BD3F-315FBAC1B131}" destId="{16418718-EDC3-429C-B6EA-82F58C71A659}" srcOrd="0" destOrd="0" presId="urn:microsoft.com/office/officeart/2005/8/layout/vList2"/>
    <dgm:cxn modelId="{BEF32FBC-1919-479E-B84D-7DB491D7EB72}" type="presOf" srcId="{DDDFED5A-42C3-4A15-A716-012EAF80F524}" destId="{190147A8-770B-414C-B580-1573412FBF54}" srcOrd="0" destOrd="0" presId="urn:microsoft.com/office/officeart/2005/8/layout/vList2"/>
    <dgm:cxn modelId="{C05AA545-AC29-431F-8458-41FE04ADBEE5}" srcId="{6A06D522-1547-4798-93B4-294320DDA7A1}" destId="{DDDFED5A-42C3-4A15-A716-012EAF80F524}" srcOrd="0" destOrd="0" parTransId="{5CE72326-7902-44A4-9E5D-4C2AF553F5BD}" sibTransId="{E5E0AE9B-9B46-468C-BB84-031E8A06717A}"/>
    <dgm:cxn modelId="{03DADBA6-A6AE-47C6-B6B3-133822867068}" type="presOf" srcId="{364ABA32-73F8-4528-A5CC-A0D4F9506284}" destId="{16418718-EDC3-429C-B6EA-82F58C71A659}" srcOrd="0" destOrd="2" presId="urn:microsoft.com/office/officeart/2005/8/layout/vList2"/>
    <dgm:cxn modelId="{0A89B5BA-F770-40C7-B415-FB4C9502AE15}" type="presParOf" srcId="{4BFA66AE-95DC-46C6-8D80-CF83F5986CE7}" destId="{190147A8-770B-414C-B580-1573412FBF54}" srcOrd="0" destOrd="0" presId="urn:microsoft.com/office/officeart/2005/8/layout/vList2"/>
    <dgm:cxn modelId="{20E6CC96-2227-4902-A763-5EF8266ED98C}" type="presParOf" srcId="{4BFA66AE-95DC-46C6-8D80-CF83F5986CE7}" destId="{16418718-EDC3-429C-B6EA-82F58C71A65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dirty="0" smtClean="0">
              <a:solidFill>
                <a:schemeClr val="tx1"/>
              </a:solidFill>
            </a:rPr>
            <a:t>Textbook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dirty="0" smtClean="0">
              <a:solidFill>
                <a:schemeClr val="tx1"/>
              </a:solidFill>
            </a:rPr>
            <a:t>Chapter 2: </a:t>
          </a:r>
          <a:r>
            <a:rPr lang="en-US" sz="2000" dirty="0" smtClean="0">
              <a:solidFill>
                <a:schemeClr val="tx1"/>
              </a:solidFill>
            </a:rPr>
            <a:t>Section 2.2 (pg 119 – 130), Section 2.3 (pg 131 – 150)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68F8E47D-1FEC-474C-A93E-A633C0988D80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200" baseline="0" dirty="0" smtClean="0">
              <a:solidFill>
                <a:schemeClr val="tx1"/>
              </a:solidFill>
            </a:rPr>
            <a:t>String class: </a:t>
          </a:r>
          <a:r>
            <a:rPr lang="en-US" sz="2000" dirty="0" smtClean="0">
              <a:solidFill>
                <a:schemeClr val="tx1"/>
              </a:solidFill>
            </a:rPr>
            <a:t>Section 1.5 (pg 59 – 64)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9630E148-49DA-4FCF-AF39-5A16A54FCE19}" type="sibTrans" cxnId="{31FFA28F-2C74-47EF-958C-5B8895FC6D8B}">
      <dgm:prSet/>
      <dgm:spPr/>
      <dgm:t>
        <a:bodyPr/>
        <a:lstStyle/>
        <a:p>
          <a:endParaRPr lang="en-US"/>
        </a:p>
      </dgm:t>
    </dgm:pt>
    <dgm:pt modelId="{4A264EE9-029A-48E2-8254-68568C580975}" type="parTrans" cxnId="{31FFA28F-2C74-47EF-958C-5B8895FC6D8B}">
      <dgm:prSet/>
      <dgm:spPr/>
      <dgm:t>
        <a:bodyPr/>
        <a:lstStyle/>
        <a:p>
          <a:endParaRPr lang="en-US"/>
        </a:p>
      </dgm:t>
    </dgm:pt>
    <dgm:pt modelId="{D92516CA-7E65-4497-A4F2-CBCA37FF9E21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600"/>
            </a:spcBef>
            <a:spcAft>
              <a:spcPts val="0"/>
            </a:spcAft>
          </a:pPr>
          <a:r>
            <a:rPr lang="en-US" sz="2200" baseline="0" dirty="0" smtClean="0">
              <a:solidFill>
                <a:schemeClr val="tx1"/>
              </a:solidFill>
              <a:latin typeface="+mn-lt"/>
            </a:rPr>
            <a:t>Wrapper classes: </a:t>
          </a:r>
          <a:r>
            <a:rPr lang="en-US" sz="2000" baseline="0" dirty="0" smtClean="0">
              <a:solidFill>
                <a:schemeClr val="tx1"/>
              </a:solidFill>
              <a:latin typeface="+mn-lt"/>
            </a:rPr>
            <a:t>Section 1.1 (pg 29 – 30) </a:t>
          </a:r>
          <a:endParaRPr lang="en-US" sz="2000" baseline="0" dirty="0">
            <a:solidFill>
              <a:schemeClr val="tx1"/>
            </a:solidFill>
            <a:latin typeface="+mn-lt"/>
          </a:endParaRPr>
        </a:p>
      </dgm:t>
    </dgm:pt>
    <dgm:pt modelId="{86C139FC-3AF5-48B4-8043-48419D7276F1}" type="parTrans" cxnId="{460F4AC0-9E96-47BA-8F08-A384390F21D9}">
      <dgm:prSet/>
      <dgm:spPr/>
      <dgm:t>
        <a:bodyPr/>
        <a:lstStyle/>
        <a:p>
          <a:endParaRPr lang="en-US"/>
        </a:p>
      </dgm:t>
    </dgm:pt>
    <dgm:pt modelId="{819EB6D2-2D40-4B24-803C-F3E1C158496B}" type="sibTrans" cxnId="{460F4AC0-9E96-47BA-8F08-A384390F21D9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0601" custScaleY="1338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0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4F9013C3-F624-482F-8B03-4DFB3C21AB5C}" type="presOf" srcId="{D92516CA-7E65-4497-A4F2-CBCA37FF9E21}" destId="{691D3C5E-B9A5-48E5-96D2-C74E4BC7C021}" srcOrd="0" destOrd="3" presId="urn:microsoft.com/office/officeart/2005/8/layout/vList3#1"/>
    <dgm:cxn modelId="{111BA41C-DF73-4E49-AC53-74BF3410B637}" type="presOf" srcId="{68F8E47D-1FEC-474C-A93E-A633C0988D80}" destId="{691D3C5E-B9A5-48E5-96D2-C74E4BC7C021}" srcOrd="0" destOrd="2" presId="urn:microsoft.com/office/officeart/2005/8/layout/vList3#1"/>
    <dgm:cxn modelId="{460F4AC0-9E96-47BA-8F08-A384390F21D9}" srcId="{0FE90267-9BC7-4679-8942-5FF3A3AB06ED}" destId="{D92516CA-7E65-4497-A4F2-CBCA37FF9E21}" srcOrd="2" destOrd="0" parTransId="{86C139FC-3AF5-48B4-8043-48419D7276F1}" sibTransId="{819EB6D2-2D40-4B24-803C-F3E1C158496B}"/>
    <dgm:cxn modelId="{31FFA28F-2C74-47EF-958C-5B8895FC6D8B}" srcId="{0FE90267-9BC7-4679-8942-5FF3A3AB06ED}" destId="{68F8E47D-1FEC-474C-A93E-A633C0988D80}" srcOrd="1" destOrd="0" parTransId="{4A264EE9-029A-48E2-8254-68568C580975}" sibTransId="{9630E148-49DA-4FCF-AF39-5A16A54FCE19}"/>
    <dgm:cxn modelId="{DCDF29C3-5E3E-4F03-93F5-7D2F41710B5E}" type="presOf" srcId="{6D3F791B-D2DD-426C-ACEF-4A7F889FA29F}" destId="{1CF88B78-4801-4BFE-9764-C472D8A97954}" srcOrd="0" destOrd="1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D9672A8C-471D-4B9C-AC67-3BF273A54277}" type="presOf" srcId="{C5CEBEED-CFB9-42A5-B5AD-5846D62AC459}" destId="{691D3C5E-B9A5-48E5-96D2-C74E4BC7C021}" srcOrd="0" destOrd="1" presId="urn:microsoft.com/office/officeart/2005/8/layout/vList3#1"/>
    <dgm:cxn modelId="{AD05AE40-ECB6-40B1-A36A-82AC7FD0FE92}" type="presOf" srcId="{C862E928-676D-428E-8E83-FEAED208C0F7}" destId="{92EE76E5-3762-43F0-B701-FDC1B9155319}" srcOrd="0" destOrd="0" presId="urn:microsoft.com/office/officeart/2005/8/layout/vList3#1"/>
    <dgm:cxn modelId="{51DB108D-B944-4B6A-A5E0-3436548C2666}" type="presOf" srcId="{15A46DDB-42AA-4BBF-AE75-5C9F19A8EE95}" destId="{1CF88B78-4801-4BFE-9764-C472D8A97954}" srcOrd="0" destOrd="0" presId="urn:microsoft.com/office/officeart/2005/8/layout/vList3#1"/>
    <dgm:cxn modelId="{F978FBCF-BB41-4587-AAC3-55D7A0A7AA34}" type="presOf" srcId="{0FE90267-9BC7-4679-8942-5FF3A3AB06ED}" destId="{691D3C5E-B9A5-48E5-96D2-C74E4BC7C021}" srcOrd="0" destOrd="0" presId="urn:microsoft.com/office/officeart/2005/8/layout/vList3#1"/>
    <dgm:cxn modelId="{947300D4-03A4-4ECC-9930-CC8C32AED8EA}" type="presParOf" srcId="{92EE76E5-3762-43F0-B701-FDC1B9155319}" destId="{BB6723CE-ADD8-4F40-BBA2-A73E76036D91}" srcOrd="0" destOrd="0" presId="urn:microsoft.com/office/officeart/2005/8/layout/vList3#1"/>
    <dgm:cxn modelId="{A2D32A99-B698-4D8D-8E75-84E8D1BB34A8}" type="presParOf" srcId="{BB6723CE-ADD8-4F40-BBA2-A73E76036D91}" destId="{E9C254D0-7C86-4675-AC1B-555179EDDE6F}" srcOrd="0" destOrd="0" presId="urn:microsoft.com/office/officeart/2005/8/layout/vList3#1"/>
    <dgm:cxn modelId="{1838DB56-0C74-49CF-8CFE-F259416B3339}" type="presParOf" srcId="{BB6723CE-ADD8-4F40-BBA2-A73E76036D91}" destId="{691D3C5E-B9A5-48E5-96D2-C74E4BC7C021}" srcOrd="1" destOrd="0" presId="urn:microsoft.com/office/officeart/2005/8/layout/vList3#1"/>
    <dgm:cxn modelId="{A631E30E-4548-4D4B-B061-632FAF747885}" type="presParOf" srcId="{92EE76E5-3762-43F0-B701-FDC1B9155319}" destId="{13220A11-ED16-4A41-B09D-38EEF3B5F949}" srcOrd="1" destOrd="0" presId="urn:microsoft.com/office/officeart/2005/8/layout/vList3#1"/>
    <dgm:cxn modelId="{05D5A87A-0465-4597-BFEE-F60489B979EE}" type="presParOf" srcId="{92EE76E5-3762-43F0-B701-FDC1B9155319}" destId="{432ED7D5-1CA3-470E-B9D4-49E90AF170FE}" srcOrd="2" destOrd="0" presId="urn:microsoft.com/office/officeart/2005/8/layout/vList3#1"/>
    <dgm:cxn modelId="{A5F709F4-2CE2-43E1-9DDD-BBDC6B76ECC5}" type="presParOf" srcId="{432ED7D5-1CA3-470E-B9D4-49E90AF170FE}" destId="{71E86C86-047A-4D09-AAD2-F51B4E8AD96C}" srcOrd="0" destOrd="0" presId="urn:microsoft.com/office/officeart/2005/8/layout/vList3#1"/>
    <dgm:cxn modelId="{08EB18F7-411E-4723-8446-0A738351AB71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147A8-770B-414C-B580-1573412FBF54}">
      <dsp:nvSpPr>
        <dsp:cNvPr id="0" name=""/>
        <dsp:cNvSpPr/>
      </dsp:nvSpPr>
      <dsp:spPr>
        <a:xfrm>
          <a:off x="0" y="29679"/>
          <a:ext cx="6096000" cy="1123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Java</a:t>
          </a:r>
          <a:endParaRPr lang="en-US" sz="4800" kern="1200" dirty="0"/>
        </a:p>
      </dsp:txBody>
      <dsp:txXfrm>
        <a:off x="54830" y="84509"/>
        <a:ext cx="5986340" cy="1013539"/>
      </dsp:txXfrm>
    </dsp:sp>
    <dsp:sp modelId="{16418718-EDC3-429C-B6EA-82F58C71A659}">
      <dsp:nvSpPr>
        <dsp:cNvPr id="0" name=""/>
        <dsp:cNvSpPr/>
      </dsp:nvSpPr>
      <dsp:spPr>
        <a:xfrm>
          <a:off x="0" y="1152879"/>
          <a:ext cx="6096000" cy="288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(Re)introducing API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Using Java classes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Basic features/concepts of OOP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3700" kern="1200" dirty="0"/>
        </a:p>
      </dsp:txBody>
      <dsp:txXfrm>
        <a:off x="0" y="1152879"/>
        <a:ext cx="6096000" cy="288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951297" y="903"/>
          <a:ext cx="6355663" cy="2345243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843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800" kern="1200" dirty="0" smtClean="0">
              <a:solidFill>
                <a:schemeClr val="tx1"/>
              </a:solidFill>
            </a:rPr>
            <a:t>Textbook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kern="1200" dirty="0" smtClean="0">
              <a:solidFill>
                <a:schemeClr val="tx1"/>
              </a:solidFill>
            </a:rPr>
            <a:t>Chapter 2: </a:t>
          </a:r>
          <a:r>
            <a:rPr lang="en-US" sz="2000" kern="1200" dirty="0" smtClean="0">
              <a:solidFill>
                <a:schemeClr val="tx1"/>
              </a:solidFill>
            </a:rPr>
            <a:t>Section 2.2 (pg 119 – 130), Section 2.3 (pg 131 – 150)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</a:rPr>
            <a:t>String class: </a:t>
          </a:r>
          <a:r>
            <a:rPr lang="en-US" sz="2000" kern="1200" dirty="0" smtClean="0">
              <a:solidFill>
                <a:schemeClr val="tx1"/>
              </a:solidFill>
            </a:rPr>
            <a:t>Section 1.5 (pg 59 – 64)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latin typeface="+mn-lt"/>
            </a:rPr>
            <a:t>Wrapper classes: </a:t>
          </a:r>
          <a:r>
            <a:rPr lang="en-US" sz="2000" kern="1200" baseline="0" dirty="0" smtClean="0">
              <a:solidFill>
                <a:schemeClr val="tx1"/>
              </a:solidFill>
              <a:latin typeface="+mn-lt"/>
            </a:rPr>
            <a:t>Section 1.1 (pg 29 – 30) </a:t>
          </a:r>
          <a:endParaRPr lang="en-US" sz="20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537608" y="903"/>
        <a:ext cx="5769352" cy="2345243"/>
      </dsp:txXfrm>
    </dsp:sp>
    <dsp:sp modelId="{E9C254D0-7C86-4675-AC1B-555179EDDE6F}">
      <dsp:nvSpPr>
        <dsp:cNvPr id="0" name=""/>
        <dsp:cNvSpPr/>
      </dsp:nvSpPr>
      <dsp:spPr>
        <a:xfrm>
          <a:off x="314623" y="297231"/>
          <a:ext cx="1752588" cy="175258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951297" y="2869307"/>
          <a:ext cx="6355663" cy="175258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843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389444" y="2869307"/>
        <a:ext cx="5917516" cy="1752588"/>
      </dsp:txXfrm>
    </dsp:sp>
    <dsp:sp modelId="{71E86C86-047A-4D09-AAD2-F51B4E8AD96C}">
      <dsp:nvSpPr>
        <dsp:cNvPr id="0" name=""/>
        <dsp:cNvSpPr/>
      </dsp:nvSpPr>
      <dsp:spPr>
        <a:xfrm>
          <a:off x="314623" y="2869307"/>
          <a:ext cx="1752588" cy="175258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864" y="0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40335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864" y="9340335"/>
            <a:ext cx="2887385" cy="491115"/>
          </a:xfrm>
          <a:prstGeom prst="rect">
            <a:avLst/>
          </a:prstGeom>
        </p:spPr>
        <p:txBody>
          <a:bodyPr vert="horz" lIns="87012" tIns="43507" rIns="87012" bIns="43507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1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887385" cy="49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>
            <a:lvl1pPr defTabSz="96076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2374" y="2"/>
            <a:ext cx="2888875" cy="49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>
            <a:lvl1pPr algn="r" defTabSz="96076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8188"/>
            <a:ext cx="4911725" cy="3684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4486" y="4668642"/>
            <a:ext cx="5333766" cy="442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335"/>
            <a:ext cx="2887385" cy="49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b" anchorCtr="0" compatLnSpc="1">
            <a:prstTxWarp prst="textNoShape">
              <a:avLst/>
            </a:prstTxWarp>
          </a:bodyPr>
          <a:lstStyle>
            <a:lvl1pPr defTabSz="96076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2374" y="9340335"/>
            <a:ext cx="2888875" cy="49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7" tIns="48028" rIns="96057" bIns="48028" numCol="1" anchor="b" anchorCtr="0" compatLnSpc="1">
            <a:prstTxWarp prst="textNoShape">
              <a:avLst/>
            </a:prstTxWarp>
          </a:bodyPr>
          <a:lstStyle>
            <a:lvl1pPr algn="r" defTabSz="960765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80" indent="-228580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80" indent="-228580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4713" y="738188"/>
            <a:ext cx="4913312" cy="3686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5468" indent="-225468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---</a:t>
            </a:r>
            <a:br>
              <a:rPr lang="en-US" smtClean="0"/>
            </a:br>
            <a:r>
              <a:rPr lang="en-US" smtClean="0"/>
              <a:t>123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 [CS1020 Lecture 2: OOP Part 1]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---</a:t>
            </a:r>
            <a:br>
              <a:rPr lang="en-US" smtClean="0"/>
            </a:br>
            <a:r>
              <a:rPr lang="en-US" smtClean="0"/>
              <a:t>123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Str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Math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runch.comp.nus.edu.s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.nus.edu.sg/~cs1020/4_misc/practic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runch.comp.nus.edu.s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mp.nus.edu.sg/~cs1020/4_misc/practice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rjava.sourceforge.net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7/docs/api/java/lang/String.html" TargetMode="External"/><Relationship Id="rId3" Type="http://schemas.openxmlformats.org/officeDocument/2006/relationships/image" Target="../media/image5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util/Scanner.html" TargetMode="External"/><Relationship Id="rId5" Type="http://schemas.openxmlformats.org/officeDocument/2006/relationships/hyperlink" Target="http://docs.oracle.com/javase/7/docs/api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docs.oracle.com/javase/7/docs/api/java/lang/Math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Scann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96200" cy="2286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006600"/>
                </a:solidFill>
              </a:rPr>
              <a:t>CS1020 Lecture Note #3: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/>
              <a:t>Object Oriented Programming (OOP) Part 1 – User Mode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Calibri" pitchFamily="34" charset="0"/>
              </a:rPr>
              <a:t>A paradigm shift:</a:t>
            </a:r>
          </a:p>
          <a:p>
            <a:pPr eaLnBrk="1" hangingPunct="1"/>
            <a:r>
              <a:rPr lang="en-US" i="1" dirty="0" smtClean="0">
                <a:latin typeface="Calibri" pitchFamily="34" charset="0"/>
              </a:rPr>
              <a:t>From procedural to object-oriented model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smtClean="0">
                <a:latin typeface="Britannic Bold" panose="020B0903060703020204" pitchFamily="34" charset="0"/>
              </a:rPr>
              <a:t>Scanner</a:t>
            </a:r>
            <a:r>
              <a:rPr lang="en-US" sz="3600" smtClean="0">
                <a:latin typeface="Britannic Bold" panose="020B0903060703020204" pitchFamily="34" charset="0"/>
              </a:rPr>
              <a:t> Class: Demo (1/2)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3710" y="1838846"/>
            <a:ext cx="8064490" cy="40934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 smtClean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TestScanner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Scanner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Scanner(System.in);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Comparing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next()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name1: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name1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"name1 entered is '"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name1 +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"'."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name2: ");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String name2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"name2 entered is '"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name2 + </a:t>
            </a:r>
            <a:r>
              <a:rPr lang="en-US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"'."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0177" y="5741774"/>
            <a:ext cx="2130423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libri" panose="020F0502020204030204" pitchFamily="34" charset="0"/>
                <a:cs typeface="Courier New" pitchFamily="49" charset="0"/>
              </a:rPr>
              <a:t>TestScanner.java</a:t>
            </a:r>
            <a:endParaRPr lang="en-US" b="1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1066800"/>
            <a:ext cx="45720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Enter name1: </a:t>
            </a:r>
            <a:r>
              <a:rPr lang="en-US" sz="20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Wilson Wee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name1 entered is 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Enter name2: </a:t>
            </a:r>
            <a:r>
              <a:rPr lang="en-US" sz="20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Wilson Wee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name2 entered is </a:t>
            </a:r>
            <a:endParaRPr lang="en-SG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19900" y="137160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???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9900" y="1943220"/>
            <a:ext cx="80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C00000"/>
                </a:solidFill>
              </a:rPr>
              <a:t>???</a:t>
            </a:r>
            <a:endParaRPr lang="en-U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97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smtClean="0">
                <a:latin typeface="Britannic Bold" panose="020B0903060703020204" pitchFamily="34" charset="0"/>
              </a:rPr>
              <a:t>Scanner</a:t>
            </a:r>
            <a:r>
              <a:rPr lang="en-US" sz="3600" smtClean="0">
                <a:latin typeface="Britannic Bold" panose="020B0903060703020204" pitchFamily="34" charset="0"/>
              </a:rPr>
              <a:t> Class: Demo (2/2)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191" y="998488"/>
            <a:ext cx="8415009" cy="42011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skip the rest of the line after 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    // the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method captured the 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         //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of the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name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hasNextInt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num, sum =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integers, terminate with control-d:"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sc.hasNextInt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num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"Integer read: 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num);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sum += num;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"Sum = "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sum);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88925" algn="l"/>
                <a:tab pos="579438" algn="l"/>
                <a:tab pos="854075" algn="l"/>
                <a:tab pos="11430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777167"/>
            <a:ext cx="2895600" cy="1969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integers, ...</a:t>
            </a:r>
          </a:p>
          <a:p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 read: 17</a:t>
            </a:r>
          </a:p>
          <a:p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Integer read: 5</a:t>
            </a:r>
          </a:p>
          <a:p>
            <a:r>
              <a:rPr lang="en-US" sz="1600" i="1" dirty="0" smtClean="0">
                <a:latin typeface="+mn-lt"/>
                <a:cs typeface="Courier New" pitchFamily="49" charset="0"/>
              </a:rPr>
              <a:t>(More will be shown in lecture)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5801" y="1371600"/>
            <a:ext cx="4572000" cy="4793397"/>
            <a:chOff x="760736" y="1371600"/>
            <a:chExt cx="4572000" cy="4793397"/>
          </a:xfrm>
        </p:grpSpPr>
        <p:sp>
          <p:nvSpPr>
            <p:cNvPr id="2" name="TextBox 1"/>
            <p:cNvSpPr txBox="1"/>
            <p:nvPr/>
          </p:nvSpPr>
          <p:spPr>
            <a:xfrm>
              <a:off x="760736" y="5334000"/>
              <a:ext cx="4572000" cy="83099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What is this for?</a:t>
              </a:r>
            </a:p>
            <a:p>
              <a:r>
                <a:rPr lang="en-US" sz="2400" dirty="0" smtClean="0">
                  <a:solidFill>
                    <a:srgbClr val="0000CC"/>
                  </a:solidFill>
                </a:rPr>
                <a:t>Attend lecture for explanation!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09800" y="1371600"/>
              <a:ext cx="455935" cy="3962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Scanner</a:t>
            </a:r>
            <a:r>
              <a:rPr lang="en-US" sz="3600" dirty="0" smtClean="0">
                <a:latin typeface="Britannic Bold" panose="020B0903060703020204" pitchFamily="34" charset="0"/>
              </a:rPr>
              <a:t> Class: For </a:t>
            </a:r>
            <a:r>
              <a:rPr lang="en-US" sz="3600" dirty="0" err="1" smtClean="0">
                <a:latin typeface="Britannic Bold" panose="020B0903060703020204" pitchFamily="34" charset="0"/>
              </a:rPr>
              <a:t>CodeCrunch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00999" cy="1981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For a program to work in </a:t>
            </a:r>
            <a:r>
              <a:rPr lang="en-US" sz="2800" dirty="0" err="1"/>
              <a:t>CodeCrunch</a:t>
            </a:r>
            <a:r>
              <a:rPr lang="en-US" sz="2800" dirty="0"/>
              <a:t>, it </a:t>
            </a:r>
            <a:r>
              <a:rPr lang="en-US" sz="2800" dirty="0">
                <a:solidFill>
                  <a:srgbClr val="C00000"/>
                </a:solidFill>
              </a:rPr>
              <a:t>must </a:t>
            </a:r>
            <a:r>
              <a:rPr lang="en-US" sz="2800" u="sng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have more than one Scanner object</a:t>
            </a:r>
            <a:r>
              <a:rPr lang="en-US" sz="2800" dirty="0"/>
              <a:t> with </a:t>
            </a:r>
            <a:r>
              <a:rPr lang="en-US" sz="2800" dirty="0">
                <a:solidFill>
                  <a:srgbClr val="0000FF"/>
                </a:solidFill>
              </a:rPr>
              <a:t>System.in</a:t>
            </a:r>
            <a:r>
              <a:rPr lang="en-US" sz="2800" dirty="0"/>
              <a:t> as input stream.</a:t>
            </a:r>
          </a:p>
        </p:txBody>
      </p:sp>
      <p:pic>
        <p:nvPicPr>
          <p:cNvPr id="12" name="Picture 11" descr="not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228600"/>
            <a:ext cx="1219200" cy="1219200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8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String</a:t>
            </a:r>
            <a:r>
              <a:rPr lang="en-US" sz="3600" dirty="0" smtClean="0">
                <a:latin typeface="Britannic Bold" panose="020B0903060703020204" pitchFamily="34" charset="0"/>
              </a:rPr>
              <a:t> Class: Representation in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API documentation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hlinkClick r:id="rId3"/>
              </a:rPr>
              <a:t>http://docs.oracle.com/javase/7/docs/api/java/lang/String.html</a:t>
            </a:r>
            <a:r>
              <a:rPr lang="en-US" sz="2000" dirty="0" smtClean="0"/>
              <a:t> 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Import </a:t>
            </a:r>
            <a:r>
              <a:rPr lang="en-US" sz="2400" dirty="0" err="1" smtClean="0">
                <a:solidFill>
                  <a:srgbClr val="000099"/>
                </a:solidFill>
              </a:rPr>
              <a:t>java.lang.String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smtClean="0"/>
              <a:t>(optional)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Ubiquitous; Has a rich set of methods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514600"/>
            <a:ext cx="2438400" cy="3662541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charAt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concat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equals()</a:t>
            </a:r>
          </a:p>
          <a:p>
            <a:r>
              <a:rPr lang="en-US" sz="2000" dirty="0" err="1" smtClean="0"/>
              <a:t>indexOf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lastIndexOf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length()</a:t>
            </a:r>
          </a:p>
          <a:p>
            <a:r>
              <a:rPr lang="en-US" sz="2000" dirty="0" err="1" smtClean="0"/>
              <a:t>toLowerCase</a:t>
            </a:r>
            <a:r>
              <a:rPr lang="en-US" sz="2000" dirty="0" smtClean="0"/>
              <a:t>()</a:t>
            </a:r>
          </a:p>
          <a:p>
            <a:r>
              <a:rPr lang="en-US" sz="2000" dirty="0" err="1" smtClean="0"/>
              <a:t>toUpperCase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substring()</a:t>
            </a:r>
          </a:p>
          <a:p>
            <a:r>
              <a:rPr lang="en-US" sz="2000" dirty="0" smtClean="0"/>
              <a:t>trim()</a:t>
            </a:r>
          </a:p>
          <a:p>
            <a:endParaRPr lang="en-US" sz="1200" i="1" dirty="0" smtClean="0"/>
          </a:p>
          <a:p>
            <a:r>
              <a:rPr lang="en-US" sz="1600" i="1" dirty="0" smtClean="0"/>
              <a:t>And many more…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514600"/>
            <a:ext cx="539261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String</a:t>
            </a:r>
            <a:r>
              <a:rPr lang="en-US" sz="3600" dirty="0" smtClean="0">
                <a:latin typeface="Britannic Bold" panose="020B0903060703020204" pitchFamily="34" charset="0"/>
              </a:rPr>
              <a:t> Class: Demo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064490" cy="5334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TestString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solidFill>
                  <a:srgbClr val="7F7F7F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 smtClean="0">
                <a:latin typeface="Courier New" pitchFamily="49" charset="0"/>
              </a:rPr>
              <a:t>main(String[] </a:t>
            </a:r>
            <a:r>
              <a:rPr lang="en-US" sz="1600" b="1" dirty="0" err="1" smtClean="0">
                <a:latin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String text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</a:rPr>
              <a:t> String(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"I'm studying CS1020."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// or </a:t>
            </a:r>
            <a:r>
              <a:rPr lang="en-US" sz="1600" b="1" dirty="0" smtClean="0">
                <a:latin typeface="Courier New" pitchFamily="49" charset="0"/>
              </a:rPr>
              <a:t>String text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"I'm studying CS1020."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// We will explain the difference later.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"text: " </a:t>
            </a:r>
            <a:r>
              <a:rPr lang="en-US" sz="1600" b="1" dirty="0" smtClean="0">
                <a:latin typeface="Courier New" pitchFamily="49" charset="0"/>
              </a:rPr>
              <a:t>+ text);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text.length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() = " </a:t>
            </a:r>
            <a:r>
              <a:rPr lang="en-US" sz="1600" b="1" dirty="0" smtClean="0">
                <a:latin typeface="Courier New" pitchFamily="49" charset="0"/>
              </a:rPr>
              <a:t>+ </a:t>
            </a:r>
            <a:r>
              <a:rPr lang="en-US" sz="1600" b="1" dirty="0" err="1" smtClean="0">
                <a:latin typeface="Courier New" pitchFamily="49" charset="0"/>
              </a:rPr>
              <a:t>text.length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text.charAt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(5) = " </a:t>
            </a:r>
            <a:r>
              <a:rPr lang="en-US" sz="1600" b="1" dirty="0" smtClean="0">
                <a:latin typeface="Courier New" pitchFamily="49" charset="0"/>
              </a:rPr>
              <a:t>+ </a:t>
            </a:r>
            <a:r>
              <a:rPr lang="en-US" sz="1600" b="1" dirty="0" err="1" smtClean="0">
                <a:latin typeface="Courier New" pitchFamily="49" charset="0"/>
              </a:rPr>
              <a:t>text.charAt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solidFill>
                  <a:srgbClr val="7F7F7F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text.substring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(5,8) = "</a:t>
            </a:r>
            <a:r>
              <a:rPr lang="en-US" sz="1600" b="1" dirty="0" smtClean="0">
                <a:latin typeface="Courier New" pitchFamily="49" charset="0"/>
              </a:rPr>
              <a:t> +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                    </a:t>
            </a:r>
            <a:r>
              <a:rPr lang="en-US" sz="1600" b="1" dirty="0" err="1" smtClean="0">
                <a:latin typeface="Courier New" pitchFamily="49" charset="0"/>
              </a:rPr>
              <a:t>text.substring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 smtClean="0">
                <a:latin typeface="Courier New" pitchFamily="49" charset="0"/>
              </a:rPr>
              <a:t>,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8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solidFill>
                  <a:srgbClr val="7F7F7F"/>
                </a:solidFill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text.indexOf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\"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\"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) = " </a:t>
            </a:r>
            <a:r>
              <a:rPr lang="en-US" sz="1600" b="1" dirty="0" smtClean="0">
                <a:latin typeface="Courier New" pitchFamily="49" charset="0"/>
              </a:rPr>
              <a:t>+  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                    </a:t>
            </a:r>
            <a:r>
              <a:rPr lang="en-US" sz="1600" b="1" dirty="0" err="1" smtClean="0">
                <a:latin typeface="Courier New" pitchFamily="49" charset="0"/>
              </a:rPr>
              <a:t>text.indexOf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"in"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1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String </a:t>
            </a:r>
            <a:r>
              <a:rPr lang="en-US" sz="1600" b="1" dirty="0" err="1" smtClean="0">
                <a:latin typeface="Courier New" pitchFamily="49" charset="0"/>
              </a:rPr>
              <a:t>newText</a:t>
            </a:r>
            <a:r>
              <a:rPr lang="en-US" sz="1600" b="1" dirty="0" smtClean="0">
                <a:latin typeface="Courier New" pitchFamily="49" charset="0"/>
              </a:rPr>
              <a:t> = text +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"How about you?"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newText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newText.toUpperCase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newText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: " </a:t>
            </a:r>
            <a:r>
              <a:rPr lang="en-US" sz="1600" b="1" dirty="0" smtClean="0">
                <a:latin typeface="Courier New" pitchFamily="49" charset="0"/>
              </a:rPr>
              <a:t>+ </a:t>
            </a:r>
            <a:r>
              <a:rPr lang="en-US" sz="1600" b="1" dirty="0" err="1" smtClean="0">
                <a:latin typeface="Courier New" pitchFamily="49" charset="0"/>
              </a:rPr>
              <a:t>newText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</a:rPr>
              <a:t>text.equals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newText</a:t>
            </a:r>
            <a:r>
              <a:rPr lang="en-US" sz="1600" b="1" dirty="0" smtClean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"text and 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newText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 are equal."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		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"text and 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newText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 are not equal."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5601" y="838200"/>
            <a:ext cx="1905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TestString.java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7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String</a:t>
            </a:r>
            <a:r>
              <a:rPr lang="en-US" sz="3600" dirty="0" smtClean="0">
                <a:latin typeface="Britannic Bold" panose="020B0903060703020204" pitchFamily="34" charset="0"/>
              </a:rPr>
              <a:t> Class: Demo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4478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text: I'm studying CS1020.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9812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= 20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9144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  <a:cs typeface="Courier New" pitchFamily="49" charset="0"/>
              </a:rPr>
              <a:t>Outputs</a:t>
            </a:r>
            <a:endParaRPr lang="en-SG" sz="2400" dirty="0">
              <a:latin typeface="+mn-lt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0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  <a:cs typeface="Courier New" pitchFamily="49" charset="0"/>
              </a:rPr>
              <a:t>Explanations</a:t>
            </a:r>
            <a:endParaRPr lang="en-SG" sz="2400" dirty="0">
              <a:latin typeface="+mn-lt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1752600"/>
            <a:ext cx="37338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length()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returns the length (number of characters) 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text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31242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text.substring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(5,8)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tud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3048000"/>
            <a:ext cx="3733800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substring(5,8</a:t>
            </a:r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)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returns the substring 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 from position 5 (‘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’) through position </a:t>
            </a:r>
            <a:r>
              <a:rPr lang="en-US" sz="1600" b="1" dirty="0" smtClean="0">
                <a:latin typeface="Calibri" pitchFamily="34" charset="0"/>
                <a:cs typeface="Courier New" pitchFamily="49" charset="0"/>
              </a:rPr>
              <a:t>7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 (‘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’). </a:t>
            </a:r>
            <a:r>
              <a:rPr lang="en-US" sz="1600" b="1" dirty="0" smtClean="0">
                <a:solidFill>
                  <a:srgbClr val="0000CC"/>
                </a:solidFill>
                <a:latin typeface="Calibri" pitchFamily="34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600" b="1" i="1" dirty="0" smtClean="0">
                <a:solidFill>
                  <a:srgbClr val="0000CC"/>
                </a:solidFill>
                <a:latin typeface="Calibri" pitchFamily="34" charset="0"/>
                <a:cs typeface="Courier New" pitchFamily="49" charset="0"/>
                <a:sym typeface="Wingdings" pitchFamily="2" charset="2"/>
              </a:rPr>
              <a:t>Take note</a:t>
            </a:r>
            <a:endParaRPr lang="en-SG" sz="1600" b="1" i="1" dirty="0">
              <a:solidFill>
                <a:srgbClr val="0000CC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39624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text.indexOf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("in") = 9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3962400"/>
            <a:ext cx="373380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("in")</a:t>
            </a:r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returns the 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…?</a:t>
            </a:r>
            <a:endParaRPr lang="en-SG" sz="1600" dirty="0">
              <a:solidFill>
                <a:srgbClr val="C00000"/>
              </a:solidFill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5334000"/>
            <a:ext cx="6172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I'M STUDYING CS1020.HOW ABOUT YOU?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1800" y="5105400"/>
            <a:ext cx="21336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  <a:cs typeface="Courier New" pitchFamily="49" charset="0"/>
              </a:rPr>
              <a:t>The </a:t>
            </a:r>
            <a:r>
              <a:rPr lang="en-US" sz="1600" dirty="0" smtClean="0">
                <a:solidFill>
                  <a:srgbClr val="C00000"/>
                </a:solidFill>
                <a:latin typeface="+mn-lt"/>
                <a:cs typeface="Courier New" pitchFamily="49" charset="0"/>
              </a:rPr>
              <a:t>+</a:t>
            </a:r>
            <a:r>
              <a:rPr lang="en-US" sz="1600" dirty="0" smtClean="0">
                <a:latin typeface="+mn-lt"/>
                <a:cs typeface="Courier New" pitchFamily="49" charset="0"/>
              </a:rPr>
              <a:t> operator is string concatenation.</a:t>
            </a:r>
            <a:endParaRPr lang="en-SG" sz="1600" dirty="0">
              <a:latin typeface="+mn-lt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5943600"/>
            <a:ext cx="45720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text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are not equal.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0" y="5791200"/>
            <a:ext cx="3657600" cy="61555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equals()</a:t>
            </a:r>
            <a:r>
              <a:rPr lang="en-US" sz="1600" b="1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compares two String objects. 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Do </a:t>
            </a:r>
            <a:r>
              <a:rPr lang="en-US" b="1" u="sng" dirty="0" smtClean="0">
                <a:latin typeface="Calibri" pitchFamily="34" charset="0"/>
                <a:cs typeface="Courier New" pitchFamily="49" charset="0"/>
              </a:rPr>
              <a:t>not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 use 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  <a:cs typeface="Courier New" pitchFamily="49" charset="0"/>
              </a:rPr>
              <a:t>==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.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(To be explained later.)</a:t>
            </a:r>
            <a:endParaRPr lang="en-SG" sz="160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514600"/>
            <a:ext cx="4267200" cy="369332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text.charAt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(5) = t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2398485"/>
            <a:ext cx="37338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alibri" pitchFamily="34" charset="0"/>
                <a:cs typeface="Courier New" pitchFamily="49" charset="0"/>
              </a:rPr>
              <a:t>returns the character at position 5 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text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6800" y="4648200"/>
            <a:ext cx="4724400" cy="61555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newText.toUppercase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+mn-lt"/>
                <a:cs typeface="Courier New" pitchFamily="49" charset="0"/>
              </a:rPr>
              <a:t>converts characters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newText</a:t>
            </a:r>
            <a:r>
              <a:rPr lang="en-US" sz="1600" dirty="0" smtClean="0">
                <a:latin typeface="+mn-lt"/>
                <a:cs typeface="Courier New" pitchFamily="49" charset="0"/>
              </a:rPr>
              <a:t> to uppercase.</a:t>
            </a:r>
            <a:endParaRPr lang="en-SG" sz="1600" dirty="0">
              <a:latin typeface="+mn-lt"/>
              <a:cs typeface="Courier New" pitchFamily="49" charset="0"/>
            </a:endParaRPr>
          </a:p>
        </p:txBody>
      </p:sp>
      <p:sp>
        <p:nvSpPr>
          <p:cNvPr id="2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257800" y="5791200"/>
            <a:ext cx="3657600" cy="584775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97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String</a:t>
            </a:r>
            <a:r>
              <a:rPr lang="en-US" sz="3600" dirty="0" smtClean="0">
                <a:latin typeface="Britannic Bold" panose="020B0903060703020204" pitchFamily="34" charset="0"/>
              </a:rPr>
              <a:t> Class</a:t>
            </a:r>
            <a:r>
              <a:rPr lang="en-US" sz="3600" smtClean="0">
                <a:latin typeface="Britannic Bold" panose="020B0903060703020204" pitchFamily="34" charset="0"/>
              </a:rPr>
              <a:t>: Comparing strings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16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00999" cy="1828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7030A0"/>
                </a:solidFill>
              </a:rPr>
              <a:t>strings are objects</a:t>
            </a:r>
            <a:r>
              <a:rPr lang="en-US" sz="2400" dirty="0" smtClean="0"/>
              <a:t>, do </a:t>
            </a:r>
            <a:r>
              <a:rPr lang="en-US" sz="2400" u="sng" dirty="0" smtClean="0"/>
              <a:t>not</a:t>
            </a:r>
            <a:r>
              <a:rPr lang="en-US" sz="2400" dirty="0" smtClean="0"/>
              <a:t> use </a:t>
            </a:r>
            <a:r>
              <a:rPr lang="en-US" sz="2400" dirty="0" smtClean="0">
                <a:solidFill>
                  <a:srgbClr val="C00000"/>
                </a:solidFill>
              </a:rPr>
              <a:t>==</a:t>
            </a:r>
            <a:r>
              <a:rPr lang="en-US" sz="2400" dirty="0" smtClean="0"/>
              <a:t> if you want to check if two strings contain the same text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Use the </a:t>
            </a:r>
            <a:r>
              <a:rPr lang="en-US" sz="2400" dirty="0" smtClean="0">
                <a:solidFill>
                  <a:srgbClr val="C00000"/>
                </a:solidFill>
              </a:rPr>
              <a:t>equals() </a:t>
            </a:r>
            <a:r>
              <a:rPr lang="en-US" sz="2400" dirty="0" smtClean="0"/>
              <a:t>method provided in the </a:t>
            </a: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class instead </a:t>
            </a:r>
            <a:r>
              <a:rPr lang="en-US" sz="2000" dirty="0" smtClean="0"/>
              <a:t>(more details about </a:t>
            </a:r>
            <a:r>
              <a:rPr lang="en-US" sz="2000" dirty="0" smtClean="0">
                <a:solidFill>
                  <a:srgbClr val="C00000"/>
                </a:solidFill>
              </a:rPr>
              <a:t>equals()</a:t>
            </a:r>
            <a:r>
              <a:rPr lang="en-US" sz="2000" dirty="0" smtClean="0"/>
              <a:t> in next lecture)</a:t>
            </a:r>
          </a:p>
        </p:txBody>
      </p:sp>
      <p:pic>
        <p:nvPicPr>
          <p:cNvPr id="10" name="Picture 9" descr="not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43800" y="228600"/>
            <a:ext cx="1219200" cy="121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1790" y="3022193"/>
            <a:ext cx="7881610" cy="21852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Scanner sc = </a:t>
            </a: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 smtClean="0">
                <a:latin typeface="Courier New" pitchFamily="49" charset="0"/>
              </a:rPr>
              <a:t> Scanner(System.in);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System.out.println(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</a:rPr>
              <a:t>"Enter 2 identical strings:"</a:t>
            </a:r>
            <a:r>
              <a:rPr lang="en-US" sz="2000" b="1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String str1 = sc.nextLine();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String str2 = sc.nextLine();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System.out.println(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str1</a:t>
            </a:r>
            <a:r>
              <a:rPr lang="en-US" sz="2000" b="1" smtClean="0"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== str2</a:t>
            </a:r>
            <a:r>
              <a:rPr lang="en-US" sz="2000" b="1" smtClean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US" sz="2000" b="1" smtClean="0">
                <a:latin typeface="Courier New" pitchFamily="49" charset="0"/>
              </a:rPr>
              <a:t>System.out.println(</a:t>
            </a:r>
            <a:r>
              <a:rPr lang="en-US" sz="2000" b="1" smtClean="0">
                <a:solidFill>
                  <a:srgbClr val="C00000"/>
                </a:solidFill>
                <a:latin typeface="Courier New" pitchFamily="49" charset="0"/>
              </a:rPr>
              <a:t>str1.equals(str2)</a:t>
            </a:r>
            <a:r>
              <a:rPr lang="en-US" sz="2000" b="1" smtClean="0">
                <a:latin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960" y="3886200"/>
            <a:ext cx="278892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2 identical …</a:t>
            </a:r>
          </a:p>
          <a:p>
            <a:r>
              <a:rPr lang="en-US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r>
              <a:rPr lang="en-US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r>
              <a:rPr lang="en-US" i="1" dirty="0" smtClean="0">
                <a:cs typeface="Courier New" pitchFamily="49" charset="0"/>
              </a:rPr>
              <a:t>(What will be printed?)</a:t>
            </a:r>
            <a:endParaRPr lang="en-US" i="1" dirty="0">
              <a:cs typeface="Courier New" pitchFamily="49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  <p:sp>
        <p:nvSpPr>
          <p:cNvPr id="14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908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Math</a:t>
            </a:r>
            <a:r>
              <a:rPr lang="en-US" sz="3600" dirty="0" smtClean="0">
                <a:latin typeface="Britannic Bold" panose="020B0903060703020204" pitchFamily="34" charset="0"/>
              </a:rPr>
              <a:t> Class: Performing Computation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API documentation</a:t>
            </a:r>
          </a:p>
          <a:p>
            <a:pPr lvl="1">
              <a:spcBef>
                <a:spcPts val="0"/>
              </a:spcBef>
            </a:pPr>
            <a:r>
              <a:rPr lang="en-US" sz="2000" dirty="0" smtClean="0">
                <a:hlinkClick r:id="rId3"/>
              </a:rPr>
              <a:t>http://docs.oracle.com/javase/7/docs/api/java/lang/Math.html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Import </a:t>
            </a:r>
            <a:r>
              <a:rPr lang="en-US" sz="2400" dirty="0" err="1" smtClean="0">
                <a:solidFill>
                  <a:srgbClr val="000099"/>
                </a:solidFill>
              </a:rPr>
              <a:t>java.lang.String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smtClean="0"/>
              <a:t>(optional)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76400" y="2057400"/>
            <a:ext cx="1981200" cy="3293209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abs()</a:t>
            </a:r>
          </a:p>
          <a:p>
            <a:r>
              <a:rPr lang="en-US" sz="2000" dirty="0" smtClean="0"/>
              <a:t>ceil()</a:t>
            </a:r>
          </a:p>
          <a:p>
            <a:r>
              <a:rPr lang="en-US" sz="2000" dirty="0" smtClean="0"/>
              <a:t>floor()</a:t>
            </a:r>
          </a:p>
          <a:p>
            <a:r>
              <a:rPr lang="en-US" sz="2000" dirty="0" err="1" smtClean="0"/>
              <a:t>hypot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max()</a:t>
            </a:r>
          </a:p>
          <a:p>
            <a:r>
              <a:rPr lang="en-US" sz="2000" dirty="0" smtClean="0"/>
              <a:t>min()</a:t>
            </a:r>
          </a:p>
          <a:p>
            <a:r>
              <a:rPr lang="en-US" sz="2000" dirty="0" err="1" smtClean="0"/>
              <a:t>pow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random()</a:t>
            </a:r>
          </a:p>
          <a:p>
            <a:r>
              <a:rPr lang="en-US" sz="2000" dirty="0" err="1" smtClean="0"/>
              <a:t>sqrt</a:t>
            </a:r>
            <a:r>
              <a:rPr lang="en-US" sz="2000" dirty="0" smtClean="0"/>
              <a:t>()</a:t>
            </a:r>
          </a:p>
          <a:p>
            <a:endParaRPr lang="en-US" sz="1200" i="1" dirty="0" smtClean="0"/>
          </a:p>
          <a:p>
            <a:r>
              <a:rPr lang="en-US" sz="1600" i="1" dirty="0" smtClean="0"/>
              <a:t>And many more…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t="7965"/>
          <a:stretch>
            <a:fillRect/>
          </a:stretch>
        </p:blipFill>
        <p:spPr bwMode="auto">
          <a:xfrm>
            <a:off x="3733800" y="2057400"/>
            <a:ext cx="5181600" cy="440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486400"/>
            <a:ext cx="4271962" cy="96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90600" y="5410200"/>
            <a:ext cx="1981200" cy="923330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 class attributes (constants):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PI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Math</a:t>
            </a:r>
            <a:r>
              <a:rPr lang="en-US" sz="3600" dirty="0" smtClean="0">
                <a:latin typeface="Britannic Bold" panose="020B0903060703020204" pitchFamily="34" charset="0"/>
              </a:rPr>
              <a:t> Class: Demo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38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 smtClean="0"/>
              <a:t>A demo was given last week. Here’s another.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333501"/>
            <a:ext cx="8064490" cy="504753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.*;    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TestMath2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Scanner sc = </a:t>
            </a:r>
            <a:r>
              <a:rPr lang="en-US" sz="1600" b="1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Scanner(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"Enter 3 values: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num1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num2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num3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(%.2f,%.2f) = %.3f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\n",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                  num1, num2, Math.pow(num1,num2));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Largest = "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+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Math.max(Math.max(num1,num2), num3));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"Generating 5 random values:"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 i=</a:t>
            </a:r>
            <a:r>
              <a:rPr lang="nn-NO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; i&lt;</a:t>
            </a:r>
            <a:r>
              <a:rPr lang="nn-NO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nn-NO" sz="1600" b="1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5601" y="6128266"/>
            <a:ext cx="1905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TestMath2.java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1143000"/>
            <a:ext cx="38862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Enter 3 values: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3.2 9.6 5.8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(3.20,9.60) = 70703.317</a:t>
            </a:r>
            <a:endParaRPr lang="en-US" b="1" dirty="0" smtClean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Largest = 9.6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Generating 5 random values: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0.874782725744965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0.948361014412348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0.8968816217113053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0.028525690859603103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0.5846509364262972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876800" y="4267200"/>
            <a:ext cx="23622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4907280"/>
            <a:ext cx="422910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48100" y="5791200"/>
            <a:ext cx="16954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Practice Exercises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Scanner</a:t>
            </a:r>
            <a:r>
              <a:rPr lang="en-US" sz="2800" dirty="0"/>
              <a:t> class: Practice Exercises #8 and #9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String</a:t>
            </a:r>
            <a:r>
              <a:rPr lang="en-US" sz="2800" dirty="0"/>
              <a:t> class: Practice Exercises #7 and #10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</a:rPr>
              <a:t>Math</a:t>
            </a:r>
            <a:r>
              <a:rPr lang="en-US" sz="2800" dirty="0"/>
              <a:t> class: Practice Exercise #11</a:t>
            </a:r>
          </a:p>
          <a:p>
            <a:r>
              <a:rPr lang="en-US" sz="2800" dirty="0" smtClean="0"/>
              <a:t>Mounted </a:t>
            </a:r>
            <a:r>
              <a:rPr lang="en-US" sz="2800" dirty="0"/>
              <a:t>on </a:t>
            </a:r>
            <a:r>
              <a:rPr lang="en-US" sz="2800" dirty="0" err="1">
                <a:hlinkClick r:id="rId3"/>
              </a:rPr>
              <a:t>CodeCrunch</a:t>
            </a:r>
            <a:r>
              <a:rPr lang="en-US" sz="2800" dirty="0"/>
              <a:t> and also listed on the CS1020 website </a:t>
            </a:r>
            <a:r>
              <a:rPr lang="en-US" sz="2800" dirty="0">
                <a:sym typeface="Wingdings" pitchFamily="2" charset="2"/>
              </a:rPr>
              <a:t> “Practice Exercises” page</a:t>
            </a:r>
          </a:p>
          <a:p>
            <a:pPr marL="344487" lvl="1" indent="0">
              <a:buNone/>
            </a:pPr>
            <a:r>
              <a:rPr lang="en-SG" sz="2200" dirty="0">
                <a:solidFill>
                  <a:srgbClr val="0000FF"/>
                </a:solidFill>
                <a:hlinkClick r:id="rId4"/>
              </a:rPr>
              <a:t>http://www.comp.nus.edu.sg/~cs1020/4_misc/practice.html</a:t>
            </a:r>
            <a:r>
              <a:rPr lang="en-SG" sz="2200" dirty="0">
                <a:solidFill>
                  <a:srgbClr val="0000FF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Attempt these exercises and discuss them on the IVLE forum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1828800" cy="152400"/>
          </a:xfrm>
        </p:spPr>
        <p:txBody>
          <a:bodyPr/>
          <a:lstStyle/>
          <a:p>
            <a:r>
              <a:rPr lang="en-SG" dirty="0" smtClean="0"/>
              <a:t>[CS1020 Lecture : OOP Part 1]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087162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4400" smtClean="0">
                <a:latin typeface="Britannic Bold" panose="020B0903060703020204" pitchFamily="34" charset="0"/>
              </a:rPr>
              <a:t> OOP Concepts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smtClean="0">
                <a:latin typeface="Calibri" pitchFamily="34" charset="0"/>
              </a:rPr>
              <a:t>What makes Java object-oriented?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0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Modifiers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9640" y="2177055"/>
            <a:ext cx="777240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640" y="1600199"/>
            <a:ext cx="4495800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TestMath2 </a:t>
            </a:r>
            <a:endParaRPr 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894"/>
          <a:stretch/>
        </p:blipFill>
        <p:spPr bwMode="auto">
          <a:xfrm>
            <a:off x="3810000" y="2965132"/>
            <a:ext cx="4892040" cy="274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57511" y="380999"/>
            <a:ext cx="5524501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/>
            <a:r>
              <a:rPr lang="en-US" sz="2400" smtClean="0"/>
              <a:t>: 	keywords added to specify the way a class/attribute/method works</a:t>
            </a:r>
            <a:endParaRPr lang="en-US" sz="2400"/>
          </a:p>
        </p:txBody>
      </p:sp>
      <p:grpSp>
        <p:nvGrpSpPr>
          <p:cNvPr id="35" name="Group 34"/>
          <p:cNvGrpSpPr/>
          <p:nvPr/>
        </p:nvGrpSpPr>
        <p:grpSpPr>
          <a:xfrm>
            <a:off x="929640" y="1600199"/>
            <a:ext cx="1280160" cy="1049714"/>
            <a:chOff x="929640" y="1600199"/>
            <a:chExt cx="1280160" cy="1049714"/>
          </a:xfrm>
        </p:grpSpPr>
        <p:sp>
          <p:nvSpPr>
            <p:cNvPr id="3" name="Rounded Rectangle 2"/>
            <p:cNvSpPr/>
            <p:nvPr/>
          </p:nvSpPr>
          <p:spPr>
            <a:xfrm>
              <a:off x="929640" y="1600199"/>
              <a:ext cx="1280160" cy="46166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29640" y="2188248"/>
              <a:ext cx="1280160" cy="46166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71711" y="2188248"/>
            <a:ext cx="2483169" cy="2893966"/>
            <a:chOff x="2271711" y="2188248"/>
            <a:chExt cx="2483169" cy="2893966"/>
          </a:xfrm>
        </p:grpSpPr>
        <p:sp>
          <p:nvSpPr>
            <p:cNvPr id="22" name="Rounded Rectangle 21"/>
            <p:cNvSpPr/>
            <p:nvPr/>
          </p:nvSpPr>
          <p:spPr>
            <a:xfrm>
              <a:off x="2271711" y="2188248"/>
              <a:ext cx="1195389" cy="461665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931920" y="3910308"/>
              <a:ext cx="822960" cy="388294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931920" y="4693920"/>
              <a:ext cx="822960" cy="388294"/>
            </a:xfrm>
            <a:prstGeom prst="roundRect">
              <a:avLst/>
            </a:pr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24890" y="2665155"/>
            <a:ext cx="2907030" cy="2859762"/>
            <a:chOff x="1024890" y="2665155"/>
            <a:chExt cx="2907030" cy="2859762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667000" y="2665155"/>
              <a:ext cx="202405" cy="2059245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971800" y="4104456"/>
              <a:ext cx="960120" cy="619944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124200" y="4888068"/>
              <a:ext cx="807720" cy="64932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24890" y="4693920"/>
              <a:ext cx="2152650" cy="830997"/>
            </a:xfrm>
            <a:prstGeom prst="rect">
              <a:avLst/>
            </a:prstGeom>
            <a:solidFill>
              <a:srgbClr val="D9FFD9"/>
            </a:solidFill>
            <a:ln>
              <a:solidFill>
                <a:srgbClr val="008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008000"/>
                  </a:solidFill>
                </a:rPr>
                <a:t>Non-access modifiers</a:t>
              </a:r>
              <a:endParaRPr lang="en-US" sz="2400">
                <a:solidFill>
                  <a:srgbClr val="008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8932" y="1921548"/>
            <a:ext cx="2708580" cy="2407534"/>
            <a:chOff x="248932" y="1921548"/>
            <a:chExt cx="2708580" cy="240753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30581" y="2743200"/>
              <a:ext cx="388619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8191" y="1921548"/>
              <a:ext cx="72390" cy="12026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8932" y="3128753"/>
              <a:ext cx="2708580" cy="1200329"/>
            </a:xfrm>
            <a:prstGeom prst="rect">
              <a:avLst/>
            </a:prstGeom>
            <a:solidFill>
              <a:srgbClr val="FFD5FF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smtClean="0">
                  <a:solidFill>
                    <a:srgbClr val="C00000"/>
                  </a:solidFill>
                </a:rPr>
                <a:t>Access-control modifiers</a:t>
              </a:r>
              <a:r>
                <a:rPr lang="en-US" sz="2400" smtClean="0"/>
                <a:t>: public, private, etc.</a:t>
              </a:r>
              <a:endParaRPr lang="en-US" sz="24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59924" y="4343399"/>
            <a:ext cx="2611876" cy="1894821"/>
            <a:chOff x="359924" y="4343399"/>
            <a:chExt cx="2611876" cy="1894821"/>
          </a:xfrm>
        </p:grpSpPr>
        <p:sp>
          <p:nvSpPr>
            <p:cNvPr id="26" name="Freeform 25"/>
            <p:cNvSpPr/>
            <p:nvPr/>
          </p:nvSpPr>
          <p:spPr>
            <a:xfrm>
              <a:off x="359924" y="4343399"/>
              <a:ext cx="1089497" cy="1746115"/>
            </a:xfrm>
            <a:custGeom>
              <a:avLst/>
              <a:gdLst>
                <a:gd name="connsiteX0" fmla="*/ 1089497 w 1089497"/>
                <a:gd name="connsiteY0" fmla="*/ 1819072 h 1819072"/>
                <a:gd name="connsiteX1" fmla="*/ 126459 w 1089497"/>
                <a:gd name="connsiteY1" fmla="*/ 1225685 h 1819072"/>
                <a:gd name="connsiteX2" fmla="*/ 330740 w 1089497"/>
                <a:gd name="connsiteY2" fmla="*/ 0 h 181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9497" h="1819072">
                  <a:moveTo>
                    <a:pt x="1089497" y="1819072"/>
                  </a:moveTo>
                  <a:cubicBezTo>
                    <a:pt x="671207" y="1673968"/>
                    <a:pt x="252918" y="1528864"/>
                    <a:pt x="126459" y="1225685"/>
                  </a:cubicBezTo>
                  <a:cubicBezTo>
                    <a:pt x="0" y="922506"/>
                    <a:pt x="165370" y="461253"/>
                    <a:pt x="330740" y="0"/>
                  </a:cubicBezTo>
                </a:path>
              </a:pathLst>
            </a:custGeom>
            <a:ln w="28575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8200" y="5715000"/>
              <a:ext cx="2133600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More about ‘public’ and ‘private’ in next lecture.</a:t>
              </a:r>
              <a:endParaRPr lang="en-US" sz="1400" dirty="0"/>
            </a:p>
          </p:txBody>
        </p:sp>
      </p:grpSp>
      <p:sp>
        <p:nvSpPr>
          <p:cNvPr id="3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37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Class </a:t>
            </a:r>
            <a:r>
              <a:rPr lang="en-US" sz="3600" dirty="0" err="1" smtClean="0">
                <a:latin typeface="Britannic Bold" panose="020B0903060703020204" pitchFamily="34" charset="0"/>
              </a:rPr>
              <a:t>vs</a:t>
            </a:r>
            <a:r>
              <a:rPr lang="en-US" sz="3600" dirty="0" smtClean="0">
                <a:latin typeface="Britannic Bold" panose="020B0903060703020204" pitchFamily="34" charset="0"/>
              </a:rPr>
              <a:t> Instance methods (1/4)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3394009"/>
            <a:ext cx="5562600" cy="3159191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method</a:t>
            </a:r>
            <a:r>
              <a:rPr lang="en-US" sz="2400" dirty="0" smtClean="0"/>
              <a:t> (preferably called a </a:t>
            </a:r>
            <a:r>
              <a:rPr lang="en-US" sz="2400" dirty="0" smtClean="0">
                <a:solidFill>
                  <a:srgbClr val="C00000"/>
                </a:solidFill>
              </a:rPr>
              <a:t>class method</a:t>
            </a:r>
            <a:r>
              <a:rPr lang="en-US" sz="2400" dirty="0" smtClean="0"/>
              <a:t>) means that no object (instance) of the class is needed to use the method.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non-static method </a:t>
            </a:r>
            <a:r>
              <a:rPr lang="en-US" sz="2400" dirty="0" smtClean="0"/>
              <a:t>(preferably called an </a:t>
            </a:r>
            <a:r>
              <a:rPr lang="en-US" sz="2400" dirty="0" smtClean="0">
                <a:solidFill>
                  <a:srgbClr val="C00000"/>
                </a:solidFill>
              </a:rPr>
              <a:t>instance method</a:t>
            </a:r>
            <a:r>
              <a:rPr lang="en-US" sz="2400" dirty="0" smtClean="0"/>
              <a:t>) means that the method must be applied to </a:t>
            </a:r>
            <a:r>
              <a:rPr lang="en-US" sz="2400" dirty="0" smtClean="0">
                <a:solidFill>
                  <a:srgbClr val="7030A0"/>
                </a:solidFill>
              </a:rPr>
              <a:t>an object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7030A0"/>
                </a:solidFill>
              </a:rPr>
              <a:t>instance</a:t>
            </a:r>
            <a:r>
              <a:rPr lang="en-US" sz="2400" dirty="0" smtClean="0"/>
              <a:t>) of that class.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099" b="12214"/>
          <a:stretch/>
        </p:blipFill>
        <p:spPr bwMode="auto">
          <a:xfrm>
            <a:off x="1066800" y="1355362"/>
            <a:ext cx="3505200" cy="195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1241" y="89369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String</a:t>
            </a:r>
            <a:r>
              <a:rPr lang="en-US" sz="2400" smtClean="0"/>
              <a:t> class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4"/>
          <a:stretch/>
        </p:blipFill>
        <p:spPr bwMode="auto">
          <a:xfrm>
            <a:off x="5410200" y="4303986"/>
            <a:ext cx="3544614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93697"/>
            <a:ext cx="3500437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848600" y="431560"/>
            <a:ext cx="110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472483" y="3805535"/>
            <a:ext cx="228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Scanner</a:t>
            </a:r>
            <a:r>
              <a:rPr lang="en-US" sz="2400" smtClean="0"/>
              <a:t> class</a:t>
            </a:r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1158240" y="2123598"/>
            <a:ext cx="670560" cy="924401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88280" y="893697"/>
            <a:ext cx="594360" cy="2416914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33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err="1">
                <a:latin typeface="Britannic Bold" panose="020B0903060703020204" pitchFamily="34" charset="0"/>
              </a:rPr>
              <a:t>vs</a:t>
            </a:r>
            <a:r>
              <a:rPr lang="en-US" sz="3600" dirty="0">
                <a:latin typeface="Britannic Bold" panose="020B0903060703020204" pitchFamily="34" charset="0"/>
              </a:rPr>
              <a:t> Instance </a:t>
            </a:r>
            <a:r>
              <a:rPr lang="en-US" sz="3600" dirty="0" smtClean="0">
                <a:latin typeface="Britannic Bold" panose="020B0903060703020204" pitchFamily="34" charset="0"/>
              </a:rPr>
              <a:t>methods (2/4)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3581400"/>
            <a:ext cx="5181600" cy="2590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Observations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All methods in the </a:t>
            </a:r>
            <a:r>
              <a:rPr lang="en-US" sz="2000" dirty="0" smtClean="0">
                <a:solidFill>
                  <a:srgbClr val="C00000"/>
                </a:solidFill>
              </a:rPr>
              <a:t>Math</a:t>
            </a:r>
            <a:r>
              <a:rPr lang="en-US" sz="2000" dirty="0" smtClean="0"/>
              <a:t> class are class methods.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All methods in the </a:t>
            </a:r>
            <a:r>
              <a:rPr lang="en-US" sz="2000" dirty="0" smtClean="0">
                <a:solidFill>
                  <a:srgbClr val="C00000"/>
                </a:solidFill>
              </a:rPr>
              <a:t>Scanner</a:t>
            </a:r>
            <a:r>
              <a:rPr lang="en-US" sz="2000" dirty="0" smtClean="0"/>
              <a:t> class are instance methods.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C00000"/>
                </a:solidFill>
              </a:rPr>
              <a:t>String</a:t>
            </a:r>
            <a:r>
              <a:rPr lang="en-US" sz="2000" dirty="0" smtClean="0"/>
              <a:t> class comprises a mix of class and instance methods.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099" b="12214"/>
          <a:stretch/>
        </p:blipFill>
        <p:spPr bwMode="auto">
          <a:xfrm>
            <a:off x="1066800" y="1355362"/>
            <a:ext cx="3505200" cy="195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61241" y="89369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String</a:t>
            </a:r>
            <a:r>
              <a:rPr lang="en-US" sz="2400" smtClean="0"/>
              <a:t> class</a:t>
            </a: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4"/>
          <a:stretch/>
        </p:blipFill>
        <p:spPr bwMode="auto">
          <a:xfrm>
            <a:off x="5410200" y="4303986"/>
            <a:ext cx="3544614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893697"/>
            <a:ext cx="3500437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72483" y="3805535"/>
            <a:ext cx="2288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Scanner</a:t>
            </a:r>
            <a:r>
              <a:rPr lang="en-US" sz="2400" smtClean="0"/>
              <a:t> class</a:t>
            </a:r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1158240" y="2123598"/>
            <a:ext cx="670560" cy="924401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88280" y="893697"/>
            <a:ext cx="594360" cy="2416914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8600" y="431560"/>
            <a:ext cx="110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</a:rPr>
              <a:t>Math</a:t>
            </a:r>
            <a:r>
              <a:rPr lang="en-US" sz="2400" smtClean="0"/>
              <a:t> class</a:t>
            </a:r>
            <a:endParaRPr lang="en-US" sz="2400"/>
          </a:p>
        </p:txBody>
      </p:sp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30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err="1">
                <a:latin typeface="Britannic Bold" panose="020B0903060703020204" pitchFamily="34" charset="0"/>
              </a:rPr>
              <a:t>vs</a:t>
            </a:r>
            <a:r>
              <a:rPr lang="en-US" sz="3600" dirty="0">
                <a:latin typeface="Britannic Bold" panose="020B0903060703020204" pitchFamily="34" charset="0"/>
              </a:rPr>
              <a:t> Instance </a:t>
            </a:r>
            <a:r>
              <a:rPr lang="en-US" sz="3600" dirty="0" smtClean="0">
                <a:latin typeface="Britannic Bold" panose="020B0903060703020204" pitchFamily="34" charset="0"/>
              </a:rPr>
              <a:t>methods (3/4)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1066800" y="1066801"/>
            <a:ext cx="7696200" cy="4571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Calling a </a:t>
            </a:r>
            <a:r>
              <a:rPr lang="en-US" sz="2400" dirty="0" smtClean="0">
                <a:solidFill>
                  <a:srgbClr val="0000FF"/>
                </a:solidFill>
              </a:rPr>
              <a:t>class method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4495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double answer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(3.5, 2.2);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017523" y="1905000"/>
            <a:ext cx="3907277" cy="523220"/>
            <a:chOff x="4017523" y="1905000"/>
            <a:chExt cx="3907277" cy="523220"/>
          </a:xfrm>
        </p:grpSpPr>
        <p:sp>
          <p:nvSpPr>
            <p:cNvPr id="11" name="Freeform 10"/>
            <p:cNvSpPr/>
            <p:nvPr/>
          </p:nvSpPr>
          <p:spPr>
            <a:xfrm>
              <a:off x="4017523" y="1945532"/>
              <a:ext cx="1896894" cy="377757"/>
            </a:xfrm>
            <a:custGeom>
              <a:avLst/>
              <a:gdLst>
                <a:gd name="connsiteX0" fmla="*/ 1896894 w 1896894"/>
                <a:gd name="connsiteY0" fmla="*/ 282102 h 377757"/>
                <a:gd name="connsiteX1" fmla="*/ 457200 w 1896894"/>
                <a:gd name="connsiteY1" fmla="*/ 330740 h 377757"/>
                <a:gd name="connsiteX2" fmla="*/ 0 w 1896894"/>
                <a:gd name="connsiteY2" fmla="*/ 0 h 37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6894" h="377757">
                  <a:moveTo>
                    <a:pt x="1896894" y="282102"/>
                  </a:moveTo>
                  <a:cubicBezTo>
                    <a:pt x="1335121" y="329929"/>
                    <a:pt x="773349" y="377757"/>
                    <a:pt x="457200" y="330740"/>
                  </a:cubicBezTo>
                  <a:cubicBezTo>
                    <a:pt x="141051" y="283723"/>
                    <a:pt x="70525" y="141861"/>
                    <a:pt x="0" y="0"/>
                  </a:cubicBezTo>
                </a:path>
              </a:pathLst>
            </a:cu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1200" y="1905000"/>
              <a:ext cx="2133600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Precede method with the class name</a:t>
              </a:r>
              <a:endParaRPr lang="en-US" sz="14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1000" y="2514600"/>
            <a:ext cx="7467600" cy="3785652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Exercise {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public static 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volumeCone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double ht) {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rad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ht / 3.0;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. . .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volumeCone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(radius, height);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/* Alternatively: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vol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Exercise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volumeCone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(radius, height);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*/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82575" algn="l"/>
                <a:tab pos="631825" algn="l"/>
                <a:tab pos="8556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05200" y="3733800"/>
            <a:ext cx="5105400" cy="765243"/>
            <a:chOff x="3505200" y="3733800"/>
            <a:chExt cx="5105400" cy="765243"/>
          </a:xfrm>
        </p:grpSpPr>
        <p:sp>
          <p:nvSpPr>
            <p:cNvPr id="17" name="Freeform 16"/>
            <p:cNvSpPr/>
            <p:nvPr/>
          </p:nvSpPr>
          <p:spPr>
            <a:xfrm flipV="1">
              <a:off x="3505200" y="4114800"/>
              <a:ext cx="2362200" cy="384243"/>
            </a:xfrm>
            <a:custGeom>
              <a:avLst/>
              <a:gdLst>
                <a:gd name="connsiteX0" fmla="*/ 1896894 w 1896894"/>
                <a:gd name="connsiteY0" fmla="*/ 282102 h 377757"/>
                <a:gd name="connsiteX1" fmla="*/ 457200 w 1896894"/>
                <a:gd name="connsiteY1" fmla="*/ 330740 h 377757"/>
                <a:gd name="connsiteX2" fmla="*/ 0 w 1896894"/>
                <a:gd name="connsiteY2" fmla="*/ 0 h 37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6894" h="377757">
                  <a:moveTo>
                    <a:pt x="1896894" y="282102"/>
                  </a:moveTo>
                  <a:cubicBezTo>
                    <a:pt x="1335121" y="329929"/>
                    <a:pt x="773349" y="377757"/>
                    <a:pt x="457200" y="330740"/>
                  </a:cubicBezTo>
                  <a:cubicBezTo>
                    <a:pt x="141051" y="283723"/>
                    <a:pt x="70525" y="141861"/>
                    <a:pt x="0" y="0"/>
                  </a:cubicBezTo>
                </a:path>
              </a:pathLst>
            </a:cu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3733800"/>
              <a:ext cx="2895600" cy="7386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Optional to precede method with the class name if the method is defined in the class it is called.</a:t>
              </a:r>
              <a:endParaRPr lang="en-US" sz="1400" dirty="0"/>
            </a:p>
          </p:txBody>
        </p:sp>
      </p:grpSp>
      <p:sp>
        <p:nvSpPr>
          <p:cNvPr id="2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err="1">
                <a:latin typeface="Britannic Bold" panose="020B0903060703020204" pitchFamily="34" charset="0"/>
              </a:rPr>
              <a:t>vs</a:t>
            </a:r>
            <a:r>
              <a:rPr lang="en-US" sz="3600" dirty="0">
                <a:latin typeface="Britannic Bold" panose="020B0903060703020204" pitchFamily="34" charset="0"/>
              </a:rPr>
              <a:t> Instance </a:t>
            </a:r>
            <a:r>
              <a:rPr lang="en-US" sz="3600" dirty="0" smtClean="0">
                <a:latin typeface="Britannic Bold" panose="020B0903060703020204" pitchFamily="34" charset="0"/>
              </a:rPr>
              <a:t>methods (4/4)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1066800" y="1066801"/>
            <a:ext cx="7696200" cy="4571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Calling an </a:t>
            </a:r>
            <a:r>
              <a:rPr lang="en-US" sz="2400" dirty="0" smtClean="0">
                <a:solidFill>
                  <a:srgbClr val="0000FF"/>
                </a:solidFill>
              </a:rPr>
              <a:t>instance method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44958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9" name="Picture 18" descr="wrong.jpg"/>
          <p:cNvPicPr>
            <a:picLocks noChangeAspect="1"/>
          </p:cNvPicPr>
          <p:nvPr/>
        </p:nvPicPr>
        <p:blipFill>
          <a:blip r:embed="rId3" cstate="print"/>
          <a:srcRect t="24000" b="28000"/>
          <a:stretch>
            <a:fillRect/>
          </a:stretch>
        </p:blipFill>
        <p:spPr>
          <a:xfrm>
            <a:off x="6400800" y="1371600"/>
            <a:ext cx="1143000" cy="457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38200" y="2057400"/>
            <a:ext cx="54864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create an instance (object) of Scanner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Scanner sc = new Scanner(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nextInt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1" name="Picture 20" descr="right.jpg"/>
          <p:cNvPicPr>
            <a:picLocks noChangeAspect="1"/>
          </p:cNvPicPr>
          <p:nvPr/>
        </p:nvPicPr>
        <p:blipFill>
          <a:blip r:embed="rId4" cstate="print"/>
          <a:srcRect t="18000" b="18000"/>
          <a:stretch>
            <a:fillRect/>
          </a:stretch>
        </p:blipFill>
        <p:spPr>
          <a:xfrm>
            <a:off x="6400800" y="2133600"/>
            <a:ext cx="1143000" cy="6096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28800" y="3276600"/>
            <a:ext cx="4495800" cy="584775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"Some text";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22" descr="wrong.jpg"/>
          <p:cNvPicPr>
            <a:picLocks noChangeAspect="1"/>
          </p:cNvPicPr>
          <p:nvPr/>
        </p:nvPicPr>
        <p:blipFill>
          <a:blip r:embed="rId3" cstate="print"/>
          <a:srcRect t="24000" b="28000"/>
          <a:stretch>
            <a:fillRect/>
          </a:stretch>
        </p:blipFill>
        <p:spPr>
          <a:xfrm>
            <a:off x="6400800" y="3200400"/>
            <a:ext cx="1143000" cy="457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828800" y="3962400"/>
            <a:ext cx="4495800" cy="584775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"Some text";</a:t>
            </a:r>
          </a:p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toUpperCase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24" descr="right.jpg"/>
          <p:cNvPicPr>
            <a:picLocks noChangeAspect="1"/>
          </p:cNvPicPr>
          <p:nvPr/>
        </p:nvPicPr>
        <p:blipFill>
          <a:blip r:embed="rId4" cstate="print"/>
          <a:srcRect t="18000" b="18000"/>
          <a:stretch>
            <a:fillRect/>
          </a:stretch>
        </p:blipFill>
        <p:spPr>
          <a:xfrm>
            <a:off x="6400800" y="3886200"/>
            <a:ext cx="1143000" cy="609600"/>
          </a:xfrm>
          <a:prstGeom prst="rect">
            <a:avLst/>
          </a:prstGeom>
        </p:spPr>
      </p:pic>
      <p:sp>
        <p:nvSpPr>
          <p:cNvPr id="28" name="Rectangle 7"/>
          <p:cNvSpPr txBox="1">
            <a:spLocks noChangeArrowheads="1"/>
          </p:cNvSpPr>
          <p:nvPr/>
        </p:nvSpPr>
        <p:spPr bwMode="auto">
          <a:xfrm>
            <a:off x="1295400" y="4724400"/>
            <a:ext cx="685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An instance method must be applied to an instance (object) of a class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 smtClean="0"/>
              <a:t>“</a:t>
            </a:r>
            <a:r>
              <a:rPr lang="en-US" sz="2000" dirty="0" smtClean="0">
                <a:solidFill>
                  <a:srgbClr val="0000FF"/>
                </a:solidFill>
              </a:rPr>
              <a:t>Calling an instance method</a:t>
            </a:r>
            <a:r>
              <a:rPr lang="en-US" sz="2000" dirty="0" smtClean="0"/>
              <a:t>” is sometimes referred to as “</a:t>
            </a:r>
            <a:r>
              <a:rPr lang="en-US" sz="2000" dirty="0" smtClean="0">
                <a:solidFill>
                  <a:srgbClr val="0000FF"/>
                </a:solidFill>
              </a:rPr>
              <a:t>passing a message to an instance (object)</a:t>
            </a:r>
            <a:r>
              <a:rPr lang="en-US" sz="2000" dirty="0" smtClean="0"/>
              <a:t>”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</a:t>
            </a:r>
          </a:p>
        </p:txBody>
      </p: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2" grpId="0" animBg="1"/>
      <p:bldP spid="24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Class </a:t>
            </a:r>
            <a:r>
              <a:rPr lang="en-US" sz="3600" dirty="0" smtClean="0">
                <a:latin typeface="Britannic Bold" panose="020B0903060703020204" pitchFamily="34" charset="0"/>
              </a:rPr>
              <a:t>methods in String class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1066800" y="1066801"/>
            <a:ext cx="7696200" cy="12953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We have used instance methods in </a:t>
            </a: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class, but not class methods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Some class methods in </a:t>
            </a: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class: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2170"/>
          <a:stretch>
            <a:fillRect/>
          </a:stretch>
        </p:blipFill>
        <p:spPr bwMode="auto">
          <a:xfrm>
            <a:off x="1981200" y="2362200"/>
            <a:ext cx="675139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447800" y="4114800"/>
            <a:ext cx="5715000" cy="400110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String.valueOf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(123);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  <p:sp>
        <p:nvSpPr>
          <p:cNvPr id="11" name="TextBox 12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Wingdings"/>
              </a:rPr>
              <a:t>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4648200"/>
            <a:ext cx="7391400" cy="4616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does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dirty="0" smtClean="0"/>
              <a:t> contain after the above statement?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Constructors (1/2)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990601"/>
            <a:ext cx="7848600" cy="16763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When a class </a:t>
            </a:r>
            <a:r>
              <a:rPr lang="en-US" sz="1800" dirty="0" smtClean="0"/>
              <a:t>(</a:t>
            </a:r>
            <a:r>
              <a:rPr lang="en-US" sz="1800" dirty="0" err="1" smtClean="0"/>
              <a:t>eg</a:t>
            </a:r>
            <a:r>
              <a:rPr lang="en-US" sz="1800" dirty="0" smtClean="0"/>
              <a:t>: String, Scanner) </a:t>
            </a:r>
            <a:r>
              <a:rPr lang="en-US" sz="2400" dirty="0" smtClean="0"/>
              <a:t>provides instance methods, it expects instances (objects) to be created from that class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This requires a special method called a </a:t>
            </a:r>
            <a:r>
              <a:rPr lang="en-US" sz="2400" dirty="0" smtClean="0">
                <a:solidFill>
                  <a:srgbClr val="0000FF"/>
                </a:solidFill>
              </a:rPr>
              <a:t>constructor</a:t>
            </a:r>
          </a:p>
          <a:p>
            <a:pPr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743200"/>
            <a:ext cx="52482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r="929"/>
          <a:stretch>
            <a:fillRect/>
          </a:stretch>
        </p:blipFill>
        <p:spPr bwMode="auto">
          <a:xfrm>
            <a:off x="2514600" y="4267200"/>
            <a:ext cx="609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 l="1848" r="24250"/>
          <a:stretch>
            <a:fillRect/>
          </a:stretch>
        </p:blipFill>
        <p:spPr bwMode="auto">
          <a:xfrm>
            <a:off x="2514600" y="5029200"/>
            <a:ext cx="609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57200" y="3581400"/>
            <a:ext cx="49530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Scanner sc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Scanner(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5562600"/>
            <a:ext cx="6248400" cy="584775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str1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String();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String str2 =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String("To be or not to be?");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81000" y="3962400"/>
            <a:ext cx="2133600" cy="1600200"/>
            <a:chOff x="381000" y="3962400"/>
            <a:chExt cx="2133600" cy="1600200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1752600" y="3962400"/>
              <a:ext cx="457200" cy="53340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752600" y="4648200"/>
              <a:ext cx="609600" cy="91440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1000" y="4343400"/>
              <a:ext cx="2133600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Note the keyword </a:t>
              </a:r>
              <a:r>
                <a:rPr lang="en-US" sz="1400" dirty="0" smtClean="0">
                  <a:solidFill>
                    <a:srgbClr val="C00000"/>
                  </a:solidFill>
                </a:rPr>
                <a:t>new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Constructors (2/2)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990601"/>
            <a:ext cx="8001000" cy="9143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The keyword </a:t>
            </a:r>
            <a:r>
              <a:rPr lang="en-US" sz="2400" dirty="0" smtClean="0">
                <a:solidFill>
                  <a:srgbClr val="C00000"/>
                </a:solidFill>
              </a:rPr>
              <a:t>new</a:t>
            </a:r>
            <a:r>
              <a:rPr lang="en-US" sz="2400" dirty="0" smtClean="0"/>
              <a:t> is used to invoke the constructor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Exception: </a:t>
            </a: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class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90600" y="1981200"/>
            <a:ext cx="6248400" cy="1847909"/>
            <a:chOff x="990600" y="1981200"/>
            <a:chExt cx="6248400" cy="1847909"/>
          </a:xfrm>
        </p:grpSpPr>
        <p:sp>
          <p:nvSpPr>
            <p:cNvPr id="27" name="TextBox 26"/>
            <p:cNvSpPr txBox="1"/>
            <p:nvPr/>
          </p:nvSpPr>
          <p:spPr>
            <a:xfrm>
              <a:off x="990600" y="1981200"/>
              <a:ext cx="6248400" cy="584775"/>
            </a:xfrm>
            <a:prstGeom prst="rect">
              <a:avLst/>
            </a:prstGeom>
            <a:solidFill>
              <a:srgbClr val="FFFFCC"/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String str1 =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String();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String str2 =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String("To be or not to be?");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0600" y="3244334"/>
              <a:ext cx="6248400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String str1 = "";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String str2 = "To be or not to be?";</a:t>
              </a:r>
            </a:p>
          </p:txBody>
        </p:sp>
        <p:sp>
          <p:nvSpPr>
            <p:cNvPr id="18" name="Up-Down Arrow 17"/>
            <p:cNvSpPr/>
            <p:nvPr/>
          </p:nvSpPr>
          <p:spPr>
            <a:xfrm>
              <a:off x="3162300" y="2611225"/>
              <a:ext cx="304800" cy="572148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B06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90900" y="2712633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Somewhat equivalent *</a:t>
              </a:r>
              <a:endParaRPr lang="en-US" i="1" dirty="0"/>
            </a:p>
          </p:txBody>
        </p:sp>
      </p:grpSp>
      <p:sp>
        <p:nvSpPr>
          <p:cNvPr id="20" name="Rectangle 7"/>
          <p:cNvSpPr txBox="1">
            <a:spLocks noChangeArrowheads="1"/>
          </p:cNvSpPr>
          <p:nvPr/>
        </p:nvSpPr>
        <p:spPr bwMode="auto">
          <a:xfrm>
            <a:off x="762000" y="41148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special class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 smtClean="0">
                <a:latin typeface="+mn-lt"/>
                <a:cs typeface="+mn-cs"/>
              </a:rPr>
              <a:t>Has an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alternative syntax to construct a String object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 smtClean="0">
                <a:latin typeface="+mn-lt"/>
                <a:cs typeface="+mn-cs"/>
              </a:rPr>
              <a:t>String objects are </a:t>
            </a:r>
            <a:r>
              <a:rPr lang="en-US" sz="2000" kern="0" dirty="0" smtClean="0">
                <a:solidFill>
                  <a:srgbClr val="C00000"/>
                </a:solidFill>
                <a:latin typeface="+mn-lt"/>
                <a:cs typeface="+mn-cs"/>
              </a:rPr>
              <a:t>immutable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More about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Strings (to be explored in tutorial)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7900" y="2897299"/>
            <a:ext cx="2933700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7013" indent="-227013"/>
            <a:r>
              <a:rPr lang="en-US" sz="1600" dirty="0" smtClean="0"/>
              <a:t>* 	Just for today’s purpose. The 2 ways of constructing a string are not exactly equivalent though.</a:t>
            </a:r>
            <a:endParaRPr lang="en-US" sz="1600" dirty="0"/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Overloading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900619"/>
            <a:ext cx="8001000" cy="83819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Observe that some methods have identical names, but with different parameters. This is called </a:t>
            </a:r>
            <a:r>
              <a:rPr lang="en-US" sz="2400" dirty="0" smtClean="0">
                <a:solidFill>
                  <a:srgbClr val="C00000"/>
                </a:solidFill>
              </a:rPr>
              <a:t>overloading.</a:t>
            </a:r>
            <a:r>
              <a:rPr lang="en-US" sz="2400" dirty="0" smtClean="0"/>
              <a:t> </a:t>
            </a:r>
          </a:p>
          <a:p>
            <a:pPr>
              <a:spcBef>
                <a:spcPts val="1200"/>
              </a:spcBef>
              <a:buNone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311" y="632087"/>
            <a:ext cx="14130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dirty="0" smtClean="0">
                <a:solidFill>
                  <a:srgbClr val="000099"/>
                </a:solidFill>
                <a:latin typeface="Britannic Bold" panose="020B0903060703020204" pitchFamily="34" charset="0"/>
              </a:rPr>
              <a:t> OOP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114800" y="3490632"/>
            <a:ext cx="4876800" cy="2543735"/>
            <a:chOff x="4114800" y="3733800"/>
            <a:chExt cx="4876800" cy="2543735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53694" y="4114800"/>
              <a:ext cx="4618831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r="15790"/>
            <a:stretch>
              <a:fillRect/>
            </a:stretch>
          </p:blipFill>
          <p:spPr bwMode="auto">
            <a:xfrm>
              <a:off x="4114800" y="5105400"/>
              <a:ext cx="4724400" cy="625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l="1848" r="35335"/>
            <a:stretch>
              <a:fillRect/>
            </a:stretch>
          </p:blipFill>
          <p:spPr bwMode="auto">
            <a:xfrm>
              <a:off x="4114800" y="5791200"/>
              <a:ext cx="4724400" cy="486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7467600" y="373380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String</a:t>
              </a:r>
              <a:r>
                <a:rPr lang="en-US" sz="2000" dirty="0" smtClean="0"/>
                <a:t> class</a:t>
              </a:r>
              <a:endParaRPr lang="en-US" sz="20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52400" y="1738032"/>
            <a:ext cx="4953000" cy="1742079"/>
            <a:chOff x="152400" y="1981200"/>
            <a:chExt cx="4953000" cy="1742079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914400" y="2057400"/>
              <a:ext cx="4191000" cy="1665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52400" y="1981200"/>
              <a:ext cx="83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Math</a:t>
              </a:r>
              <a:r>
                <a:rPr lang="en-US" sz="2000" dirty="0" smtClean="0"/>
                <a:t> class</a:t>
              </a:r>
              <a:endParaRPr lang="en-US" sz="20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629400" y="5867400"/>
            <a:ext cx="15240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Overloaded constructors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181600" y="1814232"/>
            <a:ext cx="1828800" cy="2057400"/>
            <a:chOff x="5181600" y="2057400"/>
            <a:chExt cx="1828800" cy="2057400"/>
          </a:xfrm>
        </p:grpSpPr>
        <p:sp>
          <p:nvSpPr>
            <p:cNvPr id="25" name="TextBox 24"/>
            <p:cNvSpPr txBox="1"/>
            <p:nvPr/>
          </p:nvSpPr>
          <p:spPr>
            <a:xfrm>
              <a:off x="5486400" y="2514600"/>
              <a:ext cx="1524000" cy="646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Overloaded methods</a:t>
              </a:r>
              <a:endParaRPr lang="en-US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5181600" y="2057400"/>
              <a:ext cx="228600" cy="1676400"/>
            </a:xfrm>
            <a:prstGeom prst="rightBrace">
              <a:avLst>
                <a:gd name="adj1" fmla="val 40248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6019800" y="3200400"/>
              <a:ext cx="762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7"/>
          <p:cNvSpPr txBox="1">
            <a:spLocks noChangeArrowheads="1"/>
          </p:cNvSpPr>
          <p:nvPr/>
        </p:nvSpPr>
        <p:spPr bwMode="auto">
          <a:xfrm>
            <a:off x="304800" y="3617962"/>
            <a:ext cx="3733800" cy="27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overloading, different named methods would have to be provided: 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absDouble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(double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a)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1600" b="1" kern="0" noProof="0" dirty="0" err="1" smtClean="0">
                <a:latin typeface="Courier New" pitchFamily="49" charset="0"/>
                <a:cs typeface="Courier New" pitchFamily="49" charset="0"/>
              </a:rPr>
              <a:t>absFloat</a:t>
            </a:r>
            <a:r>
              <a:rPr lang="en-US" sz="1600" b="1" kern="0" noProof="0" dirty="0" smtClean="0">
                <a:latin typeface="Courier New" pitchFamily="49" charset="0"/>
                <a:cs typeface="Courier New" pitchFamily="49" charset="0"/>
              </a:rPr>
              <a:t>(float a)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16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absInt</a:t>
            </a:r>
            <a:r>
              <a:rPr kumimoji="0" lang="en-US" sz="1600" b="1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1" i="0" u="none" strike="noStrike" kern="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600" b="1" i="0" u="none" strike="noStrike" kern="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a)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1600" b="1" kern="0" baseline="0" noProof="0" dirty="0" err="1" smtClean="0">
                <a:latin typeface="Courier New" pitchFamily="49" charset="0"/>
                <a:cs typeface="Courier New" pitchFamily="49" charset="0"/>
              </a:rPr>
              <a:t>absLong</a:t>
            </a:r>
            <a:r>
              <a:rPr lang="en-US" sz="1600" b="1" kern="0" baseline="0" noProof="0" dirty="0" smtClean="0">
                <a:latin typeface="Courier New" pitchFamily="49" charset="0"/>
                <a:cs typeface="Courier New" pitchFamily="49" charset="0"/>
              </a:rPr>
              <a:t>(long</a:t>
            </a:r>
            <a:r>
              <a:rPr lang="en-US" sz="1600" b="1" kern="0" noProof="0" dirty="0" smtClean="0">
                <a:latin typeface="Courier New" pitchFamily="49" charset="0"/>
                <a:cs typeface="Courier New" pitchFamily="49" charset="0"/>
              </a:rPr>
              <a:t> a)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kern="0" dirty="0" smtClean="0"/>
              <a:t>With </a:t>
            </a:r>
            <a:r>
              <a:rPr lang="en-US" kern="0" dirty="0"/>
              <a:t>overloading, </a:t>
            </a:r>
            <a:r>
              <a:rPr lang="en-US" kern="0" dirty="0" smtClean="0"/>
              <a:t>all these related methods have the same name.</a:t>
            </a:r>
            <a:endParaRPr lang="en-US" sz="16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0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99709111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4400" smtClean="0">
                <a:latin typeface="Britannic Bold" panose="020B0903060703020204" pitchFamily="34" charset="0"/>
              </a:rPr>
              <a:t> More Classes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smtClean="0">
                <a:latin typeface="Calibri" pitchFamily="34" charset="0"/>
              </a:rPr>
              <a:t>Many classes in Java API!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167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1143000"/>
            <a:ext cx="8000998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800" dirty="0" smtClean="0"/>
              <a:t>We have used the </a:t>
            </a:r>
            <a:r>
              <a:rPr lang="en-US" sz="2800" dirty="0" smtClean="0">
                <a:solidFill>
                  <a:srgbClr val="0000FF"/>
                </a:solidFill>
              </a:rPr>
              <a:t>System.out.printf() </a:t>
            </a:r>
            <a:r>
              <a:rPr lang="en-US" sz="2800" dirty="0" smtClean="0"/>
              <a:t>statement to format the output of real number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2" y="4114800"/>
            <a:ext cx="800099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Alternatively, you may use the</a:t>
            </a:r>
            <a:r>
              <a:rPr lang="en-US" sz="2800" kern="0" noProof="0" dirty="0" smtClean="0">
                <a:latin typeface="+mn-lt"/>
                <a:cs typeface="+mn-cs"/>
              </a:rPr>
              <a:t> </a:t>
            </a:r>
            <a:r>
              <a:rPr lang="en-US" sz="2800" kern="0" dirty="0" smtClean="0">
                <a:solidFill>
                  <a:srgbClr val="0000FF"/>
                </a:solidFill>
              </a:rPr>
              <a:t>DecimalFormat</a:t>
            </a:r>
            <a:r>
              <a:rPr lang="en-US" sz="2800" kern="0" dirty="0" smtClean="0"/>
              <a:t> class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dirty="0" smtClean="0"/>
              <a:t>Import </a:t>
            </a:r>
            <a:r>
              <a:rPr lang="en-US" sz="2400" kern="0" dirty="0" err="1" smtClean="0">
                <a:solidFill>
                  <a:srgbClr val="0000FF"/>
                </a:solidFill>
              </a:rPr>
              <a:t>java.text</a:t>
            </a:r>
            <a:r>
              <a:rPr lang="en-US" sz="2400" kern="0" dirty="0" smtClean="0"/>
              <a:t> package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4400" y="2514600"/>
            <a:ext cx="7543800" cy="769441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System.out.printf(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"Math.PI = %.3f</a:t>
            </a:r>
            <a:r>
              <a:rPr lang="en-SG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SG" sz="2000" b="1" dirty="0" smtClean="0">
                <a:latin typeface="Courier New" pitchFamily="49" charset="0"/>
                <a:cs typeface="Courier New" pitchFamily="49" charset="0"/>
              </a:rPr>
              <a:t> Math.PI);</a:t>
            </a:r>
          </a:p>
          <a:p>
            <a:pPr>
              <a:tabLst>
                <a:tab pos="269875" algn="l"/>
                <a:tab pos="539750" algn="l"/>
                <a:tab pos="811213" algn="l"/>
                <a:tab pos="1081088" algn="l"/>
                <a:tab pos="1339850" algn="l"/>
              </a:tabLst>
            </a:pPr>
            <a:endParaRPr lang="en-SG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3352800"/>
            <a:ext cx="3505200" cy="4572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Math.PI = 3.142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DecimalFormat</a:t>
            </a:r>
            <a:r>
              <a:rPr lang="en-US" sz="3600" kern="0" smtClean="0">
                <a:latin typeface="Britannic Bold" panose="020B0903060703020204" pitchFamily="34" charset="0"/>
              </a:rPr>
              <a:t> Class (1/3)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14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DecimalFormat</a:t>
            </a:r>
            <a:r>
              <a:rPr lang="en-US" sz="3600" kern="0" smtClean="0">
                <a:latin typeface="Britannic Bold" panose="020B0903060703020204" pitchFamily="34" charset="0"/>
              </a:rPr>
              <a:t> Class (2/3)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984875"/>
            <a:ext cx="6277853" cy="491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24191" y="3357119"/>
            <a:ext cx="8247370" cy="892552"/>
            <a:chOff x="133604" y="3500735"/>
            <a:chExt cx="8247370" cy="892552"/>
          </a:xfrm>
        </p:grpSpPr>
        <p:sp>
          <p:nvSpPr>
            <p:cNvPr id="12" name="TextBox 11"/>
            <p:cNvSpPr txBox="1"/>
            <p:nvPr/>
          </p:nvSpPr>
          <p:spPr>
            <a:xfrm>
              <a:off x="393712" y="3962400"/>
              <a:ext cx="7987262" cy="430887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DecimalFormat</a:t>
              </a:r>
              <a:r>
                <a:rPr lang="en-US" sz="2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en-US" sz="2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new </a:t>
              </a:r>
              <a:r>
                <a:rPr lang="en-US" sz="22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DecimalFormat</a:t>
              </a:r>
              <a:r>
                <a:rPr lang="en-US" sz="2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("0.000"); </a:t>
              </a:r>
              <a:endParaRPr lang="en-US" sz="2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3604" y="3500735"/>
              <a:ext cx="1555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smtClean="0"/>
                <a:t>Example:</a:t>
              </a:r>
              <a:endParaRPr lang="en-US" sz="2400" i="1"/>
            </a:p>
          </p:txBody>
        </p:sp>
      </p:grp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62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err="1" smtClean="0">
                <a:latin typeface="Britannic Bold" panose="020B0903060703020204" pitchFamily="34" charset="0"/>
              </a:rPr>
              <a:t>DecimalFormat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(3/3): Example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040449"/>
            <a:ext cx="8382000" cy="40934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java.text.DecimalFormat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TestDecimalFormat 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DecimalFormat df1 =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DecimalFormat(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"0.000"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b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 dec. </a:t>
            </a:r>
            <a:r>
              <a:rPr lang="en-US" sz="1600" b="1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pl.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DecimalFormat df2 =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DecimalFormat(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"#.###"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DecimalFormat df3 =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DecimalFormat(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"0.00%"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 = "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+ df1.format(Math.PI));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"12.3 formatted with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+ df1.format(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"12.3 formatted with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#.###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+ df2.format(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"12.3 formatted with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0.00%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                   + df3.format(</a:t>
            </a:r>
            <a:r>
              <a:rPr lang="en-US" sz="16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12.3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892178"/>
            <a:ext cx="2667001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libri" panose="020F0502020204030204" pitchFamily="34" charset="0"/>
                <a:cs typeface="Courier New" pitchFamily="49" charset="0"/>
              </a:rPr>
              <a:t>TestDecimalFormat.java</a:t>
            </a:r>
            <a:endParaRPr lang="en-US" b="1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4680" y="4533712"/>
            <a:ext cx="55626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PI = 3.142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12.3 formatted with "0.000" = 12.300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12.3 formatted with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"#.###"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12.3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12.3 formatted with "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0.00%"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1230.00%</a:t>
            </a:r>
            <a:endParaRPr lang="en-U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93711" y="57912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dirty="0" smtClean="0">
                <a:latin typeface="+mn-lt"/>
                <a:cs typeface="+mn-cs"/>
              </a:rPr>
              <a:t>Note that </a:t>
            </a:r>
            <a:r>
              <a:rPr lang="en-US" sz="2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df.format(x)</a:t>
            </a:r>
            <a:r>
              <a:rPr lang="en-US" sz="2200" kern="0" dirty="0" smtClean="0">
                <a:latin typeface="+mn-lt"/>
                <a:cs typeface="+mn-cs"/>
              </a:rPr>
              <a:t> does </a:t>
            </a:r>
            <a:r>
              <a:rPr lang="en-US" sz="2200" u="sng" kern="0" dirty="0" smtClean="0">
                <a:latin typeface="+mn-lt"/>
                <a:cs typeface="+mn-cs"/>
              </a:rPr>
              <a:t>not</a:t>
            </a:r>
            <a:r>
              <a:rPr lang="en-US" sz="2200" kern="0" dirty="0" smtClean="0">
                <a:latin typeface="+mn-lt"/>
                <a:cs typeface="+mn-cs"/>
              </a:rPr>
              <a:t> change the </a:t>
            </a:r>
            <a:r>
              <a:rPr lang="en-US" sz="2200" kern="0" smtClean="0">
                <a:latin typeface="+mn-lt"/>
                <a:cs typeface="+mn-cs"/>
              </a:rPr>
              <a:t>value </a:t>
            </a:r>
            <a:r>
              <a:rPr lang="en-US" sz="2200" b="1" kern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kern="0" dirty="0" smtClean="0">
                <a:latin typeface="+mn-lt"/>
                <a:cs typeface="+mn-cs"/>
              </a:rPr>
              <a:t>. It merely displays the </a:t>
            </a:r>
            <a:r>
              <a:rPr lang="en-US" sz="2200" kern="0" smtClean="0">
                <a:latin typeface="+mn-lt"/>
                <a:cs typeface="+mn-cs"/>
              </a:rPr>
              <a:t>value </a:t>
            </a:r>
            <a:r>
              <a:rPr lang="en-US" sz="2200" b="1" kern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kern="0" smtClean="0">
                <a:latin typeface="+mn-lt"/>
                <a:cs typeface="+mn-cs"/>
              </a:rPr>
              <a:t> </a:t>
            </a:r>
            <a:r>
              <a:rPr lang="en-US" sz="2200" kern="0" dirty="0" smtClean="0">
                <a:latin typeface="+mn-lt"/>
                <a:cs typeface="+mn-cs"/>
              </a:rPr>
              <a:t>in the specified </a:t>
            </a:r>
            <a:r>
              <a:rPr lang="en-US" sz="2200" kern="0" smtClean="0">
                <a:latin typeface="+mn-lt"/>
                <a:cs typeface="+mn-cs"/>
              </a:rPr>
              <a:t>format.</a:t>
            </a:r>
            <a:endParaRPr lang="en-US" sz="2200" kern="0" dirty="0" smtClean="0">
              <a:latin typeface="+mn-lt"/>
              <a:cs typeface="+mn-cs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86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1143000"/>
            <a:ext cx="8000998" cy="2133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/>
              <a:t>Sometimes we may need to generate random numbers for some applications, such as simulation or to fill an array with random </a:t>
            </a:r>
            <a:r>
              <a:rPr lang="en-US" sz="2800" smtClean="0"/>
              <a:t>values</a:t>
            </a:r>
          </a:p>
          <a:p>
            <a:pPr>
              <a:spcBef>
                <a:spcPts val="600"/>
              </a:spcBef>
            </a:pPr>
            <a:r>
              <a:rPr lang="en-US" sz="2800" smtClean="0"/>
              <a:t>The </a:t>
            </a:r>
            <a:r>
              <a:rPr lang="en-US" sz="2800" smtClean="0">
                <a:solidFill>
                  <a:srgbClr val="0000FF"/>
                </a:solidFill>
              </a:rPr>
              <a:t>Math</a:t>
            </a:r>
            <a:r>
              <a:rPr lang="en-US" sz="2800" smtClean="0"/>
              <a:t> class provides a </a:t>
            </a:r>
            <a:r>
              <a:rPr lang="en-US" sz="2800" smtClean="0">
                <a:solidFill>
                  <a:srgbClr val="C00000"/>
                </a:solidFill>
              </a:rPr>
              <a:t>random()</a:t>
            </a:r>
            <a:r>
              <a:rPr lang="en-US" sz="2800" smtClean="0"/>
              <a:t> method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2" y="4495800"/>
            <a:ext cx="800099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Alternatively, you may use the </a:t>
            </a:r>
            <a:r>
              <a:rPr lang="en-US" sz="2800" kern="0" smtClean="0">
                <a:solidFill>
                  <a:srgbClr val="0000FF"/>
                </a:solidFill>
              </a:rPr>
              <a:t>Random</a:t>
            </a:r>
            <a:r>
              <a:rPr lang="en-US" sz="2800" kern="0" smtClean="0"/>
              <a:t> </a:t>
            </a:r>
            <a:r>
              <a:rPr lang="en-US" sz="2800" kern="0" dirty="0" smtClean="0"/>
              <a:t>class</a:t>
            </a:r>
          </a:p>
          <a:p>
            <a:pPr marL="669925" lvl="1" indent="-325438">
              <a:spcBef>
                <a:spcPts val="6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400" kern="0" smtClean="0"/>
              <a:t>Import </a:t>
            </a:r>
            <a:r>
              <a:rPr lang="en-US" sz="2400" kern="0" smtClean="0">
                <a:solidFill>
                  <a:srgbClr val="0000FF"/>
                </a:solidFill>
              </a:rPr>
              <a:t>java.util</a:t>
            </a:r>
            <a:r>
              <a:rPr lang="en-US" sz="2400" kern="0" smtClean="0"/>
              <a:t> </a:t>
            </a:r>
            <a:r>
              <a:rPr lang="en-US" sz="2400" kern="0" dirty="0" smtClean="0"/>
              <a:t>package</a:t>
            </a:r>
          </a:p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Random</a:t>
            </a:r>
            <a:r>
              <a:rPr lang="en-US" sz="3600" kern="0" smtClean="0">
                <a:latin typeface="Britannic Bold" panose="020B0903060703020204" pitchFamily="34" charset="0"/>
              </a:rPr>
              <a:t> Class (1/4)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43628"/>
              </p:ext>
            </p:extLst>
          </p:nvPr>
        </p:nvGraphicFramePr>
        <p:xfrm>
          <a:off x="914400" y="3200400"/>
          <a:ext cx="7543800" cy="914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860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static double</a:t>
                      </a:r>
                      <a:endParaRPr lang="en-SG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random()</a:t>
                      </a:r>
                    </a:p>
                    <a:p>
                      <a:r>
                        <a:rPr lang="en-US" b="0" dirty="0" smtClean="0"/>
                        <a:t>Returns a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r>
                        <a:rPr lang="en-US" b="0" dirty="0" smtClean="0"/>
                        <a:t> value with a positive sign, greater than or equal to 0.0 and less than 1.0.</a:t>
                      </a:r>
                      <a:endParaRPr lang="en-SG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07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Random</a:t>
            </a:r>
            <a:r>
              <a:rPr lang="en-US" sz="3600" kern="0" smtClean="0">
                <a:latin typeface="Britannic Bold" panose="020B0903060703020204" pitchFamily="34" charset="0"/>
              </a:rPr>
              <a:t> Class (2/4)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5802" y="1143000"/>
            <a:ext cx="800099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kern="0" smtClean="0"/>
              <a:t>Constructors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>
                <a:solidFill>
                  <a:srgbClr val="0000FF"/>
                </a:solidFill>
              </a:rPr>
              <a:t>Random()</a:t>
            </a:r>
            <a:r>
              <a:rPr lang="en-US" sz="2400"/>
              <a:t>: random numbers generated are different each time program is run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>
                <a:solidFill>
                  <a:srgbClr val="0000FF"/>
                </a:solidFill>
              </a:rPr>
              <a:t>Random(long seed)</a:t>
            </a:r>
            <a:r>
              <a:rPr lang="en-US" sz="2400"/>
              <a:t>: random numbers generated are taken from a pre-determined fixed sequence based on the </a:t>
            </a:r>
            <a:r>
              <a:rPr lang="en-US" sz="2400" smtClean="0"/>
              <a:t>seed</a:t>
            </a:r>
            <a:endParaRPr lang="en-US" sz="24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5943600" cy="203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33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Random</a:t>
            </a:r>
            <a:r>
              <a:rPr lang="en-US" sz="3600" kern="0" smtClean="0">
                <a:latin typeface="Britannic Bold" panose="020B0903060703020204" pitchFamily="34" charset="0"/>
              </a:rPr>
              <a:t> Class (3/4)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08" y="1691640"/>
            <a:ext cx="756258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2" y="1143000"/>
            <a:ext cx="800099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800" kern="0" smtClean="0"/>
              <a:t>Some methods in </a:t>
            </a:r>
            <a:r>
              <a:rPr lang="en-US" sz="2800" kern="0" smtClean="0">
                <a:solidFill>
                  <a:srgbClr val="0000FF"/>
                </a:solidFill>
              </a:rPr>
              <a:t>Random</a:t>
            </a:r>
            <a:r>
              <a:rPr lang="en-US" sz="2800" kern="0" smtClean="0"/>
              <a:t> class</a:t>
            </a:r>
            <a:endParaRPr lang="en-US" sz="240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smtClean="0">
                <a:latin typeface="Britannic Bold" panose="020B0903060703020204" pitchFamily="34" charset="0"/>
              </a:rPr>
              <a:t>Random</a:t>
            </a:r>
            <a:r>
              <a:rPr lang="en-US" sz="3600" kern="0" smtClean="0">
                <a:latin typeface="Britannic Bold" panose="020B0903060703020204" pitchFamily="34" charset="0"/>
              </a:rPr>
              <a:t> Class (4/4): Example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040449"/>
            <a:ext cx="7696200" cy="440120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 smtClean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java.util.Random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TestRandom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To generate a random integer in [51,70]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using </a:t>
            </a:r>
            <a:r>
              <a:rPr lang="en-US" sz="20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US" sz="20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Random's</a:t>
            </a: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sv-SE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num1 = (</a:t>
            </a:r>
            <a:r>
              <a:rPr lang="sv-SE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(Math.</a:t>
            </a:r>
            <a:r>
              <a:rPr lang="sv-SE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sv-SE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sv-SE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sv-S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"num1 = 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num1);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Random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Random();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"num2 = "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num2);</a:t>
            </a: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79438" algn="l"/>
                <a:tab pos="85407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915676"/>
            <a:ext cx="2057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libri" panose="020F0502020204030204" pitchFamily="34" charset="0"/>
                <a:cs typeface="Courier New" pitchFamily="49" charset="0"/>
              </a:rPr>
              <a:t>TestRandom.java</a:t>
            </a:r>
            <a:endParaRPr lang="en-US" b="1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7510"/>
              </p:ext>
            </p:extLst>
          </p:nvPr>
        </p:nvGraphicFramePr>
        <p:xfrm>
          <a:off x="1485900" y="5105400"/>
          <a:ext cx="7200900" cy="1188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0100"/>
                <a:gridCol w="6400800"/>
              </a:tblGrid>
              <a:tr h="1188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lang="en-SG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nextInt(int n)</a:t>
                      </a:r>
                    </a:p>
                    <a:p>
                      <a:r>
                        <a:rPr lang="en-US" b="0" dirty="0" smtClean="0"/>
                        <a:t>Returns a </a:t>
                      </a:r>
                      <a:r>
                        <a:rPr lang="en-US" b="0" baseline="0" dirty="0" smtClean="0"/>
                        <a:t>pseudorandom, uniformly distributed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b="0" dirty="0" smtClean="0"/>
                        <a:t> value between 0 (inclusive) and the specified value (exclusive), drawn from this random number generator’s sequence.</a:t>
                      </a:r>
                      <a:endParaRPr lang="en-SG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86600" y="3549372"/>
            <a:ext cx="17526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num1 = 51</a:t>
            </a:r>
          </a:p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um2 = 68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5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1017588"/>
            <a:ext cx="8000998" cy="28686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/>
              <a:t>Object-oriented counterparts of primitive data </a:t>
            </a:r>
            <a:r>
              <a:rPr lang="en-US" sz="2400" smtClean="0"/>
              <a:t>types</a:t>
            </a:r>
          </a:p>
          <a:p>
            <a:pPr>
              <a:spcBef>
                <a:spcPts val="600"/>
              </a:spcBef>
            </a:pPr>
            <a:r>
              <a:rPr lang="en-US" sz="2400"/>
              <a:t>Types such as </a:t>
            </a:r>
            <a:r>
              <a:rPr lang="en-US" sz="2400">
                <a:solidFill>
                  <a:srgbClr val="800000"/>
                </a:solidFill>
              </a:rPr>
              <a:t>int</a:t>
            </a:r>
            <a:r>
              <a:rPr lang="en-US" sz="2400"/>
              <a:t>, </a:t>
            </a:r>
            <a:r>
              <a:rPr lang="en-US" sz="2400">
                <a:solidFill>
                  <a:srgbClr val="800000"/>
                </a:solidFill>
              </a:rPr>
              <a:t>float</a:t>
            </a:r>
            <a:r>
              <a:rPr lang="en-US" sz="2400"/>
              <a:t>, </a:t>
            </a:r>
            <a:r>
              <a:rPr lang="en-US" sz="2400">
                <a:solidFill>
                  <a:srgbClr val="800000"/>
                </a:solidFill>
              </a:rPr>
              <a:t>double</a:t>
            </a:r>
            <a:r>
              <a:rPr lang="en-US" sz="2400"/>
              <a:t>, </a:t>
            </a:r>
            <a:r>
              <a:rPr lang="en-US" sz="2400">
                <a:solidFill>
                  <a:srgbClr val="800000"/>
                </a:solidFill>
              </a:rPr>
              <a:t>char</a:t>
            </a:r>
            <a:r>
              <a:rPr lang="en-US" sz="2400"/>
              <a:t>, </a:t>
            </a:r>
            <a:r>
              <a:rPr lang="en-US" sz="2400">
                <a:solidFill>
                  <a:srgbClr val="800000"/>
                </a:solidFill>
              </a:rPr>
              <a:t>boolean</a:t>
            </a:r>
            <a:r>
              <a:rPr lang="en-US" sz="2400"/>
              <a:t>, etc. are </a:t>
            </a:r>
            <a:r>
              <a:rPr lang="en-US" sz="2400">
                <a:solidFill>
                  <a:srgbClr val="0000FF"/>
                </a:solidFill>
              </a:rPr>
              <a:t>primitive data types</a:t>
            </a:r>
            <a:r>
              <a:rPr lang="en-US" sz="2400"/>
              <a:t>. </a:t>
            </a:r>
          </a:p>
          <a:p>
            <a:pPr lvl="1">
              <a:spcBef>
                <a:spcPts val="600"/>
              </a:spcBef>
            </a:pPr>
            <a:r>
              <a:rPr lang="en-US" sz="2000"/>
              <a:t>They are </a:t>
            </a:r>
            <a:r>
              <a:rPr lang="en-US" sz="2000" u="sng"/>
              <a:t>not</a:t>
            </a:r>
            <a:r>
              <a:rPr lang="en-US" sz="2000"/>
              <a:t> objects. They are legacies of older languages.</a:t>
            </a:r>
          </a:p>
          <a:p>
            <a:pPr>
              <a:spcBef>
                <a:spcPts val="600"/>
              </a:spcBef>
            </a:pPr>
            <a:r>
              <a:rPr lang="en-US" sz="2400"/>
              <a:t>Sometimes we need object equivalent of these primitive data types </a:t>
            </a:r>
            <a:r>
              <a:rPr lang="en-US" sz="2000"/>
              <a:t>(when we cover more advanced OOP concepts later)</a:t>
            </a:r>
          </a:p>
          <a:p>
            <a:pPr>
              <a:spcBef>
                <a:spcPts val="600"/>
              </a:spcBef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smtClean="0">
                <a:latin typeface="Britannic Bold" panose="020B0903060703020204" pitchFamily="34" charset="0"/>
              </a:rPr>
              <a:t>Wrapper Classes (1/2)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97803"/>
              </p:ext>
            </p:extLst>
          </p:nvPr>
        </p:nvGraphicFramePr>
        <p:xfrm>
          <a:off x="4800600" y="3476225"/>
          <a:ext cx="3124200" cy="3223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76400"/>
              </a:tblGrid>
              <a:tr h="606998">
                <a:tc>
                  <a:txBody>
                    <a:bodyPr/>
                    <a:lstStyle/>
                    <a:p>
                      <a:r>
                        <a:rPr lang="en-US" dirty="0" smtClean="0"/>
                        <a:t>Primitive data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Wrapper class</a:t>
                      </a:r>
                      <a:endParaRPr lang="en-SG" dirty="0"/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int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Integer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long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Long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float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Float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double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Double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char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Character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4685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800000"/>
                          </a:solidFill>
                          <a:latin typeface="Lucida Console" pitchFamily="49" charset="0"/>
                        </a:rPr>
                        <a:t>boolean</a:t>
                      </a:r>
                      <a:endParaRPr lang="en-SG" dirty="0">
                        <a:solidFill>
                          <a:srgbClr val="800000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6600CC"/>
                          </a:solidFill>
                          <a:latin typeface="Lucida Console" pitchFamily="49" charset="0"/>
                        </a:rPr>
                        <a:t>Boolean</a:t>
                      </a:r>
                      <a:endParaRPr lang="en-SG" dirty="0">
                        <a:solidFill>
                          <a:srgbClr val="6600CC"/>
                        </a:solidFill>
                        <a:latin typeface="Lucida Console" pitchFamily="49" charset="0"/>
                      </a:endParaRPr>
                    </a:p>
                  </a:txBody>
                  <a:tcPr/>
                </a:tc>
              </a:tr>
              <a:tr h="388842">
                <a:tc gridSpan="2">
                  <a:txBody>
                    <a:bodyPr/>
                    <a:lstStyle/>
                    <a:p>
                      <a:r>
                        <a:rPr lang="en-US" sz="1600" i="1" dirty="0" smtClean="0">
                          <a:latin typeface="+mn-lt"/>
                        </a:rPr>
                        <a:t>and others…</a:t>
                      </a:r>
                      <a:endParaRPr lang="en-SG" sz="1600" i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>
                        <a:latin typeface="Lucida Console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7"/>
          <p:cNvSpPr txBox="1">
            <a:spLocks noChangeArrowheads="1"/>
          </p:cNvSpPr>
          <p:nvPr/>
        </p:nvSpPr>
        <p:spPr bwMode="auto">
          <a:xfrm>
            <a:off x="685802" y="3962400"/>
            <a:ext cx="38862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are called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wrapper classes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one wrapper class corresponding to each primitive data type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150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17588"/>
            <a:ext cx="8458200" cy="54594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 may convert a primitive type value to its </a:t>
            </a:r>
            <a:r>
              <a:rPr lang="en-US" sz="2400" dirty="0" smtClean="0"/>
              <a:t>corresponding </a:t>
            </a:r>
            <a:r>
              <a:rPr lang="en-US" sz="2400" dirty="0"/>
              <a:t>object. </a:t>
            </a:r>
            <a:r>
              <a:rPr lang="en-US" sz="2400" dirty="0" smtClean="0"/>
              <a:t>Example: </a:t>
            </a:r>
            <a:r>
              <a:rPr lang="en-US" sz="2400" dirty="0"/>
              <a:t>between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4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= 9;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y = new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(x);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("Value in y = " +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y.</a:t>
            </a:r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intValue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</a:t>
            </a:r>
            <a:r>
              <a:rPr lang="en-US" sz="2400" dirty="0" smtClean="0"/>
              <a:t>rapper </a:t>
            </a:r>
            <a:r>
              <a:rPr lang="en-US" sz="2400" dirty="0"/>
              <a:t>classes </a:t>
            </a:r>
            <a:r>
              <a:rPr lang="en-US" sz="2400" dirty="0" smtClean="0"/>
              <a:t>offer methods to </a:t>
            </a:r>
            <a:r>
              <a:rPr lang="en-US" sz="2400" dirty="0"/>
              <a:t>perform conversion between types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 smtClean="0"/>
              <a:t>Example: </a:t>
            </a:r>
            <a:r>
              <a:rPr lang="en-US" sz="2400" dirty="0"/>
              <a:t>conversion between string and integer:</a:t>
            </a:r>
          </a:p>
          <a:p>
            <a:pPr lvl="1">
              <a:spcBef>
                <a:spcPts val="60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num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("28");</a:t>
            </a:r>
          </a:p>
          <a:p>
            <a:pPr lvl="2">
              <a:spcBef>
                <a:spcPts val="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dirty="0"/>
              <a:t> contains 28 after the above statement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(567);</a:t>
            </a:r>
          </a:p>
          <a:p>
            <a:pPr lvl="2">
              <a:spcBef>
                <a:spcPts val="0"/>
              </a:spcBef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dirty="0"/>
              <a:t> contains “567” after the above statement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Look up the API documentation and explore the wrapper classes on your own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kern="0" smtClean="0">
                <a:latin typeface="Britannic Bold" panose="020B0903060703020204" pitchFamily="34" charset="0"/>
              </a:rPr>
              <a:t>Wrapper Classes (2/2)</a:t>
            </a:r>
            <a:endParaRPr lang="en-US" sz="3600" kern="0" dirty="0" smtClean="0">
              <a:latin typeface="Britannic Bold" panose="020B09030607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27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 (1/2)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Recapitulation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API: Where you find service classes</a:t>
            </a:r>
          </a:p>
          <a:p>
            <a:pPr marL="509588" lvl="1" indent="-509588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2.1</a:t>
            </a:r>
            <a:r>
              <a:rPr lang="en-US" sz="2400" dirty="0" smtClean="0"/>
              <a:t>  Scanner class (revisit)</a:t>
            </a:r>
          </a:p>
          <a:p>
            <a:pPr marL="509588" lvl="1" indent="-509588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2.2</a:t>
            </a:r>
            <a:r>
              <a:rPr lang="en-US" sz="2400" dirty="0" smtClean="0"/>
              <a:t>  String class (revisit)</a:t>
            </a:r>
          </a:p>
          <a:p>
            <a:pPr marL="509588" lvl="1" indent="-509588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2.3  </a:t>
            </a:r>
            <a:r>
              <a:rPr lang="en-US" sz="2400" dirty="0" smtClean="0"/>
              <a:t>Math class (revisit)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800" dirty="0" smtClean="0"/>
              <a:t>OOP concepts (basic)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3.1</a:t>
            </a:r>
            <a:r>
              <a:rPr lang="en-US" sz="2400" dirty="0" smtClean="0"/>
              <a:t> Modifiers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3.2</a:t>
            </a:r>
            <a:r>
              <a:rPr lang="en-US" sz="2400" dirty="0" smtClean="0"/>
              <a:t> Class vs Instance methods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	3.3 </a:t>
            </a:r>
            <a:r>
              <a:rPr lang="en-US" sz="2400" dirty="0" smtClean="0"/>
              <a:t>Constructors </a:t>
            </a:r>
          </a:p>
          <a:p>
            <a:pPr marL="514350" indent="-514350">
              <a:spcBef>
                <a:spcPts val="3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	3.4 </a:t>
            </a:r>
            <a:r>
              <a:rPr lang="en-US" sz="2400" dirty="0" smtClean="0"/>
              <a:t>Overloading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dirty="0" smtClean="0"/>
              <a:t>[CS1020 Lecture : OOP Part 1]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8000998" cy="1676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An OOP program allows the creation of </a:t>
            </a:r>
            <a:r>
              <a:rPr lang="en-US" sz="2400" dirty="0" smtClean="0">
                <a:solidFill>
                  <a:srgbClr val="C00000"/>
                </a:solidFill>
              </a:rPr>
              <a:t>instances</a:t>
            </a:r>
            <a:r>
              <a:rPr lang="en-US" sz="2400" dirty="0" smtClean="0"/>
              <a:t> (also called </a:t>
            </a:r>
            <a:r>
              <a:rPr lang="en-US" sz="2400" dirty="0" smtClean="0">
                <a:solidFill>
                  <a:srgbClr val="C00000"/>
                </a:solidFill>
              </a:rPr>
              <a:t>objects</a:t>
            </a:r>
            <a:r>
              <a:rPr lang="en-US" sz="2400" dirty="0" smtClean="0"/>
              <a:t>) of a </a:t>
            </a:r>
            <a:r>
              <a:rPr lang="en-US" sz="2400" dirty="0" smtClean="0">
                <a:solidFill>
                  <a:srgbClr val="C00000"/>
                </a:solidFill>
              </a:rPr>
              <a:t>class</a:t>
            </a:r>
            <a:r>
              <a:rPr lang="en-US" sz="2400" dirty="0" smtClean="0"/>
              <a:t> and passing </a:t>
            </a:r>
            <a:r>
              <a:rPr lang="en-US" sz="2400" dirty="0" smtClean="0">
                <a:solidFill>
                  <a:srgbClr val="C00000"/>
                </a:solidFill>
              </a:rPr>
              <a:t>messages</a:t>
            </a:r>
            <a:r>
              <a:rPr lang="en-US" sz="2400" dirty="0" smtClean="0"/>
              <a:t> to these objects (calling methods on these objects)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We have used </a:t>
            </a:r>
            <a:r>
              <a:rPr lang="en-US" sz="2400" dirty="0" smtClean="0">
                <a:solidFill>
                  <a:srgbClr val="0000FF"/>
                </a:solidFill>
              </a:rPr>
              <a:t>Scanner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String</a:t>
            </a:r>
            <a:r>
              <a:rPr lang="en-US" sz="2400" dirty="0" smtClean="0"/>
              <a:t> classes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smtClean="0">
                <a:latin typeface="Britannic Bold" panose="020B0903060703020204" pitchFamily="34" charset="0"/>
              </a:rPr>
              <a:t>Point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(1/5)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743200"/>
            <a:ext cx="4572000" cy="3169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85802" y="2743200"/>
            <a:ext cx="373379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introduce another class,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which contains a number of OOP concepts we will explore in more depth in next lecture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kern="0" dirty="0" smtClean="0"/>
              <a:t>Import </a:t>
            </a:r>
            <a:r>
              <a:rPr lang="en-US" sz="2000" kern="0" dirty="0" smtClean="0">
                <a:solidFill>
                  <a:srgbClr val="0000FF"/>
                </a:solidFill>
              </a:rPr>
              <a:t>java.awt</a:t>
            </a:r>
            <a:r>
              <a:rPr lang="en-US" sz="2000" kern="0" dirty="0" smtClean="0"/>
              <a:t> packag</a:t>
            </a:r>
            <a:r>
              <a:rPr lang="en-US" sz="2000" kern="0" dirty="0" smtClean="0">
                <a:latin typeface="+mn-lt"/>
                <a:cs typeface="+mn-cs"/>
              </a:rPr>
              <a:t>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69859" y="4808706"/>
            <a:ext cx="376136" cy="1799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7848598" cy="3200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Point</a:t>
            </a:r>
            <a:r>
              <a:rPr lang="en-US" sz="2400" dirty="0" smtClean="0"/>
              <a:t> class contains 2 </a:t>
            </a:r>
            <a:r>
              <a:rPr lang="en-US" sz="2400" dirty="0" smtClean="0">
                <a:solidFill>
                  <a:srgbClr val="C00000"/>
                </a:solidFill>
              </a:rPr>
              <a:t>attributes</a:t>
            </a:r>
            <a:r>
              <a:rPr lang="en-US" sz="24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Sometimes also called </a:t>
            </a:r>
            <a:r>
              <a:rPr lang="en-US" sz="2000" dirty="0" smtClean="0">
                <a:solidFill>
                  <a:srgbClr val="C00000"/>
                </a:solidFill>
              </a:rPr>
              <a:t>data members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 the API </a:t>
            </a:r>
            <a:r>
              <a:rPr lang="en-US" sz="2000" dirty="0" err="1" smtClean="0"/>
              <a:t>documention</a:t>
            </a:r>
            <a:r>
              <a:rPr lang="en-US" sz="2000" dirty="0" smtClean="0"/>
              <a:t>, they are </a:t>
            </a:r>
            <a:r>
              <a:rPr lang="en-US" sz="2000" dirty="0" err="1" smtClean="0"/>
              <a:t>labelled</a:t>
            </a:r>
            <a:r>
              <a:rPr lang="en-US" sz="2000" dirty="0" smtClean="0"/>
              <a:t> as </a:t>
            </a:r>
            <a:r>
              <a:rPr lang="en-US" sz="2000" dirty="0" smtClean="0">
                <a:solidFill>
                  <a:srgbClr val="C00000"/>
                </a:solidFill>
              </a:rPr>
              <a:t>fields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Attributes can be </a:t>
            </a:r>
            <a:r>
              <a:rPr lang="en-US" sz="2400" dirty="0" smtClean="0">
                <a:solidFill>
                  <a:srgbClr val="C00000"/>
                </a:solidFill>
              </a:rPr>
              <a:t>class attributes </a:t>
            </a:r>
            <a:r>
              <a:rPr lang="en-US" sz="2000" dirty="0" smtClean="0"/>
              <a:t>(with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modifier)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C00000"/>
                </a:solidFill>
              </a:rPr>
              <a:t>instance attributes </a:t>
            </a:r>
            <a:r>
              <a:rPr lang="en-US" sz="2400" dirty="0" smtClean="0"/>
              <a:t>(without </a:t>
            </a:r>
            <a:r>
              <a:rPr lang="en-US" sz="2400" dirty="0" smtClean="0">
                <a:solidFill>
                  <a:srgbClr val="0000FF"/>
                </a:solidFill>
              </a:rPr>
              <a:t>static</a:t>
            </a:r>
            <a:r>
              <a:rPr lang="en-US" sz="2400" dirty="0" smtClean="0"/>
              <a:t> modifier)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Details to be covered in next lecture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The 2 attributes in </a:t>
            </a:r>
            <a:r>
              <a:rPr lang="en-US" sz="2400" dirty="0" smtClean="0">
                <a:solidFill>
                  <a:srgbClr val="0000FF"/>
                </a:solidFill>
              </a:rPr>
              <a:t>Point</a:t>
            </a:r>
            <a:r>
              <a:rPr lang="en-US" sz="2400" dirty="0" smtClean="0"/>
              <a:t> class are </a:t>
            </a:r>
            <a:r>
              <a:rPr lang="en-US" sz="2400" u="sng" dirty="0" smtClean="0"/>
              <a:t>instance attributes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7030A0"/>
                </a:solidFill>
              </a:rPr>
              <a:t>x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7030A0"/>
                </a:solidFill>
              </a:rPr>
              <a:t>y</a:t>
            </a:r>
            <a:r>
              <a:rPr lang="en-US" sz="2400" dirty="0" smtClean="0"/>
              <a:t>, representing the x- and y-coordinates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smtClean="0">
                <a:latin typeface="Britannic Bold" panose="020B0903060703020204" pitchFamily="34" charset="0"/>
              </a:rPr>
              <a:t>Point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(2/5): Attributes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419600"/>
            <a:ext cx="5181600" cy="1927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7848598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These are the overloaded constructors in </a:t>
            </a:r>
            <a:r>
              <a:rPr lang="en-US" sz="2400" dirty="0" smtClean="0">
                <a:solidFill>
                  <a:srgbClr val="0000FF"/>
                </a:solidFill>
              </a:rPr>
              <a:t>Point</a:t>
            </a:r>
            <a:r>
              <a:rPr lang="en-US" sz="2400" dirty="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smtClean="0">
                <a:latin typeface="Britannic Bold" panose="020B0903060703020204" pitchFamily="34" charset="0"/>
              </a:rPr>
              <a:t>Point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(3/5): Constructors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4419600" cy="252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2" y="4038600"/>
            <a:ext cx="784859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0"/>
            <a:ext cx="6858000" cy="64633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99732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 pt1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Point(); 	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pt1 is (0, 0)</a:t>
            </a:r>
          </a:p>
          <a:p>
            <a:pPr>
              <a:tabLst>
                <a:tab pos="399732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 pt2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Point(9, 6); 	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pt2 is (9, 6)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943600" y="2819400"/>
            <a:ext cx="2133600" cy="643354"/>
            <a:chOff x="5943600" y="2819400"/>
            <a:chExt cx="2133600" cy="643354"/>
          </a:xfrm>
        </p:grpSpPr>
        <p:sp>
          <p:nvSpPr>
            <p:cNvPr id="26" name="Rectangle 25"/>
            <p:cNvSpPr/>
            <p:nvPr/>
          </p:nvSpPr>
          <p:spPr>
            <a:xfrm>
              <a:off x="6172200" y="3124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0"/>
            <p:cNvGrpSpPr/>
            <p:nvPr/>
          </p:nvGrpSpPr>
          <p:grpSpPr>
            <a:xfrm>
              <a:off x="7162800" y="3124200"/>
              <a:ext cx="914400" cy="338554"/>
              <a:chOff x="6629400" y="2133600"/>
              <a:chExt cx="914400" cy="338554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6294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0866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>
              <a:off x="6477000" y="327660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9436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pt1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43600" y="3581400"/>
            <a:ext cx="2133600" cy="643354"/>
            <a:chOff x="5943600" y="3581400"/>
            <a:chExt cx="2133600" cy="643354"/>
          </a:xfrm>
        </p:grpSpPr>
        <p:sp>
          <p:nvSpPr>
            <p:cNvPr id="33" name="Rectangle 32"/>
            <p:cNvSpPr/>
            <p:nvPr/>
          </p:nvSpPr>
          <p:spPr>
            <a:xfrm>
              <a:off x="6172200" y="3886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21"/>
            <p:cNvGrpSpPr/>
            <p:nvPr/>
          </p:nvGrpSpPr>
          <p:grpSpPr>
            <a:xfrm>
              <a:off x="7162800" y="3886200"/>
              <a:ext cx="914400" cy="338554"/>
              <a:chOff x="6781800" y="2895600"/>
              <a:chExt cx="914400" cy="33855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781800" y="2895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9</a:t>
                </a:r>
                <a:endParaRPr lang="en-US" sz="16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239000" y="2895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6</a:t>
                </a:r>
                <a:endParaRPr lang="en-US" sz="1600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6553200" y="4038600"/>
              <a:ext cx="533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943600" y="3581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pt2</a:t>
              </a:r>
              <a:endParaRPr lang="en-US" dirty="0"/>
            </a:p>
          </p:txBody>
        </p:sp>
      </p:grpSp>
      <p:sp>
        <p:nvSpPr>
          <p:cNvPr id="2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2" y="990600"/>
            <a:ext cx="7848598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Methods in </a:t>
            </a:r>
            <a:r>
              <a:rPr lang="en-US" sz="2400" dirty="0" smtClean="0">
                <a:solidFill>
                  <a:srgbClr val="0000FF"/>
                </a:solidFill>
              </a:rPr>
              <a:t>Point</a:t>
            </a:r>
            <a:r>
              <a:rPr lang="en-US" sz="2400" dirty="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smtClean="0">
                <a:latin typeface="Britannic Bold" panose="020B0903060703020204" pitchFamily="34" charset="0"/>
              </a:rPr>
              <a:t>Point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(4/5): Methods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447800"/>
            <a:ext cx="757710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14400" y="228600"/>
            <a:ext cx="77724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r>
              <a:rPr lang="en-US" sz="3600" u="sng" kern="0" dirty="0" smtClean="0">
                <a:latin typeface="Britannic Bold" panose="020B0903060703020204" pitchFamily="34" charset="0"/>
              </a:rPr>
              <a:t>Point</a:t>
            </a:r>
            <a:r>
              <a:rPr lang="en-US" sz="3600" kern="0" dirty="0" smtClean="0">
                <a:latin typeface="Britannic Bold" panose="020B0903060703020204" pitchFamily="34" charset="0"/>
              </a:rPr>
              <a:t> Class (5/5): Demo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040449"/>
            <a:ext cx="8001000" cy="480131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 test out Point class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java.awt.*;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TestPoint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Scanner sc = new Scanner(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"Enter x and y: "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xCoord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yCoord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Point pt = </a:t>
            </a:r>
            <a:r>
              <a:rPr lang="en-SG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 Point(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xCoord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yCoord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"x-coordinate is "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pt.getX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"y-coordinate is "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pt.y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endParaRPr lang="en-SG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"The point created is " </a:t>
            </a: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+ pt);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or: </a:t>
            </a:r>
            <a:r>
              <a:rPr lang="en-SG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("The ... is " + </a:t>
            </a:r>
            <a:r>
              <a:rPr lang="en-SG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pt.toString</a:t>
            </a:r>
            <a:r>
              <a:rPr lang="en-SG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39725" algn="l"/>
                <a:tab pos="690563" algn="l"/>
                <a:tab pos="1031875" algn="l"/>
                <a:tab pos="13716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915676"/>
            <a:ext cx="1752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TestPoint.java</a:t>
            </a:r>
          </a:p>
        </p:txBody>
      </p:sp>
      <p:sp>
        <p:nvSpPr>
          <p:cNvPr id="13" name="Line Callout 2 12"/>
          <p:cNvSpPr/>
          <p:nvPr/>
        </p:nvSpPr>
        <p:spPr>
          <a:xfrm flipH="1">
            <a:off x="5257800" y="5486400"/>
            <a:ext cx="1752600" cy="533400"/>
          </a:xfrm>
          <a:prstGeom prst="borderCallout2">
            <a:avLst>
              <a:gd name="adj1" fmla="val 18750"/>
              <a:gd name="adj2" fmla="val 270"/>
              <a:gd name="adj3" fmla="val 18750"/>
              <a:gd name="adj4" fmla="val -16667"/>
              <a:gd name="adj5" fmla="val -45798"/>
              <a:gd name="adj6" fmla="val -31403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To be discussed in next lecture.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1524000"/>
            <a:ext cx="58674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x and y: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12 -7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x-coordinate is 12.0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y-coordinate is -7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The point created is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java.awt.Point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[x=12,y=-7]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91200" y="1731523"/>
            <a:ext cx="3020438" cy="338554"/>
            <a:chOff x="5791200" y="1731523"/>
            <a:chExt cx="3020438" cy="33855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5791200" y="1905000"/>
              <a:ext cx="3810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44638" y="1731523"/>
              <a:ext cx="2667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7030A0"/>
                  </a:solidFill>
                </a:rPr>
                <a:t>Note: </a:t>
              </a:r>
              <a:r>
                <a:rPr lang="en-US" sz="1600" dirty="0" err="1" smtClean="0">
                  <a:solidFill>
                    <a:srgbClr val="C00000"/>
                  </a:solidFill>
                </a:rPr>
                <a:t>getX</a:t>
              </a:r>
              <a:r>
                <a:rPr lang="en-US" sz="1600" dirty="0" smtClean="0">
                  <a:solidFill>
                    <a:srgbClr val="C00000"/>
                  </a:solidFill>
                </a:rPr>
                <a:t>() </a:t>
              </a:r>
              <a:r>
                <a:rPr lang="en-US" sz="1600" dirty="0" smtClean="0">
                  <a:solidFill>
                    <a:srgbClr val="7030A0"/>
                  </a:solidFill>
                </a:rPr>
                <a:t>returns double 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11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Britannic Bold" panose="020B0903060703020204" pitchFamily="34" charset="0"/>
              </a:rPr>
              <a:t>Common Mistake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Accessing an object before it is created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1752600"/>
            <a:ext cx="7239000" cy="64633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99732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 pt;</a:t>
            </a:r>
          </a:p>
          <a:p>
            <a:pPr>
              <a:tabLst>
                <a:tab pos="3997325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pt.setLocation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(12,10);  </a:t>
            </a:r>
            <a:r>
              <a:rPr lang="en-US" b="1" dirty="0" smtClean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// change coordinates of pt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3429000" y="2438400"/>
            <a:ext cx="685800" cy="609600"/>
            <a:chOff x="3733800" y="3200400"/>
            <a:chExt cx="685800" cy="609600"/>
          </a:xfrm>
        </p:grpSpPr>
        <p:sp>
          <p:nvSpPr>
            <p:cNvPr id="11" name="Rectangle 10"/>
            <p:cNvSpPr/>
            <p:nvPr/>
          </p:nvSpPr>
          <p:spPr>
            <a:xfrm>
              <a:off x="3962400" y="3505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648200" y="25908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Point object does not even exist!</a:t>
            </a:r>
            <a:endParaRPr lang="en-US" sz="2400" dirty="0"/>
          </a:p>
        </p:txBody>
      </p:sp>
      <p:pic>
        <p:nvPicPr>
          <p:cNvPr id="20" name="Picture 19" descr="wrong.jpg"/>
          <p:cNvPicPr>
            <a:picLocks noChangeAspect="1"/>
          </p:cNvPicPr>
          <p:nvPr/>
        </p:nvPicPr>
        <p:blipFill>
          <a:blip r:embed="rId3" cstate="print"/>
          <a:srcRect t="24000" b="28000"/>
          <a:stretch>
            <a:fillRect/>
          </a:stretch>
        </p:blipFill>
        <p:spPr>
          <a:xfrm>
            <a:off x="7315200" y="1524000"/>
            <a:ext cx="1143000" cy="457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71600" y="4114800"/>
            <a:ext cx="7239000" cy="64633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997325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 pt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Point(); </a:t>
            </a:r>
            <a:r>
              <a:rPr lang="en-US" b="1" dirty="0" smtClean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// create Point object pt</a:t>
            </a:r>
          </a:p>
          <a:p>
            <a:pPr>
              <a:tabLst>
                <a:tab pos="3997325" algn="l"/>
              </a:tabLst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pt.setLocation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(12,10);  </a:t>
            </a:r>
            <a:r>
              <a:rPr lang="en-US" b="1" dirty="0" smtClean="0">
                <a:solidFill>
                  <a:srgbClr val="660033"/>
                </a:solidFill>
                <a:latin typeface="Courier New" pitchFamily="49" charset="0"/>
                <a:cs typeface="Courier New" pitchFamily="49" charset="0"/>
              </a:rPr>
              <a:t>// change coordinates of pt</a:t>
            </a:r>
          </a:p>
        </p:txBody>
      </p:sp>
      <p:grpSp>
        <p:nvGrpSpPr>
          <p:cNvPr id="3" name="Group 22"/>
          <p:cNvGrpSpPr/>
          <p:nvPr/>
        </p:nvGrpSpPr>
        <p:grpSpPr>
          <a:xfrm>
            <a:off x="3429000" y="4800600"/>
            <a:ext cx="2133600" cy="643354"/>
            <a:chOff x="5943600" y="2819400"/>
            <a:chExt cx="2133600" cy="643354"/>
          </a:xfrm>
        </p:grpSpPr>
        <p:sp>
          <p:nvSpPr>
            <p:cNvPr id="24" name="Rectangle 23"/>
            <p:cNvSpPr/>
            <p:nvPr/>
          </p:nvSpPr>
          <p:spPr>
            <a:xfrm>
              <a:off x="6172200" y="31242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0"/>
            <p:cNvGrpSpPr/>
            <p:nvPr/>
          </p:nvGrpSpPr>
          <p:grpSpPr>
            <a:xfrm>
              <a:off x="7162800" y="3124200"/>
              <a:ext cx="914400" cy="338554"/>
              <a:chOff x="6629400" y="2133600"/>
              <a:chExt cx="914400" cy="338554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6294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86600" y="2133600"/>
                <a:ext cx="457200" cy="33855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US" sz="1600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6477000" y="327660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2819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pt</a:t>
              </a:r>
              <a:endParaRPr lang="en-US" dirty="0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33400" y="35052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right.jpg"/>
          <p:cNvPicPr>
            <a:picLocks noChangeAspect="1"/>
          </p:cNvPicPr>
          <p:nvPr/>
        </p:nvPicPr>
        <p:blipFill>
          <a:blip r:embed="rId4" cstate="print"/>
          <a:srcRect t="18000" b="18000"/>
          <a:stretch>
            <a:fillRect/>
          </a:stretch>
        </p:blipFill>
        <p:spPr>
          <a:xfrm>
            <a:off x="7543800" y="3581400"/>
            <a:ext cx="1143000" cy="609600"/>
          </a:xfrm>
          <a:prstGeom prst="rect">
            <a:avLst/>
          </a:prstGeom>
        </p:spPr>
      </p:pic>
      <p:grpSp>
        <p:nvGrpSpPr>
          <p:cNvPr id="5" name="Group 36"/>
          <p:cNvGrpSpPr/>
          <p:nvPr/>
        </p:nvGrpSpPr>
        <p:grpSpPr>
          <a:xfrm>
            <a:off x="4572000" y="5105400"/>
            <a:ext cx="1066800" cy="643354"/>
            <a:chOff x="4572000" y="5105400"/>
            <a:chExt cx="1066800" cy="643354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4724400" y="5105400"/>
              <a:ext cx="3048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181600" y="5105400"/>
              <a:ext cx="3048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72000" y="5410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12</a:t>
              </a:r>
              <a:endParaRPr lang="en-US" sz="16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5400" y="5410200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10</a:t>
              </a:r>
              <a:endParaRPr lang="en-US" sz="1600" dirty="0"/>
            </a:p>
          </p:txBody>
        </p:sp>
      </p:grpSp>
      <p:sp>
        <p:nvSpPr>
          <p:cNvPr id="30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81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Practice Exercises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>
          <a:xfrm>
            <a:off x="533400" y="4038600"/>
            <a:ext cx="8000999" cy="2019300"/>
          </a:xfrm>
        </p:spPr>
        <p:txBody>
          <a:bodyPr/>
          <a:lstStyle/>
          <a:p>
            <a:r>
              <a:rPr lang="en-US" sz="2400" dirty="0" smtClean="0"/>
              <a:t>Mounted </a:t>
            </a:r>
            <a:r>
              <a:rPr lang="en-US" sz="2400" dirty="0"/>
              <a:t>on </a:t>
            </a:r>
            <a:r>
              <a:rPr lang="en-US" sz="2400" dirty="0" err="1">
                <a:hlinkClick r:id="rId3"/>
              </a:rPr>
              <a:t>CodeCrunch</a:t>
            </a:r>
            <a:r>
              <a:rPr lang="en-US" sz="2400" dirty="0"/>
              <a:t> and also listed on the CS1020 website </a:t>
            </a:r>
            <a:r>
              <a:rPr lang="en-US" sz="2400" dirty="0">
                <a:sym typeface="Wingdings" pitchFamily="2" charset="2"/>
              </a:rPr>
              <a:t> “Practice Exercises” page</a:t>
            </a:r>
          </a:p>
          <a:p>
            <a:pPr marL="344487" lvl="1" indent="0">
              <a:buNone/>
            </a:pPr>
            <a:r>
              <a:rPr lang="en-SG" sz="2000" dirty="0">
                <a:solidFill>
                  <a:srgbClr val="0000FF"/>
                </a:solidFill>
                <a:hlinkClick r:id="rId4"/>
              </a:rPr>
              <a:t>http://www.comp.nus.edu.sg/~cs1020/4_misc/practice.html</a:t>
            </a:r>
            <a:r>
              <a:rPr lang="en-SG" sz="2000" dirty="0">
                <a:solidFill>
                  <a:srgbClr val="0000FF"/>
                </a:solidFill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Attempt these exercises and discuss them on the IVLE </a:t>
            </a:r>
            <a:r>
              <a:rPr lang="en-US" sz="2400" dirty="0" smtClean="0"/>
              <a:t>forum</a:t>
            </a: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08398"/>
              </p:ext>
            </p:extLst>
          </p:nvPr>
        </p:nvGraphicFramePr>
        <p:xfrm>
          <a:off x="1447800" y="1066800"/>
          <a:ext cx="6248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Practice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#7: Reading Techniques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#8: Vaccination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#9: Vaccination</a:t>
                      </a:r>
                      <a:r>
                        <a:rPr lang="en-US" baseline="0" dirty="0" smtClean="0"/>
                        <a:t> Version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Scanner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#10: One-Line Pretty Printer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#11: Area of Circle Enclosing a 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#12: Triangle Centroid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and Point2D.Double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81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FAQ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762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Q: Must we know all the classes on the API?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-930013" y="1279788"/>
            <a:ext cx="2708409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More Classes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87193"/>
            <a:ext cx="857250" cy="857250"/>
          </a:xfrm>
          <a:prstGeom prst="rect">
            <a:avLst/>
          </a:prstGeom>
        </p:spPr>
      </p:pic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685802" y="1524000"/>
            <a:ext cx="80009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600" kern="0" dirty="0" smtClean="0"/>
              <a:t>A: There are hundreds of them, so you cannot possibly know all of them. </a:t>
            </a:r>
            <a:r>
              <a:rPr lang="en-US" sz="2600" kern="0" dirty="0" smtClean="0">
                <a:sym typeface="Wingdings" panose="05000000000000000000" pitchFamily="2" charset="2"/>
              </a:rPr>
              <a:t></a:t>
            </a:r>
            <a:r>
              <a:rPr lang="en-US" sz="2600" kern="0" dirty="0" smtClean="0"/>
              <a:t> You are expected to know those covered in lectures, labs, tutorials and any additional materials given out, which include discussion on the IVLE forums.</a:t>
            </a:r>
          </a:p>
          <a:p>
            <a:pPr>
              <a:spcBef>
                <a:spcPts val="1200"/>
              </a:spcBef>
            </a:pPr>
            <a:r>
              <a:rPr lang="en-US" sz="2600" kern="0" dirty="0" smtClean="0">
                <a:solidFill>
                  <a:srgbClr val="C00000"/>
                </a:solidFill>
              </a:rPr>
              <a:t>Familiarity</a:t>
            </a:r>
            <a:r>
              <a:rPr lang="en-US" sz="2600" kern="0" dirty="0" smtClean="0"/>
              <a:t> is the key, so you need to </a:t>
            </a:r>
            <a:r>
              <a:rPr lang="en-US" sz="2600" kern="0" dirty="0" err="1" smtClean="0">
                <a:solidFill>
                  <a:srgbClr val="C00000"/>
                </a:solidFill>
              </a:rPr>
              <a:t>practise</a:t>
            </a:r>
            <a:r>
              <a:rPr lang="en-US" sz="2600" kern="0" dirty="0" smtClean="0">
                <a:solidFill>
                  <a:srgbClr val="C00000"/>
                </a:solidFill>
              </a:rPr>
              <a:t> a lot</a:t>
            </a:r>
            <a:r>
              <a:rPr lang="en-US" sz="2600" kern="0" dirty="0" smtClean="0"/>
              <a:t>, and </a:t>
            </a:r>
            <a:r>
              <a:rPr lang="en-US" sz="2600" kern="0" dirty="0" smtClean="0">
                <a:solidFill>
                  <a:srgbClr val="C00000"/>
                </a:solidFill>
              </a:rPr>
              <a:t>refer to the API document as often as possible</a:t>
            </a:r>
            <a:r>
              <a:rPr lang="en-US" sz="2600" kern="0" dirty="0" smtClean="0"/>
              <a:t>. There are many things </a:t>
            </a:r>
            <a:r>
              <a:rPr lang="en-US" sz="2600" kern="0" dirty="0"/>
              <a:t>not covered in class </a:t>
            </a:r>
            <a:r>
              <a:rPr lang="en-US" sz="2600" kern="0" dirty="0" smtClean="0"/>
              <a:t>but you can explore on your own.</a:t>
            </a:r>
          </a:p>
          <a:p>
            <a:pPr>
              <a:spcBef>
                <a:spcPts val="1200"/>
              </a:spcBef>
            </a:pPr>
            <a:r>
              <a:rPr lang="en-US" sz="2600" kern="0" dirty="0" smtClean="0"/>
              <a:t>Like CS1010 (or equivalent), you must be prepared to invest time in CS1020.</a:t>
            </a:r>
            <a:endParaRPr lang="en-US" sz="2600" kern="0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66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6125" indent="-746125"/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5.</a:t>
            </a:r>
            <a:r>
              <a:rPr lang="en-US" sz="4400" smtClean="0">
                <a:latin typeface="Britannic Bold" panose="020B0903060703020204" pitchFamily="34" charset="0"/>
              </a:rPr>
              <a:t> 	Abstraction and Information Hiding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smtClean="0">
                <a:latin typeface="Calibri" pitchFamily="34" charset="0"/>
              </a:rPr>
              <a:t>Principles of Programming and Software Engineering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94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What is Abstraction?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153400" cy="5486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smtClean="0"/>
              <a:t>In subsequent weeks, we will learn more about OOP design issues</a:t>
            </a:r>
          </a:p>
          <a:p>
            <a:pPr>
              <a:spcBef>
                <a:spcPts val="600"/>
              </a:spcBef>
            </a:pPr>
            <a:r>
              <a:rPr lang="en-US" sz="2800" smtClean="0"/>
              <a:t>One issue is </a:t>
            </a:r>
            <a:r>
              <a:rPr lang="en-US" sz="2800" smtClean="0">
                <a:solidFill>
                  <a:srgbClr val="C00000"/>
                </a:solidFill>
              </a:rPr>
              <a:t>abstraction</a:t>
            </a:r>
          </a:p>
          <a:p>
            <a:pPr>
              <a:spcBef>
                <a:spcPts val="600"/>
              </a:spcBef>
            </a:pPr>
            <a:r>
              <a:rPr lang="en-US" sz="2800" smtClean="0">
                <a:solidFill>
                  <a:srgbClr val="C00000"/>
                </a:solidFill>
              </a:rPr>
              <a:t>Procedural abstraction: </a:t>
            </a:r>
            <a:r>
              <a:rPr lang="en-US" sz="2800" smtClean="0"/>
              <a:t>Specify what to do, not how to do it </a:t>
            </a:r>
            <a:r>
              <a:rPr lang="en-US" sz="2400" smtClean="0">
                <a:sym typeface="Wingdings" panose="05000000000000000000" pitchFamily="2" charset="2"/>
              </a:rPr>
              <a:t> </a:t>
            </a:r>
            <a:r>
              <a:rPr lang="en-US" sz="2400" smtClean="0"/>
              <a:t>separates the purpose of a method from its implementation</a:t>
            </a:r>
          </a:p>
          <a:p>
            <a:pPr>
              <a:spcBef>
                <a:spcPts val="600"/>
              </a:spcBef>
            </a:pPr>
            <a:r>
              <a:rPr lang="en-US" sz="2800" smtClean="0">
                <a:solidFill>
                  <a:srgbClr val="C00000"/>
                </a:solidFill>
              </a:rPr>
              <a:t>Data abstraction:</a:t>
            </a:r>
            <a:r>
              <a:rPr lang="en-US" sz="2800" smtClean="0"/>
              <a:t> Specify what you will do to data, not how to do it </a:t>
            </a:r>
            <a:r>
              <a:rPr lang="en-US" sz="2400" smtClean="0">
                <a:sym typeface="Wingdings" panose="05000000000000000000" pitchFamily="2" charset="2"/>
              </a:rPr>
              <a:t> focuses on what operations on the data are to be provided instead of their implementation. More on this when we cover ADT.</a:t>
            </a:r>
          </a:p>
          <a:p>
            <a:pPr>
              <a:spcBef>
                <a:spcPts val="600"/>
              </a:spcBef>
            </a:pPr>
            <a:r>
              <a:rPr lang="en-US" sz="2800" smtClean="0">
                <a:sym typeface="Wingdings" panose="05000000000000000000" pitchFamily="2" charset="2"/>
              </a:rPr>
              <a:t>In both cases, we apply </a:t>
            </a:r>
            <a:r>
              <a:rPr lang="en-US" sz="2800">
                <a:solidFill>
                  <a:srgbClr val="C00000"/>
                </a:solidFill>
                <a:sym typeface="Wingdings" panose="05000000000000000000" pitchFamily="2" charset="2"/>
              </a:rPr>
              <a:t>i</a:t>
            </a:r>
            <a:r>
              <a:rPr lang="en-US" sz="2800" smtClean="0">
                <a:solidFill>
                  <a:srgbClr val="C00000"/>
                </a:solidFill>
                <a:sym typeface="Wingdings" panose="05000000000000000000" pitchFamily="2" charset="2"/>
              </a:rPr>
              <a:t>nformation hiding</a:t>
            </a:r>
          </a:p>
          <a:p>
            <a:pPr>
              <a:spcBef>
                <a:spcPts val="600"/>
              </a:spcBef>
            </a:pPr>
            <a:r>
              <a:rPr lang="en-US" sz="2800" smtClean="0">
                <a:sym typeface="Wingdings" panose="05000000000000000000" pitchFamily="2" charset="2"/>
              </a:rPr>
              <a:t>Ref: Textbook pg 120 – 122 </a:t>
            </a:r>
            <a:endParaRPr lang="en-US" sz="280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815712" y="1165488"/>
            <a:ext cx="2479808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Abstraction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2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 (2/2)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4"/>
            </a:pPr>
            <a:r>
              <a:rPr lang="en-US" sz="2800" dirty="0" smtClean="0"/>
              <a:t>More classes (new)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 smtClean="0">
                <a:solidFill>
                  <a:srgbClr val="C00000"/>
                </a:solidFill>
              </a:rPr>
              <a:t>.1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DecimalFormat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class</a:t>
            </a:r>
            <a:endParaRPr lang="en-US" sz="24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 smtClean="0"/>
              <a:t>	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 smtClean="0">
                <a:solidFill>
                  <a:srgbClr val="C00000"/>
                </a:solidFill>
              </a:rPr>
              <a:t>.2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Random</a:t>
            </a:r>
            <a:r>
              <a:rPr lang="en-US" sz="2400" dirty="0" smtClean="0"/>
              <a:t> </a:t>
            </a:r>
            <a:r>
              <a:rPr lang="en-US" sz="2400" dirty="0"/>
              <a:t>class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 smtClean="0">
                <a:solidFill>
                  <a:srgbClr val="C00000"/>
                </a:solidFill>
              </a:rPr>
              <a:t>.3 </a:t>
            </a:r>
            <a:r>
              <a:rPr lang="en-US" sz="2400" dirty="0" smtClean="0"/>
              <a:t>Wrapper classes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en-US" sz="2400" dirty="0" smtClean="0">
                <a:solidFill>
                  <a:srgbClr val="C00000"/>
                </a:solidFill>
              </a:rPr>
              <a:t>.4 </a:t>
            </a:r>
            <a:r>
              <a:rPr lang="en-US" sz="2400" dirty="0" smtClean="0">
                <a:solidFill>
                  <a:srgbClr val="0000FF"/>
                </a:solidFill>
              </a:rPr>
              <a:t>Point</a:t>
            </a:r>
            <a:r>
              <a:rPr lang="en-US" sz="2400" dirty="0" smtClean="0"/>
              <a:t> class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5"/>
            </a:pPr>
            <a:r>
              <a:rPr lang="en-US" sz="2800" dirty="0" smtClean="0"/>
              <a:t>Abstraction and Information Hiding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5.1 </a:t>
            </a:r>
            <a:r>
              <a:rPr lang="en-US" sz="2400" dirty="0" smtClean="0"/>
              <a:t>What is Abstraction?</a:t>
            </a:r>
            <a:endParaRPr lang="en-US" sz="24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5</a:t>
            </a:r>
            <a:r>
              <a:rPr lang="en-US" sz="2400" dirty="0" smtClean="0">
                <a:solidFill>
                  <a:srgbClr val="C00000"/>
                </a:solidFill>
              </a:rPr>
              <a:t>.2 </a:t>
            </a:r>
            <a:r>
              <a:rPr lang="en-US" sz="2400" dirty="0" smtClean="0"/>
              <a:t>Procedural Abstraction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Procedural Abstraction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815712" y="1165488"/>
            <a:ext cx="2479808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Abstraction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356" y="1002012"/>
            <a:ext cx="6285191" cy="85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981200"/>
            <a:ext cx="4411027" cy="33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88480" y="557670"/>
            <a:ext cx="171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Math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822960" y="1524000"/>
            <a:ext cx="37338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smtClean="0"/>
              <a:t>The API documentation describes </a:t>
            </a:r>
            <a:r>
              <a:rPr lang="en-US" sz="2400" smtClean="0">
                <a:solidFill>
                  <a:srgbClr val="C00000"/>
                </a:solidFill>
              </a:rPr>
              <a:t>what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00FF"/>
                </a:solidFill>
              </a:rPr>
              <a:t>random()</a:t>
            </a:r>
            <a:r>
              <a:rPr lang="en-US" sz="2400" smtClean="0"/>
              <a:t> does</a:t>
            </a:r>
          </a:p>
          <a:p>
            <a:pPr lvl="1">
              <a:spcBef>
                <a:spcPts val="0"/>
              </a:spcBef>
            </a:pPr>
            <a:r>
              <a:rPr lang="en-US" sz="2000" smtClean="0"/>
              <a:t>What parameters (if any) it takes</a:t>
            </a:r>
          </a:p>
          <a:p>
            <a:pPr lvl="1">
              <a:spcBef>
                <a:spcPts val="0"/>
              </a:spcBef>
            </a:pPr>
            <a:r>
              <a:rPr lang="en-US" sz="2000" smtClean="0"/>
              <a:t>What result it returns (if any)</a:t>
            </a:r>
          </a:p>
          <a:p>
            <a:pPr>
              <a:spcBef>
                <a:spcPts val="600"/>
              </a:spcBef>
            </a:pPr>
            <a:r>
              <a:rPr lang="en-US" sz="2400" smtClean="0"/>
              <a:t>This provides an interface with the user.</a:t>
            </a:r>
          </a:p>
          <a:p>
            <a:pPr>
              <a:spcBef>
                <a:spcPts val="600"/>
              </a:spcBef>
            </a:pPr>
            <a:r>
              <a:rPr lang="en-US" sz="2400" smtClean="0">
                <a:solidFill>
                  <a:srgbClr val="C00000"/>
                </a:solidFill>
              </a:rPr>
              <a:t>How</a:t>
            </a:r>
            <a:r>
              <a:rPr lang="en-US" sz="2400" smtClean="0"/>
              <a:t> the method is implemented is </a:t>
            </a:r>
            <a:r>
              <a:rPr lang="en-US" sz="2400" u="sng" smtClean="0"/>
              <a:t>hidden from the user</a:t>
            </a:r>
            <a:r>
              <a:rPr lang="en-US" sz="2400" smtClean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82814" y="1852183"/>
            <a:ext cx="4191000" cy="4562011"/>
            <a:chOff x="3962400" y="1852183"/>
            <a:chExt cx="4191000" cy="4562011"/>
          </a:xfrm>
        </p:grpSpPr>
        <p:sp>
          <p:nvSpPr>
            <p:cNvPr id="2" name="TextBox 1"/>
            <p:cNvSpPr txBox="1"/>
            <p:nvPr/>
          </p:nvSpPr>
          <p:spPr>
            <a:xfrm>
              <a:off x="3962400" y="5398531"/>
              <a:ext cx="4191000" cy="10156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smtClean="0"/>
                <a:t>When you write your own methods, you should provide a description of each method like this. </a:t>
              </a:r>
              <a:endParaRPr lang="en-US" sz="2000"/>
            </a:p>
          </p:txBody>
        </p:sp>
        <p:cxnSp>
          <p:nvCxnSpPr>
            <p:cNvPr id="4" name="Straight Arrow Connector 3"/>
            <p:cNvCxnSpPr>
              <a:endCxn id="1026" idx="2"/>
            </p:cNvCxnSpPr>
            <p:nvPr/>
          </p:nvCxnSpPr>
          <p:spPr>
            <a:xfrm flipH="1" flipV="1">
              <a:off x="5809952" y="1852183"/>
              <a:ext cx="514648" cy="354634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31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latin typeface="Britannic Bold" panose="020B0903060703020204" pitchFamily="34" charset="0"/>
              </a:rPr>
              <a:t>Summary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153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We revisit a few classes (</a:t>
            </a:r>
            <a:r>
              <a:rPr lang="en-US" sz="2800" dirty="0" smtClean="0">
                <a:solidFill>
                  <a:srgbClr val="0000FF"/>
                </a:solidFill>
              </a:rPr>
              <a:t>Scanner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String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Math</a:t>
            </a:r>
            <a:r>
              <a:rPr lang="en-US" sz="2800" dirty="0" smtClean="0"/>
              <a:t>) and learn a few new ones (</a:t>
            </a:r>
            <a:r>
              <a:rPr lang="en-US" sz="2800" dirty="0" err="1" smtClean="0">
                <a:solidFill>
                  <a:srgbClr val="0000FF"/>
                </a:solidFill>
              </a:rPr>
              <a:t>DecimalFormat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Random</a:t>
            </a:r>
            <a:r>
              <a:rPr lang="en-US" sz="2800" dirty="0" smtClean="0"/>
              <a:t>, wrapper classes, </a:t>
            </a:r>
            <a:r>
              <a:rPr lang="en-US" sz="2800" dirty="0" smtClean="0">
                <a:solidFill>
                  <a:srgbClr val="0000FF"/>
                </a:solidFill>
              </a:rPr>
              <a:t>Point</a:t>
            </a:r>
            <a:r>
              <a:rPr lang="en-US" sz="28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We discuss some basic OOP features/concepts such as </a:t>
            </a:r>
            <a:r>
              <a:rPr lang="en-US" sz="2800" dirty="0" smtClean="0">
                <a:solidFill>
                  <a:srgbClr val="C00000"/>
                </a:solidFill>
              </a:rPr>
              <a:t>modifiers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class and instance methods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C00000"/>
                </a:solidFill>
              </a:rPr>
              <a:t>constructors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overloading</a:t>
            </a:r>
            <a:r>
              <a:rPr lang="en-US" sz="28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Today, we focus on using classes provided by API </a:t>
            </a:r>
            <a:r>
              <a:rPr lang="en-US" sz="2800" u="sng" dirty="0" smtClean="0">
                <a:solidFill>
                  <a:srgbClr val="7030A0"/>
                </a:solidFill>
              </a:rPr>
              <a:t>as a user</a:t>
            </a:r>
            <a:r>
              <a:rPr lang="en-US" sz="2800" dirty="0" smtClean="0"/>
              <a:t>.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Next week, you will become </a:t>
            </a:r>
            <a:r>
              <a:rPr lang="en-US" sz="2800" u="sng" dirty="0" smtClean="0">
                <a:solidFill>
                  <a:srgbClr val="7030A0"/>
                </a:solidFill>
              </a:rPr>
              <a:t>designers</a:t>
            </a:r>
            <a:r>
              <a:rPr lang="en-US" sz="2800" dirty="0" smtClean="0"/>
              <a:t> to </a:t>
            </a:r>
            <a:r>
              <a:rPr lang="en-US" sz="2800" i="1" dirty="0" smtClean="0">
                <a:solidFill>
                  <a:srgbClr val="660033"/>
                </a:solidFill>
              </a:rPr>
              <a:t>create</a:t>
            </a:r>
            <a:r>
              <a:rPr lang="en-US" sz="2800" dirty="0" smtClean="0"/>
              <a:t> your own classes!</a:t>
            </a:r>
            <a:endParaRPr lang="en-US" sz="28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25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latin typeface="Britannic Bold" panose="020B0903060703020204" pitchFamily="34" charset="0"/>
              </a:rPr>
              <a:t>Advice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1534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800000"/>
                </a:solidFill>
              </a:rPr>
              <a:t>Important that you explore on your own after lecture!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OOP involves many concepts, </a:t>
            </a:r>
            <a:r>
              <a:rPr lang="en-US" sz="2400" u="sng" dirty="0"/>
              <a:t>too many to be covered in one or two lectures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8000"/>
                </a:solidFill>
              </a:rPr>
              <a:t>Hence, you cannot expect to learn everything in just one sitting. You probably need to re-visit the topics/concepts over and over again.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Additional materials may be introduced in tutorials/labs.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Attempt the practice exercises and the IVLE self-assessments</a:t>
            </a:r>
            <a:r>
              <a:rPr lang="en-US" sz="2400" dirty="0" smtClean="0"/>
              <a:t>. They are not graded.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Many of the practice exercises are simple exercises to test your understanding of the very </a:t>
            </a:r>
            <a:r>
              <a:rPr lang="en-US" sz="2000" dirty="0" smtClean="0"/>
              <a:t>basic – </a:t>
            </a:r>
            <a:r>
              <a:rPr lang="en-US" sz="2000" dirty="0" smtClean="0">
                <a:solidFill>
                  <a:srgbClr val="C00000"/>
                </a:solidFill>
              </a:rPr>
              <a:t>must do them!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Please post </a:t>
            </a:r>
            <a:r>
              <a:rPr lang="en-US" sz="2400" dirty="0">
                <a:solidFill>
                  <a:srgbClr val="0000FF"/>
                </a:solidFill>
              </a:rPr>
              <a:t>your queries on the IVLE forum</a:t>
            </a:r>
            <a:r>
              <a:rPr lang="en-US" sz="2400" dirty="0" smtClean="0">
                <a:solidFill>
                  <a:srgbClr val="0000FF"/>
                </a:solidFill>
              </a:rPr>
              <a:t>. Try not to email us, unless your queries are of private nature.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8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latin typeface="Britannic Bold" panose="020B0903060703020204" pitchFamily="34" charset="0"/>
              </a:rPr>
              <a:t>Misc.: Dr Java (1/3)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53400" cy="3886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hlinkClick r:id="rId3"/>
              </a:rPr>
              <a:t>http://drjava.sourceforge.net/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err="1"/>
              <a:t>DrJava</a:t>
            </a:r>
            <a:r>
              <a:rPr lang="en-US" sz="2800" dirty="0"/>
              <a:t> is a simple IDE you may use for practice on Java programming.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This is only for your own use. For sit-in labs, you will be given a special UNIX account and </a:t>
            </a:r>
            <a:r>
              <a:rPr lang="en-US" sz="2800" dirty="0">
                <a:solidFill>
                  <a:srgbClr val="C00000"/>
                </a:solidFill>
              </a:rPr>
              <a:t>you must work in the UNIX environment, using the vim editor</a:t>
            </a:r>
            <a:r>
              <a:rPr lang="en-US" sz="2800" dirty="0" smtClean="0"/>
              <a:t>. (Non-CS1010/CS1010J students please take note.)</a:t>
            </a:r>
            <a:endParaRPr lang="en-US" sz="28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7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latin typeface="Britannic Bold" panose="020B0903060703020204" pitchFamily="34" charset="0"/>
              </a:rPr>
              <a:t>Misc.: Dr Java (2/3)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1534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smtClean="0"/>
              <a:t>Running Week 1’s </a:t>
            </a:r>
            <a:r>
              <a:rPr lang="en-US" sz="2800" smtClean="0">
                <a:solidFill>
                  <a:srgbClr val="0000FF"/>
                </a:solidFill>
              </a:rPr>
              <a:t>TemperatureInteractive.java</a:t>
            </a: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8153400" cy="479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7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latin typeface="Britannic Bold" panose="020B0903060703020204" pitchFamily="34" charset="0"/>
              </a:rPr>
              <a:t>Misc.: Dr Java (3/3)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53400" cy="1905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/>
              <a:t>You may also type statements directly in the “Interactions” pane</a:t>
            </a:r>
          </a:p>
          <a:p>
            <a:pPr>
              <a:spcBef>
                <a:spcPts val="1200"/>
              </a:spcBef>
            </a:pPr>
            <a:r>
              <a:rPr lang="en-US" sz="2800"/>
              <a:t>Good for quick checks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r="12464"/>
          <a:stretch>
            <a:fillRect/>
          </a:stretch>
        </p:blipFill>
        <p:spPr bwMode="auto">
          <a:xfrm>
            <a:off x="233855" y="2779986"/>
            <a:ext cx="87630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18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4000" smtClean="0">
                <a:latin typeface="Britannic Bold" panose="020B0903060703020204" pitchFamily="34" charset="0"/>
              </a:rPr>
              <a:t>Recapitulation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077199" cy="5410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smtClean="0"/>
              <a:t>Compiling and running Java programs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Java program structure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Basic Java elements</a:t>
            </a:r>
          </a:p>
          <a:p>
            <a:pPr>
              <a:spcBef>
                <a:spcPts val="1200"/>
              </a:spcBef>
            </a:pPr>
            <a:r>
              <a:rPr lang="en-US" sz="2800" smtClean="0"/>
              <a:t>API: Scanner class, Math class</a:t>
            </a:r>
            <a:endParaRPr lang="en-US" sz="28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6263406" y="1724799"/>
            <a:ext cx="2672862" cy="4572000"/>
            <a:chOff x="6019799" y="1066800"/>
            <a:chExt cx="2895600" cy="4953000"/>
          </a:xfrm>
        </p:grpSpPr>
        <p:grpSp>
          <p:nvGrpSpPr>
            <p:cNvPr id="8" name="Group 7"/>
            <p:cNvGrpSpPr/>
            <p:nvPr/>
          </p:nvGrpSpPr>
          <p:grpSpPr>
            <a:xfrm>
              <a:off x="6134101" y="1066800"/>
              <a:ext cx="2667002" cy="1447800"/>
              <a:chOff x="6134101" y="1066800"/>
              <a:chExt cx="2667002" cy="14478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629400" y="1828800"/>
                <a:ext cx="1676400" cy="685800"/>
                <a:chOff x="6934200" y="2057400"/>
                <a:chExt cx="1676400" cy="685800"/>
              </a:xfrm>
            </p:grpSpPr>
            <p:sp>
              <p:nvSpPr>
                <p:cNvPr id="17" name="Flowchart: Document 16"/>
                <p:cNvSpPr/>
                <p:nvPr/>
              </p:nvSpPr>
              <p:spPr>
                <a:xfrm>
                  <a:off x="6934200" y="2057400"/>
                  <a:ext cx="1676400" cy="685800"/>
                </a:xfrm>
                <a:prstGeom prst="flowChartDocumen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934200" y="2133600"/>
                  <a:ext cx="1676400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/>
                    <a:t>HelloWorld.java</a:t>
                  </a:r>
                  <a:endParaRPr lang="en-SG" sz="1200" dirty="0"/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7467600" y="14478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134101" y="1066800"/>
                <a:ext cx="2667002" cy="381000"/>
                <a:chOff x="7010399" y="457200"/>
                <a:chExt cx="1905001" cy="381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7010399" y="457200"/>
                  <a:ext cx="1905000" cy="3810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010400" y="457200"/>
                  <a:ext cx="1905000" cy="30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Lucida Console" pitchFamily="49" charset="0"/>
                    </a:rPr>
                    <a:t>vim HelloWorld.java</a:t>
                  </a:r>
                  <a:endParaRPr lang="en-SG" sz="1200" dirty="0">
                    <a:latin typeface="Lucida Console" pitchFamily="49" charset="0"/>
                  </a:endParaRPr>
                </a:p>
              </p:txBody>
            </p:sp>
          </p:grpSp>
        </p:grpSp>
        <p:grpSp>
          <p:nvGrpSpPr>
            <p:cNvPr id="19" name="Group 18"/>
            <p:cNvGrpSpPr/>
            <p:nvPr/>
          </p:nvGrpSpPr>
          <p:grpSpPr>
            <a:xfrm>
              <a:off x="6019799" y="2514600"/>
              <a:ext cx="2895600" cy="1828800"/>
              <a:chOff x="6019799" y="2514600"/>
              <a:chExt cx="2895600" cy="182880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19799" y="2895600"/>
                <a:ext cx="2895600" cy="381000"/>
                <a:chOff x="6882453" y="3048000"/>
                <a:chExt cx="2160896" cy="3810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6967753" y="3048000"/>
                  <a:ext cx="1990300" cy="3810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882453" y="3048000"/>
                  <a:ext cx="2160896" cy="30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err="1" smtClean="0">
                      <a:latin typeface="Lucida Console" pitchFamily="49" charset="0"/>
                    </a:rPr>
                    <a:t>javac</a:t>
                  </a:r>
                  <a:r>
                    <a:rPr lang="en-US" sz="1200" smtClean="0">
                      <a:latin typeface="Lucida Console" pitchFamily="49" charset="0"/>
                    </a:rPr>
                    <a:t> HelloWorld.java</a:t>
                  </a:r>
                  <a:endParaRPr lang="en-SG" sz="1200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477000" y="3657600"/>
                <a:ext cx="1981200" cy="685800"/>
                <a:chOff x="4648200" y="2514600"/>
                <a:chExt cx="1981200" cy="685800"/>
              </a:xfrm>
            </p:grpSpPr>
            <p:sp>
              <p:nvSpPr>
                <p:cNvPr id="24" name="Flowchart: Document 23"/>
                <p:cNvSpPr/>
                <p:nvPr/>
              </p:nvSpPr>
              <p:spPr>
                <a:xfrm>
                  <a:off x="4800600" y="2514600"/>
                  <a:ext cx="1676400" cy="685800"/>
                </a:xfrm>
                <a:prstGeom prst="flowChartDocumen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648200" y="2590800"/>
                  <a:ext cx="1981200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/>
                    <a:t>HelloWorld.class</a:t>
                  </a:r>
                  <a:endParaRPr lang="en-SG" sz="1200" dirty="0"/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7467600" y="25146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467600" y="32766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324600" y="4343400"/>
              <a:ext cx="2209800" cy="1676400"/>
              <a:chOff x="6324600" y="4343400"/>
              <a:chExt cx="2209800" cy="167640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324600" y="4724400"/>
                <a:ext cx="2209800" cy="381000"/>
                <a:chOff x="6819900" y="3962400"/>
                <a:chExt cx="2209800" cy="3810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6819900" y="3962400"/>
                  <a:ext cx="2209800" cy="381000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819900" y="3962400"/>
                  <a:ext cx="2209800" cy="300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smtClean="0">
                      <a:latin typeface="Lucida Console" pitchFamily="49" charset="0"/>
                    </a:rPr>
                    <a:t>java HelloWorld</a:t>
                  </a:r>
                  <a:endParaRPr lang="en-SG" sz="1200" dirty="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6819900" y="5486400"/>
                <a:ext cx="1295400" cy="533400"/>
                <a:chOff x="5943600" y="4876800"/>
                <a:chExt cx="1295400" cy="533400"/>
              </a:xfrm>
            </p:grpSpPr>
            <p:sp>
              <p:nvSpPr>
                <p:cNvPr id="33" name="Flowchart: Alternate Process 32"/>
                <p:cNvSpPr/>
                <p:nvPr/>
              </p:nvSpPr>
              <p:spPr>
                <a:xfrm>
                  <a:off x="5943600" y="4876800"/>
                  <a:ext cx="1295400" cy="533400"/>
                </a:xfrm>
                <a:prstGeom prst="flowChartAlternateProcess">
                  <a:avLst/>
                </a:prstGeom>
                <a:solidFill>
                  <a:srgbClr val="CCFFC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057900" y="4974223"/>
                  <a:ext cx="1066800" cy="3000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output</a:t>
                  </a:r>
                  <a:endParaRPr lang="en-SG" sz="1200" dirty="0"/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7467600" y="43434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467600" y="5105400"/>
                <a:ext cx="0" cy="381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02857"/>
            <a:ext cx="5322249" cy="304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25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smtClean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4400" smtClean="0">
                <a:latin typeface="Britannic Bold" panose="020B0903060703020204" pitchFamily="34" charset="0"/>
              </a:rPr>
              <a:t> API (Revisit)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>
                <a:latin typeface="Calibri" pitchFamily="34" charset="0"/>
              </a:rPr>
              <a:t>Application Programming </a:t>
            </a:r>
            <a:r>
              <a:rPr lang="en-US" sz="3200" smtClean="0">
                <a:latin typeface="Calibri" pitchFamily="34" charset="0"/>
              </a:rPr>
              <a:t>Interface – Where you find service classes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652765"/>
            <a:ext cx="2590800" cy="18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2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Java Programmer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79398"/>
            <a:ext cx="1962150" cy="233362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35432" y="1139130"/>
            <a:ext cx="3984167" cy="3425853"/>
            <a:chOff x="435432" y="1139130"/>
            <a:chExt cx="3984167" cy="3425853"/>
          </a:xfrm>
        </p:grpSpPr>
        <p:grpSp>
          <p:nvGrpSpPr>
            <p:cNvPr id="8" name="Group 7"/>
            <p:cNvGrpSpPr/>
            <p:nvPr/>
          </p:nvGrpSpPr>
          <p:grpSpPr>
            <a:xfrm>
              <a:off x="435432" y="2311432"/>
              <a:ext cx="3984167" cy="2253551"/>
              <a:chOff x="435432" y="1721399"/>
              <a:chExt cx="3984167" cy="2253551"/>
            </a:xfrm>
          </p:grpSpPr>
          <p:sp>
            <p:nvSpPr>
              <p:cNvPr id="5" name="Rectangular Callout 4"/>
              <p:cNvSpPr/>
              <p:nvPr/>
            </p:nvSpPr>
            <p:spPr>
              <a:xfrm>
                <a:off x="435432" y="1721399"/>
                <a:ext cx="3984167" cy="2253551"/>
              </a:xfrm>
              <a:prstGeom prst="wedgeRectCallout">
                <a:avLst>
                  <a:gd name="adj1" fmla="val 77348"/>
                  <a:gd name="adj2" fmla="val -72350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858" y="1721399"/>
                <a:ext cx="3939313" cy="2253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1094015" y="1139130"/>
              <a:ext cx="2667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Calibri" panose="020F0502020204030204" pitchFamily="34" charset="0"/>
                </a:rPr>
                <a:t>API Specification</a:t>
              </a:r>
            </a:p>
            <a:p>
              <a:pPr algn="ctr"/>
              <a:r>
                <a:rPr lang="en-US" sz="2000">
                  <a:hlinkClick r:id="rId5"/>
                </a:rPr>
                <a:t>http://docs.oracle.com/javase/7/docs/api/</a:t>
              </a:r>
              <a:endParaRPr lang="en-US" sz="2000" i="1" smtClean="0">
                <a:latin typeface="Calibri" panose="020F0502020204030204" pitchFamily="34" charset="0"/>
              </a:endParaRPr>
            </a:p>
            <a:p>
              <a:pPr algn="ctr"/>
              <a:endParaRPr lang="en-US" sz="2000" i="1">
                <a:latin typeface="Calibri" panose="020F050202020403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00534" y="3352800"/>
            <a:ext cx="3810000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Last week: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Scanner </a:t>
            </a:r>
            <a:r>
              <a:rPr lang="en-US" sz="3200" dirty="0" smtClean="0"/>
              <a:t>class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String</a:t>
            </a:r>
            <a:r>
              <a:rPr lang="en-US" sz="3200" dirty="0" smtClean="0"/>
              <a:t> class</a:t>
            </a:r>
          </a:p>
          <a:p>
            <a:r>
              <a:rPr lang="en-US" sz="3200" dirty="0" smtClean="0">
                <a:solidFill>
                  <a:srgbClr val="C00000"/>
                </a:solidFill>
              </a:rPr>
              <a:t>Math</a:t>
            </a:r>
            <a:r>
              <a:rPr lang="en-US" sz="3200" dirty="0" smtClean="0"/>
              <a:t> class </a:t>
            </a:r>
          </a:p>
          <a:p>
            <a:endParaRPr lang="en-US" sz="1200" dirty="0" smtClean="0"/>
          </a:p>
          <a:p>
            <a:r>
              <a:rPr lang="en-US" sz="2400" i="1" dirty="0" smtClean="0"/>
              <a:t>And from now on, </a:t>
            </a:r>
            <a:br>
              <a:rPr lang="en-US" sz="2400" i="1" dirty="0" smtClean="0"/>
            </a:br>
            <a:r>
              <a:rPr lang="en-US" sz="2400" i="1" dirty="0" smtClean="0">
                <a:solidFill>
                  <a:srgbClr val="0000FF"/>
                </a:solidFill>
              </a:rPr>
              <a:t>many many more</a:t>
            </a:r>
            <a:r>
              <a:rPr lang="en-US" sz="2400" i="1" dirty="0" smtClean="0"/>
              <a:t>…</a:t>
            </a:r>
            <a:endParaRPr lang="en-US" sz="2400" i="1" dirty="0"/>
          </a:p>
        </p:txBody>
      </p:sp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4" b="25343"/>
          <a:stretch/>
        </p:blipFill>
        <p:spPr>
          <a:xfrm>
            <a:off x="7620000" y="3783896"/>
            <a:ext cx="840035" cy="363070"/>
          </a:xfrm>
          <a:prstGeom prst="rect">
            <a:avLst/>
          </a:prstGeom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4" b="25343"/>
          <a:stretch/>
        </p:blipFill>
        <p:spPr>
          <a:xfrm>
            <a:off x="7199982" y="4298021"/>
            <a:ext cx="840035" cy="363070"/>
          </a:xfrm>
          <a:prstGeom prst="rect">
            <a:avLst/>
          </a:prstGeom>
        </p:spPr>
      </p:pic>
      <p:pic>
        <p:nvPicPr>
          <p:cNvPr id="19" name="Picture 18">
            <a:hlinkClick r:id="rId9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4" b="25343"/>
          <a:stretch/>
        </p:blipFill>
        <p:spPr>
          <a:xfrm>
            <a:off x="7199982" y="4800600"/>
            <a:ext cx="840035" cy="363070"/>
          </a:xfrm>
          <a:prstGeom prst="rect">
            <a:avLst/>
          </a:prstGeom>
        </p:spPr>
      </p:pic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eaLnBrk="1" hangingPunct="1"/>
            <a:r>
              <a:rPr lang="en-US" sz="3600" u="sng" dirty="0" smtClean="0">
                <a:latin typeface="Britannic Bold" panose="020B0903060703020204" pitchFamily="34" charset="0"/>
              </a:rPr>
              <a:t>Scanner</a:t>
            </a:r>
            <a:r>
              <a:rPr lang="en-US" sz="3600" dirty="0" smtClean="0">
                <a:latin typeface="Britannic Bold" panose="020B0903060703020204" pitchFamily="34" charset="0"/>
              </a:rPr>
              <a:t> Class: Reading Inputs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68011" y="517788"/>
            <a:ext cx="11844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2800" smtClean="0">
                <a:solidFill>
                  <a:srgbClr val="C00000"/>
                </a:solidFill>
                <a:latin typeface="Britannic Bold" panose="020B0903060703020204" pitchFamily="34" charset="0"/>
              </a:rPr>
              <a:t>.</a:t>
            </a:r>
            <a:r>
              <a:rPr lang="en-US" sz="2800" smtClean="0">
                <a:solidFill>
                  <a:srgbClr val="000099"/>
                </a:solidFill>
                <a:latin typeface="Britannic Bold" panose="020B0903060703020204" pitchFamily="34" charset="0"/>
              </a:rPr>
              <a:t> API</a:t>
            </a:r>
            <a:endParaRPr lang="en-US" sz="280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000999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 smtClean="0"/>
              <a:t>API documentation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docs.oracle.com/javase/7/docs/api/java/util/Scanner.html</a:t>
            </a:r>
            <a:endParaRPr lang="en-US" sz="2000" dirty="0" smtClean="0"/>
          </a:p>
          <a:p>
            <a:pPr>
              <a:spcBef>
                <a:spcPts val="300"/>
              </a:spcBef>
            </a:pPr>
            <a:r>
              <a:rPr lang="en-US" sz="2400" dirty="0" smtClean="0"/>
              <a:t>For reading input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Import </a:t>
            </a:r>
            <a:r>
              <a:rPr lang="en-US" sz="2400" dirty="0" err="1" smtClean="0">
                <a:solidFill>
                  <a:srgbClr val="000099"/>
                </a:solidFill>
              </a:rPr>
              <a:t>java.util.Scanner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5143500" cy="381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1041" y="2777192"/>
            <a:ext cx="2209800" cy="1938992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next()</a:t>
            </a:r>
          </a:p>
          <a:p>
            <a:r>
              <a:rPr lang="en-US" sz="2400" smtClean="0"/>
              <a:t>nextDouble()</a:t>
            </a:r>
          </a:p>
          <a:p>
            <a:r>
              <a:rPr lang="en-US" sz="2400" smtClean="0"/>
              <a:t>nextInt()</a:t>
            </a:r>
          </a:p>
          <a:p>
            <a:r>
              <a:rPr lang="en-US" sz="2400" smtClean="0"/>
              <a:t>nextLine()</a:t>
            </a:r>
          </a:p>
          <a:p>
            <a:r>
              <a:rPr lang="en-US" sz="2400" smtClean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62955"/>
            <a:ext cx="2667000" cy="1938992"/>
          </a:xfrm>
          <a:prstGeom prst="rect">
            <a:avLst/>
          </a:prstGeom>
          <a:solidFill>
            <a:srgbClr val="FFCCFF"/>
          </a:solidFill>
          <a:ln>
            <a:solidFill>
              <a:srgbClr val="CC66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smtClean="0"/>
              <a:t>hasNext()</a:t>
            </a:r>
          </a:p>
          <a:p>
            <a:r>
              <a:rPr lang="en-US" sz="2400" smtClean="0"/>
              <a:t>hasNextDouble()</a:t>
            </a:r>
          </a:p>
          <a:p>
            <a:r>
              <a:rPr lang="en-US" sz="2400" smtClean="0"/>
              <a:t>hasNextInt()</a:t>
            </a:r>
          </a:p>
          <a:p>
            <a:r>
              <a:rPr lang="en-US" sz="2400" smtClean="0"/>
              <a:t>hasNextLine()</a:t>
            </a:r>
          </a:p>
          <a:p>
            <a:r>
              <a:rPr lang="en-US" sz="2400" smtClean="0"/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12721" y="1720692"/>
            <a:ext cx="6126479" cy="2995492"/>
            <a:chOff x="2712721" y="1720692"/>
            <a:chExt cx="6126479" cy="2995492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2712721" y="2074635"/>
              <a:ext cx="2514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276600" y="2286000"/>
              <a:ext cx="1752601" cy="2430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724400" y="1720692"/>
              <a:ext cx="4114800" cy="70788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Note Java naming convention</a:t>
              </a:r>
            </a:p>
            <a:p>
              <a:r>
                <a:rPr lang="en-US" sz="2000" smtClean="0"/>
                <a:t>Method names – </a:t>
              </a:r>
              <a:r>
                <a:rPr lang="en-US" sz="2000" smtClean="0">
                  <a:solidFill>
                    <a:srgbClr val="C00000"/>
                  </a:solidFill>
                </a:rPr>
                <a:t>lowerCamelCase</a:t>
              </a:r>
              <a:endParaRPr lang="en-US" sz="2000">
                <a:solidFill>
                  <a:srgbClr val="C00000"/>
                </a:solidFill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1828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SG" smtClean="0"/>
              <a:t>[CS1020 Lecture : OOP Part 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theme/theme1.xml><?xml version="1.0" encoding="utf-8"?>
<a:theme xmlns:a="http://schemas.openxmlformats.org/drawingml/2006/main" name="1_L1 - Basic of C++">
  <a:themeElements>
    <a:clrScheme name="Custom 5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002672"/>
      </a:hlink>
      <a:folHlink>
        <a:srgbClr val="2870FE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24025</TotalTime>
  <Words>3321</Words>
  <Application>Microsoft Office PowerPoint</Application>
  <PresentationFormat>On-screen Show (4:3)</PresentationFormat>
  <Paragraphs>781</Paragraphs>
  <Slides>56</Slides>
  <Notes>56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1_L1 - Basic of C++</vt:lpstr>
      <vt:lpstr>CS1020 Lecture Note #3: Object Oriented Programming (OOP) Part 1 – User Mode</vt:lpstr>
      <vt:lpstr>Objectives</vt:lpstr>
      <vt:lpstr>References</vt:lpstr>
      <vt:lpstr>Outline (1/2)</vt:lpstr>
      <vt:lpstr>Outline (2/2)</vt:lpstr>
      <vt:lpstr>1. Recapitulation</vt:lpstr>
      <vt:lpstr>2. API (Revisit)</vt:lpstr>
      <vt:lpstr>Java Programmer</vt:lpstr>
      <vt:lpstr>Scanner Class: Reading Inputs</vt:lpstr>
      <vt:lpstr>Scanner Class: Demo (1/2)</vt:lpstr>
      <vt:lpstr>Scanner Class: Demo (2/2)</vt:lpstr>
      <vt:lpstr>Scanner Class: For CodeCrunch</vt:lpstr>
      <vt:lpstr>String Class: Representation in Text</vt:lpstr>
      <vt:lpstr>String Class: Demo (1/2)</vt:lpstr>
      <vt:lpstr>String Class: Demo (2/2)</vt:lpstr>
      <vt:lpstr>String Class: Comparing strings</vt:lpstr>
      <vt:lpstr>Math Class: Performing Computation</vt:lpstr>
      <vt:lpstr>Math Class: Demo</vt:lpstr>
      <vt:lpstr>Practice Exercises</vt:lpstr>
      <vt:lpstr>3. OOP Concepts</vt:lpstr>
      <vt:lpstr>Modifiers</vt:lpstr>
      <vt:lpstr>Class vs Instance methods (1/4)</vt:lpstr>
      <vt:lpstr>Class vs Instance methods (2/4)</vt:lpstr>
      <vt:lpstr>Class vs Instance methods (3/4)</vt:lpstr>
      <vt:lpstr>Class vs Instance methods (4/4)</vt:lpstr>
      <vt:lpstr>Class methods in String class</vt:lpstr>
      <vt:lpstr>Constructors (1/2)</vt:lpstr>
      <vt:lpstr>Constructors (2/2)</vt:lpstr>
      <vt:lpstr>Overloading</vt:lpstr>
      <vt:lpstr>4. More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Mistake</vt:lpstr>
      <vt:lpstr>Practice Exercises</vt:lpstr>
      <vt:lpstr>FAQ</vt:lpstr>
      <vt:lpstr>5.  Abstraction and Information Hiding</vt:lpstr>
      <vt:lpstr>What is Abstraction?</vt:lpstr>
      <vt:lpstr>Procedural Abstraction</vt:lpstr>
      <vt:lpstr>Summary</vt:lpstr>
      <vt:lpstr>Advice</vt:lpstr>
      <vt:lpstr>Misc.: Dr Java (1/3)</vt:lpstr>
      <vt:lpstr>Misc.: Dr Java (2/3)</vt:lpstr>
      <vt:lpstr>Misc.: Dr Java (3/3)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Tan Tuck Choy</cp:lastModifiedBy>
  <cp:revision>1647</cp:revision>
  <dcterms:created xsi:type="dcterms:W3CDTF">2005-08-26T05:24:28Z</dcterms:created>
  <dcterms:modified xsi:type="dcterms:W3CDTF">2016-01-08T02:11:23Z</dcterms:modified>
</cp:coreProperties>
</file>