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20" r:id="rId4"/>
    <p:sldId id="294" r:id="rId5"/>
    <p:sldId id="327" r:id="rId6"/>
    <p:sldId id="342" r:id="rId7"/>
    <p:sldId id="26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299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3300"/>
    <a:srgbClr val="800080"/>
    <a:srgbClr val="FFC000"/>
    <a:srgbClr val="F2EE98"/>
    <a:srgbClr val="FFFFFF"/>
    <a:srgbClr val="660066"/>
    <a:srgbClr val="F6B922"/>
    <a:srgbClr val="EEE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56" d="100"/>
          <a:sy n="56" d="100"/>
        </p:scale>
        <p:origin x="7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mtClean="0">
              <a:solidFill>
                <a:schemeClr val="tx1"/>
              </a:solidFill>
            </a:rPr>
            <a:t>Book</a:t>
          </a:r>
          <a:endParaRPr lang="en-US" sz="280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CS1020 website </a:t>
          </a:r>
          <a:r>
            <a:rPr lang="en-US" sz="28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smtClean="0">
              <a:solidFill>
                <a:schemeClr val="tx1"/>
              </a:solidFill>
            </a:rPr>
            <a:t> </a:t>
          </a:r>
          <a:endParaRPr lang="en-US" sz="2200" baseline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 dirty="0" smtClean="0">
              <a:solidFill>
                <a:schemeClr val="tx1"/>
              </a:solidFill>
              <a:latin typeface="+mn-lt"/>
            </a:rPr>
            <a:t>Generics: </a:t>
          </a:r>
          <a:r>
            <a:rPr lang="en-US" sz="2200" baseline="0" dirty="0" smtClean="0">
              <a:solidFill>
                <a:schemeClr val="tx1"/>
              </a:solidFill>
              <a:latin typeface="+mn-lt"/>
            </a:rPr>
            <a:t>Chapter 9, Section 9.4, pages 499 to 507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73982" y="61"/>
          <a:ext cx="6355663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Book</a:t>
          </a:r>
          <a:endParaRPr lang="en-US" sz="2800" kern="120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b="1" kern="1200" baseline="0" dirty="0" smtClean="0">
              <a:solidFill>
                <a:schemeClr val="tx1"/>
              </a:solidFill>
              <a:latin typeface="+mn-lt"/>
            </a:rPr>
            <a:t>Generics: </a:t>
          </a: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Chapter 9, Section 9.4, pages 499 to 507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>
            <a:solidFill>
              <a:schemeClr val="tx1"/>
            </a:solidFill>
            <a:latin typeface="+mn-lt"/>
          </a:endParaRPr>
        </a:p>
      </dsp:txBody>
      <dsp:txXfrm rot="10800000">
        <a:off x="1531257" y="61"/>
        <a:ext cx="5798388" cy="2229100"/>
      </dsp:txXfrm>
    </dsp:sp>
    <dsp:sp modelId="{E9C254D0-7C86-4675-AC1B-555179EDDE6F}">
      <dsp:nvSpPr>
        <dsp:cNvPr id="0" name=""/>
        <dsp:cNvSpPr/>
      </dsp:nvSpPr>
      <dsp:spPr>
        <a:xfrm>
          <a:off x="276239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73982" y="2779409"/>
          <a:ext cx="6355663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CS1020 website </a:t>
          </a:r>
          <a:r>
            <a:rPr lang="en-US" sz="2800" kern="12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smtClean="0">
              <a:solidFill>
                <a:schemeClr val="tx1"/>
              </a:solidFill>
            </a:rPr>
            <a:t> </a:t>
          </a:r>
          <a:endParaRPr lang="en-US" sz="2200" kern="1200" baseline="0">
            <a:solidFill>
              <a:schemeClr val="tx1"/>
            </a:solidFill>
          </a:endParaRPr>
        </a:p>
      </dsp:txBody>
      <dsp:txXfrm rot="10800000">
        <a:off x="1434814" y="2779409"/>
        <a:ext cx="5894831" cy="1843328"/>
      </dsp:txXfrm>
    </dsp:sp>
    <dsp:sp modelId="{71E86C86-047A-4D09-AAD2-F51B4E8AD96C}">
      <dsp:nvSpPr>
        <dsp:cNvPr id="0" name=""/>
        <dsp:cNvSpPr/>
      </dsp:nvSpPr>
      <dsp:spPr>
        <a:xfrm>
          <a:off x="276239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9/1/2016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Generics</a:t>
            </a:r>
            <a:endParaRPr lang="en-US" sz="44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182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IntPair</a:t>
            </a:r>
            <a:r>
              <a:rPr lang="en-US" dirty="0" smtClean="0"/>
              <a:t> class idea can be easily extended to other data types: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, etc.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resultant code would be almost the same!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229600" cy="341632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StringPair {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b="1" dirty="0" smtClean="0">
                <a:latin typeface="Courier New" pitchFamily="49" charset="0"/>
              </a:rPr>
              <a:t> String first, second;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StringPair( String a, String b ) {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	first = a;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	second = b;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 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 getFirst() {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first;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 getSecond() {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</a:rPr>
              <a:t>second;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3276600"/>
            <a:ext cx="9906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1816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4864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048000"/>
            <a:ext cx="2743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cs typeface="Courier New" pitchFamily="49" charset="0"/>
              </a:rPr>
              <a:t>Only differences are the data type declarations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</a:t>
            </a:r>
            <a:r>
              <a:rPr lang="en-US" sz="3600" dirty="0" smtClean="0">
                <a:latin typeface="Britannic Bold" panose="020B0903060703020204" pitchFamily="34" charset="0"/>
              </a:rPr>
              <a:t> Observation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Important restriction: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 generic type can be substituted by </a:t>
            </a:r>
            <a:r>
              <a:rPr lang="en-US" sz="2200" dirty="0" smtClean="0">
                <a:solidFill>
                  <a:srgbClr val="0000FF"/>
                </a:solidFill>
              </a:rPr>
              <a:t>reference data type only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Hence, </a:t>
            </a:r>
            <a:r>
              <a:rPr lang="en-US" sz="2200" dirty="0" smtClean="0">
                <a:solidFill>
                  <a:srgbClr val="C00000"/>
                </a:solidFill>
              </a:rPr>
              <a:t>primitive data types are NOT allowed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Need to use wrapper class for primitive data type </a:t>
            </a:r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8200" y="990601"/>
            <a:ext cx="7848600" cy="3428999"/>
            <a:chOff x="838200" y="990601"/>
            <a:chExt cx="7848600" cy="3428999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838200" y="990601"/>
              <a:ext cx="7848600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Pair &lt;T&gt; {</a:t>
              </a:r>
              <a:endParaRPr lang="en-US" b="1" i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first,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Pair(T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000" y="4114800"/>
              <a:ext cx="1295400" cy="3048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Pair.java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2363821" y="959796"/>
            <a:ext cx="5334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 smtClean="0">
                <a:latin typeface="Britannic Bold" panose="020B0903060703020204" pitchFamily="34" charset="0"/>
              </a:rPr>
              <a:t>The </a:t>
            </a:r>
            <a:r>
              <a:rPr lang="en-US" sz="3600" dirty="0" smtClean="0">
                <a:latin typeface="Britannic Bold" panose="020B0903060703020204" pitchFamily="34" charset="0"/>
              </a:rPr>
              <a:t>Generic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85800" y="4800600"/>
            <a:ext cx="80772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The formal generic type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2600" dirty="0" smtClean="0"/>
              <a:t> is substituted with the actual data type supplied by the user: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effect is similar to generating a new version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n-US" sz="2000" dirty="0" smtClean="0"/>
              <a:t> class, where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/>
              <a:t> is substituted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838200"/>
            <a:ext cx="8001000" cy="3907274"/>
            <a:chOff x="457200" y="914400"/>
            <a:chExt cx="8001000" cy="390727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57200" y="1066800"/>
              <a:ext cx="8001000" cy="3754874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</a:rPr>
                <a:t>TestGenericPair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 Pair&lt;Integer&gt; twoInt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</a:rPr>
                <a:t>Pair&lt;Integer&gt;(-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 Pair&lt;String&gt; twoStr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Pair&lt;String&gt;(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"Turing"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"Alan"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// You can have pair of any reference data types!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		// Print out the integer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smtClean="0">
                  <a:latin typeface="Courier New" pitchFamily="49" charset="0"/>
                </a:rPr>
                <a:t>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"Integer pair: (" </a:t>
              </a:r>
              <a:r>
                <a:rPr lang="en-US" sz="1600" b="1" dirty="0" smtClean="0">
                  <a:latin typeface="Courier New" pitchFamily="49" charset="0"/>
                </a:rPr>
                <a:t>+ twoInt.getFirst()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         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 smtClean="0">
                  <a:latin typeface="Courier New" pitchFamily="49" charset="0"/>
                </a:rPr>
                <a:t>+ twoInt.getSecond()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 smtClean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		// Print out the String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smtClean="0">
                  <a:latin typeface="Courier New" pitchFamily="49" charset="0"/>
                </a:rPr>
                <a:t>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"String pair: (" </a:t>
              </a:r>
              <a:r>
                <a:rPr lang="en-US" sz="1600" b="1" dirty="0" smtClean="0">
                  <a:latin typeface="Courier New" pitchFamily="49" charset="0"/>
                </a:rPr>
                <a:t>+ twoStr.getFirst()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         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 smtClean="0">
                  <a:latin typeface="Courier New" pitchFamily="49" charset="0"/>
                </a:rPr>
                <a:t>+ twoStr.getSecond()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9144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TestGenericPair.java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1728281" y="1810966"/>
            <a:ext cx="1151106" cy="2707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00017" y="1810968"/>
            <a:ext cx="1167319" cy="2707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31522" y="2037945"/>
            <a:ext cx="1087877" cy="29669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0" y="2037944"/>
            <a:ext cx="980872" cy="3161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 smtClean="0">
                <a:latin typeface="Britannic Bold" panose="020B0903060703020204" pitchFamily="34" charset="0"/>
              </a:rPr>
              <a:t>Using </a:t>
            </a:r>
            <a:r>
              <a:rPr lang="en-US" sz="3600" dirty="0" smtClean="0">
                <a:latin typeface="Britannic Bold" panose="020B0903060703020204" pitchFamily="34" charset="0"/>
              </a:rPr>
              <a:t>the Generic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20" name="Content Placeholder 7"/>
          <p:cNvSpPr>
            <a:spLocks noGrp="1"/>
          </p:cNvSpPr>
          <p:nvPr>
            <p:ph idx="1"/>
          </p:nvPr>
        </p:nvSpPr>
        <p:spPr>
          <a:xfrm>
            <a:off x="759178" y="1066800"/>
            <a:ext cx="7927622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following statement invokes </a:t>
            </a:r>
            <a:r>
              <a:rPr lang="en-US" sz="2400" dirty="0" smtClean="0">
                <a:solidFill>
                  <a:srgbClr val="0000FF"/>
                </a:solidFill>
              </a:rPr>
              <a:t>autoboxing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6858000" cy="33855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0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Pair&lt;Integer&gt; twoInt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 smtClean="0">
                <a:latin typeface="Courier New" pitchFamily="49" charset="0"/>
              </a:rPr>
              <a:t>Pair&lt;Integer&gt;(-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20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762000" y="2057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200" kern="0" dirty="0" smtClean="0"/>
              <a:t> objects are expected for the constructor, but  -5 and 20, of primitive type </a:t>
            </a:r>
            <a:r>
              <a:rPr lang="en-US" sz="22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kern="0" dirty="0" smtClean="0"/>
              <a:t>, are accepted.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200" b="1" i="1" dirty="0" smtClean="0">
                <a:solidFill>
                  <a:srgbClr val="0000FF"/>
                </a:solidFill>
              </a:rPr>
              <a:t>Autoboxing</a:t>
            </a:r>
            <a:r>
              <a:rPr lang="en-SG" sz="2200" dirty="0" smtClean="0"/>
              <a:t> is the automatic conversion that the Java compiler makes between the primitive types and their corresponding object wrapper classes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The primitive values -5 and 20 are converted to objects of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The Java compiler applies autoboxing when a primitive value is</a:t>
            </a:r>
            <a:r>
              <a:rPr lang="en-SG" sz="2400" dirty="0" smtClean="0"/>
              <a:t>:</a:t>
            </a:r>
            <a:endParaRPr lang="en-US" sz="2400" kern="0" dirty="0" smtClean="0"/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Passed as a parameter to a method that expects an object of the corresponding wrapper class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kern="0" dirty="0" smtClean="0"/>
              <a:t>Assigned to a variable of the correspond wrapper class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1.4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Autoboxing</a:t>
            </a:r>
            <a:r>
              <a:rPr lang="en-US" sz="3600" dirty="0" smtClean="0">
                <a:latin typeface="Britannic Bold" panose="020B0903060703020204" pitchFamily="34" charset="0"/>
              </a:rPr>
              <a:t>/unboxing </a:t>
            </a:r>
            <a:r>
              <a:rPr lang="en-US" sz="3600" dirty="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85800" y="1066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smtClean="0"/>
              <a:t>Converting an object of a wrapper type (e.g.: </a:t>
            </a:r>
            <a:r>
              <a:rPr lang="en-SG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SG" sz="2400" dirty="0" smtClean="0">
                <a:solidFill>
                  <a:srgbClr val="C00000"/>
                </a:solidFill>
              </a:rPr>
              <a:t>) </a:t>
            </a:r>
            <a:r>
              <a:rPr lang="en-SG" sz="2400" dirty="0" smtClean="0"/>
              <a:t>to its corresponding primitive (e.g: </a:t>
            </a:r>
            <a:r>
              <a:rPr lang="en-SG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400" dirty="0" smtClean="0"/>
              <a:t>) value is called </a:t>
            </a:r>
            <a:r>
              <a:rPr lang="en-SG" sz="2400" dirty="0" smtClean="0">
                <a:solidFill>
                  <a:srgbClr val="0000FF"/>
                </a:solidFill>
              </a:rPr>
              <a:t>unboxing</a:t>
            </a:r>
            <a:r>
              <a:rPr lang="en-SG" sz="2400" dirty="0" smtClean="0"/>
              <a:t>. 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smtClean="0"/>
              <a:t>The Java compiler applies unboxing when an object of a wrapper class is: 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Passed as a parameter to a method that expects a value of the corresponding primitive type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Assigned to a variable of the corresponding primitive type</a:t>
            </a:r>
            <a:endParaRPr lang="en-US" sz="2000" kern="0" dirty="0" smtClean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95400" y="4038600"/>
            <a:ext cx="53340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Integer(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unboxing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Integer intObj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1600" b="1" dirty="0" smtClean="0">
                <a:latin typeface="Courier New" pitchFamily="49" charset="0"/>
              </a:rPr>
              <a:t>; 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 = " </a:t>
            </a:r>
            <a:r>
              <a:rPr lang="en-US" sz="1600" b="1" dirty="0" smtClean="0">
                <a:latin typeface="Courier New" pitchFamily="49" charset="0"/>
              </a:rPr>
              <a:t>+ i);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"intObj = " </a:t>
            </a:r>
            <a:r>
              <a:rPr lang="en-US" sz="1600" b="1" dirty="0" smtClean="0">
                <a:latin typeface="Courier New" pitchFamily="49" charset="0"/>
              </a:rPr>
              <a:t>+ intObj);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5334000" cy="830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Integer b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</a:rPr>
              <a:t>; 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(a ==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267200"/>
            <a:ext cx="18288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= 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intObj =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5334000"/>
            <a:ext cx="1828800" cy="3810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1.4 </a:t>
            </a:r>
            <a:r>
              <a:rPr lang="en-US" sz="3600" dirty="0" err="1" smtClean="0">
                <a:latin typeface="Britannic Bold" panose="020B0903060703020204" pitchFamily="34" charset="0"/>
              </a:rPr>
              <a:t>Autoboxing</a:t>
            </a:r>
            <a:r>
              <a:rPr lang="en-US" sz="3600" dirty="0" smtClean="0">
                <a:latin typeface="Britannic Bold" panose="020B0903060703020204" pitchFamily="34" charset="0"/>
              </a:rPr>
              <a:t>/unboxing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21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We can have more than one generic type in a generic class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Let’s modify the generic pair class such that: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 smtClean="0"/>
              <a:t>Each pair can have two values of </a:t>
            </a:r>
            <a:r>
              <a:rPr lang="en-US" sz="2100" b="1" dirty="0" smtClean="0"/>
              <a:t>different data types</a:t>
            </a:r>
            <a:endParaRPr lang="en-US" sz="21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" y="2590800"/>
            <a:ext cx="8229600" cy="3702617"/>
            <a:chOff x="457200" y="990601"/>
            <a:chExt cx="8229600" cy="3702617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457200" y="990601"/>
              <a:ext cx="8229600" cy="3600986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NewPair &lt;S,T&gt; {</a:t>
              </a:r>
              <a:endParaRPr lang="en-US" b="1" i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 first;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NewPair(S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 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4343401"/>
              <a:ext cx="1524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NewPair.java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72000" y="281940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 smtClean="0"/>
              <a:t>You can have multiple generic data types.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cs typeface="Courier New" pitchFamily="49" charset="0"/>
              </a:rPr>
              <a:t>Convention: </a:t>
            </a:r>
            <a:r>
              <a:rPr lang="en-US" sz="1600" dirty="0" smtClean="0">
                <a:cs typeface="Courier New" pitchFamily="49" charset="0"/>
              </a:rPr>
              <a:t>Use single uppercase letters for generic data types.</a:t>
            </a:r>
          </a:p>
        </p:txBody>
      </p:sp>
      <p:sp>
        <p:nvSpPr>
          <p:cNvPr id="45" name="Oval 44"/>
          <p:cNvSpPr/>
          <p:nvPr/>
        </p:nvSpPr>
        <p:spPr>
          <a:xfrm>
            <a:off x="2400300" y="2590800"/>
            <a:ext cx="800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1.5 </a:t>
            </a:r>
            <a:r>
              <a:rPr lang="en-US" sz="3600" dirty="0" smtClean="0">
                <a:latin typeface="Britannic Bold" panose="020B0903060703020204" pitchFamily="34" charset="0"/>
              </a:rPr>
              <a:t>The </a:t>
            </a:r>
            <a:r>
              <a:rPr lang="en-US" sz="3600" dirty="0" smtClean="0">
                <a:latin typeface="Britannic Bold" panose="020B0903060703020204" pitchFamily="34" charset="0"/>
              </a:rPr>
              <a:t>Generic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8229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0000FF"/>
                </a:solidFill>
              </a:rPr>
              <a:t>NewPair</a:t>
            </a:r>
            <a:r>
              <a:rPr lang="en-US" sz="2800" dirty="0" smtClean="0"/>
              <a:t> class is now very flexible!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Can be used in many ways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762000"/>
            <a:ext cx="8001000" cy="3183255"/>
            <a:chOff x="533400" y="838200"/>
            <a:chExt cx="8001000" cy="3183255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001000" cy="29546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b="1" dirty="0" smtClean="0">
                  <a:latin typeface="Courier New" pitchFamily="49" charset="0"/>
                </a:rPr>
                <a:t>TestNewGenericPair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    NewPair&lt;String, Integer&gt; someone =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			new </a:t>
              </a:r>
              <a:r>
                <a:rPr lang="en-US" b="1" dirty="0" smtClean="0">
                  <a:latin typeface="Courier New" pitchFamily="49" charset="0"/>
                </a:rPr>
                <a:t>NewPair&lt;String, Integer&gt;(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"James Gosling"</a:t>
              </a:r>
              <a:r>
                <a:rPr lang="en-US" b="1" dirty="0" smtClean="0">
                  <a:latin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55</a:t>
              </a:r>
              <a:r>
                <a:rPr lang="en-US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	System.out.println(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"Name: " </a:t>
              </a:r>
              <a:r>
                <a:rPr lang="en-US" b="1" dirty="0" smtClean="0">
                  <a:latin typeface="Courier New" pitchFamily="49" charset="0"/>
                </a:rPr>
                <a:t>+ someone.getFirst());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	System.out.println(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"Age: " </a:t>
              </a:r>
              <a:r>
                <a:rPr lang="en-US" b="1" dirty="0" smtClean="0">
                  <a:latin typeface="Courier New" pitchFamily="49" charset="0"/>
                </a:rPr>
                <a:t>+ someone.getSecond());</a:t>
              </a:r>
              <a:endParaRPr lang="en-US" b="1" dirty="0" smtClean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8382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TestNewGenericPair.java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3000" y="3505200"/>
            <a:ext cx="32766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 James Gosling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Age: 55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62200" y="1939159"/>
            <a:ext cx="2362200" cy="3153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1.5 </a:t>
            </a:r>
            <a:r>
              <a:rPr lang="en-US" sz="3600" dirty="0" smtClean="0">
                <a:latin typeface="Britannic Bold" panose="020B0903060703020204" pitchFamily="34" charset="0"/>
              </a:rPr>
              <a:t>Using </a:t>
            </a:r>
            <a:r>
              <a:rPr lang="en-US" sz="3600" dirty="0" smtClean="0">
                <a:latin typeface="Britannic Bold" panose="020B0903060703020204" pitchFamily="34" charset="0"/>
              </a:rPr>
              <a:t>the Generic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Caution: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Generics are useful when the code remains unchanged other than differences in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When you declare a generic class/method, make sure that </a:t>
            </a:r>
            <a:r>
              <a:rPr lang="en-US" u="sng" dirty="0" smtClean="0"/>
              <a:t>the code is valid for all possible data types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Additional Java Generics topics (not covered):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Generic methods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Bounded generic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Wildcard generic data types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1.6</a:t>
            </a:r>
            <a:r>
              <a:rPr lang="en-US" sz="3600" dirty="0" smtClean="0">
                <a:latin typeface="Britannic Bold" panose="020B0903060703020204" pitchFamily="34" charset="0"/>
              </a:rPr>
              <a:t> Summary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538912"/>
            <a:ext cx="1981200" cy="136525"/>
          </a:xfrm>
        </p:spPr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 smtClean="0"/>
              <a:t>5: Generics]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/>
              <a:t>Generics: </a:t>
            </a:r>
            <a:r>
              <a:rPr lang="en-SG" sz="3200" dirty="0" smtClean="0"/>
              <a:t>Allowing operations not be to tied to a specific data type.</a:t>
            </a:r>
            <a:endParaRPr lang="en-S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521305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5029200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509588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0.</a:t>
            </a:r>
            <a:r>
              <a:rPr lang="en-US" sz="2400" dirty="0" smtClean="0"/>
              <a:t>	</a:t>
            </a: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Generics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1.1</a:t>
            </a:r>
            <a:r>
              <a:rPr lang="en-US" sz="2400" dirty="0"/>
              <a:t>	Motivation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1.2</a:t>
            </a:r>
            <a:r>
              <a:rPr lang="en-US" sz="2400" dirty="0"/>
              <a:t>	Example: The </a:t>
            </a:r>
            <a:r>
              <a:rPr lang="en-US" sz="2400" b="1" dirty="0" err="1"/>
              <a:t>IntPair</a:t>
            </a:r>
            <a:r>
              <a:rPr lang="en-US" sz="2400" dirty="0"/>
              <a:t> Class (non-generic)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1.3</a:t>
            </a:r>
            <a:r>
              <a:rPr lang="en-US" sz="2400" dirty="0"/>
              <a:t>	The Generic </a:t>
            </a:r>
            <a:r>
              <a:rPr lang="en-US" sz="2400" b="1" dirty="0"/>
              <a:t>Pair</a:t>
            </a:r>
            <a:r>
              <a:rPr lang="en-US" sz="2400" dirty="0"/>
              <a:t> Class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.4</a:t>
            </a:r>
            <a:r>
              <a:rPr lang="en-US" sz="2400" dirty="0"/>
              <a:t>	</a:t>
            </a:r>
            <a:r>
              <a:rPr lang="en-US" sz="2400" dirty="0" err="1"/>
              <a:t>Autoboxing</a:t>
            </a:r>
            <a:r>
              <a:rPr lang="en-US" sz="2400" dirty="0"/>
              <a:t>/unboxing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.5</a:t>
            </a:r>
            <a:r>
              <a:rPr lang="en-US" sz="2400" dirty="0"/>
              <a:t>	The Generic </a:t>
            </a:r>
            <a:r>
              <a:rPr lang="en-US" sz="2400" b="1" dirty="0" err="1"/>
              <a:t>NewPair</a:t>
            </a:r>
            <a:r>
              <a:rPr lang="en-US" sz="2400" dirty="0"/>
              <a:t> Class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.6</a:t>
            </a:r>
            <a:r>
              <a:rPr lang="en-US" sz="2400" dirty="0"/>
              <a:t>	</a:t>
            </a:r>
            <a:r>
              <a:rPr lang="en-US" sz="2400" dirty="0" smtClean="0"/>
              <a:t>Summary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smtClean="0">
                <a:solidFill>
                  <a:srgbClr val="C00000"/>
                </a:solidFill>
                <a:latin typeface="Britannic Bold" panose="020B0903060703020204" pitchFamily="34" charset="0"/>
              </a:rPr>
              <a:t>0.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explored OOP concepts learned in week 2 in more details (</a:t>
            </a:r>
            <a:r>
              <a:rPr lang="en-US" sz="2800" dirty="0" smtClean="0">
                <a:solidFill>
                  <a:srgbClr val="C00000"/>
                </a:solidFill>
              </a:rPr>
              <a:t>constructors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overloading methods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class and instance methods</a:t>
            </a:r>
            <a:r>
              <a:rPr lang="en-US" sz="2800" dirty="0" smtClean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week 3, we learned some new OOP concepts (</a:t>
            </a:r>
            <a:r>
              <a:rPr lang="en-US" sz="2800" dirty="0" smtClean="0">
                <a:solidFill>
                  <a:srgbClr val="C00000"/>
                </a:solidFill>
              </a:rPr>
              <a:t>encapsulation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accessors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mutators</a:t>
            </a:r>
            <a:r>
              <a:rPr lang="en-US" sz="2800" dirty="0" smtClean="0"/>
              <a:t>, “</a:t>
            </a:r>
            <a:r>
              <a:rPr lang="en-US" sz="2800" dirty="0" smtClean="0">
                <a:solidFill>
                  <a:srgbClr val="C00000"/>
                </a:solidFill>
              </a:rPr>
              <a:t>this</a:t>
            </a:r>
            <a:r>
              <a:rPr lang="en-US" sz="2800" dirty="0" smtClean="0"/>
              <a:t>” reference, </a:t>
            </a:r>
            <a:r>
              <a:rPr lang="en-US" sz="2800" dirty="0" smtClean="0">
                <a:solidFill>
                  <a:srgbClr val="C00000"/>
                </a:solidFill>
              </a:rPr>
              <a:t>overriding methods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UML</a:t>
            </a:r>
            <a:r>
              <a:rPr lang="en-US" sz="2800" dirty="0" smtClean="0"/>
              <a:t> was introduced to represent OO components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</a:t>
            </a:r>
            <a:r>
              <a:rPr lang="en-US" sz="4400" dirty="0" smtClean="0">
                <a:latin typeface="Britannic Bold" panose="020B0903060703020204" pitchFamily="34" charset="0"/>
              </a:rPr>
              <a:t>Generics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Allowing operation on objects of various types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029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There are programming solutions that are applicable to a wide range of </a:t>
            </a:r>
            <a:r>
              <a:rPr lang="en-US" sz="2600" dirty="0" smtClean="0">
                <a:solidFill>
                  <a:srgbClr val="0000FF"/>
                </a:solidFill>
              </a:rPr>
              <a:t>different data types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code is exactly the same other than the data type declarations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In C, there is no easy way to exploit the similarity: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You need a separate implementation for each data type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In Java, you can make use of </a:t>
            </a:r>
            <a:r>
              <a:rPr lang="en-US" sz="2600" b="1" dirty="0" smtClean="0">
                <a:solidFill>
                  <a:srgbClr val="660066"/>
                </a:solidFill>
              </a:rPr>
              <a:t>generic programming</a:t>
            </a:r>
            <a:r>
              <a:rPr lang="en-US" sz="2600" dirty="0" smtClean="0">
                <a:solidFill>
                  <a:srgbClr val="660066"/>
                </a:solidFill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 mechanism to specify solution </a:t>
            </a:r>
            <a:r>
              <a:rPr lang="en-US" sz="2400" u="sng" dirty="0" smtClean="0"/>
              <a:t>without</a:t>
            </a:r>
            <a:r>
              <a:rPr lang="en-US" sz="2400" dirty="0" smtClean="0"/>
              <a:t> tying it down to a specific data type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1.1 </a:t>
            </a:r>
            <a:r>
              <a:rPr lang="en-US" sz="3600" dirty="0" smtClean="0">
                <a:latin typeface="Britannic Bold" panose="020B0903060703020204" pitchFamily="34" charset="0"/>
              </a:rPr>
              <a:t>Motivation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152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Let’s define a class to: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Store a pair of integers, e.g.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74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-123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Many usages, can represent 2D coordinates, range (min to max), height and weight, etc.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2514600"/>
            <a:ext cx="6477000" cy="3291721"/>
            <a:chOff x="1295400" y="2514600"/>
            <a:chExt cx="6477000" cy="329172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295400" y="2667000"/>
              <a:ext cx="6477000" cy="3139321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b="1" dirty="0" smtClean="0">
                  <a:latin typeface="Courier New" pitchFamily="49" charset="0"/>
                </a:rPr>
                <a:t> {</a:t>
              </a:r>
              <a:endPara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endParaRPr lang="en-US" sz="1200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 int </a:t>
              </a:r>
              <a:r>
                <a:rPr lang="en-US" b="1" dirty="0" smtClean="0">
                  <a:latin typeface="Courier New" pitchFamily="49" charset="0"/>
                </a:rPr>
                <a:t>first, second;</a:t>
              </a:r>
            </a:p>
            <a:p>
              <a:pPr eaLnBrk="0" hangingPunct="0"/>
              <a:endParaRPr lang="en-US" sz="1200" b="1" dirty="0" smtClean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 dirty="0" smtClean="0">
                  <a:latin typeface="Courier New" pitchFamily="49" charset="0"/>
                </a:rPr>
                <a:t>IntPair(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a,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b) {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  first = a;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  second = b;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}</a:t>
              </a:r>
            </a:p>
            <a:p>
              <a:pPr eaLnBrk="0" hangingPunct="0"/>
              <a:endParaRPr lang="en-US" sz="1200" b="1" dirty="0" smtClean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 smtClean="0">
                  <a:latin typeface="Courier New" pitchFamily="49" charset="0"/>
                </a:rPr>
                <a:t>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</a:rPr>
                <a:t> first; }</a:t>
              </a: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 smtClean="0">
                  <a:latin typeface="Courier New" pitchFamily="49" charset="0"/>
                </a:rPr>
                <a:t>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</a:rPr>
                <a:t> second; }</a:t>
              </a:r>
              <a:endPara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2514600"/>
              <a:ext cx="1752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IntPair.java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10550" y="228600"/>
            <a:ext cx="883345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Eg</a:t>
            </a:r>
            <a:r>
              <a:rPr lang="en-US" sz="3600" dirty="0" smtClean="0">
                <a:latin typeface="Britannic Bold" panose="020B0903060703020204" pitchFamily="34" charset="0"/>
              </a:rPr>
              <a:t>: The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600" dirty="0" smtClean="0">
                <a:latin typeface="Britannic Bold" panose="020B0903060703020204" pitchFamily="34" charset="0"/>
              </a:rPr>
              <a:t> Class (non-generic)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914400"/>
            <a:ext cx="8077200" cy="5447645"/>
            <a:chOff x="533400" y="914400"/>
            <a:chExt cx="8077200" cy="5447645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544764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This program uses the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class to create an object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containing the lower and upper limits of a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We then use it to check that the input data fall within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that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java.util.Scanner;</a:t>
              </a:r>
              <a:endParaRPr lang="en-US" sz="16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TestIntPair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 smtClean="0">
                  <a:latin typeface="Courier New" pitchFamily="49" charset="0"/>
                </a:rPr>
                <a:t>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 smtClean="0">
                  <a:latin typeface="Courier New" pitchFamily="49" charset="0"/>
                </a:rPr>
                <a:t> range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IntPair(-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Scanner</a:t>
              </a:r>
              <a:r>
                <a:rPr lang="en-US" sz="1600" b="1" dirty="0" smtClean="0">
                  <a:latin typeface="Courier New" pitchFamily="49" charset="0"/>
                </a:rPr>
                <a:t>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Scanner(System.in);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input;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do</a:t>
              </a:r>
              <a:r>
                <a:rPr lang="en-US" sz="1600" b="1" dirty="0" smtClean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"Enter a number in (%d to %d):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</a:rPr>
                <a:t>,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                   range.getFirst(), range.getSecond());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input = sc.nextInt();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 smtClean="0">
                  <a:latin typeface="Courier New" pitchFamily="49" charset="0"/>
                </a:rPr>
                <a:t>( input &lt; range.getFirst() ||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input &gt; range.getSecond() 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0" y="58674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TestIntPair.java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14800" y="1676400"/>
            <a:ext cx="4800600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 </a:t>
            </a:r>
            <a:r>
              <a:rPr lang="en-US" sz="3200" dirty="0" smtClean="0">
                <a:latin typeface="Britannic Bold" panose="020B0903060703020204" pitchFamily="34" charset="0"/>
              </a:rPr>
              <a:t>Using </a:t>
            </a:r>
            <a:r>
              <a:rPr lang="en-US" sz="3200" dirty="0" smtClean="0">
                <a:latin typeface="Britannic Bold" panose="020B0903060703020204" pitchFamily="34" charset="0"/>
              </a:rPr>
              <a:t>the </a:t>
            </a:r>
            <a:r>
              <a:rPr lang="en-US" sz="32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200" dirty="0" smtClean="0">
                <a:latin typeface="Britannic Bold" panose="020B0903060703020204" pitchFamily="34" charset="0"/>
              </a:rPr>
              <a:t> Class (non-generic)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4379</TotalTime>
  <Words>1141</Words>
  <Application>Microsoft Office PowerPoint</Application>
  <PresentationFormat>On-screen Show (4:3)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Britannic Bold</vt:lpstr>
      <vt:lpstr>Calibri</vt:lpstr>
      <vt:lpstr>Courier New</vt:lpstr>
      <vt:lpstr>Garamond</vt:lpstr>
      <vt:lpstr>Verdana</vt:lpstr>
      <vt:lpstr>Wingdings</vt:lpstr>
      <vt:lpstr>Wingdings 2</vt:lpstr>
      <vt:lpstr>L1 - Basic of C++</vt:lpstr>
      <vt:lpstr>CS1020 Data Structures and Algorithms I Lecture Note #5</vt:lpstr>
      <vt:lpstr>Objective</vt:lpstr>
      <vt:lpstr>References</vt:lpstr>
      <vt:lpstr>Outline</vt:lpstr>
      <vt:lpstr>0. Recapitulation</vt:lpstr>
      <vt:lpstr>1 Generics</vt:lpstr>
      <vt:lpstr>1.1 Motivation</vt:lpstr>
      <vt:lpstr>1.2 Eg: The IntPair Class (non-generic)</vt:lpstr>
      <vt:lpstr>1.2 Using the IntPair Class (non-generic)</vt:lpstr>
      <vt:lpstr>1.2 Observation</vt:lpstr>
      <vt:lpstr>1.3 The Generic Pair Class</vt:lpstr>
      <vt:lpstr>1.3 Using the Generic Pair Class</vt:lpstr>
      <vt:lpstr>1.4 Autoboxing/unboxing (1/2)</vt:lpstr>
      <vt:lpstr>1.4 Autoboxing/unboxing (2/2)</vt:lpstr>
      <vt:lpstr>1.5 The Generic NewPair Class</vt:lpstr>
      <vt:lpstr>1.5 Using the Generic NewPair Class</vt:lpstr>
      <vt:lpstr>1.6 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594</cp:revision>
  <dcterms:created xsi:type="dcterms:W3CDTF">2010-12-15T06:17:08Z</dcterms:created>
  <dcterms:modified xsi:type="dcterms:W3CDTF">2016-01-09T08:00:13Z</dcterms:modified>
</cp:coreProperties>
</file>