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3" r:id="rId3"/>
    <p:sldId id="320" r:id="rId4"/>
    <p:sldId id="343" r:id="rId5"/>
    <p:sldId id="341" r:id="rId6"/>
    <p:sldId id="37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4" r:id="rId21"/>
    <p:sldId id="367" r:id="rId22"/>
    <p:sldId id="370" r:id="rId23"/>
    <p:sldId id="371" r:id="rId24"/>
    <p:sldId id="372" r:id="rId25"/>
    <p:sldId id="373" r:id="rId26"/>
    <p:sldId id="299" r:id="rId2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0000FF"/>
    <a:srgbClr val="993300"/>
    <a:srgbClr val="800080"/>
    <a:srgbClr val="FFC000"/>
    <a:srgbClr val="F2EE98"/>
    <a:srgbClr val="FFFFFF"/>
    <a:srgbClr val="660066"/>
    <a:srgbClr val="F6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89474" autoAdjust="0"/>
  </p:normalViewPr>
  <p:slideViewPr>
    <p:cSldViewPr>
      <p:cViewPr varScale="1">
        <p:scale>
          <a:sx n="81" d="100"/>
          <a:sy n="81" d="100"/>
        </p:scale>
        <p:origin x="-96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CS1020 website </a:t>
          </a:r>
          <a:r>
            <a:rPr lang="en-US" sz="28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smtClean="0">
              <a:solidFill>
                <a:schemeClr val="tx1"/>
              </a:solidFill>
            </a:rPr>
            <a:t> </a:t>
          </a:r>
          <a:endParaRPr lang="en-US" sz="2200" baseline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0" presStyleCnt="1" custScaleX="85735" custScaleY="84277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0" presStyleCnt="1" custScaleX="112604" custScaleY="72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33C5F-1D81-4079-906C-3900D65FF27C}" srcId="{C862E928-676D-428E-8E83-FEAED208C0F7}" destId="{15A46DDB-42AA-4BBF-AE75-5C9F19A8EE95}" srcOrd="0" destOrd="0" parTransId="{1487AE3B-E410-4684-A690-44AC20879B64}" sibTransId="{00B4D831-1A32-4AD0-84AF-8AFC1A48E7F9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4A3D0315-2AF2-427B-AD25-3792B6C01E6E}" type="presParOf" srcId="{92EE76E5-3762-43F0-B701-FDC1B9155319}" destId="{432ED7D5-1CA3-470E-B9D4-49E90AF170FE}" srcOrd="0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8B78-4801-4BFE-9764-C472D8A97954}">
      <dsp:nvSpPr>
        <dsp:cNvPr id="0" name=""/>
        <dsp:cNvSpPr/>
      </dsp:nvSpPr>
      <dsp:spPr>
        <a:xfrm rot="10800000">
          <a:off x="1397700" y="1346205"/>
          <a:ext cx="5934221" cy="193038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553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CS1020 website </a:t>
          </a:r>
          <a:r>
            <a:rPr lang="en-US" sz="2800" kern="12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kern="1200" baseline="0" smtClean="0">
              <a:solidFill>
                <a:schemeClr val="tx1"/>
              </a:solidFill>
            </a:rPr>
            <a:t> </a:t>
          </a:r>
          <a:endParaRPr lang="en-US" sz="2200" kern="1200" baseline="0">
            <a:solidFill>
              <a:schemeClr val="tx1"/>
            </a:solidFill>
          </a:endParaRPr>
        </a:p>
      </dsp:txBody>
      <dsp:txXfrm rot="10800000">
        <a:off x="1880297" y="1346205"/>
        <a:ext cx="5451624" cy="1930388"/>
      </dsp:txXfrm>
    </dsp:sp>
    <dsp:sp modelId="{71E86C86-047A-4D09-AAD2-F51B4E8AD96C}">
      <dsp:nvSpPr>
        <dsp:cNvPr id="0" name=""/>
        <dsp:cNvSpPr/>
      </dsp:nvSpPr>
      <dsp:spPr>
        <a:xfrm>
          <a:off x="134017" y="1193796"/>
          <a:ext cx="2273876" cy="22352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15/1/2016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4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3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5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3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8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6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9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60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3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4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6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0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4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209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smtClean="0"/>
              <a:t>[CS1020 Lecture 4: Collection of Data]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practic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#6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 and </a:t>
            </a:r>
            <a:r>
              <a:rPr lang="en-US" sz="4400" dirty="0" err="1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en-US" sz="44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0" name="Group 3"/>
          <p:cNvGrpSpPr/>
          <p:nvPr/>
        </p:nvGrpSpPr>
        <p:grpSpPr>
          <a:xfrm>
            <a:off x="760931" y="2209800"/>
            <a:ext cx="8002069" cy="1676399"/>
            <a:chOff x="914401" y="2074985"/>
            <a:chExt cx="3138872" cy="1524001"/>
          </a:xfrm>
        </p:grpSpPr>
        <p:sp>
          <p:nvSpPr>
            <p:cNvPr id="11" name="Rectangle 10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//Declaration of a Vector reference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Vector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myVector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i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//Initialize a empty Vector object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myVector = new Vector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762001" y="1066800"/>
            <a:ext cx="8001000" cy="1066800"/>
            <a:chOff x="914401" y="2133600"/>
            <a:chExt cx="3124199" cy="1524001"/>
          </a:xfrm>
        </p:grpSpPr>
        <p:sp>
          <p:nvSpPr>
            <p:cNvPr id="15" name="Rectangle 14"/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/>
                <a:t>PACKAGE</a:t>
              </a:r>
              <a:endParaRPr lang="en-US" sz="1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sz="2000" b="1" i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java.util.Vector;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dirty="0" smtClean="0"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0931" y="4191001"/>
          <a:ext cx="8002069" cy="190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28"/>
                <a:gridCol w="6581141"/>
              </a:tblGrid>
              <a:tr h="42902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Method Summary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35457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 smtClean="0">
                          <a:latin typeface="Courier New" pitchFamily="49" charset="0"/>
                          <a:cs typeface="Courier New" pitchFamily="49" charset="0"/>
                        </a:rPr>
                        <a:t>isEmpty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Tests if this vector has no components.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0514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>
                          <a:latin typeface="Courier New" pitchFamily="49" charset="0"/>
                          <a:cs typeface="Courier New" pitchFamily="49" charset="0"/>
                        </a:rPr>
                        <a:t>size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Returns </a:t>
                      </a: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the number of components in this vector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914400"/>
          <a:ext cx="83058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89"/>
                <a:gridCol w="7063811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Method Summary (continued)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o)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/>
                        <a:t> Appends the specified element to the end of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index, </a:t>
                      </a: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Inserts </a:t>
                      </a:r>
                      <a:r>
                        <a:rPr lang="en-SG" dirty="0"/>
                        <a:t>the specified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Removes </a:t>
                      </a:r>
                      <a:r>
                        <a:rPr lang="en-SG" dirty="0"/>
                        <a:t>the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Removes </a:t>
                      </a:r>
                      <a:r>
                        <a:rPr lang="en-SG" dirty="0"/>
                        <a:t>the first occurrence of the specified element in this Vector If the Vector does not contain the element, it is unchanged.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Returns </a:t>
                      </a:r>
                      <a:r>
                        <a:rPr lang="en-SG" dirty="0"/>
                        <a:t>the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indexOf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elem) 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Searches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for the first 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occurrence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of the given argument, testing for equality using the equals method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contains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Tests </a:t>
                      </a:r>
                      <a:r>
                        <a:rPr lang="en-SG" dirty="0"/>
                        <a:t>if the specified object is a component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762000"/>
            <a:ext cx="8001000" cy="5723156"/>
            <a:chOff x="762000" y="762000"/>
            <a:chExt cx="8001000" cy="5723156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762000" y="914400"/>
              <a:ext cx="8001000" cy="55707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</a:rPr>
                <a:t> java.util.Vector;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 smtClean="0">
                  <a:latin typeface="Courier New" pitchFamily="49" charset="0"/>
                </a:rPr>
                <a:t> TestVector {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Vector&lt;String&gt; courses;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</a:rPr>
                <a:t> Vector&lt;String&gt;();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courses.add(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"CS1020"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courses.add(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"CS1010"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courses.add(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"CS2010"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System.out.println(courses);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"At index 0: " </a:t>
              </a:r>
              <a:r>
                <a:rPr lang="en-US" sz="1600" b="1" dirty="0" smtClean="0">
                  <a:latin typeface="Courier New" pitchFamily="49" charset="0"/>
                </a:rPr>
                <a:t>+ courses.get(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));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 </a:t>
              </a:r>
              <a:r>
                <a:rPr lang="en-US" sz="1600" b="1" dirty="0" smtClean="0">
                  <a:latin typeface="Courier New" pitchFamily="49" charset="0"/>
                </a:rPr>
                <a:t>(courses.contains(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"CS1020"</a:t>
              </a:r>
              <a:r>
                <a:rPr lang="en-US" sz="1600" b="1" dirty="0" smtClean="0">
                  <a:latin typeface="Courier New" pitchFamily="49" charset="0"/>
                </a:rPr>
                <a:t>))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"CS1020 is in courses"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courses.remove(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"CS1020"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for </a:t>
              </a:r>
              <a:r>
                <a:rPr lang="en-US" sz="1600" b="1" dirty="0" smtClean="0">
                  <a:latin typeface="Courier New" pitchFamily="49" charset="0"/>
                </a:rPr>
                <a:t>(String c: courses)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System.out.println(c);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81800" y="762000"/>
              <a:ext cx="18288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TestVector.java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67400" y="1295400"/>
            <a:ext cx="3124200" cy="1600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[CS1010, CS1020, CS2010]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At index 0: CS1010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CS1020 is in courses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CS1010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CS2010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5029200" y="3276600"/>
            <a:ext cx="3581400" cy="533400"/>
          </a:xfrm>
          <a:prstGeom prst="borderCallout2">
            <a:avLst>
              <a:gd name="adj1" fmla="val 18750"/>
              <a:gd name="adj2" fmla="val -227"/>
              <a:gd name="adj3" fmla="val 18750"/>
              <a:gd name="adj4" fmla="val -13618"/>
              <a:gd name="adj5" fmla="val 101539"/>
              <a:gd name="adj6" fmla="val -31645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Vector class has a nice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toString() </a:t>
            </a:r>
            <a:r>
              <a:rPr lang="en-US" sz="1600" dirty="0" smtClean="0">
                <a:solidFill>
                  <a:schemeClr val="tx1"/>
                </a:solidFill>
              </a:rPr>
              <a:t>method that prints all elements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4953000" y="5715000"/>
            <a:ext cx="3581400" cy="533400"/>
          </a:xfrm>
          <a:prstGeom prst="borderCallout2">
            <a:avLst>
              <a:gd name="adj1" fmla="val 18751"/>
              <a:gd name="adj2" fmla="val 154"/>
              <a:gd name="adj3" fmla="val 18750"/>
              <a:gd name="adj4" fmla="val -9046"/>
              <a:gd name="adj5" fmla="val -26899"/>
              <a:gd name="adj6" fmla="val -2074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enhanced for-loop is applicable to </a:t>
            </a:r>
            <a:r>
              <a:rPr lang="en-US" sz="1600" dirty="0" smtClean="0">
                <a:solidFill>
                  <a:srgbClr val="C00000"/>
                </a:solidFill>
              </a:rPr>
              <a:t>Vector</a:t>
            </a:r>
            <a:r>
              <a:rPr lang="en-US" sz="1600" dirty="0" smtClean="0">
                <a:solidFill>
                  <a:schemeClr val="tx1"/>
                </a:solidFill>
              </a:rPr>
              <a:t> objects too!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</a:t>
            </a:r>
            <a:r>
              <a:rPr lang="en-US" sz="4400" dirty="0" err="1" smtClean="0">
                <a:latin typeface="Britannic Bold" panose="020B0903060703020204" pitchFamily="34" charset="0"/>
              </a:rPr>
              <a:t>ArrayList</a:t>
            </a:r>
            <a:r>
              <a:rPr lang="en-US" sz="4400" dirty="0" smtClean="0">
                <a:latin typeface="Britannic Bold" panose="020B0903060703020204" pitchFamily="34" charset="0"/>
              </a:rPr>
              <a:t> class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Another class for dynamic-size arrays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Introduction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5626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/>
              <a:t>Java offers an </a:t>
            </a:r>
            <a:r>
              <a:rPr lang="en-US" sz="2600" dirty="0" err="1" smtClean="0">
                <a:solidFill>
                  <a:srgbClr val="0000FF"/>
                </a:solidFill>
              </a:rPr>
              <a:t>ArrayList</a:t>
            </a:r>
            <a:r>
              <a:rPr lang="en-US" sz="2600" b="1" dirty="0" smtClean="0"/>
              <a:t> </a:t>
            </a:r>
            <a:r>
              <a:rPr lang="en-US" sz="2600" dirty="0" smtClean="0"/>
              <a:t>class to provide similar features as </a:t>
            </a:r>
            <a:r>
              <a:rPr lang="en-US" sz="2600" dirty="0" smtClean="0">
                <a:solidFill>
                  <a:srgbClr val="0000FF"/>
                </a:solidFill>
              </a:rPr>
              <a:t>Vector</a:t>
            </a:r>
            <a:r>
              <a:rPr lang="en-US" sz="26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Dynamic size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expands or shrinks automatically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Generic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allows any reference data types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Useful predefined methods 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Similarities: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Both are index-based and use an array internally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Both maintain insertion order of element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So, what are the differences between </a:t>
            </a:r>
            <a:r>
              <a:rPr lang="en-US" sz="2600" dirty="0" smtClean="0">
                <a:solidFill>
                  <a:srgbClr val="0000FF"/>
                </a:solidFill>
              </a:rPr>
              <a:t>Vector</a:t>
            </a:r>
            <a:r>
              <a:rPr lang="en-US" sz="2600" dirty="0" smtClean="0"/>
              <a:t> and </a:t>
            </a:r>
            <a:r>
              <a:rPr lang="en-US" sz="2600" dirty="0" err="1" smtClean="0">
                <a:solidFill>
                  <a:srgbClr val="0000FF"/>
                </a:solidFill>
              </a:rPr>
              <a:t>ArrayList</a:t>
            </a:r>
            <a:r>
              <a:rPr lang="en-US" sz="26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This is one of the most frequently asked questions, and at interviews!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Introduction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001000" cy="5334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/>
              <a:t>Differences </a:t>
            </a:r>
            <a:r>
              <a:rPr lang="en-US" sz="2400" dirty="0" smtClean="0"/>
              <a:t>between </a:t>
            </a:r>
            <a:r>
              <a:rPr lang="en-US" sz="2400" dirty="0" smtClean="0">
                <a:solidFill>
                  <a:srgbClr val="0000FF"/>
                </a:solidFill>
              </a:rPr>
              <a:t>Vector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0000FF"/>
                </a:solidFill>
              </a:rPr>
              <a:t>ArrayList</a:t>
            </a:r>
            <a:r>
              <a:rPr lang="en-US" sz="2600" dirty="0" smtClean="0"/>
              <a:t> </a:t>
            </a:r>
            <a:endParaRPr lang="en-US" sz="2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447800"/>
          <a:ext cx="6934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43"/>
                <a:gridCol w="33163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ArrayList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Since </a:t>
                      </a:r>
                      <a:r>
                        <a:rPr lang="en-US" baseline="0" dirty="0" smtClean="0"/>
                        <a:t>JDK 1.0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Since JDK</a:t>
                      </a:r>
                      <a:r>
                        <a:rPr lang="en-US" baseline="0" dirty="0" smtClean="0"/>
                        <a:t> 1.2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Synchronised</a:t>
                      </a:r>
                      <a:r>
                        <a:rPr lang="en-US" dirty="0" smtClean="0"/>
                        <a:t> * (thread-safe)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synchronised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Slower (price</a:t>
                      </a:r>
                      <a:r>
                        <a:rPr lang="en-US" baseline="0" dirty="0" smtClean="0"/>
                        <a:t> of synchronisation)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 (</a:t>
                      </a:r>
                      <a:r>
                        <a:rPr lang="en-US" dirty="0" smtClean="0">
                          <a:sym typeface="Symbol"/>
                        </a:rPr>
                        <a:t>20 – 30%)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Expansion:</a:t>
                      </a:r>
                      <a:r>
                        <a:rPr lang="en-US" baseline="0" dirty="0" smtClean="0"/>
                        <a:t> default to double the size of its array (can be set)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Expansion: increases</a:t>
                      </a:r>
                      <a:r>
                        <a:rPr lang="en-US" baseline="0" dirty="0" smtClean="0"/>
                        <a:t> its size by </a:t>
                      </a:r>
                      <a:r>
                        <a:rPr lang="en-US" dirty="0" smtClean="0">
                          <a:sym typeface="Symbol"/>
                        </a:rPr>
                        <a:t></a:t>
                      </a:r>
                      <a:r>
                        <a:rPr lang="en-US" baseline="0" dirty="0" smtClean="0"/>
                        <a:t>50%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338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lang="en-US" sz="2600" kern="0" dirty="0" smtClean="0"/>
              <a:t> is preferred if you do not need </a:t>
            </a:r>
            <a:r>
              <a:rPr lang="en-US" sz="2600" kern="0" dirty="0" err="1" smtClean="0"/>
              <a:t>synchronisation</a:t>
            </a:r>
            <a:endParaRPr lang="en-US" sz="2600" kern="0" dirty="0" smtClean="0"/>
          </a:p>
          <a:p>
            <a:pPr marL="800100" lvl="1" indent="-342900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kern="0" dirty="0" smtClean="0"/>
              <a:t>Java supports multiple threads, and these threads may read from/write to the same variables, objects and resources. </a:t>
            </a:r>
            <a:r>
              <a:rPr lang="en-US" sz="2100" kern="0" dirty="0" err="1" smtClean="0"/>
              <a:t>Synchronisation</a:t>
            </a:r>
            <a:r>
              <a:rPr lang="en-US" sz="2100" kern="0" dirty="0" smtClean="0"/>
              <a:t> is a mechanism to ensure that Java thread can execute an object’s </a:t>
            </a:r>
            <a:r>
              <a:rPr lang="en-US" sz="2100" kern="0" dirty="0" err="1" smtClean="0"/>
              <a:t>synchronised</a:t>
            </a:r>
            <a:r>
              <a:rPr lang="en-US" sz="2100" kern="0" dirty="0" smtClean="0"/>
              <a:t> methods one at a time.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using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kern="0" dirty="0" smtClean="0"/>
              <a:t>/</a:t>
            </a:r>
            <a:r>
              <a:rPr kumimoji="0" lang="en-US" sz="26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always try to initialise to the largest capacity that your program will need, since expanding the array is costly.</a:t>
            </a:r>
          </a:p>
          <a:p>
            <a:pPr marL="800100" lvl="1" indent="-342900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300" kern="0" noProof="0" dirty="0" smtClean="0">
                <a:latin typeface="+mn-lt"/>
                <a:cs typeface="+mn-cs"/>
              </a:rPr>
              <a:t>Array expansion: allocate a larger array and copy contents of old array to </a:t>
            </a:r>
            <a:r>
              <a:rPr lang="en-US" sz="2300" kern="0" dirty="0" smtClean="0">
                <a:latin typeface="+mn-lt"/>
                <a:cs typeface="+mn-cs"/>
              </a:rPr>
              <a:t>the </a:t>
            </a:r>
            <a:r>
              <a:rPr lang="en-US" sz="2300" kern="0" noProof="0" dirty="0" smtClean="0">
                <a:latin typeface="+mn-lt"/>
                <a:cs typeface="+mn-cs"/>
              </a:rPr>
              <a:t>new one</a:t>
            </a:r>
            <a:endParaRPr kumimoji="0" lang="en-US" sz="23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r="21379"/>
          <a:stretch>
            <a:fillRect/>
          </a:stretch>
        </p:blipFill>
        <p:spPr bwMode="auto">
          <a:xfrm>
            <a:off x="162582" y="1018000"/>
            <a:ext cx="8686800" cy="46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921328" y="3567546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838201" y="2209800"/>
            <a:ext cx="7924800" cy="1676399"/>
            <a:chOff x="914401" y="2074985"/>
            <a:chExt cx="3138872" cy="1524001"/>
          </a:xfrm>
        </p:grpSpPr>
        <p:sp>
          <p:nvSpPr>
            <p:cNvPr id="9" name="Rectangle 8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//Declaration of a ArrayList reference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ArrayList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myArrayList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i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//Initialize a empty ArrayList object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myArrayList = new 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839269" y="1066800"/>
            <a:ext cx="7923731" cy="1066800"/>
            <a:chOff x="914401" y="2133600"/>
            <a:chExt cx="3124199" cy="1524001"/>
          </a:xfrm>
        </p:grpSpPr>
        <p:sp>
          <p:nvSpPr>
            <p:cNvPr id="15" name="Rectangle 14"/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/>
                <a:t>PACKAGE</a:t>
              </a:r>
              <a:endParaRPr lang="en-US" sz="1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sz="2000" b="1" i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java.util.ArrayList;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dirty="0" smtClean="0"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8200" y="4191001"/>
          <a:ext cx="7924800" cy="190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207"/>
                <a:gridCol w="6517593"/>
              </a:tblGrid>
              <a:tr h="42902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Method Summary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35457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 smtClean="0">
                          <a:latin typeface="Courier New" pitchFamily="49" charset="0"/>
                          <a:cs typeface="Courier New" pitchFamily="49" charset="0"/>
                        </a:rPr>
                        <a:t>isEmpty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Returns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SG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if this list</a:t>
                      </a: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 contains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no element.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0514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>
                          <a:latin typeface="Courier New" pitchFamily="49" charset="0"/>
                          <a:cs typeface="Courier New" pitchFamily="49" charset="0"/>
                        </a:rPr>
                        <a:t>size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Returns </a:t>
                      </a: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the number of </a:t>
                      </a: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elements </a:t>
                      </a: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in this </a:t>
                      </a: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list.</a:t>
                      </a:r>
                      <a:endParaRPr lang="en-SG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914400"/>
          <a:ext cx="8153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934200"/>
              </a:tblGrid>
              <a:tr h="371959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Method Summary (continued)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e)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/>
                        <a:t> Appends the specified element to the end of this </a:t>
                      </a:r>
                      <a:r>
                        <a:rPr lang="en-SG" dirty="0" smtClean="0"/>
                        <a:t>list.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index, </a:t>
                      </a: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Inserts </a:t>
                      </a:r>
                      <a:r>
                        <a:rPr lang="en-SG" dirty="0"/>
                        <a:t>the specified element at the specified position in this </a:t>
                      </a:r>
                      <a:r>
                        <a:rPr lang="en-SG" dirty="0" smtClean="0"/>
                        <a:t>list.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Removes </a:t>
                      </a:r>
                      <a:r>
                        <a:rPr lang="en-SG" dirty="0"/>
                        <a:t>the element at the specified position in this </a:t>
                      </a:r>
                      <a:r>
                        <a:rPr lang="en-SG" dirty="0" smtClean="0"/>
                        <a:t>list.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9898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Removes </a:t>
                      </a:r>
                      <a:r>
                        <a:rPr lang="en-SG" dirty="0"/>
                        <a:t>the first occurrence of the specified element </a:t>
                      </a:r>
                      <a:r>
                        <a:rPr lang="en-SG" dirty="0" smtClean="0"/>
                        <a:t>from this list, if it is present.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Returns </a:t>
                      </a:r>
                      <a:r>
                        <a:rPr lang="en-SG" dirty="0"/>
                        <a:t>the element at the specified position in this </a:t>
                      </a:r>
                      <a:r>
                        <a:rPr lang="en-SG" dirty="0" smtClean="0"/>
                        <a:t>list.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9898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indexOf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o) 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Returns</a:t>
                      </a:r>
                      <a:r>
                        <a:rPr lang="en-SG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the index of 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the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first 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occurrence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of the 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specified</a:t>
                      </a:r>
                      <a:r>
                        <a:rPr lang="en-SG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element in this list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or -1 if this list does not contain the element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contains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Returns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SG" baseline="0" dirty="0" smtClean="0"/>
                        <a:t> if this list contains the specified element</a:t>
                      </a:r>
                      <a:r>
                        <a:rPr lang="en-SG" dirty="0" smtClean="0"/>
                        <a:t>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762000"/>
            <a:ext cx="8153400" cy="5169158"/>
            <a:chOff x="609600" y="762000"/>
            <a:chExt cx="8153400" cy="5169158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01675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</a:rPr>
                <a:t>java.util.ArrayList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</a:rPr>
                <a:t> java.util.Scanner;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TestArrayList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Scanner(System.in);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ArrayList&lt;Integer&gt; list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ArrayList&lt;Integer&gt;();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System.out.println(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list of integers, press ctrl-d to end."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(sc.hasNext())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list.add(sc.nextInt());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System.out.println(list); 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using ArrayList's toString()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Move first value to last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list.add(list.remove(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System.out.println(list); 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762000"/>
              <a:ext cx="19812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TestArrayList.java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105400" y="3200400"/>
            <a:ext cx="3505200" cy="2590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/>
              <a:t>Output: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a list ... to end.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31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26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  <a:p>
            <a:r>
              <a:rPr lang="en-US" sz="1600" i="1" dirty="0" smtClean="0">
                <a:cs typeface="Courier New" pitchFamily="49" charset="0"/>
              </a:rPr>
              <a:t>(user pressed ctrl-d here)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[31, 17, -5, 26, 50]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[17, -5, 26, 50, 31]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r>
              <a:rPr lang="en-SG" dirty="0" smtClean="0"/>
              <a:t>[CS1020 Lecture 6: Vector and </a:t>
            </a:r>
            <a:r>
              <a:rPr lang="en-SG" dirty="0" err="1" smtClean="0"/>
              <a:t>ArrayList</a:t>
            </a:r>
            <a:r>
              <a:rPr lang="en-SG" dirty="0" smtClean="0"/>
              <a:t>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752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Using the </a:t>
            </a:r>
            <a:r>
              <a:rPr lang="en-SG" sz="3200" dirty="0" smtClean="0">
                <a:solidFill>
                  <a:srgbClr val="0033CC"/>
                </a:solidFill>
              </a:rPr>
              <a:t>Vector</a:t>
            </a:r>
            <a:r>
              <a:rPr lang="en-SG" sz="3200" dirty="0" smtClean="0"/>
              <a:t> and </a:t>
            </a:r>
            <a:r>
              <a:rPr lang="en-SG" sz="3200" dirty="0" err="1" smtClean="0">
                <a:solidFill>
                  <a:srgbClr val="0033CC"/>
                </a:solidFill>
              </a:rPr>
              <a:t>ArrayList</a:t>
            </a:r>
            <a:r>
              <a:rPr lang="en-SG" sz="3200" dirty="0" smtClean="0">
                <a:solidFill>
                  <a:srgbClr val="0033CC"/>
                </a:solidFill>
              </a:rPr>
              <a:t> </a:t>
            </a:r>
            <a:r>
              <a:rPr lang="en-SG" sz="3200" dirty="0" smtClean="0"/>
              <a:t>classes</a:t>
            </a:r>
            <a:endParaRPr lang="en-SG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Practice Exercises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 bumper crop of practice exercises (exercises 15 – </a:t>
            </a:r>
            <a:r>
              <a:rPr lang="en-US" sz="2800" dirty="0" smtClean="0"/>
              <a:t>21) </a:t>
            </a:r>
            <a:r>
              <a:rPr lang="en-US" sz="2800" dirty="0" smtClean="0"/>
              <a:t>are mounted on </a:t>
            </a:r>
            <a:r>
              <a:rPr lang="en-US" sz="2800" dirty="0" err="1" smtClean="0"/>
              <a:t>CodeCrunch</a:t>
            </a:r>
            <a:r>
              <a:rPr lang="en-US" sz="2800" dirty="0" smtClean="0"/>
              <a:t> this week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files are also available on </a:t>
            </a:r>
            <a:r>
              <a:rPr lang="en-US" sz="2800" dirty="0"/>
              <a:t>the CS1020 website: </a:t>
            </a:r>
            <a:r>
              <a:rPr lang="en-US" sz="2000" dirty="0">
                <a:hlinkClick r:id="rId3"/>
              </a:rPr>
              <a:t>http://www.comp.nus.edu.sg/~</a:t>
            </a:r>
            <a:r>
              <a:rPr lang="en-US" sz="2000" dirty="0" smtClean="0">
                <a:hlinkClick r:id="rId3"/>
              </a:rPr>
              <a:t>cs1020/4_misc/practice.html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You are urged to work on these exercise as they are important for you to cement your basic understanding of the topics that are covered so far (OOP and arrays)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Practice Exercises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60121" y="1225705"/>
            <a:ext cx="6019800" cy="24244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#15: Missing Digits version 2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Using </a:t>
            </a:r>
            <a:r>
              <a:rPr lang="en-US" sz="2000" dirty="0" smtClean="0">
                <a:solidFill>
                  <a:srgbClr val="0000FF"/>
                </a:solidFill>
              </a:rPr>
              <a:t>Vector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#16: Set Containment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Using </a:t>
            </a:r>
            <a:r>
              <a:rPr lang="en-US" sz="2000" dirty="0" err="1" smtClean="0">
                <a:solidFill>
                  <a:srgbClr val="0000FF"/>
                </a:solidFill>
              </a:rPr>
              <a:t>ArrayList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and writing your own class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#17: Nearest Points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Using </a:t>
            </a:r>
            <a:r>
              <a:rPr lang="en-US" sz="2000" dirty="0" err="1" smtClean="0">
                <a:solidFill>
                  <a:srgbClr val="0000FF"/>
                </a:solidFill>
              </a:rPr>
              <a:t>ArrayList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Point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106410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solidFill>
                  <a:srgbClr val="C00000"/>
                </a:solidFill>
              </a:rPr>
              <a:t>Vector </a:t>
            </a:r>
            <a:r>
              <a:rPr lang="en-SG" sz="2000" dirty="0" smtClean="0"/>
              <a:t>and</a:t>
            </a:r>
            <a:r>
              <a:rPr lang="en-SG" sz="2400" b="1" dirty="0" smtClean="0">
                <a:solidFill>
                  <a:srgbClr val="C00000"/>
                </a:solidFill>
              </a:rPr>
              <a:t> </a:t>
            </a:r>
            <a:r>
              <a:rPr lang="en-SG" sz="2400" b="1" dirty="0" err="1" smtClean="0">
                <a:solidFill>
                  <a:srgbClr val="C00000"/>
                </a:solidFill>
              </a:rPr>
              <a:t>ArrayList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365012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solidFill>
                  <a:srgbClr val="C00000"/>
                </a:solidFill>
              </a:rPr>
              <a:t>OOP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260121" y="3822297"/>
            <a:ext cx="6019800" cy="147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 smtClean="0"/>
              <a:t>#18: Overlapping Rectangles Version 2</a:t>
            </a:r>
          </a:p>
          <a:p>
            <a:pPr>
              <a:spcBef>
                <a:spcPts val="600"/>
              </a:spcBef>
            </a:pPr>
            <a:r>
              <a:rPr lang="en-US" sz="2400" kern="0" dirty="0" smtClean="0"/>
              <a:t>#19: </a:t>
            </a:r>
            <a:r>
              <a:rPr lang="en-US" sz="2400" kern="0" dirty="0"/>
              <a:t>Overlapping Rectangles Version </a:t>
            </a:r>
            <a:r>
              <a:rPr lang="en-US" sz="2400" kern="0" dirty="0" smtClean="0"/>
              <a:t>3</a:t>
            </a:r>
          </a:p>
          <a:p>
            <a:pPr>
              <a:spcBef>
                <a:spcPts val="600"/>
              </a:spcBef>
            </a:pPr>
            <a:r>
              <a:rPr lang="en-US" sz="2400" kern="0" dirty="0" smtClean="0"/>
              <a:t>#20: Redeem Coupon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5381046"/>
            <a:ext cx="307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solidFill>
                  <a:srgbClr val="C00000"/>
                </a:solidFill>
              </a:rPr>
              <a:t>OOP</a:t>
            </a:r>
            <a:r>
              <a:rPr lang="en-SG" sz="2400" b="1" dirty="0" smtClean="0"/>
              <a:t> </a:t>
            </a:r>
            <a:r>
              <a:rPr lang="en-SG" sz="2000" dirty="0" smtClean="0"/>
              <a:t>and</a:t>
            </a:r>
            <a:r>
              <a:rPr lang="en-SG" sz="2400" b="1" dirty="0" smtClean="0"/>
              <a:t> </a:t>
            </a:r>
            <a:r>
              <a:rPr lang="en-SG" sz="2400" b="1" dirty="0" err="1" smtClean="0">
                <a:solidFill>
                  <a:srgbClr val="C00000"/>
                </a:solidFill>
              </a:rPr>
              <a:t>ArrayList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260121" y="5736985"/>
            <a:ext cx="4369279" cy="5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 smtClean="0"/>
              <a:t>#21: Turning Knobs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57200" y="3650125"/>
            <a:ext cx="8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" y="5257800"/>
            <a:ext cx="8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Detecting Duplicates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87209" y="1736988"/>
            <a:ext cx="36228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85804" y="990600"/>
            <a:ext cx="8229596" cy="5334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Using </a:t>
            </a:r>
            <a:r>
              <a:rPr lang="en-US" sz="2400" dirty="0" err="1">
                <a:solidFill>
                  <a:srgbClr val="0000FF"/>
                </a:solidFill>
              </a:rPr>
              <a:t>ArrayList</a:t>
            </a:r>
            <a:r>
              <a:rPr lang="en-US" sz="2400" dirty="0"/>
              <a:t> </a:t>
            </a:r>
            <a:r>
              <a:rPr lang="en-US" sz="2400" dirty="0" smtClean="0"/>
              <a:t>class </a:t>
            </a:r>
            <a:r>
              <a:rPr lang="en-US" sz="2400" dirty="0"/>
              <a:t>and </a:t>
            </a:r>
            <a:r>
              <a:rPr lang="en-US" sz="2400" dirty="0" smtClean="0"/>
              <a:t>random </a:t>
            </a:r>
            <a:r>
              <a:rPr lang="en-US" sz="2400" dirty="0"/>
              <a:t>number </a:t>
            </a:r>
            <a:r>
              <a:rPr lang="en-US" sz="2400" dirty="0" smtClean="0"/>
              <a:t>generation.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You may use the Math </a:t>
            </a:r>
            <a:r>
              <a:rPr lang="en-US" sz="2000" dirty="0">
                <a:solidFill>
                  <a:srgbClr val="0000FF"/>
                </a:solidFill>
              </a:rPr>
              <a:t>random()</a:t>
            </a:r>
            <a:r>
              <a:rPr lang="en-US" sz="2000" dirty="0"/>
              <a:t> method or the </a:t>
            </a:r>
            <a:r>
              <a:rPr lang="en-US" sz="2000" dirty="0">
                <a:solidFill>
                  <a:srgbClr val="0000FF"/>
                </a:solidFill>
              </a:rPr>
              <a:t>Random</a:t>
            </a:r>
            <a:r>
              <a:rPr lang="en-US" sz="2000" dirty="0"/>
              <a:t> class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Write a program </a:t>
            </a:r>
            <a:r>
              <a:rPr lang="en-US" sz="2400" dirty="0">
                <a:solidFill>
                  <a:srgbClr val="0000FF"/>
                </a:solidFill>
              </a:rPr>
              <a:t>DetectDuplicates.java </a:t>
            </a:r>
            <a:r>
              <a:rPr lang="en-US" sz="2400" dirty="0"/>
              <a:t>to read the following </a:t>
            </a:r>
            <a:r>
              <a:rPr lang="en-US" sz="2400" dirty="0" smtClean="0"/>
              <a:t>values: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6600"/>
                </a:solidFill>
              </a:rPr>
              <a:t>The number of unique random integers to </a:t>
            </a:r>
            <a:r>
              <a:rPr lang="en-US" sz="2000" dirty="0" smtClean="0">
                <a:solidFill>
                  <a:srgbClr val="006600"/>
                </a:solidFill>
              </a:rPr>
              <a:t>generate</a:t>
            </a:r>
            <a:r>
              <a:rPr lang="en-US" sz="2000" dirty="0" smtClean="0"/>
              <a:t>; and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C00000"/>
                </a:solidFill>
              </a:rPr>
              <a:t>Limit of the values: each random number generated should be in the range from 0 (inclusive) to limit (exclusive), or [0, limit – 1</a:t>
            </a:r>
            <a:r>
              <a:rPr lang="en-US" sz="2000" dirty="0" smtClean="0">
                <a:solidFill>
                  <a:srgbClr val="C00000"/>
                </a:solidFill>
              </a:rPr>
              <a:t>].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(Certainly, the second input value must not be smaller than the first)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400" dirty="0" smtClean="0"/>
              <a:t>Each </a:t>
            </a:r>
            <a:r>
              <a:rPr lang="en-US" sz="2400" dirty="0"/>
              <a:t>time a random integer is generated, you must </a:t>
            </a:r>
            <a:r>
              <a:rPr lang="en-US" sz="2400" u="sng" dirty="0"/>
              <a:t>check if it is a duplicate of an earlier generated value</a:t>
            </a:r>
            <a:r>
              <a:rPr lang="en-US" sz="2400" dirty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dirty="0"/>
              <a:t>it is, it must be discarded. The program goes on to generate the required number of unique random integers.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You are to </a:t>
            </a:r>
            <a:r>
              <a:rPr lang="en-US" sz="2400" u="sng" dirty="0"/>
              <a:t>count how many duplicates were detected</a:t>
            </a:r>
            <a:r>
              <a:rPr lang="en-US" sz="2400" dirty="0"/>
              <a:t>.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Detecting Duplicates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87209" y="1736988"/>
            <a:ext cx="36228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85804" y="990600"/>
            <a:ext cx="8229596" cy="1752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smtClean="0"/>
              <a:t>Sample run</a:t>
            </a:r>
            <a:endParaRPr lang="en-US" sz="2800"/>
          </a:p>
          <a:p>
            <a:pPr lvl="1">
              <a:spcBef>
                <a:spcPts val="600"/>
              </a:spcBef>
            </a:pPr>
            <a:r>
              <a:rPr lang="en-US" sz="2400" smtClean="0"/>
              <a:t>(In testing your code, each </a:t>
            </a:r>
            <a:r>
              <a:rPr lang="en-US" sz="2400"/>
              <a:t>time a random number is generated, you may want to print it to check that the computation is </a:t>
            </a:r>
            <a:r>
              <a:rPr lang="en-US" sz="2400" smtClean="0"/>
              <a:t>correct)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0545" y="2905036"/>
            <a:ext cx="762000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number of unique integers to generate: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limit: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List: [16, 3, 15, 17, 2, 10, 18, 5, 12, 14]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Duplicates detected: 8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Detecting Duplicates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87209" y="1736988"/>
            <a:ext cx="36228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762000"/>
            <a:ext cx="8153400" cy="5415379"/>
            <a:chOff x="609600" y="762000"/>
            <a:chExt cx="8153400" cy="5415379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2629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err="1" smtClean="0">
                  <a:latin typeface="Courier New" pitchFamily="49" charset="0"/>
                </a:rPr>
                <a:t>java.util</a:t>
              </a:r>
              <a:r>
                <a:rPr lang="en-US" b="1" smtClean="0"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smtClean="0">
                  <a:latin typeface="Courier New" pitchFamily="49" charset="0"/>
                </a:rPr>
                <a:t>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DetectDuplicates {</a:t>
              </a: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main(String[] args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Scanner(System.in);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ArrayList&lt;Integer&gt; list =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ArrayList&lt;Integer&gt;();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unique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...: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numUnique = sc.nextInt();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limit: 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limit = sc.nextInt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Random rnd = 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Random();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countUnique =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countDuplicates =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num; </a:t>
              </a:r>
              <a:r>
                <a:rPr lang="en-US" b="1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the random number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762000"/>
              <a:ext cx="2286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Arial" pitchFamily="34" charset="0"/>
                  <a:cs typeface="Arial" pitchFamily="34" charset="0"/>
                </a:rPr>
                <a:t>DetectDuplicates.java</a:t>
              </a:r>
              <a:endParaRPr lang="en-US" sz="16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Detecting Duplicates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463409" y="1813188"/>
            <a:ext cx="37752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762000"/>
            <a:ext cx="8153400" cy="5323046"/>
            <a:chOff x="609600" y="762000"/>
            <a:chExt cx="8153400" cy="5323046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1706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System.out.println(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"List: "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+ list);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System.out.println(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"Duplicates detected: " </a:t>
              </a:r>
              <a:endPara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                    +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countDuplicates);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762000"/>
              <a:ext cx="2286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Arial" pitchFamily="34" charset="0"/>
                  <a:cs typeface="Arial" pitchFamily="34" charset="0"/>
                </a:rPr>
                <a:t>DetectDuplicates.java</a:t>
              </a:r>
              <a:endParaRPr lang="en-US" sz="16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104890"/>
            <a:ext cx="5943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countUnique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numUnique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(limit);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list.contains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countUnique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>
              <a:tabLst>
                <a:tab pos="346075" algn="l"/>
                <a:tab pos="692150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62200" y="1752600"/>
            <a:ext cx="3048000" cy="3255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2971800"/>
            <a:ext cx="2514600" cy="3255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56011103"/>
              </p:ext>
            </p:extLst>
          </p:nvPr>
        </p:nvGraphicFramePr>
        <p:xfrm>
          <a:off x="609600" y="1017588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 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Vector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.1</a:t>
            </a:r>
            <a:r>
              <a:rPr lang="en-US" sz="2400" dirty="0" smtClean="0"/>
              <a:t>	Motivation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.2</a:t>
            </a:r>
            <a:r>
              <a:rPr lang="en-US" sz="2400" dirty="0" smtClean="0"/>
              <a:t>	API Documentation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.3</a:t>
            </a:r>
            <a:r>
              <a:rPr lang="en-US" sz="2400" dirty="0" smtClean="0"/>
              <a:t>	Example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err="1" smtClean="0"/>
              <a:t>ArrayList</a:t>
            </a:r>
            <a:endParaRPr lang="en-US" sz="2800" dirty="0" smtClean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.1</a:t>
            </a:r>
            <a:r>
              <a:rPr lang="en-US" sz="2400" dirty="0" smtClean="0"/>
              <a:t>	Introduction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.2</a:t>
            </a:r>
            <a:r>
              <a:rPr lang="en-US" sz="2400" dirty="0" smtClean="0"/>
              <a:t>	API Documentation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.3</a:t>
            </a:r>
            <a:r>
              <a:rPr lang="en-US" sz="2400" dirty="0" smtClean="0"/>
              <a:t>	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Drawback of Arrays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Array, as discussed in week 2, has a major drawback: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Once initialized, the array size is </a:t>
            </a:r>
            <a:r>
              <a:rPr lang="en-US" sz="2400" dirty="0" smtClean="0">
                <a:solidFill>
                  <a:srgbClr val="C00000"/>
                </a:solidFill>
              </a:rPr>
              <a:t>fixed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Reconstruction is required if the array size changes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To overcome such limitation, we can use some classes related to array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Java has an </a:t>
            </a:r>
            <a:r>
              <a:rPr lang="en-US" sz="2800" b="1" dirty="0" smtClean="0">
                <a:solidFill>
                  <a:srgbClr val="0000FF"/>
                </a:solidFill>
              </a:rPr>
              <a:t>Array</a:t>
            </a:r>
            <a:r>
              <a:rPr lang="en-US" sz="2800" dirty="0" smtClean="0"/>
              <a:t> class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Check API documentation and explore it yourself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However, we will not be using this </a:t>
            </a:r>
            <a:r>
              <a:rPr lang="en-US" sz="2800" b="1" dirty="0" smtClean="0">
                <a:solidFill>
                  <a:srgbClr val="0000FF"/>
                </a:solidFill>
              </a:rPr>
              <a:t>Array</a:t>
            </a:r>
            <a:r>
              <a:rPr lang="en-US" sz="2800" dirty="0" smtClean="0"/>
              <a:t> class much; we will be using other classes such as </a:t>
            </a:r>
            <a:r>
              <a:rPr lang="en-US" sz="2800" b="1" dirty="0" smtClean="0">
                <a:solidFill>
                  <a:srgbClr val="0000FF"/>
                </a:solidFill>
              </a:rPr>
              <a:t>Vector</a:t>
            </a:r>
            <a:r>
              <a:rPr lang="en-US" sz="2800" dirty="0" smtClean="0"/>
              <a:t> and </a:t>
            </a:r>
            <a:r>
              <a:rPr lang="en-US" sz="2800" b="1" dirty="0" err="1" smtClean="0">
                <a:solidFill>
                  <a:srgbClr val="0000FF"/>
                </a:solidFill>
              </a:rPr>
              <a:t>ArrayList</a:t>
            </a:r>
            <a:endParaRPr 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Vector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and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ArrayList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Both provide re-sizable array, i.e. array that is </a:t>
            </a:r>
            <a:r>
              <a:rPr lang="en-US" sz="2800" dirty="0" err="1" smtClean="0"/>
              <a:t>growable</a:t>
            </a:r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Both are implementations of the </a:t>
            </a:r>
            <a:r>
              <a:rPr lang="en-US" sz="2800" b="1" dirty="0" smtClean="0">
                <a:solidFill>
                  <a:srgbClr val="0033CC"/>
                </a:solidFill>
              </a:rPr>
              <a:t>List</a:t>
            </a:r>
            <a:r>
              <a:rPr lang="en-US" sz="2800" dirty="0" smtClean="0"/>
              <a:t> interface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We will cover interface later, under Abstract Data Types (ADTs)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Differences </a:t>
            </a:r>
            <a:r>
              <a:rPr lang="en-US" sz="2800" dirty="0"/>
              <a:t>between </a:t>
            </a:r>
            <a:r>
              <a:rPr lang="en-US" sz="2800" dirty="0">
                <a:solidFill>
                  <a:srgbClr val="0000FF"/>
                </a:solidFill>
              </a:rPr>
              <a:t>Vector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0000FF"/>
                </a:solidFill>
              </a:rPr>
              <a:t>ArrayList</a:t>
            </a:r>
            <a:r>
              <a:rPr lang="en-US" sz="2800" dirty="0"/>
              <a:t> are in </a:t>
            </a:r>
            <a:r>
              <a:rPr lang="en-US" sz="2800" dirty="0">
                <a:solidFill>
                  <a:srgbClr val="C00000"/>
                </a:solidFill>
              </a:rPr>
              <a:t>slide </a:t>
            </a:r>
            <a:r>
              <a:rPr lang="en-US" sz="2800" dirty="0" smtClean="0">
                <a:solidFill>
                  <a:srgbClr val="C00000"/>
                </a:solidFill>
              </a:rPr>
              <a:t>15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Vector class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Class for dynamic-size arrays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Motivation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49530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 smtClean="0"/>
              <a:t>Java offers a </a:t>
            </a:r>
            <a:r>
              <a:rPr lang="en-US" sz="2800" dirty="0" smtClean="0">
                <a:solidFill>
                  <a:srgbClr val="0000FF"/>
                </a:solidFill>
              </a:rPr>
              <a:t>Vector</a:t>
            </a:r>
            <a:r>
              <a:rPr lang="en-US" sz="2800" b="1" dirty="0" smtClean="0"/>
              <a:t> </a:t>
            </a:r>
            <a:r>
              <a:rPr lang="en-US" sz="2800" dirty="0" smtClean="0"/>
              <a:t>class to provide: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Dynamic size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expands or shrinks automatically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Generic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allows any reference data types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Useful predefined methods 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Use array if the size is fixed; use </a:t>
            </a:r>
            <a:r>
              <a:rPr lang="en-US" sz="2800" dirty="0" smtClean="0">
                <a:solidFill>
                  <a:srgbClr val="0000FF"/>
                </a:solidFill>
              </a:rPr>
              <a:t>Vector</a:t>
            </a:r>
            <a:r>
              <a:rPr lang="en-US" sz="2800" dirty="0" smtClean="0"/>
              <a:t> if the size may change.</a:t>
            </a:r>
            <a:endParaRPr lang="en-US" sz="2400" dirty="0" smtClean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r="29268"/>
          <a:stretch>
            <a:fillRect/>
          </a:stretch>
        </p:blipFill>
        <p:spPr bwMode="auto">
          <a:xfrm>
            <a:off x="162581" y="1113817"/>
            <a:ext cx="8839199" cy="44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772391" y="4298373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4457</TotalTime>
  <Words>1329</Words>
  <Application>Microsoft Office PowerPoint</Application>
  <PresentationFormat>On-screen Show (4:3)</PresentationFormat>
  <Paragraphs>403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L1 - Basic of C++</vt:lpstr>
      <vt:lpstr>CS1020 Data Structures and Algorithms I Lecture Note #6</vt:lpstr>
      <vt:lpstr>Objectives</vt:lpstr>
      <vt:lpstr>References</vt:lpstr>
      <vt:lpstr>Outline </vt:lpstr>
      <vt:lpstr>Drawback of Arrays</vt:lpstr>
      <vt:lpstr>Vector and ArrayList</vt:lpstr>
      <vt:lpstr>1 Vector class</vt:lpstr>
      <vt:lpstr>Motivation</vt:lpstr>
      <vt:lpstr>API documentation (1/3)</vt:lpstr>
      <vt:lpstr>API documentation (2/3)</vt:lpstr>
      <vt:lpstr>API documentation (3/3)</vt:lpstr>
      <vt:lpstr>Example</vt:lpstr>
      <vt:lpstr>2 ArrayList class</vt:lpstr>
      <vt:lpstr>Introduction (1/2)</vt:lpstr>
      <vt:lpstr>Introduction (2/2)</vt:lpstr>
      <vt:lpstr>API documentation (1/3)</vt:lpstr>
      <vt:lpstr>API documentation (2/3)</vt:lpstr>
      <vt:lpstr>API documentation (3/3)</vt:lpstr>
      <vt:lpstr>Example</vt:lpstr>
      <vt:lpstr>Practice Exercises</vt:lpstr>
      <vt:lpstr>Practice Exercises</vt:lpstr>
      <vt:lpstr>Detecting Duplicates (1/4)</vt:lpstr>
      <vt:lpstr>Detecting Duplicates (2/4)</vt:lpstr>
      <vt:lpstr>Detecting Duplicates (3/4)</vt:lpstr>
      <vt:lpstr>Detecting Duplicates (4/4)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Tan Tuck Choy</cp:lastModifiedBy>
  <cp:revision>607</cp:revision>
  <dcterms:created xsi:type="dcterms:W3CDTF">2010-12-15T06:17:08Z</dcterms:created>
  <dcterms:modified xsi:type="dcterms:W3CDTF">2016-01-15T03:31:52Z</dcterms:modified>
</cp:coreProperties>
</file>